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08" r:id="rId8"/>
    <p:sldMasterId id="2147483720" r:id="rId9"/>
    <p:sldMasterId id="2147483732" r:id="rId10"/>
    <p:sldMasterId id="2147483756" r:id="rId11"/>
    <p:sldMasterId id="2147483768" r:id="rId12"/>
    <p:sldMasterId id="2147483780" r:id="rId13"/>
    <p:sldMasterId id="2147483792" r:id="rId14"/>
    <p:sldMasterId id="2147483804" r:id="rId15"/>
    <p:sldMasterId id="2147483816" r:id="rId16"/>
    <p:sldMasterId id="2147483828" r:id="rId17"/>
    <p:sldMasterId id="2147483840" r:id="rId18"/>
    <p:sldMasterId id="2147483852" r:id="rId19"/>
    <p:sldMasterId id="2147483864" r:id="rId20"/>
    <p:sldMasterId id="2147483888" r:id="rId21"/>
    <p:sldMasterId id="2147483900" r:id="rId22"/>
  </p:sldMasterIdLst>
  <p:notesMasterIdLst>
    <p:notesMasterId r:id="rId80"/>
  </p:notesMasterIdLst>
  <p:handoutMasterIdLst>
    <p:handoutMasterId r:id="rId81"/>
  </p:handoutMasterIdLst>
  <p:sldIdLst>
    <p:sldId id="257" r:id="rId23"/>
    <p:sldId id="258" r:id="rId24"/>
    <p:sldId id="260" r:id="rId25"/>
    <p:sldId id="259" r:id="rId26"/>
    <p:sldId id="261" r:id="rId27"/>
    <p:sldId id="299" r:id="rId28"/>
    <p:sldId id="262" r:id="rId29"/>
    <p:sldId id="263" r:id="rId30"/>
    <p:sldId id="279" r:id="rId31"/>
    <p:sldId id="265" r:id="rId32"/>
    <p:sldId id="266" r:id="rId33"/>
    <p:sldId id="267" r:id="rId34"/>
    <p:sldId id="268" r:id="rId35"/>
    <p:sldId id="269" r:id="rId36"/>
    <p:sldId id="270" r:id="rId37"/>
    <p:sldId id="300" r:id="rId38"/>
    <p:sldId id="283" r:id="rId39"/>
    <p:sldId id="271" r:id="rId40"/>
    <p:sldId id="309" r:id="rId41"/>
    <p:sldId id="273" r:id="rId42"/>
    <p:sldId id="274" r:id="rId43"/>
    <p:sldId id="317" r:id="rId44"/>
    <p:sldId id="315" r:id="rId45"/>
    <p:sldId id="282" r:id="rId46"/>
    <p:sldId id="284" r:id="rId47"/>
    <p:sldId id="277" r:id="rId48"/>
    <p:sldId id="272" r:id="rId49"/>
    <p:sldId id="280" r:id="rId50"/>
    <p:sldId id="298" r:id="rId51"/>
    <p:sldId id="276" r:id="rId52"/>
    <p:sldId id="285" r:id="rId53"/>
    <p:sldId id="286" r:id="rId54"/>
    <p:sldId id="287" r:id="rId55"/>
    <p:sldId id="288" r:id="rId56"/>
    <p:sldId id="289" r:id="rId57"/>
    <p:sldId id="290" r:id="rId58"/>
    <p:sldId id="291" r:id="rId59"/>
    <p:sldId id="264" r:id="rId60"/>
    <p:sldId id="293" r:id="rId61"/>
    <p:sldId id="292" r:id="rId62"/>
    <p:sldId id="301" r:id="rId63"/>
    <p:sldId id="312" r:id="rId64"/>
    <p:sldId id="311" r:id="rId65"/>
    <p:sldId id="310" r:id="rId66"/>
    <p:sldId id="313" r:id="rId67"/>
    <p:sldId id="294" r:id="rId68"/>
    <p:sldId id="295" r:id="rId69"/>
    <p:sldId id="296" r:id="rId70"/>
    <p:sldId id="302" r:id="rId71"/>
    <p:sldId id="303" r:id="rId72"/>
    <p:sldId id="308" r:id="rId73"/>
    <p:sldId id="297" r:id="rId74"/>
    <p:sldId id="304" r:id="rId75"/>
    <p:sldId id="305" r:id="rId76"/>
    <p:sldId id="316" r:id="rId77"/>
    <p:sldId id="306" r:id="rId78"/>
    <p:sldId id="307" r:id="rId79"/>
  </p:sldIdLst>
  <p:sldSz cx="9144000" cy="6858000" type="screen4x3"/>
  <p:notesSz cx="7099300" cy="1022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0"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6545"/>
    <a:srgbClr val="F165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D168F-A70B-41F9-8714-A9BD02DA0D10}" v="273" dt="2020-02-11T00:57:03.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68860" autoAdjust="0"/>
  </p:normalViewPr>
  <p:slideViewPr>
    <p:cSldViewPr snapToGrid="0">
      <p:cViewPr varScale="1">
        <p:scale>
          <a:sx n="78" d="100"/>
          <a:sy n="78" d="100"/>
        </p:scale>
        <p:origin x="2544" y="96"/>
      </p:cViewPr>
      <p:guideLst>
        <p:guide orient="horz" pos="2160"/>
        <p:guide pos="2880"/>
      </p:guideLst>
    </p:cSldViewPr>
  </p:slideViewPr>
  <p:notesTextViewPr>
    <p:cViewPr>
      <p:scale>
        <a:sx n="3" d="2"/>
        <a:sy n="3" d="2"/>
      </p:scale>
      <p:origin x="0" y="0"/>
    </p:cViewPr>
  </p:notesTextViewPr>
  <p:notesViewPr>
    <p:cSldViewPr snapToGrid="0">
      <p:cViewPr varScale="1">
        <p:scale>
          <a:sx n="52" d="100"/>
          <a:sy n="52" d="100"/>
        </p:scale>
        <p:origin x="3162" y="96"/>
      </p:cViewPr>
      <p:guideLst>
        <p:guide orient="horz" pos="322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6" Type="http://schemas.openxmlformats.org/officeDocument/2006/relationships/slide" Target="slides/slide54.xml"/><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49.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2.xml"/><Relationship Id="rId61" Type="http://schemas.openxmlformats.org/officeDocument/2006/relationships/slide" Target="slides/slide39.xml"/><Relationship Id="rId82" Type="http://schemas.openxmlformats.org/officeDocument/2006/relationships/presProps" Target="presProps.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handoutMaster" Target="handoutMasters/handoutMaster1.xml"/><Relationship Id="rId86"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Back%20up%20from%20school%20laptop%20Jan%202013\12%20Bio%202012\Takahe%20resources%20for%20sharing\Data\deer%20summary%20Murchison%20M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3762496399796377E-2"/>
          <c:y val="4.2739698293315413E-2"/>
          <c:w val="0.87581705169204493"/>
          <c:h val="0.7913246405279436"/>
        </c:manualLayout>
      </c:layout>
      <c:lineChart>
        <c:grouping val="standard"/>
        <c:varyColors val="0"/>
        <c:ser>
          <c:idx val="7"/>
          <c:order val="0"/>
          <c:tx>
            <c:strRef>
              <c:f>'C:\DOCUME~1\jmaxwell\LOCALS~1\Temp\Dme\[DOCDM-744105.xls]Sheet1'!$H$4</c:f>
              <c:strCache>
                <c:ptCount val="1"/>
                <c:pt idx="0">
                  <c:v>TOTAL deer killed</c:v>
                </c:pt>
              </c:strCache>
            </c:strRef>
          </c:tx>
          <c:spPr>
            <a:ln w="12700">
              <a:solidFill>
                <a:srgbClr val="000000"/>
              </a:solidFill>
              <a:prstDash val="solid"/>
            </a:ln>
          </c:spPr>
          <c:marker>
            <c:symbol val="x"/>
            <c:size val="5"/>
            <c:spPr>
              <a:noFill/>
              <a:ln>
                <a:solidFill>
                  <a:srgbClr val="000000"/>
                </a:solidFill>
                <a:prstDash val="solid"/>
              </a:ln>
            </c:spPr>
          </c:marker>
          <c:cat>
            <c:numRef>
              <c:f>'C:\DOCUME~1\jmaxwell\LOCALS~1\Temp\Dme\[DOCDM-744105.xls]Sheet1'!$A$5:$A$52</c:f>
              <c:numCache>
                <c:formatCode>General</c:formatCode>
                <c:ptCount val="48"/>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numCache>
            </c:numRef>
          </c:cat>
          <c:val>
            <c:numRef>
              <c:f>'C:\DOCUME~1\jmaxwell\LOCALS~1\Temp\Dme\[DOCDM-744105.xls]Sheet1'!$H$5:$H$52</c:f>
              <c:numCache>
                <c:formatCode>General</c:formatCode>
                <c:ptCount val="48"/>
                <c:pt idx="0">
                  <c:v>1767</c:v>
                </c:pt>
                <c:pt idx="1">
                  <c:v>1020</c:v>
                </c:pt>
                <c:pt idx="2">
                  <c:v>1322</c:v>
                </c:pt>
                <c:pt idx="3">
                  <c:v>1195</c:v>
                </c:pt>
                <c:pt idx="4">
                  <c:v>1242</c:v>
                </c:pt>
                <c:pt idx="5">
                  <c:v>800</c:v>
                </c:pt>
                <c:pt idx="6">
                  <c:v>872</c:v>
                </c:pt>
                <c:pt idx="7">
                  <c:v>314</c:v>
                </c:pt>
                <c:pt idx="8">
                  <c:v>386</c:v>
                </c:pt>
                <c:pt idx="9">
                  <c:v>548</c:v>
                </c:pt>
                <c:pt idx="10">
                  <c:v>615</c:v>
                </c:pt>
                <c:pt idx="11">
                  <c:v>843</c:v>
                </c:pt>
                <c:pt idx="12">
                  <c:v>948</c:v>
                </c:pt>
                <c:pt idx="13">
                  <c:v>632</c:v>
                </c:pt>
                <c:pt idx="14">
                  <c:v>387</c:v>
                </c:pt>
                <c:pt idx="15">
                  <c:v>264</c:v>
                </c:pt>
                <c:pt idx="16">
                  <c:v>219</c:v>
                </c:pt>
                <c:pt idx="17">
                  <c:v>123</c:v>
                </c:pt>
                <c:pt idx="18">
                  <c:v>142</c:v>
                </c:pt>
                <c:pt idx="19">
                  <c:v>120</c:v>
                </c:pt>
                <c:pt idx="20">
                  <c:v>192</c:v>
                </c:pt>
                <c:pt idx="21">
                  <c:v>146</c:v>
                </c:pt>
                <c:pt idx="22">
                  <c:v>168</c:v>
                </c:pt>
                <c:pt idx="23">
                  <c:v>127</c:v>
                </c:pt>
                <c:pt idx="24">
                  <c:v>57</c:v>
                </c:pt>
                <c:pt idx="25">
                  <c:v>93</c:v>
                </c:pt>
                <c:pt idx="26">
                  <c:v>100</c:v>
                </c:pt>
                <c:pt idx="27">
                  <c:v>65</c:v>
                </c:pt>
                <c:pt idx="28">
                  <c:v>60</c:v>
                </c:pt>
                <c:pt idx="29">
                  <c:v>123</c:v>
                </c:pt>
                <c:pt idx="30">
                  <c:v>82</c:v>
                </c:pt>
                <c:pt idx="31">
                  <c:v>89</c:v>
                </c:pt>
                <c:pt idx="32">
                  <c:v>110</c:v>
                </c:pt>
                <c:pt idx="33">
                  <c:v>99</c:v>
                </c:pt>
                <c:pt idx="34">
                  <c:v>161</c:v>
                </c:pt>
                <c:pt idx="35">
                  <c:v>186</c:v>
                </c:pt>
                <c:pt idx="36">
                  <c:v>148</c:v>
                </c:pt>
                <c:pt idx="37">
                  <c:v>140</c:v>
                </c:pt>
                <c:pt idx="38">
                  <c:v>119</c:v>
                </c:pt>
                <c:pt idx="39">
                  <c:v>153</c:v>
                </c:pt>
                <c:pt idx="40">
                  <c:v>123</c:v>
                </c:pt>
                <c:pt idx="41">
                  <c:v>112</c:v>
                </c:pt>
                <c:pt idx="42">
                  <c:v>144</c:v>
                </c:pt>
                <c:pt idx="43">
                  <c:v>133</c:v>
                </c:pt>
                <c:pt idx="44">
                  <c:v>108</c:v>
                </c:pt>
                <c:pt idx="45">
                  <c:v>116</c:v>
                </c:pt>
                <c:pt idx="46">
                  <c:v>116</c:v>
                </c:pt>
                <c:pt idx="47">
                  <c:v>131</c:v>
                </c:pt>
              </c:numCache>
            </c:numRef>
          </c:val>
          <c:smooth val="0"/>
          <c:extLst>
            <c:ext xmlns:c16="http://schemas.microsoft.com/office/drawing/2014/chart" uri="{C3380CC4-5D6E-409C-BE32-E72D297353CC}">
              <c16:uniqueId val="{00000000-CE22-4290-A74D-DC5B58D80E8E}"/>
            </c:ext>
          </c:extLst>
        </c:ser>
        <c:ser>
          <c:idx val="8"/>
          <c:order val="1"/>
          <c:tx>
            <c:strRef>
              <c:f>'C:\DOCUME~1\jmaxwell\LOCALS~1\Temp\Dme\[DOCDM-744105.xls]Sheet1'!$I$4</c:f>
              <c:strCache>
                <c:ptCount val="1"/>
                <c:pt idx="0">
                  <c:v>MNA population estimate</c:v>
                </c:pt>
              </c:strCache>
            </c:strRef>
          </c:tx>
          <c:spPr>
            <a:ln w="12700">
              <a:solidFill>
                <a:srgbClr val="000000"/>
              </a:solidFill>
              <a:prstDash val="solid"/>
            </a:ln>
          </c:spPr>
          <c:marker>
            <c:symbol val="square"/>
            <c:size val="5"/>
            <c:spPr>
              <a:solidFill>
                <a:srgbClr val="000000"/>
              </a:solidFill>
              <a:ln>
                <a:solidFill>
                  <a:srgbClr val="000000"/>
                </a:solidFill>
                <a:prstDash val="solid"/>
              </a:ln>
            </c:spPr>
          </c:marker>
          <c:cat>
            <c:numRef>
              <c:f>'C:\DOCUME~1\jmaxwell\LOCALS~1\Temp\Dme\[DOCDM-744105.xls]Sheet1'!$A$5:$A$52</c:f>
              <c:numCache>
                <c:formatCode>General</c:formatCode>
                <c:ptCount val="48"/>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numCache>
            </c:numRef>
          </c:cat>
          <c:val>
            <c:numRef>
              <c:f>'C:\DOCUME~1\jmaxwell\LOCALS~1\Temp\Dme\[DOCDM-744105.xls]Sheet1'!$I$5:$I$52</c:f>
              <c:numCache>
                <c:formatCode>General</c:formatCode>
                <c:ptCount val="48"/>
                <c:pt idx="0">
                  <c:v>4524</c:v>
                </c:pt>
                <c:pt idx="1">
                  <c:v>3779</c:v>
                </c:pt>
                <c:pt idx="2">
                  <c:v>3778</c:v>
                </c:pt>
                <c:pt idx="3">
                  <c:v>3364</c:v>
                </c:pt>
                <c:pt idx="4">
                  <c:v>2970</c:v>
                </c:pt>
                <c:pt idx="5">
                  <c:v>2366</c:v>
                </c:pt>
                <c:pt idx="6">
                  <c:v>2145</c:v>
                </c:pt>
                <c:pt idx="7">
                  <c:v>1745</c:v>
                </c:pt>
                <c:pt idx="8">
                  <c:v>1961</c:v>
                </c:pt>
                <c:pt idx="9">
                  <c:v>2182</c:v>
                </c:pt>
                <c:pt idx="10">
                  <c:v>2237</c:v>
                </c:pt>
                <c:pt idx="11">
                  <c:v>2220</c:v>
                </c:pt>
                <c:pt idx="12">
                  <c:v>1886</c:v>
                </c:pt>
                <c:pt idx="13">
                  <c:v>1285</c:v>
                </c:pt>
                <c:pt idx="14">
                  <c:v>894</c:v>
                </c:pt>
                <c:pt idx="15">
                  <c:v>695</c:v>
                </c:pt>
                <c:pt idx="16">
                  <c:v>592</c:v>
                </c:pt>
                <c:pt idx="17">
                  <c:v>512</c:v>
                </c:pt>
                <c:pt idx="18">
                  <c:v>533</c:v>
                </c:pt>
                <c:pt idx="19">
                  <c:v>537</c:v>
                </c:pt>
                <c:pt idx="20">
                  <c:v>564</c:v>
                </c:pt>
                <c:pt idx="21">
                  <c:v>472</c:v>
                </c:pt>
                <c:pt idx="22">
                  <c:v>422</c:v>
                </c:pt>
                <c:pt idx="23">
                  <c:v>346</c:v>
                </c:pt>
                <c:pt idx="24">
                  <c:v>303</c:v>
                </c:pt>
                <c:pt idx="25">
                  <c:v>338</c:v>
                </c:pt>
                <c:pt idx="26">
                  <c:v>337</c:v>
                </c:pt>
                <c:pt idx="27">
                  <c:v>326</c:v>
                </c:pt>
                <c:pt idx="28">
                  <c:v>360</c:v>
                </c:pt>
                <c:pt idx="29">
                  <c:v>412</c:v>
                </c:pt>
                <c:pt idx="30">
                  <c:v>397</c:v>
                </c:pt>
                <c:pt idx="31">
                  <c:v>433</c:v>
                </c:pt>
                <c:pt idx="32">
                  <c:v>473</c:v>
                </c:pt>
                <c:pt idx="33">
                  <c:v>498</c:v>
                </c:pt>
                <c:pt idx="34">
                  <c:v>548</c:v>
                </c:pt>
                <c:pt idx="35">
                  <c:v>548</c:v>
                </c:pt>
                <c:pt idx="36">
                  <c:v>532</c:v>
                </c:pt>
                <c:pt idx="37">
                  <c:v>475</c:v>
                </c:pt>
                <c:pt idx="38">
                  <c:v>449</c:v>
                </c:pt>
                <c:pt idx="39">
                  <c:v>424</c:v>
                </c:pt>
              </c:numCache>
            </c:numRef>
          </c:val>
          <c:smooth val="0"/>
          <c:extLst>
            <c:ext xmlns:c16="http://schemas.microsoft.com/office/drawing/2014/chart" uri="{C3380CC4-5D6E-409C-BE32-E72D297353CC}">
              <c16:uniqueId val="{00000001-CE22-4290-A74D-DC5B58D80E8E}"/>
            </c:ext>
          </c:extLst>
        </c:ser>
        <c:dLbls>
          <c:showLegendKey val="0"/>
          <c:showVal val="0"/>
          <c:showCatName val="0"/>
          <c:showSerName val="0"/>
          <c:showPercent val="0"/>
          <c:showBubbleSize val="0"/>
        </c:dLbls>
        <c:marker val="1"/>
        <c:smooth val="0"/>
        <c:axId val="31637504"/>
        <c:axId val="31640576"/>
      </c:lineChart>
      <c:catAx>
        <c:axId val="31637504"/>
        <c:scaling>
          <c:orientation val="minMax"/>
        </c:scaling>
        <c:delete val="0"/>
        <c:axPos val="b"/>
        <c:title>
          <c:tx>
            <c:rich>
              <a:bodyPr/>
              <a:lstStyle/>
              <a:p>
                <a:pPr>
                  <a:defRPr sz="2000" b="1" i="0" u="none" strike="noStrike" baseline="0">
                    <a:solidFill>
                      <a:srgbClr val="000000"/>
                    </a:solidFill>
                    <a:latin typeface="Times New Roman"/>
                    <a:ea typeface="Times New Roman"/>
                    <a:cs typeface="Times New Roman"/>
                  </a:defRPr>
                </a:pPr>
                <a:r>
                  <a:rPr lang="en-NZ" dirty="0"/>
                  <a:t>Year</a:t>
                </a:r>
              </a:p>
            </c:rich>
          </c:tx>
          <c:layout>
            <c:manualLayout>
              <c:xMode val="edge"/>
              <c:yMode val="edge"/>
              <c:x val="0.48263782774821556"/>
              <c:y val="0.91138830735830034"/>
            </c:manualLayout>
          </c:layout>
          <c:overlay val="0"/>
          <c:spPr>
            <a:noFill/>
            <a:ln w="25400">
              <a:noFill/>
            </a:ln>
          </c:spPr>
        </c:title>
        <c:numFmt formatCode="General" sourceLinked="1"/>
        <c:majorTickMark val="out"/>
        <c:minorTickMark val="none"/>
        <c:tickLblPos val="nextTo"/>
        <c:spPr>
          <a:ln w="12700">
            <a:solidFill>
              <a:srgbClr val="000000"/>
            </a:solidFill>
            <a:prstDash val="solid"/>
          </a:ln>
        </c:spPr>
        <c:txPr>
          <a:bodyPr rot="0" vert="horz"/>
          <a:lstStyle/>
          <a:p>
            <a:pPr>
              <a:defRPr sz="1400" b="0" i="0" u="none" strike="noStrike" baseline="0">
                <a:solidFill>
                  <a:srgbClr val="000000"/>
                </a:solidFill>
                <a:latin typeface="Times New Roman"/>
                <a:ea typeface="Times New Roman"/>
                <a:cs typeface="Times New Roman"/>
              </a:defRPr>
            </a:pPr>
            <a:endParaRPr lang="en-US"/>
          </a:p>
        </c:txPr>
        <c:crossAx val="31640576"/>
        <c:crosses val="autoZero"/>
        <c:auto val="0"/>
        <c:lblAlgn val="ctr"/>
        <c:lblOffset val="100"/>
        <c:tickLblSkip val="3"/>
        <c:tickMarkSkip val="1"/>
        <c:noMultiLvlLbl val="0"/>
      </c:catAx>
      <c:valAx>
        <c:axId val="31640576"/>
        <c:scaling>
          <c:orientation val="minMax"/>
        </c:scaling>
        <c:delete val="0"/>
        <c:axPos val="l"/>
        <c:title>
          <c:tx>
            <c:rich>
              <a:bodyPr/>
              <a:lstStyle/>
              <a:p>
                <a:pPr>
                  <a:defRPr sz="1600" b="1" i="0" u="none" strike="noStrike" baseline="0">
                    <a:solidFill>
                      <a:srgbClr val="000000"/>
                    </a:solidFill>
                    <a:latin typeface="Times New Roman"/>
                    <a:ea typeface="Times New Roman"/>
                    <a:cs typeface="Times New Roman"/>
                  </a:defRPr>
                </a:pPr>
                <a:r>
                  <a:rPr lang="en-NZ" dirty="0"/>
                  <a:t>No. of deer</a:t>
                </a:r>
              </a:p>
            </c:rich>
          </c:tx>
          <c:layout>
            <c:manualLayout>
              <c:xMode val="edge"/>
              <c:yMode val="edge"/>
              <c:x val="1.4321875006343351E-3"/>
              <c:y val="0.41306914614079066"/>
            </c:manualLayout>
          </c:layout>
          <c:overlay val="0"/>
          <c:spPr>
            <a:noFill/>
            <a:ln w="25400">
              <a:noFill/>
            </a:ln>
          </c:spPr>
        </c:title>
        <c:numFmt formatCode="General" sourceLinked="1"/>
        <c:majorTickMark val="out"/>
        <c:minorTickMark val="none"/>
        <c:tickLblPos val="nextTo"/>
        <c:spPr>
          <a:ln w="12700">
            <a:solidFill>
              <a:srgbClr val="000000"/>
            </a:solidFill>
            <a:prstDash val="solid"/>
          </a:ln>
        </c:spPr>
        <c:txPr>
          <a:bodyPr rot="0" vert="horz"/>
          <a:lstStyle/>
          <a:p>
            <a:pPr>
              <a:defRPr sz="1400" b="0" i="0" u="none" strike="noStrike" baseline="0">
                <a:solidFill>
                  <a:srgbClr val="000000"/>
                </a:solidFill>
                <a:latin typeface="Times New Roman"/>
                <a:ea typeface="Times New Roman"/>
                <a:cs typeface="Times New Roman"/>
              </a:defRPr>
            </a:pPr>
            <a:endParaRPr lang="en-US"/>
          </a:p>
        </c:txPr>
        <c:crossAx val="31637504"/>
        <c:crosses val="autoZero"/>
        <c:crossBetween val="between"/>
      </c:valAx>
      <c:spPr>
        <a:noFill/>
        <a:ln w="25400">
          <a:noFill/>
        </a:ln>
      </c:spPr>
    </c:plotArea>
    <c:legend>
      <c:legendPos val="r"/>
      <c:layout>
        <c:manualLayout>
          <c:xMode val="edge"/>
          <c:yMode val="edge"/>
          <c:x val="0.43700010171914372"/>
          <c:y val="0.21610732039320085"/>
          <c:w val="0.53121801432958082"/>
          <c:h val="0.10040879446555186"/>
        </c:manualLayout>
      </c:layout>
      <c:overlay val="0"/>
      <c:spPr>
        <a:solidFill>
          <a:srgbClr val="FFFFFF"/>
        </a:solidFill>
        <a:ln w="12700">
          <a:solidFill>
            <a:srgbClr val="000000"/>
          </a:solidFill>
          <a:prstDash val="solid"/>
        </a:ln>
      </c:spPr>
      <c:txPr>
        <a:bodyPr/>
        <a:lstStyle/>
        <a:p>
          <a:pPr>
            <a:defRPr sz="1285" b="0" i="0" u="none" strike="noStrike" baseline="0">
              <a:solidFill>
                <a:srgbClr val="000000"/>
              </a:solidFill>
              <a:latin typeface="Times New Roman"/>
              <a:ea typeface="Times New Roman"/>
              <a:cs typeface="Times New Roman"/>
            </a:defRPr>
          </a:pPr>
          <a:endParaRPr lang="en-US"/>
        </a:p>
      </c:txPr>
    </c:legend>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7888884960387423E-2"/>
          <c:y val="4.5475053452477557E-2"/>
          <c:w val="0.8858423437706785"/>
          <c:h val="0.80500131022348709"/>
        </c:manualLayout>
      </c:layout>
      <c:lineChart>
        <c:grouping val="standard"/>
        <c:varyColors val="0"/>
        <c:ser>
          <c:idx val="7"/>
          <c:order val="0"/>
          <c:tx>
            <c:strRef>
              <c:f>'C:\DOCUME~1\jmaxwell\LOCALS~1\Temp\Dme\[DOCDM-744105.xls]Sheet1'!$H$4</c:f>
              <c:strCache>
                <c:ptCount val="1"/>
                <c:pt idx="0">
                  <c:v>TOTAL deer killed</c:v>
                </c:pt>
              </c:strCache>
            </c:strRef>
          </c:tx>
          <c:spPr>
            <a:ln w="12700">
              <a:solidFill>
                <a:srgbClr val="000000"/>
              </a:solidFill>
              <a:prstDash val="solid"/>
            </a:ln>
          </c:spPr>
          <c:marker>
            <c:symbol val="x"/>
            <c:size val="5"/>
            <c:spPr>
              <a:noFill/>
              <a:ln>
                <a:solidFill>
                  <a:srgbClr val="000000"/>
                </a:solidFill>
                <a:prstDash val="solid"/>
              </a:ln>
            </c:spPr>
          </c:marker>
          <c:cat>
            <c:numRef>
              <c:f>'C:\DOCUME~1\jmaxwell\LOCALS~1\Temp\Dme\[DOCDM-744105.xls]Sheet1'!$A$5:$A$52</c:f>
              <c:numCache>
                <c:formatCode>General</c:formatCode>
                <c:ptCount val="48"/>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numCache>
            </c:numRef>
          </c:cat>
          <c:val>
            <c:numRef>
              <c:f>'C:\DOCUME~1\jmaxwell\LOCALS~1\Temp\Dme\[DOCDM-744105.xls]Sheet1'!$H$5:$H$52</c:f>
              <c:numCache>
                <c:formatCode>General</c:formatCode>
                <c:ptCount val="48"/>
                <c:pt idx="0">
                  <c:v>1767</c:v>
                </c:pt>
                <c:pt idx="1">
                  <c:v>1020</c:v>
                </c:pt>
                <c:pt idx="2">
                  <c:v>1322</c:v>
                </c:pt>
                <c:pt idx="3">
                  <c:v>1195</c:v>
                </c:pt>
                <c:pt idx="4">
                  <c:v>1242</c:v>
                </c:pt>
                <c:pt idx="5">
                  <c:v>800</c:v>
                </c:pt>
                <c:pt idx="6">
                  <c:v>872</c:v>
                </c:pt>
                <c:pt idx="7">
                  <c:v>314</c:v>
                </c:pt>
                <c:pt idx="8">
                  <c:v>386</c:v>
                </c:pt>
                <c:pt idx="9">
                  <c:v>548</c:v>
                </c:pt>
                <c:pt idx="10">
                  <c:v>615</c:v>
                </c:pt>
                <c:pt idx="11">
                  <c:v>843</c:v>
                </c:pt>
                <c:pt idx="12">
                  <c:v>948</c:v>
                </c:pt>
                <c:pt idx="13">
                  <c:v>632</c:v>
                </c:pt>
                <c:pt idx="14">
                  <c:v>387</c:v>
                </c:pt>
                <c:pt idx="15">
                  <c:v>264</c:v>
                </c:pt>
                <c:pt idx="16">
                  <c:v>219</c:v>
                </c:pt>
                <c:pt idx="17">
                  <c:v>123</c:v>
                </c:pt>
                <c:pt idx="18">
                  <c:v>142</c:v>
                </c:pt>
                <c:pt idx="19">
                  <c:v>120</c:v>
                </c:pt>
                <c:pt idx="20">
                  <c:v>192</c:v>
                </c:pt>
                <c:pt idx="21">
                  <c:v>146</c:v>
                </c:pt>
                <c:pt idx="22">
                  <c:v>168</c:v>
                </c:pt>
                <c:pt idx="23">
                  <c:v>127</c:v>
                </c:pt>
                <c:pt idx="24">
                  <c:v>57</c:v>
                </c:pt>
                <c:pt idx="25">
                  <c:v>93</c:v>
                </c:pt>
                <c:pt idx="26">
                  <c:v>100</c:v>
                </c:pt>
                <c:pt idx="27">
                  <c:v>65</c:v>
                </c:pt>
                <c:pt idx="28">
                  <c:v>60</c:v>
                </c:pt>
                <c:pt idx="29">
                  <c:v>123</c:v>
                </c:pt>
                <c:pt idx="30">
                  <c:v>82</c:v>
                </c:pt>
                <c:pt idx="31">
                  <c:v>89</c:v>
                </c:pt>
                <c:pt idx="32">
                  <c:v>110</c:v>
                </c:pt>
                <c:pt idx="33">
                  <c:v>99</c:v>
                </c:pt>
                <c:pt idx="34">
                  <c:v>161</c:v>
                </c:pt>
                <c:pt idx="35">
                  <c:v>186</c:v>
                </c:pt>
                <c:pt idx="36">
                  <c:v>148</c:v>
                </c:pt>
                <c:pt idx="37">
                  <c:v>140</c:v>
                </c:pt>
                <c:pt idx="38">
                  <c:v>119</c:v>
                </c:pt>
                <c:pt idx="39">
                  <c:v>153</c:v>
                </c:pt>
                <c:pt idx="40">
                  <c:v>123</c:v>
                </c:pt>
                <c:pt idx="41">
                  <c:v>112</c:v>
                </c:pt>
                <c:pt idx="42">
                  <c:v>144</c:v>
                </c:pt>
                <c:pt idx="43">
                  <c:v>133</c:v>
                </c:pt>
                <c:pt idx="44">
                  <c:v>108</c:v>
                </c:pt>
                <c:pt idx="45">
                  <c:v>116</c:v>
                </c:pt>
                <c:pt idx="46">
                  <c:v>116</c:v>
                </c:pt>
                <c:pt idx="47">
                  <c:v>131</c:v>
                </c:pt>
              </c:numCache>
            </c:numRef>
          </c:val>
          <c:smooth val="0"/>
          <c:extLst>
            <c:ext xmlns:c16="http://schemas.microsoft.com/office/drawing/2014/chart" uri="{C3380CC4-5D6E-409C-BE32-E72D297353CC}">
              <c16:uniqueId val="{00000000-EB05-4592-AC00-01ADFA853EB3}"/>
            </c:ext>
          </c:extLst>
        </c:ser>
        <c:ser>
          <c:idx val="8"/>
          <c:order val="1"/>
          <c:tx>
            <c:strRef>
              <c:f>'C:\DOCUME~1\jmaxwell\LOCALS~1\Temp\Dme\[DOCDM-744105.xls]Sheet1'!$I$4</c:f>
              <c:strCache>
                <c:ptCount val="1"/>
                <c:pt idx="0">
                  <c:v>MNA population estimate</c:v>
                </c:pt>
              </c:strCache>
            </c:strRef>
          </c:tx>
          <c:spPr>
            <a:ln w="12700">
              <a:solidFill>
                <a:srgbClr val="000000"/>
              </a:solidFill>
              <a:prstDash val="solid"/>
            </a:ln>
          </c:spPr>
          <c:marker>
            <c:symbol val="square"/>
            <c:size val="5"/>
            <c:spPr>
              <a:solidFill>
                <a:srgbClr val="000000"/>
              </a:solidFill>
              <a:ln>
                <a:solidFill>
                  <a:srgbClr val="000000"/>
                </a:solidFill>
                <a:prstDash val="solid"/>
              </a:ln>
            </c:spPr>
          </c:marker>
          <c:cat>
            <c:numRef>
              <c:f>'C:\DOCUME~1\jmaxwell\LOCALS~1\Temp\Dme\[DOCDM-744105.xls]Sheet1'!$A$5:$A$52</c:f>
              <c:numCache>
                <c:formatCode>General</c:formatCode>
                <c:ptCount val="48"/>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numCache>
            </c:numRef>
          </c:cat>
          <c:val>
            <c:numRef>
              <c:f>'C:\DOCUME~1\jmaxwell\LOCALS~1\Temp\Dme\[DOCDM-744105.xls]Sheet1'!$I$5:$I$52</c:f>
              <c:numCache>
                <c:formatCode>General</c:formatCode>
                <c:ptCount val="48"/>
                <c:pt idx="0">
                  <c:v>4524</c:v>
                </c:pt>
                <c:pt idx="1">
                  <c:v>3779</c:v>
                </c:pt>
                <c:pt idx="2">
                  <c:v>3778</c:v>
                </c:pt>
                <c:pt idx="3">
                  <c:v>3364</c:v>
                </c:pt>
                <c:pt idx="4">
                  <c:v>2970</c:v>
                </c:pt>
                <c:pt idx="5">
                  <c:v>2366</c:v>
                </c:pt>
                <c:pt idx="6">
                  <c:v>2145</c:v>
                </c:pt>
                <c:pt idx="7">
                  <c:v>1745</c:v>
                </c:pt>
                <c:pt idx="8">
                  <c:v>1961</c:v>
                </c:pt>
                <c:pt idx="9">
                  <c:v>2182</c:v>
                </c:pt>
                <c:pt idx="10">
                  <c:v>2237</c:v>
                </c:pt>
                <c:pt idx="11">
                  <c:v>2220</c:v>
                </c:pt>
                <c:pt idx="12">
                  <c:v>1886</c:v>
                </c:pt>
                <c:pt idx="13">
                  <c:v>1285</c:v>
                </c:pt>
                <c:pt idx="14">
                  <c:v>894</c:v>
                </c:pt>
                <c:pt idx="15">
                  <c:v>695</c:v>
                </c:pt>
                <c:pt idx="16">
                  <c:v>592</c:v>
                </c:pt>
                <c:pt idx="17">
                  <c:v>512</c:v>
                </c:pt>
                <c:pt idx="18">
                  <c:v>533</c:v>
                </c:pt>
                <c:pt idx="19">
                  <c:v>537</c:v>
                </c:pt>
                <c:pt idx="20">
                  <c:v>564</c:v>
                </c:pt>
                <c:pt idx="21">
                  <c:v>472</c:v>
                </c:pt>
                <c:pt idx="22">
                  <c:v>422</c:v>
                </c:pt>
                <c:pt idx="23">
                  <c:v>346</c:v>
                </c:pt>
                <c:pt idx="24">
                  <c:v>303</c:v>
                </c:pt>
                <c:pt idx="25">
                  <c:v>338</c:v>
                </c:pt>
                <c:pt idx="26">
                  <c:v>337</c:v>
                </c:pt>
                <c:pt idx="27">
                  <c:v>326</c:v>
                </c:pt>
                <c:pt idx="28">
                  <c:v>360</c:v>
                </c:pt>
                <c:pt idx="29">
                  <c:v>412</c:v>
                </c:pt>
                <c:pt idx="30">
                  <c:v>397</c:v>
                </c:pt>
                <c:pt idx="31">
                  <c:v>433</c:v>
                </c:pt>
                <c:pt idx="32">
                  <c:v>473</c:v>
                </c:pt>
                <c:pt idx="33">
                  <c:v>498</c:v>
                </c:pt>
                <c:pt idx="34">
                  <c:v>548</c:v>
                </c:pt>
                <c:pt idx="35">
                  <c:v>548</c:v>
                </c:pt>
                <c:pt idx="36">
                  <c:v>532</c:v>
                </c:pt>
                <c:pt idx="37">
                  <c:v>475</c:v>
                </c:pt>
                <c:pt idx="38">
                  <c:v>449</c:v>
                </c:pt>
                <c:pt idx="39">
                  <c:v>424</c:v>
                </c:pt>
              </c:numCache>
            </c:numRef>
          </c:val>
          <c:smooth val="0"/>
          <c:extLst>
            <c:ext xmlns:c16="http://schemas.microsoft.com/office/drawing/2014/chart" uri="{C3380CC4-5D6E-409C-BE32-E72D297353CC}">
              <c16:uniqueId val="{00000001-EB05-4592-AC00-01ADFA853EB3}"/>
            </c:ext>
          </c:extLst>
        </c:ser>
        <c:dLbls>
          <c:showLegendKey val="0"/>
          <c:showVal val="0"/>
          <c:showCatName val="0"/>
          <c:showSerName val="0"/>
          <c:showPercent val="0"/>
          <c:showBubbleSize val="0"/>
        </c:dLbls>
        <c:marker val="1"/>
        <c:smooth val="0"/>
        <c:axId val="123881728"/>
        <c:axId val="123897344"/>
      </c:lineChart>
      <c:catAx>
        <c:axId val="123881728"/>
        <c:scaling>
          <c:orientation val="minMax"/>
        </c:scaling>
        <c:delete val="0"/>
        <c:axPos val="b"/>
        <c:title>
          <c:tx>
            <c:rich>
              <a:bodyPr/>
              <a:lstStyle/>
              <a:p>
                <a:pPr>
                  <a:defRPr sz="1600" b="1" i="0" u="none" strike="noStrike" baseline="0">
                    <a:solidFill>
                      <a:srgbClr val="000000"/>
                    </a:solidFill>
                    <a:latin typeface="Times New Roman"/>
                    <a:ea typeface="Times New Roman"/>
                    <a:cs typeface="Times New Roman"/>
                  </a:defRPr>
                </a:pPr>
                <a:r>
                  <a:rPr lang="en-NZ" sz="1400" dirty="0"/>
                  <a:t>Year</a:t>
                </a:r>
              </a:p>
            </c:rich>
          </c:tx>
          <c:layout>
            <c:manualLayout>
              <c:xMode val="edge"/>
              <c:yMode val="edge"/>
              <c:x val="0.93388611541344135"/>
              <c:y val="0.92167363799477775"/>
            </c:manualLayout>
          </c:layout>
          <c:overlay val="0"/>
          <c:spPr>
            <a:noFill/>
            <a:ln w="25400">
              <a:noFill/>
            </a:ln>
          </c:spPr>
        </c:title>
        <c:numFmt formatCode="General" sourceLinked="1"/>
        <c:majorTickMark val="out"/>
        <c:minorTickMark val="none"/>
        <c:tickLblPos val="nextTo"/>
        <c:spPr>
          <a:ln w="12700">
            <a:solidFill>
              <a:srgbClr val="000000"/>
            </a:solidFill>
            <a:prstDash val="solid"/>
          </a:ln>
        </c:spPr>
        <c:txPr>
          <a:bodyPr rot="0" vert="horz"/>
          <a:lstStyle/>
          <a:p>
            <a:pPr>
              <a:defRPr sz="1400" b="0" i="0" u="none" strike="noStrike" baseline="0">
                <a:solidFill>
                  <a:srgbClr val="000000"/>
                </a:solidFill>
                <a:latin typeface="Times New Roman"/>
                <a:ea typeface="Times New Roman"/>
                <a:cs typeface="Times New Roman"/>
              </a:defRPr>
            </a:pPr>
            <a:endParaRPr lang="en-US"/>
          </a:p>
        </c:txPr>
        <c:crossAx val="123897344"/>
        <c:crosses val="autoZero"/>
        <c:auto val="0"/>
        <c:lblAlgn val="ctr"/>
        <c:lblOffset val="100"/>
        <c:tickLblSkip val="3"/>
        <c:tickMarkSkip val="1"/>
        <c:noMultiLvlLbl val="0"/>
      </c:catAx>
      <c:valAx>
        <c:axId val="123897344"/>
        <c:scaling>
          <c:orientation val="minMax"/>
        </c:scaling>
        <c:delete val="0"/>
        <c:axPos val="l"/>
        <c:title>
          <c:tx>
            <c:rich>
              <a:bodyPr/>
              <a:lstStyle/>
              <a:p>
                <a:pPr>
                  <a:defRPr sz="1600" b="1" i="0" u="none" strike="noStrike" baseline="0">
                    <a:solidFill>
                      <a:srgbClr val="000000"/>
                    </a:solidFill>
                    <a:latin typeface="Times New Roman"/>
                    <a:ea typeface="Times New Roman"/>
                    <a:cs typeface="Times New Roman"/>
                  </a:defRPr>
                </a:pPr>
                <a:r>
                  <a:rPr lang="en-NZ" sz="1400" dirty="0"/>
                  <a:t>No.  deer</a:t>
                </a:r>
              </a:p>
            </c:rich>
          </c:tx>
          <c:layout>
            <c:manualLayout>
              <c:xMode val="edge"/>
              <c:yMode val="edge"/>
              <c:x val="3.5496262201665445E-3"/>
              <c:y val="0.74766187955786656"/>
            </c:manualLayout>
          </c:layout>
          <c:overlay val="0"/>
          <c:spPr>
            <a:noFill/>
            <a:ln w="25400">
              <a:noFill/>
            </a:ln>
          </c:spPr>
        </c:title>
        <c:numFmt formatCode="General" sourceLinked="1"/>
        <c:majorTickMark val="out"/>
        <c:minorTickMark val="none"/>
        <c:tickLblPos val="nextTo"/>
        <c:spPr>
          <a:ln w="12700">
            <a:solidFill>
              <a:srgbClr val="000000"/>
            </a:solidFill>
            <a:prstDash val="solid"/>
          </a:ln>
        </c:spPr>
        <c:txPr>
          <a:bodyPr rot="0" vert="horz"/>
          <a:lstStyle/>
          <a:p>
            <a:pPr>
              <a:defRPr sz="1400" b="0" i="0" u="none" strike="noStrike" baseline="0">
                <a:solidFill>
                  <a:srgbClr val="000000"/>
                </a:solidFill>
                <a:latin typeface="Times New Roman"/>
                <a:ea typeface="Times New Roman"/>
                <a:cs typeface="Times New Roman"/>
              </a:defRPr>
            </a:pPr>
            <a:endParaRPr lang="en-US"/>
          </a:p>
        </c:txPr>
        <c:crossAx val="123881728"/>
        <c:crosses val="autoZero"/>
        <c:crossBetween val="between"/>
      </c:valAx>
      <c:spPr>
        <a:noFill/>
        <a:ln w="25400">
          <a:noFill/>
        </a:ln>
      </c:spPr>
    </c:plotArea>
    <c:legend>
      <c:legendPos val="r"/>
      <c:layout>
        <c:manualLayout>
          <c:xMode val="edge"/>
          <c:yMode val="edge"/>
          <c:x val="0.46707608324803845"/>
          <c:y val="0.25166684164479441"/>
          <c:w val="0.53121801432958082"/>
          <c:h val="0.27000043945384045"/>
        </c:manualLayout>
      </c:layout>
      <c:overlay val="0"/>
      <c:spPr>
        <a:solidFill>
          <a:srgbClr val="FFFFFF"/>
        </a:solidFill>
        <a:ln w="12700">
          <a:solidFill>
            <a:srgbClr val="000000"/>
          </a:solidFill>
          <a:prstDash val="solid"/>
        </a:ln>
      </c:spPr>
      <c:txPr>
        <a:bodyPr/>
        <a:lstStyle/>
        <a:p>
          <a:pPr>
            <a:defRPr sz="1285" b="0" i="0" u="none" strike="noStrike" baseline="0">
              <a:solidFill>
                <a:srgbClr val="000000"/>
              </a:solidFill>
              <a:latin typeface="Times New Roman"/>
              <a:ea typeface="Times New Roman"/>
              <a:cs typeface="Times New Roman"/>
            </a:defRPr>
          </a:pPr>
          <a:endParaRPr lang="en-US"/>
        </a:p>
      </c:txPr>
    </c:legend>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2DC75D-6CDB-42C1-8959-440C74FFD833}"/>
              </a:ext>
            </a:extLst>
          </p:cNvPr>
          <p:cNvSpPr>
            <a:spLocks noGrp="1"/>
          </p:cNvSpPr>
          <p:nvPr>
            <p:ph type="hdr" sz="quarter"/>
          </p:nvPr>
        </p:nvSpPr>
        <p:spPr>
          <a:xfrm>
            <a:off x="-82825" y="166132"/>
            <a:ext cx="7099300" cy="817880"/>
          </a:xfrm>
          <a:prstGeom prst="rect">
            <a:avLst/>
          </a:prstGeom>
        </p:spPr>
        <p:txBody>
          <a:bodyPr vert="horz" lIns="98984" tIns="49492" rIns="98984" bIns="49492" rtlCol="0"/>
          <a:lstStyle>
            <a:lvl1pPr algn="l">
              <a:defRPr sz="1300"/>
            </a:lvl1pPr>
          </a:lstStyle>
          <a:p>
            <a:pPr algn="ctr"/>
            <a:endParaRPr lang="en-US" dirty="0"/>
          </a:p>
          <a:p>
            <a:pPr algn="ctr"/>
            <a:r>
              <a:rPr lang="en-US" sz="1700" dirty="0">
                <a:solidFill>
                  <a:srgbClr val="4B6545"/>
                </a:solidFill>
                <a:latin typeface="+mj-lt"/>
              </a:rPr>
              <a:t>Takahē Community Study Presentation</a:t>
            </a:r>
            <a:endParaRPr lang="en-NZ" sz="1700" dirty="0">
              <a:solidFill>
                <a:srgbClr val="4B6545"/>
              </a:solidFill>
              <a:latin typeface="+mj-lt"/>
            </a:endParaRPr>
          </a:p>
        </p:txBody>
      </p:sp>
    </p:spTree>
    <p:extLst>
      <p:ext uri="{BB962C8B-B14F-4D97-AF65-F5344CB8AC3E}">
        <p14:creationId xmlns:p14="http://schemas.microsoft.com/office/powerpoint/2010/main" val="26648199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2950"/>
          </a:xfrm>
          <a:prstGeom prst="rect">
            <a:avLst/>
          </a:prstGeom>
        </p:spPr>
        <p:txBody>
          <a:bodyPr vert="horz" lIns="98984" tIns="49492" rIns="98984" bIns="49492" rtlCol="0"/>
          <a:lstStyle>
            <a:lvl1pPr algn="l">
              <a:defRPr sz="1300"/>
            </a:lvl1pPr>
          </a:lstStyle>
          <a:p>
            <a:endParaRPr lang="en-NZ"/>
          </a:p>
        </p:txBody>
      </p:sp>
      <p:sp>
        <p:nvSpPr>
          <p:cNvPr id="3" name="Date Placeholder 2"/>
          <p:cNvSpPr>
            <a:spLocks noGrp="1"/>
          </p:cNvSpPr>
          <p:nvPr>
            <p:ph type="dt" idx="1"/>
          </p:nvPr>
        </p:nvSpPr>
        <p:spPr>
          <a:xfrm>
            <a:off x="4021294" y="0"/>
            <a:ext cx="3076363" cy="512950"/>
          </a:xfrm>
          <a:prstGeom prst="rect">
            <a:avLst/>
          </a:prstGeom>
        </p:spPr>
        <p:txBody>
          <a:bodyPr vert="horz" lIns="98984" tIns="49492" rIns="98984" bIns="49492" rtlCol="0"/>
          <a:lstStyle>
            <a:lvl1pPr algn="r">
              <a:defRPr sz="1300"/>
            </a:lvl1pPr>
          </a:lstStyle>
          <a:p>
            <a:endParaRPr lang="en-NZ"/>
          </a:p>
        </p:txBody>
      </p:sp>
      <p:sp>
        <p:nvSpPr>
          <p:cNvPr id="4" name="Slide Image Placeholder 3"/>
          <p:cNvSpPr>
            <a:spLocks noGrp="1" noRot="1" noChangeAspect="1"/>
          </p:cNvSpPr>
          <p:nvPr>
            <p:ph type="sldImg" idx="2"/>
          </p:nvPr>
        </p:nvSpPr>
        <p:spPr>
          <a:xfrm>
            <a:off x="1249363" y="1277938"/>
            <a:ext cx="4600575" cy="3451225"/>
          </a:xfrm>
          <a:prstGeom prst="rect">
            <a:avLst/>
          </a:prstGeom>
          <a:noFill/>
          <a:ln w="12700">
            <a:solidFill>
              <a:prstClr val="black"/>
            </a:solidFill>
          </a:ln>
        </p:spPr>
        <p:txBody>
          <a:bodyPr vert="horz" lIns="98984" tIns="49492" rIns="98984" bIns="49492" rtlCol="0" anchor="ctr"/>
          <a:lstStyle/>
          <a:p>
            <a:endParaRPr lang="en-NZ"/>
          </a:p>
        </p:txBody>
      </p:sp>
      <p:sp>
        <p:nvSpPr>
          <p:cNvPr id="5" name="Notes Placeholder 4"/>
          <p:cNvSpPr>
            <a:spLocks noGrp="1"/>
          </p:cNvSpPr>
          <p:nvPr>
            <p:ph type="body" sz="quarter" idx="3"/>
          </p:nvPr>
        </p:nvSpPr>
        <p:spPr>
          <a:xfrm>
            <a:off x="709930" y="4920059"/>
            <a:ext cx="5679440" cy="4025503"/>
          </a:xfrm>
          <a:prstGeom prst="rect">
            <a:avLst/>
          </a:prstGeom>
        </p:spPr>
        <p:txBody>
          <a:bodyPr vert="horz" lIns="98984" tIns="49492" rIns="98984" bIns="494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710551"/>
            <a:ext cx="3076363" cy="512949"/>
          </a:xfrm>
          <a:prstGeom prst="rect">
            <a:avLst/>
          </a:prstGeom>
        </p:spPr>
        <p:txBody>
          <a:bodyPr vert="horz" lIns="98984" tIns="49492" rIns="98984" bIns="49492" rtlCol="0" anchor="b"/>
          <a:lstStyle>
            <a:lvl1pPr algn="l">
              <a:defRPr sz="1300"/>
            </a:lvl1pPr>
          </a:lstStyle>
          <a:p>
            <a:endParaRPr lang="en-NZ"/>
          </a:p>
        </p:txBody>
      </p:sp>
      <p:sp>
        <p:nvSpPr>
          <p:cNvPr id="7" name="Slide Number Placeholder 6"/>
          <p:cNvSpPr>
            <a:spLocks noGrp="1"/>
          </p:cNvSpPr>
          <p:nvPr>
            <p:ph type="sldNum" sz="quarter" idx="5"/>
          </p:nvPr>
        </p:nvSpPr>
        <p:spPr>
          <a:xfrm>
            <a:off x="4021294" y="9710551"/>
            <a:ext cx="3076363" cy="512949"/>
          </a:xfrm>
          <a:prstGeom prst="rect">
            <a:avLst/>
          </a:prstGeom>
        </p:spPr>
        <p:txBody>
          <a:bodyPr vert="horz" lIns="98984" tIns="49492" rIns="98984" bIns="49492" rtlCol="0" anchor="b"/>
          <a:lstStyle>
            <a:lvl1pPr algn="r">
              <a:defRPr sz="1300"/>
            </a:lvl1pPr>
          </a:lstStyle>
          <a:p>
            <a:fld id="{B37B4A5C-FC21-46C1-B59B-9AC2152D57D0}" type="slidenum">
              <a:rPr lang="en-NZ" smtClean="0"/>
              <a:t>‹#›</a:t>
            </a:fld>
            <a:endParaRPr lang="en-NZ"/>
          </a:p>
        </p:txBody>
      </p:sp>
    </p:spTree>
    <p:extLst>
      <p:ext uri="{BB962C8B-B14F-4D97-AF65-F5344CB8AC3E}">
        <p14:creationId xmlns:p14="http://schemas.microsoft.com/office/powerpoint/2010/main" val="266720012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1249363" y="1277938"/>
            <a:ext cx="4600575" cy="3451225"/>
          </a:xfrm>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14988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1249363" y="1277938"/>
            <a:ext cx="4600575" cy="3451225"/>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Human impact </a:t>
            </a:r>
            <a:r>
              <a:rPr lang="en-US" altLang="en-US" dirty="0">
                <a:sym typeface="Wingdings" panose="05000000000000000000" pitchFamily="2" charset="2"/>
              </a:rPr>
              <a:t> ecosystem out of balance  extinction, mass loss of species due to habitat loss, introduced </a:t>
            </a:r>
            <a:r>
              <a:rPr lang="en-US" altLang="en-US" dirty="0" err="1">
                <a:sym typeface="Wingdings" panose="05000000000000000000" pitchFamily="2" charset="2"/>
              </a:rPr>
              <a:t>spp</a:t>
            </a:r>
            <a:r>
              <a:rPr lang="en-US" altLang="en-US" dirty="0">
                <a:sym typeface="Wingdings" panose="05000000000000000000" pitchFamily="2" charset="2"/>
              </a:rPr>
              <a:t>, hunting.</a:t>
            </a:r>
            <a:endParaRPr lang="en-US" altLang="en-US" dirty="0"/>
          </a:p>
        </p:txBody>
      </p:sp>
    </p:spTree>
    <p:extLst>
      <p:ext uri="{BB962C8B-B14F-4D97-AF65-F5344CB8AC3E}">
        <p14:creationId xmlns:p14="http://schemas.microsoft.com/office/powerpoint/2010/main" val="3532228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1249363" y="1277938"/>
            <a:ext cx="4600575" cy="3451225"/>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Reduction in forest cover and loss of endemic spp – compare loss of forest even since early Maori arrival (South Island). Talk about why fire might have been used – e.g. hunting tool to flush animals out, safety.</a:t>
            </a:r>
          </a:p>
        </p:txBody>
      </p:sp>
    </p:spTree>
    <p:extLst>
      <p:ext uri="{BB962C8B-B14F-4D97-AF65-F5344CB8AC3E}">
        <p14:creationId xmlns:p14="http://schemas.microsoft.com/office/powerpoint/2010/main" val="420817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Evidence of takahē and </a:t>
            </a:r>
            <a:r>
              <a:rPr lang="en-NZ" dirty="0" err="1"/>
              <a:t>moho</a:t>
            </a:r>
            <a:r>
              <a:rPr lang="en-NZ" dirty="0"/>
              <a:t> distribution throughout NZ, linked to human impacts and potentially climate change.</a:t>
            </a:r>
          </a:p>
        </p:txBody>
      </p:sp>
    </p:spTree>
    <p:extLst>
      <p:ext uri="{BB962C8B-B14F-4D97-AF65-F5344CB8AC3E}">
        <p14:creationId xmlns:p14="http://schemas.microsoft.com/office/powerpoint/2010/main" val="177716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Where are takahē found now? – ensure students understand that current location is not ‘where they prefer’ but simply where they can now exist.</a:t>
            </a:r>
          </a:p>
          <a:p>
            <a:r>
              <a:rPr lang="en-NZ" dirty="0"/>
              <a:t>Some evidence suggests that takahē were once found throughout South Island, down to sea level. The loss of habitat and hunting/predation has resulted in them dying out in these areas, rather than ‘moving to the mountains where they would be safe’. Fiordland is currently the last bastion (not counting the newly established Gouland Downs group) where they have survived.</a:t>
            </a:r>
          </a:p>
        </p:txBody>
      </p:sp>
    </p:spTree>
    <p:extLst>
      <p:ext uri="{BB962C8B-B14F-4D97-AF65-F5344CB8AC3E}">
        <p14:creationId xmlns:p14="http://schemas.microsoft.com/office/powerpoint/2010/main" val="1590031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249363" y="1277938"/>
            <a:ext cx="4600575" cy="3451225"/>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Impact of mammalian predators is huge as NZ </a:t>
            </a:r>
            <a:r>
              <a:rPr lang="en-US" altLang="en-US" dirty="0" err="1"/>
              <a:t>spp</a:t>
            </a:r>
            <a:r>
              <a:rPr lang="en-US" altLang="en-US" dirty="0"/>
              <a:t> not adapted to them. Mammalian predators hunt by nose – sense of smell, so ground dwelling / nesting </a:t>
            </a:r>
            <a:r>
              <a:rPr lang="en-US" altLang="en-US" dirty="0" err="1"/>
              <a:t>spp</a:t>
            </a:r>
            <a:r>
              <a:rPr lang="en-US" altLang="en-US" dirty="0"/>
              <a:t> now hugely at risk (compared to endemic aerial predators which are hunt by sight)</a:t>
            </a:r>
          </a:p>
        </p:txBody>
      </p:sp>
    </p:spTree>
    <p:extLst>
      <p:ext uri="{BB962C8B-B14F-4D97-AF65-F5344CB8AC3E}">
        <p14:creationId xmlns:p14="http://schemas.microsoft.com/office/powerpoint/2010/main" val="1489567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249363" y="1277938"/>
            <a:ext cx="4600575" cy="3451225"/>
          </a:xfrm>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Talk about </a:t>
            </a:r>
            <a:r>
              <a:rPr lang="en-GB" altLang="en-US" dirty="0" err="1"/>
              <a:t>e.niches</a:t>
            </a:r>
            <a:r>
              <a:rPr lang="en-GB" altLang="en-US" dirty="0"/>
              <a:t> in Murchison Mountains. Describe </a:t>
            </a:r>
            <a:r>
              <a:rPr lang="en-GB" altLang="en-US" dirty="0" err="1"/>
              <a:t>e.niche</a:t>
            </a:r>
            <a:r>
              <a:rPr lang="en-GB" altLang="en-US" dirty="0"/>
              <a:t> for each (HAFA) - Habitat, Adaptations, Feeding, Activity (behaviour)</a:t>
            </a:r>
          </a:p>
          <a:p>
            <a:pPr eaLnBrk="1" hangingPunct="1"/>
            <a:r>
              <a:rPr lang="en-GB" altLang="en-US" dirty="0"/>
              <a:t>Get students to write down on the worksheet, as many aspects of the ecological niches as they can. Emphasise that while this is not required for their assessment, the understanding is critical to their getting a good grasp on the interrelationships and biology (including adaptations) for the species they are studying.</a:t>
            </a:r>
          </a:p>
        </p:txBody>
      </p:sp>
    </p:spTree>
    <p:extLst>
      <p:ext uri="{BB962C8B-B14F-4D97-AF65-F5344CB8AC3E}">
        <p14:creationId xmlns:p14="http://schemas.microsoft.com/office/powerpoint/2010/main" val="1270655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9838">
              <a:defRPr/>
            </a:pPr>
            <a:r>
              <a:rPr lang="en-NZ" altLang="en-US" dirty="0"/>
              <a:t>Link concept of endemism – only found in one place with the inability to replace something once lost.  Extinction of spp link to not only to poor biodiversity and ecosystem disruption but also cultural loss</a:t>
            </a:r>
          </a:p>
          <a:p>
            <a:endParaRPr lang="en-NZ" dirty="0"/>
          </a:p>
        </p:txBody>
      </p:sp>
    </p:spTree>
    <p:extLst>
      <p:ext uri="{BB962C8B-B14F-4D97-AF65-F5344CB8AC3E}">
        <p14:creationId xmlns:p14="http://schemas.microsoft.com/office/powerpoint/2010/main" val="3901723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249363" y="1277938"/>
            <a:ext cx="4600575" cy="3451225"/>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Previously at Burwood:</a:t>
            </a:r>
          </a:p>
          <a:p>
            <a:r>
              <a:rPr lang="en-US" altLang="en-US" dirty="0"/>
              <a:t>Captive reared ‘wild’ eggs  - eggs collected form the wild, incubated at Burwood and hand-reared using puppets. Young takahē released back into the wild, but survival rate not so good as wild reared birds.</a:t>
            </a:r>
          </a:p>
          <a:p>
            <a:r>
              <a:rPr lang="en-US" altLang="en-US" dirty="0"/>
              <a:t>Yearlings released into wild</a:t>
            </a:r>
          </a:p>
          <a:p>
            <a:r>
              <a:rPr lang="en-US" altLang="en-US" dirty="0"/>
              <a:t>Problems with this. Why? Did not have the necessary skills for survival. E.g. tussock and </a:t>
            </a:r>
            <a:r>
              <a:rPr lang="en-US" altLang="en-US" i="1" dirty="0" err="1"/>
              <a:t>Hypolepis</a:t>
            </a:r>
            <a:r>
              <a:rPr lang="en-US" altLang="en-US" dirty="0"/>
              <a:t> training or ability communicate/rear young – initially imprinted on a limited 30 sec sound bite of calls and not well ‘tuned – in’.</a:t>
            </a:r>
          </a:p>
          <a:p>
            <a:endParaRPr lang="en-US" altLang="en-US" dirty="0"/>
          </a:p>
          <a:p>
            <a:r>
              <a:rPr lang="en-US" altLang="en-US" dirty="0"/>
              <a:t>Role of Ngāi Tahu as kaitiaki</a:t>
            </a:r>
          </a:p>
          <a:p>
            <a:endParaRPr lang="en-US" altLang="en-US" dirty="0"/>
          </a:p>
          <a:p>
            <a:r>
              <a:rPr lang="en-US" altLang="en-US" dirty="0"/>
              <a:t>Recently, don’t collect wild eggs (since 2011)</a:t>
            </a:r>
          </a:p>
          <a:p>
            <a:r>
              <a:rPr lang="en-US" altLang="en-US" dirty="0"/>
              <a:t>At Burwood in 2017, 25 breeding pairs. These birds breed and rear their own young. Eggs from ‘high value’ birds are sometimes swapped into other nests to encourage these birds to lay again, thus increasing their productivity and improve the genetic diversity of the takahē.</a:t>
            </a:r>
          </a:p>
          <a:p>
            <a:r>
              <a:rPr lang="en-US" altLang="en-US" dirty="0"/>
              <a:t>The ‘harvested’ eggs are put into another pair’s nest where they are reared by them. Juveniles are also sometimes fostered onto parents at Burwood to get training in feeding on tussock and how to forage </a:t>
            </a:r>
            <a:r>
              <a:rPr lang="en-US" altLang="en-US" i="1" dirty="0"/>
              <a:t>Hypolepis</a:t>
            </a:r>
            <a:r>
              <a:rPr lang="en-US" altLang="en-US" dirty="0"/>
              <a:t> (summer green) fern rhizomes which is a winter food.</a:t>
            </a:r>
          </a:p>
          <a:p>
            <a:endParaRPr lang="en-US" altLang="en-US" dirty="0"/>
          </a:p>
          <a:p>
            <a:r>
              <a:rPr lang="en-US" altLang="en-US" dirty="0"/>
              <a:t>Some background to old methods of takahē husbandry:</a:t>
            </a:r>
          </a:p>
          <a:p>
            <a:r>
              <a:rPr lang="en-US" altLang="en-US" dirty="0"/>
              <a:t>http://www.tiritirimatangi.org.nz/dawn%20chorus/Dawn%20Chorus%2091.pdf</a:t>
            </a:r>
          </a:p>
        </p:txBody>
      </p:sp>
    </p:spTree>
    <p:extLst>
      <p:ext uri="{BB962C8B-B14F-4D97-AF65-F5344CB8AC3E}">
        <p14:creationId xmlns:p14="http://schemas.microsoft.com/office/powerpoint/2010/main" val="293860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249363" y="1277938"/>
            <a:ext cx="4600575" cy="3451225"/>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Takahē ancestors flew to New Zealand, ~5-20mya from SA, shares DNA with SA swamphens</a:t>
            </a:r>
          </a:p>
          <a:p>
            <a:r>
              <a:rPr lang="en-US" altLang="en-US" dirty="0"/>
              <a:t>Moho and pūkeko (arrived &lt;400 </a:t>
            </a:r>
            <a:r>
              <a:rPr lang="en-US" altLang="en-US" dirty="0" err="1"/>
              <a:t>ya</a:t>
            </a:r>
            <a:r>
              <a:rPr lang="en-US" altLang="en-US" dirty="0"/>
              <a:t>, more closely related.</a:t>
            </a:r>
          </a:p>
          <a:p>
            <a:endParaRPr lang="en-US" altLang="en-US" dirty="0"/>
          </a:p>
          <a:p>
            <a:r>
              <a:rPr lang="en-US" altLang="en-US" dirty="0"/>
              <a:t>Adaptations of takahē:</a:t>
            </a:r>
          </a:p>
          <a:p>
            <a:r>
              <a:rPr lang="en-US" altLang="en-US" dirty="0"/>
              <a:t>Large frame – reduces heat loss, insulating feathers</a:t>
            </a:r>
          </a:p>
          <a:p>
            <a:r>
              <a:rPr lang="en-US" altLang="en-US" dirty="0"/>
              <a:t>Strong beak and claws</a:t>
            </a:r>
          </a:p>
          <a:p>
            <a:r>
              <a:rPr lang="en-US" altLang="en-US" dirty="0" err="1"/>
              <a:t>Colouration</a:t>
            </a:r>
            <a:r>
              <a:rPr lang="en-US" altLang="en-US" dirty="0"/>
              <a:t> – camouflage against tussocks</a:t>
            </a:r>
          </a:p>
          <a:p>
            <a:r>
              <a:rPr lang="en-US" altLang="en-US" dirty="0"/>
              <a:t>Vulnerable to predation due to low reproductive rate</a:t>
            </a:r>
          </a:p>
          <a:p>
            <a:r>
              <a:rPr lang="en-US" altLang="en-US" dirty="0"/>
              <a:t>Pair bonding</a:t>
            </a:r>
          </a:p>
          <a:p>
            <a:r>
              <a:rPr lang="en-US" altLang="en-US" dirty="0"/>
              <a:t>Hi parental input</a:t>
            </a:r>
          </a:p>
          <a:p>
            <a:r>
              <a:rPr lang="en-US" altLang="en-US" dirty="0"/>
              <a:t>Nest sites</a:t>
            </a:r>
          </a:p>
          <a:p>
            <a:r>
              <a:rPr lang="en-US" altLang="en-US" dirty="0"/>
              <a:t>Flightless</a:t>
            </a:r>
          </a:p>
          <a:p>
            <a:r>
              <a:rPr lang="en-US" altLang="en-US" dirty="0"/>
              <a:t>Competition</a:t>
            </a:r>
          </a:p>
          <a:p>
            <a:r>
              <a:rPr lang="en-US" altLang="en-US" dirty="0"/>
              <a:t>Selective browser</a:t>
            </a:r>
          </a:p>
          <a:p>
            <a:r>
              <a:rPr lang="en-US" altLang="en-US" dirty="0"/>
              <a:t>Eat meristem</a:t>
            </a:r>
          </a:p>
          <a:p>
            <a:r>
              <a:rPr lang="en-US" altLang="en-US" dirty="0"/>
              <a:t>Poor digestion of cellulose</a:t>
            </a:r>
          </a:p>
          <a:p>
            <a:r>
              <a:rPr lang="en-US" altLang="en-US" dirty="0"/>
              <a:t>Rostrum – protective against tangled shrubs such as </a:t>
            </a:r>
            <a:r>
              <a:rPr lang="en-US" altLang="en-US" dirty="0" err="1"/>
              <a:t>Matagouri</a:t>
            </a:r>
            <a:r>
              <a:rPr lang="en-US" altLang="en-US" dirty="0"/>
              <a:t> </a:t>
            </a:r>
          </a:p>
          <a:p>
            <a:endParaRPr lang="en-US" altLang="en-US" dirty="0"/>
          </a:p>
          <a:p>
            <a:r>
              <a:rPr lang="en-US" altLang="en-US" dirty="0"/>
              <a:t>Comparison of takahē and pūkeko on sheet. </a:t>
            </a:r>
          </a:p>
          <a:p>
            <a:endParaRPr lang="en-US" altLang="en-US" dirty="0"/>
          </a:p>
          <a:p>
            <a:r>
              <a:rPr lang="en-US" altLang="en-US" dirty="0" err="1"/>
              <a:t>Pūkeko</a:t>
            </a:r>
            <a:r>
              <a:rPr lang="en-US" altLang="en-US" dirty="0"/>
              <a:t>: a complex social life. In many areas, pūkeko live in permanent social groups and defend a shared territory that is used for both feeding and breeding. Social groups can have multiple breeding males and females, but all eggs are laid in a single nest and the group offspring are raised by all group members.</a:t>
            </a:r>
          </a:p>
          <a:p>
            <a:r>
              <a:rPr lang="en-US" altLang="en-US" dirty="0"/>
              <a:t>They are typically found near sheltered fresh or brackish water (e.g. vegetated swamps, streams or lagoons), especially adjacent to open grassy areas and pastures. </a:t>
            </a:r>
          </a:p>
          <a:p>
            <a:r>
              <a:rPr lang="en-US" altLang="en-US" dirty="0"/>
              <a:t>Pūkeko are very abundant and widespread, with high population densities in areas of the North Island and west coast of South Island. </a:t>
            </a:r>
          </a:p>
          <a:p>
            <a:r>
              <a:rPr lang="en-US" altLang="en-US" dirty="0"/>
              <a:t>Pūkeko are commonly seen foraging in paddocks and along roadsides. When disturbed, they prefer to run or hide rather than fly, but once airborne, they are capable fliers and can fly long distances (e.g. to offshore islands). Despite not having webbed feet, they are also strong swimmers. Adult pūkeko have few natural predators. Juvenile birds are often targeted by swamp harriers, but adult birds will fight vigorously to defend their offspring. pūkeko have been observed attacking cats and stoats. pūkeko are primarily vegetarian, but animal foods make up a small proportion of the diet. Most common foods are the stems, shoots, leaves and seeds of grasses (e.g. </a:t>
            </a:r>
            <a:r>
              <a:rPr lang="en-US" altLang="en-US" i="1" dirty="0" err="1"/>
              <a:t>Poa</a:t>
            </a:r>
            <a:r>
              <a:rPr lang="en-US" altLang="en-US" dirty="0"/>
              <a:t>, </a:t>
            </a:r>
            <a:r>
              <a:rPr lang="en-US" altLang="en-US" i="1" dirty="0" err="1"/>
              <a:t>Glyceria</a:t>
            </a:r>
            <a:r>
              <a:rPr lang="en-US" altLang="en-US" dirty="0"/>
              <a:t>, and </a:t>
            </a:r>
            <a:r>
              <a:rPr lang="en-US" altLang="en-US" i="1" dirty="0" err="1"/>
              <a:t>Anthoxanthum</a:t>
            </a:r>
            <a:r>
              <a:rPr lang="en-US" altLang="en-US" dirty="0"/>
              <a:t> spp.), sedges (e.g. </a:t>
            </a:r>
            <a:r>
              <a:rPr lang="en-US" altLang="en-US" i="1" dirty="0" err="1"/>
              <a:t>Carex</a:t>
            </a:r>
            <a:r>
              <a:rPr lang="en-US" altLang="en-US" i="1" dirty="0"/>
              <a:t> </a:t>
            </a:r>
            <a:r>
              <a:rPr lang="en-US" altLang="en-US" dirty="0"/>
              <a:t>and </a:t>
            </a:r>
            <a:r>
              <a:rPr lang="en-US" altLang="en-US" i="1" dirty="0" err="1"/>
              <a:t>Scirpus</a:t>
            </a:r>
            <a:r>
              <a:rPr lang="en-US" altLang="en-US" dirty="0"/>
              <a:t> spp.), rushes (</a:t>
            </a:r>
            <a:r>
              <a:rPr lang="en-US" altLang="en-US" i="1" dirty="0" err="1"/>
              <a:t>Juncus</a:t>
            </a:r>
            <a:r>
              <a:rPr lang="en-US" altLang="en-US" i="1" dirty="0"/>
              <a:t> </a:t>
            </a:r>
            <a:r>
              <a:rPr lang="en-US" altLang="en-US" dirty="0"/>
              <a:t>spp.), clover (</a:t>
            </a:r>
            <a:r>
              <a:rPr lang="en-US" altLang="en-US" i="1" dirty="0" err="1"/>
              <a:t>Trifolium</a:t>
            </a:r>
            <a:r>
              <a:rPr lang="en-US" altLang="en-US" i="1" dirty="0"/>
              <a:t> </a:t>
            </a:r>
            <a:r>
              <a:rPr lang="en-US" altLang="en-US" dirty="0"/>
              <a:t>spp.) and </a:t>
            </a:r>
            <a:r>
              <a:rPr lang="en-US" altLang="en-US" dirty="0" err="1"/>
              <a:t>bullrush</a:t>
            </a:r>
            <a:r>
              <a:rPr lang="en-US" altLang="en-US" dirty="0"/>
              <a:t> (</a:t>
            </a:r>
            <a:r>
              <a:rPr lang="en-US" altLang="en-US" i="1" dirty="0" err="1"/>
              <a:t>Typha</a:t>
            </a:r>
            <a:r>
              <a:rPr lang="en-US" altLang="en-US" i="1" dirty="0"/>
              <a:t> </a:t>
            </a:r>
            <a:r>
              <a:rPr lang="en-US" altLang="en-US" dirty="0"/>
              <a:t>spp.). They also eat garden vegetables and crop plants. Animal foods consist mostly of insects, spiders and earthworms however there are rare reports of pūkeko taking larger prey such as frogs, lizards, fish and nestling birds. The bill is used to cut, rip or dig up plants which are typically held and manipulated in the foot (i.e. ‘parrot style’) as they are eaten. (http://nzbirdsonline.org.nz/species/pūkeko) </a:t>
            </a:r>
          </a:p>
          <a:p>
            <a:r>
              <a:rPr lang="en-US" altLang="en-US" dirty="0"/>
              <a:t>https://www.nzgeo.com/stories/pūkeko-the-indomitable-swamphen</a:t>
            </a:r>
          </a:p>
          <a:p>
            <a:r>
              <a:rPr lang="en-US" altLang="en-US" dirty="0"/>
              <a:t>http://www.doc.govt.nz/nature/native-animals/birds/birds-a-z/pūkeko</a:t>
            </a:r>
          </a:p>
        </p:txBody>
      </p:sp>
    </p:spTree>
    <p:extLst>
      <p:ext uri="{BB962C8B-B14F-4D97-AF65-F5344CB8AC3E}">
        <p14:creationId xmlns:p14="http://schemas.microsoft.com/office/powerpoint/2010/main" val="3650102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Deal with these in detail while down at the takahē lawn.</a:t>
            </a:r>
            <a:endParaRPr lang="en-NZ" dirty="0"/>
          </a:p>
        </p:txBody>
      </p:sp>
    </p:spTree>
    <p:extLst>
      <p:ext uri="{BB962C8B-B14F-4D97-AF65-F5344CB8AC3E}">
        <p14:creationId xmlns:p14="http://schemas.microsoft.com/office/powerpoint/2010/main" val="357919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679450" y="831850"/>
            <a:ext cx="5546725" cy="4160838"/>
          </a:xfrm>
          <a:ln/>
        </p:spPr>
      </p:sp>
      <p:sp>
        <p:nvSpPr>
          <p:cNvPr id="8195" name="Rectangle 3"/>
          <p:cNvSpPr>
            <a:spLocks noGrp="1" noChangeArrowheads="1"/>
          </p:cNvSpPr>
          <p:nvPr>
            <p:ph type="body" idx="1"/>
          </p:nvPr>
        </p:nvSpPr>
        <p:spPr>
          <a:xfrm>
            <a:off x="690210" y="5275042"/>
            <a:ext cx="5523322" cy="49910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Z" altLang="en-US" dirty="0"/>
              <a:t>Set up context of study:</a:t>
            </a:r>
          </a:p>
          <a:p>
            <a:r>
              <a:rPr lang="en-NZ" altLang="en-US" dirty="0"/>
              <a:t>Work on part 1 of seminar – focus on environmental factors, ecological niches and adaptations, and interspecific relationships.</a:t>
            </a:r>
          </a:p>
          <a:p>
            <a:r>
              <a:rPr lang="en-NZ" altLang="en-US" dirty="0"/>
              <a:t>Go for walk out in the Valley, spend some time observing Takahē, one of the species in your study. </a:t>
            </a:r>
          </a:p>
          <a:p>
            <a:r>
              <a:rPr lang="en-NZ" altLang="en-US" dirty="0"/>
              <a:t>If at ZEALANDIA, spend some time in the exhibition to gather additional information as per booklet</a:t>
            </a:r>
          </a:p>
          <a:p>
            <a:r>
              <a:rPr lang="en-NZ" altLang="en-US" dirty="0"/>
              <a:t>After lunch, part 2 of seminar, unpacking the standard.</a:t>
            </a:r>
          </a:p>
          <a:p>
            <a:endParaRPr lang="en-NZ" altLang="en-US" dirty="0">
              <a:latin typeface="Times New Roman" panose="02020603050405020304" pitchFamily="18" charset="0"/>
            </a:endParaRPr>
          </a:p>
          <a:p>
            <a:r>
              <a:rPr lang="en-NZ" altLang="en-US" dirty="0">
                <a:latin typeface="Times New Roman" panose="02020603050405020304" pitchFamily="18" charset="0"/>
              </a:rPr>
              <a:t> </a:t>
            </a:r>
            <a:endParaRPr lang="en-GB" altLang="en-US" dirty="0">
              <a:latin typeface="Times New Roman" panose="02020603050405020304" pitchFamily="18" charset="0"/>
            </a:endParaRPr>
          </a:p>
          <a:p>
            <a:pPr>
              <a:spcBef>
                <a:spcPct val="0"/>
              </a:spcBef>
            </a:pPr>
            <a:endParaRPr lang="en-US" altLang="en-US"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3671662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249363" y="1277938"/>
            <a:ext cx="4600575" cy="3451225"/>
          </a:xfrm>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Z" altLang="en-US" dirty="0"/>
              <a:t>Worksheet – can print off this page and use with the compare and contrast worksheet ‘Takahē v Pūkeko’</a:t>
            </a:r>
          </a:p>
          <a:p>
            <a:r>
              <a:rPr lang="en-NZ" altLang="en-US" dirty="0"/>
              <a:t>Some key ideas:</a:t>
            </a:r>
          </a:p>
          <a:p>
            <a:pPr marL="185595" indent="-185595">
              <a:buFont typeface="Arial" panose="020B0604020202020204" pitchFamily="34" charset="0"/>
              <a:buChar char="•"/>
            </a:pPr>
            <a:r>
              <a:rPr lang="en-NZ" altLang="en-US" dirty="0"/>
              <a:t>Flightless </a:t>
            </a:r>
          </a:p>
          <a:p>
            <a:pPr marL="185595" indent="-185595">
              <a:buFont typeface="Arial" panose="020B0604020202020204" pitchFamily="34" charset="0"/>
              <a:buChar char="•"/>
            </a:pPr>
            <a:r>
              <a:rPr lang="en-NZ" altLang="en-US" dirty="0"/>
              <a:t>Pair bonding, tight family structure, both male and female incubate 1-3 eggs and rear young (1-2 chicks). Occasionally additional females may assist with egg incubation/chick rearing.  Juveniles may stay with parents into next breeding season.</a:t>
            </a:r>
          </a:p>
          <a:p>
            <a:pPr marL="185595" indent="-185595">
              <a:buFont typeface="Arial" panose="020B0604020202020204" pitchFamily="34" charset="0"/>
              <a:buChar char="•"/>
            </a:pPr>
            <a:r>
              <a:rPr lang="en-NZ" altLang="en-US" dirty="0"/>
              <a:t>Diet predominantly herbivorous (chicks are fed a more varied diet, including moths and other insects).</a:t>
            </a:r>
          </a:p>
          <a:p>
            <a:pPr marL="185595" indent="-185595">
              <a:buFont typeface="Arial" panose="020B0604020202020204" pitchFamily="34" charset="0"/>
              <a:buChar char="•"/>
            </a:pPr>
            <a:r>
              <a:rPr lang="en-NZ" altLang="en-US" dirty="0"/>
              <a:t>Larger size – helps with avoiding heat loss in cold environment.</a:t>
            </a:r>
          </a:p>
          <a:p>
            <a:pPr marL="185595" indent="-185595">
              <a:buFont typeface="Arial" panose="020B0604020202020204" pitchFamily="34" charset="0"/>
              <a:buChar char="•"/>
            </a:pPr>
            <a:r>
              <a:rPr lang="en-NZ" altLang="en-US" dirty="0"/>
              <a:t>Colouration – camouflage against tussocks etc.</a:t>
            </a:r>
          </a:p>
          <a:p>
            <a:pPr marL="185595" indent="-185595">
              <a:buFont typeface="Arial" panose="020B0604020202020204" pitchFamily="34" charset="0"/>
              <a:buChar char="•"/>
            </a:pPr>
            <a:r>
              <a:rPr lang="en-NZ" altLang="en-US" dirty="0"/>
              <a:t>Robust beak and claws – needed for ‘</a:t>
            </a:r>
            <a:r>
              <a:rPr lang="en-NZ" altLang="en-US" dirty="0" err="1"/>
              <a:t>tillering</a:t>
            </a:r>
            <a:r>
              <a:rPr lang="en-NZ" altLang="en-US" dirty="0"/>
              <a:t>’ (15.5kg of force needed to pull out tussock tiller), ‘stripping’ seeds and ‘snipping’ softer grasses and alpine herbs, used also for grubbing for fern rhizomes in winter. Use of feet to hold food while eating.</a:t>
            </a:r>
          </a:p>
          <a:p>
            <a:pPr marL="185595" indent="-185595">
              <a:buFont typeface="Arial" panose="020B0604020202020204" pitchFamily="34" charset="0"/>
              <a:buChar char="•"/>
            </a:pPr>
            <a:r>
              <a:rPr lang="en-NZ" altLang="en-US" dirty="0"/>
              <a:t>Nest often enclosed in tussock.</a:t>
            </a:r>
          </a:p>
          <a:p>
            <a:pPr marL="185595" indent="-185595">
              <a:buFont typeface="Arial" panose="020B0604020202020204" pitchFamily="34" charset="0"/>
              <a:buChar char="•"/>
            </a:pPr>
            <a:endParaRPr lang="en-NZ" altLang="en-US" dirty="0"/>
          </a:p>
          <a:p>
            <a:pPr marL="185595" indent="-185595">
              <a:buFont typeface="Arial" panose="020B0604020202020204" pitchFamily="34" charset="0"/>
              <a:buChar char="•"/>
            </a:pPr>
            <a:endParaRPr lang="en-NZ" altLang="en-US" dirty="0"/>
          </a:p>
          <a:p>
            <a:pPr marL="185595" indent="-185595">
              <a:buFont typeface="Arial" panose="020B0604020202020204" pitchFamily="34" charset="0"/>
              <a:buChar char="•"/>
            </a:pPr>
            <a:endParaRPr lang="en-NZ" altLang="en-US" dirty="0"/>
          </a:p>
          <a:p>
            <a:pPr marL="185595" indent="-185595">
              <a:buFont typeface="Arial" panose="020B0604020202020204" pitchFamily="34" charset="0"/>
              <a:buChar char="•"/>
            </a:pPr>
            <a:endParaRPr lang="en-NZ" altLang="en-US" dirty="0"/>
          </a:p>
          <a:p>
            <a:pPr marL="185595" indent="-185595">
              <a:buFont typeface="Arial" panose="020B0604020202020204" pitchFamily="34" charset="0"/>
              <a:buChar char="•"/>
            </a:pPr>
            <a:r>
              <a:rPr lang="en-NZ" altLang="en-US" dirty="0"/>
              <a:t>Old but comprehensive reference</a:t>
            </a:r>
          </a:p>
          <a:p>
            <a:r>
              <a:rPr lang="en-NZ" altLang="en-US" dirty="0"/>
              <a:t>http://nzbirdsonline.org.nz/sites/all/files/180_South%20Island%20Takahe.pdf </a:t>
            </a:r>
          </a:p>
        </p:txBody>
      </p:sp>
    </p:spTree>
    <p:extLst>
      <p:ext uri="{BB962C8B-B14F-4D97-AF65-F5344CB8AC3E}">
        <p14:creationId xmlns:p14="http://schemas.microsoft.com/office/powerpoint/2010/main" val="1981739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Key ideas:</a:t>
            </a:r>
          </a:p>
          <a:p>
            <a:r>
              <a:rPr lang="en-NZ" dirty="0"/>
              <a:t>Able to fly</a:t>
            </a:r>
          </a:p>
          <a:p>
            <a:r>
              <a:rPr lang="en-NZ" dirty="0"/>
              <a:t>Wetland / pasture habitat</a:t>
            </a:r>
          </a:p>
          <a:p>
            <a:r>
              <a:rPr lang="en-NZ" dirty="0"/>
              <a:t>Colour does not provide camouflage - conspicuous</a:t>
            </a:r>
          </a:p>
          <a:p>
            <a:r>
              <a:rPr lang="en-NZ" dirty="0" err="1"/>
              <a:t>Polygynandrous</a:t>
            </a:r>
            <a:r>
              <a:rPr lang="en-NZ" dirty="0"/>
              <a:t> – multiple male and female partners – complex social structure.</a:t>
            </a:r>
          </a:p>
          <a:p>
            <a:r>
              <a:rPr lang="en-NZ" dirty="0"/>
              <a:t>May have multiple clutches laid in a nest, (4-6 eggs per female) related birds take part in incubating and rearing young</a:t>
            </a:r>
          </a:p>
          <a:p>
            <a:r>
              <a:rPr lang="en-NZ" dirty="0"/>
              <a:t>Birds congregate together – shared territories for breeding and feeding</a:t>
            </a:r>
          </a:p>
          <a:p>
            <a:endParaRPr lang="en-NZ" dirty="0"/>
          </a:p>
          <a:p>
            <a:endParaRPr lang="en-NZ" dirty="0"/>
          </a:p>
          <a:p>
            <a:endParaRPr lang="en-NZ" dirty="0"/>
          </a:p>
          <a:p>
            <a:endParaRPr lang="en-NZ" dirty="0"/>
          </a:p>
          <a:p>
            <a:r>
              <a:rPr lang="en-NZ" dirty="0"/>
              <a:t>http://nzbirdsonline.org.nz/species/pukeko</a:t>
            </a:r>
          </a:p>
        </p:txBody>
      </p:sp>
    </p:spTree>
    <p:extLst>
      <p:ext uri="{BB962C8B-B14F-4D97-AF65-F5344CB8AC3E}">
        <p14:creationId xmlns:p14="http://schemas.microsoft.com/office/powerpoint/2010/main" val="1165091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480415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9838">
              <a:defRPr/>
            </a:pPr>
            <a:r>
              <a:rPr lang="en-US" dirty="0"/>
              <a:t>Abiotic factors include severe winters, avalanche, drowning hazards in kettle hole lakes, poor soil nutrient levels due to ‘young soils’ affecting food quality, mast years caused by climate</a:t>
            </a:r>
            <a:endParaRPr lang="en-NZ" dirty="0"/>
          </a:p>
          <a:p>
            <a:endParaRPr lang="en-NZ" dirty="0"/>
          </a:p>
        </p:txBody>
      </p:sp>
    </p:spTree>
    <p:extLst>
      <p:ext uri="{BB962C8B-B14F-4D97-AF65-F5344CB8AC3E}">
        <p14:creationId xmlns:p14="http://schemas.microsoft.com/office/powerpoint/2010/main" val="2413959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Snow (harsh winters) impacts the ability of takahē to access tussock for food, drives them to bush edge to grub for </a:t>
            </a:r>
            <a:r>
              <a:rPr lang="en-NZ" i="1" dirty="0" err="1"/>
              <a:t>Hypolepis</a:t>
            </a:r>
            <a:r>
              <a:rPr lang="en-NZ" i="1" dirty="0"/>
              <a:t> </a:t>
            </a:r>
            <a:r>
              <a:rPr lang="en-NZ" i="1" dirty="0" err="1"/>
              <a:t>sp</a:t>
            </a:r>
            <a:endParaRPr lang="en-NZ" i="1" dirty="0"/>
          </a:p>
          <a:p>
            <a:endParaRPr lang="en-NZ" dirty="0"/>
          </a:p>
          <a:p>
            <a:r>
              <a:rPr lang="en-NZ" dirty="0"/>
              <a:t>Burwood Takahē Centre is the New Zealand centre for the Takahē Recovery Programme. </a:t>
            </a:r>
          </a:p>
          <a:p>
            <a:r>
              <a:rPr lang="en-NZ" dirty="0"/>
              <a:t>https://www.doc.govt.nz/our-work/takahe-recovery-programme </a:t>
            </a:r>
          </a:p>
        </p:txBody>
      </p:sp>
    </p:spTree>
    <p:extLst>
      <p:ext uri="{BB962C8B-B14F-4D97-AF65-F5344CB8AC3E}">
        <p14:creationId xmlns:p14="http://schemas.microsoft.com/office/powerpoint/2010/main" val="1917438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The Gouland Downs group are doing well. In their new habitat they are exploring other food sources not found in Fiordland. </a:t>
            </a:r>
          </a:p>
          <a:p>
            <a:pPr defTabSz="989838">
              <a:defRPr/>
            </a:pPr>
            <a:r>
              <a:rPr lang="en-US" dirty="0"/>
              <a:t>R</a:t>
            </a:r>
            <a:r>
              <a:rPr lang="en-NZ" dirty="0" err="1"/>
              <a:t>ecent</a:t>
            </a:r>
            <a:r>
              <a:rPr lang="en-NZ" dirty="0"/>
              <a:t> breeding success in 2018/19 season with chicks sighted – 30 birds translocated , 7 breeding pairs</a:t>
            </a:r>
          </a:p>
          <a:p>
            <a:pPr defTabSz="989838">
              <a:defRPr/>
            </a:pPr>
            <a:r>
              <a:rPr lang="en-NZ" dirty="0"/>
              <a:t>About 130 birds in the Murchies</a:t>
            </a:r>
          </a:p>
          <a:p>
            <a:pPr defTabSz="989838">
              <a:defRPr/>
            </a:pPr>
            <a:endParaRPr lang="en-NZ" dirty="0"/>
          </a:p>
          <a:p>
            <a:pPr defTabSz="989838">
              <a:defRPr/>
            </a:pPr>
            <a:r>
              <a:rPr lang="en-US" dirty="0"/>
              <a:t>S</a:t>
            </a:r>
            <a:r>
              <a:rPr lang="en-NZ" dirty="0" err="1"/>
              <a:t>ee</a:t>
            </a:r>
            <a:r>
              <a:rPr lang="en-NZ" dirty="0"/>
              <a:t> DOC’s ‘New Zealand Threat Classification - Conservation Status of New Zealand Birds, 2016’</a:t>
            </a:r>
          </a:p>
          <a:p>
            <a:pPr defTabSz="989838">
              <a:defRPr/>
            </a:pPr>
            <a:endParaRPr lang="en-NZ" dirty="0"/>
          </a:p>
          <a:p>
            <a:pPr defTabSz="989838">
              <a:defRPr/>
            </a:pPr>
            <a:r>
              <a:rPr lang="en-NZ" i="1" dirty="0"/>
              <a:t>Nationally Vulnerable Criteria for Nationally Vulnerable:</a:t>
            </a:r>
          </a:p>
          <a:p>
            <a:pPr defTabSz="989838">
              <a:defRPr/>
            </a:pPr>
            <a:r>
              <a:rPr lang="en-NZ" i="1" dirty="0"/>
              <a:t>A—small, increasing population (unnatural) </a:t>
            </a:r>
          </a:p>
          <a:p>
            <a:pPr defTabSz="989838">
              <a:defRPr/>
            </a:pPr>
            <a:r>
              <a:rPr lang="en-NZ" i="1" dirty="0"/>
              <a:t>A(1/1) 250–1000 mature individuals, predicted increase &gt; 10% </a:t>
            </a:r>
          </a:p>
          <a:p>
            <a:pPr defTabSz="989838">
              <a:defRPr/>
            </a:pPr>
            <a:r>
              <a:rPr lang="en-NZ" i="1" dirty="0"/>
              <a:t>A(2/1) ≤ 5 subpopulations, ≤ 300 mature individuals in the largest subpopulation, predicted increase &gt; 10% </a:t>
            </a:r>
          </a:p>
          <a:p>
            <a:pPr defTabSz="989838">
              <a:defRPr/>
            </a:pPr>
            <a:r>
              <a:rPr lang="en-NZ" i="1" dirty="0"/>
              <a:t>A(3/1) Total area of occupancy ≤ 10 ha (0.1 km2), predicted increase &gt; 10%</a:t>
            </a:r>
          </a:p>
          <a:p>
            <a:r>
              <a:rPr lang="en-US" dirty="0"/>
              <a:t>The takahē fall within this population as although their numbers are still small, the population is predicted to continue increasing.</a:t>
            </a:r>
            <a:endParaRPr lang="en-NZ" dirty="0"/>
          </a:p>
        </p:txBody>
      </p:sp>
    </p:spTree>
    <p:extLst>
      <p:ext uri="{BB962C8B-B14F-4D97-AF65-F5344CB8AC3E}">
        <p14:creationId xmlns:p14="http://schemas.microsoft.com/office/powerpoint/2010/main" val="1752207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Transmitters attached to wild birds in the Murchison Mountains allow rangers to get population data for takahē, by recording distribution, range and activity levels. </a:t>
            </a:r>
          </a:p>
          <a:p>
            <a:r>
              <a:rPr lang="en-US" dirty="0"/>
              <a:t>Harnesses can drop off from time to time and need to be replaced. Groups of rangers working out in the field help to validate Sky Ranger™ data.</a:t>
            </a:r>
            <a:endParaRPr lang="en-NZ" dirty="0"/>
          </a:p>
        </p:txBody>
      </p:sp>
    </p:spTree>
    <p:extLst>
      <p:ext uri="{BB962C8B-B14F-4D97-AF65-F5344CB8AC3E}">
        <p14:creationId xmlns:p14="http://schemas.microsoft.com/office/powerpoint/2010/main" val="2966938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dirty="0"/>
              <a:t>As students are walking up to the Takahē Lawn, encourage them to look for </a:t>
            </a:r>
            <a:r>
              <a:rPr lang="en-US" sz="1200" kern="1200" dirty="0">
                <a:solidFill>
                  <a:schemeClr val="tx1"/>
                </a:solidFill>
                <a:effectLst/>
                <a:latin typeface="+mn-lt"/>
                <a:ea typeface="+mn-ea"/>
                <a:cs typeface="+mn-cs"/>
              </a:rPr>
              <a:t>kākā, tīeke and toutouwai, and focusing on adaptations and vulnerability of New Zealand species to competition and predation by introduced mammals.</a:t>
            </a:r>
            <a:endParaRPr lang="en-NZ" sz="1200" kern="1200" dirty="0">
              <a:solidFill>
                <a:schemeClr val="tx1"/>
              </a:solidFill>
              <a:effectLst/>
              <a:latin typeface="+mn-lt"/>
              <a:ea typeface="+mn-ea"/>
              <a:cs typeface="+mn-cs"/>
            </a:endParaRPr>
          </a:p>
          <a:p>
            <a:endParaRPr lang="en-NZ" dirty="0"/>
          </a:p>
        </p:txBody>
      </p:sp>
    </p:spTree>
    <p:extLst>
      <p:ext uri="{BB962C8B-B14F-4D97-AF65-F5344CB8AC3E}">
        <p14:creationId xmlns:p14="http://schemas.microsoft.com/office/powerpoint/2010/main" val="3488389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US" dirty="0"/>
              <a:t>Encourage students to write done ALL and ANY observations – these can be discussed later</a:t>
            </a:r>
            <a:endParaRPr lang="en-NZ" dirty="0"/>
          </a:p>
        </p:txBody>
      </p:sp>
    </p:spTree>
    <p:extLst>
      <p:ext uri="{BB962C8B-B14F-4D97-AF65-F5344CB8AC3E}">
        <p14:creationId xmlns:p14="http://schemas.microsoft.com/office/powerpoint/2010/main" val="3868732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351092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1249363" y="1277938"/>
            <a:ext cx="4600575" cy="3451225"/>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Introduce term ‘endemic’ and emphasise why extinction is so final for these species.(spp) (not found anywhere else in the world).</a:t>
            </a:r>
          </a:p>
          <a:p>
            <a:r>
              <a:rPr lang="en-US" altLang="en-US" dirty="0"/>
              <a:t>The context for this standard is centered around the impact of introduced species but needs to include a number of interrelationships, hence need to look at several species present – takahē, stoat, red deer, snow tussock.</a:t>
            </a:r>
          </a:p>
        </p:txBody>
      </p:sp>
    </p:spTree>
    <p:extLst>
      <p:ext uri="{BB962C8B-B14F-4D97-AF65-F5344CB8AC3E}">
        <p14:creationId xmlns:p14="http://schemas.microsoft.com/office/powerpoint/2010/main" val="1076195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679450" y="842963"/>
            <a:ext cx="5537200" cy="4152900"/>
          </a:xfrm>
          <a:ln/>
        </p:spPr>
      </p:sp>
      <p:sp>
        <p:nvSpPr>
          <p:cNvPr id="52227" name="Rectangle 3"/>
          <p:cNvSpPr>
            <a:spLocks noGrp="1" noChangeArrowheads="1"/>
          </p:cNvSpPr>
          <p:nvPr>
            <p:ph type="body" idx="1"/>
          </p:nvPr>
        </p:nvSpPr>
        <p:spPr>
          <a:xfrm>
            <a:off x="709930" y="5133049"/>
            <a:ext cx="5679440" cy="40255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Z" altLang="en-US" dirty="0"/>
              <a:t>This is AS 91158 - read out slide</a:t>
            </a:r>
            <a:endParaRPr lang="en-GB" altLang="en-US" dirty="0"/>
          </a:p>
          <a:p>
            <a:r>
              <a:rPr lang="en-GB" altLang="en-US" dirty="0"/>
              <a:t>Basic level of understanding – need to relate data to environmental factor – what is the pattern?</a:t>
            </a:r>
          </a:p>
          <a:p>
            <a:r>
              <a:rPr lang="en-GB" altLang="en-US" dirty="0"/>
              <a:t>Pattern: change in numbers over time, comparison with another area. – a trend  A pattern should be quantitative and comparative.</a:t>
            </a:r>
          </a:p>
          <a:p>
            <a:r>
              <a:rPr lang="en-GB" altLang="en-US" dirty="0"/>
              <a:t>Change in distribution</a:t>
            </a:r>
          </a:p>
          <a:p>
            <a:endParaRPr lang="en-GB" altLang="en-US" dirty="0"/>
          </a:p>
          <a:p>
            <a:r>
              <a:rPr lang="en-GB" altLang="en-US" dirty="0"/>
              <a:t>Environmental factors: abiotic (temp, climate, soil quality)/biotic (presence of introduced mammals and other interrelationships within community)</a:t>
            </a:r>
          </a:p>
        </p:txBody>
      </p:sp>
    </p:spTree>
    <p:extLst>
      <p:ext uri="{BB962C8B-B14F-4D97-AF65-F5344CB8AC3E}">
        <p14:creationId xmlns:p14="http://schemas.microsoft.com/office/powerpoint/2010/main" val="1119235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A range of graphs and data are available in the resource.</a:t>
            </a:r>
          </a:p>
        </p:txBody>
      </p:sp>
    </p:spTree>
    <p:extLst>
      <p:ext uri="{BB962C8B-B14F-4D97-AF65-F5344CB8AC3E}">
        <p14:creationId xmlns:p14="http://schemas.microsoft.com/office/powerpoint/2010/main" val="2778851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249363" y="1277938"/>
            <a:ext cx="4600575" cy="3451225"/>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Alpine </a:t>
            </a:r>
            <a:r>
              <a:rPr lang="en-US" altLang="en-US" dirty="0" err="1"/>
              <a:t>tussockland</a:t>
            </a:r>
            <a:r>
              <a:rPr lang="en-US" altLang="en-US" dirty="0"/>
              <a:t> community – what </a:t>
            </a:r>
            <a:r>
              <a:rPr lang="en-US" altLang="en-US" dirty="0" err="1"/>
              <a:t>spp</a:t>
            </a:r>
            <a:r>
              <a:rPr lang="en-US" altLang="en-US" dirty="0"/>
              <a:t> are present?</a:t>
            </a:r>
          </a:p>
          <a:p>
            <a:r>
              <a:rPr lang="en-US" altLang="en-US" dirty="0"/>
              <a:t>Links between sets of data suggesting reasons for pattern</a:t>
            </a:r>
          </a:p>
        </p:txBody>
      </p:sp>
    </p:spTree>
    <p:extLst>
      <p:ext uri="{BB962C8B-B14F-4D97-AF65-F5344CB8AC3E}">
        <p14:creationId xmlns:p14="http://schemas.microsoft.com/office/powerpoint/2010/main" val="1696067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249363" y="1277938"/>
            <a:ext cx="4600575" cy="3451225"/>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More up to date info available but good to see trends in this graph</a:t>
            </a:r>
          </a:p>
          <a:p>
            <a:r>
              <a:rPr lang="en-US" altLang="en-US" dirty="0"/>
              <a:t>Pattern seeking – talk about how to describe pattern:</a:t>
            </a:r>
          </a:p>
          <a:p>
            <a:r>
              <a:rPr lang="en-US" altLang="en-US" dirty="0"/>
              <a:t>e.g. ‘Between _____ and _____, there is a ___________ in takahē numbers of ______ to __________ in ______________. This is due to ______________. </a:t>
            </a:r>
          </a:p>
          <a:p>
            <a:r>
              <a:rPr lang="en-US" altLang="en-US" dirty="0"/>
              <a:t>In comparison the number of takahē on ___________, has changed from ________ to __________ during the same time period. This can be attributed to __________ ________________________’</a:t>
            </a:r>
          </a:p>
        </p:txBody>
      </p:sp>
    </p:spTree>
    <p:extLst>
      <p:ext uri="{BB962C8B-B14F-4D97-AF65-F5344CB8AC3E}">
        <p14:creationId xmlns:p14="http://schemas.microsoft.com/office/powerpoint/2010/main" val="1500305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Can use this graph to link to earlier graph to demonstrate the impact of very cold winters on takahē</a:t>
            </a:r>
          </a:p>
        </p:txBody>
      </p:sp>
    </p:spTree>
    <p:extLst>
      <p:ext uri="{BB962C8B-B14F-4D97-AF65-F5344CB8AC3E}">
        <p14:creationId xmlns:p14="http://schemas.microsoft.com/office/powerpoint/2010/main" val="191346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This demonstrates impact of deer on the population</a:t>
            </a:r>
          </a:p>
        </p:txBody>
      </p:sp>
    </p:spTree>
    <p:extLst>
      <p:ext uri="{BB962C8B-B14F-4D97-AF65-F5344CB8AC3E}">
        <p14:creationId xmlns:p14="http://schemas.microsoft.com/office/powerpoint/2010/main" val="1859418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Clear links between stoat population and rats AND takahe numbers over this period.</a:t>
            </a:r>
          </a:p>
          <a:p>
            <a:r>
              <a:rPr lang="en-NZ" dirty="0"/>
              <a:t>Can discuss potential prey switching and /or impact of trapping</a:t>
            </a:r>
          </a:p>
        </p:txBody>
      </p:sp>
    </p:spTree>
    <p:extLst>
      <p:ext uri="{BB962C8B-B14F-4D97-AF65-F5344CB8AC3E}">
        <p14:creationId xmlns:p14="http://schemas.microsoft.com/office/powerpoint/2010/main" val="3791999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679450" y="842963"/>
            <a:ext cx="5537200" cy="4152900"/>
          </a:xfrm>
          <a:ln/>
        </p:spPr>
      </p:sp>
      <p:sp>
        <p:nvSpPr>
          <p:cNvPr id="68611" name="Rectangle 3"/>
          <p:cNvSpPr>
            <a:spLocks noGrp="1" noChangeArrowheads="1"/>
          </p:cNvSpPr>
          <p:nvPr>
            <p:ph type="body" idx="1"/>
          </p:nvPr>
        </p:nvSpPr>
        <p:spPr>
          <a:xfrm>
            <a:off x="709930" y="5122400"/>
            <a:ext cx="5679440" cy="40255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Z" altLang="en-US" dirty="0"/>
              <a:t>Investigate in depth means:</a:t>
            </a:r>
          </a:p>
          <a:p>
            <a:r>
              <a:rPr lang="en-NZ" altLang="en-US" dirty="0"/>
              <a:t>Linking adaptation to pattern</a:t>
            </a:r>
          </a:p>
          <a:p>
            <a:r>
              <a:rPr lang="en-NZ" altLang="en-US" dirty="0"/>
              <a:t>If stoats impacting takahe populations, why?</a:t>
            </a:r>
          </a:p>
          <a:p>
            <a:r>
              <a:rPr lang="en-NZ" altLang="en-US" dirty="0"/>
              <a:t>Predation – stoats, what adaptations do they have to make them successful? Hunt by smell, fast, high reproductive rate etc.</a:t>
            </a:r>
          </a:p>
          <a:p>
            <a:r>
              <a:rPr lang="en-NZ" altLang="en-US" dirty="0"/>
              <a:t>Why are takahe susceptible to predation by stoats?</a:t>
            </a:r>
          </a:p>
          <a:p>
            <a:r>
              <a:rPr lang="en-NZ" altLang="en-US" dirty="0"/>
              <a:t>Link adaptations of takahe to pre-human times – lack of flight, ground nesting, low reproductive rate etc.</a:t>
            </a:r>
          </a:p>
          <a:p>
            <a:endParaRPr lang="en-GB" altLang="en-US" dirty="0">
              <a:latin typeface="Times New Roman" panose="02020603050405020304" pitchFamily="18" charset="0"/>
            </a:endParaRPr>
          </a:p>
        </p:txBody>
      </p:sp>
    </p:spTree>
    <p:extLst>
      <p:ext uri="{BB962C8B-B14F-4D97-AF65-F5344CB8AC3E}">
        <p14:creationId xmlns:p14="http://schemas.microsoft.com/office/powerpoint/2010/main" val="3674137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1249363" y="1277938"/>
            <a:ext cx="4600575" cy="3451225"/>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Z" altLang="en-US"/>
              <a:t>Highest numbers since rediscovered in 1948. </a:t>
            </a:r>
          </a:p>
          <a:p>
            <a:r>
              <a:rPr lang="en-NZ" altLang="en-US"/>
              <a:t>What patterns can you see?</a:t>
            </a:r>
          </a:p>
          <a:p>
            <a:r>
              <a:rPr lang="en-NZ" altLang="en-US"/>
              <a:t>Link to ?</a:t>
            </a:r>
          </a:p>
          <a:p>
            <a:r>
              <a:rPr lang="en-NZ" altLang="en-US"/>
              <a:t>Stoat plague</a:t>
            </a:r>
          </a:p>
          <a:p>
            <a:r>
              <a:rPr lang="en-NZ" altLang="en-US"/>
              <a:t>Presence of introduced mammals</a:t>
            </a:r>
          </a:p>
          <a:p>
            <a:endParaRPr lang="en-NZ" altLang="en-US"/>
          </a:p>
        </p:txBody>
      </p:sp>
    </p:spTree>
    <p:extLst>
      <p:ext uri="{BB962C8B-B14F-4D97-AF65-F5344CB8AC3E}">
        <p14:creationId xmlns:p14="http://schemas.microsoft.com/office/powerpoint/2010/main" val="1796960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between number of chicks born and recruitment – not all survive.</a:t>
            </a:r>
          </a:p>
          <a:p>
            <a:r>
              <a:rPr lang="en-US" dirty="0"/>
              <a:t>However, increased recruitment very noticeable in 2014-16 due to successful rearing and translocations from Burwood</a:t>
            </a:r>
            <a:endParaRPr lang="en-NZ" dirty="0"/>
          </a:p>
          <a:p>
            <a:endParaRPr lang="en-NZ" dirty="0"/>
          </a:p>
        </p:txBody>
      </p:sp>
    </p:spTree>
    <p:extLst>
      <p:ext uri="{BB962C8B-B14F-4D97-AF65-F5344CB8AC3E}">
        <p14:creationId xmlns:p14="http://schemas.microsoft.com/office/powerpoint/2010/main" val="144479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1249363" y="1277938"/>
            <a:ext cx="4600575" cy="3451225"/>
          </a:xfrm>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Context for conservation in New Zealand. New Zealand has unique environment/ecosystems due to separation from Gondwana prior to evolution of mammals. The flora and fauna found here is not present anywhere else in the world. Therefore the impact of introduced mammals has been greater owing to lack of adaptation to the predation and competition brought by these introduced species. </a:t>
            </a:r>
          </a:p>
        </p:txBody>
      </p:sp>
    </p:spTree>
    <p:extLst>
      <p:ext uri="{BB962C8B-B14F-4D97-AF65-F5344CB8AC3E}">
        <p14:creationId xmlns:p14="http://schemas.microsoft.com/office/powerpoint/2010/main" val="1291327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34629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249363" y="1277938"/>
            <a:ext cx="4600575" cy="3451225"/>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Z" altLang="en-US" dirty="0"/>
              <a:t>Investigate in depth means:</a:t>
            </a:r>
          </a:p>
          <a:p>
            <a:r>
              <a:rPr lang="en-NZ" altLang="en-US" dirty="0"/>
              <a:t>Linking adaptation to pattern</a:t>
            </a:r>
          </a:p>
          <a:p>
            <a:r>
              <a:rPr lang="en-NZ" altLang="en-US" dirty="0"/>
              <a:t>If stoats impacting takahe populations, why?</a:t>
            </a:r>
          </a:p>
          <a:p>
            <a:r>
              <a:rPr lang="en-NZ" altLang="en-US" dirty="0"/>
              <a:t>Predation – stoats, what adaptations do they have to make them successful? Hunt by smell, fast, high reproductive rate etc.</a:t>
            </a:r>
          </a:p>
          <a:p>
            <a:r>
              <a:rPr lang="en-NZ" altLang="en-US" dirty="0"/>
              <a:t>Why are takahe susceptible to predation by stoats?</a:t>
            </a:r>
          </a:p>
          <a:p>
            <a:r>
              <a:rPr lang="en-NZ" altLang="en-US" dirty="0"/>
              <a:t>Link adaptations of takahe to pre-human times – lack of flight, ground nesting, low reproductive rate etc.</a:t>
            </a:r>
          </a:p>
          <a:p>
            <a:endParaRPr lang="en-US" altLang="en-US" dirty="0"/>
          </a:p>
        </p:txBody>
      </p:sp>
    </p:spTree>
    <p:extLst>
      <p:ext uri="{BB962C8B-B14F-4D97-AF65-F5344CB8AC3E}">
        <p14:creationId xmlns:p14="http://schemas.microsoft.com/office/powerpoint/2010/main" val="3911691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679450" y="842963"/>
            <a:ext cx="5537200" cy="4152900"/>
          </a:xfrm>
          <a:ln/>
        </p:spPr>
      </p:sp>
      <p:sp>
        <p:nvSpPr>
          <p:cNvPr id="72707" name="Rectangle 3"/>
          <p:cNvSpPr>
            <a:spLocks noGrp="1" noChangeArrowheads="1"/>
          </p:cNvSpPr>
          <p:nvPr>
            <p:ph type="body" idx="1"/>
          </p:nvPr>
        </p:nvSpPr>
        <p:spPr>
          <a:xfrm>
            <a:off x="719790" y="5516430"/>
            <a:ext cx="5679440" cy="40255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Z" altLang="en-US" dirty="0"/>
              <a:t>To achieve at this level, students must make multiple links and have analysed data as well as demonstrating their understanding of the biology of several spp.</a:t>
            </a:r>
            <a:endParaRPr lang="en-GB" altLang="en-US" dirty="0"/>
          </a:p>
        </p:txBody>
      </p:sp>
    </p:spTree>
    <p:extLst>
      <p:ext uri="{BB962C8B-B14F-4D97-AF65-F5344CB8AC3E}">
        <p14:creationId xmlns:p14="http://schemas.microsoft.com/office/powerpoint/2010/main" val="2797243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249363" y="1277938"/>
            <a:ext cx="4600575" cy="3451225"/>
          </a:xfrm>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More up to date data available. Include links to environmental abiotic factors data e.g. temp as well as trends in numbers for biotic factors.</a:t>
            </a:r>
          </a:p>
          <a:p>
            <a:r>
              <a:rPr lang="en-US" altLang="en-US"/>
              <a:t>‘Think outside the square’</a:t>
            </a:r>
          </a:p>
        </p:txBody>
      </p:sp>
    </p:spTree>
    <p:extLst>
      <p:ext uri="{BB962C8B-B14F-4D97-AF65-F5344CB8AC3E}">
        <p14:creationId xmlns:p14="http://schemas.microsoft.com/office/powerpoint/2010/main" val="2329652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More up to date data available. Include links to environmental abiotic factors data e.g. temp as well as trends in numbers for biotic factors.</a:t>
            </a:r>
          </a:p>
          <a:p>
            <a:r>
              <a:rPr lang="en-US" altLang="en-US" dirty="0"/>
              <a:t>‘Think outside the square’ – encourage students to make links – important for ‘excellence’ level discussion (which should not just be a brain dump of all available research!)</a:t>
            </a:r>
          </a:p>
          <a:p>
            <a:endParaRPr lang="en-NZ" dirty="0"/>
          </a:p>
        </p:txBody>
      </p:sp>
    </p:spTree>
    <p:extLst>
      <p:ext uri="{BB962C8B-B14F-4D97-AF65-F5344CB8AC3E}">
        <p14:creationId xmlns:p14="http://schemas.microsoft.com/office/powerpoint/2010/main" val="514136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1277938"/>
            <a:ext cx="4600575" cy="3451225"/>
          </a:xfrm>
        </p:spPr>
      </p:sp>
      <p:sp>
        <p:nvSpPr>
          <p:cNvPr id="3" name="Notes Placeholder 2"/>
          <p:cNvSpPr>
            <a:spLocks noGrp="1"/>
          </p:cNvSpPr>
          <p:nvPr>
            <p:ph type="body" idx="1"/>
          </p:nvPr>
        </p:nvSpPr>
        <p:spPr/>
        <p:txBody>
          <a:bodyPr/>
          <a:lstStyle/>
          <a:p>
            <a:r>
              <a:rPr lang="en-NZ" dirty="0"/>
              <a:t>Think about what other limiting factors might impact the species present on the islands.</a:t>
            </a:r>
          </a:p>
          <a:p>
            <a:r>
              <a:rPr lang="en-NZ" dirty="0"/>
              <a:t>If no mammals present, what else could limit their productivity and existence? e.g. diet, temperature, nesting sites, territory sizes (intraspecific competition).</a:t>
            </a:r>
          </a:p>
        </p:txBody>
      </p:sp>
    </p:spTree>
    <p:extLst>
      <p:ext uri="{BB962C8B-B14F-4D97-AF65-F5344CB8AC3E}">
        <p14:creationId xmlns:p14="http://schemas.microsoft.com/office/powerpoint/2010/main" val="1116977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9838">
              <a:defRPr/>
            </a:pPr>
            <a:r>
              <a:rPr lang="en-US" dirty="0"/>
              <a:t>More able students can investigate lack of ‘exponential’ growth of populations on predator free islands – what other limiting factors may be involved? E.g. is there an optimal temperature – warmer may not be ‘better’.</a:t>
            </a:r>
            <a:endParaRPr lang="en-NZ" dirty="0"/>
          </a:p>
          <a:p>
            <a:endParaRPr lang="en-NZ" dirty="0"/>
          </a:p>
        </p:txBody>
      </p:sp>
    </p:spTree>
    <p:extLst>
      <p:ext uri="{BB962C8B-B14F-4D97-AF65-F5344CB8AC3E}">
        <p14:creationId xmlns:p14="http://schemas.microsoft.com/office/powerpoint/2010/main" val="2407058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352890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249363" y="1277938"/>
            <a:ext cx="4600575" cy="3451225"/>
          </a:xfrm>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Extremely high rates of endemism, not seen elsewhere in the world. Look at bird %. Linked to ability to fly and self-introduced birds </a:t>
            </a:r>
            <a:r>
              <a:rPr lang="en-GB" altLang="en-US" dirty="0">
                <a:sym typeface="Wingdings" panose="05000000000000000000" pitchFamily="2" charset="2"/>
              </a:rPr>
              <a:t> native over time.</a:t>
            </a:r>
            <a:endParaRPr lang="en-GB" altLang="en-US" dirty="0"/>
          </a:p>
        </p:txBody>
      </p:sp>
    </p:spTree>
    <p:extLst>
      <p:ext uri="{BB962C8B-B14F-4D97-AF65-F5344CB8AC3E}">
        <p14:creationId xmlns:p14="http://schemas.microsoft.com/office/powerpoint/2010/main" val="80606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9838">
              <a:defRPr/>
            </a:pPr>
            <a:r>
              <a:rPr lang="en-GB" altLang="en-US" dirty="0"/>
              <a:t>All the above characteristics link to isolation of Zealandia continent and relate to absence of mammals and lack of adaptations to deal with mammalian predators and competitors.</a:t>
            </a:r>
          </a:p>
          <a:p>
            <a:endParaRPr lang="en-NZ" dirty="0"/>
          </a:p>
        </p:txBody>
      </p:sp>
    </p:spTree>
    <p:extLst>
      <p:ext uri="{BB962C8B-B14F-4D97-AF65-F5344CB8AC3E}">
        <p14:creationId xmlns:p14="http://schemas.microsoft.com/office/powerpoint/2010/main" val="419797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249363" y="1277938"/>
            <a:ext cx="4600575" cy="3451225"/>
          </a:xfrm>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Fauna species present in NZ limited to birds, insects, reptiles and amphibians. Photo of </a:t>
            </a:r>
            <a:r>
              <a:rPr lang="en-US" altLang="en-US" dirty="0" err="1"/>
              <a:t>Megazostradon</a:t>
            </a:r>
            <a:r>
              <a:rPr lang="en-US" altLang="en-US" dirty="0"/>
              <a:t> from NHM, thought to be early mammal  ancestral sp. </a:t>
            </a:r>
            <a:r>
              <a:rPr lang="en-US" altLang="en-US" dirty="0" err="1"/>
              <a:t>Emphasise</a:t>
            </a:r>
            <a:r>
              <a:rPr lang="en-US" altLang="en-US" dirty="0"/>
              <a:t> early mammal development NOT present in NZ (only three known mammals – bats).</a:t>
            </a:r>
          </a:p>
        </p:txBody>
      </p:sp>
    </p:spTree>
    <p:extLst>
      <p:ext uri="{BB962C8B-B14F-4D97-AF65-F5344CB8AC3E}">
        <p14:creationId xmlns:p14="http://schemas.microsoft.com/office/powerpoint/2010/main" val="3210137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249363" y="1277938"/>
            <a:ext cx="4600575" cy="3451225"/>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KEY idea! Kārearea and </a:t>
            </a:r>
            <a:r>
              <a:rPr lang="en-US" altLang="en-US" dirty="0" err="1"/>
              <a:t>kāhu</a:t>
            </a:r>
            <a:r>
              <a:rPr lang="en-US" altLang="en-US" dirty="0"/>
              <a:t>, ruru and Haast eagle. Aerial predators only, so spp adapted to avoid these by camouflage, freezing, burrowing and nocturnal habits.</a:t>
            </a:r>
          </a:p>
          <a:p>
            <a:r>
              <a:rPr lang="en-US" altLang="en-US" dirty="0"/>
              <a:t>No ground-based predators so ‘smelliness’ (e.g. kiwi) , ground feeding or ground nesting not a problem. Can give example of European spp that ‘turn off’ their scent during nesting/breeding to avoid mammalian predators.</a:t>
            </a:r>
          </a:p>
        </p:txBody>
      </p:sp>
    </p:spTree>
    <p:extLst>
      <p:ext uri="{BB962C8B-B14F-4D97-AF65-F5344CB8AC3E}">
        <p14:creationId xmlns:p14="http://schemas.microsoft.com/office/powerpoint/2010/main" val="518626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solidFill>
                  <a:schemeClr val="bg1"/>
                </a:solidFill>
                <a:latin typeface="Times New Roman" panose="02020603050405020304" pitchFamily="18" charset="0"/>
              </a:rPr>
              <a:t>Look at examples of spp and what e. niches they fill. Compare these niches in other countries and what opportunities were available for NZ spp to fill here</a:t>
            </a:r>
          </a:p>
          <a:p>
            <a:pPr>
              <a:spcBef>
                <a:spcPct val="0"/>
              </a:spcBef>
            </a:pPr>
            <a:r>
              <a:rPr lang="en-US" altLang="en-US" dirty="0">
                <a:solidFill>
                  <a:schemeClr val="bg1"/>
                </a:solidFill>
                <a:latin typeface="Times New Roman" panose="02020603050405020304" pitchFamily="18" charset="0"/>
              </a:rPr>
              <a:t>Ecological niche = their role in a community </a:t>
            </a:r>
            <a:r>
              <a:rPr lang="en-US" altLang="en-US" dirty="0" err="1">
                <a:solidFill>
                  <a:schemeClr val="bg1"/>
                </a:solidFill>
                <a:latin typeface="Times New Roman" panose="02020603050405020304" pitchFamily="18" charset="0"/>
              </a:rPr>
              <a:t>e.g</a:t>
            </a:r>
            <a:r>
              <a:rPr lang="en-US" altLang="en-US" dirty="0">
                <a:solidFill>
                  <a:schemeClr val="bg1"/>
                </a:solidFill>
                <a:latin typeface="Times New Roman" panose="02020603050405020304" pitchFamily="18" charset="0"/>
              </a:rPr>
              <a:t> badger – nocturnal carnivore – burrows, eats grubs, snails </a:t>
            </a:r>
            <a:r>
              <a:rPr lang="en-US" altLang="en-US" dirty="0" err="1">
                <a:solidFill>
                  <a:schemeClr val="bg1"/>
                </a:solidFill>
                <a:latin typeface="Times New Roman" panose="02020603050405020304" pitchFamily="18" charset="0"/>
              </a:rPr>
              <a:t>etc</a:t>
            </a:r>
            <a:endParaRPr lang="en-US" altLang="en-US" dirty="0">
              <a:solidFill>
                <a:schemeClr val="bg1"/>
              </a:solidFill>
              <a:latin typeface="Times New Roman" panose="02020603050405020304" pitchFamily="18" charset="0"/>
            </a:endParaRPr>
          </a:p>
          <a:p>
            <a:endParaRPr lang="en-NZ" dirty="0"/>
          </a:p>
        </p:txBody>
      </p:sp>
    </p:spTree>
    <p:extLst>
      <p:ext uri="{BB962C8B-B14F-4D97-AF65-F5344CB8AC3E}">
        <p14:creationId xmlns:p14="http://schemas.microsoft.com/office/powerpoint/2010/main" val="1327392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892217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18733474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34538027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8868753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22907842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41416547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29746133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23706503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3698717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1504229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4181313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312310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15937256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10551337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20659331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9630371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3073711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1258780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23981479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3729294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32418085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2341423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197353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29160221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26736751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4677778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33120338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26910355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12133410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2005086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4052331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467189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14926637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272865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36959377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29179576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17505278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21258018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8492162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15712831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32641071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18480624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2212097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7133367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2283864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25015474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42408010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41619424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13130714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4753939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33048700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1885064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22293579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5435540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16645230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2598510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8282311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40242958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8692199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16512625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29826939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2893995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34561212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2424220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3265535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23479857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4077346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37555679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24730061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1901775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42558981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42541154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3562172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11402433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39711525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29624134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11416313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2774908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3137325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28783003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33577044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8295770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15531384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39630210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41737636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34162437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12868984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40408759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2139444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42731670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29179339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7073258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42558700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10576077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3322079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42387289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26752027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12229912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21624174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2730415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11054884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42895996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7461014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41229660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38481653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26524664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38480346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22715391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24242672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2604348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1868267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1992378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358228942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38465824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27388211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17823072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32747382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26004003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32964484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33748128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15192831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18995124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1532403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2362888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875885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120897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4218307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419270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3421490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1844377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3633233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227131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3924303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1288166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1803864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1861247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806573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3616447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2131547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3124292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1348854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427514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345791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1991995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2272778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2679660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1695854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393612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2477344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454664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3231083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2462833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248731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3144110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286802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2757666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3405135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2342436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1487290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1481106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2111786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228677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2972728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22502778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2069387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4253880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1097708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1815155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2204632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594500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812950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744003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14631499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472978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3590745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179763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15421704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31083327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1318903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17880332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27093629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2424639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75347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3565820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977545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27226490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404597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37032569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497881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3715231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17445148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37515577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587733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24145534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30304586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8989980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26533519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F561E4-7E81-4242-9C1D-AE73FE4C3D81}"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294991-19B3-43B2-B6C7-7F2D7C003054}" type="slidenum">
              <a:rPr lang="en-US" altLang="en-US"/>
              <a:pPr>
                <a:defRPr/>
              </a:pPr>
              <a:t>‹#›</a:t>
            </a:fld>
            <a:endParaRPr lang="en-US" altLang="en-US"/>
          </a:p>
        </p:txBody>
      </p:sp>
    </p:spTree>
    <p:extLst>
      <p:ext uri="{BB962C8B-B14F-4D97-AF65-F5344CB8AC3E}">
        <p14:creationId xmlns:p14="http://schemas.microsoft.com/office/powerpoint/2010/main" val="126597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7690976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C5BBF569-0D2B-4C35-B813-FE0CD95C9DD5}"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A4D92-4D4C-4BB0-B913-424B8BBABA01}" type="slidenum">
              <a:rPr lang="en-US" altLang="en-US"/>
              <a:pPr>
                <a:defRPr/>
              </a:pPr>
              <a:t>‹#›</a:t>
            </a:fld>
            <a:endParaRPr lang="en-US" altLang="en-US"/>
          </a:p>
        </p:txBody>
      </p:sp>
    </p:spTree>
    <p:extLst>
      <p:ext uri="{BB962C8B-B14F-4D97-AF65-F5344CB8AC3E}">
        <p14:creationId xmlns:p14="http://schemas.microsoft.com/office/powerpoint/2010/main" val="11914852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a:t>Click to edit Master text styles</a:t>
            </a:r>
          </a:p>
        </p:txBody>
      </p:sp>
      <p:sp>
        <p:nvSpPr>
          <p:cNvPr id="4" name="Date Placeholder 3"/>
          <p:cNvSpPr>
            <a:spLocks noGrp="1"/>
          </p:cNvSpPr>
          <p:nvPr>
            <p:ph type="dt" sz="half" idx="10"/>
          </p:nvPr>
        </p:nvSpPr>
        <p:spPr/>
        <p:txBody>
          <a:bodyPr/>
          <a:lstStyle>
            <a:lvl1pPr>
              <a:defRPr/>
            </a:lvl1pPr>
          </a:lstStyle>
          <a:p>
            <a:pPr>
              <a:defRPr/>
            </a:pPr>
            <a:fld id="{FCC7763A-6A25-4D86-82D1-0560733F4BF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C05DF9-8378-45D6-8139-239DCB280FA4}" type="slidenum">
              <a:rPr lang="en-US" altLang="en-US"/>
              <a:pPr>
                <a:defRPr/>
              </a:pPr>
              <a:t>‹#›</a:t>
            </a:fld>
            <a:endParaRPr lang="en-US" altLang="en-US"/>
          </a:p>
        </p:txBody>
      </p:sp>
    </p:spTree>
    <p:extLst>
      <p:ext uri="{BB962C8B-B14F-4D97-AF65-F5344CB8AC3E}">
        <p14:creationId xmlns:p14="http://schemas.microsoft.com/office/powerpoint/2010/main" val="1270808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Date Placeholder 3"/>
          <p:cNvSpPr>
            <a:spLocks noGrp="1"/>
          </p:cNvSpPr>
          <p:nvPr>
            <p:ph type="dt" sz="half" idx="10"/>
          </p:nvPr>
        </p:nvSpPr>
        <p:spPr/>
        <p:txBody>
          <a:bodyPr/>
          <a:lstStyle>
            <a:lvl1pPr>
              <a:defRPr/>
            </a:lvl1pPr>
          </a:lstStyle>
          <a:p>
            <a:pPr>
              <a:defRPr/>
            </a:pPr>
            <a:fld id="{6E892D8E-4A11-416F-ACD6-9FB4A589DFAE}"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45EC9-2BB4-458F-B5F3-14F0F6476103}" type="slidenum">
              <a:rPr lang="en-US" altLang="en-US"/>
              <a:pPr>
                <a:defRPr/>
              </a:pPr>
              <a:t>‹#›</a:t>
            </a:fld>
            <a:endParaRPr lang="en-US" altLang="en-US"/>
          </a:p>
        </p:txBody>
      </p:sp>
    </p:spTree>
    <p:extLst>
      <p:ext uri="{BB962C8B-B14F-4D97-AF65-F5344CB8AC3E}">
        <p14:creationId xmlns:p14="http://schemas.microsoft.com/office/powerpoint/2010/main" val="23910896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Date Placeholder 3"/>
          <p:cNvSpPr>
            <a:spLocks noGrp="1"/>
          </p:cNvSpPr>
          <p:nvPr>
            <p:ph type="dt" sz="half" idx="10"/>
          </p:nvPr>
        </p:nvSpPr>
        <p:spPr/>
        <p:txBody>
          <a:bodyPr/>
          <a:lstStyle>
            <a:lvl1pPr>
              <a:defRPr/>
            </a:lvl1pPr>
          </a:lstStyle>
          <a:p>
            <a:pPr>
              <a:defRPr/>
            </a:pPr>
            <a:fld id="{2D2F3709-0A85-4B1B-A0A2-AB044AFE7A58}"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0994342-0DD3-4562-8944-227DEC664726}" type="slidenum">
              <a:rPr lang="en-US" altLang="en-US"/>
              <a:pPr>
                <a:defRPr/>
              </a:pPr>
              <a:t>‹#›</a:t>
            </a:fld>
            <a:endParaRPr lang="en-US" altLang="en-US"/>
          </a:p>
        </p:txBody>
      </p:sp>
    </p:spTree>
    <p:extLst>
      <p:ext uri="{BB962C8B-B14F-4D97-AF65-F5344CB8AC3E}">
        <p14:creationId xmlns:p14="http://schemas.microsoft.com/office/powerpoint/2010/main" val="1072151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FA09B4-1429-446D-AD1D-45B44DF893A7}"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38A0E9-FB59-4EAF-A3ED-991D788C3BFE}" type="slidenum">
              <a:rPr lang="en-US" altLang="en-US"/>
              <a:pPr>
                <a:defRPr/>
              </a:pPr>
              <a:t>‹#›</a:t>
            </a:fld>
            <a:endParaRPr lang="en-US" altLang="en-US"/>
          </a:p>
        </p:txBody>
      </p:sp>
    </p:spTree>
    <p:extLst>
      <p:ext uri="{BB962C8B-B14F-4D97-AF65-F5344CB8AC3E}">
        <p14:creationId xmlns:p14="http://schemas.microsoft.com/office/powerpoint/2010/main" val="16976508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Paper sheet Medium res grn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5BC2A9AC-D8F2-4741-9CBD-AA74A9619AE0}"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23A737-6950-4AB0-9F60-79E104F8E6EF}" type="slidenum">
              <a:rPr lang="en-US" altLang="en-US"/>
              <a:pPr>
                <a:defRPr/>
              </a:pPr>
              <a:t>‹#›</a:t>
            </a:fld>
            <a:endParaRPr lang="en-US" altLang="en-US"/>
          </a:p>
        </p:txBody>
      </p:sp>
    </p:spTree>
    <p:extLst>
      <p:ext uri="{BB962C8B-B14F-4D97-AF65-F5344CB8AC3E}">
        <p14:creationId xmlns:p14="http://schemas.microsoft.com/office/powerpoint/2010/main" val="1482980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27C8FDC5-E127-48BD-B424-304976D4700D}"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F41F7D-1661-4EB9-9EF5-9AAFF7A10760}" type="slidenum">
              <a:rPr lang="en-US" altLang="en-US"/>
              <a:pPr>
                <a:defRPr/>
              </a:pPr>
              <a:t>‹#›</a:t>
            </a:fld>
            <a:endParaRPr lang="en-US" altLang="en-US"/>
          </a:p>
        </p:txBody>
      </p:sp>
    </p:spTree>
    <p:extLst>
      <p:ext uri="{BB962C8B-B14F-4D97-AF65-F5344CB8AC3E}">
        <p14:creationId xmlns:p14="http://schemas.microsoft.com/office/powerpoint/2010/main" val="23803191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Date Placeholder 3"/>
          <p:cNvSpPr>
            <a:spLocks noGrp="1"/>
          </p:cNvSpPr>
          <p:nvPr>
            <p:ph type="dt" sz="half" idx="10"/>
          </p:nvPr>
        </p:nvSpPr>
        <p:spPr/>
        <p:txBody>
          <a:bodyPr/>
          <a:lstStyle>
            <a:lvl1pPr>
              <a:defRPr/>
            </a:lvl1pPr>
          </a:lstStyle>
          <a:p>
            <a:pPr>
              <a:defRPr/>
            </a:pPr>
            <a:fld id="{F51B2811-5DE6-40DC-BFF4-28C6E2EBD00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53BBA8-4E65-4C5F-87C1-794F9D51115A}" type="slidenum">
              <a:rPr lang="en-US" altLang="en-US"/>
              <a:pPr>
                <a:defRPr/>
              </a:pPr>
              <a:t>‹#›</a:t>
            </a:fld>
            <a:endParaRPr lang="en-US" altLang="en-US"/>
          </a:p>
        </p:txBody>
      </p:sp>
    </p:spTree>
    <p:extLst>
      <p:ext uri="{BB962C8B-B14F-4D97-AF65-F5344CB8AC3E}">
        <p14:creationId xmlns:p14="http://schemas.microsoft.com/office/powerpoint/2010/main" val="40546022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14BB0E43-8C96-4BF5-A896-88DB26486BC6}"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A3DBE2-CCCA-4DD7-98D1-FC25A3F5DA3B}" type="slidenum">
              <a:rPr lang="en-US" altLang="en-US"/>
              <a:pPr>
                <a:defRPr/>
              </a:pPr>
              <a:t>‹#›</a:t>
            </a:fld>
            <a:endParaRPr lang="en-US" altLang="en-US"/>
          </a:p>
        </p:txBody>
      </p:sp>
    </p:spTree>
    <p:extLst>
      <p:ext uri="{BB962C8B-B14F-4D97-AF65-F5344CB8AC3E}">
        <p14:creationId xmlns:p14="http://schemas.microsoft.com/office/powerpoint/2010/main" val="31596384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Date Placeholder 3"/>
          <p:cNvSpPr>
            <a:spLocks noGrp="1"/>
          </p:cNvSpPr>
          <p:nvPr>
            <p:ph type="dt" sz="half" idx="10"/>
          </p:nvPr>
        </p:nvSpPr>
        <p:spPr/>
        <p:txBody>
          <a:bodyPr/>
          <a:lstStyle>
            <a:lvl1pPr>
              <a:defRPr/>
            </a:lvl1pPr>
          </a:lstStyle>
          <a:p>
            <a:pPr>
              <a:defRPr/>
            </a:pPr>
            <a:fld id="{AAAD8B0C-95A4-4F10-ACB8-DA1606480B59}" type="datetimeFigureOut">
              <a:rPr lang="en-US">
                <a:solidFill>
                  <a:prstClr val="black">
                    <a:tint val="75000"/>
                  </a:prstClr>
                </a:solidFill>
              </a:rPr>
              <a:pPr>
                <a:defRPr/>
              </a:pPr>
              <a:t>3/24/2021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CC2E3C-4500-42E3-B4D5-E64D54054D7E}" type="slidenum">
              <a:rPr lang="en-US" altLang="en-US"/>
              <a:pPr>
                <a:defRPr/>
              </a:pPr>
              <a:t>‹#›</a:t>
            </a:fld>
            <a:endParaRPr lang="en-US" altLang="en-US"/>
          </a:p>
        </p:txBody>
      </p:sp>
    </p:spTree>
    <p:extLst>
      <p:ext uri="{BB962C8B-B14F-4D97-AF65-F5344CB8AC3E}">
        <p14:creationId xmlns:p14="http://schemas.microsoft.com/office/powerpoint/2010/main" val="397352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00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0293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29777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69279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34412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21681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59283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1015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466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53248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22138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907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1510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8461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7606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9737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2275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99195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mi-NZ" altLang="en-US"/>
              <a:t>Click to edit Master title style</a:t>
            </a:r>
            <a:endParaRPr lang="en-US" altLang="en-US"/>
          </a:p>
        </p:txBody>
      </p:sp>
      <p:sp>
        <p:nvSpPr>
          <p:cNvPr id="1027" name="Text Placeholder 2"/>
          <p:cNvSpPr>
            <a:spLocks noGrp="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mi-NZ" altLang="en-US"/>
              <a:t>Click to edit Master text styles</a:t>
            </a:r>
          </a:p>
          <a:p>
            <a:pPr lvl="1"/>
            <a:r>
              <a:rPr lang="mi-NZ" altLang="en-US"/>
              <a:t>Second level</a:t>
            </a:r>
          </a:p>
          <a:p>
            <a:pPr lvl="2"/>
            <a:r>
              <a:rPr lang="mi-NZ" altLang="en-US"/>
              <a:t>Third level</a:t>
            </a:r>
          </a:p>
          <a:p>
            <a:pPr lvl="3"/>
            <a:r>
              <a:rPr lang="mi-NZ" altLang="en-US"/>
              <a:t>Fourth level</a:t>
            </a:r>
          </a:p>
          <a:p>
            <a:pPr lvl="4"/>
            <a:r>
              <a:rPr lang="mi-NZ"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fld id="{BF40E525-3813-4C84-8952-D99D1A998C9D}" type="datetimeFigureOut">
              <a:rPr lang="en-US" smtClean="0">
                <a:solidFill>
                  <a:prstClr val="black">
                    <a:tint val="75000"/>
                  </a:prstClr>
                </a:solidFill>
              </a:rPr>
              <a:pPr defTabSz="457200">
                <a:defRPr/>
              </a:pPr>
              <a:t>3/24/2021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D60B74C0-BFAD-4322-A221-8A2BF63DD883}" type="slidenum">
              <a:rPr lang="en-US" altLang="en-US" smtClean="0">
                <a:cs typeface="Arial" panose="020B0604020202020204" pitchFamily="34" charset="0"/>
              </a:rPr>
              <a:pPr defTabSz="457200" fontAlgn="base">
                <a:spcBef>
                  <a:spcPct val="0"/>
                </a:spcBef>
                <a:spcAft>
                  <a:spcPct val="0"/>
                </a:spcAft>
                <a:defRPr/>
              </a:pPr>
              <a:t>‹#›</a:t>
            </a:fld>
            <a:endParaRPr lang="en-US" altLang="en-US">
              <a:cs typeface="Arial" panose="020B0604020202020204" pitchFamily="34" charset="0"/>
            </a:endParaRPr>
          </a:p>
        </p:txBody>
      </p:sp>
      <p:pic>
        <p:nvPicPr>
          <p:cNvPr id="1031" name="Picture 6" descr="Paper sheet Medium res grn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08939" y="6253163"/>
            <a:ext cx="968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25929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9.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3.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39.xml"/><Relationship Id="rId6" Type="http://schemas.microsoft.com/office/2007/relationships/hdphoto" Target="../media/hdphoto3.wdp"/><Relationship Id="rId5" Type="http://schemas.openxmlformats.org/officeDocument/2006/relationships/image" Target="../media/image4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34.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45.xml"/><Relationship Id="rId5" Type="http://schemas.openxmlformats.org/officeDocument/2006/relationships/image" Target="../media/image52.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67.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4.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7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6.png"/><Relationship Id="rId4" Type="http://schemas.openxmlformats.org/officeDocument/2006/relationships/hyperlink" Target="https://www.facebook.com/ZEALANDIA/videos/2167531683562220/?t=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78.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39.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83.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200.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56.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189.xml"/><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8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9.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189.xml"/><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189.xml"/><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89.xml"/></Relationships>
</file>

<file path=ppt/slides/_rels/slide36.xml.rels><?xml version="1.0" encoding="UTF-8" standalone="yes"?>
<Relationships xmlns="http://schemas.openxmlformats.org/package/2006/relationships"><Relationship Id="rId3" Type="http://schemas.openxmlformats.org/officeDocument/2006/relationships/hyperlink" Target="https://www.otago.ac.nz/threatenedbirdgroup/Publications_files/Maxwell&amp;Jamieson_1997.pdf" TargetMode="External"/><Relationship Id="rId2" Type="http://schemas.openxmlformats.org/officeDocument/2006/relationships/notesSlide" Target="../notesSlides/notesSlide34.xml"/><Relationship Id="rId1" Type="http://schemas.openxmlformats.org/officeDocument/2006/relationships/slideLayout" Target="../slideLayouts/slideLayout189.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189.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189.xml"/><Relationship Id="rId4" Type="http://schemas.openxmlformats.org/officeDocument/2006/relationships/image" Target="cid:image001.png@01D3B7C1.A2A5EAB0"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189.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89.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189.xml"/><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9.xml"/></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9.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9.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189.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9.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189.xml"/><Relationship Id="rId5" Type="http://schemas.openxmlformats.org/officeDocument/2006/relationships/image" Target="../media/image102.png"/><Relationship Id="rId4" Type="http://schemas.openxmlformats.org/officeDocument/2006/relationships/chart" Target="../charts/char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8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9.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189.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189.xml"/></Relationships>
</file>

<file path=ppt/slides/_rels/slide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9.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189.xml"/></Relationships>
</file>

<file path=ppt/slides/_rels/slide56.xml.rels><?xml version="1.0" encoding="UTF-8" standalone="yes"?>
<Relationships xmlns="http://schemas.openxmlformats.org/package/2006/relationships"><Relationship Id="rId3" Type="http://schemas.openxmlformats.org/officeDocument/2006/relationships/hyperlink" Target="http://www.doc.govt.nz/our-work/takahe-recovery-programme/takahe-story-visualization/" TargetMode="External"/><Relationship Id="rId2" Type="http://schemas.openxmlformats.org/officeDocument/2006/relationships/hyperlink" Target="https://www.doc.govt.nz/our-work/takahe-recovery-programme/takahe-story-visualisation/" TargetMode="External"/><Relationship Id="rId1" Type="http://schemas.openxmlformats.org/officeDocument/2006/relationships/slideLayout" Target="../slideLayouts/slideLayout18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8.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creativecommons.org/licenses/by/2.0" TargetMode="Externa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4"/>
          <p:cNvSpPr>
            <a:spLocks noChangeShapeType="1"/>
          </p:cNvSpPr>
          <p:nvPr/>
        </p:nvSpPr>
        <p:spPr bwMode="auto">
          <a:xfrm>
            <a:off x="3695702" y="400050"/>
            <a:ext cx="60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945" tIns="41473" rIns="82945" bIns="41473"/>
          <a:lstStyle/>
          <a:p>
            <a:pPr defTabSz="457200" eaLnBrk="0" fontAlgn="base" hangingPunct="0">
              <a:spcBef>
                <a:spcPct val="0"/>
              </a:spcBef>
              <a:spcAft>
                <a:spcPct val="0"/>
              </a:spcAft>
            </a:pPr>
            <a:endParaRPr lang="en-US" sz="3200">
              <a:solidFill>
                <a:srgbClr val="FF6600"/>
              </a:solidFill>
              <a:latin typeface="Arial" panose="020B0604020202020204" pitchFamily="34" charset="0"/>
              <a:cs typeface="Arial" panose="020B0604020202020204" pitchFamily="34" charset="0"/>
            </a:endParaRPr>
          </a:p>
        </p:txBody>
      </p:sp>
      <p:sp>
        <p:nvSpPr>
          <p:cNvPr id="3075" name="Rectangle 1"/>
          <p:cNvSpPr>
            <a:spLocks noChangeArrowheads="1"/>
          </p:cNvSpPr>
          <p:nvPr/>
        </p:nvSpPr>
        <p:spPr bwMode="auto">
          <a:xfrm>
            <a:off x="427038" y="5561013"/>
            <a:ext cx="6972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457200" fontAlgn="base">
              <a:lnSpc>
                <a:spcPct val="80000"/>
              </a:lnSpc>
              <a:spcBef>
                <a:spcPct val="0"/>
              </a:spcBef>
              <a:spcAft>
                <a:spcPct val="0"/>
              </a:spcAft>
              <a:buNone/>
              <a:defRPr/>
            </a:pPr>
            <a:r>
              <a:rPr lang="en-NZ" altLang="en-US" sz="3600" b="1" dirty="0">
                <a:solidFill>
                  <a:srgbClr val="F16523"/>
                </a:solidFill>
                <a:latin typeface="Calibri"/>
                <a:cs typeface="Arial" charset="0"/>
              </a:rPr>
              <a:t>Takahē Community Study</a:t>
            </a:r>
          </a:p>
          <a:p>
            <a:pPr algn="ctr" defTabSz="457200" fontAlgn="base">
              <a:lnSpc>
                <a:spcPct val="80000"/>
              </a:lnSpc>
              <a:spcBef>
                <a:spcPct val="0"/>
              </a:spcBef>
              <a:spcAft>
                <a:spcPct val="0"/>
              </a:spcAft>
              <a:buNone/>
              <a:defRPr/>
            </a:pPr>
            <a:r>
              <a:rPr lang="en-NZ" altLang="en-US" sz="3600" b="1" dirty="0">
                <a:solidFill>
                  <a:srgbClr val="F16523"/>
                </a:solidFill>
                <a:latin typeface="Calibri"/>
                <a:cs typeface="Arial" charset="0"/>
              </a:rPr>
              <a:t>2020</a:t>
            </a:r>
          </a:p>
        </p:txBody>
      </p:sp>
      <p:grpSp>
        <p:nvGrpSpPr>
          <p:cNvPr id="2" name="Group 1">
            <a:extLst>
              <a:ext uri="{FF2B5EF4-FFF2-40B4-BE49-F238E27FC236}">
                <a16:creationId xmlns:a16="http://schemas.microsoft.com/office/drawing/2014/main" id="{6BE463D3-4E25-422C-97D5-ABEA17D7147B}"/>
              </a:ext>
            </a:extLst>
          </p:cNvPr>
          <p:cNvGrpSpPr/>
          <p:nvPr/>
        </p:nvGrpSpPr>
        <p:grpSpPr>
          <a:xfrm>
            <a:off x="223043" y="120846"/>
            <a:ext cx="6945315" cy="5440167"/>
            <a:chOff x="223043" y="120846"/>
            <a:chExt cx="6945315" cy="5440167"/>
          </a:xfrm>
        </p:grpSpPr>
        <p:pic>
          <p:nvPicPr>
            <p:cNvPr id="51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045" y="120846"/>
              <a:ext cx="6945313"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1"/>
            <p:cNvSpPr txBox="1">
              <a:spLocks noChangeArrowheads="1"/>
            </p:cNvSpPr>
            <p:nvPr/>
          </p:nvSpPr>
          <p:spPr bwMode="auto">
            <a:xfrm>
              <a:off x="223043" y="5330825"/>
              <a:ext cx="14112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US" altLang="en-US" sz="900" dirty="0">
                  <a:solidFill>
                    <a:prstClr val="black"/>
                  </a:solidFill>
                  <a:latin typeface="Calibri"/>
                  <a:cs typeface="Arial" charset="0"/>
                </a:rPr>
                <a:t>Photo Credit: Chris Moore</a:t>
              </a:r>
            </a:p>
          </p:txBody>
        </p:sp>
      </p:grpSp>
    </p:spTree>
    <p:extLst>
      <p:ext uri="{BB962C8B-B14F-4D97-AF65-F5344CB8AC3E}">
        <p14:creationId xmlns:p14="http://schemas.microsoft.com/office/powerpoint/2010/main" val="3672535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15952" y="290513"/>
            <a:ext cx="2392363" cy="793750"/>
          </a:xfrm>
        </p:spPr>
        <p:txBody>
          <a:bodyPr/>
          <a:lstStyle/>
          <a:p>
            <a:r>
              <a:rPr lang="en-US" altLang="en-US" sz="3600" b="1">
                <a:solidFill>
                  <a:srgbClr val="F16523"/>
                </a:solidFill>
              </a:rPr>
              <a:t>But then…</a:t>
            </a:r>
            <a:endParaRPr lang="en-US" altLang="en-US" sz="3600">
              <a:solidFill>
                <a:srgbClr val="F16523"/>
              </a:solidFill>
            </a:endParaRPr>
          </a:p>
        </p:txBody>
      </p:sp>
      <p:grpSp>
        <p:nvGrpSpPr>
          <p:cNvPr id="6" name="Group 5">
            <a:extLst>
              <a:ext uri="{FF2B5EF4-FFF2-40B4-BE49-F238E27FC236}">
                <a16:creationId xmlns:a16="http://schemas.microsoft.com/office/drawing/2014/main" id="{24721BAB-3504-4F98-81EA-C7D88F94A596}"/>
              </a:ext>
            </a:extLst>
          </p:cNvPr>
          <p:cNvGrpSpPr/>
          <p:nvPr/>
        </p:nvGrpSpPr>
        <p:grpSpPr>
          <a:xfrm>
            <a:off x="2009775" y="3905252"/>
            <a:ext cx="5886450" cy="2774005"/>
            <a:chOff x="2009775" y="3905252"/>
            <a:chExt cx="5886450" cy="2774005"/>
          </a:xfrm>
        </p:grpSpPr>
        <p:pic>
          <p:nvPicPr>
            <p:cNvPr id="163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3905252"/>
              <a:ext cx="588645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09775" y="6448425"/>
              <a:ext cx="1786066" cy="230832"/>
            </a:xfrm>
            <a:prstGeom prst="rect">
              <a:avLst/>
            </a:prstGeom>
            <a:noFill/>
          </p:spPr>
          <p:txBody>
            <a:bodyPr wrap="none">
              <a:spAutoFit/>
            </a:bodyPr>
            <a:lstStyle/>
            <a:p>
              <a:pPr defTabSz="457200" eaLnBrk="0" fontAlgn="base" hangingPunct="0">
                <a:spcBef>
                  <a:spcPct val="0"/>
                </a:spcBef>
                <a:spcAft>
                  <a:spcPct val="0"/>
                </a:spcAft>
                <a:defRPr/>
              </a:pPr>
              <a:r>
                <a:rPr lang="en-NZ" sz="900" dirty="0">
                  <a:solidFill>
                    <a:prstClr val="black"/>
                  </a:solidFill>
                  <a:cs typeface="Arial" charset="0"/>
                </a:rPr>
                <a:t>Photo Credit: Nga Manu Images </a:t>
              </a:r>
              <a:r>
                <a:rPr lang="en-NZ" altLang="en-US" sz="900" dirty="0">
                  <a:solidFill>
                    <a:srgbClr val="000000"/>
                  </a:solidFill>
                  <a:latin typeface="Arial" panose="020B0604020202020204" pitchFamily="34" charset="0"/>
                  <a:cs typeface="Arial" panose="020B0604020202020204" pitchFamily="34" charset="0"/>
                </a:rPr>
                <a:t>©</a:t>
              </a:r>
              <a:endParaRPr lang="en-NZ" sz="900" dirty="0">
                <a:solidFill>
                  <a:prstClr val="black"/>
                </a:solidFill>
                <a:cs typeface="Arial" charset="0"/>
              </a:endParaRPr>
            </a:p>
          </p:txBody>
        </p:sp>
      </p:grpSp>
      <p:grpSp>
        <p:nvGrpSpPr>
          <p:cNvPr id="3" name="Group 2">
            <a:extLst>
              <a:ext uri="{FF2B5EF4-FFF2-40B4-BE49-F238E27FC236}">
                <a16:creationId xmlns:a16="http://schemas.microsoft.com/office/drawing/2014/main" id="{05FF861E-7AC7-4BBB-8407-3BCD9A530B28}"/>
              </a:ext>
            </a:extLst>
          </p:cNvPr>
          <p:cNvGrpSpPr/>
          <p:nvPr/>
        </p:nvGrpSpPr>
        <p:grpSpPr>
          <a:xfrm>
            <a:off x="133350" y="1295240"/>
            <a:ext cx="3486662" cy="2555092"/>
            <a:chOff x="293176" y="1223160"/>
            <a:chExt cx="3486662" cy="2555092"/>
          </a:xfrm>
        </p:grpSpPr>
        <p:pic>
          <p:nvPicPr>
            <p:cNvPr id="1229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176" y="1223160"/>
              <a:ext cx="3486662" cy="232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93178" y="3546477"/>
              <a:ext cx="1546225" cy="231775"/>
            </a:xfrm>
            <a:prstGeom prst="rect">
              <a:avLst/>
            </a:prstGeom>
            <a:noFill/>
          </p:spPr>
          <p:txBody>
            <a:bodyPr wrap="none">
              <a:spAutoFit/>
            </a:bodyPr>
            <a:lstStyle/>
            <a:p>
              <a:pPr defTabSz="457200" eaLnBrk="0" fontAlgn="base" hangingPunct="0">
                <a:spcBef>
                  <a:spcPct val="0"/>
                </a:spcBef>
                <a:spcAft>
                  <a:spcPct val="0"/>
                </a:spcAft>
                <a:defRPr/>
              </a:pPr>
              <a:r>
                <a:rPr lang="en-NZ" sz="900" dirty="0">
                  <a:solidFill>
                    <a:prstClr val="black"/>
                  </a:solidFill>
                  <a:cs typeface="Arial" charset="0"/>
                </a:rPr>
                <a:t>Photo Credit: Andrew Hawke</a:t>
              </a:r>
            </a:p>
          </p:txBody>
        </p:sp>
      </p:grpSp>
      <p:grpSp>
        <p:nvGrpSpPr>
          <p:cNvPr id="5" name="Group 4">
            <a:extLst>
              <a:ext uri="{FF2B5EF4-FFF2-40B4-BE49-F238E27FC236}">
                <a16:creationId xmlns:a16="http://schemas.microsoft.com/office/drawing/2014/main" id="{CB727C1C-B9EA-4CB3-AEFC-6AB7EB320008}"/>
              </a:ext>
            </a:extLst>
          </p:cNvPr>
          <p:cNvGrpSpPr/>
          <p:nvPr/>
        </p:nvGrpSpPr>
        <p:grpSpPr>
          <a:xfrm>
            <a:off x="4248150" y="96838"/>
            <a:ext cx="4895850" cy="3753494"/>
            <a:chOff x="4248150" y="96838"/>
            <a:chExt cx="4895850" cy="3753494"/>
          </a:xfrm>
        </p:grpSpPr>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150" y="96838"/>
              <a:ext cx="47625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248150" y="3619500"/>
              <a:ext cx="4895850" cy="230832"/>
            </a:xfrm>
            <a:prstGeom prst="rect">
              <a:avLst/>
            </a:prstGeom>
          </p:spPr>
          <p:txBody>
            <a:bodyPr wrap="square">
              <a:spAutoFit/>
            </a:bodyPr>
            <a:lstStyle/>
            <a:p>
              <a:pPr defTabSz="457200" eaLnBrk="0" fontAlgn="base" hangingPunct="0">
                <a:spcBef>
                  <a:spcPct val="0"/>
                </a:spcBef>
                <a:spcAft>
                  <a:spcPct val="0"/>
                </a:spcAft>
                <a:defRPr/>
              </a:pPr>
              <a:r>
                <a:rPr lang="en-NZ" sz="900" dirty="0">
                  <a:solidFill>
                    <a:prstClr val="black"/>
                  </a:solidFill>
                  <a:cs typeface="Arial" charset="0"/>
                </a:rPr>
                <a:t>Photo Credit:  Museum of New Zealand Te Papa Tongarewa Collections</a:t>
              </a:r>
            </a:p>
          </p:txBody>
        </p:sp>
      </p:grpSp>
    </p:spTree>
    <p:extLst>
      <p:ext uri="{BB962C8B-B14F-4D97-AF65-F5344CB8AC3E}">
        <p14:creationId xmlns:p14="http://schemas.microsoft.com/office/powerpoint/2010/main" val="27718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443540" y="412752"/>
            <a:ext cx="3297237" cy="785813"/>
          </a:xfrm>
        </p:spPr>
        <p:txBody>
          <a:bodyPr/>
          <a:lstStyle/>
          <a:p>
            <a:r>
              <a:rPr lang="en-US" altLang="en-US" sz="3600" b="1">
                <a:solidFill>
                  <a:srgbClr val="F16523"/>
                </a:solidFill>
              </a:rPr>
              <a:t>Human Impact</a:t>
            </a:r>
          </a:p>
        </p:txBody>
      </p:sp>
      <p:pic>
        <p:nvPicPr>
          <p:cNvPr id="25603" name="Picture 3" descr="https://www.nzgeo.com/wp-content/uploads/2014/07/128_forests_bodyimage11-963x1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5" y="369888"/>
            <a:ext cx="4587875"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Content Placeholder 2"/>
          <p:cNvSpPr>
            <a:spLocks noGrp="1"/>
          </p:cNvSpPr>
          <p:nvPr>
            <p:ph idx="1"/>
          </p:nvPr>
        </p:nvSpPr>
        <p:spPr>
          <a:xfrm>
            <a:off x="5749927" y="1417638"/>
            <a:ext cx="2936875" cy="4546600"/>
          </a:xfrm>
        </p:spPr>
        <p:txBody>
          <a:bodyPr/>
          <a:lstStyle/>
          <a:p>
            <a:pPr marL="0" indent="0">
              <a:buNone/>
            </a:pPr>
            <a:r>
              <a:rPr lang="en-US" altLang="en-US" sz="2400" dirty="0">
                <a:solidFill>
                  <a:srgbClr val="4B6545"/>
                </a:solidFill>
              </a:rPr>
              <a:t>Since Polynesian and later European settlement, native forests have been reduced to under 30% of the original bush cover. </a:t>
            </a:r>
          </a:p>
          <a:p>
            <a:pPr marL="0" indent="0">
              <a:buNone/>
            </a:pPr>
            <a:r>
              <a:rPr lang="en-US" altLang="en-US" sz="2400" dirty="0">
                <a:solidFill>
                  <a:srgbClr val="4B6545"/>
                </a:solidFill>
              </a:rPr>
              <a:t>As a result of this habitat loss, a number of endemic species have become extinct.</a:t>
            </a:r>
          </a:p>
          <a:p>
            <a:pPr marL="0" indent="0">
              <a:buNone/>
            </a:pPr>
            <a:endParaRPr lang="en-US" altLang="en-US" sz="2400" dirty="0">
              <a:solidFill>
                <a:srgbClr val="4B6545"/>
              </a:solidFill>
            </a:endParaRPr>
          </a:p>
        </p:txBody>
      </p:sp>
      <p:sp>
        <p:nvSpPr>
          <p:cNvPr id="5" name="TextBox 4"/>
          <p:cNvSpPr txBox="1"/>
          <p:nvPr/>
        </p:nvSpPr>
        <p:spPr>
          <a:xfrm>
            <a:off x="776290" y="6464302"/>
            <a:ext cx="2060575" cy="231775"/>
          </a:xfrm>
          <a:prstGeom prst="rect">
            <a:avLst/>
          </a:prstGeom>
          <a:noFill/>
        </p:spPr>
        <p:txBody>
          <a:bodyPr wrap="none">
            <a:spAutoFit/>
          </a:bodyPr>
          <a:lstStyle/>
          <a:p>
            <a:pPr defTabSz="457200" eaLnBrk="0" fontAlgn="base" hangingPunct="0">
              <a:spcBef>
                <a:spcPct val="0"/>
              </a:spcBef>
              <a:spcAft>
                <a:spcPct val="0"/>
              </a:spcAft>
              <a:defRPr/>
            </a:pPr>
            <a:r>
              <a:rPr lang="en-US" sz="900" dirty="0">
                <a:solidFill>
                  <a:prstClr val="black"/>
                </a:solidFill>
                <a:cs typeface="Arial" panose="020B0604020202020204" pitchFamily="34" charset="0"/>
              </a:rPr>
              <a:t>Source: New Zealand Geographic (2014)</a:t>
            </a:r>
          </a:p>
        </p:txBody>
      </p:sp>
      <p:sp>
        <p:nvSpPr>
          <p:cNvPr id="6" name="TextBox 5"/>
          <p:cNvSpPr txBox="1"/>
          <p:nvPr/>
        </p:nvSpPr>
        <p:spPr>
          <a:xfrm>
            <a:off x="855663" y="3590925"/>
            <a:ext cx="533400" cy="215900"/>
          </a:xfrm>
          <a:prstGeom prst="rect">
            <a:avLst/>
          </a:prstGeom>
          <a:noFill/>
          <a:ln w="3175">
            <a:solidFill>
              <a:schemeClr val="bg1">
                <a:lumMod val="65000"/>
              </a:schemeClr>
            </a:solidFill>
          </a:ln>
        </p:spPr>
        <p:txBody>
          <a:bodyPr wrap="none">
            <a:spAutoFit/>
          </a:bodyPr>
          <a:lstStyle/>
          <a:p>
            <a:pPr defTabSz="457200" eaLnBrk="0" fontAlgn="base" hangingPunct="0">
              <a:spcBef>
                <a:spcPct val="0"/>
              </a:spcBef>
              <a:spcAft>
                <a:spcPct val="0"/>
              </a:spcAft>
              <a:defRPr/>
            </a:pPr>
            <a:r>
              <a:rPr lang="en-US" sz="800" dirty="0">
                <a:solidFill>
                  <a:prstClr val="white">
                    <a:lumMod val="65000"/>
                  </a:prstClr>
                </a:solidFill>
                <a:cs typeface="Arial" panose="020B0604020202020204" pitchFamily="34" charset="0"/>
              </a:rPr>
              <a:t>1000 AD</a:t>
            </a:r>
          </a:p>
        </p:txBody>
      </p:sp>
      <p:sp>
        <p:nvSpPr>
          <p:cNvPr id="7" name="TextBox 6"/>
          <p:cNvSpPr txBox="1"/>
          <p:nvPr/>
        </p:nvSpPr>
        <p:spPr>
          <a:xfrm>
            <a:off x="1998665" y="3576638"/>
            <a:ext cx="534987" cy="214312"/>
          </a:xfrm>
          <a:prstGeom prst="rect">
            <a:avLst/>
          </a:prstGeom>
          <a:noFill/>
          <a:ln w="3175">
            <a:solidFill>
              <a:schemeClr val="bg1">
                <a:lumMod val="65000"/>
              </a:schemeClr>
            </a:solidFill>
          </a:ln>
        </p:spPr>
        <p:txBody>
          <a:bodyPr wrap="none">
            <a:spAutoFit/>
          </a:bodyPr>
          <a:lstStyle/>
          <a:p>
            <a:pPr defTabSz="457200" eaLnBrk="0" fontAlgn="base" hangingPunct="0">
              <a:spcBef>
                <a:spcPct val="0"/>
              </a:spcBef>
              <a:spcAft>
                <a:spcPct val="0"/>
              </a:spcAft>
              <a:defRPr/>
            </a:pPr>
            <a:r>
              <a:rPr lang="en-US" sz="800" dirty="0">
                <a:solidFill>
                  <a:prstClr val="white">
                    <a:lumMod val="65000"/>
                  </a:prstClr>
                </a:solidFill>
                <a:cs typeface="Arial" panose="020B0604020202020204" pitchFamily="34" charset="0"/>
              </a:rPr>
              <a:t>1800 AD</a:t>
            </a:r>
          </a:p>
        </p:txBody>
      </p:sp>
      <p:sp>
        <p:nvSpPr>
          <p:cNvPr id="8" name="TextBox 7"/>
          <p:cNvSpPr txBox="1"/>
          <p:nvPr/>
        </p:nvSpPr>
        <p:spPr>
          <a:xfrm>
            <a:off x="2520950" y="5969000"/>
            <a:ext cx="533400" cy="215900"/>
          </a:xfrm>
          <a:prstGeom prst="rect">
            <a:avLst/>
          </a:prstGeom>
          <a:noFill/>
          <a:ln w="3175">
            <a:solidFill>
              <a:schemeClr val="bg1">
                <a:lumMod val="65000"/>
              </a:schemeClr>
            </a:solidFill>
          </a:ln>
        </p:spPr>
        <p:txBody>
          <a:bodyPr wrap="none">
            <a:spAutoFit/>
          </a:bodyPr>
          <a:lstStyle/>
          <a:p>
            <a:pPr defTabSz="457200" eaLnBrk="0" fontAlgn="base" hangingPunct="0">
              <a:spcBef>
                <a:spcPct val="0"/>
              </a:spcBef>
              <a:spcAft>
                <a:spcPct val="0"/>
              </a:spcAft>
              <a:defRPr/>
            </a:pPr>
            <a:r>
              <a:rPr lang="en-US" sz="800" dirty="0">
                <a:solidFill>
                  <a:prstClr val="white">
                    <a:lumMod val="65000"/>
                  </a:prstClr>
                </a:solidFill>
                <a:cs typeface="Arial" panose="020B0604020202020204" pitchFamily="34" charset="0"/>
              </a:rPr>
              <a:t>2000 AD</a:t>
            </a:r>
          </a:p>
        </p:txBody>
      </p:sp>
    </p:spTree>
    <p:extLst>
      <p:ext uri="{BB962C8B-B14F-4D97-AF65-F5344CB8AC3E}">
        <p14:creationId xmlns:p14="http://schemas.microsoft.com/office/powerpoint/2010/main" val="742314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p:cNvPicPr>
            <a:picLocks noGrp="1"/>
          </p:cNvPicPr>
          <p:nvPr>
            <p:ph idx="1"/>
          </p:nvPr>
        </p:nvPicPr>
        <p:blipFill>
          <a:blip r:embed="rId3">
            <a:extLst>
              <a:ext uri="{28A0092B-C50C-407E-A947-70E740481C1C}">
                <a14:useLocalDpi xmlns:a14="http://schemas.microsoft.com/office/drawing/2010/main" val="0"/>
              </a:ext>
            </a:extLst>
          </a:blip>
          <a:srcRect l="32967" t="26659" r="32320" b="15775"/>
          <a:stretch>
            <a:fillRect/>
          </a:stretch>
        </p:blipFill>
        <p:spPr>
          <a:xfrm>
            <a:off x="182563" y="182565"/>
            <a:ext cx="6324600" cy="6446837"/>
          </a:xfrm>
        </p:spPr>
      </p:pic>
      <p:sp>
        <p:nvSpPr>
          <p:cNvPr id="27651" name="Title 1"/>
          <p:cNvSpPr>
            <a:spLocks noGrp="1"/>
          </p:cNvSpPr>
          <p:nvPr>
            <p:ph type="title"/>
          </p:nvPr>
        </p:nvSpPr>
        <p:spPr>
          <a:xfrm>
            <a:off x="6751638" y="1963740"/>
            <a:ext cx="2254250" cy="1265237"/>
          </a:xfrm>
        </p:spPr>
        <p:txBody>
          <a:bodyPr/>
          <a:lstStyle/>
          <a:p>
            <a:pPr algn="l"/>
            <a:r>
              <a:rPr lang="en-NZ" altLang="en-US" sz="3200" b="1" dirty="0">
                <a:solidFill>
                  <a:srgbClr val="F16523"/>
                </a:solidFill>
              </a:rPr>
              <a:t>Prehistoric distribution of takahē from fossil  remains</a:t>
            </a:r>
            <a:br>
              <a:rPr lang="en-NZ" altLang="en-US" sz="3200" b="1" dirty="0">
                <a:solidFill>
                  <a:srgbClr val="F16523"/>
                </a:solidFill>
              </a:rPr>
            </a:br>
            <a:br>
              <a:rPr lang="en-NZ" altLang="en-US" sz="3200" b="1" dirty="0">
                <a:solidFill>
                  <a:srgbClr val="F16523"/>
                </a:solidFill>
              </a:rPr>
            </a:br>
            <a:r>
              <a:rPr lang="en-NZ" altLang="en-US" sz="3200" b="1" dirty="0">
                <a:solidFill>
                  <a:srgbClr val="F16523"/>
                </a:solidFill>
              </a:rPr>
              <a:t>Impact of climate changes</a:t>
            </a:r>
          </a:p>
        </p:txBody>
      </p:sp>
    </p:spTree>
    <p:extLst>
      <p:ext uri="{BB962C8B-B14F-4D97-AF65-F5344CB8AC3E}">
        <p14:creationId xmlns:p14="http://schemas.microsoft.com/office/powerpoint/2010/main" val="7765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391152" y="439740"/>
            <a:ext cx="3490913" cy="2263775"/>
          </a:xfrm>
        </p:spPr>
        <p:txBody>
          <a:bodyPr/>
          <a:lstStyle/>
          <a:p>
            <a:r>
              <a:rPr lang="en-NZ" altLang="en-US" sz="3200" b="1" dirty="0">
                <a:solidFill>
                  <a:srgbClr val="F16523"/>
                </a:solidFill>
              </a:rPr>
              <a:t>Sightings of wild takahē outside the takahē ‘special area’ between 1987 and 2008 </a:t>
            </a:r>
          </a:p>
        </p:txBody>
      </p:sp>
      <p:pic>
        <p:nvPicPr>
          <p:cNvPr id="28675"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65088" y="2"/>
            <a:ext cx="4711700" cy="6583363"/>
          </a:xfrm>
        </p:spPr>
      </p:pic>
      <p:sp>
        <p:nvSpPr>
          <p:cNvPr id="2" name="TextBox 1"/>
          <p:cNvSpPr txBox="1"/>
          <p:nvPr/>
        </p:nvSpPr>
        <p:spPr>
          <a:xfrm>
            <a:off x="65088" y="6583365"/>
            <a:ext cx="4397358" cy="230832"/>
          </a:xfrm>
          <a:prstGeom prst="rect">
            <a:avLst/>
          </a:prstGeom>
          <a:noFill/>
        </p:spPr>
        <p:txBody>
          <a:bodyPr wrap="none">
            <a:spAutoFit/>
          </a:bodyPr>
          <a:lstStyle/>
          <a:p>
            <a:pPr defTabSz="457200" eaLnBrk="0" fontAlgn="base" hangingPunct="0">
              <a:spcBef>
                <a:spcPct val="0"/>
              </a:spcBef>
              <a:spcAft>
                <a:spcPct val="0"/>
              </a:spcAft>
              <a:defRPr/>
            </a:pPr>
            <a:r>
              <a:rPr lang="en-NZ" sz="900" dirty="0">
                <a:solidFill>
                  <a:prstClr val="black"/>
                </a:solidFill>
                <a:cs typeface="Arial" charset="0"/>
              </a:rPr>
              <a:t>Source: Takahē Recovery Plan 2007-2012 Department of Conservation Te Anau Area Office</a:t>
            </a:r>
          </a:p>
        </p:txBody>
      </p:sp>
      <p:sp>
        <p:nvSpPr>
          <p:cNvPr id="3" name="TextBox 2"/>
          <p:cNvSpPr txBox="1"/>
          <p:nvPr/>
        </p:nvSpPr>
        <p:spPr>
          <a:xfrm>
            <a:off x="5391150" y="6130925"/>
            <a:ext cx="2560638" cy="369888"/>
          </a:xfrm>
          <a:prstGeom prst="rect">
            <a:avLst/>
          </a:prstGeom>
          <a:noFill/>
        </p:spPr>
        <p:txBody>
          <a:bodyPr>
            <a:spAutoFit/>
          </a:bodyPr>
          <a:lstStyle/>
          <a:p>
            <a:pPr defTabSz="457200" eaLnBrk="0" fontAlgn="base" hangingPunct="0">
              <a:spcBef>
                <a:spcPct val="0"/>
              </a:spcBef>
              <a:spcAft>
                <a:spcPct val="0"/>
              </a:spcAft>
              <a:defRPr/>
            </a:pPr>
            <a:r>
              <a:rPr lang="en-US" sz="900" dirty="0">
                <a:solidFill>
                  <a:prstClr val="black"/>
                </a:solidFill>
                <a:cs typeface="Arial" panose="020B0604020202020204" pitchFamily="34" charset="0"/>
              </a:rPr>
              <a:t>Source: By Costello - self-made, based on Image: NZ Locator Blank.png, CC BY-SA 3.0, </a:t>
            </a:r>
          </a:p>
        </p:txBody>
      </p:sp>
      <p:cxnSp>
        <p:nvCxnSpPr>
          <p:cNvPr id="6" name="Straight Arrow Connector 5">
            <a:extLst>
              <a:ext uri="{FF2B5EF4-FFF2-40B4-BE49-F238E27FC236}">
                <a16:creationId xmlns:a16="http://schemas.microsoft.com/office/drawing/2014/main" id="{27ACA13C-4608-423B-A9D4-D2EF90DCA643}"/>
              </a:ext>
            </a:extLst>
          </p:cNvPr>
          <p:cNvCxnSpPr/>
          <p:nvPr/>
        </p:nvCxnSpPr>
        <p:spPr>
          <a:xfrm flipH="1">
            <a:off x="3886200" y="673100"/>
            <a:ext cx="1714500" cy="1346200"/>
          </a:xfrm>
          <a:prstGeom prst="straightConnector1">
            <a:avLst/>
          </a:prstGeom>
          <a:ln w="38100">
            <a:solidFill>
              <a:srgbClr val="4B6545"/>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E7B8FC5-E83F-484B-9EC8-7F98D89C3402}"/>
              </a:ext>
            </a:extLst>
          </p:cNvPr>
          <p:cNvSpPr txBox="1"/>
          <p:nvPr/>
        </p:nvSpPr>
        <p:spPr>
          <a:xfrm>
            <a:off x="7361237" y="4621213"/>
            <a:ext cx="1520828" cy="923330"/>
          </a:xfrm>
          <a:prstGeom prst="rect">
            <a:avLst/>
          </a:prstGeom>
          <a:noFill/>
        </p:spPr>
        <p:txBody>
          <a:bodyPr wrap="square" rtlCol="0">
            <a:spAutoFit/>
          </a:bodyPr>
          <a:lstStyle/>
          <a:p>
            <a:r>
              <a:rPr lang="mi-NZ" dirty="0">
                <a:solidFill>
                  <a:srgbClr val="F16523"/>
                </a:solidFill>
              </a:rPr>
              <a:t>New location - Kahurangi National Park</a:t>
            </a:r>
            <a:endParaRPr lang="en-NZ" dirty="0">
              <a:solidFill>
                <a:srgbClr val="F16523"/>
              </a:solidFill>
            </a:endParaRPr>
          </a:p>
        </p:txBody>
      </p:sp>
      <p:pic>
        <p:nvPicPr>
          <p:cNvPr id="28677" name="Picture 4" descr="Fiordland NP.svg"/>
          <p:cNvPicPr>
            <a:picLocks noChangeAspect="1" noChangeArrowheads="1"/>
          </p:cNvPicPr>
          <p:nvPr/>
        </p:nvPicPr>
        <p:blipFill>
          <a:blip r:embed="rId4">
            <a:extLst>
              <a:ext uri="{28A0092B-C50C-407E-A947-70E740481C1C}">
                <a14:useLocalDpi xmlns:a14="http://schemas.microsoft.com/office/drawing/2010/main" val="0"/>
              </a:ext>
            </a:extLst>
          </a:blip>
          <a:srcRect t="39709" r="16055"/>
          <a:stretch>
            <a:fillRect/>
          </a:stretch>
        </p:blipFill>
        <p:spPr bwMode="auto">
          <a:xfrm>
            <a:off x="5391150" y="2357438"/>
            <a:ext cx="394017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0BA95D5B-BB3F-4161-B99C-38571425C489}"/>
              </a:ext>
            </a:extLst>
          </p:cNvPr>
          <p:cNvGrpSpPr/>
          <p:nvPr/>
        </p:nvGrpSpPr>
        <p:grpSpPr>
          <a:xfrm>
            <a:off x="7658100" y="3050383"/>
            <a:ext cx="463551" cy="1570830"/>
            <a:chOff x="7658100" y="3050383"/>
            <a:chExt cx="463551" cy="1570830"/>
          </a:xfrm>
        </p:grpSpPr>
        <p:sp>
          <p:nvSpPr>
            <p:cNvPr id="4" name="Oval 3">
              <a:extLst>
                <a:ext uri="{FF2B5EF4-FFF2-40B4-BE49-F238E27FC236}">
                  <a16:creationId xmlns:a16="http://schemas.microsoft.com/office/drawing/2014/main" id="{DBDBCBA3-9DD1-4515-96EA-C900B06CCECE}"/>
                </a:ext>
              </a:extLst>
            </p:cNvPr>
            <p:cNvSpPr/>
            <p:nvPr/>
          </p:nvSpPr>
          <p:spPr>
            <a:xfrm>
              <a:off x="7658100" y="3050383"/>
              <a:ext cx="293688" cy="241300"/>
            </a:xfrm>
            <a:prstGeom prst="ellipse">
              <a:avLst/>
            </a:prstGeom>
            <a:noFill/>
            <a:ln w="28575">
              <a:solidFill>
                <a:srgbClr val="4B65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cxnSp>
          <p:nvCxnSpPr>
            <p:cNvPr id="9" name="Straight Arrow Connector 8">
              <a:extLst>
                <a:ext uri="{FF2B5EF4-FFF2-40B4-BE49-F238E27FC236}">
                  <a16:creationId xmlns:a16="http://schemas.microsoft.com/office/drawing/2014/main" id="{BAF70E2B-42D6-4F16-974A-27B780530A2F}"/>
                </a:ext>
              </a:extLst>
            </p:cNvPr>
            <p:cNvCxnSpPr>
              <a:stCxn id="7" idx="0"/>
              <a:endCxn id="4" idx="4"/>
            </p:cNvCxnSpPr>
            <p:nvPr/>
          </p:nvCxnSpPr>
          <p:spPr>
            <a:xfrm flipH="1" flipV="1">
              <a:off x="7804944" y="3291683"/>
              <a:ext cx="316707" cy="1329530"/>
            </a:xfrm>
            <a:prstGeom prst="straightConnector1">
              <a:avLst/>
            </a:prstGeom>
            <a:ln w="38100">
              <a:solidFill>
                <a:srgbClr val="4B6545"/>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49E1FC27-7820-4B06-9859-14CE68189084}"/>
              </a:ext>
            </a:extLst>
          </p:cNvPr>
          <p:cNvCxnSpPr/>
          <p:nvPr/>
        </p:nvCxnSpPr>
        <p:spPr>
          <a:xfrm>
            <a:off x="4462446" y="4178300"/>
            <a:ext cx="1404954" cy="609600"/>
          </a:xfrm>
          <a:prstGeom prst="straightConnector1">
            <a:avLst/>
          </a:prstGeom>
          <a:ln w="38100">
            <a:solidFill>
              <a:srgbClr val="4B6545"/>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642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1000"/>
                                        <p:tgtEl>
                                          <p:spTgt spid="28677"/>
                                        </p:tgtEl>
                                      </p:cBhvr>
                                    </p:animEffect>
                                    <p:anim calcmode="lin" valueType="num">
                                      <p:cBhvr>
                                        <p:cTn id="8" dur="1000" fill="hold"/>
                                        <p:tgtEl>
                                          <p:spTgt spid="28677"/>
                                        </p:tgtEl>
                                        <p:attrNameLst>
                                          <p:attrName>ppt_x</p:attrName>
                                        </p:attrNameLst>
                                      </p:cBhvr>
                                      <p:tavLst>
                                        <p:tav tm="0">
                                          <p:val>
                                            <p:strVal val="#ppt_x"/>
                                          </p:val>
                                        </p:tav>
                                        <p:tav tm="100000">
                                          <p:val>
                                            <p:strVal val="#ppt_x"/>
                                          </p:val>
                                        </p:tav>
                                      </p:tavLst>
                                    </p:anim>
                                    <p:anim calcmode="lin" valueType="num">
                                      <p:cBhvr>
                                        <p:cTn id="9"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538" y="371477"/>
            <a:ext cx="4335462" cy="1122363"/>
          </a:xfrm>
          <a:prstGeom prst="rect">
            <a:avLst/>
          </a:prstGeom>
        </p:spPr>
        <p:txBody>
          <a:bodyPr>
            <a:spAutoFit/>
          </a:bodyPr>
          <a:lstStyle/>
          <a:p>
            <a:pPr defTabSz="457200" fontAlgn="base" hangingPunct="0">
              <a:lnSpc>
                <a:spcPct val="93000"/>
              </a:lnSpc>
              <a:spcBef>
                <a:spcPct val="50000"/>
              </a:spcBef>
              <a:spcAft>
                <a:spcPct val="0"/>
              </a:spcAft>
              <a:buClr>
                <a:srgbClr val="000000"/>
              </a:buClr>
              <a:buSzPct val="100000"/>
              <a:defRPr/>
            </a:pPr>
            <a:r>
              <a:rPr lang="en-NZ" sz="3600" b="1" dirty="0">
                <a:solidFill>
                  <a:srgbClr val="F16523"/>
                </a:solidFill>
                <a:cs typeface="Arial" charset="0"/>
              </a:rPr>
              <a:t>Mammalian pests in New Zealand</a:t>
            </a:r>
            <a:endParaRPr lang="en-GB" sz="3600" b="1" dirty="0">
              <a:solidFill>
                <a:srgbClr val="F16523"/>
              </a:solidFill>
              <a:cs typeface="Arial" charset="0"/>
            </a:endParaRPr>
          </a:p>
        </p:txBody>
      </p:sp>
      <p:grpSp>
        <p:nvGrpSpPr>
          <p:cNvPr id="8" name="Group 7">
            <a:extLst>
              <a:ext uri="{FF2B5EF4-FFF2-40B4-BE49-F238E27FC236}">
                <a16:creationId xmlns:a16="http://schemas.microsoft.com/office/drawing/2014/main" id="{5556B7B4-C425-4F1A-8CBC-E655831F6D30}"/>
              </a:ext>
            </a:extLst>
          </p:cNvPr>
          <p:cNvGrpSpPr/>
          <p:nvPr/>
        </p:nvGrpSpPr>
        <p:grpSpPr>
          <a:xfrm>
            <a:off x="128986" y="4202115"/>
            <a:ext cx="2199481" cy="2148578"/>
            <a:chOff x="128986" y="4202115"/>
            <a:chExt cx="2199481" cy="2148578"/>
          </a:xfrm>
        </p:grpSpPr>
        <p:pic>
          <p:nvPicPr>
            <p:cNvPr id="29699"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90" y="4202115"/>
              <a:ext cx="20478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8986" y="5889028"/>
              <a:ext cx="2199481" cy="461665"/>
            </a:xfrm>
            <a:prstGeom prst="rect">
              <a:avLst/>
            </a:prstGeom>
            <a:noFill/>
          </p:spPr>
          <p:txBody>
            <a:bodyPr wrap="square">
              <a:spAutoFit/>
            </a:bodyPr>
            <a:lstStyle/>
            <a:p>
              <a:pPr defTabSz="457200" eaLnBrk="0" fontAlgn="base" hangingPunct="0">
                <a:spcBef>
                  <a:spcPct val="0"/>
                </a:spcBef>
                <a:spcAft>
                  <a:spcPct val="0"/>
                </a:spcAft>
                <a:defRPr/>
              </a:pPr>
              <a:r>
                <a:rPr lang="en-NZ" sz="800" dirty="0">
                  <a:solidFill>
                    <a:prstClr val="black"/>
                  </a:solidFill>
                  <a:cs typeface="Arial" charset="0"/>
                </a:rPr>
                <a:t>Photo Credit: Kim Hansen </a:t>
              </a:r>
              <a:r>
                <a:rPr lang="en-NZ" sz="800" dirty="0"/>
                <a:t>Creative Commons Attribution-</a:t>
              </a:r>
              <a:r>
                <a:rPr lang="en-NZ" sz="800" dirty="0" err="1"/>
                <a:t>ShareAlike</a:t>
              </a:r>
              <a:r>
                <a:rPr lang="en-NZ" sz="800" dirty="0"/>
                <a:t> 3.0 </a:t>
              </a:r>
              <a:r>
                <a:rPr lang="en-NZ" sz="800" dirty="0" err="1"/>
                <a:t>Unported</a:t>
              </a:r>
              <a:endParaRPr lang="en-NZ" sz="800" dirty="0"/>
            </a:p>
            <a:p>
              <a:pPr defTabSz="457200" eaLnBrk="0" fontAlgn="base" hangingPunct="0">
                <a:spcBef>
                  <a:spcPct val="0"/>
                </a:spcBef>
                <a:spcAft>
                  <a:spcPct val="0"/>
                </a:spcAft>
                <a:defRPr/>
              </a:pPr>
              <a:endParaRPr lang="en-NZ" sz="800" dirty="0">
                <a:solidFill>
                  <a:prstClr val="black"/>
                </a:solidFill>
                <a:cs typeface="Arial" charset="0"/>
              </a:endParaRPr>
            </a:p>
          </p:txBody>
        </p:sp>
      </p:grpSp>
      <p:grpSp>
        <p:nvGrpSpPr>
          <p:cNvPr id="3" name="Group 2">
            <a:extLst>
              <a:ext uri="{FF2B5EF4-FFF2-40B4-BE49-F238E27FC236}">
                <a16:creationId xmlns:a16="http://schemas.microsoft.com/office/drawing/2014/main" id="{BB0FEE4C-4AB2-418A-97FC-D0C73A5C0C79}"/>
              </a:ext>
            </a:extLst>
          </p:cNvPr>
          <p:cNvGrpSpPr/>
          <p:nvPr/>
        </p:nvGrpSpPr>
        <p:grpSpPr>
          <a:xfrm>
            <a:off x="179388" y="1554165"/>
            <a:ext cx="3962400" cy="2441117"/>
            <a:chOff x="179388" y="1554165"/>
            <a:chExt cx="3962400" cy="2441117"/>
          </a:xfrm>
        </p:grpSpPr>
        <p:pic>
          <p:nvPicPr>
            <p:cNvPr id="2970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554165"/>
              <a:ext cx="3962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Rectangle 6"/>
            <p:cNvSpPr>
              <a:spLocks noChangeArrowheads="1"/>
            </p:cNvSpPr>
            <p:nvPr/>
          </p:nvSpPr>
          <p:spPr bwMode="auto">
            <a:xfrm>
              <a:off x="179388" y="3779838"/>
              <a:ext cx="2640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0" fontAlgn="base" hangingPunct="0">
                <a:spcBef>
                  <a:spcPct val="0"/>
                </a:spcBef>
                <a:spcAft>
                  <a:spcPct val="0"/>
                </a:spcAft>
                <a:buNone/>
              </a:pPr>
              <a:r>
                <a:rPr lang="en-US" altLang="en-US" sz="800" dirty="0">
                  <a:solidFill>
                    <a:prstClr val="black"/>
                  </a:solidFill>
                  <a:cs typeface="Arial" panose="020B0604020202020204" pitchFamily="34" charset="0"/>
                </a:rPr>
                <a:t>Photo Credit: Gordon Roberts Department of Conservation</a:t>
              </a:r>
            </a:p>
          </p:txBody>
        </p:sp>
      </p:grpSp>
      <p:grpSp>
        <p:nvGrpSpPr>
          <p:cNvPr id="9" name="Group 8">
            <a:extLst>
              <a:ext uri="{FF2B5EF4-FFF2-40B4-BE49-F238E27FC236}">
                <a16:creationId xmlns:a16="http://schemas.microsoft.com/office/drawing/2014/main" id="{24E69B13-2D71-458D-A74A-2C5A6590D9E2}"/>
              </a:ext>
            </a:extLst>
          </p:cNvPr>
          <p:cNvGrpSpPr/>
          <p:nvPr/>
        </p:nvGrpSpPr>
        <p:grpSpPr>
          <a:xfrm>
            <a:off x="2528888" y="3948115"/>
            <a:ext cx="2708277" cy="2504619"/>
            <a:chOff x="2528888" y="3948115"/>
            <a:chExt cx="2708277" cy="2504619"/>
          </a:xfrm>
        </p:grpSpPr>
        <p:pic>
          <p:nvPicPr>
            <p:cNvPr id="29705" name="Picture 17" descr="Image result for feral cat creative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8890" y="3948115"/>
              <a:ext cx="27082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Rectangle 7"/>
            <p:cNvSpPr>
              <a:spLocks noChangeArrowheads="1"/>
            </p:cNvSpPr>
            <p:nvPr/>
          </p:nvSpPr>
          <p:spPr bwMode="auto">
            <a:xfrm>
              <a:off x="2528888" y="6237290"/>
              <a:ext cx="16385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0" fontAlgn="base" hangingPunct="0">
                <a:spcBef>
                  <a:spcPct val="0"/>
                </a:spcBef>
                <a:spcAft>
                  <a:spcPct val="0"/>
                </a:spcAft>
                <a:buNone/>
              </a:pPr>
              <a:r>
                <a:rPr lang="en-US" altLang="en-US" sz="800" dirty="0">
                  <a:solidFill>
                    <a:srgbClr val="000000"/>
                  </a:solidFill>
                  <a:cs typeface="Arial" panose="020B0604020202020204" pitchFamily="34" charset="0"/>
                </a:rPr>
                <a:t>Photo Credit: Brisbane City Council</a:t>
              </a:r>
            </a:p>
          </p:txBody>
        </p:sp>
      </p:grpSp>
      <p:grpSp>
        <p:nvGrpSpPr>
          <p:cNvPr id="6" name="Group 5">
            <a:extLst>
              <a:ext uri="{FF2B5EF4-FFF2-40B4-BE49-F238E27FC236}">
                <a16:creationId xmlns:a16="http://schemas.microsoft.com/office/drawing/2014/main" id="{4606A99E-ECA5-431F-ACD8-F825FF92358B}"/>
              </a:ext>
            </a:extLst>
          </p:cNvPr>
          <p:cNvGrpSpPr/>
          <p:nvPr/>
        </p:nvGrpSpPr>
        <p:grpSpPr>
          <a:xfrm>
            <a:off x="6480177" y="325438"/>
            <a:ext cx="2511425" cy="2106156"/>
            <a:chOff x="6480177" y="325438"/>
            <a:chExt cx="2511425" cy="2106156"/>
          </a:xfrm>
        </p:grpSpPr>
        <p:sp>
          <p:nvSpPr>
            <p:cNvPr id="29702" name="Rectangle 5"/>
            <p:cNvSpPr>
              <a:spLocks noChangeArrowheads="1"/>
            </p:cNvSpPr>
            <p:nvPr/>
          </p:nvSpPr>
          <p:spPr bwMode="auto">
            <a:xfrm>
              <a:off x="7232650" y="2216150"/>
              <a:ext cx="16417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0" fontAlgn="base" hangingPunct="0">
                <a:spcBef>
                  <a:spcPct val="0"/>
                </a:spcBef>
                <a:spcAft>
                  <a:spcPct val="0"/>
                </a:spcAft>
                <a:buNone/>
              </a:pPr>
              <a:r>
                <a:rPr lang="en-NZ" altLang="en-US" sz="800" dirty="0">
                  <a:solidFill>
                    <a:srgbClr val="000000"/>
                  </a:solidFill>
                  <a:cs typeface="Arial" panose="020B0604020202020204" pitchFamily="34" charset="0"/>
                </a:rPr>
                <a:t>Photo Credit: Nga Manu Images © </a:t>
              </a:r>
            </a:p>
          </p:txBody>
        </p:sp>
        <p:pic>
          <p:nvPicPr>
            <p:cNvPr id="2970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177" y="325438"/>
              <a:ext cx="2511425" cy="188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a:extLst>
              <a:ext uri="{FF2B5EF4-FFF2-40B4-BE49-F238E27FC236}">
                <a16:creationId xmlns:a16="http://schemas.microsoft.com/office/drawing/2014/main" id="{E922BE5C-86A5-44C6-B3E3-60A0C92D9679}"/>
              </a:ext>
            </a:extLst>
          </p:cNvPr>
          <p:cNvGrpSpPr/>
          <p:nvPr/>
        </p:nvGrpSpPr>
        <p:grpSpPr>
          <a:xfrm>
            <a:off x="5816603" y="4356404"/>
            <a:ext cx="3046412" cy="1916940"/>
            <a:chOff x="5816603" y="4356404"/>
            <a:chExt cx="3046412" cy="1916940"/>
          </a:xfrm>
        </p:grpSpPr>
        <p:sp>
          <p:nvSpPr>
            <p:cNvPr id="29701" name="Rectangle 3"/>
            <p:cNvSpPr>
              <a:spLocks noChangeArrowheads="1"/>
            </p:cNvSpPr>
            <p:nvPr/>
          </p:nvSpPr>
          <p:spPr bwMode="auto">
            <a:xfrm>
              <a:off x="5875338" y="6057900"/>
              <a:ext cx="16081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0" fontAlgn="base" hangingPunct="0">
                <a:spcBef>
                  <a:spcPct val="0"/>
                </a:spcBef>
                <a:spcAft>
                  <a:spcPct val="0"/>
                </a:spcAft>
                <a:buNone/>
              </a:pPr>
              <a:r>
                <a:rPr lang="en-NZ" altLang="en-US" sz="800" dirty="0">
                  <a:solidFill>
                    <a:srgbClr val="000000"/>
                  </a:solidFill>
                  <a:cs typeface="Arial" panose="020B0604020202020204" pitchFamily="34" charset="0"/>
                </a:rPr>
                <a:t>Photo Credit: Nga Manu Images ©</a:t>
              </a:r>
            </a:p>
          </p:txBody>
        </p:sp>
        <p:pic>
          <p:nvPicPr>
            <p:cNvPr id="29710"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6603" y="4356404"/>
              <a:ext cx="304641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F161EE7B-AAE4-4DB4-B668-0E4ACA5D6E95}"/>
              </a:ext>
            </a:extLst>
          </p:cNvPr>
          <p:cNvGrpSpPr/>
          <p:nvPr/>
        </p:nvGrpSpPr>
        <p:grpSpPr>
          <a:xfrm>
            <a:off x="6424613" y="2533650"/>
            <a:ext cx="2438402" cy="1511152"/>
            <a:chOff x="6424613" y="2533650"/>
            <a:chExt cx="2438402" cy="1511152"/>
          </a:xfrm>
        </p:grpSpPr>
        <p:sp>
          <p:nvSpPr>
            <p:cNvPr id="16401" name="Rectangle 9"/>
            <p:cNvSpPr>
              <a:spLocks noChangeArrowheads="1"/>
            </p:cNvSpPr>
            <p:nvPr/>
          </p:nvSpPr>
          <p:spPr bwMode="auto">
            <a:xfrm>
              <a:off x="6424613" y="3829358"/>
              <a:ext cx="19478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6600"/>
                  </a:solidFill>
                  <a:latin typeface="Arial" panose="020B0604020202020204" pitchFamily="34" charset="0"/>
                  <a:cs typeface="Arial" panose="020B0604020202020204" pitchFamily="34" charset="0"/>
                </a:defRPr>
              </a:lvl1pPr>
              <a:lvl2pPr marL="742950" indent="-285750">
                <a:defRPr sz="3200">
                  <a:solidFill>
                    <a:srgbClr val="FF6600"/>
                  </a:solidFill>
                  <a:latin typeface="Arial" panose="020B0604020202020204" pitchFamily="34" charset="0"/>
                  <a:cs typeface="Arial" panose="020B0604020202020204" pitchFamily="34" charset="0"/>
                </a:defRPr>
              </a:lvl2pPr>
              <a:lvl3pPr marL="1143000" indent="-228600">
                <a:defRPr sz="3200">
                  <a:solidFill>
                    <a:srgbClr val="FF6600"/>
                  </a:solidFill>
                  <a:latin typeface="Arial" panose="020B0604020202020204" pitchFamily="34" charset="0"/>
                  <a:cs typeface="Arial" panose="020B0604020202020204" pitchFamily="34" charset="0"/>
                </a:defRPr>
              </a:lvl3pPr>
              <a:lvl4pPr marL="1600200" indent="-228600">
                <a:defRPr sz="3200">
                  <a:solidFill>
                    <a:srgbClr val="FF6600"/>
                  </a:solidFill>
                  <a:latin typeface="Arial" panose="020B0604020202020204" pitchFamily="34" charset="0"/>
                  <a:cs typeface="Arial" panose="020B0604020202020204" pitchFamily="34" charset="0"/>
                </a:defRPr>
              </a:lvl4pPr>
              <a:lvl5pPr marL="2057400" indent="-228600">
                <a:defRPr sz="3200">
                  <a:solidFill>
                    <a:srgbClr val="FF66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3200">
                  <a:solidFill>
                    <a:srgbClr val="FF66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3200">
                  <a:solidFill>
                    <a:srgbClr val="FF66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3200">
                  <a:solidFill>
                    <a:srgbClr val="FF66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3200">
                  <a:solidFill>
                    <a:srgbClr val="FF6600"/>
                  </a:solidFill>
                  <a:latin typeface="Arial" panose="020B0604020202020204" pitchFamily="34" charset="0"/>
                  <a:cs typeface="Arial" panose="020B0604020202020204" pitchFamily="34" charset="0"/>
                </a:defRPr>
              </a:lvl9pPr>
            </a:lstStyle>
            <a:p>
              <a:pPr defTabSz="457200" eaLnBrk="0" fontAlgn="base" hangingPunct="0">
                <a:spcBef>
                  <a:spcPct val="0"/>
                </a:spcBef>
                <a:spcAft>
                  <a:spcPct val="0"/>
                </a:spcAft>
                <a:defRPr/>
              </a:pPr>
              <a:r>
                <a:rPr lang="en-NZ" altLang="en-US" sz="800" dirty="0">
                  <a:solidFill>
                    <a:srgbClr val="000000"/>
                  </a:solidFill>
                  <a:latin typeface="Calibri"/>
                </a:rPr>
                <a:t>Photo Credit: Nga Manu Images © </a:t>
              </a:r>
            </a:p>
          </p:txBody>
        </p:sp>
        <p:pic>
          <p:nvPicPr>
            <p:cNvPr id="29711" name="Picture 19" descr="Image result for human impact on nz's bus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5102" y="2533650"/>
              <a:ext cx="23479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351BF267-69BC-4D57-99F1-D0BFCE280114}"/>
              </a:ext>
            </a:extLst>
          </p:cNvPr>
          <p:cNvGrpSpPr/>
          <p:nvPr/>
        </p:nvGrpSpPr>
        <p:grpSpPr>
          <a:xfrm>
            <a:off x="3883025" y="1427165"/>
            <a:ext cx="2820988" cy="2101394"/>
            <a:chOff x="3883025" y="1427165"/>
            <a:chExt cx="2820988" cy="2101394"/>
          </a:xfrm>
        </p:grpSpPr>
        <p:sp>
          <p:nvSpPr>
            <p:cNvPr id="29708" name="Rectangle 8"/>
            <p:cNvSpPr>
              <a:spLocks noChangeArrowheads="1"/>
            </p:cNvSpPr>
            <p:nvPr/>
          </p:nvSpPr>
          <p:spPr bwMode="auto">
            <a:xfrm>
              <a:off x="4141790" y="3313115"/>
              <a:ext cx="13756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0" fontAlgn="base" hangingPunct="0">
                <a:spcBef>
                  <a:spcPct val="0"/>
                </a:spcBef>
                <a:spcAft>
                  <a:spcPct val="0"/>
                </a:spcAft>
                <a:buNone/>
              </a:pPr>
              <a:r>
                <a:rPr lang="en-US" altLang="en-US" sz="800" dirty="0">
                  <a:solidFill>
                    <a:srgbClr val="000000"/>
                  </a:solidFill>
                  <a:cs typeface="Arial" panose="020B0604020202020204" pitchFamily="34" charset="0"/>
                </a:rPr>
                <a:t>Photo Credit: Steve Attwood</a:t>
              </a:r>
            </a:p>
          </p:txBody>
        </p:sp>
        <p:pic>
          <p:nvPicPr>
            <p:cNvPr id="29712"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3025" y="1427165"/>
              <a:ext cx="2820988" cy="188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3688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4"/>
          <p:cNvSpPr txBox="1">
            <a:spLocks noChangeArrowheads="1"/>
          </p:cNvSpPr>
          <p:nvPr/>
        </p:nvSpPr>
        <p:spPr bwMode="auto">
          <a:xfrm>
            <a:off x="277017" y="149715"/>
            <a:ext cx="8589963" cy="1200150"/>
          </a:xfrm>
          <a:prstGeom prst="rect">
            <a:avLst/>
          </a:prstGeom>
          <a:noFill/>
          <a:ln w="9525">
            <a:noFill/>
            <a:miter lim="800000"/>
            <a:headEnd/>
            <a:tailEnd/>
          </a:ln>
        </p:spPr>
        <p:txBody>
          <a:bodyPr anchor="ctr">
            <a:spAutoFit/>
          </a:bodyPr>
          <a:lstStyle/>
          <a:p>
            <a:pPr algn="ctr" defTabSz="457200" fontAlgn="base">
              <a:spcBef>
                <a:spcPct val="0"/>
              </a:spcBef>
              <a:spcAft>
                <a:spcPct val="0"/>
              </a:spcAft>
              <a:defRPr/>
            </a:pPr>
            <a:r>
              <a:rPr lang="en-NZ" sz="3600" b="1" dirty="0">
                <a:solidFill>
                  <a:srgbClr val="F16523"/>
                </a:solidFill>
                <a:cs typeface="Arial" charset="0"/>
              </a:rPr>
              <a:t>Consider the ecological niches of these species in the Murchison Mountains</a:t>
            </a:r>
            <a:endParaRPr lang="en-US" sz="3600" b="1" dirty="0">
              <a:solidFill>
                <a:srgbClr val="F16523"/>
              </a:solidFill>
              <a:cs typeface="Arial" charset="0"/>
            </a:endParaRPr>
          </a:p>
        </p:txBody>
      </p:sp>
      <p:sp>
        <p:nvSpPr>
          <p:cNvPr id="31747" name="Line 4"/>
          <p:cNvSpPr>
            <a:spLocks noChangeShapeType="1"/>
          </p:cNvSpPr>
          <p:nvPr/>
        </p:nvSpPr>
        <p:spPr bwMode="auto">
          <a:xfrm>
            <a:off x="3695702" y="400050"/>
            <a:ext cx="60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945" tIns="41473" rIns="82945" bIns="41473"/>
          <a:lstStyle/>
          <a:p>
            <a:pPr defTabSz="457200" eaLnBrk="0" fontAlgn="base" hangingPunct="0">
              <a:spcBef>
                <a:spcPct val="0"/>
              </a:spcBef>
              <a:spcAft>
                <a:spcPct val="0"/>
              </a:spcAft>
            </a:pPr>
            <a:endParaRPr lang="en-US" sz="3200">
              <a:solidFill>
                <a:srgbClr val="FF6600"/>
              </a:solidFill>
              <a:latin typeface="Arial" panose="020B0604020202020204" pitchFamily="34" charset="0"/>
              <a:cs typeface="Arial" panose="020B0604020202020204" pitchFamily="34" charset="0"/>
            </a:endParaRPr>
          </a:p>
        </p:txBody>
      </p:sp>
      <p:grpSp>
        <p:nvGrpSpPr>
          <p:cNvPr id="4" name="Group 3"/>
          <p:cNvGrpSpPr/>
          <p:nvPr/>
        </p:nvGrpSpPr>
        <p:grpSpPr>
          <a:xfrm>
            <a:off x="599500" y="4248150"/>
            <a:ext cx="3500723" cy="2528288"/>
            <a:chOff x="599498" y="4248150"/>
            <a:chExt cx="3500723" cy="2528288"/>
          </a:xfrm>
        </p:grpSpPr>
        <p:pic>
          <p:nvPicPr>
            <p:cNvPr id="3174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63" y="4248150"/>
              <a:ext cx="3485858" cy="232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99498" y="6560994"/>
              <a:ext cx="1577975" cy="215444"/>
            </a:xfrm>
            <a:prstGeom prst="rect">
              <a:avLst/>
            </a:prstGeom>
          </p:spPr>
          <p:txBody>
            <a:bodyPr>
              <a:spAutoFit/>
            </a:bodyPr>
            <a:lstStyle/>
            <a:p>
              <a:pPr defTabSz="457200" eaLnBrk="0" fontAlgn="base" hangingPunct="0">
                <a:spcBef>
                  <a:spcPct val="0"/>
                </a:spcBef>
                <a:spcAft>
                  <a:spcPct val="0"/>
                </a:spcAft>
                <a:defRPr/>
              </a:pPr>
              <a:r>
                <a:rPr lang="en-US" altLang="en-US" sz="800" dirty="0">
                  <a:solidFill>
                    <a:prstClr val="black"/>
                  </a:solidFill>
                  <a:cs typeface="Arial" charset="0"/>
                </a:rPr>
                <a:t>Photo Credit: Steve Attwood</a:t>
              </a:r>
            </a:p>
          </p:txBody>
        </p:sp>
      </p:grpSp>
      <p:grpSp>
        <p:nvGrpSpPr>
          <p:cNvPr id="5" name="Group 4"/>
          <p:cNvGrpSpPr/>
          <p:nvPr/>
        </p:nvGrpSpPr>
        <p:grpSpPr>
          <a:xfrm>
            <a:off x="4509855" y="4194953"/>
            <a:ext cx="2117298" cy="2543516"/>
            <a:chOff x="4470921" y="4182275"/>
            <a:chExt cx="2226854" cy="2543516"/>
          </a:xfrm>
        </p:grpSpPr>
        <p:pic>
          <p:nvPicPr>
            <p:cNvPr id="31749" name="Picture 9" descr="C:\Users\Sue\Downloads\file-2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6281" y="4182275"/>
              <a:ext cx="2096136" cy="233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470921" y="6510347"/>
              <a:ext cx="2226854" cy="215444"/>
            </a:xfrm>
            <a:prstGeom prst="rect">
              <a:avLst/>
            </a:prstGeom>
          </p:spPr>
          <p:txBody>
            <a:bodyPr wrap="square">
              <a:spAutoFit/>
            </a:bodyPr>
            <a:lstStyle/>
            <a:p>
              <a:pPr defTabSz="457200" eaLnBrk="0" fontAlgn="base" hangingPunct="0">
                <a:spcBef>
                  <a:spcPct val="0"/>
                </a:spcBef>
                <a:spcAft>
                  <a:spcPct val="0"/>
                </a:spcAft>
                <a:defRPr/>
              </a:pPr>
              <a:r>
                <a:rPr lang="en-US" altLang="en-US" sz="800" dirty="0">
                  <a:solidFill>
                    <a:prstClr val="black"/>
                  </a:solidFill>
                  <a:cs typeface="Arial" charset="0"/>
                </a:rPr>
                <a:t>Photo Credit: Sue Lum</a:t>
              </a:r>
            </a:p>
          </p:txBody>
        </p:sp>
      </p:grpSp>
      <p:grpSp>
        <p:nvGrpSpPr>
          <p:cNvPr id="2" name="Group 1"/>
          <p:cNvGrpSpPr/>
          <p:nvPr/>
        </p:nvGrpSpPr>
        <p:grpSpPr>
          <a:xfrm>
            <a:off x="4462444" y="1403353"/>
            <a:ext cx="4492644" cy="2736188"/>
            <a:chOff x="4462444" y="1403351"/>
            <a:chExt cx="4492644" cy="2736188"/>
          </a:xfrm>
        </p:grpSpPr>
        <p:pic>
          <p:nvPicPr>
            <p:cNvPr id="31753"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2444" y="1403351"/>
              <a:ext cx="4483119" cy="252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a:spLocks noChangeArrowheads="1"/>
            </p:cNvSpPr>
            <p:nvPr/>
          </p:nvSpPr>
          <p:spPr bwMode="auto">
            <a:xfrm>
              <a:off x="6214369" y="3924095"/>
              <a:ext cx="27407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US" altLang="en-US" sz="800" dirty="0">
                  <a:solidFill>
                    <a:prstClr val="black"/>
                  </a:solidFill>
                  <a:latin typeface="Calibri"/>
                  <a:cs typeface="Arial" charset="0"/>
                </a:rPr>
                <a:t>Photo Credit: Gordon Roberts Department of Conservation</a:t>
              </a:r>
              <a:endParaRPr lang="en-US" altLang="en-US" sz="900" dirty="0">
                <a:solidFill>
                  <a:prstClr val="black"/>
                </a:solidFill>
                <a:latin typeface="Calibri"/>
                <a:cs typeface="Arial" charset="0"/>
              </a:endParaRPr>
            </a:p>
          </p:txBody>
        </p:sp>
      </p:grpSp>
      <p:grpSp>
        <p:nvGrpSpPr>
          <p:cNvPr id="3" name="Group 2">
            <a:extLst>
              <a:ext uri="{FF2B5EF4-FFF2-40B4-BE49-F238E27FC236}">
                <a16:creationId xmlns:a16="http://schemas.microsoft.com/office/drawing/2014/main" id="{15166D69-675C-4C2B-9187-8CA922C38646}"/>
              </a:ext>
            </a:extLst>
          </p:cNvPr>
          <p:cNvGrpSpPr/>
          <p:nvPr/>
        </p:nvGrpSpPr>
        <p:grpSpPr>
          <a:xfrm>
            <a:off x="585208" y="1403351"/>
            <a:ext cx="3782593" cy="2736188"/>
            <a:chOff x="585208" y="1403351"/>
            <a:chExt cx="3782593" cy="2736188"/>
          </a:xfrm>
        </p:grpSpPr>
        <p:pic>
          <p:nvPicPr>
            <p:cNvPr id="4098" name="Picture 2" descr="E:\Takahe 4Sue\IMG_55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208" y="1403351"/>
              <a:ext cx="3782593" cy="25207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9498" y="3924095"/>
              <a:ext cx="1396536" cy="215444"/>
            </a:xfrm>
            <a:prstGeom prst="rect">
              <a:avLst/>
            </a:prstGeom>
          </p:spPr>
          <p:txBody>
            <a:bodyPr wrap="none">
              <a:spAutoFit/>
            </a:bodyPr>
            <a:lstStyle/>
            <a:p>
              <a:pPr defTabSz="457200" eaLnBrk="0" fontAlgn="base" hangingPunct="0">
                <a:spcBef>
                  <a:spcPct val="0"/>
                </a:spcBef>
                <a:spcAft>
                  <a:spcPct val="0"/>
                </a:spcAft>
                <a:defRPr/>
              </a:pPr>
              <a:r>
                <a:rPr lang="en-NZ" sz="800" dirty="0">
                  <a:solidFill>
                    <a:prstClr val="black"/>
                  </a:solidFill>
                  <a:cs typeface="Arial" charset="0"/>
                </a:rPr>
                <a:t>Photo Credit: Andrew Hawke</a:t>
              </a:r>
            </a:p>
          </p:txBody>
        </p:sp>
      </p:grpSp>
    </p:spTree>
    <p:extLst>
      <p:ext uri="{BB962C8B-B14F-4D97-AF65-F5344CB8AC3E}">
        <p14:creationId xmlns:p14="http://schemas.microsoft.com/office/powerpoint/2010/main" val="1738167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45C7DD-4647-46E2-AB01-CA4F357A4867}"/>
              </a:ext>
            </a:extLst>
          </p:cNvPr>
          <p:cNvSpPr txBox="1"/>
          <p:nvPr/>
        </p:nvSpPr>
        <p:spPr>
          <a:xfrm>
            <a:off x="1889760" y="539932"/>
            <a:ext cx="5043368" cy="646331"/>
          </a:xfrm>
          <a:prstGeom prst="rect">
            <a:avLst/>
          </a:prstGeom>
          <a:noFill/>
        </p:spPr>
        <p:txBody>
          <a:bodyPr wrap="none" rtlCol="0">
            <a:spAutoFit/>
          </a:bodyPr>
          <a:lstStyle/>
          <a:p>
            <a:r>
              <a:rPr lang="en-US" sz="3600" b="1" dirty="0">
                <a:solidFill>
                  <a:srgbClr val="F16523"/>
                </a:solidFill>
              </a:rPr>
              <a:t>Endemism and Extinction</a:t>
            </a:r>
            <a:endParaRPr lang="en-NZ" sz="3600" b="1" dirty="0">
              <a:solidFill>
                <a:srgbClr val="F16523"/>
              </a:solidFill>
            </a:endParaRPr>
          </a:p>
        </p:txBody>
      </p:sp>
      <p:pic>
        <p:nvPicPr>
          <p:cNvPr id="3" name="Picture 2">
            <a:extLst>
              <a:ext uri="{FF2B5EF4-FFF2-40B4-BE49-F238E27FC236}">
                <a16:creationId xmlns:a16="http://schemas.microsoft.com/office/drawing/2014/main" id="{22EAC220-A498-4EFC-885E-5CB6E170278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10" b="89865" l="5912" r="89865">
                        <a14:foregroundMark x1="6072" y1="48865" x2="5912" y2="49099"/>
                        <a14:foregroundMark x1="21622" y1="57658" x2="21622" y2="57658"/>
                        <a14:backgroundMark x1="9628" y1="43919" x2="7601" y2="47072"/>
                        <a14:backgroundMark x1="7601" y1="46622" x2="6081" y2="48874"/>
                        <a14:backgroundMark x1="10304" y1="43919" x2="9628" y2="44595"/>
                        <a14:backgroundMark x1="20777" y1="59685" x2="20777" y2="59685"/>
                      </a14:backgroundRemoval>
                    </a14:imgEffect>
                  </a14:imgLayer>
                </a14:imgProps>
              </a:ext>
              <a:ext uri="{28A0092B-C50C-407E-A947-70E740481C1C}">
                <a14:useLocalDpi xmlns:a14="http://schemas.microsoft.com/office/drawing/2010/main" val="0"/>
              </a:ext>
            </a:extLst>
          </a:blip>
          <a:srcRect/>
          <a:stretch>
            <a:fillRect/>
          </a:stretch>
        </p:blipFill>
        <p:spPr bwMode="auto">
          <a:xfrm>
            <a:off x="2311753" y="1226401"/>
            <a:ext cx="2168807" cy="162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599A328E-C353-442B-B564-62A7F3DD1F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04" b="90836" l="5009" r="94646">
                        <a14:foregroundMark x1="90069" y1="55660" x2="93264" y2="57412"/>
                        <a14:foregroundMark x1="94041" y1="64420" x2="94041" y2="64420"/>
                        <a14:foregroundMark x1="94646" y1="58491" x2="94646" y2="58491"/>
                        <a14:foregroundMark x1="94646" y1="57951" x2="94646" y2="57951"/>
                        <a14:foregroundMark x1="68221" y1="90836" x2="68221" y2="90836"/>
                        <a14:foregroundMark x1="8549" y1="33827" x2="8549" y2="33827"/>
                        <a14:foregroundMark x1="5009" y1="39892" x2="5009" y2="39892"/>
                      </a14:backgroundRemoval>
                    </a14:imgEffect>
                  </a14:imgLayer>
                </a14:imgProps>
              </a:ext>
            </a:extLst>
          </a:blip>
          <a:stretch>
            <a:fillRect/>
          </a:stretch>
        </p:blipFill>
        <p:spPr>
          <a:xfrm>
            <a:off x="1074770" y="2384812"/>
            <a:ext cx="2230685" cy="1429333"/>
          </a:xfrm>
          <a:prstGeom prst="rect">
            <a:avLst/>
          </a:prstGeom>
        </p:spPr>
      </p:pic>
      <p:pic>
        <p:nvPicPr>
          <p:cNvPr id="6" name="Picture 5">
            <a:extLst>
              <a:ext uri="{FF2B5EF4-FFF2-40B4-BE49-F238E27FC236}">
                <a16:creationId xmlns:a16="http://schemas.microsoft.com/office/drawing/2014/main" id="{0A7B90C8-1D6B-47BC-8B95-E79BC57DB2E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600390">
            <a:off x="3357796" y="-52064"/>
            <a:ext cx="5930953" cy="7191190"/>
          </a:xfrm>
          <a:prstGeom prst="rect">
            <a:avLst/>
          </a:prstGeom>
        </p:spPr>
      </p:pic>
      <p:sp>
        <p:nvSpPr>
          <p:cNvPr id="7" name="TextBox 6">
            <a:extLst>
              <a:ext uri="{FF2B5EF4-FFF2-40B4-BE49-F238E27FC236}">
                <a16:creationId xmlns:a16="http://schemas.microsoft.com/office/drawing/2014/main" id="{95880616-371D-43AC-ADE3-32EE8E6581E6}"/>
              </a:ext>
            </a:extLst>
          </p:cNvPr>
          <p:cNvSpPr txBox="1"/>
          <p:nvPr/>
        </p:nvSpPr>
        <p:spPr>
          <a:xfrm>
            <a:off x="625292" y="5012694"/>
            <a:ext cx="3129639" cy="954107"/>
          </a:xfrm>
          <a:prstGeom prst="rect">
            <a:avLst/>
          </a:prstGeom>
          <a:noFill/>
        </p:spPr>
        <p:txBody>
          <a:bodyPr wrap="none" rtlCol="0">
            <a:spAutoFit/>
          </a:bodyPr>
          <a:lstStyle/>
          <a:p>
            <a:r>
              <a:rPr lang="en-US" sz="2800" dirty="0">
                <a:solidFill>
                  <a:srgbClr val="4B6545"/>
                </a:solidFill>
              </a:rPr>
              <a:t>Extinction is forever.</a:t>
            </a:r>
          </a:p>
          <a:p>
            <a:r>
              <a:rPr lang="en-US" sz="2800" dirty="0">
                <a:solidFill>
                  <a:srgbClr val="4B6545"/>
                </a:solidFill>
              </a:rPr>
              <a:t>Does it matter?</a:t>
            </a:r>
            <a:endParaRPr lang="en-NZ" sz="2800" dirty="0">
              <a:solidFill>
                <a:srgbClr val="4B6545"/>
              </a:solidFill>
            </a:endParaRPr>
          </a:p>
        </p:txBody>
      </p:sp>
      <p:sp>
        <p:nvSpPr>
          <p:cNvPr id="8" name="TextBox 7">
            <a:extLst>
              <a:ext uri="{FF2B5EF4-FFF2-40B4-BE49-F238E27FC236}">
                <a16:creationId xmlns:a16="http://schemas.microsoft.com/office/drawing/2014/main" id="{440B49B9-C0D7-415D-9EE4-21CEB76736AE}"/>
              </a:ext>
            </a:extLst>
          </p:cNvPr>
          <p:cNvSpPr txBox="1"/>
          <p:nvPr/>
        </p:nvSpPr>
        <p:spPr>
          <a:xfrm>
            <a:off x="5842000" y="5689600"/>
            <a:ext cx="1370888" cy="230832"/>
          </a:xfrm>
          <a:prstGeom prst="rect">
            <a:avLst/>
          </a:prstGeom>
          <a:noFill/>
        </p:spPr>
        <p:txBody>
          <a:bodyPr wrap="none" rtlCol="0">
            <a:spAutoFit/>
          </a:bodyPr>
          <a:lstStyle/>
          <a:p>
            <a:r>
              <a:rPr lang="en-US" sz="900" dirty="0"/>
              <a:t>Artwork by Emma Rowell</a:t>
            </a:r>
            <a:endParaRPr lang="en-NZ" sz="900" dirty="0"/>
          </a:p>
        </p:txBody>
      </p:sp>
    </p:spTree>
    <p:extLst>
      <p:ext uri="{BB962C8B-B14F-4D97-AF65-F5344CB8AC3E}">
        <p14:creationId xmlns:p14="http://schemas.microsoft.com/office/powerpoint/2010/main" val="146611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p:cNvSpPr>
            <a:spLocks noGrp="1"/>
          </p:cNvSpPr>
          <p:nvPr>
            <p:ph type="title"/>
          </p:nvPr>
        </p:nvSpPr>
        <p:spPr>
          <a:xfrm>
            <a:off x="902525" y="235923"/>
            <a:ext cx="2113808" cy="797235"/>
          </a:xfrm>
        </p:spPr>
        <p:txBody>
          <a:bodyPr/>
          <a:lstStyle/>
          <a:p>
            <a:r>
              <a:rPr lang="en-US" altLang="en-US" sz="3600" b="1" dirty="0">
                <a:solidFill>
                  <a:srgbClr val="F16523"/>
                </a:solidFill>
              </a:rPr>
              <a:t>Takahē</a:t>
            </a:r>
          </a:p>
        </p:txBody>
      </p:sp>
      <p:sp>
        <p:nvSpPr>
          <p:cNvPr id="3" name="Content Placeholder 2"/>
          <p:cNvSpPr>
            <a:spLocks noGrp="1"/>
          </p:cNvSpPr>
          <p:nvPr>
            <p:ph idx="1"/>
          </p:nvPr>
        </p:nvSpPr>
        <p:spPr>
          <a:xfrm>
            <a:off x="269426" y="1042846"/>
            <a:ext cx="3946319" cy="5088515"/>
          </a:xfrm>
        </p:spPr>
        <p:txBody>
          <a:bodyPr/>
          <a:lstStyle/>
          <a:p>
            <a:pPr>
              <a:spcBef>
                <a:spcPts val="0"/>
              </a:spcBef>
              <a:spcAft>
                <a:spcPts val="600"/>
              </a:spcAft>
              <a:buFont typeface="Arial" charset="0"/>
              <a:buChar char="•"/>
              <a:defRPr/>
            </a:pPr>
            <a:r>
              <a:rPr lang="en-US" sz="2400" dirty="0">
                <a:solidFill>
                  <a:srgbClr val="4B6545"/>
                </a:solidFill>
              </a:rPr>
              <a:t>Takahē are the world’s largest flightless rail species.</a:t>
            </a:r>
          </a:p>
          <a:p>
            <a:pPr>
              <a:spcBef>
                <a:spcPts val="0"/>
              </a:spcBef>
              <a:spcAft>
                <a:spcPts val="600"/>
              </a:spcAft>
              <a:buFont typeface="Arial" charset="0"/>
              <a:buChar char="•"/>
              <a:defRPr/>
            </a:pPr>
            <a:r>
              <a:rPr lang="en-US" sz="2400" dirty="0">
                <a:solidFill>
                  <a:srgbClr val="4B6545"/>
                </a:solidFill>
              </a:rPr>
              <a:t>Previously thought to be extinct, they were rediscovered in 1948.</a:t>
            </a:r>
          </a:p>
          <a:p>
            <a:pPr>
              <a:spcBef>
                <a:spcPts val="0"/>
              </a:spcBef>
              <a:spcAft>
                <a:spcPts val="600"/>
              </a:spcAft>
              <a:buFont typeface="Arial" charset="0"/>
              <a:buChar char="•"/>
              <a:defRPr/>
            </a:pPr>
            <a:r>
              <a:rPr lang="en-US" sz="2400" dirty="0">
                <a:solidFill>
                  <a:srgbClr val="4B6545"/>
                </a:solidFill>
              </a:rPr>
              <a:t>The Department of Conservation and Ngāi Tahu have been working together to bring takahē ‘back from the brink’.</a:t>
            </a:r>
          </a:p>
          <a:p>
            <a:pPr>
              <a:spcBef>
                <a:spcPts val="0"/>
              </a:spcBef>
              <a:buFont typeface="Arial" charset="0"/>
              <a:buChar char="•"/>
              <a:defRPr/>
            </a:pPr>
            <a:endParaRPr lang="en-NZ" dirty="0"/>
          </a:p>
          <a:p>
            <a:pPr marL="0" indent="0">
              <a:spcBef>
                <a:spcPts val="0"/>
              </a:spcBef>
              <a:buNone/>
              <a:defRPr/>
            </a:pPr>
            <a:endParaRPr lang="en-US" dirty="0">
              <a:solidFill>
                <a:srgbClr val="F16321"/>
              </a:solidFill>
            </a:endParaRPr>
          </a:p>
        </p:txBody>
      </p:sp>
      <p:grpSp>
        <p:nvGrpSpPr>
          <p:cNvPr id="4" name="Group 3">
            <a:extLst>
              <a:ext uri="{FF2B5EF4-FFF2-40B4-BE49-F238E27FC236}">
                <a16:creationId xmlns:a16="http://schemas.microsoft.com/office/drawing/2014/main" id="{E6A3CC5F-84D9-447A-8C84-5F6FA249F0D6}"/>
              </a:ext>
            </a:extLst>
          </p:cNvPr>
          <p:cNvGrpSpPr/>
          <p:nvPr/>
        </p:nvGrpSpPr>
        <p:grpSpPr>
          <a:xfrm>
            <a:off x="4265215" y="36349"/>
            <a:ext cx="4609359" cy="6325844"/>
            <a:chOff x="4265215" y="36349"/>
            <a:chExt cx="4609359" cy="6325844"/>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03315" y="36349"/>
              <a:ext cx="4571259" cy="609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65215" y="6131361"/>
              <a:ext cx="1231427" cy="230832"/>
            </a:xfrm>
            <a:prstGeom prst="rect">
              <a:avLst/>
            </a:prstGeom>
          </p:spPr>
          <p:txBody>
            <a:bodyPr wrap="none">
              <a:spAutoFit/>
            </a:bodyPr>
            <a:lstStyle/>
            <a:p>
              <a:pPr defTabSz="457189" eaLnBrk="0" fontAlgn="base" hangingPunct="0">
                <a:spcBef>
                  <a:spcPct val="0"/>
                </a:spcBef>
                <a:spcAft>
                  <a:spcPct val="0"/>
                </a:spcAft>
                <a:defRPr/>
              </a:pPr>
              <a:r>
                <a:rPr lang="en-US" altLang="en-US" sz="900" dirty="0">
                  <a:solidFill>
                    <a:prstClr val="black"/>
                  </a:solidFill>
                  <a:cs typeface="Arial" charset="0"/>
                </a:rPr>
                <a:t>Photo Credit: Sue Lum</a:t>
              </a:r>
            </a:p>
          </p:txBody>
        </p:sp>
      </p:grpSp>
    </p:spTree>
    <p:extLst>
      <p:ext uri="{BB962C8B-B14F-4D97-AF65-F5344CB8AC3E}">
        <p14:creationId xmlns:p14="http://schemas.microsoft.com/office/powerpoint/2010/main" val="1896312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ChangeArrowheads="1"/>
          </p:cNvSpPr>
          <p:nvPr/>
        </p:nvSpPr>
        <p:spPr bwMode="auto">
          <a:xfrm>
            <a:off x="457200" y="274638"/>
            <a:ext cx="4997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US" altLang="en-US" sz="3600" b="1" dirty="0">
                <a:solidFill>
                  <a:srgbClr val="F16523"/>
                </a:solidFill>
                <a:latin typeface="Calibri"/>
                <a:cs typeface="Arial" charset="0"/>
              </a:rPr>
              <a:t>Takahē and their cousins</a:t>
            </a:r>
            <a:endParaRPr lang="en-NZ" altLang="en-US" sz="3600" dirty="0">
              <a:solidFill>
                <a:srgbClr val="F16523"/>
              </a:solidFill>
              <a:latin typeface="Calibri"/>
              <a:cs typeface="Arial" charset="0"/>
            </a:endParaRPr>
          </a:p>
        </p:txBody>
      </p:sp>
      <p:sp>
        <p:nvSpPr>
          <p:cNvPr id="22533" name="TextBox 10"/>
          <p:cNvSpPr txBox="1">
            <a:spLocks noChangeArrowheads="1"/>
          </p:cNvSpPr>
          <p:nvPr/>
        </p:nvSpPr>
        <p:spPr bwMode="auto">
          <a:xfrm>
            <a:off x="304800" y="1065213"/>
            <a:ext cx="51498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NZ" altLang="en-US" sz="2800" dirty="0">
                <a:solidFill>
                  <a:srgbClr val="4B6545"/>
                </a:solidFill>
                <a:latin typeface="Calibri"/>
                <a:cs typeface="Arial" charset="0"/>
              </a:rPr>
              <a:t>Takahē are thought to have arisen from an ancestral pūkeko-type bird which flew to New Zealand from South Africa  </a:t>
            </a:r>
          </a:p>
        </p:txBody>
      </p:sp>
      <p:sp>
        <p:nvSpPr>
          <p:cNvPr id="22534" name="TextBox 11"/>
          <p:cNvSpPr txBox="1">
            <a:spLocks noChangeArrowheads="1"/>
          </p:cNvSpPr>
          <p:nvPr/>
        </p:nvSpPr>
        <p:spPr bwMode="auto">
          <a:xfrm>
            <a:off x="4157665" y="3538538"/>
            <a:ext cx="446563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NZ" altLang="en-US" sz="2800" dirty="0">
                <a:solidFill>
                  <a:srgbClr val="4B6545"/>
                </a:solidFill>
                <a:latin typeface="Calibri"/>
                <a:cs typeface="Arial" charset="0"/>
              </a:rPr>
              <a:t>Pūkeko are a much later arrival via Australia and are much more closely related to Moho (the extinct North Island takahē) than South Island takahē</a:t>
            </a:r>
            <a:endParaRPr lang="en-NZ" altLang="en-US" dirty="0">
              <a:solidFill>
                <a:srgbClr val="4B6545"/>
              </a:solidFill>
              <a:latin typeface="Calibri"/>
              <a:cs typeface="Arial" charset="0"/>
            </a:endParaRPr>
          </a:p>
        </p:txBody>
      </p:sp>
      <p:grpSp>
        <p:nvGrpSpPr>
          <p:cNvPr id="4" name="Group 3">
            <a:extLst>
              <a:ext uri="{FF2B5EF4-FFF2-40B4-BE49-F238E27FC236}">
                <a16:creationId xmlns:a16="http://schemas.microsoft.com/office/drawing/2014/main" id="{F5E772C7-D26B-4A0A-8A1E-F7416E4F3024}"/>
              </a:ext>
            </a:extLst>
          </p:cNvPr>
          <p:cNvGrpSpPr/>
          <p:nvPr/>
        </p:nvGrpSpPr>
        <p:grpSpPr>
          <a:xfrm>
            <a:off x="5355772" y="821807"/>
            <a:ext cx="3455718" cy="2545988"/>
            <a:chOff x="5355772" y="821807"/>
            <a:chExt cx="3455718" cy="2545988"/>
          </a:xfrm>
        </p:grpSpPr>
        <p:pic>
          <p:nvPicPr>
            <p:cNvPr id="7170" name="Picture 2" descr="E:\Takahe 4Sue\IMG_42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5772" y="821807"/>
              <a:ext cx="3455718" cy="23029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45649" y="3136963"/>
              <a:ext cx="1576072"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Andrew Hawke</a:t>
              </a:r>
            </a:p>
          </p:txBody>
        </p:sp>
      </p:grpSp>
      <p:grpSp>
        <p:nvGrpSpPr>
          <p:cNvPr id="5" name="Group 4">
            <a:extLst>
              <a:ext uri="{FF2B5EF4-FFF2-40B4-BE49-F238E27FC236}">
                <a16:creationId xmlns:a16="http://schemas.microsoft.com/office/drawing/2014/main" id="{9A3530B8-25F3-44CB-BC4B-2890202158FE}"/>
              </a:ext>
            </a:extLst>
          </p:cNvPr>
          <p:cNvGrpSpPr/>
          <p:nvPr/>
        </p:nvGrpSpPr>
        <p:grpSpPr>
          <a:xfrm>
            <a:off x="457200" y="3650468"/>
            <a:ext cx="3378530" cy="2625099"/>
            <a:chOff x="457200" y="3650468"/>
            <a:chExt cx="3378530" cy="2625099"/>
          </a:xfrm>
        </p:grpSpPr>
        <p:pic>
          <p:nvPicPr>
            <p:cNvPr id="7171" name="Picture 3" descr="E:\Takahe 4Sue\IMG_47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57200" y="3650468"/>
              <a:ext cx="3378530" cy="23942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6044735"/>
              <a:ext cx="1545616"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Andrew Hawke</a:t>
              </a:r>
            </a:p>
          </p:txBody>
        </p:sp>
      </p:grpSp>
      <p:pic>
        <p:nvPicPr>
          <p:cNvPr id="6" name="Picture 5">
            <a:extLst>
              <a:ext uri="{FF2B5EF4-FFF2-40B4-BE49-F238E27FC236}">
                <a16:creationId xmlns:a16="http://schemas.microsoft.com/office/drawing/2014/main" id="{0980AC48-2B42-4689-8F20-07D6FE98A97C}"/>
              </a:ext>
            </a:extLst>
          </p:cNvPr>
          <p:cNvPicPr>
            <a:picLocks noChangeAspect="1"/>
          </p:cNvPicPr>
          <p:nvPr/>
        </p:nvPicPr>
        <p:blipFill>
          <a:blip r:embed="rId5"/>
          <a:stretch>
            <a:fillRect/>
          </a:stretch>
        </p:blipFill>
        <p:spPr>
          <a:xfrm>
            <a:off x="2955925" y="2844801"/>
            <a:ext cx="1224591" cy="1550115"/>
          </a:xfrm>
          <a:prstGeom prst="rect">
            <a:avLst/>
          </a:prstGeom>
        </p:spPr>
      </p:pic>
    </p:spTree>
    <p:extLst>
      <p:ext uri="{BB962C8B-B14F-4D97-AF65-F5344CB8AC3E}">
        <p14:creationId xmlns:p14="http://schemas.microsoft.com/office/powerpoint/2010/main" val="744511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9A06-E7E8-41F6-8365-91FFD8C07634}"/>
              </a:ext>
            </a:extLst>
          </p:cNvPr>
          <p:cNvSpPr>
            <a:spLocks noGrp="1"/>
          </p:cNvSpPr>
          <p:nvPr>
            <p:ph type="title"/>
          </p:nvPr>
        </p:nvSpPr>
        <p:spPr/>
        <p:txBody>
          <a:bodyPr/>
          <a:lstStyle/>
          <a:p>
            <a:r>
              <a:rPr lang="mi-NZ" b="1" dirty="0">
                <a:solidFill>
                  <a:srgbClr val="F16523"/>
                </a:solidFill>
              </a:rPr>
              <a:t>Adaptations</a:t>
            </a:r>
            <a:endParaRPr lang="en-NZ" b="1" dirty="0">
              <a:solidFill>
                <a:srgbClr val="F16523"/>
              </a:solidFill>
            </a:endParaRPr>
          </a:p>
        </p:txBody>
      </p:sp>
      <p:sp>
        <p:nvSpPr>
          <p:cNvPr id="3" name="Content Placeholder 2">
            <a:extLst>
              <a:ext uri="{FF2B5EF4-FFF2-40B4-BE49-F238E27FC236}">
                <a16:creationId xmlns:a16="http://schemas.microsoft.com/office/drawing/2014/main" id="{F1D58192-4E28-4862-B34E-F1A1756B0D91}"/>
              </a:ext>
            </a:extLst>
          </p:cNvPr>
          <p:cNvSpPr>
            <a:spLocks noGrp="1"/>
          </p:cNvSpPr>
          <p:nvPr>
            <p:ph idx="1"/>
          </p:nvPr>
        </p:nvSpPr>
        <p:spPr/>
        <p:txBody>
          <a:bodyPr/>
          <a:lstStyle/>
          <a:p>
            <a:pPr marL="0" indent="0">
              <a:buNone/>
            </a:pPr>
            <a:r>
              <a:rPr lang="mi-NZ" dirty="0">
                <a:solidFill>
                  <a:srgbClr val="4B6545"/>
                </a:solidFill>
              </a:rPr>
              <a:t>Adaptations can be described in a number of ways.</a:t>
            </a:r>
          </a:p>
          <a:p>
            <a:pPr marL="0" indent="0">
              <a:buNone/>
            </a:pPr>
            <a:r>
              <a:rPr lang="mi-NZ" dirty="0">
                <a:solidFill>
                  <a:srgbClr val="4B6545"/>
                </a:solidFill>
              </a:rPr>
              <a:t>We can group them as:</a:t>
            </a:r>
          </a:p>
          <a:p>
            <a:r>
              <a:rPr lang="mi-NZ" dirty="0">
                <a:solidFill>
                  <a:srgbClr val="4B6545"/>
                </a:solidFill>
              </a:rPr>
              <a:t>structural</a:t>
            </a:r>
          </a:p>
          <a:p>
            <a:r>
              <a:rPr lang="mi-NZ" dirty="0">
                <a:solidFill>
                  <a:srgbClr val="4B6545"/>
                </a:solidFill>
              </a:rPr>
              <a:t>physiological</a:t>
            </a:r>
          </a:p>
          <a:p>
            <a:r>
              <a:rPr lang="mi-NZ" dirty="0">
                <a:solidFill>
                  <a:srgbClr val="4B6545"/>
                </a:solidFill>
              </a:rPr>
              <a:t>behavioural</a:t>
            </a:r>
          </a:p>
          <a:p>
            <a:pPr marL="0" indent="0">
              <a:buNone/>
            </a:pPr>
            <a:r>
              <a:rPr lang="mi-NZ" dirty="0">
                <a:solidFill>
                  <a:srgbClr val="4B6545"/>
                </a:solidFill>
              </a:rPr>
              <a:t>Use the ‘Adaptations’ sheet to help you think about these for each of your chosen species</a:t>
            </a:r>
            <a:endParaRPr lang="en-NZ" dirty="0">
              <a:solidFill>
                <a:srgbClr val="4B6545"/>
              </a:solidFill>
            </a:endParaRPr>
          </a:p>
        </p:txBody>
      </p:sp>
    </p:spTree>
    <p:extLst>
      <p:ext uri="{BB962C8B-B14F-4D97-AF65-F5344CB8AC3E}">
        <p14:creationId xmlns:p14="http://schemas.microsoft.com/office/powerpoint/2010/main" val="292560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60352" y="1077913"/>
            <a:ext cx="8569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56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56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56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56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56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1800">
                <a:solidFill>
                  <a:srgbClr val="FF6600"/>
                </a:solidFill>
                <a:latin typeface="Arial" panose="020B0604020202020204" pitchFamily="34" charset="0"/>
                <a:cs typeface="Arial" panose="020B0604020202020204" pitchFamily="34" charset="0"/>
              </a:rPr>
              <a:t>  </a:t>
            </a:r>
          </a:p>
        </p:txBody>
      </p:sp>
      <p:sp>
        <p:nvSpPr>
          <p:cNvPr id="2" name="Rectangle 4"/>
          <p:cNvSpPr>
            <a:spLocks noChangeArrowheads="1"/>
          </p:cNvSpPr>
          <p:nvPr/>
        </p:nvSpPr>
        <p:spPr bwMode="auto">
          <a:xfrm>
            <a:off x="412752" y="330200"/>
            <a:ext cx="8569325" cy="2961467"/>
          </a:xfrm>
          <a:prstGeom prst="rect">
            <a:avLst/>
          </a:prstGeom>
          <a:noFill/>
          <a:ln w="9525">
            <a:noFill/>
            <a:miter lim="800000"/>
            <a:headEnd/>
            <a:tailEnd/>
          </a:ln>
        </p:spPr>
        <p:txBody>
          <a:bodyPr lIns="82945" tIns="41473" rIns="82945" bIns="41473">
            <a:spAutoFit/>
          </a:bodyPr>
          <a:lstStyle/>
          <a:p>
            <a:pPr defTabSz="829452" fontAlgn="base">
              <a:spcBef>
                <a:spcPts val="600"/>
              </a:spcBef>
              <a:spcAft>
                <a:spcPts val="600"/>
              </a:spcAft>
              <a:defRPr/>
            </a:pPr>
            <a:r>
              <a:rPr lang="en-NZ" sz="3300" dirty="0">
                <a:solidFill>
                  <a:srgbClr val="F16523"/>
                </a:solidFill>
                <a:latin typeface="Arial" charset="0"/>
                <a:cs typeface="Arial" charset="0"/>
              </a:rPr>
              <a:t>	</a:t>
            </a:r>
            <a:r>
              <a:rPr lang="en-NZ" sz="4400" b="1" dirty="0">
                <a:solidFill>
                  <a:srgbClr val="F16523"/>
                </a:solidFill>
                <a:cs typeface="Arial" charset="0"/>
              </a:rPr>
              <a:t>A.S. 91158  Biology 2.6</a:t>
            </a:r>
          </a:p>
          <a:p>
            <a:pPr algn="ctr" defTabSz="829452" fontAlgn="base">
              <a:spcBef>
                <a:spcPts val="600"/>
              </a:spcBef>
              <a:spcAft>
                <a:spcPts val="600"/>
              </a:spcAft>
              <a:defRPr/>
            </a:pPr>
            <a:r>
              <a:rPr lang="en-NZ" sz="3600" b="1" dirty="0">
                <a:solidFill>
                  <a:srgbClr val="F16523"/>
                </a:solidFill>
                <a:cs typeface="Arial" charset="0"/>
              </a:rPr>
              <a:t>Investigate a pattern in an ecological community</a:t>
            </a:r>
          </a:p>
          <a:p>
            <a:pPr marL="265113" lvl="1" defTabSz="829452" fontAlgn="base">
              <a:spcBef>
                <a:spcPct val="0"/>
              </a:spcBef>
              <a:spcAft>
                <a:spcPct val="0"/>
              </a:spcAft>
              <a:defRPr/>
            </a:pPr>
            <a:r>
              <a:rPr lang="en-NZ" sz="2800" dirty="0">
                <a:solidFill>
                  <a:srgbClr val="4B6545"/>
                </a:solidFill>
                <a:cs typeface="Arial" charset="0"/>
              </a:rPr>
              <a:t>Context: An investigation into the </a:t>
            </a:r>
            <a:r>
              <a:rPr lang="en-AU" sz="2800" dirty="0">
                <a:solidFill>
                  <a:srgbClr val="4B6545"/>
                </a:solidFill>
                <a:cs typeface="Arial" charset="0"/>
              </a:rPr>
              <a:t>impact of introduced mammals on the distribution of takahē in New Zealand.</a:t>
            </a:r>
            <a:endParaRPr lang="en-NZ" sz="3300" dirty="0">
              <a:solidFill>
                <a:srgbClr val="FF6600"/>
              </a:solidFill>
              <a:cs typeface="Arial" charset="0"/>
            </a:endParaRPr>
          </a:p>
        </p:txBody>
      </p:sp>
      <p:grpSp>
        <p:nvGrpSpPr>
          <p:cNvPr id="4" name="Group 3">
            <a:extLst>
              <a:ext uri="{FF2B5EF4-FFF2-40B4-BE49-F238E27FC236}">
                <a16:creationId xmlns:a16="http://schemas.microsoft.com/office/drawing/2014/main" id="{284FD463-6476-499F-AAE2-1AE02EFD6967}"/>
              </a:ext>
            </a:extLst>
          </p:cNvPr>
          <p:cNvGrpSpPr/>
          <p:nvPr/>
        </p:nvGrpSpPr>
        <p:grpSpPr>
          <a:xfrm>
            <a:off x="4697412" y="3721102"/>
            <a:ext cx="3671630" cy="2676983"/>
            <a:chOff x="4697412" y="3721102"/>
            <a:chExt cx="3671630" cy="2676983"/>
          </a:xfrm>
        </p:grpSpPr>
        <p:sp>
          <p:nvSpPr>
            <p:cNvPr id="7173" name="Rectangle 2"/>
            <p:cNvSpPr>
              <a:spLocks noChangeArrowheads="1"/>
            </p:cNvSpPr>
            <p:nvPr/>
          </p:nvSpPr>
          <p:spPr bwMode="auto">
            <a:xfrm>
              <a:off x="4697414" y="6167897"/>
              <a:ext cx="15462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0" fontAlgn="base" hangingPunct="0">
                <a:spcBef>
                  <a:spcPct val="0"/>
                </a:spcBef>
                <a:spcAft>
                  <a:spcPct val="0"/>
                </a:spcAft>
                <a:buNone/>
              </a:pPr>
              <a:r>
                <a:rPr lang="en-US" altLang="en-US" sz="900" dirty="0">
                  <a:solidFill>
                    <a:prstClr val="black"/>
                  </a:solidFill>
                  <a:cs typeface="Arial" panose="020B0604020202020204" pitchFamily="34" charset="0"/>
                </a:rPr>
                <a:t>Photo Credit: Andrew Hawke</a:t>
              </a:r>
            </a:p>
          </p:txBody>
        </p:sp>
        <p:pic>
          <p:nvPicPr>
            <p:cNvPr id="2050" name="Picture 2" descr="E:\Takahe 4Sue\IMG_23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7412" y="3721102"/>
              <a:ext cx="3671630" cy="2446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B4503EF2-ED1E-4BD6-9634-D452FF572AA0}"/>
              </a:ext>
            </a:extLst>
          </p:cNvPr>
          <p:cNvGrpSpPr/>
          <p:nvPr/>
        </p:nvGrpSpPr>
        <p:grpSpPr>
          <a:xfrm>
            <a:off x="533626" y="3757384"/>
            <a:ext cx="3262396" cy="2681574"/>
            <a:chOff x="533626" y="3757384"/>
            <a:chExt cx="3262396" cy="2681574"/>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626" y="3757384"/>
              <a:ext cx="3262396" cy="244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33628" y="6208126"/>
              <a:ext cx="1231427" cy="230832"/>
            </a:xfrm>
            <a:prstGeom prst="rect">
              <a:avLst/>
            </a:prstGeom>
          </p:spPr>
          <p:txBody>
            <a:bodyPr wrap="none">
              <a:spAutoFit/>
            </a:bodyPr>
            <a:lstStyle/>
            <a:p>
              <a:pPr defTabSz="457200" eaLnBrk="0" fontAlgn="base" hangingPunct="0">
                <a:spcBef>
                  <a:spcPct val="0"/>
                </a:spcBef>
                <a:spcAft>
                  <a:spcPct val="0"/>
                </a:spcAft>
                <a:defRPr/>
              </a:pPr>
              <a:r>
                <a:rPr lang="en-US" altLang="en-US" sz="900" dirty="0">
                  <a:solidFill>
                    <a:prstClr val="black"/>
                  </a:solidFill>
                  <a:cs typeface="Arial" charset="0"/>
                </a:rPr>
                <a:t>Photo Credit: Sue Lum</a:t>
              </a:r>
            </a:p>
          </p:txBody>
        </p:sp>
      </p:grpSp>
    </p:spTree>
    <p:extLst>
      <p:ext uri="{BB962C8B-B14F-4D97-AF65-F5344CB8AC3E}">
        <p14:creationId xmlns:p14="http://schemas.microsoft.com/office/powerpoint/2010/main" val="81941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1001" y="5923921"/>
            <a:ext cx="1347933" cy="307777"/>
          </a:xfrm>
          <a:prstGeom prst="rect">
            <a:avLst/>
          </a:prstGeom>
          <a:noFill/>
        </p:spPr>
        <p:txBody>
          <a:bodyPr wrap="none">
            <a:spAutoFit/>
          </a:bodyPr>
          <a:lstStyle/>
          <a:p>
            <a:pPr defTabSz="457200" eaLnBrk="0" fontAlgn="base" hangingPunct="0">
              <a:spcBef>
                <a:spcPct val="0"/>
              </a:spcBef>
              <a:spcAft>
                <a:spcPct val="0"/>
              </a:spcAft>
              <a:defRPr/>
            </a:pPr>
            <a:r>
              <a:rPr lang="en-NZ" sz="1400" b="1" dirty="0">
                <a:solidFill>
                  <a:srgbClr val="F16523"/>
                </a:solidFill>
                <a:cs typeface="Arial" charset="0"/>
              </a:rPr>
              <a:t>#</a:t>
            </a:r>
            <a:r>
              <a:rPr lang="en-NZ" sz="1400" b="1" dirty="0" err="1">
                <a:solidFill>
                  <a:srgbClr val="F16523"/>
                </a:solidFill>
                <a:cs typeface="Arial" charset="0"/>
              </a:rPr>
              <a:t>imnotapukeko</a:t>
            </a:r>
            <a:endParaRPr lang="en-NZ" sz="1400" b="1" dirty="0">
              <a:solidFill>
                <a:srgbClr val="F16523"/>
              </a:solidFill>
              <a:cs typeface="Arial" charset="0"/>
            </a:endParaRPr>
          </a:p>
        </p:txBody>
      </p:sp>
      <p:grpSp>
        <p:nvGrpSpPr>
          <p:cNvPr id="12" name="Group 11">
            <a:extLst>
              <a:ext uri="{FF2B5EF4-FFF2-40B4-BE49-F238E27FC236}">
                <a16:creationId xmlns:a16="http://schemas.microsoft.com/office/drawing/2014/main" id="{CEC35F07-2BC7-4000-A5A0-FE8E4AE3C159}"/>
              </a:ext>
            </a:extLst>
          </p:cNvPr>
          <p:cNvGrpSpPr/>
          <p:nvPr/>
        </p:nvGrpSpPr>
        <p:grpSpPr>
          <a:xfrm>
            <a:off x="4148026" y="122682"/>
            <a:ext cx="2330493" cy="1800721"/>
            <a:chOff x="4148026" y="122682"/>
            <a:chExt cx="2330493" cy="1800721"/>
          </a:xfrm>
        </p:grpSpPr>
        <p:pic>
          <p:nvPicPr>
            <p:cNvPr id="1027" name="Picture 3" descr="E:\Takahe 4Sue\IMG_69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8027" y="122682"/>
              <a:ext cx="2330492" cy="15548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48026" y="1692571"/>
              <a:ext cx="1576072"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Andrew Hawke</a:t>
              </a:r>
            </a:p>
          </p:txBody>
        </p:sp>
      </p:grpSp>
      <p:grpSp>
        <p:nvGrpSpPr>
          <p:cNvPr id="16" name="Group 15">
            <a:extLst>
              <a:ext uri="{FF2B5EF4-FFF2-40B4-BE49-F238E27FC236}">
                <a16:creationId xmlns:a16="http://schemas.microsoft.com/office/drawing/2014/main" id="{57AFFE7E-B916-4255-A20B-B2A34E82E575}"/>
              </a:ext>
            </a:extLst>
          </p:cNvPr>
          <p:cNvGrpSpPr/>
          <p:nvPr/>
        </p:nvGrpSpPr>
        <p:grpSpPr>
          <a:xfrm>
            <a:off x="3356614" y="4681012"/>
            <a:ext cx="2805610" cy="2071546"/>
            <a:chOff x="3356614" y="4681012"/>
            <a:chExt cx="2805610" cy="2071546"/>
          </a:xfrm>
        </p:grpSpPr>
        <p:pic>
          <p:nvPicPr>
            <p:cNvPr id="1029" name="Picture 5" descr="E:\Takahe 4Sue\IMG_24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6614" y="4681012"/>
              <a:ext cx="2805610" cy="18718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60422" y="6521726"/>
              <a:ext cx="1576072"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Andrew Hawke</a:t>
              </a:r>
            </a:p>
          </p:txBody>
        </p:sp>
      </p:grpSp>
      <p:grpSp>
        <p:nvGrpSpPr>
          <p:cNvPr id="11" name="Group 10">
            <a:extLst>
              <a:ext uri="{FF2B5EF4-FFF2-40B4-BE49-F238E27FC236}">
                <a16:creationId xmlns:a16="http://schemas.microsoft.com/office/drawing/2014/main" id="{8D649AAB-4B85-41BD-B2E3-362DFC1F3449}"/>
              </a:ext>
            </a:extLst>
          </p:cNvPr>
          <p:cNvGrpSpPr/>
          <p:nvPr/>
        </p:nvGrpSpPr>
        <p:grpSpPr>
          <a:xfrm>
            <a:off x="270637" y="217685"/>
            <a:ext cx="3543647" cy="2592340"/>
            <a:chOff x="270637" y="217685"/>
            <a:chExt cx="3543647" cy="2592340"/>
          </a:xfrm>
        </p:grpSpPr>
        <p:pic>
          <p:nvPicPr>
            <p:cNvPr id="3" name="Picture 2" descr="E:\Takahe 4Sue\IMG_37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638" y="217685"/>
              <a:ext cx="3543646" cy="23615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637" y="2579193"/>
              <a:ext cx="1576072"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Andrew Hawke</a:t>
              </a:r>
            </a:p>
          </p:txBody>
        </p:sp>
      </p:grpSp>
      <p:grpSp>
        <p:nvGrpSpPr>
          <p:cNvPr id="14" name="Group 13">
            <a:extLst>
              <a:ext uri="{FF2B5EF4-FFF2-40B4-BE49-F238E27FC236}">
                <a16:creationId xmlns:a16="http://schemas.microsoft.com/office/drawing/2014/main" id="{A9CFC21E-5FE1-441F-A072-40F50BFD0FFC}"/>
              </a:ext>
            </a:extLst>
          </p:cNvPr>
          <p:cNvGrpSpPr/>
          <p:nvPr/>
        </p:nvGrpSpPr>
        <p:grpSpPr>
          <a:xfrm>
            <a:off x="3028560" y="2254874"/>
            <a:ext cx="3328328" cy="2448848"/>
            <a:chOff x="3028560" y="2254874"/>
            <a:chExt cx="3328328" cy="2448848"/>
          </a:xfrm>
        </p:grpSpPr>
        <p:pic>
          <p:nvPicPr>
            <p:cNvPr id="1028" name="Picture 4" descr="E:\Takahe 4Sue\IMG_22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8560" y="2254874"/>
              <a:ext cx="3328328" cy="22180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28560" y="4472890"/>
              <a:ext cx="1576072"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Andrew Hawke</a:t>
              </a:r>
            </a:p>
          </p:txBody>
        </p:sp>
      </p:grpSp>
      <p:grpSp>
        <p:nvGrpSpPr>
          <p:cNvPr id="17" name="Group 16">
            <a:extLst>
              <a:ext uri="{FF2B5EF4-FFF2-40B4-BE49-F238E27FC236}">
                <a16:creationId xmlns:a16="http://schemas.microsoft.com/office/drawing/2014/main" id="{D5C0357B-BECC-4C88-9DFF-03752D58C242}"/>
              </a:ext>
            </a:extLst>
          </p:cNvPr>
          <p:cNvGrpSpPr/>
          <p:nvPr/>
        </p:nvGrpSpPr>
        <p:grpSpPr>
          <a:xfrm>
            <a:off x="6982691" y="2809145"/>
            <a:ext cx="2048306" cy="2995725"/>
            <a:chOff x="6982691" y="2809145"/>
            <a:chExt cx="2048306" cy="2995725"/>
          </a:xfrm>
        </p:grpSpPr>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982691" y="2809145"/>
              <a:ext cx="2048304" cy="2731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799570" y="5574038"/>
              <a:ext cx="1231427" cy="230832"/>
            </a:xfrm>
            <a:prstGeom prst="rect">
              <a:avLst/>
            </a:prstGeom>
          </p:spPr>
          <p:txBody>
            <a:bodyPr wrap="none">
              <a:spAutoFit/>
            </a:bodyPr>
            <a:lstStyle/>
            <a:p>
              <a:pPr defTabSz="457200" eaLnBrk="0" fontAlgn="base" hangingPunct="0">
                <a:spcBef>
                  <a:spcPct val="0"/>
                </a:spcBef>
                <a:spcAft>
                  <a:spcPct val="0"/>
                </a:spcAft>
                <a:defRPr/>
              </a:pPr>
              <a:r>
                <a:rPr lang="en-US" altLang="en-US" sz="900" dirty="0">
                  <a:solidFill>
                    <a:prstClr val="black"/>
                  </a:solidFill>
                  <a:cs typeface="Arial" charset="0"/>
                </a:rPr>
                <a:t>Photo Credit: Sue Lum</a:t>
              </a:r>
            </a:p>
          </p:txBody>
        </p:sp>
      </p:grpSp>
      <p:grpSp>
        <p:nvGrpSpPr>
          <p:cNvPr id="13" name="Group 12">
            <a:extLst>
              <a:ext uri="{FF2B5EF4-FFF2-40B4-BE49-F238E27FC236}">
                <a16:creationId xmlns:a16="http://schemas.microsoft.com/office/drawing/2014/main" id="{5B25C874-4F42-4580-8DCB-2F29E53154C0}"/>
              </a:ext>
            </a:extLst>
          </p:cNvPr>
          <p:cNvGrpSpPr/>
          <p:nvPr/>
        </p:nvGrpSpPr>
        <p:grpSpPr>
          <a:xfrm>
            <a:off x="6206546" y="372254"/>
            <a:ext cx="2743511" cy="2283202"/>
            <a:chOff x="6206546" y="372254"/>
            <a:chExt cx="2743511" cy="2283202"/>
          </a:xfrm>
        </p:grpSpPr>
        <p:pic>
          <p:nvPicPr>
            <p:cNvPr id="1030" name="Picture 6" descr="C:\Users\Sue\Downloads\32904167856_3506af282b_z.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6546" y="372254"/>
              <a:ext cx="2736493" cy="205237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478179" y="2424624"/>
              <a:ext cx="1471878" cy="230832"/>
            </a:xfrm>
            <a:prstGeom prst="rect">
              <a:avLst/>
            </a:prstGeom>
          </p:spPr>
          <p:txBody>
            <a:bodyPr wrap="none">
              <a:spAutoFit/>
            </a:bodyPr>
            <a:lstStyle/>
            <a:p>
              <a:pPr defTabSz="457200" eaLnBrk="0" fontAlgn="base" hangingPunct="0">
                <a:spcBef>
                  <a:spcPct val="0"/>
                </a:spcBef>
                <a:spcAft>
                  <a:spcPct val="0"/>
                </a:spcAft>
                <a:defRPr/>
              </a:pPr>
              <a:r>
                <a:rPr lang="en-US" altLang="en-US" sz="900" dirty="0">
                  <a:solidFill>
                    <a:prstClr val="black"/>
                  </a:solidFill>
                  <a:cs typeface="Arial" charset="0"/>
                </a:rPr>
                <a:t>Photo Credit: Emma Rowell</a:t>
              </a:r>
            </a:p>
          </p:txBody>
        </p:sp>
      </p:grpSp>
      <p:grpSp>
        <p:nvGrpSpPr>
          <p:cNvPr id="15" name="Group 14">
            <a:extLst>
              <a:ext uri="{FF2B5EF4-FFF2-40B4-BE49-F238E27FC236}">
                <a16:creationId xmlns:a16="http://schemas.microsoft.com/office/drawing/2014/main" id="{4732C4E1-1533-4220-8BF9-3102E85227EB}"/>
              </a:ext>
            </a:extLst>
          </p:cNvPr>
          <p:cNvGrpSpPr/>
          <p:nvPr/>
        </p:nvGrpSpPr>
        <p:grpSpPr>
          <a:xfrm>
            <a:off x="270638" y="2989055"/>
            <a:ext cx="2800767" cy="3620505"/>
            <a:chOff x="270638" y="2989055"/>
            <a:chExt cx="2800767" cy="3620505"/>
          </a:xfrm>
        </p:grpSpPr>
        <p:pic>
          <p:nvPicPr>
            <p:cNvPr id="1032" name="Picture 8" descr="TakahÄ feeding its chick. Photo: Dave Jenki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0640" y="2989055"/>
              <a:ext cx="2270681" cy="338391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0638" y="6378728"/>
              <a:ext cx="2800767"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Dave Jenkins Department of Conservation</a:t>
              </a:r>
            </a:p>
          </p:txBody>
        </p:sp>
      </p:grpSp>
    </p:spTree>
    <p:extLst>
      <p:ext uri="{BB962C8B-B14F-4D97-AF65-F5344CB8AC3E}">
        <p14:creationId xmlns:p14="http://schemas.microsoft.com/office/powerpoint/2010/main" val="935216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74640"/>
            <a:ext cx="4625439" cy="667543"/>
          </a:xfrm>
        </p:spPr>
        <p:txBody>
          <a:bodyPr/>
          <a:lstStyle/>
          <a:p>
            <a:pPr lvl="0"/>
            <a:r>
              <a:rPr lang="en-NZ" altLang="en-US" sz="3600" b="1" dirty="0">
                <a:solidFill>
                  <a:srgbClr val="F16523"/>
                </a:solidFill>
                <a:latin typeface="Arial" panose="020B0604020202020204" pitchFamily="34" charset="0"/>
                <a:ea typeface="+mn-ea"/>
                <a:cs typeface="Arial" panose="020B0604020202020204" pitchFamily="34" charset="0"/>
              </a:rPr>
              <a:t>Same or different?</a:t>
            </a:r>
            <a:endParaRPr lang="en-NZ" dirty="0">
              <a:solidFill>
                <a:srgbClr val="F16523"/>
              </a:solidFill>
            </a:endParaRPr>
          </a:p>
        </p:txBody>
      </p:sp>
      <p:grpSp>
        <p:nvGrpSpPr>
          <p:cNvPr id="13" name="Group 12">
            <a:extLst>
              <a:ext uri="{FF2B5EF4-FFF2-40B4-BE49-F238E27FC236}">
                <a16:creationId xmlns:a16="http://schemas.microsoft.com/office/drawing/2014/main" id="{3C484543-FEB6-4377-A1A6-1D6ADAA95FD9}"/>
              </a:ext>
            </a:extLst>
          </p:cNvPr>
          <p:cNvGrpSpPr/>
          <p:nvPr/>
        </p:nvGrpSpPr>
        <p:grpSpPr>
          <a:xfrm>
            <a:off x="5575429" y="3241161"/>
            <a:ext cx="3111373" cy="2437962"/>
            <a:chOff x="5575429" y="3241161"/>
            <a:chExt cx="3111373" cy="2437962"/>
          </a:xfrm>
        </p:grpSpPr>
        <p:pic>
          <p:nvPicPr>
            <p:cNvPr id="8198" name="Picture 6" descr="C:\Users\Sue\Downloads\8399797413_ac375309f2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429" y="3241161"/>
              <a:ext cx="3111373" cy="22071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06773" y="5448291"/>
              <a:ext cx="1781257"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Bernard Spraggs NZ</a:t>
              </a:r>
            </a:p>
          </p:txBody>
        </p:sp>
      </p:grpSp>
      <p:grpSp>
        <p:nvGrpSpPr>
          <p:cNvPr id="3" name="Group 2">
            <a:extLst>
              <a:ext uri="{FF2B5EF4-FFF2-40B4-BE49-F238E27FC236}">
                <a16:creationId xmlns:a16="http://schemas.microsoft.com/office/drawing/2014/main" id="{83E62A43-7F6C-44CA-9F27-AC3FAD7B9716}"/>
              </a:ext>
            </a:extLst>
          </p:cNvPr>
          <p:cNvGrpSpPr/>
          <p:nvPr/>
        </p:nvGrpSpPr>
        <p:grpSpPr>
          <a:xfrm>
            <a:off x="5313118" y="274640"/>
            <a:ext cx="3468687" cy="2540643"/>
            <a:chOff x="5313118" y="274640"/>
            <a:chExt cx="3468687" cy="2540643"/>
          </a:xfrm>
        </p:grpSpPr>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118" y="274640"/>
              <a:ext cx="3468687"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833562" y="2584451"/>
              <a:ext cx="2948243" cy="230832"/>
            </a:xfrm>
            <a:prstGeom prst="rect">
              <a:avLst/>
            </a:prstGeom>
          </p:spPr>
          <p:txBody>
            <a:bodyPr wrap="none">
              <a:spAutoFit/>
            </a:bodyPr>
            <a:lstStyle/>
            <a:p>
              <a:pPr defTabSz="457200" eaLnBrk="0" fontAlgn="base" hangingPunct="0">
                <a:spcBef>
                  <a:spcPct val="0"/>
                </a:spcBef>
                <a:spcAft>
                  <a:spcPct val="0"/>
                </a:spcAft>
                <a:defRPr/>
              </a:pPr>
              <a:r>
                <a:rPr lang="en-US" altLang="en-US" sz="900" dirty="0">
                  <a:solidFill>
                    <a:prstClr val="black"/>
                  </a:solidFill>
                  <a:cs typeface="Arial" charset="0"/>
                </a:rPr>
                <a:t>Photo Credit: Tony Fluerty (Boney Whitefoot Photography)</a:t>
              </a:r>
            </a:p>
          </p:txBody>
        </p:sp>
      </p:grpSp>
      <p:grpSp>
        <p:nvGrpSpPr>
          <p:cNvPr id="7" name="Group 6">
            <a:extLst>
              <a:ext uri="{FF2B5EF4-FFF2-40B4-BE49-F238E27FC236}">
                <a16:creationId xmlns:a16="http://schemas.microsoft.com/office/drawing/2014/main" id="{8A3A2212-AE3D-4DF4-ACC0-C9B3D54C7A69}"/>
              </a:ext>
            </a:extLst>
          </p:cNvPr>
          <p:cNvGrpSpPr/>
          <p:nvPr/>
        </p:nvGrpSpPr>
        <p:grpSpPr>
          <a:xfrm>
            <a:off x="504851" y="942181"/>
            <a:ext cx="3785076" cy="2849002"/>
            <a:chOff x="504851" y="942181"/>
            <a:chExt cx="3785076" cy="2849002"/>
          </a:xfrm>
        </p:grpSpPr>
        <p:pic>
          <p:nvPicPr>
            <p:cNvPr id="8201" name="Picture 9" descr="C:\Users\Sue\Downloads\29704748214_1655acc340_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1" y="942181"/>
              <a:ext cx="3781926" cy="26178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04851" y="3560351"/>
              <a:ext cx="1781257"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Bernard Spraggs NZ</a:t>
              </a:r>
            </a:p>
          </p:txBody>
        </p:sp>
      </p:grpSp>
      <p:grpSp>
        <p:nvGrpSpPr>
          <p:cNvPr id="12" name="Group 11">
            <a:extLst>
              <a:ext uri="{FF2B5EF4-FFF2-40B4-BE49-F238E27FC236}">
                <a16:creationId xmlns:a16="http://schemas.microsoft.com/office/drawing/2014/main" id="{834D0720-515C-41B1-9388-D5BAB8D6B7C7}"/>
              </a:ext>
            </a:extLst>
          </p:cNvPr>
          <p:cNvGrpSpPr/>
          <p:nvPr/>
        </p:nvGrpSpPr>
        <p:grpSpPr>
          <a:xfrm>
            <a:off x="2936710" y="2699869"/>
            <a:ext cx="2896850" cy="2266066"/>
            <a:chOff x="2936710" y="2699869"/>
            <a:chExt cx="2896850" cy="2266066"/>
          </a:xfrm>
        </p:grpSpPr>
        <p:sp>
          <p:nvSpPr>
            <p:cNvPr id="8" name="Rectangle 7"/>
            <p:cNvSpPr/>
            <p:nvPr/>
          </p:nvSpPr>
          <p:spPr>
            <a:xfrm>
              <a:off x="3595400" y="4735103"/>
              <a:ext cx="1781257" cy="230832"/>
            </a:xfrm>
            <a:prstGeom prst="rect">
              <a:avLst/>
            </a:prstGeom>
          </p:spPr>
          <p:txBody>
            <a:bodyPr wrap="non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Bernard Spraggs NZ</a:t>
              </a:r>
            </a:p>
          </p:txBody>
        </p:sp>
        <p:pic>
          <p:nvPicPr>
            <p:cNvPr id="8200" name="Picture 8" descr="C:\Users\Sue\Downloads\19073333928_6ebd832683_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6710" y="2699869"/>
              <a:ext cx="2896850" cy="20323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B8E5427E-3F50-42A1-8587-04BD929BC33D}"/>
              </a:ext>
            </a:extLst>
          </p:cNvPr>
          <p:cNvGrpSpPr/>
          <p:nvPr/>
        </p:nvGrpSpPr>
        <p:grpSpPr>
          <a:xfrm>
            <a:off x="213050" y="3983965"/>
            <a:ext cx="3098138" cy="2501084"/>
            <a:chOff x="213050" y="3983965"/>
            <a:chExt cx="3098138" cy="2501084"/>
          </a:xfrm>
        </p:grpSpPr>
        <p:sp>
          <p:nvSpPr>
            <p:cNvPr id="11" name="Rectangle 10"/>
            <p:cNvSpPr/>
            <p:nvPr/>
          </p:nvSpPr>
          <p:spPr>
            <a:xfrm>
              <a:off x="213050" y="6254217"/>
              <a:ext cx="1817826" cy="230832"/>
            </a:xfrm>
            <a:prstGeom prst="rect">
              <a:avLst/>
            </a:prstGeom>
          </p:spPr>
          <p:txBody>
            <a:bodyPr wrap="squar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a:t>
              </a:r>
              <a:r>
                <a:rPr lang="en-NZ" altLang="en-US" sz="900" dirty="0">
                  <a:solidFill>
                    <a:prstClr val="black"/>
                  </a:solidFill>
                  <a:cs typeface="Arial" panose="020B0604020202020204" pitchFamily="34" charset="0"/>
                </a:rPr>
                <a:t>Nga Manu Images ©</a:t>
              </a:r>
              <a:endParaRPr lang="en-US" altLang="en-US" sz="9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ACE2DABF-02B4-4F87-B2F4-720E0D3D3967}"/>
                </a:ext>
              </a:extLst>
            </p:cNvPr>
            <p:cNvPicPr>
              <a:picLocks noChangeAspect="1"/>
            </p:cNvPicPr>
            <p:nvPr/>
          </p:nvPicPr>
          <p:blipFill>
            <a:blip r:embed="rId7"/>
            <a:stretch>
              <a:fillRect/>
            </a:stretch>
          </p:blipFill>
          <p:spPr>
            <a:xfrm>
              <a:off x="271452" y="3983965"/>
              <a:ext cx="3039736" cy="2278586"/>
            </a:xfrm>
            <a:prstGeom prst="rect">
              <a:avLst/>
            </a:prstGeom>
          </p:spPr>
        </p:pic>
      </p:grpSp>
      <p:grpSp>
        <p:nvGrpSpPr>
          <p:cNvPr id="15" name="Group 14">
            <a:extLst>
              <a:ext uri="{FF2B5EF4-FFF2-40B4-BE49-F238E27FC236}">
                <a16:creationId xmlns:a16="http://schemas.microsoft.com/office/drawing/2014/main" id="{0BBC62A3-18B2-47A2-B78D-2244FFA04241}"/>
              </a:ext>
            </a:extLst>
          </p:cNvPr>
          <p:cNvGrpSpPr/>
          <p:nvPr/>
        </p:nvGrpSpPr>
        <p:grpSpPr>
          <a:xfrm>
            <a:off x="3495292" y="4965935"/>
            <a:ext cx="1856929" cy="1848257"/>
            <a:chOff x="3495292" y="4965935"/>
            <a:chExt cx="1856929" cy="1848257"/>
          </a:xfrm>
        </p:grpSpPr>
        <p:pic>
          <p:nvPicPr>
            <p:cNvPr id="5" name="Picture 4">
              <a:extLst>
                <a:ext uri="{FF2B5EF4-FFF2-40B4-BE49-F238E27FC236}">
                  <a16:creationId xmlns:a16="http://schemas.microsoft.com/office/drawing/2014/main" id="{EE31C2C7-57A6-4D05-9697-F7EE95916BC8}"/>
                </a:ext>
              </a:extLst>
            </p:cNvPr>
            <p:cNvPicPr>
              <a:picLocks noChangeAspect="1"/>
            </p:cNvPicPr>
            <p:nvPr/>
          </p:nvPicPr>
          <p:blipFill>
            <a:blip r:embed="rId8"/>
            <a:stretch>
              <a:fillRect/>
            </a:stretch>
          </p:blipFill>
          <p:spPr>
            <a:xfrm>
              <a:off x="3534395" y="4965935"/>
              <a:ext cx="1817826" cy="1629052"/>
            </a:xfrm>
            <a:prstGeom prst="rect">
              <a:avLst/>
            </a:prstGeom>
          </p:spPr>
        </p:pic>
        <p:sp>
          <p:nvSpPr>
            <p:cNvPr id="17" name="Rectangle 16">
              <a:extLst>
                <a:ext uri="{FF2B5EF4-FFF2-40B4-BE49-F238E27FC236}">
                  <a16:creationId xmlns:a16="http://schemas.microsoft.com/office/drawing/2014/main" id="{950793CD-27B7-4041-B9DA-D92452FD1A54}"/>
                </a:ext>
              </a:extLst>
            </p:cNvPr>
            <p:cNvSpPr/>
            <p:nvPr/>
          </p:nvSpPr>
          <p:spPr>
            <a:xfrm>
              <a:off x="3495292" y="6583360"/>
              <a:ext cx="1817826" cy="230832"/>
            </a:xfrm>
            <a:prstGeom prst="rect">
              <a:avLst/>
            </a:prstGeom>
          </p:spPr>
          <p:txBody>
            <a:bodyPr wrap="square">
              <a:spAutoFit/>
            </a:bodyPr>
            <a:lstStyle/>
            <a:p>
              <a:pPr defTabSz="457200" eaLnBrk="0" fontAlgn="base" hangingPunct="0">
                <a:spcBef>
                  <a:spcPct val="0"/>
                </a:spcBef>
                <a:spcAft>
                  <a:spcPct val="0"/>
                </a:spcAft>
              </a:pPr>
              <a:r>
                <a:rPr lang="en-US" altLang="en-US" sz="900" dirty="0">
                  <a:solidFill>
                    <a:prstClr val="black"/>
                  </a:solidFill>
                  <a:cs typeface="Arial" panose="020B0604020202020204" pitchFamily="34" charset="0"/>
                </a:rPr>
                <a:t>Photo Credit: </a:t>
              </a:r>
              <a:r>
                <a:rPr lang="en-NZ" altLang="en-US" sz="900" dirty="0">
                  <a:solidFill>
                    <a:prstClr val="black"/>
                  </a:solidFill>
                  <a:cs typeface="Arial" panose="020B0604020202020204" pitchFamily="34" charset="0"/>
                </a:rPr>
                <a:t>Nga Manu Images ©</a:t>
              </a:r>
              <a:endParaRPr lang="en-US" altLang="en-US" sz="900" dirty="0">
                <a:solidFill>
                  <a:prstClr val="black"/>
                </a:solidFill>
                <a:cs typeface="Arial" panose="020B0604020202020204" pitchFamily="34" charset="0"/>
              </a:endParaRPr>
            </a:p>
          </p:txBody>
        </p:sp>
      </p:grpSp>
    </p:spTree>
    <p:extLst>
      <p:ext uri="{BB962C8B-B14F-4D97-AF65-F5344CB8AC3E}">
        <p14:creationId xmlns:p14="http://schemas.microsoft.com/office/powerpoint/2010/main" val="2993592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2289-0BEF-4753-850F-2FD56957C14A}"/>
              </a:ext>
            </a:extLst>
          </p:cNvPr>
          <p:cNvSpPr>
            <a:spLocks noGrp="1"/>
          </p:cNvSpPr>
          <p:nvPr>
            <p:ph type="title"/>
          </p:nvPr>
        </p:nvSpPr>
        <p:spPr>
          <a:xfrm>
            <a:off x="4863342" y="846138"/>
            <a:ext cx="3759958" cy="1706562"/>
          </a:xfrm>
        </p:spPr>
        <p:txBody>
          <a:bodyPr/>
          <a:lstStyle/>
          <a:p>
            <a:r>
              <a:rPr lang="mi-NZ" sz="3600" b="1" dirty="0">
                <a:solidFill>
                  <a:srgbClr val="F16523"/>
                </a:solidFill>
              </a:rPr>
              <a:t>Bahavioural adaptations -  Family relationships</a:t>
            </a:r>
            <a:endParaRPr lang="en-NZ" sz="3600" b="1" dirty="0">
              <a:solidFill>
                <a:srgbClr val="F16523"/>
              </a:solidFill>
            </a:endParaRPr>
          </a:p>
        </p:txBody>
      </p:sp>
      <p:sp>
        <p:nvSpPr>
          <p:cNvPr id="3" name="Content Placeholder 2">
            <a:extLst>
              <a:ext uri="{FF2B5EF4-FFF2-40B4-BE49-F238E27FC236}">
                <a16:creationId xmlns:a16="http://schemas.microsoft.com/office/drawing/2014/main" id="{69F23680-D716-45EB-BD89-C977B4022DD1}"/>
              </a:ext>
            </a:extLst>
          </p:cNvPr>
          <p:cNvSpPr>
            <a:spLocks noGrp="1"/>
          </p:cNvSpPr>
          <p:nvPr>
            <p:ph idx="1"/>
          </p:nvPr>
        </p:nvSpPr>
        <p:spPr>
          <a:xfrm>
            <a:off x="5174776" y="3320486"/>
            <a:ext cx="3664424" cy="711413"/>
          </a:xfrm>
        </p:spPr>
        <p:txBody>
          <a:bodyPr/>
          <a:lstStyle/>
          <a:p>
            <a:pPr marL="0" indent="0">
              <a:buNone/>
            </a:pPr>
            <a:r>
              <a:rPr lang="en-NZ" dirty="0" err="1">
                <a:hlinkClick r:id="rId4"/>
              </a:rPr>
              <a:t>Takahēs</a:t>
            </a:r>
            <a:r>
              <a:rPr lang="en-NZ" dirty="0">
                <a:hlinkClick r:id="rId4"/>
              </a:rPr>
              <a:t> feeding</a:t>
            </a:r>
            <a:endParaRPr lang="en-NZ" dirty="0"/>
          </a:p>
        </p:txBody>
      </p:sp>
      <p:pic>
        <p:nvPicPr>
          <p:cNvPr id="4" name="IMG_5983.MOV taks feeding">
            <a:hlinkClick r:id="" action="ppaction://media"/>
            <a:extLst>
              <a:ext uri="{FF2B5EF4-FFF2-40B4-BE49-F238E27FC236}">
                <a16:creationId xmlns:a16="http://schemas.microsoft.com/office/drawing/2014/main" id="{3C6B3753-1921-456E-B341-11EA76C99A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1215413" y="398176"/>
            <a:ext cx="3356587" cy="584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3D48303-80A5-415A-94F4-584542461B61}"/>
              </a:ext>
            </a:extLst>
          </p:cNvPr>
          <p:cNvSpPr txBox="1"/>
          <p:nvPr/>
        </p:nvSpPr>
        <p:spPr>
          <a:xfrm>
            <a:off x="4572000" y="5996575"/>
            <a:ext cx="1334020" cy="246221"/>
          </a:xfrm>
          <a:prstGeom prst="rect">
            <a:avLst/>
          </a:prstGeom>
          <a:noFill/>
        </p:spPr>
        <p:txBody>
          <a:bodyPr wrap="none" rtlCol="0">
            <a:spAutoFit/>
          </a:bodyPr>
          <a:lstStyle/>
          <a:p>
            <a:r>
              <a:rPr lang="mi-NZ" sz="1000" dirty="0"/>
              <a:t>Photo credit: Sue Lum</a:t>
            </a:r>
            <a:endParaRPr lang="en-NZ" sz="1000" dirty="0"/>
          </a:p>
        </p:txBody>
      </p:sp>
    </p:spTree>
    <p:extLst>
      <p:ext uri="{BB962C8B-B14F-4D97-AF65-F5344CB8AC3E}">
        <p14:creationId xmlns:p14="http://schemas.microsoft.com/office/powerpoint/2010/main" val="195439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b="1" dirty="0">
                <a:solidFill>
                  <a:srgbClr val="F16523"/>
                </a:solidFill>
              </a:rPr>
              <a:t> Behavioural adaptations - Tillering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668" y="1340768"/>
            <a:ext cx="2862318" cy="3816424"/>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564" y="1556792"/>
            <a:ext cx="3165816" cy="42210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055" y="2675519"/>
            <a:ext cx="2736304" cy="3648405"/>
          </a:xfrm>
          <a:prstGeom prst="rect">
            <a:avLst/>
          </a:prstGeom>
        </p:spPr>
      </p:pic>
      <p:sp>
        <p:nvSpPr>
          <p:cNvPr id="3" name="TextBox 2">
            <a:extLst>
              <a:ext uri="{FF2B5EF4-FFF2-40B4-BE49-F238E27FC236}">
                <a16:creationId xmlns:a16="http://schemas.microsoft.com/office/drawing/2014/main" id="{CE5C11D4-BCBD-442B-83C4-AE025694B008}"/>
              </a:ext>
            </a:extLst>
          </p:cNvPr>
          <p:cNvSpPr txBox="1"/>
          <p:nvPr/>
        </p:nvSpPr>
        <p:spPr>
          <a:xfrm>
            <a:off x="429668" y="5157192"/>
            <a:ext cx="1334020" cy="246221"/>
          </a:xfrm>
          <a:prstGeom prst="rect">
            <a:avLst/>
          </a:prstGeom>
          <a:noFill/>
        </p:spPr>
        <p:txBody>
          <a:bodyPr wrap="none" rtlCol="0">
            <a:spAutoFit/>
          </a:bodyPr>
          <a:lstStyle/>
          <a:p>
            <a:r>
              <a:rPr lang="mi-NZ" sz="1000" dirty="0"/>
              <a:t>Photo credit: Sue Lum</a:t>
            </a:r>
            <a:endParaRPr lang="en-NZ" sz="1000" dirty="0"/>
          </a:p>
        </p:txBody>
      </p:sp>
      <p:sp>
        <p:nvSpPr>
          <p:cNvPr id="7" name="TextBox 6">
            <a:extLst>
              <a:ext uri="{FF2B5EF4-FFF2-40B4-BE49-F238E27FC236}">
                <a16:creationId xmlns:a16="http://schemas.microsoft.com/office/drawing/2014/main" id="{1EA0B92A-D807-4BF8-BF11-09E49D385AA9}"/>
              </a:ext>
            </a:extLst>
          </p:cNvPr>
          <p:cNvSpPr txBox="1"/>
          <p:nvPr/>
        </p:nvSpPr>
        <p:spPr>
          <a:xfrm>
            <a:off x="7301360" y="5793923"/>
            <a:ext cx="1334020" cy="246221"/>
          </a:xfrm>
          <a:prstGeom prst="rect">
            <a:avLst/>
          </a:prstGeom>
          <a:noFill/>
        </p:spPr>
        <p:txBody>
          <a:bodyPr wrap="none" rtlCol="0">
            <a:spAutoFit/>
          </a:bodyPr>
          <a:lstStyle/>
          <a:p>
            <a:r>
              <a:rPr lang="mi-NZ" sz="1000" dirty="0"/>
              <a:t>Photo credit: Sue Lum</a:t>
            </a:r>
            <a:endParaRPr lang="en-NZ" sz="1000" dirty="0"/>
          </a:p>
        </p:txBody>
      </p:sp>
      <p:sp>
        <p:nvSpPr>
          <p:cNvPr id="8" name="TextBox 7">
            <a:extLst>
              <a:ext uri="{FF2B5EF4-FFF2-40B4-BE49-F238E27FC236}">
                <a16:creationId xmlns:a16="http://schemas.microsoft.com/office/drawing/2014/main" id="{CF2812BD-4235-44B0-982E-5E0A681D4D4B}"/>
              </a:ext>
            </a:extLst>
          </p:cNvPr>
          <p:cNvSpPr txBox="1"/>
          <p:nvPr/>
        </p:nvSpPr>
        <p:spPr>
          <a:xfrm>
            <a:off x="2999055" y="6343078"/>
            <a:ext cx="1334020" cy="246221"/>
          </a:xfrm>
          <a:prstGeom prst="rect">
            <a:avLst/>
          </a:prstGeom>
          <a:noFill/>
        </p:spPr>
        <p:txBody>
          <a:bodyPr wrap="none" rtlCol="0">
            <a:spAutoFit/>
          </a:bodyPr>
          <a:lstStyle/>
          <a:p>
            <a:r>
              <a:rPr lang="mi-NZ" sz="1000" dirty="0"/>
              <a:t>Photo credit: Sue Lum</a:t>
            </a:r>
            <a:endParaRPr lang="en-NZ" sz="1000" dirty="0"/>
          </a:p>
        </p:txBody>
      </p:sp>
    </p:spTree>
    <p:extLst>
      <p:ext uri="{BB962C8B-B14F-4D97-AF65-F5344CB8AC3E}">
        <p14:creationId xmlns:p14="http://schemas.microsoft.com/office/powerpoint/2010/main" val="3111388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71895-80AA-4788-9A64-DC8E91965940}"/>
              </a:ext>
            </a:extLst>
          </p:cNvPr>
          <p:cNvSpPr/>
          <p:nvPr/>
        </p:nvSpPr>
        <p:spPr>
          <a:xfrm>
            <a:off x="1889698" y="446270"/>
            <a:ext cx="5800691" cy="646331"/>
          </a:xfrm>
          <a:prstGeom prst="rect">
            <a:avLst/>
          </a:prstGeom>
        </p:spPr>
        <p:txBody>
          <a:bodyPr wrap="none">
            <a:spAutoFit/>
          </a:bodyPr>
          <a:lstStyle/>
          <a:p>
            <a:r>
              <a:rPr lang="en-NZ" altLang="en-US" sz="3600" b="1" dirty="0">
                <a:solidFill>
                  <a:srgbClr val="F16523"/>
                </a:solidFill>
              </a:rPr>
              <a:t>Where in the world are they?</a:t>
            </a:r>
            <a:endParaRPr lang="en-NZ" sz="3600" dirty="0"/>
          </a:p>
        </p:txBody>
      </p:sp>
      <p:sp>
        <p:nvSpPr>
          <p:cNvPr id="3" name="Rectangle 2">
            <a:extLst>
              <a:ext uri="{FF2B5EF4-FFF2-40B4-BE49-F238E27FC236}">
                <a16:creationId xmlns:a16="http://schemas.microsoft.com/office/drawing/2014/main" id="{D49636BD-6F9C-405D-B0AA-7052B50493E3}"/>
              </a:ext>
            </a:extLst>
          </p:cNvPr>
          <p:cNvSpPr/>
          <p:nvPr/>
        </p:nvSpPr>
        <p:spPr>
          <a:xfrm>
            <a:off x="407170" y="1252853"/>
            <a:ext cx="4572000" cy="1292662"/>
          </a:xfrm>
          <a:prstGeom prst="rect">
            <a:avLst/>
          </a:prstGeom>
        </p:spPr>
        <p:txBody>
          <a:bodyPr>
            <a:spAutoFit/>
          </a:bodyPr>
          <a:lstStyle/>
          <a:p>
            <a:pPr>
              <a:spcBef>
                <a:spcPct val="0"/>
              </a:spcBef>
            </a:pPr>
            <a:r>
              <a:rPr lang="en-US" altLang="en-US" sz="2600" dirty="0">
                <a:solidFill>
                  <a:srgbClr val="4B6545"/>
                </a:solidFill>
              </a:rPr>
              <a:t>Until recently takahē were only found in the wild in the remote alpine valleys of Fiordland. </a:t>
            </a:r>
          </a:p>
        </p:txBody>
      </p:sp>
      <p:sp>
        <p:nvSpPr>
          <p:cNvPr id="5" name="TextBox 4">
            <a:extLst>
              <a:ext uri="{FF2B5EF4-FFF2-40B4-BE49-F238E27FC236}">
                <a16:creationId xmlns:a16="http://schemas.microsoft.com/office/drawing/2014/main" id="{4E9DD048-DCBC-457D-8EC2-B21EFACA4B4F}"/>
              </a:ext>
            </a:extLst>
          </p:cNvPr>
          <p:cNvSpPr txBox="1"/>
          <p:nvPr/>
        </p:nvSpPr>
        <p:spPr>
          <a:xfrm>
            <a:off x="4711041" y="4021586"/>
            <a:ext cx="4167783" cy="1692771"/>
          </a:xfrm>
          <a:prstGeom prst="rect">
            <a:avLst/>
          </a:prstGeom>
          <a:noFill/>
        </p:spPr>
        <p:txBody>
          <a:bodyPr wrap="square" rtlCol="0">
            <a:spAutoFit/>
          </a:bodyPr>
          <a:lstStyle/>
          <a:p>
            <a:r>
              <a:rPr lang="en-NZ" sz="2600" dirty="0">
                <a:solidFill>
                  <a:srgbClr val="4B6545"/>
                </a:solidFill>
              </a:rPr>
              <a:t>Their rediscovery kickstarted one of the longest standing species conservation programmes in New Zealand.</a:t>
            </a:r>
          </a:p>
        </p:txBody>
      </p:sp>
      <p:pic>
        <p:nvPicPr>
          <p:cNvPr id="6" name="Picture 5">
            <a:extLst>
              <a:ext uri="{FF2B5EF4-FFF2-40B4-BE49-F238E27FC236}">
                <a16:creationId xmlns:a16="http://schemas.microsoft.com/office/drawing/2014/main" id="{E9ADB90A-0BAB-41D7-84D1-91F5BBE387F5}"/>
              </a:ext>
            </a:extLst>
          </p:cNvPr>
          <p:cNvPicPr>
            <a:picLocks noChangeAspect="1"/>
          </p:cNvPicPr>
          <p:nvPr/>
        </p:nvPicPr>
        <p:blipFill>
          <a:blip r:embed="rId3"/>
          <a:stretch>
            <a:fillRect/>
          </a:stretch>
        </p:blipFill>
        <p:spPr>
          <a:xfrm>
            <a:off x="594360" y="3429000"/>
            <a:ext cx="3838601" cy="2773989"/>
          </a:xfrm>
          <a:prstGeom prst="rect">
            <a:avLst/>
          </a:prstGeom>
        </p:spPr>
      </p:pic>
      <p:grpSp>
        <p:nvGrpSpPr>
          <p:cNvPr id="4" name="Group 3">
            <a:extLst>
              <a:ext uri="{FF2B5EF4-FFF2-40B4-BE49-F238E27FC236}">
                <a16:creationId xmlns:a16="http://schemas.microsoft.com/office/drawing/2014/main" id="{BACBFED4-8921-4967-BFB2-E7824F46BE5E}"/>
              </a:ext>
            </a:extLst>
          </p:cNvPr>
          <p:cNvGrpSpPr/>
          <p:nvPr/>
        </p:nvGrpSpPr>
        <p:grpSpPr>
          <a:xfrm>
            <a:off x="4886959" y="1092601"/>
            <a:ext cx="3991865" cy="2829586"/>
            <a:chOff x="4886959" y="1092601"/>
            <a:chExt cx="3991865" cy="2829586"/>
          </a:xfrm>
        </p:grpSpPr>
        <p:pic>
          <p:nvPicPr>
            <p:cNvPr id="7" name="Picture 6">
              <a:extLst>
                <a:ext uri="{FF2B5EF4-FFF2-40B4-BE49-F238E27FC236}">
                  <a16:creationId xmlns:a16="http://schemas.microsoft.com/office/drawing/2014/main" id="{71808460-CA95-41C8-8C9C-1E6C80E0187D}"/>
                </a:ext>
              </a:extLst>
            </p:cNvPr>
            <p:cNvPicPr>
              <a:picLocks noChangeAspect="1"/>
            </p:cNvPicPr>
            <p:nvPr/>
          </p:nvPicPr>
          <p:blipFill>
            <a:blip r:embed="rId4"/>
            <a:stretch>
              <a:fillRect/>
            </a:stretch>
          </p:blipFill>
          <p:spPr>
            <a:xfrm>
              <a:off x="4979170" y="1092601"/>
              <a:ext cx="3899654" cy="2598754"/>
            </a:xfrm>
            <a:prstGeom prst="rect">
              <a:avLst/>
            </a:prstGeom>
          </p:spPr>
        </p:pic>
        <p:sp>
          <p:nvSpPr>
            <p:cNvPr id="8" name="TextBox 7">
              <a:extLst>
                <a:ext uri="{FF2B5EF4-FFF2-40B4-BE49-F238E27FC236}">
                  <a16:creationId xmlns:a16="http://schemas.microsoft.com/office/drawing/2014/main" id="{C80FD16B-A312-42A2-B26E-1DB5DC730552}"/>
                </a:ext>
              </a:extLst>
            </p:cNvPr>
            <p:cNvSpPr txBox="1"/>
            <p:nvPr/>
          </p:nvSpPr>
          <p:spPr>
            <a:xfrm>
              <a:off x="4886959" y="3691355"/>
              <a:ext cx="2858475" cy="230832"/>
            </a:xfrm>
            <a:prstGeom prst="rect">
              <a:avLst/>
            </a:prstGeom>
            <a:noFill/>
          </p:spPr>
          <p:txBody>
            <a:bodyPr wrap="none" rtlCol="0">
              <a:spAutoFit/>
            </a:bodyPr>
            <a:lstStyle/>
            <a:p>
              <a:r>
                <a:rPr lang="en-NZ" sz="900" dirty="0"/>
                <a:t>Photo Credit: Helen Dodson Department of Conservation</a:t>
              </a:r>
            </a:p>
          </p:txBody>
        </p:sp>
      </p:grpSp>
    </p:spTree>
    <p:extLst>
      <p:ext uri="{BB962C8B-B14F-4D97-AF65-F5344CB8AC3E}">
        <p14:creationId xmlns:p14="http://schemas.microsoft.com/office/powerpoint/2010/main" val="238012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B94021-5B12-4F29-AB4E-7D09EBAAC525}"/>
              </a:ext>
            </a:extLst>
          </p:cNvPr>
          <p:cNvGrpSpPr/>
          <p:nvPr/>
        </p:nvGrpSpPr>
        <p:grpSpPr>
          <a:xfrm>
            <a:off x="44244" y="0"/>
            <a:ext cx="9099756" cy="6815532"/>
            <a:chOff x="44244" y="0"/>
            <a:chExt cx="9099756" cy="6815532"/>
          </a:xfrm>
        </p:grpSpPr>
        <p:pic>
          <p:nvPicPr>
            <p:cNvPr id="2" name="Picture 1">
              <a:extLst>
                <a:ext uri="{FF2B5EF4-FFF2-40B4-BE49-F238E27FC236}">
                  <a16:creationId xmlns:a16="http://schemas.microsoft.com/office/drawing/2014/main" id="{8BC54B71-17F5-47C6-B3FB-3D9CE695DE8A}"/>
                </a:ext>
              </a:extLst>
            </p:cNvPr>
            <p:cNvPicPr>
              <a:picLocks noChangeAspect="1"/>
            </p:cNvPicPr>
            <p:nvPr/>
          </p:nvPicPr>
          <p:blipFill>
            <a:blip r:embed="rId3"/>
            <a:stretch>
              <a:fillRect/>
            </a:stretch>
          </p:blipFill>
          <p:spPr>
            <a:xfrm>
              <a:off x="5612987" y="0"/>
              <a:ext cx="3531013" cy="4708017"/>
            </a:xfrm>
            <a:prstGeom prst="rect">
              <a:avLst/>
            </a:prstGeom>
          </p:spPr>
        </p:pic>
        <p:pic>
          <p:nvPicPr>
            <p:cNvPr id="4" name="Picture 2">
              <a:extLst>
                <a:ext uri="{FF2B5EF4-FFF2-40B4-BE49-F238E27FC236}">
                  <a16:creationId xmlns:a16="http://schemas.microsoft.com/office/drawing/2014/main" id="{DA1B110C-22A9-46B1-B63F-9D9A4FBFA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4" y="0"/>
              <a:ext cx="552450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8135CE0C-927F-4C49-B6DD-271CCD7641DD}"/>
                </a:ext>
              </a:extLst>
            </p:cNvPr>
            <p:cNvPicPr>
              <a:picLocks noChangeAspect="1"/>
            </p:cNvPicPr>
            <p:nvPr/>
          </p:nvPicPr>
          <p:blipFill>
            <a:blip r:embed="rId5"/>
            <a:stretch>
              <a:fillRect/>
            </a:stretch>
          </p:blipFill>
          <p:spPr>
            <a:xfrm>
              <a:off x="44244" y="3660378"/>
              <a:ext cx="7343834" cy="2939710"/>
            </a:xfrm>
            <a:prstGeom prst="rect">
              <a:avLst/>
            </a:prstGeom>
          </p:spPr>
        </p:pic>
        <p:sp>
          <p:nvSpPr>
            <p:cNvPr id="6" name="TextBox 5">
              <a:extLst>
                <a:ext uri="{FF2B5EF4-FFF2-40B4-BE49-F238E27FC236}">
                  <a16:creationId xmlns:a16="http://schemas.microsoft.com/office/drawing/2014/main" id="{B18BAC6C-B1E8-49DF-9518-214D90C90A9C}"/>
                </a:ext>
              </a:extLst>
            </p:cNvPr>
            <p:cNvSpPr txBox="1"/>
            <p:nvPr/>
          </p:nvSpPr>
          <p:spPr>
            <a:xfrm>
              <a:off x="44244" y="6600088"/>
              <a:ext cx="1992853" cy="215444"/>
            </a:xfrm>
            <a:prstGeom prst="rect">
              <a:avLst/>
            </a:prstGeom>
            <a:noFill/>
          </p:spPr>
          <p:txBody>
            <a:bodyPr wrap="none" rtlCol="0">
              <a:spAutoFit/>
            </a:bodyPr>
            <a:lstStyle/>
            <a:p>
              <a:r>
                <a:rPr lang="en-US" sz="800" dirty="0"/>
                <a:t>Photo Credits: Department of Conservation</a:t>
              </a:r>
              <a:endParaRPr lang="en-NZ" sz="800" dirty="0"/>
            </a:p>
          </p:txBody>
        </p:sp>
      </p:grpSp>
      <p:sp>
        <p:nvSpPr>
          <p:cNvPr id="5" name="Rectangle 4">
            <a:extLst>
              <a:ext uri="{FF2B5EF4-FFF2-40B4-BE49-F238E27FC236}">
                <a16:creationId xmlns:a16="http://schemas.microsoft.com/office/drawing/2014/main" id="{31A08252-A83A-4A66-A527-B2CEE4438256}"/>
              </a:ext>
            </a:extLst>
          </p:cNvPr>
          <p:cNvSpPr/>
          <p:nvPr/>
        </p:nvSpPr>
        <p:spPr>
          <a:xfrm>
            <a:off x="3005721" y="3767656"/>
            <a:ext cx="2338269" cy="523220"/>
          </a:xfrm>
          <a:prstGeom prst="rect">
            <a:avLst/>
          </a:prstGeom>
        </p:spPr>
        <p:txBody>
          <a:bodyPr wrap="none">
            <a:spAutoFit/>
          </a:bodyPr>
          <a:lstStyle/>
          <a:p>
            <a:pPr defTabSz="457200" eaLnBrk="0" fontAlgn="base" hangingPunct="0">
              <a:spcBef>
                <a:spcPct val="0"/>
              </a:spcBef>
              <a:spcAft>
                <a:spcPct val="0"/>
              </a:spcAft>
              <a:defRPr/>
            </a:pPr>
            <a:r>
              <a:rPr lang="en-NZ" sz="2800" b="1" dirty="0">
                <a:solidFill>
                  <a:srgbClr val="F16523"/>
                </a:solidFill>
                <a:cs typeface="Arial" charset="0"/>
              </a:rPr>
              <a:t>Abiotic factors</a:t>
            </a:r>
          </a:p>
        </p:txBody>
      </p:sp>
    </p:spTree>
    <p:extLst>
      <p:ext uri="{BB962C8B-B14F-4D97-AF65-F5344CB8AC3E}">
        <p14:creationId xmlns:p14="http://schemas.microsoft.com/office/powerpoint/2010/main" val="3401113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554DFF-3359-4FF2-9CD1-9F517A72D1D8}"/>
              </a:ext>
            </a:extLst>
          </p:cNvPr>
          <p:cNvGrpSpPr/>
          <p:nvPr/>
        </p:nvGrpSpPr>
        <p:grpSpPr>
          <a:xfrm>
            <a:off x="3613212" y="0"/>
            <a:ext cx="5464205" cy="4328986"/>
            <a:chOff x="3613212" y="0"/>
            <a:chExt cx="5464205" cy="4328986"/>
          </a:xfrm>
        </p:grpSpPr>
        <p:pic>
          <p:nvPicPr>
            <p:cNvPr id="45059" name="Picture 2" descr="C:\Users\Sue\Downloads\DSCF26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212" y="0"/>
              <a:ext cx="5464205" cy="409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DF267C0-2EF5-41F2-BC3C-850F698EA020}"/>
                </a:ext>
              </a:extLst>
            </p:cNvPr>
            <p:cNvSpPr txBox="1"/>
            <p:nvPr/>
          </p:nvSpPr>
          <p:spPr>
            <a:xfrm>
              <a:off x="5841508" y="4098154"/>
              <a:ext cx="2172390" cy="230832"/>
            </a:xfrm>
            <a:prstGeom prst="rect">
              <a:avLst/>
            </a:prstGeom>
            <a:noFill/>
          </p:spPr>
          <p:txBody>
            <a:bodyPr wrap="none" rtlCol="0">
              <a:spAutoFit/>
            </a:bodyPr>
            <a:lstStyle/>
            <a:p>
              <a:r>
                <a:rPr lang="en-NZ" sz="900" dirty="0"/>
                <a:t>Photo Credit: Department of Conservation</a:t>
              </a:r>
            </a:p>
          </p:txBody>
        </p:sp>
      </p:grpSp>
      <p:sp>
        <p:nvSpPr>
          <p:cNvPr id="2" name="Title 1"/>
          <p:cNvSpPr>
            <a:spLocks noGrp="1"/>
          </p:cNvSpPr>
          <p:nvPr>
            <p:ph type="title"/>
          </p:nvPr>
        </p:nvSpPr>
        <p:spPr>
          <a:xfrm>
            <a:off x="4115311" y="210924"/>
            <a:ext cx="4753481" cy="657225"/>
          </a:xfrm>
        </p:spPr>
        <p:txBody>
          <a:bodyPr/>
          <a:lstStyle/>
          <a:p>
            <a:pPr>
              <a:defRPr/>
            </a:pPr>
            <a:r>
              <a:rPr lang="en-NZ" sz="2800" b="1" dirty="0">
                <a:solidFill>
                  <a:srgbClr val="F16523"/>
                </a:solidFill>
                <a:latin typeface="+mn-lt"/>
              </a:rPr>
              <a:t>Burwood Takahē Centre June 2018</a:t>
            </a:r>
          </a:p>
        </p:txBody>
      </p:sp>
      <p:grpSp>
        <p:nvGrpSpPr>
          <p:cNvPr id="10" name="Group 9">
            <a:extLst>
              <a:ext uri="{FF2B5EF4-FFF2-40B4-BE49-F238E27FC236}">
                <a16:creationId xmlns:a16="http://schemas.microsoft.com/office/drawing/2014/main" id="{A673EFE3-BACC-43DE-8F9D-FC53AAA0DD9B}"/>
              </a:ext>
            </a:extLst>
          </p:cNvPr>
          <p:cNvGrpSpPr/>
          <p:nvPr/>
        </p:nvGrpSpPr>
        <p:grpSpPr>
          <a:xfrm>
            <a:off x="66584" y="3657743"/>
            <a:ext cx="5774924" cy="3035321"/>
            <a:chOff x="66584" y="3657743"/>
            <a:chExt cx="5774924" cy="3035321"/>
          </a:xfrm>
        </p:grpSpPr>
        <p:pic>
          <p:nvPicPr>
            <p:cNvPr id="3" name="Picture 2">
              <a:extLst>
                <a:ext uri="{FF2B5EF4-FFF2-40B4-BE49-F238E27FC236}">
                  <a16:creationId xmlns:a16="http://schemas.microsoft.com/office/drawing/2014/main" id="{8CEC5816-DD55-4230-BEAF-29D294B9ECFD}"/>
                </a:ext>
              </a:extLst>
            </p:cNvPr>
            <p:cNvPicPr>
              <a:picLocks noChangeAspect="1"/>
            </p:cNvPicPr>
            <p:nvPr/>
          </p:nvPicPr>
          <p:blipFill>
            <a:blip r:embed="rId4"/>
            <a:stretch>
              <a:fillRect/>
            </a:stretch>
          </p:blipFill>
          <p:spPr>
            <a:xfrm>
              <a:off x="66584" y="3657743"/>
              <a:ext cx="5774924" cy="2804489"/>
            </a:xfrm>
            <a:prstGeom prst="rect">
              <a:avLst/>
            </a:prstGeom>
          </p:spPr>
        </p:pic>
        <p:sp>
          <p:nvSpPr>
            <p:cNvPr id="6" name="TextBox 5">
              <a:extLst>
                <a:ext uri="{FF2B5EF4-FFF2-40B4-BE49-F238E27FC236}">
                  <a16:creationId xmlns:a16="http://schemas.microsoft.com/office/drawing/2014/main" id="{8FCD7241-E5EE-406B-B948-28A2606FB502}"/>
                </a:ext>
              </a:extLst>
            </p:cNvPr>
            <p:cNvSpPr txBox="1"/>
            <p:nvPr/>
          </p:nvSpPr>
          <p:spPr>
            <a:xfrm>
              <a:off x="66584" y="6462232"/>
              <a:ext cx="2794355" cy="230832"/>
            </a:xfrm>
            <a:prstGeom prst="rect">
              <a:avLst/>
            </a:prstGeom>
            <a:noFill/>
          </p:spPr>
          <p:txBody>
            <a:bodyPr wrap="none" rtlCol="0">
              <a:spAutoFit/>
            </a:bodyPr>
            <a:lstStyle/>
            <a:p>
              <a:r>
                <a:rPr lang="en-NZ" sz="900" dirty="0"/>
                <a:t>Photo Credit: Sam Haultain Department of Conservation</a:t>
              </a:r>
            </a:p>
          </p:txBody>
        </p:sp>
      </p:grpSp>
      <p:grpSp>
        <p:nvGrpSpPr>
          <p:cNvPr id="7" name="Group 6">
            <a:extLst>
              <a:ext uri="{FF2B5EF4-FFF2-40B4-BE49-F238E27FC236}">
                <a16:creationId xmlns:a16="http://schemas.microsoft.com/office/drawing/2014/main" id="{A23989AB-FFF8-43A9-B9C7-FE76E52E1AF1}"/>
              </a:ext>
            </a:extLst>
          </p:cNvPr>
          <p:cNvGrpSpPr/>
          <p:nvPr/>
        </p:nvGrpSpPr>
        <p:grpSpPr>
          <a:xfrm>
            <a:off x="173761" y="210924"/>
            <a:ext cx="3690501" cy="2933413"/>
            <a:chOff x="173761" y="210924"/>
            <a:chExt cx="3690501" cy="2933413"/>
          </a:xfrm>
        </p:grpSpPr>
        <p:pic>
          <p:nvPicPr>
            <p:cNvPr id="5" name="Picture 4">
              <a:extLst>
                <a:ext uri="{FF2B5EF4-FFF2-40B4-BE49-F238E27FC236}">
                  <a16:creationId xmlns:a16="http://schemas.microsoft.com/office/drawing/2014/main" id="{B84D4642-6417-4DC8-8B9D-C0B781A75F65}"/>
                </a:ext>
              </a:extLst>
            </p:cNvPr>
            <p:cNvPicPr>
              <a:picLocks noChangeAspect="1"/>
            </p:cNvPicPr>
            <p:nvPr/>
          </p:nvPicPr>
          <p:blipFill>
            <a:blip r:embed="rId5"/>
            <a:stretch>
              <a:fillRect/>
            </a:stretch>
          </p:blipFill>
          <p:spPr>
            <a:xfrm>
              <a:off x="232784" y="210924"/>
              <a:ext cx="3631478" cy="2722489"/>
            </a:xfrm>
            <a:prstGeom prst="rect">
              <a:avLst/>
            </a:prstGeom>
          </p:spPr>
        </p:pic>
        <p:sp>
          <p:nvSpPr>
            <p:cNvPr id="8" name="TextBox 7">
              <a:extLst>
                <a:ext uri="{FF2B5EF4-FFF2-40B4-BE49-F238E27FC236}">
                  <a16:creationId xmlns:a16="http://schemas.microsoft.com/office/drawing/2014/main" id="{9771A101-D450-4E77-A83C-D1BDEBB958D5}"/>
                </a:ext>
              </a:extLst>
            </p:cNvPr>
            <p:cNvSpPr txBox="1"/>
            <p:nvPr/>
          </p:nvSpPr>
          <p:spPr>
            <a:xfrm>
              <a:off x="173761" y="2913505"/>
              <a:ext cx="1231427" cy="230832"/>
            </a:xfrm>
            <a:prstGeom prst="rect">
              <a:avLst/>
            </a:prstGeom>
            <a:noFill/>
          </p:spPr>
          <p:txBody>
            <a:bodyPr wrap="none" rtlCol="0">
              <a:spAutoFit/>
            </a:bodyPr>
            <a:lstStyle/>
            <a:p>
              <a:r>
                <a:rPr lang="en-NZ" sz="900" dirty="0"/>
                <a:t>Photo Credit: Sue Lum</a:t>
              </a:r>
            </a:p>
          </p:txBody>
        </p:sp>
      </p:grpSp>
    </p:spTree>
    <p:extLst>
      <p:ext uri="{BB962C8B-B14F-4D97-AF65-F5344CB8AC3E}">
        <p14:creationId xmlns:p14="http://schemas.microsoft.com/office/powerpoint/2010/main" val="330224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8229600" cy="781050"/>
          </a:xfrm>
        </p:spPr>
        <p:txBody>
          <a:bodyPr/>
          <a:lstStyle/>
          <a:p>
            <a:r>
              <a:rPr lang="en-NZ" altLang="en-US" sz="3600" b="1" dirty="0">
                <a:solidFill>
                  <a:srgbClr val="F16523"/>
                </a:solidFill>
              </a:rPr>
              <a:t>Where in the world are they?</a:t>
            </a:r>
          </a:p>
        </p:txBody>
      </p:sp>
      <p:sp>
        <p:nvSpPr>
          <p:cNvPr id="37891" name="Content Placeholder 2"/>
          <p:cNvSpPr>
            <a:spLocks noGrp="1"/>
          </p:cNvSpPr>
          <p:nvPr>
            <p:ph idx="1"/>
          </p:nvPr>
        </p:nvSpPr>
        <p:spPr>
          <a:xfrm>
            <a:off x="288927" y="1066803"/>
            <a:ext cx="8696325" cy="1303536"/>
          </a:xfrm>
        </p:spPr>
        <p:txBody>
          <a:bodyPr/>
          <a:lstStyle/>
          <a:p>
            <a:pPr>
              <a:spcBef>
                <a:spcPct val="0"/>
              </a:spcBef>
            </a:pPr>
            <a:r>
              <a:rPr lang="en-US" sz="2200" dirty="0">
                <a:solidFill>
                  <a:srgbClr val="4B6545"/>
                </a:solidFill>
              </a:rPr>
              <a:t>As at 31</a:t>
            </a:r>
            <a:r>
              <a:rPr lang="en-US" sz="2200" baseline="30000" dirty="0">
                <a:solidFill>
                  <a:srgbClr val="4B6545"/>
                </a:solidFill>
              </a:rPr>
              <a:t>st</a:t>
            </a:r>
            <a:r>
              <a:rPr lang="en-US" sz="2200" dirty="0">
                <a:solidFill>
                  <a:srgbClr val="4B6545"/>
                </a:solidFill>
              </a:rPr>
              <a:t> September 2018 population numbers was estimated at 376 and as a result, takahē are now considered ‘threatened - nationally vulnerable’.</a:t>
            </a:r>
          </a:p>
          <a:p>
            <a:pPr>
              <a:spcBef>
                <a:spcPct val="0"/>
              </a:spcBef>
            </a:pPr>
            <a:r>
              <a:rPr lang="en-US" altLang="en-US" sz="2200" dirty="0">
                <a:solidFill>
                  <a:srgbClr val="4B6545"/>
                </a:solidFill>
              </a:rPr>
              <a:t>In March 2018, the first small group of takahē were translocated to Gouland Downs in Kahurangi National Park from where they have been absent for over 100 years. </a:t>
            </a:r>
            <a:endParaRPr lang="en-US" altLang="en-US" sz="2200" dirty="0">
              <a:solidFill>
                <a:srgbClr val="F16321"/>
              </a:solidFill>
            </a:endParaRPr>
          </a:p>
        </p:txBody>
      </p:sp>
      <p:grpSp>
        <p:nvGrpSpPr>
          <p:cNvPr id="2" name="Group 1">
            <a:extLst>
              <a:ext uri="{FF2B5EF4-FFF2-40B4-BE49-F238E27FC236}">
                <a16:creationId xmlns:a16="http://schemas.microsoft.com/office/drawing/2014/main" id="{B1FF23C7-3608-480D-8B41-5FBEBC388D91}"/>
              </a:ext>
            </a:extLst>
          </p:cNvPr>
          <p:cNvGrpSpPr/>
          <p:nvPr/>
        </p:nvGrpSpPr>
        <p:grpSpPr>
          <a:xfrm>
            <a:off x="314326" y="3158874"/>
            <a:ext cx="5588000" cy="3343920"/>
            <a:chOff x="288927" y="2758279"/>
            <a:chExt cx="5588000" cy="3343920"/>
          </a:xfrm>
        </p:grpSpPr>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42" y="2758279"/>
              <a:ext cx="5535485" cy="311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1" name="TextBox 1"/>
            <p:cNvSpPr txBox="1">
              <a:spLocks noChangeArrowheads="1"/>
            </p:cNvSpPr>
            <p:nvPr/>
          </p:nvSpPr>
          <p:spPr bwMode="auto">
            <a:xfrm>
              <a:off x="288927" y="5871367"/>
              <a:ext cx="283122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marL="4572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9144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1371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18288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lvl="4" defTabSz="457200" eaLnBrk="0" fontAlgn="base" hangingPunct="0">
                <a:spcBef>
                  <a:spcPct val="0"/>
                </a:spcBef>
                <a:spcAft>
                  <a:spcPct val="0"/>
                </a:spcAft>
                <a:buNone/>
                <a:defRPr/>
              </a:pPr>
              <a:r>
                <a:rPr lang="en-US" altLang="en-US" sz="900" dirty="0">
                  <a:solidFill>
                    <a:prstClr val="black"/>
                  </a:solidFill>
                  <a:latin typeface="Calibri"/>
                  <a:cs typeface="Arial" charset="0"/>
                </a:rPr>
                <a:t>Photo Credit: Martin Genet Department of Conservation</a:t>
              </a:r>
              <a:endParaRPr lang="en-NZ" altLang="en-US" sz="3200" dirty="0">
                <a:solidFill>
                  <a:srgbClr val="FF6600"/>
                </a:solidFill>
                <a:latin typeface="Calibri"/>
                <a:cs typeface="Arial" charset="0"/>
              </a:endParaRPr>
            </a:p>
          </p:txBody>
        </p:sp>
      </p:grpSp>
      <p:sp>
        <p:nvSpPr>
          <p:cNvPr id="4" name="TextBox 3"/>
          <p:cNvSpPr txBox="1"/>
          <p:nvPr/>
        </p:nvSpPr>
        <p:spPr>
          <a:xfrm>
            <a:off x="6243768" y="3158874"/>
            <a:ext cx="2741484" cy="2062103"/>
          </a:xfrm>
          <a:prstGeom prst="rect">
            <a:avLst/>
          </a:prstGeom>
          <a:noFill/>
        </p:spPr>
        <p:txBody>
          <a:bodyPr wrap="square">
            <a:spAutoFit/>
          </a:bodyPr>
          <a:lstStyle/>
          <a:p>
            <a:pPr defTabSz="457200" eaLnBrk="0" fontAlgn="base" hangingPunct="0">
              <a:spcBef>
                <a:spcPct val="0"/>
              </a:spcBef>
              <a:spcAft>
                <a:spcPct val="0"/>
              </a:spcAft>
              <a:defRPr/>
            </a:pPr>
            <a:r>
              <a:rPr lang="en-NZ" sz="2400" b="1" dirty="0">
                <a:solidFill>
                  <a:srgbClr val="F16523"/>
                </a:solidFill>
                <a:cs typeface="Arial" charset="0"/>
              </a:rPr>
              <a:t>Why are they not found elsewhere?</a:t>
            </a:r>
          </a:p>
          <a:p>
            <a:pPr marL="457200" indent="-457200" defTabSz="457200" eaLnBrk="0" fontAlgn="base" hangingPunct="0">
              <a:spcBef>
                <a:spcPct val="0"/>
              </a:spcBef>
              <a:spcAft>
                <a:spcPct val="0"/>
              </a:spcAft>
              <a:buFont typeface="Arial" panose="020B0604020202020204" pitchFamily="34" charset="0"/>
              <a:buChar char="•"/>
              <a:defRPr/>
            </a:pPr>
            <a:r>
              <a:rPr lang="en-NZ" sz="2000" dirty="0">
                <a:solidFill>
                  <a:srgbClr val="4B6545"/>
                </a:solidFill>
                <a:cs typeface="Arial" charset="0"/>
              </a:rPr>
              <a:t>Habitat destruction</a:t>
            </a:r>
          </a:p>
          <a:p>
            <a:pPr marL="457200" indent="-457200" defTabSz="457200" eaLnBrk="0" fontAlgn="base" hangingPunct="0">
              <a:spcBef>
                <a:spcPct val="0"/>
              </a:spcBef>
              <a:spcAft>
                <a:spcPct val="0"/>
              </a:spcAft>
              <a:buFont typeface="Arial" panose="020B0604020202020204" pitchFamily="34" charset="0"/>
              <a:buChar char="•"/>
              <a:defRPr/>
            </a:pPr>
            <a:r>
              <a:rPr lang="en-NZ" sz="2000" dirty="0">
                <a:solidFill>
                  <a:srgbClr val="4B6545"/>
                </a:solidFill>
                <a:cs typeface="Arial" charset="0"/>
              </a:rPr>
              <a:t>Presence of introduced mammals</a:t>
            </a:r>
            <a:endParaRPr lang="en-NZ" sz="2000" dirty="0">
              <a:solidFill>
                <a:srgbClr val="4B6545"/>
              </a:solidFill>
              <a:latin typeface="Arial" charset="0"/>
              <a:cs typeface="Arial" charset="0"/>
            </a:endParaRPr>
          </a:p>
        </p:txBody>
      </p:sp>
    </p:spTree>
    <p:extLst>
      <p:ext uri="{BB962C8B-B14F-4D97-AF65-F5344CB8AC3E}">
        <p14:creationId xmlns:p14="http://schemas.microsoft.com/office/powerpoint/2010/main" val="2258888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C051F-C79B-4310-A49B-ABD70426E044}"/>
              </a:ext>
            </a:extLst>
          </p:cNvPr>
          <p:cNvSpPr txBox="1"/>
          <p:nvPr/>
        </p:nvSpPr>
        <p:spPr>
          <a:xfrm>
            <a:off x="3098307" y="790113"/>
            <a:ext cx="184731" cy="369332"/>
          </a:xfrm>
          <a:prstGeom prst="rect">
            <a:avLst/>
          </a:prstGeom>
          <a:noFill/>
        </p:spPr>
        <p:txBody>
          <a:bodyPr wrap="none" rtlCol="0">
            <a:spAutoFit/>
          </a:bodyPr>
          <a:lstStyle/>
          <a:p>
            <a:endParaRPr lang="en-NZ" dirty="0"/>
          </a:p>
        </p:txBody>
      </p:sp>
      <p:sp>
        <p:nvSpPr>
          <p:cNvPr id="3" name="TextBox 2">
            <a:extLst>
              <a:ext uri="{FF2B5EF4-FFF2-40B4-BE49-F238E27FC236}">
                <a16:creationId xmlns:a16="http://schemas.microsoft.com/office/drawing/2014/main" id="{5B437630-8E34-4FF0-BBBB-E9EEA14A347A}"/>
              </a:ext>
            </a:extLst>
          </p:cNvPr>
          <p:cNvSpPr txBox="1"/>
          <p:nvPr/>
        </p:nvSpPr>
        <p:spPr>
          <a:xfrm>
            <a:off x="5860964" y="236115"/>
            <a:ext cx="2349041" cy="1354217"/>
          </a:xfrm>
          <a:prstGeom prst="rect">
            <a:avLst/>
          </a:prstGeom>
          <a:noFill/>
        </p:spPr>
        <p:txBody>
          <a:bodyPr wrap="none" rtlCol="0">
            <a:spAutoFit/>
          </a:bodyPr>
          <a:lstStyle/>
          <a:p>
            <a:r>
              <a:rPr lang="en-NZ" sz="3600" b="1" dirty="0">
                <a:solidFill>
                  <a:srgbClr val="F16523"/>
                </a:solidFill>
              </a:rPr>
              <a:t>Monitoring</a:t>
            </a:r>
          </a:p>
          <a:p>
            <a:r>
              <a:rPr lang="en-NZ" b="1" dirty="0"/>
              <a:t> </a:t>
            </a:r>
          </a:p>
          <a:p>
            <a:r>
              <a:rPr lang="en-NZ" sz="2800" b="1" dirty="0">
                <a:solidFill>
                  <a:srgbClr val="F16523"/>
                </a:solidFill>
              </a:rPr>
              <a:t>Sky Ranger™</a:t>
            </a:r>
          </a:p>
        </p:txBody>
      </p:sp>
      <p:sp>
        <p:nvSpPr>
          <p:cNvPr id="5" name="TextBox 4">
            <a:extLst>
              <a:ext uri="{FF2B5EF4-FFF2-40B4-BE49-F238E27FC236}">
                <a16:creationId xmlns:a16="http://schemas.microsoft.com/office/drawing/2014/main" id="{1EEB0723-4930-4971-900A-F288E7F66084}"/>
              </a:ext>
            </a:extLst>
          </p:cNvPr>
          <p:cNvSpPr txBox="1"/>
          <p:nvPr/>
        </p:nvSpPr>
        <p:spPr>
          <a:xfrm>
            <a:off x="4502542" y="1590332"/>
            <a:ext cx="4375127"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4B6545"/>
                </a:solidFill>
              </a:rPr>
              <a:t>Smart transmitters allow remote monitoring via aircraft with receiver</a:t>
            </a:r>
          </a:p>
          <a:p>
            <a:pPr marL="285750" indent="-285750">
              <a:buFont typeface="Arial" panose="020B0604020202020204" pitchFamily="34" charset="0"/>
              <a:buChar char="•"/>
            </a:pPr>
            <a:r>
              <a:rPr lang="en-US" sz="2800" dirty="0">
                <a:solidFill>
                  <a:srgbClr val="4B6545"/>
                </a:solidFill>
              </a:rPr>
              <a:t>About half the wild birds carry transmitters</a:t>
            </a:r>
          </a:p>
          <a:p>
            <a:pPr marL="285750" indent="-285750">
              <a:buFont typeface="Arial" panose="020B0604020202020204" pitchFamily="34" charset="0"/>
              <a:buChar char="•"/>
            </a:pPr>
            <a:r>
              <a:rPr lang="en-US" sz="2800" dirty="0">
                <a:solidFill>
                  <a:srgbClr val="4B6545"/>
                </a:solidFill>
              </a:rPr>
              <a:t>GPS recorder logs location and ‘state’ of each bird</a:t>
            </a:r>
          </a:p>
          <a:p>
            <a:pPr marL="285750" indent="-285750">
              <a:buFont typeface="Arial" panose="020B0604020202020204" pitchFamily="34" charset="0"/>
              <a:buChar char="•"/>
            </a:pPr>
            <a:r>
              <a:rPr lang="en-US" sz="2800" dirty="0">
                <a:solidFill>
                  <a:srgbClr val="4B6545"/>
                </a:solidFill>
              </a:rPr>
              <a:t>‘Ground truthing’ by small groups of rangers</a:t>
            </a:r>
            <a:endParaRPr lang="en-NZ" sz="2800" dirty="0">
              <a:solidFill>
                <a:srgbClr val="4B6545"/>
              </a:solidFill>
            </a:endParaRPr>
          </a:p>
        </p:txBody>
      </p:sp>
      <p:grpSp>
        <p:nvGrpSpPr>
          <p:cNvPr id="4" name="Group 3">
            <a:extLst>
              <a:ext uri="{FF2B5EF4-FFF2-40B4-BE49-F238E27FC236}">
                <a16:creationId xmlns:a16="http://schemas.microsoft.com/office/drawing/2014/main" id="{40A6BBAC-4CF4-4E27-84F0-ED410A5E7FA6}"/>
              </a:ext>
            </a:extLst>
          </p:cNvPr>
          <p:cNvGrpSpPr/>
          <p:nvPr/>
        </p:nvGrpSpPr>
        <p:grpSpPr>
          <a:xfrm>
            <a:off x="428898" y="495211"/>
            <a:ext cx="3638005" cy="5678823"/>
            <a:chOff x="428898" y="495211"/>
            <a:chExt cx="3638005" cy="5678823"/>
          </a:xfrm>
        </p:grpSpPr>
        <p:pic>
          <p:nvPicPr>
            <p:cNvPr id="6" name="Picture 5">
              <a:extLst>
                <a:ext uri="{FF2B5EF4-FFF2-40B4-BE49-F238E27FC236}">
                  <a16:creationId xmlns:a16="http://schemas.microsoft.com/office/drawing/2014/main" id="{42B27657-D588-4D50-B954-544CB6CEAFD1}"/>
                </a:ext>
              </a:extLst>
            </p:cNvPr>
            <p:cNvPicPr>
              <a:picLocks noChangeAspect="1"/>
            </p:cNvPicPr>
            <p:nvPr/>
          </p:nvPicPr>
          <p:blipFill>
            <a:blip r:embed="rId3"/>
            <a:stretch>
              <a:fillRect/>
            </a:stretch>
          </p:blipFill>
          <p:spPr>
            <a:xfrm>
              <a:off x="428898" y="495211"/>
              <a:ext cx="3638005" cy="5420482"/>
            </a:xfrm>
            <a:prstGeom prst="rect">
              <a:avLst/>
            </a:prstGeom>
          </p:spPr>
        </p:pic>
        <p:sp>
          <p:nvSpPr>
            <p:cNvPr id="7" name="TextBox 6">
              <a:extLst>
                <a:ext uri="{FF2B5EF4-FFF2-40B4-BE49-F238E27FC236}">
                  <a16:creationId xmlns:a16="http://schemas.microsoft.com/office/drawing/2014/main" id="{8B9F4489-33A5-4B12-B151-E492C9231FD2}"/>
                </a:ext>
              </a:extLst>
            </p:cNvPr>
            <p:cNvSpPr txBox="1"/>
            <p:nvPr/>
          </p:nvSpPr>
          <p:spPr>
            <a:xfrm>
              <a:off x="428898" y="5943202"/>
              <a:ext cx="2791149" cy="230832"/>
            </a:xfrm>
            <a:prstGeom prst="rect">
              <a:avLst/>
            </a:prstGeom>
            <a:noFill/>
          </p:spPr>
          <p:txBody>
            <a:bodyPr wrap="none" rtlCol="0">
              <a:spAutoFit/>
            </a:bodyPr>
            <a:lstStyle/>
            <a:p>
              <a:r>
                <a:rPr lang="en-US" sz="900" dirty="0"/>
                <a:t>Photo Credit: Jo </a:t>
              </a:r>
              <a:r>
                <a:rPr lang="en-US" sz="900" dirty="0" err="1"/>
                <a:t>Ledington</a:t>
              </a:r>
              <a:r>
                <a:rPr lang="en-US" sz="900" dirty="0"/>
                <a:t> Department of Conservation</a:t>
              </a:r>
              <a:endParaRPr lang="en-NZ" sz="900" dirty="0"/>
            </a:p>
          </p:txBody>
        </p:sp>
      </p:grpSp>
    </p:spTree>
    <p:extLst>
      <p:ext uri="{BB962C8B-B14F-4D97-AF65-F5344CB8AC3E}">
        <p14:creationId xmlns:p14="http://schemas.microsoft.com/office/powerpoint/2010/main" val="4125877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EBE107-5B35-408C-846F-5FCE01B17E5E}"/>
              </a:ext>
            </a:extLst>
          </p:cNvPr>
          <p:cNvSpPr txBox="1"/>
          <p:nvPr/>
        </p:nvSpPr>
        <p:spPr>
          <a:xfrm>
            <a:off x="1624615" y="488272"/>
            <a:ext cx="6264344" cy="646331"/>
          </a:xfrm>
          <a:prstGeom prst="rect">
            <a:avLst/>
          </a:prstGeom>
          <a:noFill/>
        </p:spPr>
        <p:txBody>
          <a:bodyPr wrap="none" rtlCol="0">
            <a:spAutoFit/>
          </a:bodyPr>
          <a:lstStyle/>
          <a:p>
            <a:r>
              <a:rPr lang="en-US" sz="3600" b="1" dirty="0">
                <a:solidFill>
                  <a:srgbClr val="F16523"/>
                </a:solidFill>
              </a:rPr>
              <a:t>Your task with the takahē today</a:t>
            </a:r>
            <a:endParaRPr lang="en-NZ" sz="3600" b="1" dirty="0">
              <a:solidFill>
                <a:srgbClr val="F16523"/>
              </a:solidFill>
            </a:endParaRPr>
          </a:p>
        </p:txBody>
      </p:sp>
      <p:sp>
        <p:nvSpPr>
          <p:cNvPr id="3" name="TextBox 2">
            <a:extLst>
              <a:ext uri="{FF2B5EF4-FFF2-40B4-BE49-F238E27FC236}">
                <a16:creationId xmlns:a16="http://schemas.microsoft.com/office/drawing/2014/main" id="{F143AC70-6358-4F5B-A52C-A6BAEFBD7CDF}"/>
              </a:ext>
            </a:extLst>
          </p:cNvPr>
          <p:cNvSpPr txBox="1"/>
          <p:nvPr/>
        </p:nvSpPr>
        <p:spPr>
          <a:xfrm>
            <a:off x="448391" y="1353803"/>
            <a:ext cx="5564538" cy="4832092"/>
          </a:xfrm>
          <a:prstGeom prst="rect">
            <a:avLst/>
          </a:prstGeom>
          <a:noFill/>
        </p:spPr>
        <p:txBody>
          <a:bodyPr wrap="square" rtlCol="0">
            <a:spAutoFit/>
          </a:bodyPr>
          <a:lstStyle/>
          <a:p>
            <a:pPr marL="457200" indent="-457200">
              <a:buFont typeface="Wingdings" panose="05000000000000000000" pitchFamily="2" charset="2"/>
              <a:buChar char="q"/>
            </a:pPr>
            <a:r>
              <a:rPr lang="en-US" sz="2800" dirty="0">
                <a:solidFill>
                  <a:srgbClr val="4B6545"/>
                </a:solidFill>
              </a:rPr>
              <a:t>Spend some time observing the takahē</a:t>
            </a:r>
          </a:p>
          <a:p>
            <a:pPr marL="457200" indent="-457200">
              <a:buFont typeface="Wingdings" panose="05000000000000000000" pitchFamily="2" charset="2"/>
              <a:buChar char="q"/>
            </a:pPr>
            <a:r>
              <a:rPr lang="en-US" sz="2800" dirty="0">
                <a:solidFill>
                  <a:srgbClr val="4B6545"/>
                </a:solidFill>
              </a:rPr>
              <a:t>Think about adaptations which fit them for living in their current wild environment</a:t>
            </a:r>
          </a:p>
          <a:p>
            <a:pPr marL="457200" indent="-457200">
              <a:buFont typeface="Wingdings" panose="05000000000000000000" pitchFamily="2" charset="2"/>
              <a:buChar char="q"/>
            </a:pPr>
            <a:r>
              <a:rPr lang="en-US" sz="2800" dirty="0">
                <a:solidFill>
                  <a:srgbClr val="4B6545"/>
                </a:solidFill>
              </a:rPr>
              <a:t>Think about which factors / relationships affect this species</a:t>
            </a:r>
          </a:p>
          <a:p>
            <a:pPr marL="457200" indent="-457200">
              <a:buFont typeface="Wingdings" panose="05000000000000000000" pitchFamily="2" charset="2"/>
              <a:buChar char="q"/>
            </a:pPr>
            <a:r>
              <a:rPr lang="en-US" sz="2800" dirty="0">
                <a:solidFill>
                  <a:srgbClr val="4B6545"/>
                </a:solidFill>
              </a:rPr>
              <a:t>Think about what makes takahē vulnerable to predation and competition</a:t>
            </a:r>
          </a:p>
          <a:p>
            <a:endParaRPr lang="en-NZ" sz="2800" b="1" dirty="0">
              <a:solidFill>
                <a:srgbClr val="4B6545"/>
              </a:solidFill>
            </a:endParaRPr>
          </a:p>
        </p:txBody>
      </p:sp>
      <p:grpSp>
        <p:nvGrpSpPr>
          <p:cNvPr id="6" name="Group 5">
            <a:extLst>
              <a:ext uri="{FF2B5EF4-FFF2-40B4-BE49-F238E27FC236}">
                <a16:creationId xmlns:a16="http://schemas.microsoft.com/office/drawing/2014/main" id="{B3C1973A-4513-4D46-949A-91B19A379368}"/>
              </a:ext>
            </a:extLst>
          </p:cNvPr>
          <p:cNvGrpSpPr/>
          <p:nvPr/>
        </p:nvGrpSpPr>
        <p:grpSpPr>
          <a:xfrm>
            <a:off x="5643536" y="2928116"/>
            <a:ext cx="3156575" cy="2576081"/>
            <a:chOff x="5643536" y="2928116"/>
            <a:chExt cx="3156575" cy="2576081"/>
          </a:xfrm>
        </p:grpSpPr>
        <p:pic>
          <p:nvPicPr>
            <p:cNvPr id="4" name="Picture 3">
              <a:extLst>
                <a:ext uri="{FF2B5EF4-FFF2-40B4-BE49-F238E27FC236}">
                  <a16:creationId xmlns:a16="http://schemas.microsoft.com/office/drawing/2014/main" id="{60D6D514-5C05-4437-BE86-57D143111BF2}"/>
                </a:ext>
              </a:extLst>
            </p:cNvPr>
            <p:cNvPicPr>
              <a:picLocks noChangeAspect="1"/>
            </p:cNvPicPr>
            <p:nvPr/>
          </p:nvPicPr>
          <p:blipFill>
            <a:blip r:embed="rId3"/>
            <a:stretch>
              <a:fillRect/>
            </a:stretch>
          </p:blipFill>
          <p:spPr>
            <a:xfrm>
              <a:off x="5707440" y="2928116"/>
              <a:ext cx="3092671" cy="2308614"/>
            </a:xfrm>
            <a:prstGeom prst="rect">
              <a:avLst/>
            </a:prstGeom>
          </p:spPr>
        </p:pic>
        <p:sp>
          <p:nvSpPr>
            <p:cNvPr id="5" name="TextBox 4">
              <a:extLst>
                <a:ext uri="{FF2B5EF4-FFF2-40B4-BE49-F238E27FC236}">
                  <a16:creationId xmlns:a16="http://schemas.microsoft.com/office/drawing/2014/main" id="{629B1675-1466-4672-A40F-6639158CC674}"/>
                </a:ext>
              </a:extLst>
            </p:cNvPr>
            <p:cNvSpPr txBox="1"/>
            <p:nvPr/>
          </p:nvSpPr>
          <p:spPr>
            <a:xfrm>
              <a:off x="5643536" y="5273365"/>
              <a:ext cx="1545616" cy="230832"/>
            </a:xfrm>
            <a:prstGeom prst="rect">
              <a:avLst/>
            </a:prstGeom>
            <a:noFill/>
          </p:spPr>
          <p:txBody>
            <a:bodyPr wrap="none" rtlCol="0">
              <a:spAutoFit/>
            </a:bodyPr>
            <a:lstStyle/>
            <a:p>
              <a:r>
                <a:rPr lang="en-US" sz="900" dirty="0"/>
                <a:t>Photo Credit: Andrew Hawke</a:t>
              </a:r>
              <a:endParaRPr lang="en-NZ" sz="900" dirty="0"/>
            </a:p>
          </p:txBody>
        </p:sp>
      </p:grpSp>
    </p:spTree>
    <p:extLst>
      <p:ext uri="{BB962C8B-B14F-4D97-AF65-F5344CB8AC3E}">
        <p14:creationId xmlns:p14="http://schemas.microsoft.com/office/powerpoint/2010/main" val="1962435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7D0C5F-0A17-4656-9526-7243AF19D467}"/>
              </a:ext>
            </a:extLst>
          </p:cNvPr>
          <p:cNvGrpSpPr/>
          <p:nvPr/>
        </p:nvGrpSpPr>
        <p:grpSpPr>
          <a:xfrm>
            <a:off x="94806" y="401320"/>
            <a:ext cx="8896157" cy="6151963"/>
            <a:chOff x="94806" y="401320"/>
            <a:chExt cx="8896157" cy="6151963"/>
          </a:xfrm>
        </p:grpSpPr>
        <p:pic>
          <p:nvPicPr>
            <p:cNvPr id="5122" name="Picture 2" descr="E:\Takahe 4Sue\IMG_4383.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4806" y="401320"/>
              <a:ext cx="8896157" cy="5796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p:cNvSpPr txBox="1">
              <a:spLocks noChangeArrowheads="1"/>
            </p:cNvSpPr>
            <p:nvPr/>
          </p:nvSpPr>
          <p:spPr bwMode="auto">
            <a:xfrm>
              <a:off x="94806" y="6322451"/>
              <a:ext cx="15456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US" altLang="en-US" sz="900" dirty="0">
                  <a:solidFill>
                    <a:prstClr val="black"/>
                  </a:solidFill>
                  <a:latin typeface="Calibri"/>
                  <a:cs typeface="Arial" charset="0"/>
                </a:rPr>
                <a:t>Photo Credit: Andrew Hawke</a:t>
              </a:r>
            </a:p>
          </p:txBody>
        </p:sp>
      </p:grpSp>
      <p:sp>
        <p:nvSpPr>
          <p:cNvPr id="17412" name="TextBox 1"/>
          <p:cNvSpPr txBox="1">
            <a:spLocks noChangeArrowheads="1"/>
          </p:cNvSpPr>
          <p:nvPr/>
        </p:nvSpPr>
        <p:spPr bwMode="auto">
          <a:xfrm>
            <a:off x="1312863" y="403227"/>
            <a:ext cx="3886200" cy="646113"/>
          </a:xfrm>
          <a:prstGeom prst="rect">
            <a:avLst/>
          </a:prstGeom>
          <a:noFill/>
          <a:ln w="9525">
            <a:noFill/>
            <a:miter lim="800000"/>
            <a:headEnd/>
            <a:tailEnd/>
          </a:ln>
        </p:spPr>
        <p:txBody>
          <a:bodyPr wrap="none">
            <a:spAutoFit/>
          </a:bodyPr>
          <a:lstStyle/>
          <a:p>
            <a:pPr defTabSz="457200" fontAlgn="base">
              <a:spcBef>
                <a:spcPct val="0"/>
              </a:spcBef>
              <a:spcAft>
                <a:spcPct val="0"/>
              </a:spcAft>
              <a:defRPr/>
            </a:pPr>
            <a:r>
              <a:rPr lang="en-NZ" sz="3600" b="1" dirty="0">
                <a:solidFill>
                  <a:srgbClr val="F16523"/>
                </a:solidFill>
                <a:cs typeface="Arial" charset="0"/>
              </a:rPr>
              <a:t>Learning Outcomes</a:t>
            </a:r>
          </a:p>
        </p:txBody>
      </p:sp>
      <p:sp>
        <p:nvSpPr>
          <p:cNvPr id="17413" name="TextBox 2"/>
          <p:cNvSpPr txBox="1">
            <a:spLocks noChangeArrowheads="1"/>
          </p:cNvSpPr>
          <p:nvPr/>
        </p:nvSpPr>
        <p:spPr bwMode="auto">
          <a:xfrm>
            <a:off x="609600" y="1773240"/>
            <a:ext cx="8077200" cy="3724275"/>
          </a:xfrm>
          <a:prstGeom prst="rect">
            <a:avLst/>
          </a:prstGeom>
          <a:noFill/>
          <a:ln w="9525">
            <a:noFill/>
            <a:miter lim="800000"/>
            <a:headEnd/>
            <a:tailEnd/>
          </a:ln>
        </p:spPr>
        <p:txBody>
          <a:bodyPr>
            <a:spAutoFit/>
          </a:bodyPr>
          <a:lstStyle/>
          <a:p>
            <a:pPr marL="609600" indent="-609600" defTabSz="457200" fontAlgn="base">
              <a:spcBef>
                <a:spcPts val="1200"/>
              </a:spcBef>
              <a:spcAft>
                <a:spcPts val="1200"/>
              </a:spcAft>
              <a:buFont typeface="Wingdings" pitchFamily="2" charset="2"/>
              <a:buChar char="q"/>
              <a:defRPr/>
            </a:pPr>
            <a:r>
              <a:rPr lang="en-US" sz="2800" b="1" dirty="0">
                <a:solidFill>
                  <a:srgbClr val="4B6545"/>
                </a:solidFill>
                <a:cs typeface="Arial" charset="0"/>
              </a:rPr>
              <a:t>To understand the uniqueness of New Zealand’s endemic species </a:t>
            </a:r>
          </a:p>
          <a:p>
            <a:pPr marL="609600" indent="-609600" defTabSz="457200" fontAlgn="base">
              <a:spcBef>
                <a:spcPts val="1200"/>
              </a:spcBef>
              <a:spcAft>
                <a:spcPts val="1200"/>
              </a:spcAft>
              <a:buFont typeface="Wingdings" pitchFamily="2" charset="2"/>
              <a:buChar char="q"/>
              <a:defRPr/>
            </a:pPr>
            <a:r>
              <a:rPr lang="en-US" sz="2800" b="1" dirty="0">
                <a:solidFill>
                  <a:srgbClr val="4B6545"/>
                </a:solidFill>
                <a:cs typeface="Arial" charset="0"/>
              </a:rPr>
              <a:t>To observe takahē </a:t>
            </a:r>
            <a:r>
              <a:rPr lang="en-US" sz="2800" b="1" i="1" dirty="0">
                <a:solidFill>
                  <a:srgbClr val="4B6545"/>
                </a:solidFill>
                <a:cs typeface="Arial" charset="0"/>
              </a:rPr>
              <a:t>(Porphyrio hochstetteri) </a:t>
            </a:r>
            <a:r>
              <a:rPr lang="en-US" sz="2800" b="1" dirty="0">
                <a:solidFill>
                  <a:srgbClr val="4B6545"/>
                </a:solidFill>
                <a:cs typeface="Arial" charset="0"/>
              </a:rPr>
              <a:t>and make links to adaptations</a:t>
            </a:r>
          </a:p>
          <a:p>
            <a:pPr marL="609600" indent="-609600" defTabSz="457200" fontAlgn="base">
              <a:spcBef>
                <a:spcPts val="1200"/>
              </a:spcBef>
              <a:spcAft>
                <a:spcPts val="1200"/>
              </a:spcAft>
              <a:buFont typeface="Wingdings" pitchFamily="2" charset="2"/>
              <a:buChar char="q"/>
              <a:defRPr/>
            </a:pPr>
            <a:r>
              <a:rPr lang="en-US" sz="2800" b="1" dirty="0">
                <a:solidFill>
                  <a:srgbClr val="4B6545"/>
                </a:solidFill>
                <a:cs typeface="Arial" charset="0"/>
              </a:rPr>
              <a:t>To think about some aspects of interrelationships between species in the communities in which takahē live</a:t>
            </a:r>
          </a:p>
        </p:txBody>
      </p:sp>
    </p:spTree>
    <p:extLst>
      <p:ext uri="{BB962C8B-B14F-4D97-AF65-F5344CB8AC3E}">
        <p14:creationId xmlns:p14="http://schemas.microsoft.com/office/powerpoint/2010/main" val="848782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3"/>
          <p:cNvSpPr txBox="1">
            <a:spLocks noChangeArrowheads="1"/>
          </p:cNvSpPr>
          <p:nvPr/>
        </p:nvSpPr>
        <p:spPr bwMode="auto">
          <a:xfrm>
            <a:off x="200025" y="169863"/>
            <a:ext cx="523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NZ" altLang="en-US" sz="3600" b="1" dirty="0">
                <a:solidFill>
                  <a:srgbClr val="F16523"/>
                </a:solidFill>
                <a:latin typeface="Calibri"/>
                <a:cs typeface="Arial" charset="0"/>
              </a:rPr>
              <a:t>Takahē observations (in person or on film)</a:t>
            </a:r>
          </a:p>
        </p:txBody>
      </p:sp>
      <p:sp>
        <p:nvSpPr>
          <p:cNvPr id="26628" name="TextBox 7"/>
          <p:cNvSpPr txBox="1">
            <a:spLocks noChangeArrowheads="1"/>
          </p:cNvSpPr>
          <p:nvPr/>
        </p:nvSpPr>
        <p:spPr bwMode="auto">
          <a:xfrm>
            <a:off x="274640" y="1409700"/>
            <a:ext cx="508317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457200" defTabSz="457200" eaLnBrk="0" fontAlgn="base" hangingPunct="0">
              <a:spcBef>
                <a:spcPts val="0"/>
              </a:spcBef>
              <a:spcAft>
                <a:spcPts val="300"/>
              </a:spcAft>
              <a:buFont typeface="Wingdings" panose="05000000000000000000" pitchFamily="2" charset="2"/>
              <a:buChar char="q"/>
              <a:defRPr/>
            </a:pPr>
            <a:r>
              <a:rPr lang="en-NZ" altLang="en-US" sz="2800" dirty="0">
                <a:solidFill>
                  <a:srgbClr val="4B6545"/>
                </a:solidFill>
                <a:latin typeface="Calibri"/>
                <a:cs typeface="Arial" charset="0"/>
              </a:rPr>
              <a:t>Sit quietly and watch the birds.</a:t>
            </a:r>
          </a:p>
          <a:p>
            <a:pPr marL="457200" indent="-457200" defTabSz="457200" eaLnBrk="0" fontAlgn="base" hangingPunct="0">
              <a:spcBef>
                <a:spcPts val="0"/>
              </a:spcBef>
              <a:spcAft>
                <a:spcPts val="300"/>
              </a:spcAft>
              <a:buFont typeface="Wingdings" panose="05000000000000000000" pitchFamily="2" charset="2"/>
              <a:buChar char="q"/>
              <a:defRPr/>
            </a:pPr>
            <a:r>
              <a:rPr lang="en-NZ" altLang="en-US" sz="2800" dirty="0">
                <a:solidFill>
                  <a:srgbClr val="4B6545"/>
                </a:solidFill>
                <a:latin typeface="Calibri"/>
                <a:cs typeface="Arial" charset="0"/>
              </a:rPr>
              <a:t>Note down what they are doing, how they interact with each other.</a:t>
            </a:r>
          </a:p>
          <a:p>
            <a:pPr marL="457200" indent="-457200" defTabSz="457200" eaLnBrk="0" fontAlgn="base" hangingPunct="0">
              <a:spcBef>
                <a:spcPts val="0"/>
              </a:spcBef>
              <a:spcAft>
                <a:spcPts val="300"/>
              </a:spcAft>
              <a:buFont typeface="Wingdings" panose="05000000000000000000" pitchFamily="2" charset="2"/>
              <a:buChar char="q"/>
              <a:defRPr/>
            </a:pPr>
            <a:r>
              <a:rPr lang="en-NZ" altLang="en-US" sz="2800" dirty="0">
                <a:solidFill>
                  <a:srgbClr val="4B6545"/>
                </a:solidFill>
                <a:latin typeface="Calibri"/>
                <a:cs typeface="Arial" charset="0"/>
              </a:rPr>
              <a:t>How do they use their beak and feet for feeding?</a:t>
            </a:r>
          </a:p>
          <a:p>
            <a:pPr marL="457200" indent="-457200" defTabSz="457200" eaLnBrk="0" fontAlgn="base" hangingPunct="0">
              <a:spcBef>
                <a:spcPts val="0"/>
              </a:spcBef>
              <a:buFont typeface="Wingdings" panose="05000000000000000000" pitchFamily="2" charset="2"/>
              <a:buChar char="q"/>
              <a:defRPr/>
            </a:pPr>
            <a:r>
              <a:rPr lang="en-NZ" altLang="en-US" sz="2800" dirty="0">
                <a:solidFill>
                  <a:srgbClr val="4B6545"/>
                </a:solidFill>
                <a:latin typeface="Calibri"/>
                <a:cs typeface="Arial" charset="0"/>
              </a:rPr>
              <a:t>What do you notice about their colouration, their feathers, their size? </a:t>
            </a:r>
          </a:p>
        </p:txBody>
      </p:sp>
      <p:sp>
        <p:nvSpPr>
          <p:cNvPr id="3" name="TextBox 2"/>
          <p:cNvSpPr txBox="1"/>
          <p:nvPr/>
        </p:nvSpPr>
        <p:spPr>
          <a:xfrm>
            <a:off x="5224261" y="5074083"/>
            <a:ext cx="3322638" cy="1447800"/>
          </a:xfrm>
          <a:prstGeom prst="rect">
            <a:avLst/>
          </a:prstGeom>
          <a:noFill/>
        </p:spPr>
        <p:txBody>
          <a:bodyPr>
            <a:spAutoFit/>
          </a:bodyPr>
          <a:lstStyle/>
          <a:p>
            <a:pPr defTabSz="457200" eaLnBrk="0" fontAlgn="base" hangingPunct="0">
              <a:spcBef>
                <a:spcPct val="0"/>
              </a:spcBef>
              <a:spcAft>
                <a:spcPct val="0"/>
              </a:spcAft>
              <a:defRPr/>
            </a:pPr>
            <a:r>
              <a:rPr lang="en-NZ" altLang="en-US" sz="2800" dirty="0">
                <a:solidFill>
                  <a:srgbClr val="4B6545"/>
                </a:solidFill>
                <a:cs typeface="Arial" charset="0"/>
              </a:rPr>
              <a:t>Note down anything else interesting you observe</a:t>
            </a:r>
            <a:r>
              <a:rPr lang="en-NZ" altLang="en-US" sz="3200" dirty="0">
                <a:solidFill>
                  <a:srgbClr val="4B6545"/>
                </a:solidFill>
                <a:cs typeface="Arial" charset="0"/>
              </a:rPr>
              <a:t>.</a:t>
            </a:r>
            <a:endParaRPr lang="en-NZ" sz="3200" dirty="0">
              <a:solidFill>
                <a:srgbClr val="4B6545"/>
              </a:solidFill>
              <a:latin typeface="Arial" charset="0"/>
              <a:cs typeface="Arial" charset="0"/>
            </a:endParaRPr>
          </a:p>
        </p:txBody>
      </p:sp>
      <p:grpSp>
        <p:nvGrpSpPr>
          <p:cNvPr id="4" name="Group 3">
            <a:extLst>
              <a:ext uri="{FF2B5EF4-FFF2-40B4-BE49-F238E27FC236}">
                <a16:creationId xmlns:a16="http://schemas.microsoft.com/office/drawing/2014/main" id="{CF368338-5AB3-49BF-98E8-F65FEF8661CA}"/>
              </a:ext>
            </a:extLst>
          </p:cNvPr>
          <p:cNvGrpSpPr/>
          <p:nvPr/>
        </p:nvGrpSpPr>
        <p:grpSpPr>
          <a:xfrm>
            <a:off x="5727122" y="344048"/>
            <a:ext cx="3096245" cy="2271163"/>
            <a:chOff x="5727122" y="344048"/>
            <a:chExt cx="3096245" cy="2271163"/>
          </a:xfrm>
        </p:grpSpPr>
        <p:sp>
          <p:nvSpPr>
            <p:cNvPr id="2" name="Rectangle 1"/>
            <p:cNvSpPr/>
            <p:nvPr/>
          </p:nvSpPr>
          <p:spPr>
            <a:xfrm>
              <a:off x="5727122" y="2383436"/>
              <a:ext cx="1655762" cy="231775"/>
            </a:xfrm>
            <a:prstGeom prst="rect">
              <a:avLst/>
            </a:prstGeom>
          </p:spPr>
          <p:txBody>
            <a:bodyPr>
              <a:spAutoFit/>
            </a:bodyPr>
            <a:lstStyle/>
            <a:p>
              <a:pPr defTabSz="457200" eaLnBrk="0" fontAlgn="base" hangingPunct="0">
                <a:spcBef>
                  <a:spcPct val="0"/>
                </a:spcBef>
                <a:spcAft>
                  <a:spcPct val="0"/>
                </a:spcAft>
                <a:defRPr/>
              </a:pPr>
              <a:r>
                <a:rPr lang="en-NZ" sz="900" dirty="0">
                  <a:solidFill>
                    <a:prstClr val="black"/>
                  </a:solidFill>
                  <a:cs typeface="Arial" charset="0"/>
                </a:rPr>
                <a:t>Photo Credit: Andrew Hawke</a:t>
              </a:r>
            </a:p>
          </p:txBody>
        </p:sp>
        <p:pic>
          <p:nvPicPr>
            <p:cNvPr id="6146" name="Picture 2" descr="E:\Takahe 4Sue\IMG_24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7124" y="344048"/>
              <a:ext cx="3096243" cy="2065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BB4AF230-8467-4461-A235-2C663FC84DA7}"/>
              </a:ext>
            </a:extLst>
          </p:cNvPr>
          <p:cNvGrpSpPr/>
          <p:nvPr/>
        </p:nvGrpSpPr>
        <p:grpSpPr>
          <a:xfrm>
            <a:off x="5762924" y="2653475"/>
            <a:ext cx="3060443" cy="2270327"/>
            <a:chOff x="5762924" y="2653475"/>
            <a:chExt cx="3060443" cy="2270327"/>
          </a:xfrm>
        </p:grpSpPr>
        <p:pic>
          <p:nvPicPr>
            <p:cNvPr id="6147" name="Picture 3" descr="E:\Takahe 4Sue\IMG_55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2926" y="2653475"/>
              <a:ext cx="3060441" cy="20394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62924" y="4692970"/>
              <a:ext cx="1532792" cy="230832"/>
            </a:xfrm>
            <a:prstGeom prst="rect">
              <a:avLst/>
            </a:prstGeom>
          </p:spPr>
          <p:txBody>
            <a:bodyPr wrap="none">
              <a:spAutoFit/>
            </a:bodyPr>
            <a:lstStyle/>
            <a:p>
              <a:pPr defTabSz="457200" eaLnBrk="0" fontAlgn="base" hangingPunct="0">
                <a:spcBef>
                  <a:spcPct val="0"/>
                </a:spcBef>
                <a:spcAft>
                  <a:spcPct val="0"/>
                </a:spcAft>
                <a:defRPr/>
              </a:pPr>
              <a:r>
                <a:rPr lang="en-NZ" sz="900" dirty="0">
                  <a:solidFill>
                    <a:prstClr val="black"/>
                  </a:solidFill>
                  <a:cs typeface="Arial" charset="0"/>
                </a:rPr>
                <a:t>Photo Credit: Andrew Hawke</a:t>
              </a:r>
            </a:p>
          </p:txBody>
        </p:sp>
      </p:grpSp>
    </p:spTree>
    <p:extLst>
      <p:ext uri="{BB962C8B-B14F-4D97-AF65-F5344CB8AC3E}">
        <p14:creationId xmlns:p14="http://schemas.microsoft.com/office/powerpoint/2010/main" val="2752126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1CF9-4450-46F3-B2FE-62A3AABEA4B4}"/>
              </a:ext>
            </a:extLst>
          </p:cNvPr>
          <p:cNvSpPr>
            <a:spLocks noGrp="1"/>
          </p:cNvSpPr>
          <p:nvPr>
            <p:ph type="title"/>
          </p:nvPr>
        </p:nvSpPr>
        <p:spPr/>
        <p:txBody>
          <a:bodyPr/>
          <a:lstStyle/>
          <a:p>
            <a:r>
              <a:rPr lang="en-US" sz="3600" b="1" dirty="0">
                <a:solidFill>
                  <a:srgbClr val="F16523"/>
                </a:solidFill>
              </a:rPr>
              <a:t>Unpacking</a:t>
            </a:r>
            <a:r>
              <a:rPr lang="en-US" b="1" dirty="0">
                <a:solidFill>
                  <a:srgbClr val="F16523"/>
                </a:solidFill>
              </a:rPr>
              <a:t> the Standard</a:t>
            </a:r>
            <a:endParaRPr lang="en-NZ" b="1" dirty="0">
              <a:solidFill>
                <a:srgbClr val="F16523"/>
              </a:solidFill>
            </a:endParaRPr>
          </a:p>
        </p:txBody>
      </p:sp>
      <p:sp>
        <p:nvSpPr>
          <p:cNvPr id="3" name="Content Placeholder 2">
            <a:extLst>
              <a:ext uri="{FF2B5EF4-FFF2-40B4-BE49-F238E27FC236}">
                <a16:creationId xmlns:a16="http://schemas.microsoft.com/office/drawing/2014/main" id="{AE273DEF-4BE2-4F54-8907-D4BC57FEF437}"/>
              </a:ext>
            </a:extLst>
          </p:cNvPr>
          <p:cNvSpPr>
            <a:spLocks noGrp="1"/>
          </p:cNvSpPr>
          <p:nvPr>
            <p:ph idx="1"/>
          </p:nvPr>
        </p:nvSpPr>
        <p:spPr/>
        <p:txBody>
          <a:bodyPr/>
          <a:lstStyle/>
          <a:p>
            <a:pPr marL="0" indent="0">
              <a:buNone/>
            </a:pPr>
            <a:r>
              <a:rPr lang="en-US" sz="2800" dirty="0">
                <a:solidFill>
                  <a:srgbClr val="4B6545"/>
                </a:solidFill>
              </a:rPr>
              <a:t>Once you understand what is required, and have:</a:t>
            </a:r>
          </a:p>
          <a:p>
            <a:r>
              <a:rPr lang="en-US" sz="2800" dirty="0">
                <a:solidFill>
                  <a:srgbClr val="4B6545"/>
                </a:solidFill>
              </a:rPr>
              <a:t>done your research, </a:t>
            </a:r>
          </a:p>
          <a:p>
            <a:r>
              <a:rPr lang="en-US" sz="2800" dirty="0">
                <a:solidFill>
                  <a:srgbClr val="4B6545"/>
                </a:solidFill>
              </a:rPr>
              <a:t>made your observations </a:t>
            </a:r>
          </a:p>
          <a:p>
            <a:r>
              <a:rPr lang="en-US" sz="2800" dirty="0">
                <a:solidFill>
                  <a:srgbClr val="4B6545"/>
                </a:solidFill>
              </a:rPr>
              <a:t>and analysed your data, </a:t>
            </a:r>
          </a:p>
          <a:p>
            <a:pPr marL="0" indent="0">
              <a:buNone/>
            </a:pPr>
            <a:r>
              <a:rPr lang="en-US" sz="2800" dirty="0">
                <a:solidFill>
                  <a:srgbClr val="4B6545"/>
                </a:solidFill>
              </a:rPr>
              <a:t>you need to communicate your findings </a:t>
            </a:r>
            <a:r>
              <a:rPr lang="en-US" sz="2800" b="1" dirty="0">
                <a:solidFill>
                  <a:srgbClr val="4B6545"/>
                </a:solidFill>
              </a:rPr>
              <a:t>clearly and succinctly.</a:t>
            </a:r>
          </a:p>
          <a:p>
            <a:pPr marL="0" indent="0">
              <a:buNone/>
            </a:pPr>
            <a:r>
              <a:rPr lang="en-US" sz="2800" dirty="0">
                <a:solidFill>
                  <a:srgbClr val="4B6545"/>
                </a:solidFill>
              </a:rPr>
              <a:t>To do this you need to connect your ideas logically and present them concisely, using correct scientific names and terminology</a:t>
            </a:r>
            <a:endParaRPr lang="en-NZ" sz="2800" dirty="0">
              <a:solidFill>
                <a:srgbClr val="4B6545"/>
              </a:solidFill>
            </a:endParaRPr>
          </a:p>
        </p:txBody>
      </p:sp>
      <p:pic>
        <p:nvPicPr>
          <p:cNvPr id="4" name="Picture 3">
            <a:extLst>
              <a:ext uri="{FF2B5EF4-FFF2-40B4-BE49-F238E27FC236}">
                <a16:creationId xmlns:a16="http://schemas.microsoft.com/office/drawing/2014/main" id="{10107347-1890-4A5B-B55B-33204A7E82AF}"/>
              </a:ext>
            </a:extLst>
          </p:cNvPr>
          <p:cNvPicPr>
            <a:picLocks noChangeAspect="1"/>
          </p:cNvPicPr>
          <p:nvPr/>
        </p:nvPicPr>
        <p:blipFill>
          <a:blip r:embed="rId3"/>
          <a:stretch>
            <a:fillRect/>
          </a:stretch>
        </p:blipFill>
        <p:spPr>
          <a:xfrm>
            <a:off x="5552660" y="1957663"/>
            <a:ext cx="1211890" cy="1568690"/>
          </a:xfrm>
          <a:prstGeom prst="rect">
            <a:avLst/>
          </a:prstGeom>
          <a:solidFill>
            <a:schemeClr val="bg1"/>
          </a:solidFill>
        </p:spPr>
      </p:pic>
    </p:spTree>
    <p:extLst>
      <p:ext uri="{BB962C8B-B14F-4D97-AF65-F5344CB8AC3E}">
        <p14:creationId xmlns:p14="http://schemas.microsoft.com/office/powerpoint/2010/main" val="1722839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80988"/>
            <a:ext cx="8229600" cy="1143000"/>
          </a:xfrm>
        </p:spPr>
        <p:txBody>
          <a:bodyPr/>
          <a:lstStyle/>
          <a:p>
            <a:r>
              <a:rPr lang="en-NZ" altLang="en-US" sz="3600" b="1" dirty="0">
                <a:solidFill>
                  <a:srgbClr val="F16523"/>
                </a:solidFill>
                <a:ea typeface="Arial Unicode MS" panose="020B0604020202020204" pitchFamily="34" charset="-128"/>
                <a:cs typeface="Arial Unicode MS" panose="020B0604020202020204" pitchFamily="34" charset="-128"/>
              </a:rPr>
              <a:t>Investigating a pattern in an ecological community (A)</a:t>
            </a:r>
            <a:endParaRPr lang="en-US" altLang="en-US" sz="3600" b="1" dirty="0">
              <a:solidFill>
                <a:srgbClr val="F16523"/>
              </a:solidFill>
              <a:ea typeface="Arial Unicode MS" panose="020B0604020202020204" pitchFamily="34" charset="-128"/>
              <a:cs typeface="Arial Unicode MS" panose="020B0604020202020204" pitchFamily="34" charset="-128"/>
            </a:endParaRPr>
          </a:p>
        </p:txBody>
      </p:sp>
      <p:sp>
        <p:nvSpPr>
          <p:cNvPr id="2" name="Rectangle 1"/>
          <p:cNvSpPr/>
          <p:nvPr/>
        </p:nvSpPr>
        <p:spPr>
          <a:xfrm>
            <a:off x="300039" y="1560516"/>
            <a:ext cx="8545512" cy="4078039"/>
          </a:xfrm>
          <a:prstGeom prst="rect">
            <a:avLst/>
          </a:prstGeom>
          <a:noFill/>
        </p:spPr>
        <p:txBody>
          <a:bodyPr>
            <a:spAutoFit/>
          </a:bodyPr>
          <a:lstStyle/>
          <a:p>
            <a:pPr defTabSz="457189" fontAlgn="base">
              <a:spcBef>
                <a:spcPts val="1200"/>
              </a:spcBef>
              <a:spcAft>
                <a:spcPts val="1200"/>
              </a:spcAft>
              <a:buClr>
                <a:srgbClr val="4B6545"/>
              </a:buClr>
              <a:defRPr/>
            </a:pPr>
            <a:r>
              <a:rPr lang="en-NZ" sz="2800" b="1" i="1" dirty="0">
                <a:solidFill>
                  <a:srgbClr val="4B6545"/>
                </a:solidFill>
                <a:cs typeface="Arial" charset="0"/>
              </a:rPr>
              <a:t>Investigate</a:t>
            </a:r>
            <a:r>
              <a:rPr lang="en-NZ" sz="2800" dirty="0">
                <a:solidFill>
                  <a:srgbClr val="4B6545"/>
                </a:solidFill>
                <a:cs typeface="Arial" charset="0"/>
              </a:rPr>
              <a:t> </a:t>
            </a:r>
            <a:r>
              <a:rPr lang="en-NZ" sz="2800" b="1" i="1" dirty="0">
                <a:solidFill>
                  <a:srgbClr val="4B6545"/>
                </a:solidFill>
                <a:cs typeface="Arial" charset="0"/>
              </a:rPr>
              <a:t>a pattern </a:t>
            </a:r>
            <a:r>
              <a:rPr lang="en-NZ" sz="2800" dirty="0">
                <a:solidFill>
                  <a:srgbClr val="4B6545"/>
                </a:solidFill>
                <a:cs typeface="Arial" charset="0"/>
              </a:rPr>
              <a:t>means you need to:</a:t>
            </a:r>
          </a:p>
          <a:p>
            <a:pPr marL="571486" indent="-571486" defTabSz="457189" fontAlgn="base">
              <a:spcBef>
                <a:spcPts val="600"/>
              </a:spcBef>
              <a:spcAft>
                <a:spcPts val="600"/>
              </a:spcAft>
              <a:buClr>
                <a:srgbClr val="4B6545"/>
              </a:buClr>
              <a:buFont typeface="Wingdings" pitchFamily="2" charset="2"/>
              <a:buChar char="q"/>
              <a:defRPr/>
            </a:pPr>
            <a:r>
              <a:rPr lang="en-NZ" sz="2800" b="1" dirty="0">
                <a:solidFill>
                  <a:srgbClr val="4B6545"/>
                </a:solidFill>
                <a:cs typeface="Arial" charset="0"/>
              </a:rPr>
              <a:t>Identify a pattern </a:t>
            </a:r>
            <a:r>
              <a:rPr lang="en-NZ" sz="2800" dirty="0">
                <a:solidFill>
                  <a:srgbClr val="4B6545"/>
                </a:solidFill>
                <a:cs typeface="Arial" charset="0"/>
              </a:rPr>
              <a:t>in an ecological community</a:t>
            </a:r>
          </a:p>
          <a:p>
            <a:pPr marL="571486" indent="-571486" defTabSz="457189" fontAlgn="base">
              <a:spcBef>
                <a:spcPts val="600"/>
              </a:spcBef>
              <a:spcAft>
                <a:spcPts val="600"/>
              </a:spcAft>
              <a:buClr>
                <a:srgbClr val="4B6545"/>
              </a:buClr>
              <a:buFont typeface="Wingdings" pitchFamily="2" charset="2"/>
              <a:buChar char="q"/>
              <a:defRPr/>
            </a:pPr>
            <a:r>
              <a:rPr lang="en-NZ" sz="2800" b="1" dirty="0">
                <a:solidFill>
                  <a:srgbClr val="4B6545"/>
                </a:solidFill>
                <a:cs typeface="Arial" charset="0"/>
              </a:rPr>
              <a:t>Relate the pattern to an environmental factor  </a:t>
            </a:r>
            <a:r>
              <a:rPr lang="en-NZ" sz="2800" dirty="0">
                <a:solidFill>
                  <a:srgbClr val="4B6545"/>
                </a:solidFill>
                <a:cs typeface="Arial" charset="0"/>
              </a:rPr>
              <a:t>- abiotic (e.g. climate) or biotic (e.g. presence or absence of introduced mammals)</a:t>
            </a:r>
          </a:p>
          <a:p>
            <a:pPr marL="571486" indent="-571486" defTabSz="457189" fontAlgn="base">
              <a:spcBef>
                <a:spcPts val="600"/>
              </a:spcBef>
              <a:spcAft>
                <a:spcPts val="600"/>
              </a:spcAft>
              <a:buClr>
                <a:srgbClr val="4B6545"/>
              </a:buClr>
              <a:buFont typeface="Wingdings" pitchFamily="2" charset="2"/>
              <a:buChar char="q"/>
              <a:defRPr/>
            </a:pPr>
            <a:r>
              <a:rPr lang="en-NZ" sz="2800" b="1" dirty="0">
                <a:solidFill>
                  <a:srgbClr val="4B6545"/>
                </a:solidFill>
                <a:cs typeface="Arial" charset="0"/>
              </a:rPr>
              <a:t>Describe how the environmental factor </a:t>
            </a:r>
            <a:r>
              <a:rPr lang="en-NZ" sz="2800" dirty="0">
                <a:solidFill>
                  <a:srgbClr val="4B6545"/>
                </a:solidFill>
                <a:cs typeface="Arial" charset="0"/>
              </a:rPr>
              <a:t>might affect the chosen species (e.g. takahē, stoat, deer, snow tussock)</a:t>
            </a:r>
            <a:endParaRPr lang="en-US" sz="2800" dirty="0">
              <a:solidFill>
                <a:srgbClr val="4B6545"/>
              </a:solidFill>
              <a:cs typeface="Arial" charset="0"/>
            </a:endParaRPr>
          </a:p>
        </p:txBody>
      </p:sp>
    </p:spTree>
    <p:extLst>
      <p:ext uri="{BB962C8B-B14F-4D97-AF65-F5344CB8AC3E}">
        <p14:creationId xmlns:p14="http://schemas.microsoft.com/office/powerpoint/2010/main" val="3797507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542925"/>
            <a:ext cx="8229600" cy="1143000"/>
          </a:xfrm>
        </p:spPr>
        <p:txBody>
          <a:bodyPr/>
          <a:lstStyle/>
          <a:p>
            <a:r>
              <a:rPr lang="en-NZ" altLang="en-US" sz="3600" b="1" dirty="0">
                <a:solidFill>
                  <a:srgbClr val="F16523"/>
                </a:solidFill>
              </a:rPr>
              <a:t>Linking observations and data or findings to describe a pattern</a:t>
            </a:r>
          </a:p>
        </p:txBody>
      </p:sp>
      <p:sp>
        <p:nvSpPr>
          <p:cNvPr id="53251" name="Content Placeholder 2"/>
          <p:cNvSpPr>
            <a:spLocks noGrp="1"/>
          </p:cNvSpPr>
          <p:nvPr>
            <p:ph idx="1"/>
          </p:nvPr>
        </p:nvSpPr>
        <p:spPr>
          <a:xfrm>
            <a:off x="457200" y="1736726"/>
            <a:ext cx="8229600" cy="2135188"/>
          </a:xfrm>
        </p:spPr>
        <p:txBody>
          <a:bodyPr/>
          <a:lstStyle/>
          <a:p>
            <a:pPr>
              <a:spcBef>
                <a:spcPts val="600"/>
              </a:spcBef>
              <a:spcAft>
                <a:spcPts val="600"/>
              </a:spcAft>
              <a:buFont typeface="Wingdings" panose="05000000000000000000" pitchFamily="2" charset="2"/>
              <a:buChar char="q"/>
            </a:pPr>
            <a:r>
              <a:rPr lang="en-NZ" altLang="en-US" sz="2800" dirty="0">
                <a:solidFill>
                  <a:srgbClr val="4B6545"/>
                </a:solidFill>
              </a:rPr>
              <a:t>Have </a:t>
            </a:r>
            <a:r>
              <a:rPr lang="en-NZ" altLang="en-US" sz="2800" b="1" dirty="0">
                <a:solidFill>
                  <a:srgbClr val="4B6545"/>
                </a:solidFill>
              </a:rPr>
              <a:t>sufficient data </a:t>
            </a:r>
            <a:r>
              <a:rPr lang="en-NZ" altLang="en-US" sz="2800" dirty="0">
                <a:solidFill>
                  <a:srgbClr val="4B6545"/>
                </a:solidFill>
              </a:rPr>
              <a:t>about your chosen species to be able to </a:t>
            </a:r>
            <a:r>
              <a:rPr lang="en-NZ" altLang="en-US" sz="2800" b="1" dirty="0">
                <a:solidFill>
                  <a:srgbClr val="4B6545"/>
                </a:solidFill>
              </a:rPr>
              <a:t>describe a pattern or trend</a:t>
            </a:r>
          </a:p>
          <a:p>
            <a:pPr>
              <a:spcBef>
                <a:spcPts val="600"/>
              </a:spcBef>
              <a:spcAft>
                <a:spcPts val="600"/>
              </a:spcAft>
              <a:buFont typeface="Wingdings" panose="05000000000000000000" pitchFamily="2" charset="2"/>
              <a:buChar char="q"/>
            </a:pPr>
            <a:r>
              <a:rPr lang="en-NZ" altLang="en-US" sz="2800" dirty="0">
                <a:solidFill>
                  <a:srgbClr val="4B6545"/>
                </a:solidFill>
              </a:rPr>
              <a:t>Research and make observations about the </a:t>
            </a:r>
            <a:r>
              <a:rPr lang="en-NZ" altLang="en-US" sz="2800" b="1" dirty="0">
                <a:solidFill>
                  <a:srgbClr val="4B6545"/>
                </a:solidFill>
              </a:rPr>
              <a:t>biology of your chosen species</a:t>
            </a:r>
            <a:endParaRPr lang="en-NZ" altLang="en-US" b="1" dirty="0">
              <a:solidFill>
                <a:srgbClr val="4B6545"/>
              </a:solidFill>
            </a:endParaRPr>
          </a:p>
        </p:txBody>
      </p:sp>
      <p:grpSp>
        <p:nvGrpSpPr>
          <p:cNvPr id="2" name="Group 1">
            <a:extLst>
              <a:ext uri="{FF2B5EF4-FFF2-40B4-BE49-F238E27FC236}">
                <a16:creationId xmlns:a16="http://schemas.microsoft.com/office/drawing/2014/main" id="{C987EC68-22D0-403A-B279-4055B8DFE2D8}"/>
              </a:ext>
            </a:extLst>
          </p:cNvPr>
          <p:cNvGrpSpPr/>
          <p:nvPr/>
        </p:nvGrpSpPr>
        <p:grpSpPr>
          <a:xfrm>
            <a:off x="581027" y="3871913"/>
            <a:ext cx="4740400" cy="2839095"/>
            <a:chOff x="581027" y="3871913"/>
            <a:chExt cx="4740400" cy="2839095"/>
          </a:xfrm>
        </p:grpSpPr>
        <p:pic>
          <p:nvPicPr>
            <p:cNvPr id="53252" name="Content Placeholder 3" descr="Graph 1"/>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29" y="3871913"/>
              <a:ext cx="3816351"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2"/>
            <p:cNvSpPr>
              <a:spLocks noChangeArrowheads="1"/>
            </p:cNvSpPr>
            <p:nvPr/>
          </p:nvSpPr>
          <p:spPr bwMode="auto">
            <a:xfrm>
              <a:off x="581027" y="6480176"/>
              <a:ext cx="47404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189" eaLnBrk="0" fontAlgn="base" hangingPunct="0">
                <a:spcBef>
                  <a:spcPct val="0"/>
                </a:spcBef>
                <a:spcAft>
                  <a:spcPct val="0"/>
                </a:spcAft>
                <a:buNone/>
              </a:pPr>
              <a:r>
                <a:rPr lang="en-NZ" altLang="en-US" sz="900" dirty="0">
                  <a:solidFill>
                    <a:srgbClr val="000000"/>
                  </a:solidFill>
                  <a:cs typeface="Arial" panose="020B0604020202020204" pitchFamily="34" charset="0"/>
                </a:rPr>
                <a:t>Source: Takahē Recovery programme –Department of Conservation Te Anau Area Office 2012 </a:t>
              </a:r>
            </a:p>
          </p:txBody>
        </p:sp>
      </p:grpSp>
      <p:grpSp>
        <p:nvGrpSpPr>
          <p:cNvPr id="3" name="Group 2">
            <a:extLst>
              <a:ext uri="{FF2B5EF4-FFF2-40B4-BE49-F238E27FC236}">
                <a16:creationId xmlns:a16="http://schemas.microsoft.com/office/drawing/2014/main" id="{AA794D28-AA88-416D-A16B-E68F81DF027E}"/>
              </a:ext>
            </a:extLst>
          </p:cNvPr>
          <p:cNvGrpSpPr/>
          <p:nvPr/>
        </p:nvGrpSpPr>
        <p:grpSpPr>
          <a:xfrm>
            <a:off x="5064005" y="3871917"/>
            <a:ext cx="3402779" cy="2500231"/>
            <a:chOff x="5064005" y="3871917"/>
            <a:chExt cx="3402779" cy="2500231"/>
          </a:xfrm>
        </p:grpSpPr>
        <p:sp>
          <p:nvSpPr>
            <p:cNvPr id="53255" name="Rectangle 3"/>
            <p:cNvSpPr>
              <a:spLocks noChangeArrowheads="1"/>
            </p:cNvSpPr>
            <p:nvPr/>
          </p:nvSpPr>
          <p:spPr bwMode="auto">
            <a:xfrm>
              <a:off x="5064005" y="6141316"/>
              <a:ext cx="153279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189" eaLnBrk="0" fontAlgn="base" hangingPunct="0">
                <a:spcBef>
                  <a:spcPct val="0"/>
                </a:spcBef>
                <a:spcAft>
                  <a:spcPct val="0"/>
                </a:spcAft>
                <a:buNone/>
              </a:pPr>
              <a:r>
                <a:rPr lang="en-NZ" altLang="en-US" sz="900" dirty="0">
                  <a:solidFill>
                    <a:srgbClr val="000000"/>
                  </a:solidFill>
                  <a:cs typeface="Arial" panose="020B0604020202020204" pitchFamily="34" charset="0"/>
                </a:rPr>
                <a:t>Photo Credit: Andrew Hawke</a:t>
              </a:r>
            </a:p>
          </p:txBody>
        </p:sp>
        <p:pic>
          <p:nvPicPr>
            <p:cNvPr id="7170" name="Picture 2" descr="E:\Takahe 4Sue\IMG_43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009" y="3871917"/>
              <a:ext cx="3402775" cy="22676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292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385087" y="506073"/>
            <a:ext cx="3386139" cy="684212"/>
          </a:xfrm>
        </p:spPr>
        <p:txBody>
          <a:bodyPr/>
          <a:lstStyle/>
          <a:p>
            <a:r>
              <a:rPr lang="en-NZ" altLang="en-US" sz="3600" b="1" dirty="0">
                <a:solidFill>
                  <a:srgbClr val="F16523"/>
                </a:solidFill>
                <a:ea typeface="Arial Unicode MS" panose="020B0604020202020204" pitchFamily="34" charset="-128"/>
                <a:cs typeface="Arial Unicode MS" panose="020B0604020202020204" pitchFamily="34" charset="-128"/>
              </a:rPr>
              <a:t>Important ideas to think about!</a:t>
            </a:r>
          </a:p>
        </p:txBody>
      </p:sp>
      <p:sp>
        <p:nvSpPr>
          <p:cNvPr id="60418" name="Content Placeholder 2"/>
          <p:cNvSpPr>
            <a:spLocks noGrp="1"/>
          </p:cNvSpPr>
          <p:nvPr>
            <p:ph idx="1"/>
          </p:nvPr>
        </p:nvSpPr>
        <p:spPr>
          <a:xfrm>
            <a:off x="327030" y="2368552"/>
            <a:ext cx="8499475" cy="4032251"/>
          </a:xfrm>
        </p:spPr>
        <p:txBody>
          <a:bodyPr/>
          <a:lstStyle/>
          <a:p>
            <a:pPr>
              <a:spcBef>
                <a:spcPts val="600"/>
              </a:spcBef>
              <a:spcAft>
                <a:spcPts val="600"/>
              </a:spcAft>
              <a:buClr>
                <a:srgbClr val="4B6545"/>
              </a:buClr>
              <a:buFont typeface="Wingdings" pitchFamily="2" charset="2"/>
              <a:buChar char="q"/>
              <a:defRPr/>
            </a:pPr>
            <a:r>
              <a:rPr lang="en-NZ" sz="2600" dirty="0">
                <a:solidFill>
                  <a:srgbClr val="4B6545"/>
                </a:solidFill>
                <a:ea typeface="Arial Unicode MS"/>
              </a:rPr>
              <a:t>What are the communities you are studying and what species do you have data for?</a:t>
            </a:r>
          </a:p>
          <a:p>
            <a:pPr>
              <a:spcBef>
                <a:spcPts val="600"/>
              </a:spcBef>
              <a:spcAft>
                <a:spcPts val="600"/>
              </a:spcAft>
              <a:buClr>
                <a:srgbClr val="4B6545"/>
              </a:buClr>
              <a:buFont typeface="Wingdings" pitchFamily="2" charset="2"/>
              <a:buChar char="q"/>
              <a:defRPr/>
            </a:pPr>
            <a:r>
              <a:rPr lang="en-NZ" sz="2600" dirty="0">
                <a:solidFill>
                  <a:srgbClr val="4B6545"/>
                </a:solidFill>
                <a:ea typeface="Arial Unicode MS"/>
              </a:rPr>
              <a:t>What is a pattern? What does your data show? Your pattern needs to be able to be described quantitatively and show a comparison between different communities.</a:t>
            </a:r>
          </a:p>
          <a:p>
            <a:pPr>
              <a:spcBef>
                <a:spcPts val="600"/>
              </a:spcBef>
              <a:spcAft>
                <a:spcPts val="600"/>
              </a:spcAft>
              <a:buClr>
                <a:srgbClr val="4B6545"/>
              </a:buClr>
              <a:buFont typeface="Wingdings" pitchFamily="2" charset="2"/>
              <a:buChar char="q"/>
              <a:defRPr/>
            </a:pPr>
            <a:r>
              <a:rPr lang="en-NZ" sz="2600" dirty="0">
                <a:solidFill>
                  <a:srgbClr val="4B6545"/>
                </a:solidFill>
                <a:ea typeface="Arial Unicode MS"/>
              </a:rPr>
              <a:t>What environmental factors are present or absent in your communities? (clue: there are biotic and abiotic factors).</a:t>
            </a:r>
          </a:p>
          <a:p>
            <a:pPr>
              <a:spcBef>
                <a:spcPts val="600"/>
              </a:spcBef>
              <a:spcAft>
                <a:spcPts val="600"/>
              </a:spcAft>
              <a:buClr>
                <a:srgbClr val="4B6545"/>
              </a:buClr>
              <a:buFont typeface="Wingdings" pitchFamily="2" charset="2"/>
              <a:buChar char="q"/>
              <a:defRPr/>
            </a:pPr>
            <a:r>
              <a:rPr lang="en-NZ" sz="2600" dirty="0">
                <a:solidFill>
                  <a:srgbClr val="4B6545"/>
                </a:solidFill>
                <a:ea typeface="Arial Unicode MS"/>
              </a:rPr>
              <a:t>How could the environmental factor(s) explain the pattern in your data?</a:t>
            </a:r>
          </a:p>
          <a:p>
            <a:pPr marL="414716" indent="-414716">
              <a:buClr>
                <a:schemeClr val="bg1"/>
              </a:buClr>
              <a:buFont typeface="Wingdings" pitchFamily="2" charset="2"/>
              <a:buChar char="Ø"/>
              <a:defRPr/>
            </a:pPr>
            <a:endParaRPr lang="en-NZ" dirty="0">
              <a:ea typeface="Arial Unicode MS"/>
            </a:endParaRPr>
          </a:p>
          <a:p>
            <a:pPr marL="414716" indent="-414716">
              <a:buClr>
                <a:schemeClr val="bg1"/>
              </a:buClr>
              <a:buFont typeface="Wingdings" pitchFamily="2" charset="2"/>
              <a:buChar char="Ø"/>
              <a:defRPr/>
            </a:pPr>
            <a:endParaRPr lang="en-NZ" dirty="0">
              <a:ea typeface="Arial Unicode MS"/>
            </a:endParaRPr>
          </a:p>
          <a:p>
            <a:pPr marL="414716" indent="-414716">
              <a:buClr>
                <a:schemeClr val="bg1"/>
              </a:buClr>
              <a:buFont typeface="Wingdings" pitchFamily="2" charset="2"/>
              <a:buChar char="Ø"/>
              <a:defRPr/>
            </a:pPr>
            <a:endParaRPr lang="en-NZ" dirty="0">
              <a:ea typeface="Arial Unicode MS"/>
            </a:endParaRPr>
          </a:p>
        </p:txBody>
      </p:sp>
      <p:grpSp>
        <p:nvGrpSpPr>
          <p:cNvPr id="6" name="Group 5">
            <a:extLst>
              <a:ext uri="{FF2B5EF4-FFF2-40B4-BE49-F238E27FC236}">
                <a16:creationId xmlns:a16="http://schemas.microsoft.com/office/drawing/2014/main" id="{9E318836-E516-4CC0-984C-2D95D18941B0}"/>
              </a:ext>
            </a:extLst>
          </p:cNvPr>
          <p:cNvGrpSpPr/>
          <p:nvPr/>
        </p:nvGrpSpPr>
        <p:grpSpPr>
          <a:xfrm>
            <a:off x="5529264" y="98429"/>
            <a:ext cx="3386139" cy="2282267"/>
            <a:chOff x="5529264" y="98429"/>
            <a:chExt cx="3386139" cy="2282267"/>
          </a:xfrm>
        </p:grpSpPr>
        <p:pic>
          <p:nvPicPr>
            <p:cNvPr id="5427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9152" y="98429"/>
              <a:ext cx="3016251" cy="191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1"/>
            <p:cNvSpPr>
              <a:spLocks noChangeArrowheads="1"/>
            </p:cNvSpPr>
            <p:nvPr/>
          </p:nvSpPr>
          <p:spPr bwMode="auto">
            <a:xfrm>
              <a:off x="5529264" y="2011364"/>
              <a:ext cx="33861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189" eaLnBrk="0" fontAlgn="base" hangingPunct="0">
                <a:spcBef>
                  <a:spcPct val="0"/>
                </a:spcBef>
                <a:spcAft>
                  <a:spcPct val="0"/>
                </a:spcAft>
                <a:buNone/>
              </a:pPr>
              <a:r>
                <a:rPr lang="en-NZ" altLang="en-US" sz="900" dirty="0">
                  <a:solidFill>
                    <a:srgbClr val="000000"/>
                  </a:solidFill>
                  <a:cs typeface="Arial" panose="020B0604020202020204" pitchFamily="34" charset="0"/>
                </a:rPr>
                <a:t>Source: Takahē Recovery programme Department of Conservation Te Anau Area Office 2012</a:t>
              </a:r>
            </a:p>
          </p:txBody>
        </p:sp>
      </p:grpSp>
      <p:sp>
        <p:nvSpPr>
          <p:cNvPr id="2" name="AutoShape 2" descr="data:image/jpeg;base64,/9j/4AAQSkZJRgABAQAAAQABAAD/2wBDABALDA4MChAODQ4SERATGCgaGBYWGDEjJR0oOjM9PDkzODdASFxOQERXRTc4UG1RV19iZ2hnPk1xeXBkeFxlZ2P/2wBDARESEhgVGC8aGi9jQjhCY2NjY2NjY2NjY2NjY2NjY2NjY2NjY2NjY2NjY2NjY2NjY2NjY2NjY2NjY2NjY2NjY2P/wAARCAUAA8ADASIAAhEBAxEB/8QAGgAAAwEBAQEAAAAAAAAAAAAAAgMEBQEABv/EADcQAAICAQQBBAICAgEEAQQBBQECAAMRBBIhMUEFEyJRMmEUI0JxgSQzUpEVBkNioSU0scE1U//EABgBAQEBAQEAAAAAAAAAAAAAAAABAgME/8QAHhEBAQEBAQEBAAMBAAAAAAAAAAEREgIxIQMTQVH/2gAMAwEAAhEDEQA/AMPC4nDgw3rAg7cTnrYRwYWCYIrfdnxOlSD3AHBnRDA/U8RxGgeZ7EIYneMQYETxwJ04gPuXHEBgxOEQVbd+jO5gx6C8LuPpp3g5jVxngGwxwULKn0bdrJsMGwRJ1DkQnjjEJam+uIXsnzGxcIKM3R4ja9MjLgnmFs2iGjBY0wC0e2pGMwkTHPUYXEHBP4yauOjAnG/UJabLGCgGVf8Ax7bM5OZOlxD+zBzHWaW3PHUU9Lp3HSYAnM9wI5KGsX4jJlVHpjMf7OBHUOWfxO4OJo2+l/8AgYA9OYD5NiTuLygOAOYavXjiUJoiz47Euq9KrrIbOf1F9w5ZbVtjcqE5imrtJ/GfRFVRMKmYAoV+cYMz2vLCRG24KmddDkfGb5oQIeBmTiqjnceZe05Y4rJ64nHRlOJrGqh+uJwU1E47MdpyywjHpcwhpbCucTRIFHxC5nabdrYIjo5Zn8S0f4whpLu8cTZN6bfxizqVH+MdU5Yx075zsP8A6lunrQL81wZQNQOfjOZ3tkjEdVcT36VH/EYM5X6YXIJ6lT2JW6j7jvfI6mdXEr+mpWM9id/+PpdB8sGE+osuYooi/atRvMauHU+n1Kv9nMM0aYDCgEzq0Wso5xA/jWq3AzJtMNq09Dr8lHERb6dprLfi2I16L9uBxAXSXKc5jVwdOgoqPywf9x38elel4iBp3I5fmPQEIATmTTCToKGJPURZ6ZUOQ8v27uoLacseTxLqYgHp9LYG7mP/APiahj5Q3pFT7lMcjFlBl0xFd6ZRj8sSZ9EKcEHIl2rQuRtMmAfbhsx0chCJnI4Ig2cn49zlobcMcRlSsy5Cky9M8uDTliAYZ0IA7nrXNYB6M7XY7nGY1cClK1gqRnMG2hRjEoam084zEtvxgqeI6MLq06k89R9eiQnPJEAPxyMGMS50PHIjpMcs9Oofk9iTnRVo/EuD7+fMZ7aMMmOjESJVWckQ7bK2TCjmPtordDtPMm2KOMR0cvCkW1wFAr4A6jASg4jl03upuBwTGmJxZniMRtrcrOHTWo/C5EpOmLgbeP8AcmmBrv3PhuBGlk8cmSPRbWfxz/qCj7W+XcauGGwh/ksVdaSfgmJS1TMN4GYkA5O4Yl0wrS3K1u21RH26OmxSRwYh9MytvQZE6pdgAO4Qymo1gKeVk+v0RBFlfXmUWJYig5zKKHFiFG7l3ExiKDjB7nDwZdZQBeR4izplyeZuVmxNOE4jDQymD7Z5l1MLZszgM41bjxPAkcHuXUMBDDBgbQD3PB8GFgHuB3jZg8xePEZtwJwg7oQBBzPHMMjBnAJQIELE7gmcPEI4cwSOIU7jMIWOJzHENkOeDBYNjqAPmeM6O+Z4jmUDidAM8BOgYlHDPATzDmeGTA7/ALnAJ0z0g9iexO4nD3A95np7BxPeIHAJ2enYHhPeZyeEDp5np4z0BzE7eRFiwZwZ9DZo6CeViT6fpt2cYnn7ejlkh8CdBRzNWz0ytl+BgVemCt8k8R0cINu7hY6nS7ly4lmypGICzlmSu1OJOlnlJZpqwfiYB0bv+PUcNLaV3MZZRTaqAjmOlxCnpzD8ox9IFUbhxNIbgPkMQLQroRnmTqmMl/TzYc18QD6feMADM0VJQ4hGxwwIMvVMSVelWdtx+jHHTe2pHkS1rm25B5kQssaz59Zk0xLVZYLcHrM0a9PU6binMNaqjzgZh7kVcA8Rq4W9NSVk4xJ1WlmwZ27Ub8oIuqsmxTJopOjqPAEQ2jQE+JpblQcye0izkcRpiWjSLY2BzLKtEickcz2nQVnIj3s4jVwG1EboCS36kqxU9GOJLRVmm9znPMaJfcZuBzH06NrG3W8D6nQnsEfHM7frLAvHAlZM9tKH+I/4js7hmZlVz2X8+ZfWcDBkqw5DiL1K7hgHE4dRWpxnmL3Fz3xIoKFNb5zKTaAMHuLVAOSYNiMxBWA+gZzk5htgRNSlAcnmdOWMBV7OWwkR7bseRgyvaM58wyVx+4EX8ZjGVaYo24mOLZPE82cQgbBWx+RGYv8Aj15yDE31sGzzARiGGCTKK0oUd8xGr2187eI73Gx9ThxchDjiVEKXKzAASr2SfM4NLWpysM2YjTE9mkdjwcxmn09qN/Z1KKHxy3U7bql6TkyK4a0Rsgcw0+TAxBLHlp42FVyIFNlyocZgfygDmRNXZe2QeZ40WpwwzA0l1G/xCsb4yapTtA6jRUx8yK4D8uYNjbefE89TcmCEOMNyIALczvheBOPZcoPBnSvtcqJ1LC+QRxKFoLbBk9ShCUGDPBgoxBdscgZgdLc5xAFiu4G2c9zPGMT1Qw/UgpZNOAN2BOj2kQhMERT1izuCMICMwFW1rccNxiUU6WusBhzE7gW6jFsLfEeIDmtWsgRoNTDJUGKNSsBu7nSAq4EAnposX8cSY6Srd8GJP+5282ig+2OZBSbxcCc5liVp16dFzmA+FOB1HEnaM9xNqNwfEDgq/wAh5gDTs1n44EIWtwBHo+RxAnOjIyexDqU9CMsv9sfLqKOqUj4DBhFABWcFivnB5E4l25cMOZMSUsJHAMCtXBOID6atzkjmIDHcMGVAkr+5FGqhBjHETqKlccDBiBrHD7WEsV1sT9wIxW9a95EWVA5EqsrYnviTPU27AM1qOq+4YMWFw5I4ndwRgGHMaQCMiAOqp9yjen5CZ+T5E09Mx3FW6hW6ZCcgS6mIADt5j0pq2BmE8SFO0icILrtHUaYYUox0JLdTS+SBzGW1FaxzieXTMygho0xCdJ5UZxEsGHakTb0tHtZLcw3rp3ZZZZ6sS+dYA3HoGE+QvIxNpn01RxtEntNNwICy91OGVnIhKpbgCaCenoRktH/xkRBjky9pwzl0NhGcxdlD1/kCZsVnAxGKqN+YzM9VeXz+0n/Ezk3rFpHAUSf2aC+Mcy9pwys/qcDDHM3l0dAHIi76NGtZXzL2cMJmVjxO7CejLj6elgzVB/8AjbV5BzN9xnhCyle5zMuOg1B/xzOD0qw5J4juJxUQ5nc44jW0tlbEAZg+2ec8S9ROKDGZ4ieDczmTnM1qZXYJnc5OBOmmzsjiDK4Mzx4nsETvQhHhjbOAzoBbgdwhTYT1Jq4GcEJ0ZWxA6PMaZRY+p6eGB1Pb+ZdMfUWMIpsnqGU3+Z0ALwZ4nsLSxk4M5Y7MvcdsQjOcwQikfGUSISLBuj3XHPiGwROXOIIdbCVU5hHFsAH3H12YAI6ijQQPjB22A48QH3WKMZMmUh2OIOoV25E7o62yS3AhHL2VRg9yauxjZjuXX0K4/cnGnKDKjJge+e7nqMFQzkzg3cDHMeK2IyRiFLIypVTCpqwPkcwxXiMUAiBLZVWCX6M4lgPMdbp/cBGYoaZ14xA8bj55E4lqk/UKuol8OOI401JzjEAlI2j7hDEXlfBnvEBd16Jx0Zxbwy5BgWUFiSTPLWEWAzdvGMRb17lxiMrKryTic95DZtEoTXXtcH6lTMoWLZGznxDRgBgiQRahC2Cg5h6YWIcN1HvYucgQPdGTxAeozGA4k41CgdcxLeobDtIgWs2BBWzDcycXrZ8geIa8wPaneV3JJwbH74l6EL+U66IynaMQIEDBxyZTbYVryoyYHtkQuh9wM832WMQZTVSxIaOrevJOADFnVjJAEBprJPc8g25EULGc/HmO0473dwPZCzpNR5OMwrNpGBEtpVbkNKENq0WwqRxC05S1ywnTpagCWMks1FdOQplxL+L7LUU7SeYJAAB+5lLqVsbOcx76zcoVfEcpq+ttjf7jicjJk2msFnZ5j2PxIkswLZyDwZRW5OMyVKW9wFupTgDqFHZeg+JODBDoOzxJLtM7sWBgKGCkHuBoNs2/qR+4FzjuJa2xeG6nQysIDgDYMg8zptFfxbkxdZ7A7nLKS5zugda4vyBgTld2CI3T07O+RDfZWchYUavyPqetCkDA5k73AHI6nUvDHEgbVWCTmUIEXxzJfcYcL3APuHvMC0suIsjiSVu6vg8iVocrA41pVcTiPzkrmM2r5nlAHHiB1rFYfv6g+5xzJ70KPuU8ThYusBzrvOUEOr4n9wNJYDwfEqIXHIgQ66qziwcr9RNdbMu4CXl8AqeRAZSg4HBlQNSgryeYt13cROqrsPyrJH3O6G0t8H7gcRwH2mMay1cFOvM62nCvuHMYAAuPMg9uV03FeYpNUqniPIwMgcRRpr3bsQGLqA/OeIFxI+ajIjqqVHIHEYTWo2nH+oGa7izGBgx1QOMGctUbzgYhIDtlHWIQZHcAahmUqZ22tmHc9VT8hugLLrjJhLahwB3GWacZO0cRPshT9So7eCyn6i1LKow3UoXGME8zwr3KVAgeS74Dmew1h4PEFNL8fkcGM2bKyFMBV+lRwOeYPsrWvAgpvByTE2GwueeIFtbJs5bn6nVwx4mcCwaPa7CjHBlxFTIVOZ3aT1Mr+Zb7mM5EurdygbPMYaRfRqQ32J2il1OWHMe2qcHDCB7+GzIrt2pbbtwZnWJczEgEiaLahGHKcxy6irYOBKiDRi+s5boy6pzvnr9QiAYAOYDhjWCnBgVmwCJsb4k5kYdg/wDa2Ii+8F8BuIw1fW1YU7sRZXSuTkRFdiDAzkmNCqpziPhspL6VC3xHEWPT2L89S+uve31LUrBX/UdUxlN6elWCBF2LtOMZE1XGQRiZ+rU1cjkR1VxDZWT0s9Xo7ruhGLqAXHHE1mcV1BlEvacxFpvS3T5P3CtCVHB7jv5VrHHiIu0z2/MHmTo5gVrS1hxzKP8A42hl57jdLSKKQXGWntRahTg4aOqcs0+nfMhDxmV16DTLUfc/KcrYpzmcucvWcRqY1Agg2VjBGYuzUHpRzFb3bszm6jFBwcNOVVWIxz1O1sTxmVggCBLdpjfgZxOU6L2WyW4lBs2mA9hYwGbxWOeZ4OlkVt3QkrCjiEFgQTFWswPBnqnYnBgGRAZgAfuM3KOzFWAHO2UK3EciNF5AwZLcjgAiKNrDuBqCwFeTOB1xxIKLN5255lRG0QG75w3HOMRIsG7BjPiRmFesYjkSTdZZZgmWKwInVVRziBN7R+4bOUr47hW5B64iyCYQkW2Fvl1HBtwhLVxkzjNsbBHH3Amv3NwsCmp/cBjgyiwj7jMlTkSioHKgGcYoq5PUz21J3EiUod9Xy8yDl11ZAC9xGRunXoZRkczlSkuCeIHGYg8LxBFaXcHuaQCMuMZi66ALMkYl1EaJtG0eJbp0XZk9x9lVe0kDBkTWmr44gPdgDiLYn/ExQv8Ac8ShB8c4kUI3EczysOczth2DMUo3t8fMKP2FYEg4zEtQFHHcdaj1qDFo3uOBA7RiphunrNWiuQsZbQXUhTgzPfT2LZgiBX7gfkTjuQOO5Nu9rCnuO026y3kZEqI9VZcR2RIG+XZ5n1DU0vwyyDWenVuf6uDLLjNmsVG28DuEN+7o4mppvS/bcGwZEqsqrQYCzV9Jyx6NQ1V3OcTXFo2hhzEtVUT+PMtXTqKhM39VObnewAcCUEjHcEVKD9GTajej98SChrMrgNAa5UHIyZn33+2DzzASxrVHMotscMM4iXOFOOJRVpiKhuMG2lVHHMBWkdtxz1LkPPMHTaZNoYn/AIitW2HwhgWEgDgwR8uDM1LLQ+ecTS4KAjyJF1JeEDYBh6dAPkZx6gzE55g7H4AgOr5vxHM+PEXpqHVt7xtqAgmAoXoW2+YYuC+MzOcFXyZTpbQXCkZEgtANqZHEW4dRgR4KqPjE22bsgcGFS1l2f5dSwrx1EIhLAkSrGAICFGxo1bcnB6gOV3Tw/UDrIQ3fEoqYMNrRaHIwZ4rtORIOsoBMUlIDblGIdjZTcPEQlzBwD+JlFATzPFVHM8GxBs+SkCAPuAnHiCeyItELHbnmUivA55MggbV3UW7SPjB1LNYwdSZfciMBuXmCtKMOJRBVa7sAecS9OoCab22JWeO5TAOwhQDB3nHE5sZxDC4GDCvI+VIPcC18VnI5EIYDTtlQZSYRkrazXg54j/feiwHORBbS5tyrYlHs7gMyo62r9yklBgyEamz7l60qnHYiLNIWY7eIHq7srz3DFfuniJ/j2V4+pfTUQoPmXTAJSqjqIsCHKiXspI6kbad1syB3JpiE0n3OOpUikIBuhNp7Ccjicr01gfLHiXTHWoYjvMKulf8AKMasnGDAFdjnAjTHL1r42dyb3BuwRKH0718kwTUgG7HMamADVtjf4nTeo4Uxn8cW1/DuZ11dqk4Uyo9qrCx5PUmL55PiFZVcRuIMTtZuMHM3HOwaXHcD9S+vWDjPMyWVlOGGIylCWB8R+EmN+jU+4hyMHxF+5bTZktwZJpnZWlNtF2o5UcCc66w2zUEpwYhHa7KvzC0undX/ALV4EtC1hshZFRppFByVjXJb4+BH2XAdiK91ICGZVbAjK7d7BZOx3OTHaVfmciBZu4wZmXAtccS61X/xEGqoK+5hzCl00OV5nXQqdoWVLasG69E+RHMI4oVTljPb1azAPEj1Tb8Yiq3KOOZFag2Ke4t72BwIlMvk+IxUBx5MAjbjkw1tUrmKsTEntY1LmMF51CKO+YLaseBMZrmyWzKNNZvHMYi33AxzHC1FXmRZYHqcYFwYVWbKWOQ847KoyDMoVuGJEprZmX5QHe4W/wBR/sI688RCpxGjO2UcrrpqsJJ5EK2wbht5kDI5c8w1ruBGZA5+55GKgzjAgcwA3iA2u3acmVVWBlyZIoBjhwMCBRuVxgdyV8qxBGIQDBsg4jXK2V4/ygIOpFVeXkb6n3CcdRWsscfD6k9T4M3IzVYbHLS/TL7q7vEyflzzxNr0vHsZMnpYCzT0qdxXmC1iIoxL7RVYCCOZFb6eXPwbAmVepuDPtI7jLKlJ6xE1aO2qzJPAloXPcgQi7Ywc9Q3r44gBMGRRbcwXqV1IxzChgcZECanT7FO8Q8YjDzFMG8Sjj1hhz1PJSlfXcFt2O8Tw3EcwGe4Bw/U4KU3B0i3XiHT8RiATED/cUzZ8cxlqk8iJHLY8wAs04c7iMx9O2vgDEMEBcSSx2VjjqUVEgxNjhTkDqe01m84MZcoHGOIQj+TkYxDxuAzBSpd+T1GsR0BCAKV9lYD6n2145/UXZftJDDiIrKW3YzxNIcb2f5DiMCm3GRAIFPY4jk1FeQB3Ait9N91jk4hVaRK+M5xKyxNhPiCwAO6Ae3fUAPEicstmJeMKmc8SN3V7DAMWkACLcEvmeVuTOl8+IAqXXORxKqWFiH9RCsGbDdQnZUUhIHSAhPM6jDIIiky/BMYteF4MB7WMOoG5nBzOKpPJM6HVWwYV0adWX5Ty0LW2ROWWlR8ZP79uRkcSCouQeISJ7nOcGCfxDY4M9UGZ/h4kU+tGQYbqesBjlPHMEsGBECOyo2Hg4MKut0IJOYwD5dQz1IOPyMr+UDc3nuEpy0cMfUCStLPkG6MNa/DDiUFh1B7hQgqBzFWNn8DDt6i1AHXEBdautoYjiVFxODkTm37gAzE8Ti5BzD4XxOcdwG54zE2ZJhggrxBI7gLDlTOO+eZ09QGxjiA2shx+4RbAxmIRiBxAcl+T4lHghNncqVAo5kpOHVhHe4TnzCGbVM4wC8yZrW66MNCSuTIpjXKBzBF53A+IYqVl5nPbCwHby0C38d2YO7YvMXbbvTAEAw+VE9nHcTWTjBhWH4wBd3NmE6lS5CfuTBsKGxzHqzECAh/dsaENMSuS0oXjscxbk5lRyllpB3HucvtA/Fc58ye3czj6lQQFQYUhCGJys5Zpqz8lXmUHYpxjmeBEajM9lbWIYYxH1aIJyy8SpK62foZj9oOMxojNa19L3DqtONuMSlwuMY5k6KwbJ6jQ5nCrlpKNUm8g8CVMqN+USdLS5yOIAO6N1zFFMqSJQdMoPB4hogTIHIgQJpbXO7oStKzX/uPzkY6nURSflGhZt2jqeBDiOf2VXnEmV0LEJ1AU+QTiKFFmpcAdSz4scGUV7KgdsDONZPBE7Xpk7PceMWLuEDDFsYxA9lBx1GVugirdI+NwMFa9q88mA++1QmT1IXtquG2Pcb6ypEnrq2EhhCG1+nV2YO6UjRqgG2BV8GBEo9zMDxUEYxEPUyZI8xj2YGYS2ixeIEJsVCVYcxlCb+o59Kt7ZHBnBS1JxmUDjBglwMgmG4PcluVmYYgNrIUknmdbVr1iLBwMGdTTq5kU2phaeoVlIwWXiDXS9ROBmPQHHygR1bgxJBlQsX6jQFVeottueoDBZXjqezWOYhmCjmIL/PA6hDtTRTqDuXhhJD6eTkqcGVJw+ZSEBGZdMZI0Vq89y3Qi2slWHxlirgRqICP3JaEOpb9Tu9gAAY9qziK24MiuBiYYngsMCQeGQYWFbxzB6nN0KGxcdTiPziHncIJGJAXUErzkTm7IxOKcHuUeKBv9wdpEIjnOZzf4IhQ5HmcIHiEQDOAYlHieMTgRQcgQ8ZEEc8SILYGge0D4hDKnmFmAllFZ3AYnltWwY8wnBYScjn9yoaysvPiIJIbOeI+hzgq3Iirq3B46lEusU2JlfEiAwwZTgiaYQj8ujJn05F2QOJqVnBh2sq55ilOGyB1L0RVpOBzFDbg8cxpjxsJr3AYkzWk5BMuSv3KZFbSQTx1A8ruRgk4ngCDGUICvM8Uw/wCoAoeTOkgdzzgKMiBbk1jAzAZsLieFZEZRuNQJnLTmVHMEQSxXjM9vwOZw4bs4geW1lOAeJ05Zge4CAM2My/T6fYoZsGFcqr9xeRj/AHD2hRtIlYCsuRxFFASSZlSgPjiMqG1Op0IPE6FkUsWHJ8QmIYfudZADmcVMSA6wCOe4LZU9cQh+oQx00AQgxuEAvt7jWXA46iWXwRALG7kT2CpnazjiE53DiRSsZM8B+p7kGECDAE4BncbuoRAMFQR5lHtn3B24yDDI4nsfcCdcqxh7xO2qMZEQTCmsQUJES3GJ0dcQTysAS2J4czhX9zwWEGEJ4nsFW5hUnB+XcaQGMCd62Jz4McqKExCIwIBgdBwuIandBUHvxGAjEASoPBnBWn1PDsxuzK/uAhlUNkCC65UkQ2QiFXjqAFdRevmPC7QBCzjxxOk5gKYYME8xjQQIAFMzoEMmAG5geZAeTENSRypjypbzGIoAwYRHQjFz+pXnEPKrwBByCYUHOeoLHEeJ4qp8QJWG/uFWn1H4H1PYEBZUiMRfjkz2QDzCByOIAuOOoGMiMJ8TnniREb6Sxn7+MoXSKo4PMZuPRhCUB7aqOuYoqz+MSrGZ4DHUCZcL1xHfFh+4njEIDEoJz8cSTBU8ysjIi3TdA8i+SOITVo3YjFGEAnCJFTmsq3HUFzs7jmOBPFQ68wIb7SnXMRTe6luMTRahD+zFDTbm4EqOaXX+GH/MouuDrlZOmnRXP6jgg6xAid7SxxmEiXEgkcTQStT2J1lIECZaCy5OIaJtM7k9CeOYDNxQEnqKN25uJxmJGDFhMKSO4Q5bVwczwUNyJNnHDRiFh+JhTjWDwYJ0gxle52li5wRgyteABAjWhujKEUqMGNK5nCJBwLDUkQcGeyZAzfAK55E6IWYA4wJ4GFkGAykQosZnMYgjInsnzA95h/EjBgkbuRB2kdwD2L9wTWveYB5iyWA7gOZDwYJHE5XYSu0znuYOIHgMz2CJ4NOh16zCuwSIWZ7iEezuXnueC5nM8xg64gL2EQWpD5PTCOPU4DjmBOF4+iI1QCOYRXPOIJ4gCyBjzBwB4hHOMiCGz2JQxUUiTX0jcSseDzCZQRnzKhOlTNZHkTzUjGfMGhjXcQT3G2v7YyRxKicInuhDwYrWVtU4Pgxi5tsNijqca33BtsGZUJsrK6fcT3D0+32ckZ4g38UhT1OLmmjcejKGaZwd3+4hrd9jD6hUHaWY8ZgrtDMfuEcPODFWkMeIbMQD9TyV5IPiULrTcw+WDNXRudpRjnES1Ve1SMZnlyj8SCs2hMjMbSQyZkgQEEx+kGKcmStQRcKxE9XZvfHiAOb8Y4hAKluB5mVPCKwnNoE5yJ2QcC7WhMAeYM8reDIogcd9TzKDPEA9QN2OIANlGhZBGROFeZwfEygX7nPMOwZEUp55gNzxzAJwZ3MFuYBFsiczmBvHQ7ng/MDu7HcA9mec+RE2WMpBgEx25nEYczm/cMxXuYbHiFMY7jkTgcdQCcZgGEU9cxityOYlGzWMwT2DmBSz5ntuVzFkgATobHEB68pOCChOcTjHFmIBg4aExIiww34jH6gCTmEAMZi+jCDCQM8QQxzPF/jxBRsgmARbJnl5MXnmEJR6xwjYMWzgYxzOOMnmCcYgUhs9TuZPS537ZRn7hA85nVbHc4zACcBzCnZBE5OL1PbsGQdE4Scww+fE4eTmAO3PcIcTwIzOnHco5sJhKMTwadDCQeKiCeIcEjzA8pOZ5jxBzid3ZEokY8TtbnomczmAThsyoqUjE90YCMD1DJzCiVh1Btz2IvdzO7sLz1IAssG3EFX4wDOOAwOIhM5MByW7bOTkR1Vg9zg8SPAhIp/IGBoA1F/GYBXDmT0ghi0d7hzkwGcgTgsx3CDBlzEOT4EIbkHkThU4iULA5xKA48iUBtB7ndgHUIjnM5nBgC9AsHPE7XphW2c5h7sdQg+YHVRRyJ2czPZxID8ThOJ4HInCMwCVgRzPMV8ReJ7kSKIg9ieDGc3T2RALdid3gwMbp4JtMAjAD5ODDzOPXnkGBwHBhFtwivMIQBb4wH/EmNZd3mLcFe+RATTcpbDcGPZRnMmesMcrwYYtYLhh1AM8GcIBnAd65E9jEDpfafsQlsD/AKiiYByeuIFeMidBwJKlzIMMMiUBlccQGA5glpzGJwiAxLcfE9QvixxEzxJHIgGV2mCwzyBCFoP5TlnC5EoS2QwjeCIBOROZIP6gesq3HcvYirrmtrZMYMebMDjuKtHwLjsTTNK0ThQwY4gXYrv3DlTAU+4hKjEC58KM+JUM1Ngtrwq8wrcWaRV6IktF2+w/UPUKzAFDgSoANjAMIozAkDiIIYcnnEor1KihlI5MoS5yuBG1sCgx4iKjjMdplyGhBu5XBBhK5cZJ5krE7yDGLlVzAqF2wYaWaZgdOPEys+5gGUi8rWK1kWLU4OZ6wg/IRenfehB8RdtmGwpyJlpWlweH4klYIAlQPiSq5mEVBHHc4wzBzt7MyojkCCSGH7h5BWKb4tA4CynnkTp+Q/c5ux/qCST1KCBOMRFgZD+ozJHcDUAmoMJQQOVnh3EVvlgI0mBxtqv/ALniR2DAs55ggwHeMxNib1JHiBufrxCVjtIgLpcEFT3O2gLjEVwHjLRhQx5EDrKSuREuGHBllFqWKB5keqs2348QGVN8MGdPMFCrLuENHGRxxAOw8LnuePQh3LlAy9RbNwBAoqPWYLjNo5nKCG+J7gMxGoMBu3LxmSOJPu/sxH5yMwOH7nDiDnHmerfNmMSBjNisz1X/AGoN23onELYRWAICySDDDEKYJ6wZwj6MAFY5OZ4kCcsYq4XE7avWIR6pgj5MqyDzJQvIMpB3CAtjmd6hbeZ5R8ueoV1DkTrCMwPE4BzIBEPMLbOYwYHVVT4hbBBBxD3gQBKgT2MTxOTOZxCCzBIzO7lnC+IUDKVgk4nfd3HkThO4yiFmI8z2/wCOYFqkxfQ5M0iqi4bjmNFo3Y8TPBwcgytGUqMcwGllngQwMUTnOIKuwJkDAD9QSMnjueW3BwwzCyC2RAUV5IhZ2rHbQ3MFlwvIgLqcnMaDnuKQfUYOAIDlUAZziGNrcROep0N9SKca/qcKzyWeDCgeXHU8UzPZxCBgAExOqvMLue6hBY4g4xCBzPGQCDidnQAZwiB4kToIMDBM9sOe4V0idAUzmds9yeoDAMTznxABZe4wsuMwgPE9gzhbniEGBHcKW1fOYP4mNbnoxTHB5EAjzBIM9u+oRPEBJr5yIORghhG+Z4qpHMoVWu08dQnHkToZR1OmwDxIAxxFkEGOZx2JwurLAAJvWcRXpbPYjFM6wOf1A6tqt+jC4MndcRqfiIHZzefridnD1A9lYWciLIg79p/UoJvjz4nNwxnPEdtDpg9GS2KVG2B5mDDvBnrrdtPUmsOMGUXJv0wKyxEumfarbuIu09nsQlQupE4y4QibZLqpIqLjqPRH9oluoqq4rVsIj/fHsbDxKiXHBgt8Vhg7WnNU344EBQJOMcSuv+pO8kyP/UejDYCexKj1iFSGPmEtuF2kQ7sOqkREIIMAwjS4Q5MmLbSI5kDqHB4kWLaWJqLLxmEgGMyat8VbR1DH4g54mWlisNoEcnUjRgSBnmUHIBElUwtiCTvGMRVdhLEGN8ZmVeGRxPN19zwI68zm4BsGFD7g6IgZweOodoXBaJRgZQbNlYVLAqVbqLY/HEFRkcHkQEj4scdiN35AiXfLbujPB+5UMcnEWciMRt6HMUX4IMAwMieJUEcztWGU4k54JH7gFeqg7szpf3NOcRdxBqH3BoYgFfEA6TsHEXqV3sGzDBxA1BygxAKj/sn9TiMx4iqzjiMH6lRZuIqAMUW3MMTi2ErgzvkYkBe4a4XPDfcG9N1RPmDW+aV/UKaBlsz3uHJBnqfk8G3gnxALcJ1RtYERDMQoMbvG0GQMsO45Mo35QYkyZfxG7tmFhXMgnBnaiDYVx1OWEA5g0t82PiQDe39nXE4G3OBBu5bjkQUBLiEV7APMaqgLxEZ5jQ4A7gEFhBcQUcNzGhcjMg8BmdCYnup0N9wr04RPE46nN0Dk4YRgwCBnmxiCDPbwOD3KAbOcwXcAcw2En1C4APmEMJHiB7m0xRuG3qeBGM5lCi+TFvXnqezid3ZM0hYGO4ddmw4nH7gEcZgO90Bsw1uVmAxJczucHMB17Nu+A4gjUFf9zzWbVGYloRalzuMrCq1fyxYJPpjsUnuGxWxcjgyKuwjDKYgtUG5B5ktLFDHV24bDdGRROhXBHMJUPBhKxJ45EMDMgHaCcwskzh4M5k+BCj5nszqznAPMDoOIUHb5HMIZ+oRzkGEDmeAnjxIPHgznM8WzOdQCBnt6nqcyMTnEAwR5ni4A+MAzgEAWDHnPEENjzGFTiD7af8wO5nPM8eOp48rANTCJBiN89uyIUbZU/qcZwvM9VbnKsMzz1A58yjnuKRmcFqtkRZ+JxAYZ5HcBuAeoJEHccAicDkgwDB4wYCYVznqcU5PMJiOMwCfn8YSHI7yRFCzY3WRGBcWBweD4gHs3dwX/AK17nXZlfjqDehtrzmAVVq2DA7niQDgyLTu1NnPUqce7hlgMQBjFXV88HiACabIy19y5HcI5Vb4Y9QrDuGZKRj/celilNucmBOVzmMRilZQ8gwC2Cczr7toPiUIOas48xbPjH7l2prDafeO5C43Ks3GXjXuwQcRdvwYDuMAK+YLrvYH6lQGpJDpgYEbYvvV/HnHmK1TBkUdGN0li00tu5JgTLwSDC3AT1TK9hBHZhsv5ADqVC2tboHicD5GDOVlTnPcXbnacSobYMDOY2q0eyFIk9B3gKx7jqf679h5EhFI5pyJ5LNlJB7gtuDYXqJu3ZAMy0optLHceMSqt3sJOfjI0X+sYlWl/7bDzAah3ZjNxVMSap9pZe+ZSDlZitRwP/wC560sQD5gA8md93wRCvBiRgxbDacwyPMVYfjAYHB8xTOUsP0YG7jiDY3kyjrcxZPyGJ3eCOYBOORKKqgYFihSSfMWLX7zG2/2VD7hA1rzgHGZy2oqeTOKAnJPMG63cv5So5ZgJBUiLLBl7h1qGGAeYHi2DxBd8jB4nrSyEA9RbkYhXVMMPzxEgjE7W2HhFQbA6nlYhgYsNj/UaGAr3CRT2cNSxxJ6GBQ4nBadjL9xdR2qYF+jbLtF3v8zmc07EciBa4azHZgesI2gQkGBF/k3+owElgq+ZFX1DFQMUvzck+I7UYq0ygdkRWlPxJaQBe2PiO56pwtRB/KCpNuo3eBO3n5ceIHacBDnuF7ZPyE4p3IOI1SSMQOCslTzAFFmODxG4Y8TqWMBiQcRWUYxKEcqogBszvEBm/M5B6nS0ihfI5nl5ne4BXnIgM4+5wr5imG4YnlLIcZ4gGYsndGN9wThf+ZQDFtsXYN6DMJ+c4igHY7VGZUcCA9wdu74iGco2GEWbFV8iUTkkjE4G2NkwS3tn58TvFnRlZesYOPqAHKjHiBYGQ8w1wVzAIHIg7vlAJatv1GFdwyIHLLNy4HYgLbjhoJOGxAJ+UqLRwoxOM2CMdxddpBAPUYa9zFg3EgpRg6A9GdyMiTDKjGY+ob1z9SNKUu9ofcep3c/ckVc9yhDgDEim7TmdVgOJwPkQSDIGBcHM8U3cziMejDQ5OIHkEZ1AIIMLdgSD2BAdTmEW4jK23jBEBOJwiPaviAVECdwQJwH7jyoxFMuYHgMDOZ4scQAxU4M7nMKMZ8mEVDRTMVgh2J+oQwriAciGTxOHkShY7M44OOIRWeMBSA7vqPD44iycNC75lAvzB2grlYwrmABgnEDzDdXkDkRCnB5lAsP1AsXf1xAHzxCC7xjzJwxVtsMFgMrAMrtODBDEHGZx3Zhz3FZPkwLlJZRmdGGO0nEiFpC5EaLN1YI/KBy+sI8KmwIpEIsLEweTIzd7blcZgUW2BhkwN5GIrcLBzwZ0MAMQHEhojcQxxxGhgRJ7SVaA/wDIfuG/yqwOxE1vlATHVNyfqAtbW2Gs8yWxyGx1iUFf7dwk+rythP3NRDamWzIxzBUE7seInTW4yTxHadt1jfuVlLY3uNzwRPV8cT1+UvIx3GADIlCAdtpI4xKNOd+4sYFte75CLClQeYCrDssJE7v+PM9jI5nimRNMuDwQcSsAEK2eZGBgSjRneGUn/UCvdyIGp+WCJ3btUAHOIBJY4mVNr/7fcOh9uQT3ErgL3O5BhVFPBY5j6nDDB8SSldzD6jmIVsKZmxZTnAJ47nD++55OVBPc5nLczLTpJMDvIMYRiLsGBmUTsNrEQTkjEZZyAYAEqFHvmdzOOOYt2KnBEoYDg/qPVvhJgcjMbS+cqYR7du7gOnxM6RtYwmP9RhE2OJ6okZ5gg9wyGTscSgXcng8zjHKzzgHBngw24gAhBE6BkwQAJ0HBgO6THmOXAq5k2SYzd8dpgOVlxEgjccGe3cYHcSoKsSZFadGBUST4ki/90mMWw+wV6MUpIHMKYp+RjtLk3j9RKjAzKNKdgL+ZBXqjudR9SSywqCAcQ/dJJdpO/wAznqRVdACV58mdYZia2K/6jV7zAPYR1HV/FcmK93HGJy1yFx4Mge74HHOYsNtH+4uskd8iE7bjjEBiHPmNA4ia1AMZmQFnieGCILN8YPPiAfUEsZ4MfM8SOYVwHM4zgQFcA4nLAS3HUA2tDV8dxZtJH7i1yGxCxhsyo6GJh12heDAAzPFBANiCc9xL0qVJA5jiwVROVkls+JRPdQmoT/8AKRmh6G5HEs3YOVnH1G74kSspgRZw3U6K1VsAxhVCvx4MWf3AMqvnmBkK3PUMMpwJ56ldeTgwFNSG5UxBr+eMxmx6/wAGzDTFgJK4aVCsQq7SvHiKvDA8Qa+ezAvUg/sQhZsbaBwYjTsVOCeJaK0cBpKpikYGI8J8ciKpRCMiPAmVDtccgRiHjnuF8gCoGcwErJb5HAkUxcQsAHIndn1CAGOYBFdwzPBQO4ILDjPELuAJwDjE4Dg8cQmEWzbTmQUA57gOuOuYkXFp73CAeZR1oBInQwYExZYQCK5gY2zotx5nmYHuFdBUjJgEwSfqez5hB84nB3zxOi0GLsyeQepQ1lxFNwcidVi6DJ5i7dyHrIgNyH/3ANgXIk+8q+R1C/7nMBvu5And4MnXKnEZ5gMOZwnaYS9TjjjMBVqZO4dwVbjE6LOcTz4XmB3aCIohRnMdXzzE2MGJ4xCBXBP6jUAGZLuKiFuJXdKKKsq54k+pC+5kdxwtygYd+YqzDndAUG5EdgbScxHAYwlOfjmUEjL1nmBaWLfqcUBLMzt7YPHRkHqzgYjlcpJNxjyd1IPmAwNuMRr0O1WjAPiD5hsPdqKtAkrrArJ+52v42g9CcTdyo6EMLkzSE6pv+pHkQi2epzUgBlP1OhweYQIbOVnDwOZ3HJMC3O2UC54G2eGSINYO3JnUf+3E0yA/uHp8LZnMW4LOcQ60ZcQLUbKloJwckQ1AXT8+Yp2AI2yK4jAttPBlCoucDmS7QxyO46q4VghuTIKaiqEwbCc7oCfI56zHuMV8yKNSGQEGeZuMeYqqxUXGYZYdyNOCw5xmGrq/DRJI/Kc355xzA7Ymxs9iBuAjHfCAnmK+D9HBgDaTuB8RVh3CPtX4iIfHGJUDn44naSRYCeoOSIdRwDmEOuU7gw6ME7sEQjbvUKB1POVVRniUThAc/ccjF0IYYH3Ee7gnEOjUbm9txwfMAbKiPxOYo5A5lb1FDlDkRVgz45lE4PM8TmFYAp+oIIEDyuQwlGM8ydcZjdzZwOoBcQqrFLYxkxZhV7VJ+5A+5wDxEkgzjZcfcAZ34MKpRioAPUrvQV0pt8yINyB4lrW+5WB9SKS7YXGeYNYLeYu0n3OYdQK8mQMLhWA7lpO5QRM/IGTKdGWYHPXiA4oPbLHuIU7+Mzz37X2nmEqqOR2ZFEDtIHcoVfjnHMSq4fdHbiRIOLndO55nORzO9jJgEP3PEgdRL2fLAMJWB4MDpfiDvJM6yHsDiLJ2/wC4RxhierYngmEzf1k+YoLvGZQVv9fI5nFYvyYYAxg8zoAxgCAs5zjxOj4+Zxs5hoqn8oHdocRtYUjb5nQiqo29QVGHzAkQ7RyOYvKknIj1Ac8xNle18CVHCoKHHcSFcA5lKBcYM6VP3xAmr2n/AHPN3DspzynESCyth+oCrMqcqY+tlK5zzAfC8jkTqqrp8eJQ6pEsB3jiIt0bqxavBWdpdqyV7BhLYyueciEIRtp2tNLSY2bYjCP8ts6ma2Gw5kVZu9k/7jkdTjnmJZC6AmAhVHBzMq0FYkcQXbby3EWlmOYbkWqQRxIpqXocAGM4J4mWanrf4yytyuIDnbbieGTCO1xOAbeIHgeOYp1JjH4gq+eDASODidzxzAs+Lk/c8MkSgkADcGDeNhyPM6ozwe4TfgQRmBLtzzGDmcGMQdxB4kBHIMEsRPM3xP3Fo+TiUFW+WweIZHPcDYM58ztmVXd3A8nBOI3lhg9SWu8bgCJVvweuIQm2o54HET8l/Us37uBFsmfEBQ5PMLP1BIIPE8IUwHcM+Ywc9yZ8jBBjq2Jrye4QLoACcRQbcMQ7S/UQSQ2YBIxrt/ULUYDAjzFPk8wkfchDSoUwgjPXiNddy8dwNpXluIHa1YHAh+34MWLMdQq7GYkGVSXGGnlYZjGQMSDBUomR3COKMuZ51z3O+4P8RPZJEANnGYdfCkGKDkEhp4OQ2fECgEFf3DrB3D9xNRBsMsrdEUlu5FdTTKrEnoyTUMqsQo6jE1T+8fKxWs5QlR2YE9h34nAMcQUBYiPs2riVHlXHZ4nrFQ1mC3PUEZ5HiaQkcQVH/UQ/Ji+TZkSo9u/sYT1e82hc8QGOLY7TfLUqZUW2kCv2/wDKRB/kRKbv+/xJWwLSo7gGDg5jQgdNy9ycnHxHcfpzt4MBtT5wDxiG7MxwTxOlVPXcFRhuTM1p4KMw93YMED55nn45kV7M5nmCT9TmfMgItzgwSNp4nMBjnPM41ZI4MoppuUjbZE6nTtX8l5WTEMDgmVC1xWEPIhEO9g36jRngnoxllK2D48GLwwG08YgOGFXM9biygsD1ADZBH6gadvi9Z8yhSnidAG4GcAKsVhjb9yitTupDBuoJcGT1vtO09GdJKnjqA560sGDxJLa2rPWV+5Sh9xeO4aWhl9uwcfcIiB5Eah5zOvXsY8fH7nAp7EDz/lD31D4k8xdgL15BwRJ3XowLFBUHHM4CS3IiUcrX3H1MHTJkU1EGcmP04yxU9HqSkHbwYzTW7D8zCu2bWcrnkToyABPXU4YWDzDQELzIAxlgJUGWpQPMQ2VO6LZiecyKO05sDRtTFs8wKwLl29ERor9nz3AYj/Lk8xu/IkRzvzKEbjmRTGficss3JtBxE3E8Y6gjmB5SM4j6+DASsH/cds24MA3dhhfECysEZHc7Y/w3AQa2LCEeVRsI8xSgqcSgYE9xAALjmGODkTk8SBA8wyZwpmFvTHc4X+oHgeMZgNuHcNMbuYTgN3AyVa2pxuOY17QW5h3oSQYm2rchIODAcFziMCEDuRaa21XAdcj7mgtiMcE4MoS9T7CViqWDko45/cryQTtORFvXj5beYE1tWzODkQaKxvIHE8LALirR1e0cwFAbXORx9wcDfx5lVqB6jt7kSZXg9wimqvb54jgK1Gc8yei3LhbOJQ9YB45EKbRfuOwjuHbpgp3LJiCuCo5lOnv3LtbuQcrUqflKF4gE5MYjgyK7jM8E5jSgKZWLORIDRtpxDJGZOSQciGvyHPcBuAwibAEMJHw2J1lDiUKdwygYgdGdZSpwYJGBmBxmCjJhJZvXOYr3UYbSIDMFbjgQG8E4EB/hOHIwRBsywgN2ZTdJHVkbcJQCTVtzFlWVeeRA7Xbv4xzCs3bP1F1L/ZkR4PBBlE11YCqV7nRY/APUG3cDOVvvOIQ9WVTnMctyNwJK6cz1IZbOuID7B5ESW+o8EMxUmS2A12ECAeN/MKq0KSpgISYFi88QKsh+jEPyDjuKpswSAY4EboEouOMETwfxCdVNpwOIOFBhDFJAzEvYznnqE1nG0RQ3BsGUEvcZV8XyeoGAo3GCX3dQKGYMfjEPXtyZwOUHAi7LWYSoIMR4jEMmVixxHpkDmB2ysn5RYIjWJYYikHYMiqKlHcJ/n1zFBjnb4nU+L/qFdTgniOWo2LycCC2N2ROtcQmBxAlcBbdg6EG7xOlSW3HzHFNyA7YRODgwgdoMca0VSc8xLMAAPuULxlxgTmoqZGGwZzKEHMU9zFiOgJpEZRs5Pco0lbAFzBOc5j6iwrP1DLjPls+YkV/3FjD25eN2gVk+YCBgOSYTMCuVPMnLFjiNrUASg6rCrDmWbN4DCR8HxG02OCF/xkqxQMeOTAY8HM6Picg9zhIIyZloKgnicKY7M6WOOIs7mPMAW+ByIVdgbzieYfHESE2yis1+4uR3FV7wxUgmECawv1CNwDZA/wCYQuzepBEJCLgcnDRuPdXIMndNrBgcEQAIKPtbicUbLc/crbZcBkjdFW1NuGRwICr0KNvHRigVJznBlN6M1WAOpL7fxyPyEoZuAI3COdN6ZXmCi1ug38GFWPabGcqYQldyfIeI+jF9gj0o90Nt7+pIu6i08YYeIF/thz7Z6iLtK9GSPksD3Xchh3LKr/dr2OMQIaa1fIZsExdmnatuRuWU6jRqvzVyD/uDWLHUr3iAhqdygBZ5EetcMMCeD6iqw4BOPEet728PXgf6kUKEEgHqetG3oR6UV2f5YMO2jZWP8oHqm93TZPaxSPufGY3T7Vres8ExftBQSOxIphGRz1EOhU8RyuGTBODPcj9iAWiADEE4MKzJtwfEQRi0MspYi1h4MigcbbAJ73AuQJ51IYhotVAbLQG7sLlvM6hGepx1GJyqzc23EgpqsAfbjuFYSTiJx8gesSh2AT7MDyqPbIPUSgKscQ0Pw5nUXMDoH3PZ5wJ1iFPMEWKX47gd2MeTOf7jC2FxiBsLYgB7amcUAOAepS9QGMQLKcgCB3CxQ3BjzxHom1cHmT3I20lTIBt2sOZP7W7I3YjrBhcmCjKepVK9tkHHM8yEnPRhgncfqL/kqXIPEDy2uhxjiVpZ7gBA5i6wHUnGYs+5ScqIBajSBgXUfKKqYBfmOpSt5dMNxFWJmv4wFvamDtzBaneoZe4AwpwRHocYx1KiO4MpGRgyup22qWPEe9aXVkEc+JnpvSw1nOIRa1oGMQskYdOfuJC5GGlFC+3nJ4MinhgyhhCABHEXVgE4OVMPIHUinVWFPix4hMDnI6icFjHoeMSAPMIDzOYzmAXxxAb8TDESDxOo+TgwO2D7iyMiPK5ESQVMom9sizqL1NTcGWFh5gPh6yICawTpz9zg5T9w6l2qVM8BiAIHEB3IUqY/aGWKspJ5HMBNT8yhD5MSasAnoztTnoyjrMCxBEQFIs3LG3Agg/cXu2MAfMIdndg+Y5ApX9iTMSACOpTUA1RI7gJfIbInHAtXP+Qh7hnae4BsFbdQAGV74gg5zGF1t4HcQCQ22AvlH46Mdu/9wSuSZw4C/uUCSQYJ5M7yRBc4xCO4CzxIIyZwAlp1xlcCEeOGX9QDhBDrQlT9QDjOO5R5OQSYLCdzgznOYHK6jv4Bjrm2kLiClor7EZlXO/HMDqVZ5PU5qU9tQR5jC52QWf3UwRnEilLyAYTAdicyBwJx24GIU7aQu4wfz4jw4akDEWTtXOIHrK/grAZEIZevA4xONaE05HkxWmvLIV8whdoKr9mRuzNYPqWe5mwhhJ7sC3GJQ+tsMCZGxb3mX7MaTPFVJDeZUDgrx3KOfZ4gYBMNQQcShNZJcZh2N8iM8Tu0h87cRbV77SIQkKckjmOXJHWIdNY3ETrLtYDxGgVHOI1BggTgrO8fUYcbsQCKzwxnE6D8fswM84xzMtOum3n7gkwmbaBvnm5XiAljhhCdUUbvM6SF7HMDBY/cAbLSwAPicBOJ51Of1CRQciVBacsrHg7TOPncfqUVFQoB7EC1Du3LyDAWgrZeWwY1K7HrI3ZHiKanAygyTGaZ2UFYCw9qEqyxYdfcKleZoBqnYBjhjM7X6a2i7eoyp8iB1lAEdQGBAcZX7kx3WUhvqdWxwuM5lRpOr0OLqvxg6utdTixRhjOaPUM6bHGVjra1FW5TjECAudM2MZMfTqFYE45ib6TYhcHLRtVO2gZGHkFG1dV8eQYWm05osy3IiKWapwZetqnG7zCp9UprtDbPiR3B/il13jgHxNCys217c8fch9q6izbnKyCX2wGI5BEsqOFAbme1FQChx35iFd157EBxpV7d4HUjvZqNWU/xMvruQd8Z8wdbQjVe435eDAj2e4pdOcRlT7cZ6gUlq2wB8T3DsXDZHRhXmAFgZTwYZUtgrOIqupB4PiM0wzU6nsSAApcHPYiypHGJ2vcGbmU1ujjDjkQpYRvbDMOItBmz49yuxt1RUSFX2NkdyCghgeRD3ErjEUmoZ25EeGG4DHMD2DwPJng3t2gExpryQR3AdMW88mAVuCQcQWQD5L3GYyOYLNtGcQFmy4j8YaFlxunEu9xsAQir7+VJEgYST3Ohl4yYIVmP1PGkjsQCNijjMXxgwP453Z3QimOzAn1iuqADmTVnIl7fLvmIenB3L/6hotRjqeFKPuDDBniSnYnlsGcyoStV1LdnbLUdbRgdznuBkgKjFwVGBAGxGVv1OhhtxmOttUtsbiJ2qynbAGxFZDgcyep2wVPcdUxD4bqNrpU2EjuNC6HIYBpRZSDlgOZNqlKnjiHS7NX3Gpjqq24AiMsq+WCcRtIyMnueuOTAWg9scHIjUYOOO4pWBBBnUylgOOJFODOhxGqdy56MU+WYFZ0EiAwHMW2RzCU/U44z3A8j5jBwMyfrgQ0fnbAaLTn9TjsG5nDiBnnEDzAsOJxQVnQRmdIgCV+YYQLficiG/CxdhJSAxMFczzHEXpmLZU+IxsQOHlYAUd4nXOBjxO1LlTAHUVllDDoSO9WOCBLXbjaYuxOBiUcpwacHuHpuCc9TlVeWweI1E2EiBNarLdvHUNlWxeO4dvAyeolTizI6gerUKD9wLCN/7jSOzEOOYR4sD+jBC5bBimz7oBjrF2ICDzKBIC5EQTjudsbKwAu//iENTnGJ3/LbFhjxieuc1sCJUH7+1jWIqzKn/cU53OG8xliMwD+BKDGOMzroQIvfuHHiUIy3qE/yEgCsZYDGY7aOgIaUipCx7nqRvyW6hQgc/qcICtkTtzrX5zEhssD9wEsSt5zLKqPdUuPEHUaXkWZj6L0C7BIAWxACD4k7s1jYHU7eALT+4dNeTkyAGOCFPPE5TWPe+oNg/tJ65jKkIcOTxKBtwHIxgwLaNwDDuHcym4Rg+bYU5lEv8dgpLHgTlhUII/UPtpZT3JSP65UMqIfocx1TD3wuOZPoyQxPiVU0k6wN0IBalSbAV6k65F2SJZqayLGbPERszyDA9Z7ZPe0mC2nfgg5EVenyH3KqWzTjyIHK22jY69+Zx6CrZzwYYbkbhnEoR0tOOpBIB8sQwnJPmG9BR84yIdeASTIqRhvBz4nAxAnCCLSR0YxkO3OOICm+XMZThc57nu68YnaqyTmUCys4ORiKwUIBmhZXlQZPYm9CMciELClbAewYZG1jg8QUy1R+xCUhgPuBzTk7iDCbCP8A7na6yHLL1CurGQYEOqY++Nn1L9Nf72nKWjLCcsor9rI/LECits/HnMo4a1CMijuTIg3bMcyugj3jW5w/iHtRLsFcN9wJ/bejxHU3C0NXYe+o5mDfsRNbV78suCIAor0WcDKyuwI6Bh+X1PAhlBA4nQBuGBzAnbAYBuI8BihGMjxO6mhrcYGDO1V204D8rIOaXUOrGqz/AIlN4wivn9QNRVWqi7zKqVr1OlIHPECcqr14PUi9rGdvMorb2natzjH3OnYrZB7hUv8A3EKhckSsD39KVx8gJ2pEDFl7M9p7l90rjECLYVGPMNF3HmHYm6xjFKxRoDgi+eIOn/75+oyorZndOoqo+BAmZcWtjqcDAPG6lfkceJMCAcyKqWwO2DwIFlYLbgMRTH5A9CVkqaxiQTsMYwJ0PhwTDdSwG0ZgpUzPyIFmdwBEXZuNgjq6zt5hMgHMDiD4/KE9SskAQ16POJAquv2ySBmM90+ROoeZ7gmADlhyo5nabnbIdeof4jMA3Af4wONYMnInty4yYmy5c8jEFrVZRiAZU7SYIKmP3DHPUQVUPwZGnLgNo4iPb/XEosWeAwJUQuCB8TH6Swn4nxGjTVvnPEFNM1dmVPxgc1FQd9wMRXuqs7ysrsO0ciIYpjK/+pQXtrceDgwU3U288iGhVYTOCDxIorlVl3AdxC1MufqOrbjnqExAGRAQtjVn9R1xL15TkxZCt2JRVt24HcIi012WKWDB+5dtwP1PGistuK8wjwIAhWHXUIHJx5hKQRjzAxsYmB3ODDwCvMSzZ/UbScqRAV22IWza2e51yqtkzqsCYHM/KAww0a2IsnmBwiEm5gRic7nVYq3EAcZ4MFgeoVuQdwntwYAjuAik+3aQfMoLAyez42ho7iATAMs7WdmJxesTh+Jgc1H/AHRxOFcJkwrHzg45g2ufaPEKJCMgxp5MmobKiUKYQu5MoVP/ABJVO1tpmmVDLz3IbtMxfK9wFk5gsPIjErIJVuDBXhtplE1qbmznGIQGV5j3rQGT7wGK+JUAxUDjmKVtrH9x3AOIl8F4QG7kzn5eYdq4XIi61/sGZpHQvBzDyxrKjqDf8TgdTulbcSsAK1OMeZTp0NbbzJ7AUs5lukb3m6+IgWOq30ZB5madQwJrHAEe9pqtIT8ZHqayDvTzIGiv3SOcmUro2Vd3QivTqmVha54j/UdSxUJWfj9wrlz76to5itJQWYn6ntJ8qmz3K6Aa6mJ8yBV+nFjDBwROpUVAUcxifJN5nqbK2b8oEuspYWLtGfuG9Z2DHgSm++qt+T4gh1sQkdSDMfJYnHUfoFZ7cgcSse2E+QjdNbWuVQYgR6jTLcCucEGJKJWmzvE0PaRrC27uKs0y2oyqcNLqIqwF/ER1bEXg54ibNFehX6ldVDA8jMoK9h7ZPciDEcx2oP8AWQIGn2swV+oD661sw5HMFnVXK4wZQKvacbepOdjXNu7zAUbM27QO4wA1tmC4X3gwHUYSLcY7kFNVguUY7EVYAXCnjmcQ+ywKx92NSg28MIVPbXtIHYnUIK7fEBbmR8OM4jCUf5J+X1AC6rCZWJyycdSgmwkBk4+4TV7hjEoTXYWQgnM4GAYj7nDpLK23BsiFs+QMIGlCtjA9RCnbqGB4EsHL5itVUm9eMZgNFT7dynIhqnuV5PYjNLjYas9jiAqmrKmAggkMnmI07vRqFVwcEyzJLfjzAZQ5IIww5ECL1Ot6tWL65cf+o0YuH5gTtyb6gHGYulGSvajcfUAdIwesg/kI9dIrkOTxJylldm7bw0ppvwfbHMAGDV2FF68Q6W5O78hPXc4tx1F3MdoZIFqEsYZUsCrdSSnUAqB/lL6nVsA9wJqF9wPQ5yPE9oDbp7WrU5XMr9lVfev/ADEnFeqBHRkHvUNILf7BxIclRjHE2lIcFW5BmVqkdGIA48QpdRcMdvMeqgOGxyZKljVuDL62DgMBAGxQpyezI7gd+QOJbqcZDeTAdVFWWgJoG7PEpanDK468xVahVLqODH1vvrwOTAi1OV1BHhpI6lH2kSzXsVtqbHXc7anu7bFHcKkt+GzPUvpHuJhRnMVfUjKuRyJXpjXgbOwOZAoVOnBEJMx7vuUxHIkDVbxCYgYzJ2yeczrH+jjuA8YPUXYAVIziFUuQMmLt07FzhuIHNOF2/lkxuQJyusVp+4tNxsP1Aez5GIoMF7EIAk9QbV/9wFvsc9TgqUcgQXqzzuxJ7VtRhtbIlF/5LEWrgZEYCRBJ3cTLTlWXjCpiVyj5HUq3grkQJyGHUdV8x3O/kvEUm5LJUHbWRk+JE1eTkcS57STgwCgY56gShSFnl5hMSGMBjgcQpqYJxDC47kgcqZZW2cZ8wPY4nlB8Trg+J2kYHMgYrYODOHAbg8TjjAyIEA/2J5s2V8cGerHBnMFW46lQpSf8u4SWFG/UcUB5iXHxOIDLjvQETlbYxmKqc7Np7hZwIU9vxzEExgJ2fowGHxJgezxPKeIKciDnB4gNZ/jiAp4M73BB5gBY2cZjUbOIpxGVEAYMIbkeIGckzm75TnmAeQRB/Ktv9ToIwYsOAGz5hQabgYMtXnqSVMqD/csrK+IDAc8RJYizBjBw2Yt+bMwhVgzYSJOCA3y4MrYfLMTfXltwgLtORxJyozKynwk1gwxlCrQcjHmCEzye4Wpz7asPEKvBr3HkmELQB8g+Irqz/UcEKc/c5aoUA/c0gXw3OIKlamziGq5Emus+ZXHUIo1KG5lKiVkCjTgLwTJ9MdwVvAjdQ59sn6hULXMrkEyv0wi63ZYMgzOrVr7Zp1hdKo2/nAL1ZvYZaq+BE4dqQDyYV62Wrufk/c5S2EwTyIDdNXsIH3KtQSq7AfEUOVBEZvFlZ8kSKEHZpdsmpXDQ1rdllmm0w4Y8yDPuqLPhvMqoXauwQdSu3Vc9Qt/1CAtGwc8iK0777tqwmBbcpPMLQoKSz2QppPs3gGILkMxU4ntVYbLQ69Qblzp2IHMIMvbZSTuyY+i51o/sXP7mXpnsV1A/Ga+8W1hepQO2iyo7l5k1OlzZlW4zG6mo+2SsmqWxF3ZIgaDq28fUm1Gl3Wbq+D9Q21JSlCeTDqvR3BPEIltQCseGnKW2ckTRaiq9uDgiI1OjYAFORCl2sSAwEKps9cGBWfb+No4PUNAEY45BgEaBZk+YFC+3YQRO1XAOV7zKiB3jmABtLZXEUVsQ9ZEY/RIHM7VZ8ee4HlAsQ/cmUkE5Eqf4sNvmC1YccjmAgEe4M9Spqq7NpIzjqS+0R3zHVHb2YA2lVuXHGJQ5V8E9ye2necg4MOhTg7uxA9YQCILJ8hGPtI65g4JEDlqqK5NTZWLNhPMrGApDDMzraXW33McZgXsOP1Jb19mxbQO50WsRgHiPTbfQUP5CA3T7LqW8/qIeklSqxenDVashj8TKnr9uwc8GETU1DdkjDCVoDnIi2GG4hVh95+oD6rCCVPMa6K2GIk+CDuhB3POeIDlPPEHUVG0Z+oSgFc+Z1dy5z1Csm8fLGOodBszhRxHaygqRYOj3OV/iCsgfYNyrnxAIWxSrdCMZNtLFpGbCq7hCitYeyAnQ7gaO3ZYM8gx+gKWbwRkxQqNdpGOM8QK9XWhrJIkdQs4AGFl2z3KzuiK3Bs2eICrOLdvjEPQjLufAi9cSlyYj9Gp+TeCIB4OepPdv93njiUg8xF4K2jnOZFeHK8wgoaueXGMzrcLxCDGFAxDYkjd4iK2BYoDyI9WwpU8yjhHwJ/URp+ifMaFOME4hpTsgcLbF47i2YMeYZXJMFKMljnnxATdgrjPMn9tlbOciOsAD7T3PEhe5UeJwJ2vzFbvGJ07gvEw29cxUjEdUwZceYs/NRmCBtcGBXXhWgWttOQITY2ZB5gbxjmAs5PM7uIgs2DxO9iB61TYvAkx3AcyhbCBEM24yhee5Vp8OBzyJOQpOJ5N1VoI6gXr9NOOAp4izbuU/cGt88N3IKQQy4in4hV8NO2LzA9TymYR5ETXlCRniMJgePA7iyZ0/LjzFhTnEDxX5gxrgMOIBU7cxav4zAegwMTzHAInMwSeeZQIbAInh3PHkzzDAgdPB4gn8swh1FE5bEDr5B7nA3I5nm6g4zgwHZAPM7mDjM5giAYPcW4yMQ16zFWWBASYBrWCvB5lNYKoJLQ+5CQJVp3LNg9QHgZXMAjmMLY4nFRnGRCE28YgWD45hNxYRAsY7TIoC2VxJrgQZR3AuUcSiZ6zZURnmFWnt0gHuNRcqYJXAJlQvPHMVefcAA8R23cDFou4kSoBODJtXXsJb7j7jsOPM86e+qn6lQek404gam3/7Y8xifBCMQErDN7jDIBkV3T6dqVLmGPm+Wjns9ysbehFbcDPmB027m2jxBeohg46idxFo47l9YFg2GASDFX6nNEpNxB6MGwmhVUjiUoQUDpxIHmpVB4kratqyVQSnPurlZm6hCl0o5Y7taGaMqvVtQiY8xOobFIOJPpeNUhz5hGrbQrag7TiE+n/r4OZPqmZNQuDwRHVMwXvuBI52NgrPLf8A1kFYzU3bXAZMj7gWpW2Cp258QFVuLHCAYJlLBkuVJPTSw1KsOcS6xP8AqwTAK3JGBI779vwx/wAynWOUq47MhVWtwhHP3AqcIaFycycV8jHc9dWUtRe5UiqtoY8iB7TrYtg3HuXhtq4zkyckXfgcERAteu3D8wKLKEv/AC4MV/Hetufxjs5ntw6JgKNCAEr3DTJPJhF1HURcpBBB7gUnaBB4OcDmLo5BBPIhn4wF5dG5hq+/JHicJ+4G9UgcLMXjq9pGcSYXguVjlbYCD5gG/wAwQOIlPcQ4jQ2J1iDyIHVAPY7nmUBceZ4NgThbPciiQBl5nGUHjGROKcRmBiBG9Kk/Dj9RZY0MZYU+YYQLalsBB8wjjqCiXqPjGgNbhhyJ6ujdpBWDmKV3ocofEo7ZWzgovDT1Vj1OK7RyY4N7nyAwROlQxyRkiARH/qEAMQT1DVcASAk+o0L9ydHK2EeIwN5zA7dtVCr9TNyivtB4mlYRYhyuZm6isK4KLgQq1PnXtJzIQm7cv1KNAxLNuPAitQ/s6wED4tAHSBksJEp1A+Qig2y/kcNG3MWwfEAw5GlJB5k9H5DI5jaPmGTE57JVwQcQE6k+4236Mp0ilNM5P3EXBQ2ccypXCaQ/uQToTkkmesXfyTOqAVzCKYrJHMBdRAXHcJx8MiBp2+RGIdxCnEBNQK6kfuWqmWzEVYOGxzHhsqfBlHrkJII6nGbauZx7MVYzzOBt6DI4hHQcruHmC1jVqSI0lQABAsUY+8wE1gXHeywrSoU4E4x2JtVcQVrPt5YyibOWEJzgRasARmHqGBAA7mWxI2f9TzfqThmXg9RiN8f3AbWc4jbSqMM+ZHUzJZyeJTcyuVMAXwep5DwcTwAPUGohbTk8QgXOQYrGBKrKzn4juTuCDAUynG4QkfPLmdHxBzJve+eCPMosV8NkdRgILAiKp+Q3Rgx+QkUwuSPqMDb1Bigd+YVZCjBkBqMtCZMQRywxHOpAEISBzmLszniUAZgunOBASGypU9ycDbZzHsCHgMBv5hRI59zHiG6E5Ii2+OCBGe4Sp/coDoZnM7uTByep0CBw2DHBgjBbMA7dxAgu20yijAAi7W24PiCCccmBaxKQCWw7x9RpYydeQI4eJASvtndRsejOMGDYOAROWqdgMDmkdRWQZXp7AW4EhoUHIlekBAOYRYxyMw63214ERyQZ5XYDGJALj5mCeBzOhixOZ5+AMwpeMdRVmc89RxI4ngm/9woaEG0kye9sEr1KclXC44k2oUNqDCFqSINYK3Dngw3GwQR4M2yn1rj3yBDoY+11O21K7bzPcADbAKo+423EO1RVWU8mN0dQQmx+B3O37brNw6kEiEqAIZckcTrqAcTygAYhQbDjjkzToRKKlPbGRB1UBQPkY4KVryTzAbrlVgjE9RWmfczLnAniwdMN3E0Ai9lEIv0x2qw/czrrHGpc94mhpuSYnX1j3uOMjPEoka0aioggDbFac1+6DzkT2m4Nk5VUxctjAzCNDUVF3Rx1CsyRgHBnHs2UA5zicruDL8hyYCWDMcEZxCv0/vKNhwRCYkakAHgwX3V3EeD9SBvp+ncZZjnEqswWBxzA0ua1JPTRpKsCPMCHWKbCFHUSN1eMQtXqGqB6MOrD6cMR3CjQLYMt3CpTBbfAQc8RxYHC+ZRG9j13/DgZlL7G2l+5y1F/00F62ZFJEBtrbFBXqCyggNnmCOEweoQH/qAJ6imvJIHgSo17qzjuRMuM54MCzbhQywq3yPlJqHYHHax5IAzCCs27Yta1aswS27zG1EBsN1AmesKQR2IzeXwIeqT5gr1E/jzAo28QBkZEPcGRTGhVZcgQpSHMIFSYHRMEEBsyBmOYykg5UnEAsFQsYl+RvU4gOsY12YzkT2N+YFimyoMvYndPcoARh8oDNKbEuxjiFrKvccOO/M6z7HB8RjMuAYQlcoRnqMK4bcOp4gGGGAXEDg5BnlfoTvcUeGhXCSLzGs67M45ndQiitLPJgIu8EQGUOLEP3Eups3IO4VDBHOeILti8MDgGAuhWrY7uMz2qrBsUnxGswz+563D4MBVo9wK6/wCMcMPV1gxVY2kj7jOR/qAOlcLa6+YW7e0Xge5lZ0thoHNQilgBD4/j8+IvdutxGWj+ggCQAf8AtcQ0YbMGL/8AtLCRSxAgcTAU445i7zuTPmEy7bNs5cdmMCA2j/tgYj6VDZzOhR7IMFXCH/cqEMUN21hxG6kiusBBgwL0Aff1PXHfphYOhA6nyAJnsjd3mTiwsuAZ0n20JHLSh1tqjIA5iVsZgcjiJrS20Ek4/wBw1ZqxtbmETDGeYLEFuIOoyg48xaNgc9zLZpJnVbDAnqL3ZOIaDLASirKOu4TnBgkhAFxicYEkASBlaZaeuo2oXB5ngGTkGG2ba8QE1XuBg8zrjfEJlbsGOuYqcAdwEWMAdsS1W45E645JMAscYWUW6NPiecx4T4nET6ehTO89iUPZsPUgWhFHYzmdDK7/AFCdQ4zACDycSAWY03DPImlWwtrB6kWrC+2rSjSnFIz3IrlnxfiCWJjLBJ7CQQZUcs/LMF1DAHzPE5GYIb/mFdA+55hxxPKczzPgSgR3zO5AYZ4gltw4i7RuH7EALQBaSDBuBCgzl6NtDDuNI36YZ7lAg5UT2MqRPJ8Rid3cQBrT5dxpOIhWxZDLgwCa3GAZ6ywmvqKs5xGA4p5EgHRn5Mx6licqSJElquuEGDLtOMV8wh1ZOOIL7g27xHV8qZNZY24rIpiAEwbRlhjxBDlOZwseyIBEDbPUMFDZM8uccz1qfEbZB5+WzE3V7nDRgbCjMPbkQqaxPgQJNnadplTnBMU4XOfM2yFU3KfqDXWQdo55jKmBDL5hadGLFjwIHL8qoUmcThBDasu5yczwQuwVeh3IAtBABk7alfxCndLdc4WgVoMn7kNaKMZ/Iyimkbq845jc5rx5iaiQ+PEs1Va1KrAwJkBQ5eHpgG1DOILOLcfqHosCxjAZprcXsuJzXgk7/AGIDkJeSOOZRqBnS/HkmEQadRgt9wrchCFGIyqohQev1OOD7nEI57RbSjn/AHEswR1xziPpsLBkPAgnTN46gFamVFnRnEsL2Llc4j3KoiqcT1OEbOODArIQrgcRYQqSe4e0YzPFiIVn26ZrSNy8CGQdntoOpYTuH1AVdrE+ZAqmnYhLdxDbvcJAMrts2rmBW+7kAQBNBZQxPyxCr3IMMOI5WxyROe6HyuMShdyF1+Ai69+7aw4lOdoijkNuzCOtlRxFWVLbz0Y3fuUwcApkHkSidFapyp6he2XBw0G8scEeINdp8dwCpBDlTzGukUCQ+4Rlz5rDDv6geWzdkNEF9xI+oztAxESy4OfuFMqbsExlV7K209Zk1Zw/Me5U9CBUdmQYDhW4TuCmQo3CcANdm49GBwAg7T1CKYGPEYpDNEF/myGQN0jKbGTORBuqNd+fBiFU6e0OTkTQu23UBwYQBQlCRyZ6r5ViDTaQn3OK5W0jHBgPHU6RgZzBXvGYRyFMAwpKhvE44ys7prN9RX6hkfAwpepYDRg5/GBp23KrQNQpegqJ7TEikLjmQe1De3aCejCZc7WHUPVkGkfH/merGKxzAXhXInXG0/qD7TF8KcTpBVtrHMDyqWPE9ZZtbBE47e24IM7dhyD5lC0c1kDvMbwSYh+/9QkY4P3AAkpqFKjgyx8Fcyeo5sGRK7QFUH7gSUvucgjgTtV27U7ccCdUAEkQUXDZHeZA5wvuluzJ7QXtA8Slq8ESa1/+oCLAucEVKBJuWcR7EmvaDzF1r3mVHdWQKc9mJQNdpfbU4j3UOv3B0y+2pyIRKyGlMcFp6hWsBLDAE7epe8nOB4hpZ7alT1AC23bwkSWycmC5xZ+jPE7LFyODKJNReNu3HMBHzBKF25hooWRsaw68+4IG8AfuFXZjOe4RQ7B348QEc+5g9QQp2l4BJ/5hV3+MAEqeIlLWUYPMYhZupANud24icybIdvy4M8jJWMA8wEey275cCLcKrfGUvYCc5iHK7uJUCHb3F+RAmlYM1AjniZNjkcCU06phVtPcC6sh1xjqcIBOIvTuSM5hv9qZFc1ALaYjyJzQuzV4Y8CdBLVsDF1AirIkFxORxyImxcqYWncMpE644OBAGpBZTjzAGn2E45gVXGp9p6nr7mR+OMwCXTvuJJwIt0YkicTU2FhuPE5bfgkLKodjAfU4ATC97cvPYi0uy5GIBWcLzFbiEMpurDUhujEivAyZQkHENeZ7aO50WY4CwFhPmTCCAvyYJY5JAnER3f6gMIUEQ3wF56gum0cnmLsOazCKNN7angSgv/4iQ6AE5zKK3Ju2+JBcjBMZIGZMxzYT4zPWrufucAwcQCY5EF23AAQbc4AEWF2n5HmFUO2NuDCBLcGIQ+44HiUEDxIAsTIEeCFpz+pOWy2PqOB3VQI1GScwGHJjShCkiIJJYyjldmLMASnkLEqmz5eI0NlMwOqfA7jKSEVgfyiqie8T2MvnMIFjkHPcSlaq29pS429juL9r3TjxANLK3/EcztxNqgEz1emFYOGhsgVc55gTpQ4sxjgyyisID5MWLMYjqz5gTa1d9ilVI+46gOAFPU7a+TtCxlSnGTAXaGVsARLqyH5+ZdYN2D9STUNuPy8SoBVByQI1d2yKpsU5GYwMVQ4hCLQzMG+o9i2wELJxcc4IzLUuDFVxjMgbWdyD7nHhAD3MDqd1ICAfZhSGPEEPg4MEZJP3BB+UArkDDC+ZxK/ZxzmMYYXI7i1JY/KAx23AHoxJt2N1mUBc9RIUVudwzmVB53qDBXkmdR1DY8T23axK8gwObR0DzFltuQeIzECxd3+5Qth8T9GIUbGPMaTgYMnuUkhgYDVfLfuE7ZYCT94IPMci7mB8QGFh7ewwc5UCOtFZXIPIiSDtyIULIDCp4OTzAJx3CBJXIgUtYHQqBg+J5STXtP5CLob4nI5jAw3QO1A7uYeoVBXvX8hAbPjuTlmGQ3UgPd7y5x1O1WkoaopbttgA/E9wrcVahXHRlDFG0YhM/X3F3NsYOOQZ04avcPMBldnOc8x6OWJ/chU4lNJHAzkwC09u25kYY5lJfDEeJJdgWKx7EYWDEE8AyCioK5I7iM/JlHGDDpwlwOeIN7Kmq2/+UBlRGCH5Bgpxlc8To64gHHJMBw4cGDqVACt0YKOfYDjnmH6gcaYMOYEd6n4nMcF3AERL5tqUidBKkc9QGGruBVyTHlwACfIkxcVuSOswGAFbVzwJRqz/AFZH1E+4HwR/qG5HCE9yBFZJrGe4ar8hOvWQQBBThiD4gPvb4AiSuvyFg7lTEGsRa8nAgErErObtpx9zpyg56nrF4DQjqD5d8RjYAJ8RIDAj6jb6yU7wIEmrI9sWL4OJ11VtOrHuctCmog84nK29ykL4EqJdSVIUL3BrJdlDdCP1FaKQzEASOvc1529SgSn0Ytjt/wBwuoDcyNug5nduTxGUVrty5hFVU/GEGWIp2+YjDQgSTPE4EB1NRevJjxtrUDMTTYQgUdxbWN7hBgOs5biAEHZ4hI6juE9iumBARe6BPicmRsdxzHWVlRjwZOSQcSgt2CPMZuyQRFgQlOIRVU5U/qPSzccRVSq9Z+4KDapzIqutgpIMOgDBxIEs3sBmUK5rbIPEy0aco8ejjH7i6mW3hu4wVhTCBtoV2DeYnXjhG+uJV4idQnuV/wCoEBYToAZf3BfbnHmGjHHXAlAcocTqH5dRrjKggQYU263NIHkT3xsp75iL221Z7g03l1wBgwjzfEYhLgc4h2ILadw/ISUucYMoJrAGge84s4OJzb5gH/uQGtaxPy5nS2BBInbEIAJgFVaa84Hc9VeyXZIzkz1NRcZhLS/udQKbb+sLPUEtlmi3R1xuEKoEoYDSy9kxOoDcMvUVZkGMtbGnzA5pWLXYllrY4El0igU7/JjC+f3JVeUHdkSpVIqMTVzmUFttJkEdjEDAnBp9yZzzDU5HMagG2BK/xq2+YCoxWOK/2HJ4nHt2naBANB1DPtodx5gIrdmEQPMo5dcjr8VxEAM3I4htgPgQqT7jlE5xCDGFTJPMUCzH9Rl9ZX45hJVsxmAddIKDMcFCjAg7wF4k1Vpa1lMBrnBzOizCzhbsERDN9QKjaFXJkdhazPEeikrl+YuyxUHAhE2lyNSARxKHs23FT1OogOHAk2v3LYGECx0U4I4h1D5ZInFXdpVI7xCp5XHkQG+czurI9oOehOheJ5kNtRQwIKrd2qATqPsXDniIOm9rUA7pXYwxnuQIc71K5wYiouCQTmNYdsO5NW3/AFAH7lF1ZYEZjSUf4t3Fsw3YxAPLZlQXspuMILtP6isnM6bCIBkRLFlbJHEaHyBmE4DrKJLUDdROCQVIl6qEYFuRFarbu3KOIESVhScmM6XjqAzbomyxlYLKKkwQYYwVxmRbyODxG1WrkDOTAZt7E6vx4gsxyYpswqh7fbwfEMv8dwEnDhl2tHoytSUHYkDa2bYH7nrQtixVV20bCIxXycgcCBFYpRyI8AtR7nZEPVoLGDDgxOnuNbtU3UDgsa0beo6lwiFDyfEUyBWyJx9yOLBzAeO+YdbhbAYg35xhe42td0B95GN08p92okcYgXI/H/iJ2ttmQOQZBQnNAI7Em1rjfXZ5EZXZtYL/AORga9VyATgwKtPYDjPmHqKsDI8yTSkMy5PUtcbxwZFTaVsq9Z8Rzru0uxpOpPvnxiVP/wBkn9QiLTNu3JnrxGvtzjzJdDltS/MquwGJMBlYU0tu5kb17s4MdTeGJUDicKjfx5lHdG3xKsJ3UAl1x4nKPhqNvYMO8/2kjxID3kqPucA+WTF0uWBzCc4wYBahxWoIg1AkhuswAovBBPUbQ3+GOoHL7CWFYHMNyMAHqS2sV1WfqPB9xN0DobewVTxLNQv9Ix1iRVAKpPmOOoLafb5hCK68sSTxOMq1o22K3EecGP2bl58wiS2k6nR94YcxNFd1OMANnzL1XaGrHWIlFZRyYRmE4ngmRkwQeI5VZ0ldC2z+IjAhVBCqABJPiLsuJzg8Qjh+JnVfbkkRQbc4JlQrVl5lAVHcS8aQM7jAACjaOom+3PxUwg7WyciApKnJPEX+C5zkziuWzuPECkWI57irQo5xkxYbccKJQlPHylE2C3UbVUADuOTGNWqDicbCgHOTIplSOxwvAj1p2qQ3OYuhiaz4jVYt3Iqb2CGyBKRUXA56h53Qd+xu5FOqrCkZ7lBIkNthcjHEOi052v1IKGBxxBQgcGGDuEDaAZBPfp0Y5XgxQr2gjMqdc9GKNO3OWlArwMRbfGz9RgIA4M45G3JgLsANTH6iazur4GJY1Yeg7OZFVldyyorB26U/cQiLbXuPcMH44MAsKwAOjKPGtB2Zz2q+8xdmc58RBU7++IFpsrRcDmAdSCn4yF9wYyio5r57lFFGowp4nRq3L8DGIhHA7E7WFZjg8yCm7UswAxzPVXMARiT+2/uDjiOUHdgDmUBuaxjxGMu6nnoT1jrpKyx5YwEdnrwe2gOqbFWAOIO7DCdpUrUQYI7GZlVAYhx9R71t7Zz+MiL5YHwJquwfQgjniQZo6xF3WMGCgwRYcHidIDjPmAedoBMBSGsJMOxD7YPiLCiVFKsWX6nbF4BzFiwKADO2HeBgwE2nccCUaCv2yT2T5ikQLknmOqfKnHUB1m17BzyJyw56isYIIjQRjJMAV3EcxSp7dxeOtuVU47iNrWfIHiB6y4lzgcTo5AIgOpCEeZ2g7V2nuA9SWGM4ihRliH6jCGU5MJhlcwhSMQwrEO9C1eMZIiNrh946laNuUZgcrO2sA8T1bDJ/cFsFts6i4GIDdzdQ1yDmCpAIh9yBDryWbqecApGW/JNsU/CShKnaGzEIn96k/coI4nSo2hh2JUOtVQf3FHA5nd+79w/a3DMoQGO7nqEADyTOagAdHBiEyDkwGtZt/wAeIwNjBPUk32PuHgR24+z8hAcW+uRFkDBzFo+B3xOk7kJXuBPamwZEWQDgyprENe1u5PaoRQR0YCrMZzFg4YERqj7iX/LgSioWZ7nD8orIKjHcJWMByJgEnkz1RKsSB3BDHyYRs2sCviRXGYh+RDW4pyDCtsD7WxFsqNz1AMPv+WYq4DeHHcZXUNpweINteFzA6W3V7hCVtyxNLc4PU7ylhx1AKo5cqZTTWXs9tTgyUN/YDHJY9Vnup3Avs09yVEFc4k7nYg4wZo6T1BL1C2YDGOs06WA5H/qc9ViOC1e4HDCMtT39GbD+SCWPogOV5/URdW9dFg29jEaE6I4pDGXE4UEdSDRZagp9S5SPaCnuVSs5uYiPDZpK55k6gizJ4zAVn/klM8SoCoCrWd9yjVjKHHcktwurHPMqcgZzAmRCgyOMw6xucHd5i3fcmB3GLlK1OOZUUlNtu8eItrA1nUbU5f4kdyJ/jqtg6zIKL/gUI4BgWMcx+pwaQO8SUfO1VEBujX5n9xrg16jicFZqtBHXmeuOdUjeJArUL/YCZ6htxZBG6pNwDKYrSrssOfMoavwB3HiHXh1JEn1eWsVVPHmV0bVPPAAhEOpZayPJnUexqww6irh72pbniU0IVrKjnEgbU2SMiA4Hulc8wLXKBSPuLtRvcFmeSIZZdQ55jkf+zb4jmqVFz5krAqxM06C1D7AQnZkoz15McfkRnmWJRWlQsfGZWU+n0pbk8Si/26l5PM4b1K4TiZ2odnY7jkQHW6lQvElSzc04ADOHg4Hc0hljAGcG5xgCFXp7LD1NGmqnTVkuctIB0emFdZZ+4LvgnbzCNhbPOFMS16V5A5Mg5uNnB4gFgpAzFs7ElgMTiIzwq2ot46j0OAcxFHxrOZxySOJloyy72+vMWqmxuDkwhXurGYdKCuwGAwVk/qMrrK9w2/KEMY7hTKm4xCcEjIETuCfUYG3LnMgVaOAZwfIfcYTkGIS7DEY8wBspIBIiEVnypl7WbcecyPU2FbAUGIDNMrJuVv8AiJwQzZENNTkfLuGbUKH7lE4GWnXCDAPcWbCjZ7nfcV354lQsAi4qRlYvVA1MMdGX0qjnGYV2nS3AOOJRjF8mMSwgj6lJ9OVWJ3RZ0je4AMYhHTjE4BgZWHqtOyKMcwdOr/jiBRXaQgzyZU711U+6e8SVVI+JEW+XRqyeIElrtqLCx5GeJoadgSpPBEj0ysgbI6hq5Ng/3AsZyGIPU9+RAnrduRjuexhcyKYEA4lVTf1lfAEgS4M4GeY9nNFnPRECRDvZsDzPZ28T1TYvPHBnWU+4TIKgRZTiJxt4nkz4nCrBswOWfqPQD2gTF0jLHMfauKTjiAkmPr2LX3Ihb8gq8w8M3cA7b8cJzEsbDyTgQ3UKvHc7UhvOzOIHiwsXavcfp6mVJxaVq48ylPxgTt3iGlIJDGdtG0ZA5haewMCD3IjtjbmAxOkYrOYBcKxz1GoQ4OOoCkAesgQTkCdqV0uP1G2qGBgT1/K2OIwDFKFSwY7j+Npx5gL0zb1OTnEb7oLhBJ0U1s2PMKtT7gc+ID3BEU2CsbYwOZNUwLbD3KPOQazJ6nOwrjvzKq6i1pTxEX2JVYUHYlR1TsUnPULT6g2K3PUlV82c8gxiIFclepUEXRnxnJiWFhuG38Z4UP7+5BwZWtTVqSx5geJ9pOFycQEYshBEI2bT+oVZzu+oVGamYnb1G0KVBzKUqwpPmeKBaT9yCC1QMnuLtf8ApAxDzuYqeIOoGymUKR8zlgJXI7iBbg9Sutt6ShNJyTmMAG/EUfi+ITDz5hTXBQjBhABlJ8zgK2ID5E5sJ5BkHQTtxObudpnRyILL0YBBvbbEurHvUGZtpJAIl3ptiqzIx/KBOqA2FScTxQrZtJjtTRsvODI7b/7RjmUPNZ7zOknG2I9zc2c4h2K3xKmQMCNgHoiaug1dip/YcqJk1FiMN3KdMSrEdgyWareDJYoas5nCobhhkTJq1L6ezI/H6mpTemoTKH5fU5WYliJ/T/btL0ng9iJsdqmwy4mr0Yq+hNQuH/8AcSpqC4ErWymCo/6jdH6mr26dq84iaAWG4czbSXUge8DjzH6nlVMntvQ2Mp7BjHLGkH6mkAoy4lZYbT9zOqcm9QT2ZpauvYRt+uYV2jKrkyO7JuJ8ymhhZWP1JbXzcQvQgN06lgcnMKggagMP8TB0hwHnaSFY57JkRbqP+w1gia3305MdaynSsvnEj5FWID68kEHqJXLXBRCqPtr8jOBla4FO4BbCt+T+M9afCnkzmssCoBnmKpOVDHuB1Kgr8mPVwpIES49xgF7naEKWEPCCPyHM9q3Psrs8TysPcZZyzIraRlHeTvB8RNlbMMjqXbUsrIPcRnZkEdTTZPtbVBnLC7Y3HiEzk+eIp2Oe+JUec7RmSP5zHliX2+J5q9xx4lROAX4QSnTaUF8uZTp6kVPiJ4o1Z3MQBAaSKvwHiZ72F3Yt9zt+tXbtq5MmQvYw4gPdiVx0IsERjgJwTzBrrLsPAgGjdLiV17QMeTAWpU57M6DzI0NasE88TzDBwonFJzyY6tlB55mVcWtynMKuv5fKMLttO0SN2YN+UDQs2Ykiuc45hUWhs7o5GqUlsQA9lnXcSY+hSKiCJ46urb8Z1biVyozA6ATxEWaVg2RxPPc6vubiP/kq9Y55kCqqnPBiL0ZXO4f6lQtY8rOXtvQccwrNKnyIZr3JgcGOZuOo1FD0kkcyjKVHWzBORCc4bOMxm0e6RmdZQjfYlRzT2brQOp29bUuLIxwZ53VMMBgz1V5sYjMI8DYq5c5jqKN4D7otdxVw3/E5pxYgYMePEButdkAAGR9yfTux5ziFdqCi7SuRHVV12VgrwYHbiVq3xFbq7A9GOL7s1bZPVU+5gRjEobbU3OOQZIAd2PImlU2VxnkRT1gagccSDgRmrD55hITtIPMc4GMDiTsxRtuO4UnT86kTTsVbGAPiQaUAarBj67M61ufjASwC6g56EN3wuY/V1Vsd4ODJthao4gcS4lj4Eah9wf6iaK2biMpUpYyyBw+PMUzWMT/4/UYAdxBhNxxABdKBh05nGOISFl4B4gspZpQs5L98R9JVDwMGLAAfEY9eBkSBxQsQY3GIqhyy8iMY8SI7jfF21lBkQi21c4hlvcpz9wAAV6xmLrsxbtXgCcYOm3HU4tZ90N+8whzlhzPWE+1uE9ceMnqCGDV4HIgJBzz5lNQPt5JyZK3EKi7a4VjkGFOP5RjfFQB3OXqBUWHcUth2jJlDT/3FE81Ki0tiAr4dSYWsJ4ZTgGEKe32rQw6Mj1m3+RvA/LmUapf60E5qVBrQ48SoRQivZycSolK12pyTIuDYMcRtasLST0JQ5DhsmDbZ8++JNba5Y7ehOLaWOCJBQVZ68qMiU6XmkgjBE9ThKgPuNB+BHWYHAS1eF7iCHAO/OY6pjXweY12DiQZOrVhtfbiCB7qEGW6lmtUKBwJKVNLf7mlR2acrk7eBBqsI4l/u/Eq44MjsRK3yhyDKBtzkNOElsYjeCuDBAxCmVKOciEnxJEWGIjc8AyDjMJ7PxM4cQuvEBXaETlbFcHyJ58h+ISrkHEB9tjWYcmQW8XEykktWB9RNleUJ8yg1rDV7sxtbZXmJ0rZpK55hdQGk7WBllLZWQKc8GOTHQbEinWPtt2nkYg1X2ae/cn4meUbrMk5nLXGCPqRW1p9ZVd8WOHjmQ5nzVrEbXQ4Imto9cwoX3eZi+WLFdib1KnzEU0+zxKxtdQynIMErMz8T4+d11Rq1jkD457nndlrwW4mn6jo3vA2HEnr9Nsc4tPE6auoaCDeh/wDyE1fVHwVx5E4npSVMGUk45geoFzam5cACNhsBUfbpJBxFInuKzKZywjBEPRoVrYnqVQ6WwruHcNMlwYpQULccEwqnzuweYFpsVhgdyO5z7gTqM0roAcn5EzmpCtYrdGB4Ekbe57TMQ7E9Cc9z21wO51RhcnzCPXkW8xtCqUAicAsBmU6dV3HBziQD7JW3K8wiylyP8o1WAcmTsFSwtjkwjqV/PMK2shOxPB1YcHmC/HcCHT7lsGeo7UgFfiIja7fjxG4cV4IhpIx+P7k5ZnOJdtBPUA0gZOMSonqrJb/UaEZnwOBHaevz3D1LpTWQBzKPBq6ayN3MytVqbL3K5+MbjeSzHiLOFb4DMqBq0pU5aVA7BhY/T1G1c2AgQ3StP3GriIU733uY0EKcCN2b+hxH16ao8txM6uEV1PYc4IEZ/HK+Y6y5EG1eIiy8LjnJgc2bW+XM7vLNhFnDbvI+pxcq5IgPw74GcRdmjO7IaGH/APc6t6g/IyD1VOxeeYxalIOeIp9WoU4/4iq9RZYCIU4aatfxYmV0rtA4kmmc8+cS5CWXOICr1WwkHiDXQiJ9w7lHY7nEbJxIOABep3AMkv1Ht27TGLcCvx6gd1ChV3QqGGzEZsW6nEz3FivtTOBApNFLEk8GIcoAQTwJVRSbEO7gxFuiZFJJBEoS76d15naKdOG3K/P1FfxqXXcGIhppkQgqTKiptrYA7E86h1wODPUqA3OI51Gw7RzCuJoa2rHucwzRVUMrwBF0WWLUd44H3OfyfeUoBzIA3IXLBefuctDFcg4i/wCQaSVev/8AUroevU1YIxKiAfE8GWIodAeyIVuhqPKNzDoq9tcZzIpIdN+w9z1lKnkdiG9S+4H8wghbIEBFFGLCxHYiacfynxNTS1YrO/uJrroDkpy0ICysbASIgnghBLrFJrMjqRgHJED1KYBJODPIMX8yWv3Gt74EuqVc5zkwrtoCtkCBvyY6xd6HEkoQtcc9Qs/TCcAnEVXrKxkMcGXGyilCbOp8vrHSzUN7R4M15mnuct5barvwYZhEsMZnzSWWUtuRsGaen9UJ2rdjH2Jv14/45T03BjAxOlZyixGQFeoTkH9Ti2BuVxOBsLicziE6/wBYYSDnJHHInUX5YxO0tg4PUcWVDnxKF31q1JGcRFSbFwDmPtdHGFMQGRQcMJRNatm8nxCqpLEMT1HPlyIpH227Ox+oFVrA14zFVgFMnqPFS2V55Bk4Cr8WbEINhlQROuNyARhQJWMciCOoC7QNg3DqKtcNWP8AUoHyU5ia1DsUZeJUQ1rutAlpB2lR9QKhXXq2SPfC8yiGoBWYPzBCg2gAYzCrwdQ+TG0qGJbyJA2sFOGhWswsT6g2HOPudcEgAwOWW84WG4K15B5gPRswSYWeB5gJDtUOeczupr9xAR3PX4brue09n9gR4VKPkCrCJspIXK8iWaoe3dwODF1sNxB/EyiZXG9R9w7KyrHEWawNQcfeY5iWMKT4wY8/9qAybe4RIwBA8yn2g04WYgeIelcuXrPQnD5EBZ5h1nGf3FbstiGv1KAQ4crO3AiosvjxOWDbbmHu+BzyIEWks33EdZ8SsjYSO5GV9vUBwMAy6s7yQfMDqEERtQy0nKNW8cj7ePuRTQcW8TxGSROY2rugnIbd4MDlrA07R3H6b5KFI6k1mA3Edpy20kSB+n1FtOpK5JT6lv8AP3dLzM8n5iGGAH7mRoVajecWEKY0nB/ITH9SyERlOJIdTeAvzJxGM2Ppd85YqWjDDMVpmNmmR27I5hnI6kxzS3+ngqTWeZMC1NZRlOZph4Lotgw0qz1jI1Lk7QvXmJoXaxImlfowFJQZkVdbBLN4IIllb2BqIOoB8Ax96k4IORJtGPc3jyI17G27ZoFUu9jk8CeazJ/QgXL7O37acY44+5Ae7dyI3SK28+ItAFWP0z5JOJA4PtJGMxNzFmhls5IEnucswKSo9gLgeYNDNbqvbJ4EMgtgnv8AU9sFbhhwxkCA20zv8jPxi87uF7jdPQRYGYQ0LaEG5op39w7RHalS1u0RtFCVpvs4P7gT0/BTgZMnvU2nLdxj6v8AvK0rkTxViQz8SoUNMPJjK6awM7Y0uqjrJnkVmHA7jVcFpdtg4EbXpq2b5HiNXTooz5ktjMLCFPEgfe9ddZSvBaQu7EctiE5x/syd7AOGMoLhuS058SeOYgNuOBG14BA8yjzbxYNvUpYMoBxBdTkbRmPAb2/kP/cgQXxOZHZlApWw/UYmlpB+TQF1Cuw4C5jq6EVskYzGoKqm+OJ3UWV7RiRQijYSU6MegOBEpcSnA6jAzESBeoBU5Enqt2289SmwMwMSi8ciBzUUV2uG5jakqRduJ4+J0Y8wPGxEbA4EC3AG9YW1XYgiNrqXaV8QqWprCcqeJTYrPQVxkmcWn22OOpQvWIGJ/FZGIYkCFu8CallQY88xD00gfM7ZUZrLYTlWMrrNntA85ho2nQ4Dg/7lC15GVORAU7k6Yg9yWt/bIYSuyoujKOOJlCi4MRzxA0bVr1Sd4aJXTvSeH4/UCitnHHDCMY2V2KGPEIoqVsHkw03Kec4MKuplbd2rCUKqqMHmQIZTmcdjUQRC1Is271HAibH36bdjkQLq8MCSfEhrpdLSRyJTpBv0wOZObWVyo8QG5bPM6eFPjMH3Rxu7M9qCBVnPmBKlBW7nozt6tQ+V5BnmsJKiPcqyhW+pR3Rn3c5+o5qEVTt4MTpE9onmHYwD8nErfln62rGnbdzPnsbLD9Tf9T1GRsXufPmz+1g86+GP5a6TuMCzjELjdxBsU/7nV530/oeor1OmFROHWXW4UhTxPmPSGai4NnGTPqb1FiA+Z5/5JldfNIsG39iHW++siCo4KmcRgqkTm26w9td3iMQi+o4k1lnuVlRD0Ssunb6zAAoUODElfmeOZW67hmLbjnEoSzWIP1A09ortLvzG3n4f7kzbcY8wjSq1S2qSBiS3rusgaJG93n8ZRen9gMBoc+0F8CeQ8CSM21iMx9Ng9n9iATNtsA8GNKbF3DxzFAq6gniN7UrnsYlGXY27WBhxmVOjMAAf/ckeopqV74Mvb8QRCJtNpW95y31HpXsYiAGbcTmMXcOTAIVruBYwNdwgKnmcZtwIzgxLsSm1uTCq0xZSNx5iGBqyCCYftMKFcH/iGtgevDdwIUu/tPHU5ZZ/1CsvE7Wm258zxq+W6A12VmO/nMQUAOcwLXO7nxPB1MqvWnC7lXmKDtKCMcfcWaj2BAGxyQMiLBjnrzXnPMViASk13Bh0YZPyJgY3Y/U6chx9SgcAP8vM84IbI6hW8qDjiBk7TADUElQc9T1dmQBC4ekg9xSqVYQD1HyUL5zOjcu0iBq1cAMnU7XZvpU+YDTYWYboYwXk+c8R9QIIkDi5K4hMcVD/AHBxgwWPBEK7YBwYVDhAQYpnOwAxlVfuVs31IDLZaGPnYq5ilHEZpx8yx8SKL1TilBIip2Zl/qmGorkNfGc9RErV9L1IOn9tuxLwMrkciY2lwundlHMPS6yys4Y5WGL51qMuIPU6t9dmMHBhFZHPA78QLESxCpHcIiBAmGjGnRjVyxkRFoswyeZr7pxlU+My6s9MrWkvaq/U4wJYZlOr0vPuAyVfMrYywXMdo7FOQPMkQnO3GcynTVtWxZuoVSTtB/cBgEr65gWXYtXjIjEzYxJHxEIWMqN0625iGMBX968oOAsVfew1AUfiIBUisfIdx28LzPFawPgIvZ5PUjRm4A+4ZNqLXtOAeP1OX5tGxWwIvcavj2RAZVXXphuY8mLv1HujakBt9747ldenWuvLdwE0UuwyepSbUpUDzJ31qV5VREC02sWPJgV/yGL89TjVljuU8RRUkCGpKcZgKtUk4kz6Kyxsg8S3eC3zxCL7fx5Eomp0TIPkY32VHI7E6WdhxDVNiZY9wBrDk4UStUJXDycan2vxGYp9Q9h+v9SKoudKGCg5MTZZlviZM2luubJJldGhFa/N8mB1FscZlPsH2ueYqrKEg9SmtiRIApwEwBzGIecQgUXvAMAkbuIU1doPMTYRkgDiEDOEfcgADM4eI0AYnGEBHu7LI4OxbjzO7UYgERm1R5geydvMW9uMYhgZ8zzIFGe4DR8l3SbUoHr+YMcrkADGBB1ForTcR8YEf8WlxkAgxtK2VcYJWc/+QoAAA5nn1yIuVGf1KHjc1bNjBxJKnYOScSrSa2vUIVIw0RdT2VOBmVDRtZhjAMqNCMoyMyAVswBU4MuDba1A5MgIYHwHU5bXtXdPKp7HcIMWBVhIgaDvVlY5ESE2qyMIQDI+V6jHORnHMBGm9yusqeoLptvDHnMozuEXuVsA9wPX0gjPRklqvsxnM0bFPt8yNiSSMSoRWofGfEOwE4/U4qFCcmdc7VDD7lA72HRnrTvQk9ieBDtxxGbAUKmUYljM2oweZma1cXMBNlk26ggiQ62se7mdvDHpDQTY20nqG5eu8DuFRVtvz4lTUe7bkTo5mKf61YcGbWm1m+jLnqZBGF2/UKhyhI8YmPWVY3NLqK7wR5ntgNjCZWisAtYZwZYNW6NyMzlfLpPThb22YHrMs0jf1lfBkVn9vI4zKdP8VAzzMNHE8lejFMuVIPccRiwP/wATl6kjK+YCLMBBkZAk19augsTgSg49plbuSWFlpCjomBVprlNYHRhXONwwZPpgPbx5jXqPt7vMIDV1EFXXqdqPxxDybNLt8yQXmptuIFatuBA7EYpKLu7itOcuTAaxmtK9AShlrCxlbGDOsdoxF2fEpj7h21sykjuAD8DMOh8ttMEH+sK/c9WG3fEZxCmOmGJgbc5MYNxb5cTpUg8dQAptbYy+BOJFBtjEAdxj5VNwEAHXBJiUctZthL7jtiBtNWrUfcArayzYxiJKCsy/UozDKiJNY2gtAnS0tcFPUK1jyBDapSQUhewxfjkQqcNmvHmLOdpx3HvQ6E8cTiqdrcc4lE1bMRGswOJ6itucrxF9EwHEq9JTzEqucjPUNht2tjgxFm6q5dp4aUdClWOZzdg4MaDiwbuRHMlbDGMSiZiXqKiClZrpIMeteCQDOMOCD1IEKRgSlWztIk2AAT4jamwRILmO8DAiyMTyttIOeJ6xhnjqFJ7fnqXMVq02B20iIzHXcbR4xIOA4EfpgNpJkgbgyjTWAKR5kB+osrVooMiJCjEq1S5ZDAsr4BEA6CRR+jBZfozqNtp2+YA5hHt7rkg4Iluk1zqoFgLSBmA7j6MhcnqUayWLZ1/6nSkyELe6WViBKx6hsYKwyPuTHO+VLLiDGq6WpuVv+JxlzIyUeRg9RZorByBGlZw5lNKNaHnGDB2kcDmNME9wdJmqZ7gMS2zinYmN2IrOJxSQ27MNdIksNIsVh8ie4upWfJxkxl1Vj3s23IMfoUYWHPAH3Kux3K9KYVgHtRKqAOTEXu2cq3xEjbzkBTg8xP5njueK+4Mr3KKa1VeeDKhmlpZF3NxJtRqWsYqOhCu1TD4KeJOASxMg4EVjyI2pQCcCeUBTkzj2oPx7lUwvhcZ5igWJ5MAvzmMT9yDti+4vHcOk7Vw0Zp9u/wDU5bUWsJH4wpiADqDqQSuB3GblSsAdxZctjMBVdG4ZeUIqquAIPUNGw4zIPLZhtojFVmbPictwBlRzELZZu7gUEcws4xiKBOe4ZOZB13GcmdqO9u4JGRPVlVPcqqSMTpwRxOcMuRzFuxUgASA8czrDMWN5x9RwUBcmABVZwLOWsFwRPEkqCIRzIRsZjUYO22IKZbcO5w7kIaFWqAp5nWRLlKMMiLDBk3CJquCWHmBFd6fttJHUXbURgDkjxNkkN8ol66s7vuBBoUYWFiMTQsTfUSIKIgzthI+wFcZlROisoxHVvg8wjnB4xATarDd5gUJcK+SMiNFiMMjzE2VqVwPM4lOwflmRDn+LA44nG566niSybTOqwTGeoQlUZW/Un1a7bFK8S3UMpAZfE4VFtPXIgAlm+nHZAk41KB9uOcynTsm4rjmRW6YLqGbORmA+ytbOVMS1bBTkcQ/kF4nfcCp8pRIqszfHiU0/+L9wXZe0jzTuVXr78yjJ1SGzW7EHc96hRTRpwp5smsdIof3emmDrnzY4flvE6eWaXpdKrAODn7EfQoVzuHEGnNdOR5lCsjafLcGb1zS6o4t46i63G79w3KupwOYqtdrAmTQyrjVCVlilpyMrJtp3blhLqHY7dkKuqelzt34P1H1JtfvMxNSlhZXSUabV2U43c/czZrUreHKwSeBFU3C0AoY58ZWYxpLf/wBzPiBbQbKNwPUbcVDYM9Ud1LASCOpsf7EqSwWKVz1JkTDlTPI3tag+VMB1JO8pniCtKG193OJ5fzJE9UCzuM8mUCLFbivxHCssBxJqqXquKt2ZZWHCkGAu8BQg/coYEJn7k2oGFBP3Ge4TWP8AUAHTnLR1Ne0lh5ETblqsx1LYrUGRXLm24MGy9Vr4PJhuVdWA5xIrORx4gMpYHJI5jGfdwBJ6QWJxDZHB4lAOWrIxEszNaHPiMsSxnGTFvxYB+4GjWS1ZOeDJSTysosf2agMcRTXJkYHJgJoLKxBgm1luIzxG79l345zF3Ae5yOYUDu5Oc8QqWJfaOzPEKVwJ3TAJcC0Dupdqw2OOJKhVkJaX6xEADHz4kG/KnIwJQ+wCzS/E9Sa+vdQrDtYddn9LLiChym09ShAsOAfMKyx2APUK6pExziE+06f4whIZlPBjQ5K4MRtJrLQtOQy4zzAYQCuBO9CMSlixWJLbXKtIqms78QHsA3cztWOMGLvA5+4D0AanIgixmXa3M9p2zp/qAmQ+DAs0yI2UYc+JwVmqwiJNntWK0qtYEixejIpLvljmEhJPPUU/5FoyskiQeIHM8AVXJ6imJ3YH3KNQpTToW8wJbW5GZXQCdIzSMobbVAlzqVo9pDyRKhLEhBt8wrcJTk9kSdVaq1Q7Z55j9XbWzKo5lQqu+2oZUzS0/qSMgVxgzLLAH9ToxnMiWSt8Mjj4MDBKTGFz0MCpODLqfUFY7XkYvmqHWARGrYjjIM4QD1KwTOYjCsEjEAQcT2cDjiegmUSX5CkZ4k6gnjxBstNh/U6rdSO5yKFWKuJdcqeoTuCuOosAgYHMAQykYxzPcj/UOyoJWW8xSWhhhoHX4TMTWdzYjnOV2wqqQuDiFjy0kkE9Ruw5HHEerKq8dznLeJFcCheYfyPXUDGDyYwEngQOHAgbueBKRVWoy7AmT2XLkqg/5kBDHmdwO4KVtYufqMVG2/LiB4t/zE7vl1HisCGHQHHGYC9hGD4jPdRRiedg0UwlHBdubiESAOoHxBHiMDAnECjT3L7eMcxjYIziT1bFJycTr3LtOGkDwcRmMr+pEtmcZMqTlcZ4kHLAuw8ZxA91MAATlrgAqIhVwQYFIIbqBcDgARDraLsrwJVngZ7gcT4gLEain55U4zHMOQZ2zleoDtLX/RtY8ydwRZt+oaMQARAtY+4CIBKrZ6nSCHwYYvCgA9zjNvOYDkyVxiIu05zuzx9QgXA4M4bG6PMI6l4ChSuZ0OMwMQXyuCIFaEHsTzAZxOIcoCZxgexCGadASwPM5tZMjGBBqsWpsucSpCLkOPMIywSthxF3WANkmU2UujkEf8zP1Ck2cniBZX8qtw5gXruqHjBi9GxWzbniU2JvUr1LFZ+owtIK9niHpdVam1DyDJLTZXfs7WVEqbK8dzQ0TqFC/wBnEzdb6euqw9TcyvV6c26c7e8SH0+1kc1OZqJU19FmnqCsIpGBXBmvqHBYqy5H3JGqpJPxxNM4iyFzgcSmqkMmX4gewoGc5E9cbDjAwohl0j22I7EXXcFuxtzmVaRV1AIPYmdqEarVf6MCpiwsIxiIsJVsMJRqQdiWj6i7B79IZexDRtVzUhdpzmaKalXQZ7mQiuMDE0NFtOoCsO5n0sV6mv3Kg6cmI0xK5VhiXY2EqBxI7Tm/OMTCo9Qp97HUPT8WbTyDGaus792YFAHuqWgU2VhXyIivPvtg4xHu3yk4BXVH9wHiz5jcIZOW+J4i9vM5ZlRxALVr/SDOcGhWEK9S+iz1gQa/jpUhRWnFK8cQEbIxG6g508kVHwPqBQh2MT9xNq/lFlm3YzH7SUJPeICNI+AZUW2rnuZyZ52/cvRD7al/PiAmxy9mRxFW4JBH5QrAFsO08RKBveXPWYFepO+tFzyBzFDBX9iHf8b+uDE5Kuc9EyhtL5fkResYhgY9B5ETcC7ZboQoKnQH5nmcutIsVV6JhVhDblvAna0F+oJHQlB64NmsnoiTsgHZ4MdrXLafj/AyAWMQA0CmtU5xzFP8VJE6vwnfyyDAC3F+iJH5CTaawmvZGUbkuav/ABaJ2mrU4PUqK60O0giKoGLynXMZuau0c/Ew9my8OeMwDssahiy8/qer1Wmv/wC4u14lmzY2TkScKoYmBpU6VhqAwOazE6k4vYCHo73QjJyv1A1Vtdlh2jDQArz7ZA6jKBuJ/UKkL/HOeDE1sVtABkUV+c4ldfy0QP1FXp0Z5bQlDVY7gdI3KRDxso3RCA7DCa0mnbiQe05VnBJzzLday2VhVkGiXg5Ecdy2jPIMDqfAYxzGUbveyTOkDdmdwBls4EBBUHWMSeIg4NzYmglNbjeGzJ1pp3t8+TKickDuH/jlZy1FU4ByI+umsgAPzCkWMWAzABKEGOeus27S+JQNImBhwYBVW7EDNKKdUrnGZPdpWcDaepH7Fy2AiZZ5lbe9W/3OFQZAt5VgpHMsSzIGZWb4eZDmAynHEcG3TzLxDmxhWo4inZVOBCNmGERqP/IQ7ie1SP3OpaSMiKSsuMx1VYUcwKMh68HzEHTjdkcCOFi9AQ2xjuFAtQABMMnjAi2YtCX8ZASiMNgAxEFiTO7cwoiQTnM4WZuF7nAnPcdlVXjuApanJ+bQgFU4xO5gEFjjOIQdd4UlRGPYWSJStKzknMduUjIgAzOVAHE9Uh35LdTxBweYKZHmFOZwpgtaGGMYM5jP7gMlhbCrA9zmeB+XcbUp2nfCFa5ziBzP3OV17gwxGKF3c8x4ZR0MSCQ1uq8CNr3heTGtZx1xOIwJkHFAbOZ02KABiCHAcwzgpkCFNyCongMxAtHXUYrr1mAw8jE4DjxDRQw7g7NrGBx2wvAivdTdg8GNs4XOIr2UuOTwYRy9PcUbDCoVxw8OurZ/qExIXjuB0ggQDx/uMqYlfl3DKhlhCFfdxidx4nUqO7ictzT2IDKzhSD3Paa3c5Rhg+Iquzcwhuvt2BwOYRzUITZzD09mxgB3O2pY6e4BmBQ+20MYRX7u8lbRxIdbpCGD1jcmJRe3yJ+57S3MFIPMDJRit48GaYORzA1OmW+wWJwwngjqBkSqifA1J3DiC9RbUArwJRbpy7ZH5QqamRsvj/3NA6S475EzNfWabDaPM2lFXQbMm1gpFRWzn6liMyux2oLNyYOmBtYqZWlmnSgADM8LE02bAnBmkTa5DVThQcxek1BsHtOucyx9ZW65KZi/dpDBkrxIYGpDTqMJE65GF+WXgzRD1NhscxVzrawUePuTQsp7mj4HOOpNpqytbA8S+lGww8RBpYWAjomNAoMHmNGFYWZwROuo/DGDEMrK2G6jVbqMtio4Pcl1xAuUgcT2hsravYDyIWsACKT2JBHqT7n6i0QEjnmObFlO7HURTYBYAwkFVq7agQOYAUG9D+pVeyrT1JKiSwJgOfC2TtvKZxE3AsxOeo2mwWUYzzCgtf8A6E5/1Br5oUCevwdIy56M5o8GscwCsBNJzGVU5rB3TvDZTzOVMNpXd1AB9MobcDOFjv2kcYgOzAkbp5WPmBNU3tuRjzLHcmoGTPgOTiPo+SkShBXJJhYBwfqObavEmLhYQ2xt7D9RN2A65nixz8TCHyHyGcSKopKWIQveJOVFjGs9iM0pXeSnidesrd7qee5RFeFT4juN0j+3W/2RA1SbDvxnJnX+NageZVeANlNig8mQHjjyJpUL7dqsTwZn6w+3qHUDGeZQwNuUGHX+WDEVKeDniGzlTmEL1tftOtqt14nmZbWDCFq09ysPniBTVlQR0JQ/G9R+p7VtmtCPEF2IrIUwQd9GOyIRzsQSIJBXEagJdVkUzRHJZccxF4xcSJdpkC2N94klq5vMBrkNpwRxEafJYn6lKr/QVIiaF2kgyCsNuTkxDKxfMZt+JOeok2HbxAdWcE5nNwOQBO1ndWMidqrG7PgQCVHVeeISspsGTnEDVWMQAp4ndPSRSzns9SBrOrNlep3VsvtKPuJ0+nfByeDKAK7P6zyyiAvQWYY1nkGLvrzeVE4HFNowvAMZrH2sti9mAn2bAesx1VW7OeCIivUWK24nIlaWgqGYYzKpY02QWbmTexer5Q5A/cstbB+LcRSs6c5ysDwttAA3YMattg7OYpmxyFjK2BUA9tIG0t7lu7GRKHat8YbBkwqOm3c/IiIrrubcwGTINFs1rnsfc6tmR3kQQxOjKv8Altk2jDCok/cjN8yspXycdyqupGUboqjStWSz9RwOJpR/EDAEnbuGW8DudC8cwpYnQ3MDOCZyQMIJ6MbWhMSmQwJ6jzaCMLwYHSuBBOSRieGTPH9QH0qpzvnLnQfFBJ8sM4nFDY5gPHWYBJJzBw+RhuIzgDGYA/l3GImBFe38u8x6ggdQObcjucKbejOjh+YzAI4EK5We47JaLUDEIMF8wDXTu2TCGlbYRnmCLzg7TEnV37viuRIDGlsDZJjtoAAJgVX22L8lIlQo3rziQCFr28kTm2tfxnDSEPJBhAIIC3VRjA5ndvHUGy1Q+IxT8cwFnT55hV6dSuc4ML5ZhYI8wrqLs6hBsdiLDHPUB9Tschk+MIcfn0JwYQ4xiHTarLnGIFg3NkQCc4GYr3R5E87sowREteFIysC5EDLkQdrZxBquVx8eIzdiRA5dT1OmxbVIbmNyNhkSIy2E+JQ5KkJ44MZYowM8xQXJ+jGj/t4PcIOhinx7BnLKgjbgOItbNjZIyJQW31kgQFWhWqBxyJGmpCZH7ltfKkETNeoi1gOBCNDcrKHEIkumRI696qAOZQjNtPGMShFisWyOIq4lAM+ZZgW1lhwRBeoWU89iVUtYwwInteBYqqPyhYKkccTlxwN2JUZu3aSrDmPP9mkZcciLUmy7aRiPKGpceJRDWyjAYSuzSlq99fWIlKCznI4l+lsCIQ34wM/TWEuUbxPXLgls4ld9Vdlm+jg+ZnaxLAD3xAbp9SyOQOcx38hgcMokWiO//YljpgDJhFqrW+1s84gaircvElwUZSGzKjYWAzIpNdJqsVgcS7WjdSuD3EnBAnmDMv3iQLQ4oZJGMnnzGvZYCfqBWN3HUChLHsXDcgQlIxO0INuM8wM/kB2IUZ5BgIAoDD6ndM62UPk8wKsBeTxKFXozozAnHcHQWH3O+JcdhofGPxmfo0Htv95gX6j+va69mSbvbtyx4Mo1LBtOn2sSQLK9+MwOe78vsR+Nyg4kPBbvqXi1fZ47hCbFHcZRwjcyd3Jh1nCkmB4FnzFX4BGY2gjLT1qB3G6AtSBxKq6gaWJ+pLurU7R2IYd2BVTxIpumCKpxDc/EyfT2bDsxkz1bkXsr9HqUMUC+lk/yHUz2Z9xRvHEvrAq1IOeGkfqCGrWjH4nmUertBUK3GIWoFRf32GRjE4EUt/xGXV7vTXXyJRKdrJvTgQD8hicqsCUhO4SEZz4lTXRS9tJUHgT1T7aGTHMp0ti+8FHmIvT29W46H1AVURtw3c9uChlHeYu8HcrL1GCh2/s/xxIPOgZVMp0oU6lPrEVp03qfqUVVhXVgecwOrxqrDIXs/uYj7mgx23N/+Uzih95uM8yKqRywX/c9bUVtB4AM7XWSo8Q9SAdhJ4EMaCvJsKeDOV1KpYseIaWKr8DML2s7s+YJSxcAhVFyRC0+WBZzgQFb2RjZEPYxyOQJGlDXVlwvcPUXkafakgXAMa44EqrvT7CUO7naMyZbGOoZwccxukO1DyBniKI2sQO5AxgCdxhXYtoBJxiJXdnB4jq61KEM3EBIQnCrzKTW3thfqKJ2fgIJa52xkyhuOtxjPgQApilrb/KGgRMloV59SAQpryJXpxXYu9UxiLqelsjbz9mce/Z8UIx+pAywmyz5dQ9M4RyB1J2dzswM5lwCKF+OCZAm+9N4RuzO2EIu1PqSawEaxAi5jbR7ZDMe5BnG13P6ng2eIot4nQdo/c2KPioye4o2GAQx5jAgxiQMSoOu7M8NteeMwUfaNoniuOcwPE7z9QggB4gZEMWKF5gMUTrLgRLahgPgsE22MeQYBh9rdZnTbuOMYgjcBnbDX5ckYgdBnSgznM4MZ4hjGIDBgAYnWZiQMRfuBR1ADu544kVUydGdR61znmJAsxyZ0UOeQRAMHkkDicTa5IY4M4jsDtK4xO+yDZvzAaAla8DMMWKF6xAsAK4Bg7fjyZAz+Tk4VeIXuOR3xFIFHRzDEiuh88cz2Tn9ToBPid4XuELcDuGMhRiLtXKkg8RtePZGYHd+YZsCjrMUzADiEGBSBw2tu/HiH7itjKRVly14yIxHDqDiA0qONsQ7lbcExhswcTzqGIbHMDhfPBnitTDBHM8wHcJFHmBxaRkY4jvx4MNQABPE5gczFE7D1DMIpuWETJYfdwepRXgt3EnTNnduE6o2t3AYRgnIjqbAa8YxiSvYd0YrdLnEqKayGJ4kNqF7WIlK5U8SZ7CHbjBgBlk/3H1OWzuGOJILmDHdKqbVZcYgdwFRgOoOmbsHkRmFOVJ7iFPtMYDLTg4xFuCajgZh25IyOYqux8nPUojs3Bgdm0/6h3BiqjEqsIfsCCzM1ipt4gL2hKeuZI9jIpUiaN67RjxFWIl1fWIE/p7qcjzG20m6wqRgRFFQqsyMy5GFgyviVGbtWhyiCNfDUH7EdZQrOSezEGsrW4zkYhE4bay/UrsICqVkYwaifMorO7TlvqRVYXCqT5hI+2zb9zhffp0PmIucptI7gDqz7Nv48GT9/qW6we5pgduSBIUGUz5gNpcVty3M85YXsB5imr3YYcESm/lEcYlEoc15AhJZlSDOkLyxi8hiQIU2uzcGXPiBQQjMvmAg2tkzw4vDDnMIsZh7WGHE5p+NPaPAGZ1wGpb9CF6cnuaW3PZGIGbU4BOfuMNmw9cGA2ny5wejGWpnaJR588HqeDHHcJx8cRTZC5gNoYi8EjiNub5jEXQd1ZPZEYeVBkE2pXDbvuHU+zaQe+4doBCjuBbpiGGDiA6th/LwB2J7UlRd+4empG8NuyRF60hNzY5AzKpe/ceQciV2oNRo2wp3KOJDp9SHq3ADM0KdWAoIUY6MIzdOC77TwRxHN8UeosBui9ePZ1aXKcKxnNejF1dRkEdiUSLUUcq+CIBYBis9ZvS1dxOf3PAgPk8mVDtGCdUuOMRuuTd6hz0YpHbeGC4xPa2xrLFfGDIjp0zE8HiV6TNVbLbyskqDuvDYjVuYoa2GQB3IH2FPb/qwF+hFUZdv0J7RqLEZfJlDhdNWFXknuDUdl5N+ADxBpLHUEEd/cpsJqYEIpyIxa0swcgN+pDSXRwDzgTjqW04PfMZarOdoPE8w/wCldQeRCBQKoHAi2scajJ/H6ihuKAk8yn2bHqyo5hHqm9yzB6h10+7qChHxHmL02muZ8H45mjXQmkpfe/yYcEmG4yb0RLWQc4gq2V45j9HRVZbZ7tmc+cwwNLpLcAl8ytPV11bQWOGM4aX93KKSI0vp7LQAcSlrxVhaxmBnW0XH5twPqNoBJChDz5lJs3NlsYnv51avtUDP6gJ1FPtN8/MQdRs/AczRuZbawbBxEf8ATfqFQtdYxBjmO8DjEpUUdjBhvSliDYQD9SCRCFYA8CdIQZweZy2hw4GOIy/S4UFT4gUVWLXpt7DMef76A1ZwxHmZS2MEC9geJoDUqujzjBAxIEJTfXqNz/KOtxay7hPad7Gp3Oc5jUQOPowjAwSZ0DB5hBcdTh75mgYOBOF/oxZ5hKmOTA8ciMX5V4J5gMwxOVNzzIC+IPJjCoYcRN1ZYgrHVjgZ4hXQ20YxDRgfE9jb3OrjniB4sc4nHcqPxzAL/LMbu3L13ATW7WNgjEcqlWwZxEKsDHNUzHOZAKsvO4RwFeMrFbEUHJnNyKvHMKa74GVnA5x3FqQ36h4OOBAbyfED3SDtxOra238eYKbg4Zh3IHKAQDO+3k98QnAQZ6kt2qKDKKTAbs2MTKNybAciQV32WDJWHXlm2txIKw42EhpO9ilT8uY4afKFcyU6YIxycwPO7ivg8QqXYpgmcK5QqJytdvmA+r5Pgx7VrxgyaogPk9x53YJxAC2lXcEnqGGCrgRKWb8/cKtgbdpgFg5z3Gg5AzAD4bbictYhQR9yg7FJQ4iUscYUwrbXXafEJNpwT3Acj5XuA2RyGnjjxxAUg5UmAaWEHkw3swvBxJSClmPENmUVnMBqXqq5ZsiELEs5VgZI6o1R2+ZzS4qBB5lxFVq7mUrBIYODziQaz1F62xWMYkJ9duPDATU8Ws2vqvdXaCpBgE1288BhPm6vVXxlT/xOn1KxnB6M1/XTqNjUVEHcBC01gIIIw0l0mvF5CWHmWbQuTMXzYaNx0wi3wQeeZyhso+fBis9yYolY9boR45MjvsFbrzOvYzLkHIgUv4MprUBQ5mKdQzWKMmaOrsdKFC+YQN9r7jxkGJrd14IwICaxavi/MY2tptUbAQYBWqxGVEFVZKi3IOOo0HCg5xmJe9+VYAiEDWbXpY55/cUjPtdT2eIu3VFHAUYEL3GIzjiVDNAgZmRxnzHWKgDIhxJ6rPbcMITbnYsBwZFV1KGoAzBtrULjuBpmO0qBzAd2YkHjEqnbmFJOMyHncR1H6W4tS3nbAyGUtjmAK9bZ1G4wYK5ZiQIAbLEQPFv7TnqGGrJ+jBKl2wBE2J7VygnuUG7cHA4h0EOBxyDOlVCEnqL0DFtSyr14gUGwjcMd8QtNZ7PGcBu4CqffZWiNQX2lR9wHWqK3bac55iC7fUrSnfpgx7ERcwUAQObsiC5ws6IFp+OTAdphjTOSeTCX8BBpCtoyR2JxG3J+xIDyBjMG+3InnX4g5xFMjYPGRAd6fcRdtPmHrcO1iDvEj0j4uGfBjrLP+tz4MqM7Qgq1inxNDSnAatj31F26f2msceRmL0BaxwSejAdqD7lRpfll5WWaFGu06grkr9wm09YtW5zgD7gPrCl22oAJAK306t7Ve5gB+p69dJSpFde5vE9bd7tLN5HUga3IX5ANAXdRqW5C4H6jV0palWtOJPfqnV9u84/3KtM73oUP1Kyqroorr3A5nqK6yxJAwfuSUuy2bOxKbGCkKPMgICurcygCF7ddle/cCZn6y9hYK1/HzB09jh9oJhKs11bsqFJw6Y0UraxO4ys/16dXsEQ7tqxtr5AkUmjJuGejHe2qahkJ/IdSJy1dgBOCIb3e5aHzyJBbRRTvKkZxA11zVPsrGBHaJdym0+YFuns1d+0cD7lCvTjbZabHJ2pF+pWG5yVPxE0rETS0+0OyOxMQZbeueIaR6a17LGVeP9S2ijKl3zxJ9CEre7J+WeJraNf+lYWeepRJpdN7jNYeAJYpHtuVIYgRN39KCqro9zmlUozD7EKRVba7NkTtVey3c/3DCsrNj7hEbmH6kU7UksmweRIAlgBUKT+5aljbgMZjLBaPkEwsKkoSwfkMCUVna4bMNFLrknEMVKejA89obGI1b19rldxhIldVe5gDErbWbSVBA+pB6pNPY7b8q31Dt0qtSQDxBd6CxYjBlG33KBsbiAiv4UhOeI6og+cYnq1OzDDqc9rv9wMDL54ngCTzO+7gQRac8TSOkETnuN1DBJ5acZSBmB38l/c8lTYzPLG12Y4PUgOnGzB7nmbEBmAGRFm04xiA4tnmdLYnkTdjPEL2VBBzCuppmcZxxHioIozGLcqgLPNhhmAI2jucsuC4xFZbM7jcOZAonLwgADkwzUD1OFMcQoi4XoSlOaxJIRsYLhYFONpzCYBhnOIipn2HfAAYHOeIDbSWHfEAAEcidBycTrYRcmQcBwcDiBejEAhsGEjIzZJxGWMg2g8wHUAikbjkxbABjzGrYhXCmT3ghwYD6lHeJwUhrT9TyWnAHiMR+T4gD/F2uCDG/kjCCWOe4QODkwMz5Cwr5nE3K+c8yuykG7epnNo3dQFl3bruHcxakZ4M7t2uD0I61Fas45gCmP4pZ+SBIUvf3AcECXIn9YBgMlYwB3AZTYbByIqxSluQY2skddQbU9xgQeYAlC53ZnSg2nPU64avaMZg6xwlIHlpULF9CdtE3a5RnYJM1DMMjmKKbfy4nXzjFTtrDbeQ3AiLlrVie8zuprG/KDiKFgY7DOkYo1CDlWjeWGZHYBW+PE8NQyjjkTTKyt2rs3ZM2dBrjZ8HPcw6bkuXB4aPQFGBU8iSzWpcfTKhUEDoyW5bazwMic9PvezCsZbYpA4GZwv42zSi38Nw04itVZs7Bnbvd98lBxBbVKnDdyKbXpVWzeeYGrte0EA8COW9DSWBiVXNbH7hEDWBD1ujq7sjKpgwqtOpB+Yz+4z+OVsHIxAVfdbYBjgj6kluo1FeC3U0207BuCMTlla2LtZcwIDetyA4wYYV/byCf9QX0rqx2DiHQHVCHEIIWPhfjxKn1AqUAjORFfyKvY28bsxW5bPi0mC3RuXcsBgQrUYbzEaTK8A5WU6ggVmFib04bWcHndBxhmEPRWquqUN1C1RUaxwOBCg0Nge/YejEage1qmGOJ6ljVcHEdrtrlWEoKjvdjiS68FrA/iaGm2NTt84kWrfcpXHUDtNgt07KewIn05tusOeoehC/MH6iaxt1JP7gaOoH/UbwZPYeY4ZtrLfUSDnOYFVT/DaDwZJcvtv8uY1AAN31DsKamj6IgT5yuYm3lDHbdq4MRYM9QKdMdujI+4FQYMcjiGg2aIFuINNwKZzAO45pJ+oGgvNlTKRnEK4k0njsSf01hUXzCKGQK4IGDAsUi0MY8MH5guN2R3CEaty1BYGT6W72Fz5Mqsq20MpHjMxDqGDbcdGX6N+29nr+cBGSxdq8sIFTrZsVv8hAdTotWH7Uwq2pt1LrjqZ/se4rMDgjxNYouQ6H4uOZnPW1GqNf+J8wjJdSbNpPOZs6L+lVB54xM++rZrlPgzUHtptYwhO72rrCeDGaa03VszDkcCI1I36oHw8sag11qtf/ADII9RX7fzfkmM0W25xgciPeqlyv8i0ADxGmzR6dSdOwLfUiGa186UJ5zItC/wDHvOT8TDPvahM4nqdPmwbjnEgLVmi5z4MjWpiSFlGrRAcg9R2mwKQ7DEKprIroVOjH04rUu7YA8zM1Op91lC9D6jvU2YaOtB/l3ChOoGo9QLZ/rhvo1K2PX1jMk0elawbAcYmhqWeihaUPybjMqsfQ4Z23KM5l99jJWAMD9RK6I6K0F23buZ7VWhcH9SiU32liTiUaT3HYljiS22N7O7juO0a22DPQhYospfdweTDSrYNzsBPai8acL5OJPUGvsJsbC/Uiqiyqm+og/uMTWe5XtYjP1Jg9WfYXgHzFfxSjk7uPBhVj5TgDiepJ3QUcWUFP8hDqPtVgH8oHtQp+JJ4+oKWD3ANkC5mNg3dTjMQwwJAzUMA4BXiOFhqUADgyVi9mDiO93GA46gGbXB3Axi6kFDkfKCjV258RFmEc4ORAxfE6ucxorXMYFU+JpkAGFhIcDB6hmoHkGAeOIURAAzBznqGfkkSGIs2wO7GjUVUIZuZzvqGg3HBkDm1CuAEXE4W4nggzgcTzLt/1CujBUZPM87Mv4mI3fP8AUJmkFFVwHDiGWVhlTJUw7AQra3q/1AfZuTBHUH3E7J5gC9mrAaeOn3jchgcNgLDEYtioPlxEikhuDyJ1qmb8oDv5FTLw0YtiOvx5kq6WvPLYj6qhQ3HIgdW8IcMk9ZYtp4WPsSuxd2OZPu2NjEgXWMXcjiXWJXYok45OYQBbgQDStVsUDqN1G0rgdxGCo/cW3ud9wGqccQ+R4ktljoQccSvS2NcnUDwchgD1HnkcdRbUM7CE9fsry0Dn6gHhpTWqWLuzzE2BVJJhXMBu54IQrCcV0bpoxWDZxIiaprAdrdCHcoBBHBhllAM9bUbKAy9ygNNubdxF0O63sLOFBjNNYKwd3cW7i0OYFTMlrAq2cSDVWF7QD0IlUuTmswgHcFbBzNQGpAHcm1PzBGIuxbUbY4OPBgix6mw3ImoicXIrlHXERfp6VcHfjMPXbWtB24zBsRLFC5y06+XKiXT121kBsn7kNumek7SMiedbdO+ckSj32uqz2wm2SKVZGDYxKwx/IdwNO5ZtriOOwW4zA0vTrlyC7YM29/x3Zys+ZSolsrNvSams6bY5+XU5+prUqe67+1ihyJG1Btbd9wNQli6hjUcgwqnfb8uJhp4MasoORKdOGbI+4j2vIPMXXqbK9Rz/AOoHH0r+43zInFaypwNxYCHZqbGsIx3BQ2YbcsirGLNWHVvliK0+o1KsQy5EWi2shwYSuyMA3cBouZySRzGM4/ittHyntopU2HnMSbcUs5EIhofbdh17ldte3BHRiWdLRwMMJXUht0oOeQYBaSwIpDR9o9yo4kdfBIPiPyWrGDjEyqXqweCJ1iS+SeYLA7iYxai1Bs+pVEFG39zluDjJgabLvz1O6kHnjiA1nIAKGKsGRz5nqiPZyYq1/mv1A6D7b4XyJ1E3At5g2kCwMvULSPi9s9GA7SWEixP1OqAKd5++Yqg7NW+fMqNZ/juCODzALTAX1tsElT42lZT6W60syfcTaPb1h/8AcAdwDlWnjQCDsM84/u3gcQFvzdsgHqlI0qp0YjTV5RhnqVa1Tsq/Qk1DMm847hFVq40oxyRE2KtVIcDk9yj3CdKGxxJUDXPhvxgVaev3Kd44+4zR+27svZnaAFpdF6xJdDlWsIgd19jVapUX8T3MjUUmu45XhuZpvb882cxtqq1YfGRjuVGeOlZexNCtRrdIxb8lkgrawfDgSjSVtpycng9wO6K1jUaj/ieIerZbEVx+axiIqWh1HBh6ulBgjjdIrPrs91CXHI6gWVXWV7gDiOrqFRGTxO6vVl1FVQwPuEdakfxq7mOSgiF1VtpyDgSqqnGgdW7PMior8bsZlR1kyxLHMKlawd7nAEbZWFrJJ6kWTYDgSDYS9XpOwYEPT07Q1jNyYGgVRp/7BgQbrAThTwJkTWVqbGBaUOobTbUPUjdmawtjEo0Cs/upnkiFe0VItsIPQj9YTYyA8BTiBQ38Oux378SetrNW+TwAcwNXUutD17ODiZ2tuZrs55Eo1Fq3WgA8qJl2FmvwOTmFaosF2iNlg5TzMzUt79YZf/UuIx6e46JMznZqFUBcyjtehsZPlk56E0K6ydIVQ4dOCIzSFzSLGGMCTU6kLe5Pk9ShQBYA2DkGdf5MMcQnsYFjt7gV0G1dxbHPUKMafBDbpU6PZR8RnET8a1xnMdo77N4x+PmRXtNpiU9xviRDKh2yD1KNRY2dqj4nuTIBS+c5/UA2VSM/UEWVjg9xlq7l3CSWKSRgSKqCKRuBwJNbgWd5E6LX/wC3tiWYq23GYDA4Vsid37yQBEklSCV4ldYXZvC4MDJV8mNQhVJM9Utbjjudtr/rP6m2SA5JJzgRnBXjuIUH/iNR9rAeJFdDbWwZ5gC26MKK/wAp6sjkEQABwIdbkt1AufaAAIWmIdsCA4sCvB5gb3xyciFtG9gfESXGSAYHS4zwJ5vlOKADkzxdR5g0aEryPEqS3fUQ/JMhLhh8TDRyFAzCaa9ZUZ8QtPYEbluISEFSrxD17Dz1IqpzWzZUwA2Cc9RNOFb7lRtQjG2Apm3YxxH0We4Cp7ERu3NwMCOprCsWzIGg7W74nnCkEmIuVi+c8SjTAWVsh7kUtNuc+IwXVg9RDKam2tG1KpGSIHt4dyFhlW28dRNKhbW/cO2xl4HUA7QrVgEZidPaa7dg4BnPdPAInHuRbFgVWWW1tlWii7XN8zkx1m21VI5EnzsY4EBlbFDweI5yt1J+5NUdysTHaZ0KlQeYAV17VyISkg8TjDB56hIyqO5B6zae+4dLv7ZA5EVY4IndJaPxPBzAWfyOe4IQ7WIjL/hdtPmdQhRgyhVGTkGOCqpy3MF9x6nmUlYD2CWAZAMi1VQ9z8OJ61raCGzxKNNqVtyHEqINToUvpJHY6nzd2+rUDPBE+s9Txp6wUON0x9dojdWLU5IHM7eKx6SOWtQMeZ6sKpyBiDQcZSOUAgrjmdXMXtYYOsU+DqOTHaXKsVaDdUDbnzAfRaa2wx4Mod1CbqzzMxiwbaZ1WKdtxM0XLqGz8uY1b0fjoyIsRhvE5w54mLGpWipBP5Qh7LWDjLTMDMhyTGU2f3BgZMXVV6bdTu6EJdSj5QHBndUpIDeDITpiLAVPGZFWV2FLSDyJ7BstDMMATrUklCpwY/Vq9NIB8+YE197WNt/xE87gaVvuDtJUccxllQ/j8yDNR9g3eZpaO4mn6khr24+o5GK1nCyDqEteRngy2teCDJNKAw3nuVLYCceYUFm0KQYenAbSvXnuBqBlFntGf7D9YgIqbY3HGDLNSyjSfLzM9+GYHvMttHu6NR+oVLQd+nfHiIALqCTHaPhbFMClC27PGIQQAwMCBvKWjxO1MfcAP3O68BLVIlVUAjWBwefMrrffUx8CZWmbvM0vSsGyyp+iJBNVkW7x1mN1YFmLB2O4tP8AvWV9YMK6w1oF8GANQ3CSoAmuBPUsqI44k1tZGqVs8ZgU62wnI8DqSVOfx+5X6gwDY+xI6uLFz9wjTVMaEr5k1JCrz3LCM/6IiG0zM4weIHUH9ZOcZMlffXYUB4YSnUBqa9reTF1gPgnsSDMpptt1DAn4ibFRT+K1OfEz7HdbGWte/Mdp6xQu69uT4mkAjsmUA88GPesrWGcx17JdQDUMMPMldmej5HLCBRRqq/aKEcjoy+pRbpgXEySFr0wOMk+Zp6dy+hHgmZVneo1NWRYPwMRSyMo3dzbrpTU+nlLRkr3PnLExcy1jjPEFa9KC1GCv4mWyWJaVx1ND0wew2LTjdCvTF7DHBPEqFaev3aGY+IFKooLEYEs02navO4/FpKw/vevGVzxA9bqPdXYhwImikb8luo7S05vbcvxxPNpS9jBX2rA9bhfkpBk3pupYa8BuiYz+G9D5L7lMpq09C2i0dxiFeondcK16i9Nq0pYVlY28BtUxHIAkBQ++X8Qqh7NtzkZOZZoKVcl3Hy8RFAAcZH5S6vbTlz48SANXhKdvXMkswqZPP1GW6ldY2F4xFWLgbTAq0FrWaSwNzjqTV1Kz9SrQf9t0HZk5312kZxgwp3sIHUu2BPXe0pxWeIu/FiqQcnMmsXbjEopymAM8mGK2p89yWulrb6/qWawsLFUCSqoqctUR2ZIXZ3PHMZQy12gluPMPUsABag4+5EN07MTseG1bKGyv+pA+two2j5fc0dLqfd05awYI/wD3Co3Dr8mGJ6tVfLEcwtRe2oXYq4xE03CtircQphXdYFMfYEqUAkQKXS1yfqR31P7rNuyMyjPV9nXcrpsWw7Se5DWcnmeZyrZXxNIv1GnKj49SbGO5dpNSuoo9t/ziNRpyP9wFI53YHULG05igGr5MchDiQKuBYjHUZoMe9iLewI2D1PaazNx2cSh1zFdQwidoDEzl+8WMzQK33V5PcIZ+RnlQbvl1OVlscDiFWjM/y6kBuiooInACQMCO+P4t1Ou2wDYIUx63FYPmcRN4wx5nUtLIQxgKdjbvEg6oCsVhqpJhKgtAccTjqV6OIUfEXg5znE5kg5zHBQw+pB5TlRmMqY1258TgVQMZgWkAZBgN1Z3kNjidpZduGE5TiynnnE9wJB2xVHyWCysy5Ag2WgoV8wqrGFcBSHa+GEXaoZzkSgjLBjyZ1lFjYxCu6JxtKHxOkfJoNFJW3IMay4c5gcoKhSMTwqVXDLxE1viwjEZZcvXUB2oTcgxJTpj3niVJcttZA5xARyVI8wJjU3+PicRbFcHHmNtvZBjEWmqDYXzAPXZyj+Z5W+GTG3hXpH2IlApAGYBh8rmE1orKk9Gctq+ICwHVsAHmBU4qvqktemZWbjidBwAAcRy2GteeYRna+wPip/HUiFj0WBCcqfE0dX7DOGc4MVfpUvp3VNlh4nXzcZrN1tCV2LZX0e4sNt+Q7llSNapqtBBHUnsqFJKPO0rFgwpdRav/ADC1CKKhYO4OjKe5szwZTZSMFCeD1DKAYfvuLdDuP1HPSanxmMXAHIkHKVFlRXyIgZUn7EtpIV844iNYhVyy9GQL9zdwZwnaRiD45nlYZ5kaalrk6VB5xIVscH5SphmlWHQiTtMiq6rsqrfUo1dhvRT9TPrbYMeI5btyFT4kHb3IZds49jGs7jOb1sTI8Qnq3VDmRSq8bflKKAGYpjgwqdLW6AlufqdtC12KK+5AixfYtwOBO7iGDLF6gPvw3MNfjWPuQVWr/wBOCe5NQ5W4DwZXcudJuzwJGRjDZ6hXdcNtxI8yhcjQq/iTa0h9Ktq9x+jt/kensmPxgKpABLL5k1lzpcyx+jcCwoewYvU1Z1JPiUAr4dWPHMfrV9xA6+JJZgMozHLZusCZ4xAXWSuDNXTf16mqzoNgGZzD+3YJoFSdOueCIUnXL7WvJTo8zrk2IOOp31HIsR/BUCBpiXVswGDhRFasMoR4RfHxnrwXZEbgQjmrJsWtpPsJsAEt1Kqj7PAk1B3asj6kFjs2xAIObQQQcgQ92RzDRcI2fMBnqmH0VNnniZ+nsyxms9Svodp8LmY2mOwk4zzIOXakVMcjmTFzqCWLTTs0K61d6nb9ydfTkQEb8nMqCLbDXjrzC1FRD7/8TA1A2Vj9SjRWDU0lLByOoE9Y911rPU1lauvbWCAPqTJQEzY/xAkWpurNyurZ5kqxq1OatS9fSPE2aFVdn/x7Ee6jU0Jajcr9QS7PUV7IkVJStNtil25B6l+r2rUWC5MzqaVosN1vH6lht9+vePx6lRKln8mvG7bgxy0jTr7rndxiJNYRlC+TLbGW2o05+QEggNrnUqR+JinKLcS54zCpdls9uwdHuT6kE2E+JUFqtWrgIg4E7U5SsZ8yNe8iFbqFJCngiaRo2sKT7jf5CZxtLZULL9Sp1GhqdRnEUtWFVsc+YFGhrDaUuw5WLNhKsXOMyii9a7faA+JHMzNa5bUlRwokV6kCt89StwrqWz1EVUvYpcD4icT3LAdv4iQFRqHqJKjmKtey+3cx4lOxTXwMGKWpieDAFC44EtfS7tOHc4J8Tuk05azcy8D7jb3NhwBgCXTRaNEro3HseYhdel1xQr8fuMr2ipgTIRSAWKzAfqafbUvT8v0J7R2vfU1Fi4+oWktWpTvPcY99VLC1RxKJ6KGa8Ky8D7lVrGqwc4QT1upFtAtpODM++y5hhzkGU1r+1XYRdWePoSDVEWFtowRF+l3mi7a5/rMHU3MmrZgPgxlXRorV0g9ZnhubokwtUHcVhM4IlahNNQDgF8SDApVmf9Q2rAYxq4ALCKJJbM2OJmq0Mviahb+Tp8p+Ymbvx4lmjuSu0EHg9yKTY25djDDSX3DXZjM1fU9MXQairGPOJnKi2c/5fuAVlXvAEdz2nqxZtHBh0o6OM9SkU4uDrIF6qkuu3/KSrQ6/E8S68j3ASeZ635IGECdEKr3GKcLOIeeeoZAIgCAGPMYFPQ6g1Ac5nSxzxxIOWLsTJnkG+vIhupsAB4hVUlDjPBhSd91fA4EXbZceSeJbZpmb/LicTTblKnuBLXZlcnuG2oBYDOIxdPtYhos1J7hBEA0tG085nVxYMZGZ4ULtIBiV09ituU5xINLSJtGz7hXotTDJ7k+lezdlhwI/UkXrn6gSlAxJB4j69uzg5xO1VoazgxdahCQGzIDPcJDgkmDyxjW210FmlUjTOTf+syt/y6kukA3bpXnIMCVSv8ggQdSu0ZAyTGCkGwt5nn4cA8wJdIXFuOgY7WF9OwK9GGcZyODCvra7TAjkgwJ7Az0hz5ia0UkEHmWU52hXHEguSyvVfHO3MiNGhfcyvnEn2bLDnjELT2FbhzHXqMnPmAqm7c3zPHiFeTn4xGMdQmcFfoyhTWWV/kMxo1VZVQ55g2AWoOeRAu0qmvIPyEJa56lR7le6vkzP0tt1Lbh47EvqaxKyr/8AEz7Xehm4yDNxnWs1iPWLWHf1JtTpV1Kbq2y0R6fqktb27GG0/cutpOmfch+J6Im0Y1dVlOo+QxiaFlgesD/IRm1GPz7MTbWVztGZdTCmItTGMuIsn4/udCvSfcHnucP9gLCVKXVcwbnqV3AXaYlecSOrG7B8x9LFGKHowiQDI5nimYTjbYc9RRc7uOoVbQ7fxmB8Ra2qBz3PI/w4MU20/wC4VeAropg0j+9lYYyOIoOy1jb4laWI5qYjnrMypATYWXPmNLFagcxmqr23/H/IZiLv66sNIp+msJsHPEN+dSG8SOveih16lhOQMzIRqbD74+odWbCQYq9fkGnFsOfjxCtHvROuepAD7mRKtO2dNYCcmRUNtuweoD6036N0AyROejt7dNuYWms26xqz0wg6ZNmqtpECatiNUbB0TLrcFsjoiQswV2U9ylA5pDZ8QIXBFhz9zgOLQcx5O7IPcQwwZQ8nFymbAYPTtHeJkKQ5RQOfM0M7cAcYEii16E6Nc9rE6RhtGO5TS/8AJ0zq3JkKFqbduIHNQxUkr3KKw1xqsPjuTan/APvLNCCUCGEK1bFvUWUHiShvb1mTLbECa5S/ZkOvUrrHA6zA0jgqCsVazoOzB0j/ANYU95leopL1ng8cwhy2MdGB5IxM2tdhYHwZb7wGmrA7BAkupUpZk/5cyKC66ymomsnnvEDTubfJ3SqhldvadQQYklKdSdgwQepB65CVwwI/3PV3LQw2DmU33JdpsbcPICrAc9wNcp/M0T47I4xM30/Qgb21GAF8GWaHWLRWqeTE6zP8naXKq0oPQXf9a1aD+oyqwiuzPQMiC/xAuw8nzGKGuUhjkiZpAer2gV1r98wtJclujeteGUZg+oVe5owQMskR6Ns3Pu7IxKKKS12mB/yQyNNU9XqAycg8GUaa7ZfZUOsyH1Bfb1Icf7hGrqNjMDjBPmTahMrxOpd71AH+WJ56y6ZVuR2JUQsnsoXJktiNdaNo7mjfV71O1exJdR/TUPbPPmUbGlKj05qxztHMzNNc9ljpu88CU+jWB9Park5MP+NWl6vXyPMCyqpEpVnUF/uS6mhCxc+Y6+4KVAOT9SPX2FUXPmZVZ6cfcreleQRJ9RV/GX2QcMeYj0699PqU+mOJq6/Qm3UC0MAgHOYVl1BrHFacmamn0RpUmzkxFWq0+nbbSm9/udTXvbftbAWEp9tvsVk47ma1z2N8TgSj1PcSoU5UyWhW9zA68yMmF9gyYJvQrxxF6m+qvKnkydG93IHEuBvvI3xzzK1WqynYWGZibWrtIY8iW6S+veFfz5lxFtIVEao8jxEXuGrKj8x4ntarUUGxT0YehoOsZbhwMfIyqmWwMNuPlNTQpXdpzXcBvHWZHq/Y01xCDJnqblDiwnn6hVVrGm4VnrxEO7C8+4TjxKtcv8mpbq/yXsScMuqr+mEjSWtV9lsmTvwPjO7ztwJ7uaHVwVyZ1cDqFUAM5hIgVsnqQW6G5mrNT8g/cRqdN7N25epw2mvDqOBKTYupoH3IpIUuvEOvjgmJo306kI3K/uXPT/YGHUDL1BY3nBjKnPCNPa8BLAV8xdZJYNAe6bTiCv5YPUa53r+5L8iTjgiQVFQnInOMieoBdMHsTrjacQPWsMjBnFewHiJdwGGY4WjA4gP3MFBM57hUhhBru3/EwXJUlcSCiw78MJM4xn7h6e7sEczjnbksvEoCt+SIyosWwsWtiEZxiUVfBdwEiqG+CD7MUrYJE4rNZZkniEybmyIHE4JAizhLJQicNmZ97EW4gXI2SB9w/UMDTqPJilONrDmK1rs7qD0IHqX2uB4ltbZUyGpdz8ygNs4hTA5D4PUXc39ojLDyOMRL9wFl/kfqWaG0mtlPMkWsM3MOv+u3g8SIXqb8WFFBBzHWozaUNj5Cd1K7cWFOPuPU7qcjoiBmrnIaXsvu7D4xJSu1Wl2lINIECRFUWN5Ag+wtthOcD9RpVcvtOYjTvhm3So9bT7R+PIgAkiVHDL3mJerbyvMJQmxdoD9yfW6b3a8pGsgfk8GMqOBtbmVl8tbXZRZg8ET6D0jW/wAug0W8uOiZP63pSALQszNLqG01y2r47nWXUb2r0zMmFPyWTVO4/PnHE1kUa6lNRU2OPkJl6hQtzAHPMKZWtdpwxxnxF2aUorIvnqTWoykWIxyPEu09/vJk/kJRk2V2VsM8YlLAfF8y3V6cPiwHiSLWLDtz1KyTemF3HzJyvGfE0Lqd9JUckSHPGPqVDNGu6wicdMOynxC0RxqgPud1fx1rKZAIfFRBlej/ALtPj/IHMkZc1mVejN8nU/UlaivVDHtN56kuvIYKB3KdQuagc9NJr0LOn1MtDXjTqp7hs21lU+RBt4ZRBvbLKRxiQe1BC8dxIGcEQ9R8tpHc4kB+nONw+4Ni4tBxxFISCTmUIGtqDfUik3ZTWKwlumRTq/d+xM7UNnVfoS3TMSjH6ECHWADWWbesyzSHOmIMzmYmx895lumbFOIAWqK62bzmKevfSLFjdWp9vA6MRRZsIVuj4gFpNzXA9CXsw3EeYGlCJbg9N0Z7VVmm44PHcKLRua7tnhjHW1B7TmT2IFatwZXqgU22A8ESCDWqwcYBIlOidsg45/cW75XJ5jqjtXeBkYgDqdzulg52mJ1//dD47jamyG+pzWgPpw3/AIwhWnPzX/c2Vfcdn/4zFpcb0GOMzV3rXqAfGIE7kY2r4eH6gMrW04yZDsoPc89Zu04BOCD5gJ0n/fLfUi1DMdYbB1NPTUey+SwbIkrUH3WA6JkMUgL7KHHcVaUGoCPwDGkEKF8CSeo1/JLFPUA7VWphxKNRWutqWxThknkau5FzgmFp2FWqNRGFeaQBpLUq2ckTi6kJqFAH6MdqazUwCElTILSEcsQeJmjU9vdY2fxYSfSU113uvGQY3TXrfQrJ2ODFaiv2rltTyeZBLrB7GtyvG6Nu0o1GmY/5AT3qKlrq3I4jtN+eG/EiUZ2jY1KM8kNgzSNDBhYg+J5MR/CzqGAzzziaL5p0mO8CBBrKMV+5Sf8AcxNQHYFZupYqowfOGmZqabVtLqhKfc1Eo/SEZXKn65lGgzab8f49QNJaq6hTjGeDKtoo3msctBE+lDagsT2kN9N/IpZs5Kw9NU9bvwQGlXp7V7LK+2My0zdNXzubjb1L7ri2jKsx/wCJEA38hqzxg8xL3P7zIvK9QGV2VVo20fL7gK22ou35ExZQqRkdmM9QK1V1oOzDLQVTZpgWPOOJNSdi2Z4eLe9korAPMpsra/R7kGLJUYzVm12ZzzmINjVvhT1K/bdAwfuTvUA3IMsDWC3Vg5+cXX8T8hG6RR/JDN0Ja9ali5GBKOj/AKjRGtjK9FfVpNH7LAqzTN0bM2oGOs9Sr1IFtQhUcLM2q5qERTvcZkTOhbIYTQKrqtOQe8eJJVoqql3u3/uQVaK7Y2d2VI5EZYiV2B0ACMecSAXouQikiaejRNTpSth2jxCsvUVe3/qKRgy8RttosQqe5LSpW39TamF+eI58lRF2geI3T/NTAEsTXt8RumfbhYl+LCs4Dgj7mVa+0WJkjkeY3QuLia2/KSV2lKlzCqcrYLE+5A31LQ/HePEzk6xN3U2K1AcnAMzL6BXWbK+QYRH7jLdjxF271c7RxOBt3PmU1qbazxyIHdH7hUk8R1nIz5i9PvAKniUVqGsCtCokT3LMRtybDjxPFRTqiM4EqdQ6Z7gR1nbYD3L79ttYZBzEUhUbDDiUgoOF6kEoQg7sRlro9fI6jSBjHicTT1tkFs5gS1+1b0JRgY2+J0aBdOCd2TPBSBCksHR8r1DW1iwGMQjnGYuwlMHECtCQDmRX0kuX8S4APQSPIkwyaGH1AGrPGYNh32YM9Vk/7nCdrZMo7UcWiP4NgHmAuA2cTqYa8GQUakEopHiTKdxlmN2BJsBbGXyIHK3TcQ3BnLyuQV7gNX5nA2xvmOIFjH3NCfJAgaOwHTFTwRG0BQmB00lasozgHAhChYNzLnPMp0m596j6kAXbk/uaOlO0Bh5EgTonUPZXZ3O2aVg42jIMRqlavUb8YBmpp230iBA5FLBYdm4qGTqK1an3yDHVMfZ2+ZUDUgZvkJy6o1/ITnvhDg8EQ7bluUYPMIE2e7XstUETD1micWn21+M17H2sBiMt2HS5B+U3ER+k6r+Kopc4VuDHepacVMLq+UPmRXqo05YjDCaHpdo1vpVlb8uo4mhnBfcOQeJzTWCqx1Mm0tzJqXpc45xG+oVFBvXiVFmnuNgfT2eejF1BadQa2P8AzE+nlrlz2yyq6hXAdfyHc0horABK8mZVyrVcytxNKq32bkDdGL9Z025Rag/3AiqQrejjrMPXj/rc47k2nsPuoP3NT1OsbUbziERIQa2B7jvSV22EngSZM7jKNEDtY9cyVqNW2tLKztPI5k1owiHEeufbDKc8cxFrjhTMNpNW+bUxHXDNatJ78PaMeJS3/wDSZ+pUKByJ5RkxdbkKcwqTmzB6kB2LjqU+lnNVitA2722wqU9u0hZFRWIV1LZEr0bYsKnyDF2vi45Efpad9odT1AzSv/UMDxzKk+hF+o1GrVk/+RhVnbjPmA9zvo2gciZt4K2YPE0gcGI1QVjuxzAXp3e0BfKywlrEw3YkOlJrsJEuPy+Swogu6jJ8SxcX+mHywgaNBZonDfZi9BYaldTyJFJrVWq2nuM0r+1YUbkGLtOGyB5jnUHDr3iQHbWqDcvRir03aUsOoVF4ClbBwZTRSNrqeUI4lRmUoGI2yy1SKgfMmFewkA4IMvFRekA8mBTpK1GjO7kmSWKxqcdYj/TQ22xW6BnrVxXZnyOJNMZlFjsxAPUqpUFSznnMmoARyWOI29gtJ285hTLfiu4ciSazcwUDzGaCw30NW/gz2tG2ypV7liVHpbTRftfqaKjfYthbAEl9R0podbuwRzic3e5pPcB6mmW07BuV5AHEzrEa0MXXbmU6FGfSoyn/AHC19RCLYg4HcxRmaBvY1RrJ+JmvqFzTnEj9iostoOTnma9gWzTqVxyJBBqUNmgDbckDMzKrnFYYnkGbdRZbPbcYVh1Mu/SMurZAPgxlGpowjINQfIwZOS3vWIx4PU5/KroZNL1x3GlPcyV/IeYMZ+sr2KnPGZRprFer2bOfqcqrGrqdX/JTEouOAeRAUdOEvKjvMdqkIdWDceY72zYfcT8hBurJpLH8jKNHSFL1AAzkdzOrI0nqZU8Z6zOekam6vUpTgbeYXrtDjUrYvH7kU3V6L2nfU53BvqZNJHvYx2Zu0P8AyPTPbZsviZtJ/in+6vPPcI5rE27eJDqU94hieVmzeE1FO5DMuui3+QCw+OeZUHotO2o2u/CoZTZeqapVQ4TzD1LGqrFfAMhtRzULNuYFGsQK29BuQyI/JguO5o6Cw21bHTj9xGur/jghRyejAks2UceYzRWtbuVxlfBkWGtyrcvNP0mlhQ6uMESir07Rrp6msfknqe1dmajsTLHzOaO423NSx48QNZTYtqbPxB5mVB6WSLytgwD9wNYm3Usv+PgS+ytalFr4AHkQb6qr1W3dxC4zKaLLLCFTCfeJS/xK1I2Ocz12vrQ+zX9YyIkKUQ2E5PiAooM8iIP5HEar5OTEWNiw4m1MxuTPmd0zYY/U7pObMHox504Vu8QhFww+fuBjJEPU8ED6ig/mQWi0OAuOpRU3tqD2JEjBa9x8x2lfepTyepFbFlY1OgJT/chp1C+1ssXgcTmhvsqvNJOVPGI/U6T2SxI/LmEZ2o0yKptrOVM7prFQf7iqrClhV+Vh317RvToyCpsJg/cKohbQ5OBFK2/TD7EDfuTHmRTtWiPeGB4MbXUSnxPEVcB/FBHYnNJd8lVuIDzSHT6YRVZxYFMuespyDwYsUqzBscyDuorC1/HzI0SxGyczRuqNlQ29iSm0KPkvMDt7GyncD8lko1T4GRxKKjvzngGLtoFYz2IV6u3cflDtZTWQf+INYBHAnrtuw/cqH6Uf9KxznEkoZvdZT0THaXK6OwxCPhsjuAxyKicjicsAasEQdSGsqDDxODHtjmUU0bQvPcHTMovYH/iFUoOOY7TaLbaXfrxICclXXaMzi6K172sPCmU3316cDK7jItfrbLKMoCq55gOvWrTqN3JmXq7xZnauMR5YW1A5yZLYneJRdTZu0anyIm5rEAPgzlFvtoqkcZlltQtpG3ruQRFVNcp0n4RDLith5h6NwxCZ5gWaqtLEXI5gM5rI29Rt34gfUnduQPuQE4Swbj3JtOx97J6j9Qu2kFOfuLBDple5R3V6f3hvQYPmROhqfk8SzT3FSUfoxNq4Y+RKgVdH4MVbW1b8cqZ19O1g3JxiFRuQAWHP1Kg3062aZgRyRIvQi+l9QNTnAbiWWh/fUD8TA1NOywOn5DzNaib17RjS+pJao+Lc5H3D1KDU6AsnOBNcr/8AIem4dcuBgH9zA9OtNF9lFvXXMsom9M1X8bUAN0Tgzc2bNSMj4WdTL9Q0q1AWIOznMu0mo/l6PAH9lc0hOuXZYQR1yDHPcLqxn8cSiyr39NvUfMdiSIoC7WhGb7P94NXODLPUWY0157nloK6neh+Jh+oKWqU94gZ1Jxf8ujL0ARG2+RmQaUn+YwPiaKfMN9ARVjvoztcXRjkAw9SF/k4XqB6CQnqJB6biW+uVLRq1KcZEw0xrFYWkfuUaomvSIo8mccFmDY5jdcc6RT5EBGzGnDAQkGFD4jKsWaMqPyxBocge0y8yBtefcBEpqTfYYA2ixQe4PvtRq3I5H1A7dSCh+xEaO9k1BQdGertN9jMciDp68aqFP9Sr991Yf4yInaw/UtBazUPXJ3qxZtbg/UDpPw3QXwVBMLaQhilbK8wBUbSf3HUvtbB8zlygICIjdyIVq6RxVvqfphkRKBq7tp6JjrK9+mFi/kBFaS43qVb8hIGalBtDDqeqIPZlGoqxof2Jn1H5iAVmEOGMr0Wp2MqvypizUjjDdyfUBqwAB0eDAf6hS1WsB6VzkSxAwxzxEF/5lCIzf2YntMzq5qfnEgdVayWsv3KKitqlTyZG5xf/AMRtTbHDffEypV2kL5K8HMl1INWEbvE0mZkDNEWKur5ZCD9yiT0zb7rDrMZq1B1QU+IzSaX27viYevUrahxz9ygNYwt0/tEZOOJHoFzU1TjiW3FCFI7g2qVrWxBwe5ekUaBvat9gcKY4vuazTtz9SZHO3d5jwpatbc/LyZGU+m0pNxVzhRNKnCts/wAfEiouFtjr/wDuPqyOQckGQc9R3KVtX/E4xOi1b692PliPs/srK4ySJm/LT2BWGPEKh1lNi2G5m5B4mtp7Q2mqdR3wYDaZdT8WPPcP08KN9HW3qAkr/F12F/CzsxOrT2bMg8NKXY23ithyp4k/q4KCs/uUBp9V7TcjOY31Fiyo1XXnEDYv8Y2Y8Tvp9yXUNXb4gS6Nns9SRU4Imn6mGt1ABPGOpLVR/E9RFgHB6lTWLqNQwxgiEBosorD6g68iysY5MLRWZuapom5Gq1LbjlfEKGiz2azXYME9RVVllTnKllJzLaFGqqZWHzHUQm5GaqwciAfvJqNOxK7ccT1LKmnwMMIIrVKmA88mTU24ZkQ98QisWCzT2bAFcCeorGt0wD82JmZ1GoOn1Wy4cEzUqC0Wl6z8GgZa6cLaztwwlmiYvXaf1Oepfl7iDjzD9KKX0WVrw0CLSI4sJXOfua+jYW1bSMkfcVo9O1VpVh35lCV+zbZjo8iFT+oI70NWDx3B0C50To/fQiTa738/iY6v+vUAL+MismrTGvUv7n/ErQFsoR8ZX6kiFA6n5CZv8h2XgcSgKwMYib1w+SI5PjaFi/UMqgImx4WbQMcS2wF60YTMpYWDHmaOn5qKMZEKtwx2nuT2qQABHWptszBtXcAYBMjfxDmd0r+2qN9QrDihc9RYA24gadlitturHM0ktTWaUBu8TF0TqA1beepdSGQ/QkEXqGl9j5diIqsDptmtaBqa2qfg/cxWpbT3MD1IL9HwSCOIGoQV3f7ndI+SMSrX0Nciuna9yCYKz/EcwAprsXI8x2mIUjccQ77a1bnkyKsd/wCjP1F1WBx9GL09nvoVHAiwCjYHcDSrYYi7KUtUgjBgI5GMww3y/RgShQgKiE2Hr2mI1Rsp1GRypjq2WwZEAQgReIJVX7jiPEXjDdSjrYXTso+pIMbZYUZ0IA7g10JVzawgCmnexQOgY0aBK13WPgSXXepe0gFI/wCZ6yxtRpkd25lFFmqor4qGf3Pb7HXJOJnFdtijwZb7mOAYBWBiBk5nHTdp2Qj9xlmP4obz9zlVnQxmRU+m/wC1jHM57LEnEa/xvI6BjqmAVgZURF19xUYYOZpZ2KAPImJqGDakbe8yz3nTbnoyArB8mX7itFUTqu+AZealcK/nEzgXr1hKDjzA10YEsvZEmchicjBEVobidYw+4WrzTqCfBgPQ/wBJBGRJdNt3tzxHabUK59thjMVq6HobdXypgFdX7bA+DOWqWpOO4YxqdOPDCSpa4sNWeRKgtI52MpHUCxhdcoXoTjB6n5HDTtNexzgwigeP1EXuVs5GRHoCwP3F3VllPGYFnp1uayFHHczPXdCQ51KDHHOJRob/AGW5HB4l2oQ6lTR4cSy4MGlv5PprA8sOJP6db/G1APgnBEs0+kfR6t6n/EzJ1qNVq3GeuRNy6j6miwJdjGEfqTa/SBLiy8hupFo9XZbQueSs1Hta2lc9iVEVat7Z46irG3aYsfBmhVWSjc846mVSx23UvyYEFDbtbY46l2hs313KO5NoqsvaT+430pgLrV+4DPQyf/kDntTNj19gxrbHMydAhp1zsfLYmv61zRUcTF+tRlHkcQdQd+n2wBaNxHiMwCoJge0OSCv6ldlRVQ+JNpv67j9GaWkPv02KRwIENgLMpElfcbiTKgS27A6g1BbaywHMil0p8CwODOglNQhPmcrV1Rt3EZUpsYeTKCuJq14KHvuTepPt11Z8GO1BKNvYc5iddX7ntWAeIFZ2mkkeRI61yQOsmNTO0czgTdYMcYgL1B9s7DzEnKruxH6xCbF8mK1BKrt/UDW9PsLaFmPMgrU1Xl84VjK/Rj/0L5kef7GRj54hW7bVv9PJTkkTFryLsHubHptgrqCWHgyHWaf2Ndkfi3IMgRqC1b94lQT+VpFOeQOYF4R1O7uO0aha8A9yCake3cn/AKmg9eLN6yLWUmlw3iVUXfBWJyJBxRnUg+MR7AEjAgisC4ODw0oFQ8HMhpL3qgIK54g6fU+5ZtCYg3Ut7mc+J3TpttH3CvFm/lZHGIdtwf4kZ/cj1jPXqyB1CtBCgoCYR6qr3rSOhKa6Ttatuh1IkZt4ZODND32UAmBMMC7Y3EC6/a1lSnrqU2aYWE2huT4k50uSGI58yoD0s5sYfYl4IpX9mZ4rbSapWX8GM0NaMX12qPgRiB7S6n+0qeRA9RPvUPt4ZOY/ToiMc4w0h19bUXF1PDcYkHNBfuXJ/IDBjgu633aj8geRFUoFZNnTdxXz0nqWX4raUN9Qayu1LVHI7jLgmt0q2dYld6LevAypHcVo6BXXZS3XcCavYajV4MmXSlAdvYOZRojVc7Vf5KZTqK9nIgeqT+RUGP5KIjT2ruYryy8GHpH9tn3HCmKFIpssdeVbmVTwql/dAwYvX0m+oWA4Kdzums9zOPEdqay+jcJ3jMgTpGG1Sv8A7h6qj3rUcdjuc9LVH0vI5WPZRkMvUKj1FYqsC+CJDpq/+pYY+WeJr3olrjPYkuosr01yYHyMaiDXaZktDuOTNStN2iB8mT+osbFQqMjud0djNSyE9CGVNVW+vbaMqYem0VOk3NWe5O9udGxVslYOjY6ilstyOoVTa4VgRGsoKgse5F/9sb+we5faFNK7TmUTPXUo6xz3GWKGrHt4P7kesZ3XYgx+5JVqrtNbs5YHjEjSmzK3hbFyp4kGpb2rjWowpM1xbhN9q4itbp6tbp/erPKiBmOMOGntXX7lA+4XtFm74nnBX45zNoi06qD+5TUxFo+ohqyrbsxqEHH3CKLvJxJs4I+pZYN1Xckxhgp8wKdSN+nXaJKOAJRbZ7SqoMUaizZEKW9hVgRxib2mtF2kB/yAmPZUCvHYlfpl3t2BD0ZKG2MQcjsTrhdZXs6ccx9unHuk9gyF2Om1IIHEyO6OpqbWV+JQmqNdpRhkR1tYtVbk7I5Eh1qbdrjuAVtJZ9ynGYq9SzD9Smx8Uo68/c89fuU5r5Mg5oAqORu7jtYPbIcDMyASLhyQQZrEe9p8ZycQATVbhyuJXSy2YAPMyKrCrEHmV6Ri1o8QL768jaRmS7NrbVE0VqPZPEVcVrO/GSICFqOMniGntDs5MBbvczzjMQo23n6gHqtSaR8RxMxj7jFi2ZbcRYxRuoh9OiDgyibUV5qGISWE1CuOIApxE59t1OJQ/IAG7xGpWLF3KefqHZWtlHuL9SP5IoKnEK0LKz/E256kaXBQOcHMo/kq1GwnmZty4BP0YGvcgapXXuJzgcx3pjC/SYbxBtqBYheoRlMu3U/7OZRexYAdQdSntMCeYuyzIGJBs6Zc6UDziTac5vZGH/Mb6PabVKt4nXrFGsYk9iAivTNTqDYpyMyjWoLEUg5MRXcxsbyuY/YMhwciBIan4IGCJTZqQAAy5B7MNxtOfBgpWrVsDzAQF2WbqTlfqKvry4sQ4bzGVk0kh+jDrZGv/UIWj2MDuWdFTD59SixQn4jucf56f49iVHKMc54gWHYrYik1GXCEY/codM1sBzkQIsn293nM1KrQ2mW0drxM1ayq7THaO/lqdvBge1yvbt1IHA7mX6pphZX/ACE7xzPoqV93TvQwwTIqdOfatpsXrqWXBiekPlyh6mwoNWoVW/EzDNT6a9towMzdUfytOrg5ZZrUw5K2q1Tf+LdSPUaP27Lbh0ZoB2s04f8AyWL90W0upGDiNVi6RR7VpxzJNIxTVD9tL6qWT3B45mfplL6xQP8AyhGs6bNUMeTmbOuVX0IXs4mbqKW/kIVGZeQdvPgTNWMLX0LVVWVGCTBdgtKmVeqENt+gZG9e6nPiUMVwQGEq02q9kYHR7kumRWrK4yRGGv8ApwBzCqnCpS7qOCJJoww0rMODmW6dlOiZW5Ikq2BayuMAzIbXYl2m2n85NomZdbsbiLrbbaMS2pEstL/5ATQ76qFCIMd9xSupqCkcCduuF9JDdgxQPxwIHiOZ41so3gYnkG4kA8iV2LnSqhODmAhgLKN3+QkFis+d3c0kpbhFOYvV6cVsF8mAXpSMmnsHgiTuEF5R/wAj1KdDuRGUmQ6j/wDrA37kVoBmWgL5XozQZV1WhDMcusgqxcMZwZTpX9uw0t0YGdcDvxnqV+mDKOW8dSfVIaNYQeR4lWmvVayAsgdqF9+hgOxIaSfaZG4OZYLAr/o+IuykFiyyB2lt96r2m4Zeo3Tt7bMjNzIlcV2q375jdWP+prdOVMD2qsY27RC0gJvznOJ3VL889ZWI0BKaojOQYAa57DrDt6j9JrGRSloyPudsVfcYkZMmqRkDE/cIfdYhsBrXiFbaDTtxyZMLQLhkcSlFRuexIKNMgeg/LkQqTtyrcyaq329Uq9LKbFActmAOooF6bgcbehO6QtqaWpsXO3oxSGxWY5+JELR3sgYngAyo8wZKyufkhlN1Iv0queTtholVw3gfl3JWuNbmo8DxIqegOtxRuhyI/XVi3Rg4+SnudACktOowKsDzmUDpGYaNeecwCzrqVDdN5nQMLgcQ3UlQp78GFR21DS+oLap+DGat4S3T71PGJn6JRddbTf8AJh+MaVZAUHAgSWKTQx5zL/TFFulK2+eswL8UUZxmTaS9ntxnAEAr2T0+9UXneZogjB5/ISH1jT++K76+07/cOqwt7f8AqB3TGuqx06JlPxsrYL3INUwq1IHluZfpttiEBsHEisZb3q1W1+ecTvqunc3V3L+JEp12icuLKxnB5lntC3R7WHyxxCIKrD7Yz9Q6VFj5Ax9wHqevCMO/MbQns2A5yDCBSkV22K34mK0t9dLWBBu+o7V12Ncjj8fMTpqkr1Fibc58yhiMdbW5HAErC7NGuDyomXTrU0l7V9oTNSz5aUujfE8iVUdLmx9rjMpFFR/EruEjr1VYAz+UXfW4sFtJPMirrU9yllbuQen7kuelzhT1NPTOr1AWj5Ykes0lgcPVzIMsWOnXMeoF1e/oyVSSZTRwjCdEIsQlWi9MP7cHqFU5NjIeszor2WfqBUeeMyS7IuH6nmtYXjHUa43uHEIn1Dl7V8SmizkIfMTcvyBHc7XkWZMCuxfb7jNLRvcWZ4BiHY21nPco9OZ1UoV4+5KrWBWwY6Ml1tK+2MjJEF7WqYHxHsv8hA6nx1MBWnsKhVHInPUFVqwVEnrZqtQc9Zj7WJ66MCWpvcrNR4h6FzVYVbqL9tq7FbHGY+xQGBHmAv1PTBWW2scHsCd0TMyYI4lNjgKN5yPqDaRWq+0BzACnS1pYWY5z4ML+Qld+xFiLvcUByeIOBt3+YGmdWzkIoxOvixCG4mZWziwEGaCjcvMCVayjEjqORdwzDIAUiJ09nyKNxClWr/dBsTKkgym0bm/GTl0rfD8SiduMRVx8R99e1gw5WT2H5/qUXaLc+lIz14i7h/WfBED06wjUBf8AE9yzWoprYjGYElWnNqbgYBq/t2N0Y+h2rpwF4+4N4wotzAp0xSiv2geTDbkH9SWlgzhmMYzlNQAeAYEevfeygCBpyHfYy+JTrEBfd9RFDZt8CEPpY6fUKUOBmU+qFmZLJA9vt257GZq6llu9M3LzgSCD04hrLATKDraKcoTyJmVHAyDgymj0/wDlZZjiEaWmur1dZwOR4iiGrYgyCgPotQQDwJs1Ml6fLvEKydZdwDB0rgEM3RjdRSm16z2JJU2UK+RCNZvmvw5E5Rmu3Dj4niBorAKcZjbD7ikgdeYE2u0ftXb1PxbmC7EIuDL7ALtARnLAZmdpzvRkbsSh9SIy5JhabTsmqDL+MhrLoxGfMuqssRBYDnHiQN1bvp9QGXqMpsNzCzGMzjWLqKd7LhoGm3BthPHiUZ/qCD3yhGZzQsab9n+LS31SgKq2jvzI18MO4FzuKTs/8pwqFDEjGZz2jqK1cHLCUBM0lSMmUZunVXdwW8GQUaf2fUCW/HPBlzVe3ccZB+oahXGGHIgVVNucylVynXJk9SYXcD4lFbj2s5GcyDJ11H9h3H/iSNxTtlutVlvBJzukd1ZBO4YlgD09savaeQZdqKtgyJm0Ns1KEdZmxe2Co8ESiNAQCREW82kSoja3HU49Su27zMqjVAzd4lOkxWbGb/iTWoa7QoPZmg9YNQKDOBzNIiJFjkIO5wf12BSJNp7Gr1hz1K7CDbn7lQisH+ZweCZqXAcAd/Uz9MP+tBPWZbZZ/wBYOMg8SKZo2C2tv7xxD1NHvVm0HlYD07bg+cCV6ch1bH4yKyKrtp+XELVKLcFBzGPWjO3xA5nrENShgMwFIDUqseJYCHZbIi9t+k3TtFxNAAHIgXa6tb9ILkHzWZYJFRZe/M1PTWDK6t0ZNaopuevb8fEgVprVY4bgmUISbjWepBqPi6leMSwBm9t1PPmB7Uacg4H/ALlOhIsQo/LLGEe4P3Jq80atf/yOIFVoV1IPcloCopOPkDK9SRW6nHBMntUJdkcKRIhd/OHH/M6pyIG/FbHvEPTMLEzCJNTgXbY6kYTGYvWKP5a/UaigNjGTIBdskfYlyYs04PZkKsBcUKy7TBjkY2rCm6ZUdSG7El1GKywA4McjCtyvmDYu8ciUB6baRur3ZI5Es1Ip2ixwC0k06Klm6HqSPaZuwJB5MagME8QdhrZeCOeYWjcVhXAwDH6tyi7iMg8woCqdniCTvOF7Eq2JbSrDrEiCe1qgp6MoGqiyrWi0eZVew5DDvzJtW7s4FJwR3CU2sp91QSOjA4yNZUUc8eJPTp2o1YzyplYxfVjdhhPV7twrs4PgwO2OKyV8ESLey6hEXqaGq05UBwckSdat7K2ORIrmspa0hh2sUGKOrLnjvE9dqLV1BrRSQeDicD7G5ga6Mr1ZH1zFK3fjERp7AnGe4x13hmXjHiRQXsHpY+R1IlsJ4bgx1Tbwf99Q7qFsUEcEQjtblqSp5Ig5xWzbSTO0oVuGepU3wrY4xKjF/hIoLP33NLRMH0ZU8gCZzubXbLf8TQ9MUChwZWdZziuu0fH4iaOEfThlGBiTazS87h0TGU2KqivP6hpHRq3qvKsMiaJckBhx5itRphgMoAOY8V7kGPqRXz9bjzwY3s8SUnJEerBcGdEAtf8AcTmOsUggxVjbbAw6jrX31jECWxTuLRum3NWT9QS2BiFTZsyPBhAlt2IRHxyJwDOYWNtZMBfulRgTR01j7AyjP3Muv5SvSXmu3Z4MC+59wHEb6dbmxqvBk17YZfoxiZoK2JyZhT/UKRXWW8ybSWbxtY8zQ1KtqdGcD5YzMHTs1Vu18ggyDVT+zdWe/E4a3FZVhyOp2rhg3mUk7gJRlEknB8Q9JZm7a5+P7i732XtnqSvaPdBXowNvU0CzTnYQf9TOtb29MPuUaLUjcK9wIMX6hQa3JAJUyANNZlQx4M0amDLknuZFTZXAllDkhfscQp9lm18HqEaVbFi//qFfWHr6zxFem3gO1DwHKRINfpGtbcnMu1AFLgeDPbuJVR6cMavZsHy/ci1KhG2+Zfa3/VKw8dyb1GglveXo9yokpv8AYuBPM06Ll1Ctu4/3MmqsPcuTnmbARVs9tRjIgNu2f/HuEIyJA2W0wGeZX7JSiwnqQ0WbiQeBA5SCzqM9SrXcIr+RJG3JZ8JY6NdpwByYCabffUgxO3ZYRGhfbB2jBEDcXBPkSIXcQTNb075+nMpGZkbWLHIxNT0liqbfGYGZsIsbA6M0fT7j03Un1n/T61lxweYyvaSu04hHteuNQT4MdpnLoCvGIfqCh1TA5kYJrHxPcKt1Onziwc57mU1bVahvozXot36ZVPYiPU6itS2pyPMojUkA4lekvIQo/TGQ1uT2MCUMhFO4HGOYFOW0+o25yrf+oF9RRjZWO4elur1VA3HDrHf4Fe4GbUfcYjzNGmr26sZzJFp2M33HUW4OxzArVQ9LgDmTDCkFTyJQqkHI6MntT2XP7kFdqLqNLtPczDpnFTY8R2h1Dta1Xf8AuUap/Z07kQMn0rVPXqCjngnozeBCOMjuYekqS7UGzGD+prqcnJPUon1iD+argcYibVT3cocHzNHar5+5k21vXqiG4yYFyp/UcGI139OlRl73RyKdhGYeopF+lCnscwE36f366rVPIAyJH6wmKEboniWJ7ldIHeJPrmXUac/+S+IGXWAVUDlpqeqIU0VbL3jmZmj/AO+oP3Nq4rqNPZV5xxKiDT/2AAxzIEwJNp8owH0ZXb8nEio0UWXMW8SumwIxyfjOWJVWhI4iLUK1hk5zCA1FCrqBagypnNq2MMH/ANQtJYwsK2j49QX071Xlq+VPM0htFIS/c344lVaoxJAyRImZz+XEs09qVKA3mFExFwK/UbRhKXCkZxBTaGJHmJLAORIqe0nj/c7bdtQAjuCjZsdW/wCIVyqaQW8SBwp/k6bFRzErW2nco2OI/wBKcJS5U5P1J1uW++wWHDQHabWIrlcDBjdU+7D44HmZnt+zbh/xJ7mrWht05rPII4MokuVL03IQTOad7Ktq9jMQKbdPayNwsr03yVvJkFzsFCPngwNaVQIw+85klVu+w02cfRjdUDZp9nlYD7bveoBnrF3acE8kCS+nt7mnas/kPuXUHNeG7HEiM3TsSShHZjEBpvFZHfmHbXjUApxgyg7XILDkQIdahW1XHIMYLFW0L9zzA2WMp68SZ1caleDhT3AZqy1OoDjuWJqfd04wQH+oOooXUOrE4EkesafUgKciBblvbVz3Ds3irco7nfZDaUnd4zJdLqGZgh5A4gc02o2OQ8s9s20uq4O4cTM9Srauw7f8uZX6XeyqquP1zApVANMEONyjmPQ/ydMyHvGBONUBqd3G1hiLGaNQVzgGZV7RWlKjU/JUw9SvuWIw6Hckpt9zV2+OOpZpSWDI/wDxKEWKEvLjoztd2GZTyD0Z45LMjDqKvpZtPur/ACEAWrakbxkKfMrI9/Ti2vllitFaNRpGpt5Zep3QiytmX/H6gPLG2rceGHYgI3AMO7CgleoIAFSkdGAVaKtht2gmR62kHdYOPMvQjZjPcm12U0rE85kVDSRYuQeRKDqWpZM8qeDJtMmxQy8g9xtu18H6hT39tbk24+R5E7qM1uCp4MRpnSzVqD1Lbqg+Vz/qETo39iktiWapv+mbHPEyLCwcK3YMuR/c07AfUIxrAxO9AT/qaXptjGhtwwZKoapWjvTrtxfPU0yE32G41HoniBq6rKLFsAziFcQ59wDBBl1Y9+kFhk48wqbT6ltSCpGCJbXWQASYlaVpJYD5GP0zfLbYeDIr5PO3uPrIsXgxN6kT2lOHAnQMv/ATtX4cmHeNy4EWiMUMA7KnC7gMiJVwZbotQy/12rlfsz2p0lew2VGBNWRmHccUkRSZXnEdYDbX8eDCJEBHMdTu9wGHXVtXDczqkI0KsewOoV+xO0WHODyBJKm32knqX1orV7l7maNPTsVUN4mf6zWlbLYq4z5lOmuNi+1jBUQtVX/K0xrP5L1IqTRWb6TzzBF7VX7XPxkVVp0t+D0JZfV/Ir99Dn9Qh2v0Quo96rnMyDUGOOiJt6G9jV7RHEydZU9GqYEEAngwAqVqbQw+5tsPdrAs6ImXuUKCe5at4u0zYOCIEOo0/sWYQ8GN9OfDMDyY+pluqKuPlEVIdPqMHo+ZFXLqVFgrJ5Mn1Ff8e5bh98wNdptyC6oncIzTM2p0u2z8h1mFP1B/korL3BUPjBHMLT/04RpS6HsdQMZ1ZdRhjgGXacK6NW/Ig66veikdgxdV61ttIlQgaIV6jIOBmX6lBUVsXuS2brH3LH13e+ntv2IU13V9E2OCZjpWFP7msyba9viQPiu8DxKF/wD3Np4zNTS1+3WeciZmrGLARxKtFc2PbzmEFqFAUtjsyYIFy33LbgGqZT33IlYmsqe5AbAGn9mN0iNWATwInI9kc85lWns92oqeCBCE+rrk124/5ktTkMPqaGpUvoiDyRIB/wBvEDXNtfsozYOZPqa60TeB3O17G0K/YnLj7lOwQOUXI9fwE8dQGzQ44h+m1Ktbow58SYjbq8N4MBGsIr2gDEdWwejaZ71dFKqynn9Sem3bWMyjujX2taAeptW1gAOnUyyo2+6PqU+n2vdUyk5gdKZfdFMyFjgYIlf4MAYnUV1j59GAyi4rhX/EwtdUcrYvIMgtY7MjqXaDU+9SVfkL0ZFQ7nov3KuMy62otSd5yDCYLZkYEaKTZp9mYRHp9ItNbW5jq3DVbxJffsRWpIlWiIRGRh3AZp2DODnED1WsMyOo5HmLJIsYfjzGXv8A9PzyRKE1hjYB4MoszWQMxemYPWDkboGtZ6rVB8iASv8AFmHIHiSVrU95B4J8Q6LDXZgjKsZ7WUGvUJcg+JgKTQ+16ghHKExz4q15QdESpLPkvHcTqasasWDzII2QIzfcTpXtu1Qr+5Xqaz7u/wC43SaZRYt6nBHiAr1LSGrS785I7k9T7qkWbNy+7QwbqZhKVDoAyiOxXW1iOp6u1l4JyDLK9ObSxLDGJBtKkqw6MrKi5Su1vBnLxioOviWUbL9LsPYk96GvTup/4hQaJ2tyN3UJkZLSzdST05zXuPmazbbtKcdwqNqs2LZniN1aYq2qMhvM4mDTtJyRGA+7o3UH5eJBL6Z8HdM8mJ1FRGrcjid0oNWrBYx+rcCzOO4CntVlWqwc+DNHSg01AHkCZbjeAV5I6j9JqnDbLOpUamrFT6cWEfqZ6qdOQ3+Jmho1rsrepzkN1+ojaFtbTWdDoyKhvKl/d6x9R+nYX1l15HRgW0+3Y1b/AIt1F6Sw6Kwo3KnqA3TJt1WV68iX12KLGUjnuSUBkvZivDcyzYhb3AeZKF2offDj8Z7I3SmsIwIboxR2JYUx/qAm4ALvXx3FXldm9ezH1qSHU9ScqGOw8Qhml32VZcYx1JtSVOpEsLmoIgwZF6guLayPMC2lhYBVuxmSBDpdYUPWeJ5QfcUhsESvXqbVruUDAGIC/Uqsql3/ABEad9xAPBBll+LdCAeMSXSFWbaeGEDSdzsVvqDq2DBGHc4vyrYQArCosehIqenA1qs3AMpssavVgL+J8yPWbgqsolo26nTowOGWBSgFjE478wFXblQYGjsNVhrc5zGvhbf9yCdRXTZjGCYYb27iPuT61XNqug6g6OxtRcxs/wAeIVUQcNhszlXKhM8GDqa9o3ocfcDTE3KdnBH3AewNL4brxPWst9JT7gB/l7dx+X3OYwx54hSaE25r8CKK7LjX5IlQQKd45ibkLWi0fUITUgS4A95mgrD7k9OC/InGcjUhTwIQy3TK7byYyinaCV6MYACADOgsjYxxAhvqcMQcYnNAihrOJRrFdrBt6iNNuV2TyZpA3lRU3tjJzKdNqK1oQMQGx1J2I09bMcFvqRqj6kGzGD+oF+oFtbFxyrdT1eoLLwPkojNJYbKxVYM4HcX7eDZgYOOIGJUQ7jcOIVlaLcGXH+oov7YziIa1nfcOJoXpsJ+RxDupK1F6zmSI5NeW7lektyuw9GUL0V62A12YBlI21gjOVkWo0r1Xl1/GFS7MSDyIUzbwWxxGogdQF4M7UwA2t0YBOyzKHiAFlZRzkxdqZ5BlZxYvzi3025M1tkwEVLt5Mt0z7GGTwZMqFcBu5SyqAD5koprJrvDqODKy218joyCjUg/Bh/qU2h2UFZhWd6xT7bixejD9K1I2Gsnv7lur0p1WjIxlgJ88rGm0eCplR9Dj2myeBO6k1a2jaMFh1F+6NTphjvEXp/63/wBwILM15VuxB0TN/IADfEyr1Wpm2ui8eZP6dWDbvc4AlFmoJoIOI59mp04K/lB9TO+kFOREaK32lH1MqqoDrUVcf+54Ns4UShSLBxI7CU1G37kD35w0s0tgYbWIIkDMVOw+Y6tdlfHMo5qx7dxA5UyF6y75HE0FsW+oqexJXUMp2tyJQ8VY2kwbqfYYWKODCW0DTfLsSirGo0v3Ale3cg/cD2dzgkZEbdWKac4g12ZwQeJVTeq1kBHA4ELSVrlbAcSnVqL9K23kzPosZKypOCIFmpUi1WHUjtb27sHppo497Sjb2Jla9wAD/kpxIhoHmOqINZK9xWjYXUkzmkyLLQOYRfpW96h6/Mh/AsjDkQ/TLGTWlT0xlGuqBuLKOYAaU/8ATv8Aqc0D/wAlmXOCJzTkksnQIk/p7CnXlQeMwrV9tqmHP/Mk1a+3qAR/lL9WCAuJLqmAQPjMCa3a9e3sxVlINWBwZ5x8t46h1v7gMqB0zbtKynscRmi3VWfQIi1Pt5A8mPS5PdVWOP3AfqLVIA/yg24so5PyEXayPqV54ntRWVYEdQFh19kowh+l1k2OCeIvZ8dx4h6K9Kbjk4B8yK0xWFyYVNubNonqnDg4OQfMAUtXduHKmAGqpHvg4grww4lFnMnJC+YB6hN1e5ByJHpbGtZleXU8d9GSXIatQcDAYwBsX2nDJ0DGeof2U1WeYVhHtEkc4iNSljaFcHzmUEoBA+41X3nZZ14itMpeoFeT1DIKthhj9wGGsCxcdQrxl1nQQ1Y2ENiBexChsciZR2yveuGEFUNSEL1GUM16ZPGJy8mqsnuACE7CCe5m+p1+24/c0H+Wi9xe5D6ixv0ddnkdyxDKXZKwR9RKkWbsgbvqP0zZ0oZxjAmddYQRanQM0jmbaXOcrkzXRq9TpghI3YkeoU6ipLF5PkCLqO2wbThh4gTVhtPrTWwwCZp6dtmpNZ6aBYq6pw44sWKv3pcpPGJFUain2GZhyDB0T/Jg3RjHYW6c5POIjTsN23zAB9PnUtg8CFbYir81zA1dhpuB8GTaglWweQYHU1VYJ+OI2gLfls4kllYGNvmM0hKMRKNCv+hlZWzgyz1NRZTVqaxhuOpljVKHAYTVqvrv0xr844gT6lLLtMGYYbwZHsF9Y5+aS7SXq26m5gCpwBJtZpmp1Asr/A9yKqrsDUg+V4xGMdlW/HBmcjFrAq9GadmV0L19tjiAzTlba/jOWKMZx8hJvS7xXX8/vBlerKqvuryJAmv8smGqJY+CBmTe/lviMStCPi6QMv1FjXf8OBGuq2aGuw8tKtfp11NRYcMBJNCvuaR0J/GED7WRkd4l2hBs0lldg66kwyiq37li3BCuOmkRGay2ndQfx5kdStw3kGaFmRqWTpTI7QabSo5BhV1do3BfsR5XdWyfcipX4iyPs1GxVI8wOWUH2fl0IvSWe2hGODKWsLUMPJHEzKbCSQ56MKtZ2ruDMMCV2YuUOsVcV1VK7cZWeTNdQEBzpu0+R3iY9btReQeC01NO5NhU9TN9RZX1g2f4mBSruGKP0Z7Tf1LZ4yZFqrma6tlz8e5oW7WoVs4LQGPpmuqFiHJE6vQDDkdxel9QNLLU34E4zK9QqMQ1Rz/qAhiAv6iGG05B+Jh3tsGGHBkYuwGqPJPUiqakDtkGK1tZRtwM5prf45IsOM/crvpN1JIPMoRRc7UdcjozN1XrmsWwoqDj9Sr3HrPt9YjdGtRZvcQFvGRKjEs9W1rNlhg/6lXpXqN1mrC2L2Pqbj6ellDFF/1iCumqWwMqAH/Uuow9b6k41NibMjM9pfUb66SBQSPsCaF+krGoZyMmHRcFQj2gR/qNGfX6pqMZWkj/AImlptU9umNpqJYdgTi2Vbi2wDP6hJctR8BT4gYWp/IKepOy4YAdS/V1MfkBnEjU5b5TSi5xiHWxrYNO2L8OJyoBk57hGjp7V1KENzEW6dqGLY+JnaENa56lK3o49t+cwpVDV2EBzjM5ZSarP/xnNRpPZ+aniUaZxqqip7EgUVXYT+pJptQ3uEA8Spk9kFXPciWsJazL1Av92u1wOjPWI6n7Ej/Y7lNd5C/LkCUATsYHHM2NK/vVD/UzwK9Unw4YSnR76Dg9GYqqtLYffdD4mP6roNmsLdK0ttc1awOOFPcsvpGspHPI6gY9FntKFEtpYM21hyepn6qpqnAbjBlenJbbYOcQiysqGNdgGD1mYvqCPptWQvCHr9zT9Q+enFtZwViVev1HSEP/AN1B3KOVN72jweSIhQAMCd9OJ900t/6jHT27WUjHMgr0BLMPoQ/UqdpW9B13JabjTjH3NRwLdIxPIxIM1w1yC0DGO5TS+AAfM7QqijAOROOvxyPEKCrZXewJ/KLtoamxnHKGDbywJ7lqn3atjeRKJUxdSwTkzuguNLmuzjM5Wh01pU+Z27abAcciBRqPph8D5kCVWUaggc1nzNAk3UbSOYrQsd7VWckdZlBUrsD4Of1Mpgf5DZ4yZd7xp9QdG/FjxEa+hq7fc/xJgUaS0pQ4xkDmI1GmXUad3A+R5lWitqsQ1E4Jiyj0XFCcoeoEGgHt1spODGVEUsxY9wtTT7fzTyYJpaxQ3jzIO0OF1QIPJMt1+9QrL0Ziq/t6lWU5wZ9FeQ+gZyMkLAhR9ibh3I6lxqDZ5zGVPuQ8yilUFZOMwLXs/pDtzOWBH0pMXQRdQ6fU9oP7Kij+JBCwBp2xZYaUA+DKdVWKrdq9SXUVG5MDsTQPcHUOvmBdWW2us7otq5qY/LEY7rV8SeZUAzZKfYmsFS/Sjd2JjKcWbm6liah1TKdSKZ7ZZGBEx9eSjhRxNuu73SABjMh1lYGqAccSDR9K50SknmUaTVK1jVMYj09QAVTlcSVFK6wt1iBsOilT4My7qnUHyJbSWsBy3E86kD5dQFU2AUrnsQfUUezTq9YyRCKfE46lFIPtAeMQM+q73UFdi84lCpitkPWOJLYQurC9HM0768afeByBKMyl3o3AdZlOqb3NIWT8sScEWKcDBnq968HqQK9Ftw7o7c/uaGobZWzEZAkPsA3b14lezfWVbkSIHRMWUOvUptrFlbEfUTR/0ybQMiVYyuVPBgZ2nJOlZYvTVq9D1P39SmxAthVeMyMhq72OYA3h6tIUIxjqL0tQfSNuXMp1r50gz5ndKqppwF5z3NajN01rJqdp/GU/xSbTbWcr5nraw1zeJ3R2mkmuzlT1Amaxqb969Su1Wv0vuKMtE6irY5OPieRGaPUbfhjiQd521545wYvUUNTYLE/GV6uhjVvp5HZE9pX/AJFJW0ciUSazF1A2j5SVj/X8+xKr0NTkDrxBajemSe5ROUVqt48Qavi2RGEipWXuTV2l2wBgyoqtqDAEcGV+luqXbWkhfaBmKscqA9Z5BkVs+p6A5F9XH3iKp1W6o1WjJ6Et0eo/m+njnLLwZDqKx7ylfB5kUdda6dSx5J6nUtY2AHpoLuHsVDwIy3T4UFDn6kHFoFeQTwTmUABqDWORJ9YxTTqfPmF6c2UJLZEAtPUhDIRgwabCoKnsHqHki3eOonUOvuK6f8wKgCRlT3I6x/G1RUcq0775S5dp+JlKV03XZzkyIlu+W5RAS05rVvBhahWqvYDz1ACMa93n6gXalkrdHx+RxmQ64Avkdx9ub9Dx3WcyfUOQtTHojmEVaV1dAnXEl1qtUxXOQZxwyMrDjzKdRV/I0hK8uBmBPWbl0/uHxOsgKC0DvuI0d72VvQ/iV6ewJV7beJVCthodT4aW1sD5iNXSWqBA/GBoGLVtk5xCrkKiwNJ/UaEpb30H5RgAntcu/S4B6gZ9dL2h3AzzHahWFVWRxjmL01zKCh8mVauzGn246gRWDAzLqbhXWrA5z3Iqf7kIYx61hOOxIq5611SZzzM7UUPVYGIxjqUVuawWzgCONq6mr5c/UIitr/kVKF/MGVo/slQR45kQ306pWHQMt1ODtceYCNXTu1C2p+J7hU1EW7wOBHV4ZAp5njYAdqmAnWWsqZHGDH0vvCk+YuxRbWUPme0gIwj9iAFzKtzgnnEk0Vu53raP1Cg6h89+JMlJS3OeYFLUjweIiyv3FIB6hZY5VjxD9PQMzqTCIhcGbHiTXUL7hI4j/bwv7gDk/KbUsKQuO4KD5YjrayF3L1AqwcEjmEPtb+kY7iPcC4x3HLznMmsA9yVWiLDZSFfniRqbNLbuXhY+txjjxCodL2NbyBrumpryOWkGdjlXGDLraf47qV6nNZp/fQOgwYEjLtGfE7W45EGizGa7IVlXtDI6Mo4AFYspwZXpddj4W8j7kuwbQc9wCniSjctqF9GUOYemcrTtPBEk9OcqNuf+JcGrbKngzIl1ulF1RbPyEl9PYqDW0vtRkQ4ORImr3LuXgiBWVBU1t0ZBXS2hvOejKiHalLAckRjNXeilxzAlatU1C6is9nmF6txssTyILqKbxn8DKPUKvd0AevnH/wDaBnVh3IPibuhK2UGs/wCjPn9NYVwT1NfQagLdt8EQF2qdPawB4jaLNw+XUH1Rdrbge4rRuGX224bxCm+oLsrV1E9S5sqDqeZVZSLdEyN+XiZnp9wVmqbx1ILtTUbKRag+S9zNutfKkTX0TAMyP0epNq9GPdLKPjCqNORbWrdGGtQF27HMzvcdFGw4xNbQXLfSCx+cqJNTWh1AyuSPMm1tu5fbIjNff7XqAB/Ez11S2c+YGPrFeqsNXkf6h6LXYAFxz+5QNtwepu5M2lFa7VGTmVWqK/frJTkGJ0xKiylhzJtNqLtK3/4+RNKmtdU4sq4PmRHz5Ure3Hmbui1H8nTNWwwAJHrKjXqSuO57RO1VjKR3CJdpVnUeDGaZmRu+IdqMlrNt+MV+fRxCr9HYU1OP8WlliDT3bhwHmZptykHvE1NQTZQr45ECfW0M671GSJmaZj/I2vxNn3lGD/8AqR6qlVtW4ccyjOuJ0/qIJ6Mr1dQtKuk96hUuoQWp+QntIxs0+D+SyoS1L9Rib1rKkRigseTGDhgDIOaK5d+1+57XNm4ZERYnsXq69Ex+uKWVoVPyhR+l3bNQUP8AlKLqMXM+eDIvTUJ1YP1LnuC6s1ueDIItDfZ/P9vdwZq6hGRTzkTN1GnNV4uq5H6lyWb0APPHMCK7VnTqGYZXM0dPqK9TpTZSevEju0621tW3A8T3ptP8atxnzAl9WRii315DKeZV6d6h71K1vycYl+KrqGAGcjEyNNpTXqD4w3UB+PbduOzGLgrzGXsikbvMXx/xAEEe5joShVG0mSthjgdyus7ayD9SD1JW5CB2ILB6z8eVmXZbborxz8XM1C39ffYhki8sSGXiKq+ZbfyZXpWDoyMOpPYhrsPHx8GRU+o+R9nP7hq3s1EfUjssZdZu7GcR2pYgE9KZoKFhsbM64xy/GIhXGw4PInEve74GBpUX1XqFPYnGUbyAMSPToK71P7lb2b7TjiEdr1R0lwV+VaM1SGk+9V+J5wJLqzWSoc8xyXlKsMNyQEuWup346k4djYvPxl9FtbVsmMAzOUYuZfAlBayv21Lk8GQ6TadTyeJoWMt9TIeSJBWpR9wXgSo0rKUddx4iDWFYKOQZUcW6QY+ovTU/1lickQKfSLf4t5rc4D8Sv1LFVyhfxPJMyrG6byDNa9TqfTVcDLAcmZGbdcrWgVjJ6mjpm21gOeZm2BaFS09iPpuXVPvQ4x2IV3XZbco5BE56UP6mHmPsTdyvfmcoX2WLEYEB2zHcjsek2GsHGY9rlsztMytegq1FZB7lg0SFRAp7iNQradlsU9xltb26dLVPXiEWW3ThX7iqawbVKli8kDkSbdhnXz9R+ib2GwPkId+k3Wm1Tjd3Mhelf+qysf5iBdSX0RQ/kk6gFL8jzGXcK2OnEIjptL0gY5HEforGS07/AMTJvTl3W2I3H1KNQnsFWHIzAjf+n1Ftv4nky60K1e5Yqyk26hWXyJ1cq7VnsSiwuHpBH1iI067Gb6ntA4ZCvkGUtWSCVhSbrgiA9x4QvS31jMiFfuUlScHMr0+oG5aT/rMDP06F7QB2JXcVdWTPIgKvtequF4U9QdQdljt4MDlKAYUR+xlP2JCje4vx7jtLq/bs9q/lfBMiqyodCv3J9N8AybuQZamzOVMyPUGNOq3L0e4RpVgOpyOPuMQbV2HlTFaVlbTA5lBAxg8Z8wJWxRYQDmJ0/wD/AFG5m4jNTpnXNhaRod2Qe5Rp4+XBzJWsZNXyeMz3pxZmYHme1NY/mrk8SB2pq32BwZPxv5PMovc12r/4mL9QpC1Lckg49e4HHcTpWNbN99RfvuFx4jKSGU7ZUSe4zJkDIiwxe0cTugO5mU9TuoAqYFODOimNmv8AIZE8yqRuT/1Fre1mEac3tW+PEgAW4bBnNRxgjzH+2lq5Aw0nvU7gv1KG7glXfMQluywOpwYZrLIIhx2IG1TcmuUL/kBEWPbp7dr/AIyb0qz27DzzNC/ZZkE5kEt+lNmLKuYIY2L7b+JTpLPacqTlZzV0EP7tfUCMhqzg9TwsBPEc7Lam0fnJxU9Ry4xAppuekhpRZdutRwePMRUvuoV8zwRhWQfEg2CcoG7WLcVn8O/MD0y3fSan8dRLae2q0ndgSChPgMeJ5lXv6iVuw+1pSEFleUOZBPao1OnO38hPenWF6207d4xgxaF9Jqdrj4tHCk16sXJ0e5RnWUmm5qz/AMQlcoyk+JpepadbKxcg+QmZt9xcdGBp6oLfoS/ZUZzI9FhtrnsGP05Y6R6W7IkFDNVYV8Awr6Cpg37EydZStGtJXjzLkDKFYcZi/UKPcqFi/kO5AwMNoYdwyxesqe5Dp3b2+fEqR9y5EKlcbbMERlB9qwFTgGL1ZY/MdQKwbK1I5IhFfqWlN4WysZcRfzNQBOHHcrqtI2gwdVSf+4nmVWM9dv8AIJTvuWZb2txHMRbctdwzw3mXV7LtISh5hGactnMo9ItavUsufiYOz7nARTarDjmBV6my+6rhf1mJRMEOJc2zVVEL8jjiR6bUV+6abOG6EBmoG+nd9TIDH+QBjAm1rKmq0rY8zGJyqt5BlRpPiun4DmFoNU1m6p/+JL7xK8niM0VqCwAjk+YU3UP/AB2G6OvK6nS/H/cH1etTWGA5iNJqFrAQ9QOpp81HnkiQaaw6fVMj9ZxNi0quCOszH11eNTvHnmEXakbdrLwDGJWbEz5idPaNTpWT/JRO6NrK7Nlh48QO30tuAMRehVc/UvvJbGPEC+o/xm48SKj0d3s37z1H6mxLtSrIe4qmjNihvMZrKlruCJwYFde6scnKmHU3zOOjJ9MHelgx6iKbXXVqpPHUgussBbjgwhzWQDzPamkD5of+JJZaQBziBRo2NTkHoym0LjeBzJ61JVW7zG1MRbsPRhSnQWrlvE4AOp63NN5VuVPRnjgEEQJ9SPbdGH3LHzZQQn5Yi3rD4z4jK1ZDleoSsivdqia7j8kPGZo0BvxbxIr6rBqWtQYl+mf3KQzfl5hl1G2akDwZ3U3BGCuMA9QLgR817EHXD+Rp0tXgrCkvXWOWHfmMspW7Ssq84EWpF9exhjEboyaFZH6J4lGRWvwZSPkJFTc1drrjmbHqGnFeoWyvpu5I+kVS9m3kjMIVVqCrAn7mjaTWVdRkEZmbWotG1RyJoX2Gumv/AFgyhGvfeiFV5zH0/KoDMOhUvqPGTF0h1t2eJEO2qgGBF3KoG5e4i/UlLtv1K0rzgnkGUR6bIv8AsGW66hatKxTzJ2ddNY3H+pap/kaUK/8AkIEGls/rVPB7jq0au1v/ABMn9ptNYVYd9Syk+4NvREIRZWfrImj6Zf8AFq7BhcSd1ZIKXoj7W4zCk6rZetqgYCZIivSAAXbMsegZYryGHMmroOnrsOcAyCiu8tnafMazlnUHrzI9AQA26P01mbGD8/UKdbUirur/APUh9QrFipZ1iaO3nI6nnpW1SrDIMCSi0tomCnoROhsLqUfx5giuzT2OgUlDA052uw6zKK6mKasY5EuN5YMCMASPTj5/IddSp1BVsHxMq5cqvWGA5M6Bu05VuxxEU2l0KY/GO053uVP1IM3UOunsUIflmWW4tpUHvGZD6jQ/v7sdGVVWe4qBPA5lDaSqWJuOJ69Q2sFiH4mIsrax8eREaZ7TrRQ5x/uUU6ZRXrLATgTTUE1nEydcGouVvBmppLBZpgfPmBIcKcHjmBq6vZsVlPfM9ep9xyOp3d7tAL+IDdnuVe9/kFnKtl2gdnHOJ7Qtmi5D9HEi02owx0x4BOJAWkGKWdRnBi9Qy2FSRgyz2BpldUOQZBcu7kdiBo0DaoyfEVrkW2g/HLRiITXXu44irLWRyuID9GgGlXdxHahgq/6EQlguqA8wNZYCyofqBRXel9ftk8yKyk02dYBgVlq7lMu1NgeoZ6lC9CQLGE8651eX6nKUap8+D5ndVYE2Z7MgL1AMEHHxPmSsl1mnCryJoWlbalRzjIkIsu012x+U8QIrSajscYMo0H4t9GUa2pLqRYV+X3E6aysMEHEIjINFoIhWgWjMnRnu75lVSZBWdFS3VNXiwdQ7irVBl7xK2r9ys0n/AIkFqPQxRxwPMg5Ra7fEdy+utbkw/DSDS8WZjmtK2DHcA7kak4PUlu+KFvuXW2ghRb5h/wARbU+1gZmkfbZmaDWBWG7zJRpgl+Accyu6gOg55EAThHHOVMrQ5TGcrIK8q+1uR1GObNN8u0MAtVV7eLKhg5jb1/laZSvDjmBp7hqTiHdiv8TgwIa7Hqs+QxNOtlsST2KtyA4+QiyxTo8yCzTI6X5B4mhYAVBPmZ6X7Arfc2KAt2nGRzIMi721uIzzH6VwmF+57VaZclvMi91q7VBgampoF6gngjzFPb7VeO42uwWVHnnEgW3a7K43DMgsruDrycj6kPqFZqcWVjCmeub+wbOBKBaLKvbcf6zAk095DfLzE35S4sOjKHqKMAf+JNrCa2AYZH3KrTo1IbShmPUrB31jHIM+e05d1Kq3xPibGhtLpszyICranqsPHBjtLUz1t4lLJuGPIkOsuspIVSQP1AqNNdVRFh3AyGpxp7ypHwMrsT3NGMdjmQ+6rlVYcwNB7F429Sukhq8HnEgKY2x1bFHHPBkVneq0j3BYBxC06hKxtOMiU+sJs0+5RkGTaF01FQA4ZZQJYJbzyIPqFYakWV//AKg2DNzLG6Ej3zVbyp+4CvT7yhHJx5jfUNNvYX1cEd4ndZpv41uUH9ZnFtaxCm7iEP0F76mtq7TuwMAyG7SNQWVxwTxC01p0t4Vj3NVtmor22f8ABhGF7ZQDd1OE7cMvYl+rq/jjDruU9GRoiuDzgwNSkNqtLhzkgSQUDceOofpNhW5qnPBntS38fVOD+DHiAYItrKc5HUz9SjKv9nYmtoqlL+4pyMdQfWNMLNObF4IlGR6dca9QfozUtdN4J78TArfaCQcETX0tn8jT9ZYQqxgTXujqnFle1oii0WoU8iKS413e2ZA5F2apT2sm9VfZqg8qrZTbt8wPVKlsXng/cBWitzkn8TPXqo1KYAAMm0GWypPErurDp3hl6gVnlfj1JNXUXUbe57SMxLIzH/mcvsaq9R/zIGaO1k/qs4lfVgPcXbWupp9yvhwOYOgvXd7V35eDKC1pC7d/Ri1TCg5yJV6jSX0/AyRzJaLh7YRhzAftGOO542e3gHswWYVjcx4nrsOisDCJ7bGr1GMZUwrcr8q+B5xDtGSpI/5k9jtSct+JhFiYajd9wqwrqy48RGhO7eM5Q9RlO5LCfEipaMJY6uOQZ7VgmnKdgxl9i/yORgmKusNJ+X4wOVr7laGw8/uccBbgj+YdpNulV6V5U5ir631Fa2DIcSiD1AfwrSahjdHUL/I0Zd+4wJ/Mram1f7F6M9RpraKzUVJEqE6Fyu4ZlFgYWq6xdlJpZfjjMoTcoyw4hGfr69t4b7l6WmtEyOIr1GsvSrgdHmMQrbQFH1IHa2qu2kOo+QhVpnTrjwIFNgCBGGSIa71fIBKGANoWxQxGSszja66oFeOZpZwx+pLqHpVlwMNmBdqVB0of/LHMzNnvJvU8rNAMbU2E9iR1Vfx2cN9yor0T71K+cQPUQRQoxg5had1ocHGQ0br6mtq3LCsyz+srtHB7ja0Z3ATuK9t7EJP+MHSaiyu0jPI6mWmkA9a4ccxtTgr8ouvXiwbLk5gXqVrLp0JUOsZQ4z0ZFrdMtZFif+o6mwXrk+IV39iDbzjxASLFAVsd+I/cF1KjPxYRFygoCOGHiFYhNK2H8hACo7NZYPB6j9NuW0Met3MmU72DHuO9xlYKOpFO9SKi0kDIK8TO9MYlnB+5panDUK+PkDiQaUFdWR1uhFacXAyP1Gt//l0as4yBKb2KOOYrWg/1WA857lUz1YbqK2/8e4fpTgq6E99TltTXUFS2eJnaO169UE6IOIGrYQwdQORJA5XT4OQcyo5r1HP+Qk1nLsp6kFekdGXOMeMzL1dZp9S3dBuRNBGX+GfbPIOYWv0/v+n1akcuO4A12C6plPLDqQbTvJ8g9R2js23D98T2qrFOr25yG5gaJwyVf6Ej9VXY9bjjPEpcf1KRxgSe8/yFAPJHMCdGKWKV8yuytbLNzcnEh1GUKEdymglrRuP+4AWthto6hqC2nasnk9RWvVqrAwPxPUCrUcqfMCv0y/3azTb+a9ZnPUVJavHicvrOns/lr57jLLhfpVsIxkyoDWPsFJ/UHWWC1VdT0IPqILext5XbIxgOQTINeg+5pRkcbZkWqPeOzgiX+n6lmY1YGBE+oV+zZvTzCsnT3Gm0BujNMj5B16MzNTg4YDqV6HUi1Nh4InQU2NsXf9R5qGv0RZQN0mU+4GrndHedIxRs4MgieltN8W7gjczcDJmrrEW+sso5mZpzttIPH+4DLzvqAPDCdo1rV4Q8ie/O3nmLvrVH6gPvXOHAi2Ysow2JZorEsXYw4g6rQf2b62G36kGdZayx2l1RdTXbyD1md1GjYqGHMm9t+QBgiaQ/Ts1F7EDg9S25TaoYDmR0lmrIYYbxC02sKMa7f+JFPrsXcEb4mHfpwg3E8GL1lPuVixOCPqFRqkt03t2/l1mQGaj/AB1Yc4mj6VrVYe0/B8SfRcKa35B6iHQ6TVBscZgbFygsQ3nzM23TqQwBywmhrH3adbl6maS6XhwCQ0g9omKsVPcfqawF3gcwHQC0WLxHWAvX+4EgsV0IP5CHVdXs22cN4MivqdLO8TprDpkmBoXV7tOXQ5xzmRahG1GjNmPxnNNdZXlCSUP3NPTollDKv4mFZfpeltewMRiuahCaZ8oODM7V3XafNKHaP1D09rWUbW5P3A02JUhh0YjVoLqWIHyE5dqDXpAw5x3Paa9Lqww8+IHK7WPp/wCxM687WWxejNNVCh1A+JEygDaWq+oGlVeLQvHMpC5YCQ6HC5B8SlrdzDbwQZFXWVC2k1vyCJjaOr2NZZX19ZmwCTWGByZna9wWWxBhh3Ak1dFmm1Isb8WPidYhmDDgzVZU13p4zjcB/wDuZdYUNsbscQK670YCu47geiZn6rGl1AAOVb6j7agJ6jT16glbG+XiEDdp11CqyNhh9QqDailWycfcRYtmj1IyfjNM7bNNvTnIlQWlvTU1lLRkj7mX6lpm09m+sHafqP0bg1sRwwPMqdlevZYcg+TAzPT2xcHYzR9QrW6gWDsSX+E2nYPnchlVdgOUxkEdQJNDc1bDB4+pq+5XajIfImKjhdUayMDMrtvr01yqT+XmFZWt9Psq1JVB8TzHaa06R1U9Hgzawmpr4IJ+5ia6p6rMOOj3CtJaGTULYv4Hmd1NQLixRyPqDpbzdp1x2OI8tt7hELO2n1SWHkN4l2rZbEII5xJ9bWLBWy+DGau0I1YPZECSpPaTJBGPMc9LsBahyD4jrlzpzx4k/pupPNZ6EAqrAloLLPeoAi6uwcjqU2IjkHAEHU0e7WArdSBek1ArsKnjdKL9Orsr1kBwZn6hCtSkfkplde+3SixT8llGklwNJVx8sYmNeH09u8jKkzW0bpao3D5juZ2v3teayOOxAawXV6fCmKqUoPbduovQMUd0JxLH03u1mxT8hA9apWoDPH7iWr9+lkPmCN+poKhsERumV0rG7sQhOgV9PmtpUpYMQRxOqi2OWzyJ5tVXTYtbqfl0ZAm2jfyeCOoBupRxXeM56Jllqf1sc+OJhu4tZksOGHRlGojFLdtYHtn6iX1q0agqw+Ikum1RpPt2deDFavTu9gt7Q+YD9NYDrHfoN1LijsfzIkFQV1AHY8yumxuj4gQeotcmoVSSVlr3KagCOcRtla3Y3DmR6lWrtC+IRRWa9XQ1K8NAbTGrAU5k1Fvs3gjzLdQjpiwHI7xCJnrNV4OeGlyahKSoIypkyaiu87LVwfEe2nDptX6gN1FCHF6cqfExvUqQrixP/U19GWRDTZyPERq6PkcDIx1Az9NcxuQt11NHWUiyrK/lMqi0La6MMYPE1VuyimVSagCuw/kJQt4I9k8tEV1lby5PB5g7WGsDjqQNSjdvQ8GZmsU1PkAgia9oLkMpw0n1NX8mkrwLBAh0bsX3PyJctptPt9KZEWNCiojmMLbNsCg6dtHqVzzWY7Hs6kN2rTlGsFzii4DHgwtUjUuFbJU+ZRN6j8LN3QPUo07pdQE8gcxHqVbNpQVGSJN6Q7G1ufHUgey+2T9CKvuwFZPuFrCyE8cGOoqS/SYxzIq4Ys0g4525mdXn3wSMYlejsNdZqPJEm1xZNj7ccwH6+k7FceYpxnSE4/ESjf8AyqAPOJykCyhkzk+YE+it35BMTq6RTq0uHTGMGnNI3r2DDVl1ean4YdQH3fIhsdCItTNRdR3GJurY1k5J+4Fb7bPabGP3KJaG9j4t/nNrR4spagjII4zM3V1VC+oFsHPUuNy0Wpt4BkEzaFq2OcAA8GC1XuW7iQxA4lHqXuEhwxKGQVWn+RjwRiBRp7TdTcn+SgiSaMMWfd2IekJ03qDK3/3OpygmvWWI/G48ShqFLODgnPmd1KGq/cowCBF1V7dYKjwWMv1FX9JB5IgSoq6uv23/AC8TJ1KvpnZG7Esu3aW2uwEjmUeqUJq9F7lXNgHjuVC9Nc2q0BR46tVXTCtzhfuZXp9jUIQ/A+jNYlLtOAvIgMdqaxXS3II4MytQn/Uvt6zLNYq1rU5yeIrT0rqGdg3y8CQc0jey/H5HiWX1HUU7CQGzM1UYajaeNp5l+qs9pEZTnEKxvaYjbjM5RS1dmcERy6xXbGzBlVCi19j8E9GaoVu9tw4lJsqsTcRzJ9TorqTn8k/UKvBTBGIB1apUfGMgxmq0qvUb6xj9CTV1h2IA5Epr1PtDY4ynkQIqR8swLsu5YdR+qI3F6RgGT8rSxPcBtB+OB3LgfiBu5md6erW555j3c024fmQNuLe2dvcxzqXWw5+5sBgy5BklunrsYkjDSxB+6vsq+3mcCVas5QbXXmLLqjCs9QtPiq8sBwZRVpC3ubH5XqDrNAas2L1OWlgd9fUu0dv8nTMlnMyofTrE2bSctKtQEYYcf6mRYj6OwnxniW16lNTUC3BEC+lC+iNROQBkSTQ2+6r1OPkOpT6dcFc1tyD0ZL6hX/D9QSxOFeB69HrqODyJ7QX7zsfuHriTWLF68yOvP8hGUYBkB+q1sLARnH3JalY0t5xNjWoTpiQMkTJ0b9q3mAemxYp45EamqNDhF8mJcGi9dvR7gauom5bFOBCqrSj6gG3zKF0uVJqPH1I7fnWGXkgcz2n1VlThlJI8gwKEIdGqcdybT0tp9RtY8Ss2pbaoUYYwNdS6YsHQgVqoZSvRMxypp17pnmamnbcqtmRer6Vtw1NJ58wH6ZBk/cfs54kmhY2V5PBnVserUEtkrIq+pitbCRascZ8SxCGG7wZHrjtXZ98yCrRPtrHgTnqOlBr96nk+cT2mAbScdiHp7xtKOciBnV2B6yGPyESzMjhlPInNRWadS3/iTmdx/lniaRYWT1DT7OrV6ndFb7VXsuDuGRJqHXT3C3x9S4omvUW6c4Ze4RJo0Nd9lbjGeZ3WoVqyDwJdqa99JYDDjyImgC7TFGHOPMANBf7qe1Yf+TO3odLer9oezM/TXezqjW4xzNW+1HX226PRgQ+pVbbF1CD4nzA1lDanSJdWclRzNO3Tk+nlThgBkTP9PuJRqyOBCg9F1bLYyWHual1aXIQ65B6MzLalpu9xBgTR0lpu0xJHUKz9LW+m1JBzsJlWqvSofKEXXPzHAidfojqKxbW2f1AZpLE1XR/4kvrbNU1ZTx5nPTKGquw5xmWep0/1bu4QPp9jXaNS/Jkr1nTaguOFMbpLlr0n+odpW+njkwOizdp987ord4OTmDUQtJqYc4kmhVl1LJkjmBVaGDODyDHemXqFat+P9wbkKWZbkGTOvtWEj/KBrFfbbekK9BcquO/Ml0V5dTU3fiW4GNucQIbKNh3gRmnv2fEtwY65f6yBzM9qzuAXOYF3se0SyDuC7M1J2flA0uvLt7Dr8ugZ5qrqbCSCVPmET1reLM4IB7j9TpheEYnBWMD7hO8uOIC/eFahLDz4mPq6mS8tjIbqaWsUPXk9iFWq26ZQRkgeZRkCxSNr9yivV/EUsPjJNQu29gRiLUknkwjV0yqLG28riPUjf+pF6Yx3MrH/AFL8AHBEKJjtHHchZmttO7uW2Ham4c4k25XYY4JkE71lCG8zXosFmnUOOcTNet2bBlVdhRQMQAtRanDEYMaNSQNy9QdYm+gkctB0AD0kH6hDUb3LBYp4jrcKu4niZdLvp7mBPxzNA4toO05JEgy/UdLuI1FAyPIEZpLDdTsPBHMdorTVeabVyp45h26cUaxXTGxjziUeDZ0r/wDkBgSbTak+yQ3LAzRuqHATgGZdtLafUDP4sYFTsWqFynBXsRrVe9Wuor4PmJqKgms9N1Orqf45/jqMwqPVst9gK8Edzx5q58Sq/Q8h6+z2JPdW1aEQF3jaiuOD4mvRb/L9O2Pg2KM/uY+xrVUDxLkY6TDjz3AbQ/v1NWwwQMHMzNJXZRr2UDgTSUld1yDIbkwdU9Z0ZvQfPqEDen8hGVfEm0d7Usa28GU6XFdKuTksJNfVsYvn8jIqnTuW1ZB6Mq14U6dlYcAdzN04dWyP/c0dU4bTZ7wOYRJ6ZcCGXwJRYvsXK6fi/YkXpijNp6EsrursbYxgMesMhAPcyvUP+l1Fbpkfc132pZt8eJleqozKCfEC1R73tahDwRFa4AFXX8s84haRtnp9S+RDspDqXB8ZgZfqDN/JqsBOJpAe9QHY8rFLo11NQ3Nhh1DrQ1AoWyIVcT7+iAXwJi3b6nDHjmanp77rWqzle4nXaQ3PheMGAGnpGotrtJwwMb6hUtetpsHRPMW166NBV/njuFqCb9GtrcMhzKF6+w16quxRzKnvL1ZPBxIbkZ/btPIHcodhZpzsHOICteqGur3OMmdz7CA1nKxOoJu0ygnlZ3RHgpZ0ZSl+o1K9a2VjA84j/TSG0ZGeRPWIy5rxlDA0C7NcaR+J5hFWrQslQI+PmJNB01wurPx8iUa8lbK164nq8WHa54kE9IXUW2NjBM9fWBpyCckGAW/i64IPxaWWVBldfscQMP3a0cYTMcdQCoIUgxWp0xrr3CBQ29OZpWrXrAKQW+X6jv67UyAFJmNVZ7doJGR9TQqxfZvrbrxIOrQ9AZ8ZkRbc5/8A7TaZwF2mJ/i1HJI5/UDHLsrbPE64yv6ld2ibJcjqJoQXP7Z4MoZpDWpAXgzmr/ss/YnBSdLd8+R4M5a+6748yAVUgcTzD3BgHDCdcEDM6roq7j3LAKaM3Kflhh9w6UWmwLawMSNUWb4nAgOj6gnBwwlRrC2hPixAzJjW9FwKH4H6mbqRZsAfIZZdQ7potxOf9yKu1NY1FOD34kSIaV2uCJ2jUMw3TQetdTT9ESANM6p893E1NUlWs06scEjozENG3SNziP8ASrSKirNkeJAGsWymsgnKmT6S04I7I6M1b1W8+0x7kVmjOlBC8/uBfRcLKPlz4Mh1Ol2P7tfX1GaOzdlTxKP8SIEBxYmW7EGpfeDITz4lFyD2yV4Imfp7TVqMnomFNqLVsyMMicLYfbjAlGowWDp0YCANnI5gIts2MrKeRNVdQt+lAI77mPco2k+Z3Q3Fn9ongwNIKlf4mev3mgsOV8iLZSD+pVRh6in3Ah0Fo3MuO4+9N9eMcwFqFWoxiOZgHIkVzSE+wy+R1JrSbqyfKmVaZgLDIarSuvsrYfFjxILPTLgCUbnPUX6gjaZt6ngmIYnT6nIHmaGrA1egyo+QGYEdZGrob4/ISesEqyHgiN9JtFVhFnHiU+o0rVctqfi80jLbIypMfodW2jsBHKnsTl6AjeOIlE90YHcqPqDtuoW1Bww6mc49m8EdGH6bbZXWKn5WN1dGaiRz5EgxvWdOadUli9PzGq3u0AHseZQwGs0hRuLE+4nRc5rI5EIr9N1LMDRZyJN/FfT6y0bfgwJBgG7beEXggzStJatf2MZhWTU5tWys8sOo7QO9BKvwD9yf2bdNqi+0lSc5lGpPuVB1hTNZwDtGQfMVpNQ6WCtvxMs0wFmjwwyZm6hWRt2MAGBqGsFg8m19hGprA5B7ENWcUK6ngxGqpsKravJEBWsX23AXgHxC0j9jHUdprVvGGX5D7jLKlIJXgwgNQrNXuTxIktxZuzgy7RLYNwcfGev9MV9718HvECqt1voUkZMT6ioFKnHyzF+mPmp624ZYn1G82acgdqYVXo0RnVlb5fUus4mHo1L0e4rYYTX0l/vU8jkQibc1d+xj39yhgC3HBifUKmco9fYMZRmyob+GECZdO9Wo9zORNKr3XXa/R8xdpC05HJE9XczqG6EAjStLbjzBGoUZ2piMcG1PieZG6sjbTAHXlhVvA4JitPa7EBUwPMbaXsArHIk4vfS2FXX45gK9RoLKzgciZi8qfufQ6q9RSjAAq3Mg11K7FtRQM/UonqDVBXBmpVaLcZ7ma6N/HVh0JTpra32jpoFti5rKyO+v2djLNFK1b/KK1lAeraD1IIxqQWAbiOLBcGT26MsodGwZ19OyoMNkiA+x2Uqw5XzH11bUZ14BGZHpbPcU1MOZbogz1W1t0OBCMmxQfmW88y/090fKoepBbU1DMrgkQvS7kTUHIwDIC1pbT6wO/wCJMfZdtdHBzWYHr4BpSxesxGiuTUUis8EShvqt1qCu2skJCptX1DTlc4sUZErqFd9ZptHAHExWpu0OvBXJTPYhWlpFUMDbw6mL9UT2r0vXpo635NXavIPeJz1Cp76l28geIDWuYUq4GRiIvcXDrmd0pJqNFnYiij7WRfyEoQ24aWwDhh9TPrvsKhXYn/ma9ZBpdWGHA5mM43WFejCPofTM26Qgn9TmxKt1T8gmZ3pVjoroTxK7FZq94MD2o2rpiit0eIveLdGMnkSgUrdo3Y/kFMi9Pr3qyOCJAdZZawc+Zr6YJqdKUHZGDMy5kqUKOZV6RZi5l8ESKkTNC3eMcTmiAdWJ7lfq9aVoWAwDM3TvjG2GWvqFNml9wcMsmuUajTA56lFNw/jZ/wDYi61DKdo+JgSmxq6kHjOJaX9pkA5VpHqtNZUoDD454MuKgadc8lRI1KTfb7GpUYwpjGrV2yYNyrfpks/yEZWwdcY5gK0bLVeygc57lmosFQA8sZIa/Zf3ScCM1p9yqplPOZRn+p1quorYnky59v8AFx4xM/1ZS1lXk4EtAJoVT9ShumrSzTMvnEmRfayv7lGk+LkSW5mGoG4YGYVLqgyVMy+I7TYehH8xurqB0j48iQ+mXqFZXPI6EqKdXc6WBfB6jtEypYDjL/cQy/ySwY/IdSekWLqFGecwNP1Kt7bEcA7QOTItKzbrDnO08TZtB/jPxniZOlGBuA/3AZYF1e2wcMklo1rprQtjfHOJVTtW8gjAeR6+latQExgk5BkHTVeTssXg+YhtLZpreRlTNsuCdrDvzDKI9ZRxnPRlRie2CM9RKM9Go3IcCVaut6n24+MA1g1gnuRVnvrqKcZw0bpnKDY8gqRlIIE0FIJBPEKc5wPuZ1tJS02Y2yzU2pWm9DuI8QdNqV11L17drCAdC1a2nDfkkzHcVal1C9GW6RW0Nh3cqZa1On1aMxUbj5lGI2+xv1PGoqfkPjH+2dPYynkDqBY+5DjnEIRqtNmkNXwRFaS4hsuMES7SH3lKnxJdTQabxjppUV6lU1dGQApEHS179KVc8CIvylakQaLyp2+DIK004rrLJ1O1szONpj9MVNZyZHW2zU46GYVpWqW07KBkyTQI4U5GJfWwRhnkGe1CewNy9GQTOWFqsO5oJYHG1x35iUAs0+5RyBmISwshPREg7bpzprt4OVJjc5wfuc973qQp5MI12V1AkcQFuhbIJ7k1umT2WGfkPMpZxgGR6tgT8TKrmmYhdjnM67YY4idIytaQ/EfqdMQQ1ZzmAF9BupynchqBptG7jBmhWLEU7jgRdtC2LnMiNJV92lWB4xF6azbcVM56axNBT6nXrCXhhAe6gvJV51ZHYlDc8xARlt3wocNRrOemnNbp8sLEGG+5TanuhX8gyhnApHGZlWPe3xXPcr0F2DtPmRanm+M09hDHA6lHNbUdPaT4bmUU2LrNP7ZPyWPsVNbpufyWYen1Jp1DIPvEqKLQxqZfMkrtNZCjgzSrrW3PyxIfbVNSTZ0JUbekOawT5ldFoFmx2GPGZm0aitkAQ4xA1nu70I4MI0tTo1q1S2qPie8SG7TPTrt6/i/Moo17e17Vw3fRhW1M9fuKc7RKMj1AKtm9ThpqaKw6jQjP5DqZeoKWjc/DTT9N2+2PbOQIC7LgmarhjPmTVMa7PbxuUnuN9YqJIcCN071nSrv4YSKdV/Xx4ifUU92pdontS5VFsXoRyv7mnyozkQqH05xvbTuf9CPuuFT7VGR9THNrV6/ng5mhrA1dgfsMIB7B7ZsqPy+o01M1QcHBPiZqak6W5WblT4m17i36bfV5HUIzWtegHB4M0PTtR7qGtz8pn2J7h2MMEGTJedJ6iv8A49QNb2a6NVuAI3mc1FSUasDIK2DqXWhLKlsTnPMl11LMtdoX8fMBIpWu0qvCkSvR0+2SPBgtU1lIde8RGm1gGo9u0YI6MCu8e5U4XtZnae9qrju5z2Jq0fJyR5kXtK2sbPGPEAyd3ZwPqDYMBSM7RGW1A/8AESrYrfnIEiqarAihg0DVvis27ciIpzZXkSqq8IPbsGVMoztFe7Wc8/Uv1FC6nTnjDiJNSLcTVx9R9TsO4Rm2n+kVH8hBSz+spYf9SrVUbtRuHRkmrqamAbJijAOQZO9QFZKnBEpq5rXPUTqENbB16MBGi1T1apfcY7c8z6Z6q9RQXrOcjxPmmrV1JA5l3oWqZWamxvieswCGRlCeoAXbYQGyIzVUH+TYqnjwYpFZTz2IC0BW7d1NSrKVFx5kDVb3znEsqszptveIQnVWE1hgN0lrKj/HmWZGwrjuQNlLQjfcCg1DWVNUT8hyJnaavZft6ZTgzVrqNOprtDcHgic9VRNNabq1+LDJP7hS0YLrUVjjMoZ6q9W1FxB3DjMz67VvRb1/JTG+obb9N76fmncosNQQFF68RK+4FK9RXpGuFxFFvfgmaOtp9pVYf8wMu1GqsFuYq+16tStyfIeY+y9WtNGzJM5RXlbK3HyHUBQsOp1HuKu0eZ7WaDdm2s8jxM9dS9NpU8czVGrKe2WGVaVCvTFFldikYYCFo7CqWI/gynS0FNRZav4MMwDVkkrxkyIp0mFPHR8SLWWmnWbQMK30IN+qfT3IB48TQbZci2unJGZFZ9qh1ndJYaNQpPR4j7gDWSoxiJ9sWU7gcESK0fUKDqqNoOPM+fYvpNQityM4n0FYc+nl+2AmbqxXeisfyEC/R1KxsU9EcRGlL1O9VnCg8SjRsFasGF6rsWvcv5GVBMy21lHGQOZJord91iscL1zKtOm6hbPsSPU110A3pxkyB6VrXuRm4zkT1jiu6op+J4MnGTctmeGEtXTV26dwxwy/ISKX6wCNONvQPiS6YfyHUKeFGSJVV/fobQ3JUGT+gFTqrEbg7ZQOuATVVE/iISXi/WCtDhY7XFa1dbF5/wAZm6L46qth3mUajZoux3IfUbLK9RuYYVhxLb8vqAYPrlHv6BLE/wDt8mAOlI1GhIPcyNJSDq2XwDNT0Z92mC+Ym2g6a9i3BJ4hXaAK9Rz3OZH/AMj+obOK9rMmc+Y5VrtT3hwR3KjR3Dbg9MMTFvrOk1J2fieppuwatGHOBJdewbYe+IHrWqahGBAYGL1NS6ijeObEHcktdsEEYWM0Vw343cnxIEU6xyT7hzLqrmarIiH9O3IXrPXidobYoRuIDr7Uup2sPlJT8cZ6lNyJtznBgVUi7gnqAQdPbyhnnZjWZyypam27cTq2DGw8wM6v3K3Zm/Exmkc0ajcOmlGso3INjc/UjcOoAIxKNW9WsX49QKXKcZ68RmmtHsgHk4mdbb7WpJHRkVs3VJdTu8kdyRNGK62bO7IlmkdbtOMRGpZtNYPKmBlVlqbiRxmaeo066nSgr+QGcwLNOt6704MPSOUyjeIRnUNkMtozjiVUU0W5CjmBfp/bcuPxJnvT0xqu8gwh2krUWsh4ntdpVxle53UpstLr3G6e5dQMN+Q8SqTpbCK9jdiP90lCjcgyd1Nd+ccQrTlOODILvT2RP634zJtVUKdS238Whab+2sN5Edd/1OF6IkVADsJwcTV0Fov05R+c8ZmTfU9dmDyIejvOnsx2phlXqdHZUpKDcvczXwwPGG+p9HTqQSM/iZL6loFsBuo4P1A+ddPbXdnE0PT9UtibDyRIrkcqyOMNEaK406nZK00vUNO1tZdGwR4kektIHtv3NK07AG8eYkLVqD/WPlIg6bBSMDzKCdwBPcz71euwA+JXUcjIgPGCJzIP/EUtv9m0wAGTUH6aFWVsHUoO5PY7JkHoGOB9o9cxdie6T4zM40juUWMriMFIXkHuLFZDMhPUqrrzpyfIlQqp2psKjkGZupo9nUFmGM9TV91AVJl2t0Veu0ysgAKjuWDCFgXGO56xPcrYjuBbS+ns+YzKdKRYplZZ+mL/AMpVB88zc1+EpDg8iR0aZK9aHP4zuvJS3Yx+LdQOJcCvPP7mzoHF1Wwd4nz6j2lIJzKtHcaWVw3nqVFep9NBWzK99TI0F1uk1DJyQPE+rOoF1YIHcxPUaPasLqv5QqjUD+RSGH+4iqtCn7nfTnZ6HQ8mFRYrsygYYeJkUUNTfS2nbv7i9Ju01jUMMqOjE2KyvvTgiV+n41SMH4cSjN9Z0qbferHyH1AW3+RoAT+azS9vLsjjIkjrVptaUxhXHUDL1ab6A48TT9LtA0f2R4knsl9S1Sn4mWaCivSakb7MgjqVVNmn/k1hq+HkWq9PVjmx/msqbWinUFE6zF6uj3R/IRufIkFPpepRqfa8rxGay+32WUDjqZmisVb1deBnBE1ddhqWI+oQvQ3MdPgjoyX1DTobfeBwcR2gYHKD6g61PcpYeV6gP9MclBnxB9QrH8lSp2kznp+5KwOiYz1Gqy2lHXtDyRA9XavyB7xJdPYlpsXxDFiblycE8RbUii9mHTSKfpgKgV7BnLwFUnxBRuOY4uq0sW5GIE+k22blB+U9ZqWptCWLgfcGpGqQXLHahV1umNi8MnYlR0lbAGQ5Iga4bqRx3xmZ+mtNdmc8dETQZ01GnKg8+ICK6yKdvmeoxajI68zunYrYEYciC9wq1HA48wM8Oab2UdCU1kOwZBgxGsr2X+5/i0ZpnPAHUDTtJaoMPyHcm09y22lG4acLMG4MN9G2ns98nAMAPUXOnVSn+UPTOP4ynPJnrE/l6dl7I8zlOnYenM/+SGAx0sUBh1mcupUYucZI8RumtW7SnI5USKvVvbYa3HHWIB6yzfWli8D6jrg2t0Qrr5IETqKsUbR1mM9K3aewhujAx/THavU2ad+upq6NNuoauwZVhxE+tULp9Yt1IwGHJH3AsteuurUZ5zKhGtqbRa/cnA7E+h0166mhVzkkSD1KpdXp67ARkjuT+nahqb0rxyD/AO4Aeob9H6gLHXiNbVVMyuO2l/qVX8/SnaAHExjpjVp1JyGU8wF+q6VlvFirweZe1a2elVkjnHcc5XVaTnkgRW7d6WUTtZRz0xmZzUTxiDq1s04yreYPpuortrYbcWqDBqYXBkc8gyB+o0y6mlLDw+JQoK6dVJ6GIAIavYD0IAu/wfiYVUtFdlRwefMh0eP5L0t0TxPZfSXB9x9tjOamphqUvq/Eyq2qtqps8fUyrKUV2BHnMqW4iyvPGZz1VAtJsH1KlKpbeVIGMTmq+WrFTDgjiUaWtW09dqnnyIv1HlqrVHIhD9IQlTVMfHEz6KTqBbp7XwQeJXcnC2LwTF6pBXjUJ/ziQd09BSsVE52eZSUIGfETSxesOPMaWK1HPGYVylUpJzwrmZ+nT+P6wSpwrcypi1un+PaN/wDqT49zXDH/AIQLPU6hfcNp8TMKGnnyDLVH5tu/CS3FTZu7BlFysr0pb/xDJF1FlOfyEGtQdFtUY8yLT2MuqYkkjqAj0+xqqrscFT//AJlHqze5p6rU8dmGtCmy/jCsJNpL/d09mls8dZhTygv9NVgfkJPU9i0lQODBrZkwucCFbcVsGzkGVFemYvXzxieNYfOTxKUQNSjAY3CR+4K7yhHGcQEeoAKqKJPWErIsJl3qOmynug8YmWU3VZzINOrVbG46jrqVuHuqcHHU8dFXnCHn6nHFunXIXIEDO1Dv7oUggQ/dasBk4Ill1K6uoWIcOPEhtDKQjDEDU019WtqKPgPJb6Tp7AB8l+5KiMn9iE5H1NDTagW1/wBvMok1alHV0PBnEdbfjYMfuaWo09b6ckGRBEIAKwiqmkCr4HPEg1FLMjbVyRNHT1msE+PqHVbWSQcDP3IqH06wV0nJwfqU2IdSneZDq6xVqPgcqY+m16QCORA5T7tFwRvxPEZcDU+4dGU5W9Aw5Mn1NmEIbxIG+37tOBzmR0VHT3HyZR6Zqw2UwCJRciBt3mBG7s1p3TNax6tSbAccy3Var27B8Yi3Zev1KiyvVJqkwOGEFFNoKngzNqJpf+s5M1dLaLGBIwwhTtODSmDxGhQ9gdDCuw6HEhosau4p4kGlqQDX9zNtQIwI6mqqe7SR5mNry9TBT1A0dPYCuD1GjUNUwB5Q+YjSKj6YEH5Ql5BR4R31OlLKhagyf1PltRlNRvHGJ9P7orQo3KmR/wDxqapHAOD3Kpvp7LrNIFPJ8zh0o0W63dx9TP0Ftnp+q9phxnnM1fVWzpd6ciEQV6salyNuDDrL02lWHxMm0jB7OsTQNob4uP8AmQKtBFqkfcvsXcqsOcScpx9xmlYglWPEKZZ81BHiLzj9QLLDTqQv+JgeoVsybqziF1PZaRqh5Bl+nr5JzkEdTLWhwjO+eBxKfS9S1oZWPXUYug1FeLSBNb068LVsf/iZ2s+LD7hK+NjA9SDmqtUag1XLjPRgfxv4pzuyDH+t6N76a9RUMleTiSVWWXUDf/jKHqgsYAHkxXr9bpVSSOQO52o5O4HkS/VONZoGBXLASo+do3Mu7OZTpGzqgp/GR03GoMmMH9zlVtq3d9zSPr6NoX4kQNWoevDTM0GpXbjd8x9zWrYX1jdIMvTK2luwOQxi9aho1AuToyy/T2repXlIvV1m6sgeJB2p/wCRXkfl5ESbX0mpV1+IPcm9Nv8AZ1W1uQeJq6mqvV0sB+XiAdZD2biwO79xHqujFtHuKfkkn0FNiaja+QPE07wGyv6hXzlDsCHU4IhOpOrSwnOTCsq9lyvjMXZkFefMqqtXQa9YGx8W8yquxKkKZyGkvqV7JVVjnI5iDaXNZkQ/WaY0qLaes5xLNPcdRSuTk4wRPZ+H6IgaVUptyOjA7WBRrB4BlTri39GDqFV7FbHP3PM4Drk8niQMuTFXuLxt7jtFYHVlbkEdGKtJ/jumOxB0LH4E9DuER+q6cr7dla4APMpsT3kRuhiVa5PcrCjqTVj+nH1KEWja/HUS1os07gGUWrhMmZ1nwcqDwYFOivxQUfz1KdGgqc7j8WkJXCDEZprw1oQniB71LRtUxurGa27/AFJ6tyMrjrzNoWDJps5Vh3MvV6V9NbtX5IeQYRQtlbXDPZk+vT2784yCIGzbts6wZdqGrapN3nzCoCw1Okcf5L1EaAjfs8xgRtLqxtya37Ii0Ap14+s5lRVdlWC4mjqq2v0K4OSBM67cXLeJdobia9vZkVNoyEUgnBPialCBtK6kcGZeqQUakN/iZo6O7NJ48wJNPs09prbiSa9RVrAyDG+B6jYR6l3gZjtav8itbFPKwONuerY3jnMl0t7PeawejiWVbjWM/UiShtPrCx/FjA3X0qa3QlDyw6P7mHdp3aptOW/Ca+h1Apc1scBjkGJ9S05GoFtfKtwcQhGjTd6eagMunUHT1mzULZjBTuHpg2lu3ZyrdxFlraX1DI/7bd5lRS+oaj1RR/gfEu1tNep0rFThsZxIvU6Q9dd1fjkmNpsZ6ls8YwYVn+n3kXmk/iZWE9p2H+LRDacraLqwMeZXb86UcSaIdLpPZ9RLqPiQYjV1Pp9XvHTGaqWJvwPykOsRrbCT1mNU6tlblDCRfdYjZyBJyP46qw6lemuUsCPMgVrflo8gfhAoLaqhUrxlee5Z7YIsrfp5naWo6PXfpjj/AIlGlftC18gMniMvzqNI6AZOOJy3TLYC45aDo8/LHUAfSuUet+MdCPvTgCRpeKtR3jB5l9o9+sMnUgAqHrAzzFVKr1vSeZzea7VV+jHKns6j3OwfEDP0RdbbKCej5lGtDHRDHYYRGvrbT6wWp1ZzLcB9C7frMgVWSlGBxvEk0L/9RaG5KiVaW33tKv2nElNSpqmZGwW7gWaSo2rYOsyA1sC64/Ey7S22VWhCvB8xHqxNWozX0RKKaFIqI/UQoADEAZnfTrnsUh+4FoItIE0BruNtbA8HMi1IFWuQpwTL9FVuFi5+Uh1I36hW8iAzUFQpPcVoULN8uRmeJyCHEHSXEZ2DkQPpAo9lAMcDqY1w3amxR2DKNG9+ndW1HK2dRF7Y1zso7BlqRTrHV/SFx+Q4MyU2inOR/qa2jUavT20k/LwJhams0Xe2TyJFbjnepdThhPJrX2+1coIPGZTZQAm5Of8AUl1FJwLPqQMFCo2+psH6ntVp1uT5DDfcQ5JpLocERdPqD/g65/cDqV/xzsbkGA7JRaPpoLatbLgr8CNt0y3JhWyfEoa4Jryp+JnkpzWGzz9ROksaiwafUjCeGlNqNQ25Oaz5gFVcWBUjGIt6FsB8HxHJttTcgwZ3bhR9yDKsD1sC/IBltRpvQDODie1CB1Kkc/cm0Kr/ACTU/B8GAR93SX5XlDD1ONRRvTvyI/Vt7AyQWWBp3puqYIdpPgwMvTGzT3bh1PoErXUVBgeZmJUVDKRnnuU6Cx0sIOcfUBWrpW3KkYI8yFkNdbZHU3dRQLBuXgzM1INAG8ZBhGVUCPl0Zdprjg/cXaBkFF+P6ils9m0E/ifEJra0l652P5h6nSlW92vmQrggWr1NbSahbq8EzLTnp+sUn234M96voRbUXXnHMm1Gn9m73EPBmlotQNRWa3HOMSj5ijUvp7lxwoPIm98bgtg8iZHrGm9jUHAwDH+n6l30+0jG2UVWJtfaRkTlZKXgrwPM7qNYldatYOOswTtsCuhyp+oC/WqVOzUKvI7Ig0XLqtP7Z4lD2qtLJdyuJF6YUNjKnPPGYCHo/jMc9Q6bfcBDeJX6vXu024DkTB0lji7bzIN7SN7iEA5IjQNrZ8yb0xPbtLMeDLLF+WR1KJvU1JqW0diJp1Bup255E0PaGorNZmQKzpNSwYHbA0EbdVtbnxI6KX0+qO0ZUnMtrVXr3JPbkX8mAP7hXNaosRW8xZT+ngxrgPWcciJrO5CB/wCplWl6ZebKDW/PEzGAqutqc7TniI02qt0+sUZwM9Sz1fStbjU1nn/KaiJqmWrULk/EzToaum7G4Yf6mAQzVnnkQqLG+Ls2cGUaHrPp1SKdRWMfeJiBxt3AT6HUu2r0ftoeDMC2h9NZ7VnGejERRoTuuB6m3pL1S0oxxnqfMo703pt5XM2GK2sjoflKNi65aiA/Ct5i7VRV+LZVvIgWV/y9A2fyUcCQ6N2FRrsY5BkEVtT6fWZwSveZq6J1U7mOAYGox7JLDMTXS1lO4H4yNL7iDcrhhB1YsrIsBwJBaGULgnAms7Lb6fzycQYxtVWzpvHJiSgesHyJdpkNlZWQW76LShXuBTYq3aMZ7EkqqIOM5jxn+K2B+4nQPuLZ5hKr0jlgUY9Qf5Gy/YwwM8GE1e0bk7hW0rqKd6cOsI0LuNNv+hmS7hYanU5weYOl1DWUtTbwcYitATVqnpcceMyK2FIcHP1Facqm5f3PAMOpLpry1jow5BhGleVrQHsGShtzBKwOYywb9PhvECv26VDkgHxA7fWFrHukATMvFJuGw5zNS7Gp0rDsz56n46oB+5Rap+ZTxFqm24MvIz4jGQtaVXjIiVFlFhyeJRpMy4BbvqHbantqj8t4k9ZF9WAeRzA90bwH7SQNahrEZcfsSfU/HR/I4KmaYtR6lZODIdfSx0trf4gZgRabWLsAs5X7Mfq6a76xdQct+pjAMafO2a3oJUVOH78SoFmY1hSMR+lJqYKD3F6hTsYf5AxGnZuyeRIrXtpNg+YzjqOqC1aNnPAzFNd8K2xw3cfqKs+n2Ln9iBjep1qbkfOdwzmM0ZXa9TeRxmcvpa7Q1snLjxI6zdXqFW0YhFWici56WPXUarLbY1T4BHRkwRq9dk9GU6jTn3han/MK66ggDyPMt01qECuw5gGlLKN6j5AcxNWNw45hE1l3sawh/wAM9R/qdSX6Nbqv8OTOep6YWVm3ogRXpTm6ttPZyphHfTXfVaSytjkLKdLhKzWeorQUto9TZX2Gg2K66g46MKVTaV17UMf6mlyoaM1NyD1mC9KW6cFUAtXzLtI1Osq2PzYnGYEaoit0MmQ2Lm91zx3NB0/6oj64kFmRrG+s4kV25QaVBgN/SoZexH3qDgAxRG4e358QijUWbaEs8mC1Xv8At2jsTmpUjSID4nNDcQ5r7GIFlLFLDuPBGJ6j+q4197jxB4sB+1jVRWRbV7EzrTJ1le3WODxLdDcxoNQ5KxGtqNmoFhMr0dYrs3AY3TSIdVrAl61MPlnuaqMrYU9kcTC9QqZtc7D/ABYTUudjTTavjvECm+o26VlwNy/cVpRmgo3ngiVJYtux1/FhzI9avsXgJwDzARSh0t5rx8SciTcnWtj7mhcS9K3DwJH6Ynvamx2kFnu7sfqc1dfuqpUZx3I3dk1LVnjPU0dEDbpWXPyB/wD1KJKttFgwO55zm454h1ruvGf8TF69VrtL7iMyibT3e16ku44U9x2roSu3d0O5Mq024Z22nPcs9VsR6kNZB4lGeze9qjUOOJKmdNqGrbjmPINZW8cHM7rqxYyWr57gb91At9JquHDKuZkae33bsv3NhGI9JSnzsMx/TkRrDu4YGA30p/b9UtzwMGT+raXGt3npuZ6uzZ6q+fuaGtUanTsR2hgM0TsMqxypjnGAVxlTEaIhU2tzkx1loR9hkoiKGp9rfiZLdpzTaWXle5oWYsYbjwIOuQjSEoM4Egx3AckyjSO9fRz+pEl247SMGM3mtwR1KjQ1OdTXyPkPqd02rBrGntOMccxdJsBFiDM9qKUt+f4tDSlC2nfA5Qx5sWwfE8/Ui0ROSthyPGZ3UA1WgjgQHW2bQNy8fci1BNWoS5epqtUmr0oAIziYesS+omtlJUdGVG6Cl1ILDIYTJ1mkbStvqJ2n6haPWZp9p+Col+luS+tkfB/3Az/TtXizbZzmXXMarlfbgH7mdqdK2k1Ievlc5mrvTXVDdwyiQUI3u18cSDWV+/UVb8l6haa51coOhH2LuOR3IMHRWNWzV2of+YzWaYPhqzyOxNWzT1uCWGHxxMMWW0WsH8nzLGafo79tbV2cf7lGkbDkq3Ez9Sysu4cGc0NjK/OSJbCVuPaXsUd5lNb+xePEyvdZbFsXoTWIXUUC3yBmYaN19VWoQO/JEzQ1Vb7BgZlFN247Gg3+md2BuJRPra/c0diAbuMiZ/pOoau0VOfj+5uVKFQA8jqZzaIJrSVX4d5lFupRbE2jkzI07nQ+oDcMDPMvqvLagADgSj1LQ16qn3UOLFgXbatTTvx8SJg6rSLXqCa5d6Xrq/aGntYAjjMq1elT2TZV8jIMvTMWbGepolvgB5mWV9gizpieQZWHwQxPBhTkJRgQY3WUJbSDgbjEq6lsGOd29s8ZAlCNDX7ZKk5/Uk9Yp2qXU/8AAl2jZbbCRwR4j9RpFsVg3ORCMH0zW8+0/Il20V2FlPBmE4NGqZegGm0GDVqwOeIqotUCL94GZsaLUJrNOaT3jqQttyc+ZLprH0mtU8jmSDj5p1L1OPMUnFr15mp61QWNWoqGcj5GZFhZbVfHPmaRfp73qqI+pTqaE9R0fvf/AHUXxJVYWEcYUw9PcdJqAO0PiBm6dTkq4wR9yvSttc/IQtbWG1LPXgbucSb2yhyTgwN30zUAX7HPDfcdrNMlV5ZRwZmVZsrV0/JJtO38nSoeiBzCs222vYVec09p2itRlfuTa1T81A5Eo9IBtrI6IkU7am3DDMZpyqrtJ+J+561QCVzyJLQ5s3I3BHUiq0rNOoAAypi/WdNilb1HXcNfcGATnEvpK6jSWVW44EI+a0rltwbrEDR7F1DjOD9GeZfZ1RA/EGK1FJXUCxDweZUrQDEZxyJ3SW1i0qWxn7i9HZucqwnNRpgLAy99wh2qrNY9xYehsW6wbwNwhsPd0ox2o6mfpG26gnPIkVv2JhSRM2tCmsyxwDNOq9bqdw7HYmbqFLPuEDXsqV6jg9jxMf1TTWChbUb4p2JpaG0WqE/8Zkes2216hqMkI2MQLPTnP8VWJ7mfem/XF0XjMuSttPpETyBEaJ82WI3eYDrgF2sOOO5O4DDc3OY7UsBUVzzIwT8VzwZRRpgtd2Qe+JNr1sTVqQPi0c9TVsCvMqdlsqUsOR9wj2htSxSmMMBKX+Vb1HphiZ9JC72T8pZoit4IdsOIGI1ZrR0AyAY+tBSquvA8yy/T/wAe07uVbzJ/dqVSjHOYDa3S1fc//vFkI7MK8Z+onS0v7hRTlTOL7mj1hLLmBp6Nfd0zVMcFeo9LDZoLF8oMSbR3rY26scnsS6qtUFisQA8gyNIzmklDnBxJNYbK7A9hz9TXbSLpK3WtshuZna6iy2pXHiEHTYNQVI7ErFio2HPcz/TMrcVM0NXWvHEKfQVGdjZB8RJHskuRnnMlTNdylTxmaG02qUPGYAO6aisqDwRM/TZotfA5HUZRXZVa4OcZ7h6jTsu25PkD2BGph2/ftsGN0dqQBTuUDIEj074LbhwPEvDI6EA5yOoRP6e+a2LnuTXu2i1Jeo/FjJf5DaVzu4XPUc5bVUCxcEDxCtGo/wAge6OCeZAwPvP95lfpzf0CL1VQSwMuSSeoVLfvDp9Qz8HV/Ah6sgUk4+QGZDorW1FVinkwi3WlrqCyH4gZifS8WFnB5AjtMxtrNJGARiJ9MQ6a29HGAM4gV6V/7nDDg8RdWoeut1z+JzE0Xv7hVeyeMymmsmywOByIxdFrqy2k95fHJlGmsFulrs8z2mUX6eysnIxEelZC21NwFPEBHqVXtlrh/lHaEMdIC/KnqN1o31OhH+oPpDb9IUP+MB1DrW/tno9T3qle7Te4v5Dj/iDqaz8XUcg+I+0s1QJGAwxAj0TC70+1T2JL6E2Lrau8Z5nmtOiexCPiwOJFoL20+qDjpm5kGjrayuuRyOJXS/tawJjC2DE96hWX9q0DgnuGVDIpU5YeRKJtUp0vqNfPxJh+qULbt5AnvUamaquwnlTkzmvOdKrDniUZOooC6YHIyJVXplu9HFgbLCKdfc0ZBi/QdQGp1GlY8/4iUKuydKE8iP0my+laz+SmBUdpcupYAw9HdUNbnG1T9yjcYYqAH/gZgUHbczDoNifQIa7iVrsVjtIwJhYWv3624IeQM9QqVbatQnAyMxmlsDaqyrPDrkZjHqGoorQMMfuTXIdLraiegO4FtO1k31tnBnrP7MHHyEzvTtT7PxzkEzZQK4DL5gRWE9dGUaSwGv23/wD3Ct06spboxK1lcczIHVelU2Wb6+CZFqNL/HBL8jwZsFj7RIPiYms1D2KaxziWDQ9E/tRgZy6gDUsrHAzM7QeoNpn2ia9g9+j3f8jzCl30+zWrjoeYQNeqpODkw6HWyg13HIPEgurt9PsL181wO1vbQ52+PEtW0X1fNQT5kiamvUrleH8iErPQwOODKiXV1LTcGXz4lFFeAHU8/UPWql1YZOWitC+Ldr9QLVYOuHGRJmQ0WbkOVMrsq818ye/ctfI7kC6rQNRk8AzVTay/HmYzVHaGHJmhpLwuEcY/cg5rKGIzuwRIRVVqhssOHHWJqa2prUG04xM+3RM1e+o/2L4EsSsrVaSyhyr8r4M7oGTLVsQM9ZlNuqsOK9UmDIb6drb6zxKjSNbpXt7X7lvp+oRcIzd8YmXpvUAUFd3X3OM3t6gPVyoksabOvpKKbah/uF6bqDbpzXYeYyu9b9KP9ciQK38e/cg4kFTsabCpGB9me1D7Kw46MbYg1VGR+UlsJFBrf8oE1CZtJWWVON5rZu/ERRZSi43YecuGFFnRlEms0n8bV5P/AG26Mv0OpsUBPyT7i9Wf5Gl+2EXotbXTXssXvzIrQ1enr1VeMbSPIkV9TpWqhSSs0KLqWONwOZ6/dWclcr9wISWFasRgy7TWK4CuOZ41fyKcovUkD7Hx0wge1NDaS42oeGltdhupBB5gk+9XtIzB0+EJXqVWX636dYdtqLn7xE+n8VlHPM3xatgamw99TJt0tmn1HK/HPcmhFnD8nqMurNyrZWMlZ7XVDaGXzOaK/wBlfbfzCLtDqF1NJot4YeJJrNAQCcc+IwVt7/uJ8ZZqLCaQTzKMNHKJtPYlSNXqEAbhom8KNQuejCSrF3EoLVUtUodOcRVg95A3nEo908huRKtHp676XKj5eBCJPTn2blbiX6K/NzVffUz66ympKWjac8Sgf0XC3rEKouoKWtZZgLE0XLptYGrwVbwJbqiL9PntSPExCwpt+RxzxCtzVJUw95Thj4mWxxfuXjmV6c7tu8/EzttdQs+PUyHOxCowlVKBju+xM3c6WCsn4nqU6W1q7hW3IMDM9SpGm1D+QTkSRCXIM1fXtMxIYfjMevIsCg9GEV2KamVhxKAd+D4i76rmp6yPsQdEcn22PMoZprGXVle1MnsrNWsfaMg8xOo1LaXVmN09jWt7h/yhVFTmsHBIzHU/2HBPcDTugv8Abs7PU6Cadf7f+JgXaCv2nfP/ALkf/wBRUnYl/wBSjVu1aDacZifVy1vpG7vHcI5XedTo62HLY5ihTsBuU/KS+lakrUaz5mnWQifIZEBFoS+ndn5ASDeQmT4M1w1R/Bf9yHU1I24LwfqA6q5LKQQcmLbdzt5mXo9YNPrGqbrOJs0OjsQIRNo3AvIbzLKqx7+VbDfUjvr9q/I/3HUsbCHQ4KmRVmvpN+n4/JeQJg3AsNuMMJ9ELR7W5+JnarTVsDZUDvhGbo9RZRqlGc/qaPqALlLV5HmZCXKdZh+DNk2q+kavzjgyom0lh053DyZu6kbvT/cX8uJ8ibXRth8GfU6bUIfS8sc5EAFdr9IzD8lEyKtfa7tU4GJpaTA6PxYdTC1YanX2KOBu4jFW0g13q3jM09Wc0GxecCZw4RD5ltDjUaWxB3jECahvfUOPB5mlpbVsPHYmB6XqDVrnoY4XOOZX7rabXsN2FMg0rFJsI+5yhsOam5HiHXYLkLKcmIQn3CW4Mziu2oK9SB4aMrpFQJifUVs9pWQZx2RCpc2adWz/ALmmWd6oEvtbaMT2jDabarHKsI26sHc4OY4sjaVesrCi04KWMBwDzKE1CAkFdxEj01y2NgHmL09vtayzePjmA3Xn3a3ZBjjGJl+mbqt24Y8TYs2X7lU4BmPqEfRasITkHmBdpCV1ZHgynUNiqw7ecdyZmCKtw7HMttsrOnDtwGHMDG9wh0YdgzbtGKVdeRjmY+oUJgjo9TV0ZNukKHniAXp3FlmPM7TjfZgYYdwfSrAWdf8AIGHsxrbT/iYBN/YgMVoT7VlqD7jWGxeOpFQ5OubPGYVqtjaGEAXkn2yuR4iw5yUzz9Tz2ivDkcjxCJPXEHso3R6iNFpUu9PZmwCrdyn1F01lWVGAq5iPSW/oZT0TINGqwan0xgDynAkWgs2XMhJOR5haRm0+pao/jZ0JOzCj1Gv638wq+1wzmonnHU5eu7RbZNr9x9SRq/IHEoLlqSDwZoQU3VCg12HGZmaArp/XVGficyu2oNXu/wDEzN1jCnWVWqc8zUG5dsq1T1Ho8zN1BHvEVyz1G03U16mtfyHJk2j2nUVM4yDIjU0FP8NF1BJ3Ecgya+r3mvuzjcciarhLlso6YDgTE07uHs07c9yirSqtmjVg2CvGZTqVZtKhUCwjsyWivZobRD9N1B/iMpPOfMggooKt8uDGJ6m2nu2eBH0MLThhgzN12nPukpyIH02mur11GVPP1JNaX0/HYMz/AEWyyglj1NbUp/KpJXlvECfR6h2/qfoxV+krqv3v+BiXezTWAMuCIZ1g1o9sjmBzUemVkC7T99wtL6gVX2LBz1Doo1NPDZ2SRyi6zOOMyC/YRXwOY0BrtOarR/qNudRp1ZOT9TtFy2KCeDA+cdG0moPgZmrReLFUOM5Ep9U0636bKr88+Jk6G/8Aj3FL+hxzAsvrKjdX/wAwNJ8nORLbEFlQernMhNoosXHJzyIGjQ2MqezCt9vGLePqMr9u+sWVfl5Em1qNftC9juAhwa8kcjxOfJ0yBzJNT/J0zfPlJTRqk9vrMiLqLGsT5HqT32tprNw/Ezmms3MSv/qXe3XqK2RxyRxIIRZpdb+YG4eJN/CT3Cu7g+Iu+hvTr97/AI5jLLE1VYelvkPE1EReoemWUsHr5XzD0BAwrjIM5qtVqBXsJ4itIxA+fctajcVkqKqv4kzutUBAVHH3IUuZ2GByJo7hdTsbvEyqfTXlLAN2BK9XQXX3F5kjUJ7LEfmsL03Xnf7N3XQJhGPqlam3eOpbXqhfWFaaHqGjS7pcCYqodPYeOJRq6dEtpZV7EzLlCWPWeCI/07UY1fB+JjfUqVbNw/LPMCTS2Hf3jE+hqtS7T7AdxA6ny5RkZW6BlundxYGqJ/cmDc0bms7MgcxPqFdb3/1jBxzIdTq2rurYDH3L9S4apLV7MqlaVyrbW5AhuCH3CEq7k3DuFj45+pFJ1FVjAWVjkRyWC2rFy4aGHITIimdbfxOGHYkEtlW7KETH9QU02BkOMTWe901Gx14+5H6lQWYnHB6lQ7QXtdT8uSJSp9xSpmHodS+ls9tlJBmwrZww4BlEOrr2XJnnBndRaygFPM0bdOllW88mQWhNp/UoTWruME8maOlL6TBI48zHtuO5Chmpo2d0O7lCIFevpGoC3V8cdyUK1oCnkfcsosR6moB5PEhQvpL2rfgeIRo6dP6fZzPn/VdPZRqeTlZuaIs1pdvx+4v1qkW1lwOB5lHNE/vaZBEajfRqlGcqeojS2PTQNplGq1dVldbMPkJhpQwzartxiNvqc/2oep29ku9PFq8N4haW3dpQrdiQGSdZoSO3XuYmq0+1RYowQeZrtadOpKjhuIGi2XVWowySZRL6fqw1Zrs6EGytarvepOV8ybAp1TV9DOJ7Uh9O3xJKNKJ/WAtm21RjPEPQ2hdOA33HWac6r09tnLDqZ9O5EFbcMDKNPWoa2rvXzK7EFlddy/kPMVUDqNEazywHEDS3lKDSRkrMo0HxqKMHuCqK2l9i3oz1FiPTuTx2IJuqtdQDzAy9TWun1gROFyMTZtQLWn0RI/V9JhqrQeAeZTfZu06HxAEVhVO0SDUhq7A7cZlr3FKg6jIg3smr0RcL8liD5/8AjFvU0YcqxzN5AmSU4IOJPowj1liOVndP7m9ztJUmVD76fcAbPMnUGjIDdx9lhAAx5nm05sXd5kUTsW0JbyOYat7mjLoM2KOp2hSundX7x1JtJYa9TszgNxAx9VR7j/ya/wAgfkJqaTJQM3RitfQ+i1hdVzS/iNW1eFrGAf8A9TSF+p6dQotrHB7lWnAbQBUPOJysA76XO7PUTprWoZq36gOoZqFJbkZg+q0rqUrur7GAZbUBfV8R/uTJaq6iykjoSaJCwDKh7xKPSyBqLUz4ktlTrcLD+OZTpmrOqBVuTwYVk+rVHR+pB1OA3yzNF0W+lLkOWxyY717RfyNNvUfJDJ/TdOU0oBJyecSot9Mb2mdW6xOvqK7dUFrPPmZ7WNV6gqg4B4MZrkOnvW1OAZBrI25WRhkROkUV2NQ/noTuntW5VZW5M8yn+UHLciBDrMLrDWh+MOpQcqfMV6nW/wDLDoDzD02ShJ7EikpR7OsyjcfUcUDahlbjzOUIDrck5Eo1Ve6z3FOCIAn4ABfy6E7qKv5GnKXqBco+MAI1tRsB5TmVV316vRserkEJWXSXYezYOehHaxGq9PAb7hVsLfl/mvcZq836UJ5hE22t9CGzkrzHaDUKSApxJKD7N4pc5D8TzUvpbTzwepcGtXWNPqWcD4tGkZqLDsxenb+Row2fkO52pWIYZmVDoi1tLAnJEQpB1hUfkI7TVtQGwc5koVh6kH/84VePjqVc9dQtXXhv0Yt0Z7ghP7gaq91t9lz2OJUSWWLVRaoOc8QtOo02iR243HuI1tPtaXdnJJljIdT6OAeCi5EyDNRYLaD+xE6hN2qrOOuTPaK8toxnscR9SG5dw5IMsVzUFatVXc3U4938m5jUMIBJvU9V7doqI6GZZoa1GjNg7aaEo06nTOSciYHqdYXbjqfQlhXTYmMmY/qWHp+I5ECjQC+/00ADKrBRWNygLypjv/py5hnTsOGEdpQF9TZDKi42LX6hTY3G6szOpQt6hfZj48id19zf/IIg59sYj6Burd1HO7mBMlhUvW/ULTKqCwoeMRKWm3XWVEeDiMquShmrsEBgKrUzL3IEd2sOFLTWeumlCG6kg1SUWE1JmQU0afNPIwTK61FaDnBElo1LXJuPEZkOcMYFRSrV1HjLTFr0j6XXjdwuZphzT+M7qz7+myv5RqL0ZWrG8cGYXqGhYXtZSMrnM0PTtV7i+zZ2I24FC2BkQqHTWrbSF/yAwRPVr7VncjosC6th0My+1TjdjiQUfylr75Ej9S0Kaur3tOPn2ROhCy8iN07tWdjfiYGboNa9L+zbwOpXq9GLcW1d+ZD6jQ1Wp9zHxY5zLdJqcqFP1KB9PuahnGf+JVVer2YPBMzNaHquyOAZwX7F3eZRvXU1ain27cH6Mw7af4lpTOVlvv8Av6UbG+QirtPurDk5aQe019VTKCZpWjhbKupg214AbrE2fTLVu0wVjz9QhPq2n/m6EsvLrMH01bxb8FJA7n2Fdao36PYk1umXTaj3KV+L9wjMvpGoG5B8h4mdYWqsXeMTZ1dT0N71I+J5YSDWbdTSXQfIDmUUKAVV6vqerdhZyDM70nV+3b7Vh7M1tSx2/ESNPV2AMdx7hajSAJ7tZ5+pF7hU4I5lOn1DK+1/xMitDT7rtGN35TI1tFgJTzNOmxls/wDxh6tBam8D5SpWHTpLaPmTgy53X+Jus6gau7BFWItMXVGkmEgbBXfpsoeRO6RLNOA7DKmTVq1dxp+5oaDcxal+x1CueobWpU9Rmi1Ien225I6ntZSbKgijkSLSv7WoCnvzCtRrGRCRGaGz3twbuDuBU8RVLGq048yKdRZ7Woau08HqL9Q01gYXabvzKLqFt22HhoxAWQqDAy3s9ytd4+QndQ7NSOMzmrVqWxjgnuAbdw2DswgGqZ6wyICY6gsawrjBEHSXHBrbgjqdN1lVgLdQHoSDjHEl1FZFpwODLk1G9c44nLgXoZkGSJRgmobmUnBEt01/t07GiqKlt1X9nRlup0tNFiOG+PWIE9Fn/WhkM09XXXqqyMf2gcRh0GneoW1ja2MgyXbaFZ1GSsBGkvbTsa7eAJqI1Wu0bov1M32nuDM6YOO4Hpdxp1hqbgNxKOaTTlxYmfxkeooZCWP4gzUyNPrXQ8BoGpC7SMZBkql1XOtCYGUHc2K/Zu04ervyJk6M4oZD/wARvp7PTYd/4mZVaFFyms9xGlX+NqmD9HqUlStotTowdaAavcH5CVGX63RsuFi9NzOaV1u05S3mP1Fleq0Y+WHXxIwm2gtKC0zHT2NtOa4H8IWM1gfs5xO6OxDWyWnA+4QJ9tmQ8AwPae/2LwpPB4MLUj2NTvA+DiK06pcCW7EpvKW6Y5PK9SIRpLGS8oDgPK6aH94AjgHgyB8rUtgHImlotRuKFu5BZ6lR7lQUdyepcUqr+OJVr3K7COomwEVF8cdwPBF3bGHxM62nroRlXhG7kx1IasMOTHiw6ikq3HEomdKaRhPyMabGTSEoBkSeoq7Gs/ksfehXTlU7IgSe8LFDWH5Si2w1ohXzM8hq3VXXErNy+4qsOIFO4nGfMk1NbV6lbFHxEWmvZ9cKx+HU0LTlSCOJRVhNZpMcdcfqYGDp72U9gy7SM1NmUbK/U56tp1DLqF5LdiAnVof67qx/uBrSbK0sQY+5ZpP7NIEYdQU2K7aZudw4hDfSGz8M8wNRTjWu2O/MlqV9Jq1DnHM2NWA9YsHUlVla1HKoq8IezG6HQHTvvL7geRO6i0Npdi8n7jNBY3t7LTj6kVS7ru9t+nmC99lev2J+AOMTW9Rt9lEtAyAZkeul6xVfUMKwBmozXddW41C2nhfuXqU1mnUE54xJSzar0oPnLATmjsaqlSpxg8wC0Tfx9WanP+po2jFosJ4mf6lWatRVqRyG7mhgWKp7BEKblHVifruZ2mdC7KjZEa2oFVjUgZGO5Hp61rLMrf8AEira0rF+fMn1fuV6gMv4tOLnduXmFqGa2g7exAo0eOVPRmb750PqDZHxJ/8A1L9IjipXLc46ivVNIbUFw/IDGJqMUvW12aW1dVR/2reSJciK9Yz+TDMXo2a/Riq4fEcCE5FNwrz44kGHrhZVrQ4OQDNV2/m6JbR+SdiJ1WmNjMSPj9wPR9StFz02H4PxKYv9EfPuoDyZp1Ukbt3mZNNJ02u+Bwp5mvc5SsEGYVPs2WkHqQPxrEOepo6hua88EiZWqHt6nvowrUrCu248ESb1mlW9u0HGOJRpmFlRIHI7knq7mygIvjkwM/XFlrVS2RNXQ1E0Ip/FlmHsa2ondnbN7T2bdLSR4ABkRHo2FGstpcYGTiamhZSzYHHUzfU6GbVU6lB8TgHEu9ObbYUY98iagxPXR/8AyeB3ianptjHRCthgzP8AV6mr9T3t+poJbttQYwpHcKRWCfUdp6Mi1i+zrGrYfEzV9ndeLV5xJPWajurux33NIh0rLXrEKHGDLlqb/wCZZiPiTwZn3VrsFycY7m1pD71dN3ZxAm1NPt+ps5HBGRK/TDWaLi33B1R931BUx0hhekIG/kVHsHqQZOpX2fVkZOQ4jSqtqjuGRB1asvqKk9BtsTr7Pa1yr4JlFepI2cyerbapGOY/WqchRJaaLFfdnAmQSXCmwJnErtya8iRXafc+fMvU/wBG094hHKHLLtcxqKU4ByJmtY3vAdcyy/Uext4yDAVa7afUBwcZmqtou0+R2RM5wmprDDue01j0/E9QqDU5W8sAQQZraTUpqKAhb5AQ/YrvRsjOZlJpnW51Q7WBlG1SowVirwyDOJHpb7K7gLT/ALmpYpsGQcrAh+GqQV29iZllh0mpK+PE1ERRcSeMGd9R9Pr1VPu1Y9xYE9xXWaQPX+a+IXpNVGqRqrvzHUzNLc9DsD/oiGdT/G1S3pxzKKNdpb9A5ZQfbPkTtN5evKnnzNkavT63REn5ZHUyDpAATS2P1A4RuQ7ovR6grkJwQYzTZ37LfPEZb6carg9f4mBoafU+4vy/L6lZLNSwXuYXuNTeDNinUJZXuTuZER1Lpmq5cg+YI02nRd6ttU9iaRpW6s8ZaQJUlm+izjwJpGXqtHWH96jsc8SjS2tbXludsXbp20Go2FtykQdLqFp1BDfi0irNXXU9HuDhhPPWDpQw/IdSS1g9zYb4zY0aU6nR4TmwQqTTaldu2w4aVJZiwZPxmbrdNbRcWZfj9ymgNZQOZAr1TTOLvfUf1mSaezZfnsGbdAGp07adzmYN6nSatqn8GEMvOLhcBGNY24X18fcPTEXAqVzxC0+zZbW+BjoSqfp9StzAnuI1WlxqhavXZkdVoruIH3NTG9Qe+IV1NSjME8xVuVuBEn1H9NgKjiUo3uViwDJEg0K99qYxzjqcp312YsGIqj1Cliu1sOOCJqWqltYfziBnepaZ9RUrVjO3uZFY22ZbseJ9Jp23EjxMX1CtU1bhRCIHDDUbuQD5l2nsqf43HLeIThW0+GHiZyJl8qejA1wArbT1Cqf27Ch5UxQvqdFUn5RjKCoZeSICdTp60YkcE8gyKzyjtk+JRe72DBHIkwq/kKVJw4gbOkff6fw3I4mfRqraLyp5UnkSSm+/0+wVFuGPUrYGxv20ouNov5BAEAaWjeLOnHmY9ZtpvNZJGTLqLGJZWMqKvUqlNK3LzjuRMLGqFn+MvoU6jTPUxkFtvt6ZqeiDxI1HKm25P3LK1Z6+eJn7CFD+JraR6nqBzzMqo07YrFb/APuL1CMFZc5GIx69vyXkTgBsrbwQOIR89YuAdvBB6lOidbkapxziDSofUvvOCDOavTvp7xfV+HnE0iPUUvU7r4jNFdvoen/LxKxX/MpaxT8pFptKyXe4p+QPIge062VuyMME+JRTyHV+odpxrFY/XMLV1j+M1lZwZAdtSvSoX8YtlagJj7g+mX+9QamPyXqV2hXVc+IGg+zU6dcH5ARbjdp2TyBJ0c06qs5+JHIlzL8iR5EisPSt2pltTK2VHcUdI1OoLH8TBdjVcNsDum09g1TWY+OZe5G0kyXTuwv2n8WlV6hHCHyIEGpT3sN5E81SGv3G7AjrMKpXzDrrV6yG6xKjDp2jWq44GZp22srYP4kSDUqqavYglOvLro1YdjuUI0rPRcxfIHiXal9+lDeMwPb97SJYRkeZG+qUf1gnAPUDXrBSoE8CSNUNRf7iWcqepfSyazRk19qOZmVWfxrgz8eDCHeq1m+pLUX5J3H13tZo0VjzjEadttR9vlWESE9mtV8iKqZFdLij9HkSlqlRN2cfU7bsZS5/ICKG6/RNk8iZUy1Pe9NsNnO3kGQ3Muv9OFanJSUentZbTbQ/4lYjRadtNe3lTxia8pSvSVwrUv11PUJt1NlD8HxD042+pAdfLMsv0bn1IahfwlqJrLBfoLKe7E6j/TbGbRBWHyWLXThPVgQ3x+po01BXYAYBkVDZpmLLavyPkSZh7erYEfE9SkXunqT0ZwreY3V0D+NvUZdYENLkapkxwRxBqZ/csSM0GL7zYfHGITKV1xYdGAOnscWFXJ24lOfcpf58AZnr1U0uB+WOIPp1OVAs6PBhKH0q5XtanPXM7bjUa5sHlBAq0y6f1ZsHgjiRG5q/WWFZwGODA2qtrA1v0eOZlaj086fUH/x7Ev8AUvcGk3p+Q54iNJq31ukItX5L5lDa7d9IZ/yE1ErN+jXBxMQMQNuJt6LUKtArPeJmql9RUimlweQcSP1Slqrq7M5DczQ1ymz05woyykETO19jP6fS7d+ZBqaVlekEcZHMRSKrtY9LjjrMDRuo0oYN4g0qDXbqAfl4gZGqQ0au2uoHZuwJo6VnWhUfz1F0alGrcXL8mPcdrqGrqptr5XgSMtBa2OhsGPljIkGitIuQ2cEHBmtS+akP2shuoKMxx+5Y1Evrie/uuTkKOYui5P41W5vnmV6uv/8AjrGA5xMI02NWrKckeJpX0iZrpL98ZkD6tfUNM1SD55ken1GusrauvJxwY30en277Efiw9SslvQ+npCP/AJSj0nVGrUfxm5XxF6y0+6dM5y46k2jJGvTPYMg1fUT7evrdeyIn0rViv1a3ccAgxvqzj+XWR4WZ2iCN6lubpoVV6qrAmxRkb9wkGvqbUNVaO8DM33p/tKP/ANsTF1WV1Wys5XxArsU2MCJwptxmU5RjioiK1SsK+RIgRVn5AzxGOCJKt7oQM8R66pbHCn/3CYVXWDqCT4jLkF77WHUoSpQ5bOcxeoAA+HBgLDJVhF5MNDufae4nR6Q+77jnMPUo4u3J4gVaR/au2N0Yj1WlqdQt6cA94iUsd+fImlvq1ek9t+GAhUHwvryOGnK9Vbp/ieV+pxKCrnDdTtoBU7u4FmnC6sEoMHzPWJbpxkfj5kWjeyizKngzYS+u8bLBjMoxfUdOLK1tpTB8zMsQ214HYn1NunNfx7QzJ9R0X8VxYn4mUZek1lmjYq2dp8T6PT1LqdKGr4Jnz+pqFqgjubforGujax4gTXI1TfMczS9O1deoU1WD5eI7XJVdpidoLDzMCv3EffWTkfUDS9QpVLgB1F0v7TAr15EAahNRy5+Y+5wvsxjzIrbodWXcnmQ6uk+97inBEnFz07SDgGValXOn9xT4yYE2req7TEtzYBwZhurn5HxLnBZejPWJijBHcqFLUXp3ocyj07WfxbOSRmQ1Wfx7Pg2VPYhnFtuUED6i16tXpyhIJI8zDp1Y0txpuyBnjEB3eqkWqeVlel/i+pJuKYsHZxIK6qLfjfQfiYPqeg/mVb0TFgj6mOnrFaHKjqdr1Tb8OODMjH0Z9gsj/kJHrt4f3AcAnxNLXUKuoZx/lFHTvZQdy/6lWJUrxWrHzNLQX/La3IkOnBKlH7EGq002HvIMqtD1NFsTKADEm9MsIZq25Blm1dVpwM4YzOU2aPU4IzID1dX8bUCwcKTNzRW/yNKCG6mNrH/kVDjmM9OvfS4B/EnkQNBbjp7yGJGZ63Tm3LkZzzPeqKLNP7ydjnMk0HqzN/VZ30IHlQujD6kTVGs4HmajHFjEDAMntxzkZxCM8WLSxLcsPE0dFql1KE4ww8ST+OlxLL3J63bSX9YH1A1dQ61jJEz7lKWLch7lT316iojHMRQA/wDWx/1A7rqGvpW7yBmc02qBZB5HENrbaG9tl3L1M4W+zqGYLjPiUbdtaWKX2/L7kVZb+QIOj9QPubbBwY69q/e+PGZUXaNsOR9zmv0auhdeP1PaOg1NvZsgym1lZSOTKrLoIehqzwR9xmkYLTj/ACEm11RX+2s4A7xB02pxXgDJmFbmkZm4PUK0upYIPEi0mpJHPGJUmpWxio7gZelCtrnR+GM0L9MV0zrnImZqUNPqSt/5HM233e0QeQyyjDqZtBy4zW0mrtdLmsUEqxmvQK9VS9DjkHEhZDoWNdoyh6MBuoUNStg77gofdoKk8Q2sDUEIOxJ9O2FYHiRC9Kq1axWU8Z5Et1wKoWA47mcyFfmPBmuAuopGT4gIruF7VEdjubNnIGBPm6bP497J2QZvpcTp0t8GRSNTudlI6HcEVB/9yu9VNRI8yKp2ReexAQt+1nUj5J1K0uGr0e//ADSSVjdZYxHJMCpn0uoYMPg3iBQtTWn3CevEdWfi2J5bURM8AGepZQTnowjM1Ne25mI+XcYLlt0pSzs8Q/UCDrVK9EYmVqbTVfs6lGppsnTmknAmY1anUMvkTS0x3qrDzFX6YJqN45zKLPRrForO7p4GoqS3VOAOD1EafcMqOo6pbLbCa+1gFonFdjUk8iFrX2AWeBJba7k1iuy4zGakNdmpOTIKAA9PueHETXYtGFb8WMKkvXpTXaMMvU5q6hb6aGXteTCDoqbT6vK812TlLe3q7Es4B5E5oNYNRUo8oMRPrW5GSxeARjMAfUqGq1CXp+J+ppWtnTbh/wCIkfvNf6X1k9Zg6KywL7dvXgGVUWtNgVdQjHOeZqaDUNfpFsP5eZm6sNXRYp8dTvoep21NU/Z6gX3Vq7iwD5jzKah7icnORgyfSOLdQ6Hj6zPWOdLaaj/n0YVLSa6NdbUh4GZzTv717foxa6Oyu82lgc9wNC+3WWDwYFruNzecT1FyissM8HMUgIvbd0YWiuR7bNOygHuVA+pahQEurPy6kGo09unvrvfqznMo12kddUlY/FzxL/XKi2ioVR/2wCYR2hmtqZLDkEcTOrDUb0XjmN9O1ta0n3e1lOprWxBZWMSBFYJHJzLdKPdOc4Imbcz1FWHU19IuKw/3IquyojTNjnImTq//APT7SOVM1rrcUhV7kgqFuntRxkSDM0jquj5/I9S0uKPT8N2wmbph/atf0ZX6y222lB+JHMFc1lKJ6ZVYBgkiO0+rDadamGRjEP1Ksf8AxdCj7AkWkylhrYdcjMMtPTWsr+2f+I/UOrMqDsyIuyWh/wBYlGhIfUF2/wCIVyz/APpLkP1MbQbk1lefxJIn0OoUOrjHYmBRjcrD/FjKrQ05/jepW1qPi4khsz6gbNuOY/UXqSbE4b7jxQraMO/feYlGL6uGq9Xrt8PC4p1oYzRC0a3TrYfk1UzvULl4Kpgt0ZUV6j++wuOgMSZazW6uoyVbM0dHpz/ARm538yH3xptea25UnEzfrTWNo1OmLpwxPImW9LLqlz9TR0WnsrucnArbkYk2syt5IOdolRHpblrszzLf5yMwRxkTMow3Y5hMMZ+/EqNCxdNqCQPiZO+hetgyfISbTbmt5JlC330Pk/Jfoyi1T7dfyEzrNVtv+Q+M069TXenyGDI9XojbW1iYIHiTB46pVQGvqMRy9e7vMzqFdFAdDLbXNWm3JxCFU3KLyjjEscqnIPH6mXXiwtY3cvoTfTnuFNpZN/2TC1FINbFhgDmZ7saNQP8Ac19Qwu0Px5JEgy9Mw3HJ4lb2AqQncgqKhtrcEGVlVRlbdwZRdob2esrdzjqPuoS+oq3I8SEHYucZU/U9p9Q9dmMkqZRmtSdLcy2j4nqFTcVtKqfjN7U6anX6cjpscT5fP8bVFH8GFfRaZhbQw84mQhOm1e1+syhLtq76m/2Im/OoJsA5EKZrdKD/AHUjH2JPXdvYKwxK9BqPeU1t2PEDU6cF81jBEiKGRbEA+ot7bVT2icrFV2HIXPP1KMjpxzAbXStmn+IGcTOctlkZc4mkrGjD/wCJi/i2qDY+LSjAr0wOoY8gR1DjT3YbkGaPq1Hs4uqAC+ZA1Qvo3oPlKi2+kvo2NfIPiQemao6bUBCMc8yv0rUe38bvxlGq0FN+btORv/UiLVvQsB9zzY3Zmfp9+0o/DL5l1Fq7Qr9zCmvUt1PI5EiFzAms+Jomsqm4H4zJa6saxgxhR1UKbC3kyTXUGvUBiPjLKnBuwhga5jZwy4wJVLq1a1c4zjxC1VqamkOowy8zPFgztPc0NPWjJ95lHqLVtABHM4SBYU7EmqbZqGXxKAQbAYDGvdaGXtR4MgKj3BYvHMsZlFprbpotqFQY3f8AEDVoKWqFY4JHcRrNOdMh3HO6dqXdp0I4IlmoobUaYZ7HMgwFeys4QZMou9Pv1SJYoCnHOYdlezbao5U8zSos/loDWf8AiRGbXo/ZX5Nk/qKahg+9QeOZR6hXbQ5B6M5RcTQc9yipLENAbYGYDzMPUo76sMUxz1NLSaglipHmL9QocE3BsLKAt0JSsWqJTXoV1CK4bH3Gem6tNRWKW5aPf+nKLxmAu2z5BEzgcZnRZscZ6M5UMDOMxj1q4BHconvqAZ6zwp6mdpK1/kvUexNjWL/04sHLLMbThn1/uL5kVQq2V3HA4jaix1ynGBiUXMqVZxzE0WAWciQH6lpssLFPIlejv92oI3JETqW31d5JgaNSFIHcCXQ27fVLa2OMmXepaUaikrn5DkTHtb2PVVsfrs4m+liXItqdQPn9Ja6agVPxg45mhrako2OB+cR65phXtvqGCTziNqb+boBk5sSETalSKsBcAwK73rrUA+cSxbh7WLl/Qmdq3VSdvQIkFWs0zV3C4dGaNO5/TyP/AFBYLqPTUtPkRnp650zL4AhTKCXoG7mcsqA+Qi9LcArIwwQY/wDPjMCQgDrjmFcVdRu+sRvs7QcxTVh0OTiAh9O5rBHK+I2n5KB9R9TqaQv1OAoHO0yozb2Da5VPER61pMhLU/5lVqBtbuxwIz3atSTSYEelsNLV7vxMq1YfeCPMRfp2L7AcY6lwBOnUtgsJRD6a5bUWVuefGY4ak6LVEYyrHuSujVa/cvBM0bNONVWScZAkD7x7yixT8ccTNoZhqTgnIbMr0Ds1LVP2vAiwAt+MYJkFWrxbSXA5xJdLYGobTscFxgRrllqZT9SR6TWleoAyFPIlhXPS9M2n1FqPxxxLPUKve0ZHeJ0ul6G+o54wcQqi1mib7hIzfTnZNOynlQZotYltSsi4YSKio1llbox2ltVLGrfgeIUvWg20lguTjmY3p95/kKDwQcTcpLE2IT31MTVaRtFqh5DHIIlG41GzUJcjceZVrqhqKlsUfNZJQXspr8jzLtQ61KD4gZ7FmY8HGOZHWh9/evWJsqosrcL2VMxtJlTcjHJGYVTu3gsOxIsW03e+O8yjT2KtZBODmIvsd2ZPEo1d51a1WKOVOTiL9W1J27DnkYnvQCxRgfBj/V6EenP+WYR8wcqwXrJn0WP6EZesT5zVBl1iJ/qb2/ZWieMQgLk3pg9S3SE7FGciTXsq1YPmN0wK6UeJFaJq3LO0VlN27rHmHoWBoy/f7i3ZnbP+MgwwvteqP9FuJR60oNtJP6iNWf8A+Q4/8oXqVpfV0ofqCi1eoY+xUvOCCI3WEVlHxgngyF2J9TqU9AiaWqVbVdeyORDJSWE1sp+uJXoEKKA3Zmdp222Ktg/U0y5r1SKB8G4kaUX5wcdYnz/pQ96y9SeiZ9BdYi1uW6AnznojD+fbzhSxgeuJFzKM8Td0xF3p6jokETLsRR6uV4KtNDQKV3g9DqBm+mH2NbdpW/yger0BaVI/xnfUkbT+pC5eAxzKvUyt/pnvL5lQ30nUrZoq6Sfko6mN62vt6ksv3KvRlPvq3jaYHrdZYkj7mL9abOjv3+l1W9lV5kGtP9DajoGd9KuUej2qTz4nvU+fRq8DjHOJsZqkIeoDWnfhhH3ruUFOefE8tYsA3DBmmRadSDvjrLFCHIzJ8mpsocgdiV1W1amooQFaBFSzVtu7U+JRVqdrnk7fqD/Gsrsx+SxQQ+/wOBAqXW1bsOhxKG0yaighW75nLaa30wYKBiTrYDjY2MQiAg02tW3iU0a32hgjgR2uozQLFXJ8mRe1vpOOWhTX1NWpfj8pf6fqBUdlgyPEwdDURqSr5BH3NQsFYMfElVo+p6NLNMbKVCt2cTADWuQm45E+lpsF9IIPxxiZGq0rV6jeg+MA9PqP46hLzkHqU7MEMvImZqkJQEnMb6drvaPt2/JT0YRtafJTKnBmX6tRVe5KFVsXsfc06AS4NZyDMz1PSn+efljdAi0zfAjPIjl1S1qwIkNoOn1JQHMOxN7DnGZVVemP72oZk4mqB8uRMLR7tHqhz8SZvMc4cD4mBBrqHSwXJwM+I/TuLqsMMNKHUvWQRkSXArG4dr4kAat7UUVHrwYnSajF6qxyAZU966irJHImfqKDSwtU8QrevVDXlhuQjqYeppfTMbkP9X1G6b1RBiq7jPkzUaquynkBkIliPm1vNznbxNX04GofN+DMzX6N9Lb7tZ+B+o6ss9asGMUbNtYB3r0fMntqIcMh4k66v2SEsJIMqKkqCp4PUyixbSgVW5WZvq+lWl11KfgTzHljtCNwf3Oa9LG9PKkZxzAQE2hbk6MoN1dlPyHP3IvSt9mnYMcgRioMsplaiTW6Q1YtX8TG+nuxG2IvvdQ1ROQOp306wK43HEAtbinUBv8A3HIVZFceY/1PRm3Te7XgkcmI9NAZDW/Y6gXPRV/H9w8sJM9Rswy8GeO4grnrxBsZioAyDAuosQIF8zUqRjRx9TD0mNpB/KWaD1ApY1bnIHUgl12QWRRyfE76K5RiOc/Us1TJZaLkHXYidRqKxYllShfsCEaepqr1dftkfKZLaFtPZs8GPe9wy2L2Y6zUrdT81ww8wMYMKdWV+5oX1LfpWQHscSPWmoV7yPl9yjQ5eoNu485gY+h1P8HUsWGcHE1m1i6qsMg5mRq1U6l8dZjtNrkq2pswPMqtjTZzjOc9xrV4MidiuHrbgymnUB6efyEIOtdz+234mZdla6X1TaDhTLfcbeHEi9TO7VVuPMK0npR1/XcEKm3kDInVsHsqvnEWaz+WeDIMvWX2K7BWOBGekassWViS37jfaVXbeudxkiVij1AbDgGB31dwmpyw/wAZo+juX0pH1Mv1ypiyOec8Sv0CxlJrbiBoaxTqKxUZiu13p7spBCtNfV2Gl+OTA1ft6zQFsfJRCPaZU1GlHRMwfUcV2MnUPQapqLuXO3PU96qossFg5UwNn0tjZ6Uid4lFGaBj/Eyb0JWXR89HqXP8gRiRU16e0+4cgymo5UHEQw3KUbsQ9OzL8ZFUWZOJFcj12Bj+JMsfJGZxk92llI5xxCIU4tIzwYNiGu0ENwZ1FYKc9qcRrpuQEyg6a1sJ+8THKPptY2/jniadT7LFI/5h+qaYaioWVr8hAk9Ub+PpxqV545gaDUtbQjn8TGafbqdE2nuGcd5kldgrHtKMKplRfqKgW9zziL9O1BaxwT/xC0tguc1t56ikr/g68B+Vc8SC03JSwbb2ecQNbXi2u9OFPcdrNOrABfMluY7FoJzjqA+8hqmYdYj9IiWenEOuQZA5dKWVxgYxNLQW1n08Ad4xEKn9M0yVpai8gkkRWh1ANttDcHJAEr0fxckfcz9Vp3p9WSxFIBOZaQHqXu03hlHxMmssDaisDgma2pIdTvHImWFD6xMDzAt1NJo1FZYgKwg6iuu2ysOuSOpZ6ovuLV/+Mh1b+21T+IU+uwVahqMYHiNtrFqMueZJ6pclb0XIO+5VWwIV15BgK9Lco1lFn5eJBbX/ABPULC/4vnEpYPXrnt5wfMzfUbXtY2MejgSjzMoJ/wBz15A2WA8HiHXpfe0+5c7sSTZbaPYxypzA3PSz7fxTzzK9aM6R2/8AEZmXpLDSUQ/keJp6w7fTbtx7WEYVdVd9jag84Eo0mNUXySMdROhzVpiLOm5EZoiK7M54JhHr7f8Ap+e1M09CPd067jM7WUl2ZaxLaT7WhVSfnIL9Rcten+IPE6jg6MuOpGXL6D9x1Lf/AMeyHuFZOp51C2eCcwvbGo1ofnAlD0r/AA23fkBmJ9OBbQX2f5A8QVna7UHT+pg466n0OnU2adbMfJxmfKaZW1XqoFhzz5n1wJr2oOl+pazGfqyqWofOeZp1qlgrPkciR2ojMdw5Jjabtl1aEdnEy2fem/cjdETC9GpDX6n/APEzd1jFWJAJ48TF9Eb+/Uj7lQmx2Gs3rk4Pc2vc9sDHRk2mpQaqxGGc9Rl9ZWjdz8TIO+o6f3dMLG7XqSGxG9P/AI24bgepqD+3RKCO/uY+o0vsahHDDkwApdtLYqZ84jPULa2JU/lJ/UQa9ZW3gkGe1yZQ3g+ZMC9IbA4pH4kzeNS2aR6CM/HEyvT6z8biMjqbGn41Q3dMJofN6DVDfsfz1mFe706jO7KmM1XpZb+6hvxHUh/sdsWcETTLQQj8hyDE3ZFo2ZB/U9UGTCNH45HEK9XqrKVw/OfuFpH969j1PbPdO3HMz3sfT3lBwYGvYzocA5X6i0VNxIk2iusa0izkSmxGU+4nI+oRUqG2o1g4mZaLNG5Pc0tHZv8AlC9Rr26c3KNw8iBm06im5hvARvuP1FOKt6ncJjFlsYn8ZbTa9dWwHcP3Kq3Q3tUCD+Mssdba+DItKVsUqww0Yn9TlW5EgIrW1RXzIm0rVKWI4Mr1GzYCh5nbLFsqCjkwJ9BrX0lmXyV/cu9RvqvVLkOCO5MqJchqIAMidGp3Vt56lUV71WXK2O4V9YR1xyp8wUoFmnI/zE9p9QjUtXZ+S9QPXV7QG7H3NH07UC6n227HUg01wKmt+j1mN0BSvVlN3BkGrX8Mo3R8yd026sKeVaO1SstXx5x5k9eoD14f8xIA1ukNLbkPB+pOAb6TWe5r17b9Kc8kcTH1Fopu+A67kUI9H98f9wKw8yY36n06w0OxZZo6fVhrAM4zKPU9GNRptyrlh5llEN1n8j08tM/3X06qR19R6q3s+z+JHmcspQVhbOf3NI4uNVhicYmrp7AgUZzMw0BKRZWcgeI3T3EsvgZkGtrV+IsHYitNqndGVxlcYlBsU/sETNez2r2UcKTMgvS8jUWoOsk4lOqr/rLqMESKl/42qDg8P3NhGruUqCDkSj5/WVhVW0c57gWKAqsBiWW1lnspxnHIil1KPWanTDKMSqu0Oo/p9t+RiZpsNGuYDgGM9Pf+0qT/AKjfUaPxtAwZBwu9bBiCcw7DkBgOIxdXWaFDJknjML4e2dvIMgTTbm4KvmFbim7eJKvvI+5azxH2PZqF/wC0QZRrUFL6Nw8iZ+oVamYMf9Tnpllld3tspwZ312lq9r4IECvQuuoo2L+Qnr6jtKk4aZfpVjVZfPxzPphVXqqFdeSRCMCitdRvpsPyHUOnOiY0O2QeZJ6oj6LUF0OD3IqNY2o1Su7c/UopuCnVNtHEnsGCeOZRe5FwOInVtlAwGCO5FaWjtS2pajwRHms0kFeQZh6Sx3ztBBHmbmmuFun2N+YhBsp9ttoyZk2WlrVVuCpm5pTmvBHI7mN6mANdlRgEyC+u9a2UOOD5lDMFOf8AEyTWVb/TFsX8hPenk36M7jyvEKnttP8AIK548ROvRga7FhX6R31Iw3c7axCexYOQe5RzV1vbo1szkrzie9KvA1danjPEPf7VIrzkPIwPa1SEcYOYR9Jr0UKrEdzKrZqXZO1aWWXG9AoOcCSahGC52nIkCPU/TBXoxfVzjkyXRahbh7Vg46yZsaC339BdQ/Jx5nzQDae8o4IOZR9foqDRQq5yI5/iYj0/c+jQk5jnHIkVLrXw6EcfcM3IFVsgGReoC2uwf+PYiRbvUEmRW6p3ID9zisUfEVpbN6Be+Iy0YBI7EgUEUWsD/kcxepb2hgc56jEV7QcdiRahn/kIrdKeZULoaz+WhI4zyJu35Sksozx1Mn3Buyol2k1hclHX/WYGX6cQ+pdW4JPU96ppAq+5V/yIetT+L6gtqDCmXEDUJheSRCMjTI5VWHBEt1VJ1bVupAKQaht1RpYYE4LzTrvbI+JMC4sNqKTziZ+r+Gqrb9yr1BSlXur4Ik9qG9a3zz3Cm6yxTSwPkSfQ700ztngTmsbcgUHkTqsa/bTww5gW6S7/AKNrfKxtVw1davjowKkCaO0D8eYj0t9lzIDlSIFLqjsQeDI/4/takESrWVcb0zxyYrR212t/ZwwhD9R/YhXo4mJrtRtxUR+PmautD16uojlTIdTSl2q67EprurRbvSVt/wDUZ6TYr6bYx+SxTlqfSzU46Mns/oNNyZCt3A1tVatOmNjLnB6mPrbF1GkNiLtGZu0ivVUGsjIcdzGvpXT0XUBt20yqLR2GvTKw6xHUaVkdtW3CkQfSKhfSqt0JqXOltTUL/iMTIw9TaFurtHA3S31zUgeloB28i1dShNjHkGD6hYt9OnqByFM0ipUVvTEc+BFbMKuIxzt0Cp4JxHW1ItKsoOcSUMSg7xZu+OJh/wAmwerOuSRnqbFhc0bc4mdp9KavU/cIyDESNuoZ0u3zFWsUKp1mP0w32YJi9Qp/nKCOIUGq4qK/amd9Hp3aB1PGTOeo4UZ64gena+qqooTzIMeqv2fVbD1tafSFs0K47MwGAu11rr5OZq0agPRt/wDCEO11ZfTo6D5A84nqqWf23zgqYyq8XaZinY4g6N2Yc8HMKba5/k7TyMTJ9LrxdcV8sZs27VcbuyO5k+jk+/eD0CYVZXV/1YJPMsetSjL3mSscasfRlVg9td5PEgi01jvuTwp6kPrB2X0nPHcuoPt6zsbX7kfrKe5dhf8ACArUvVcA7HO36jtTsPpYIHcgqT4EHzLtOPd0ZqbodQmmaMhdGizQ0rAgE8kGYent26sVE8KJqhvYTexwG8w0VqS1Sg0jjzMvXIHK2qMHyJqVWMrfLlfMZqdHXem9OOOpvXNiud6KR+QjU5C57k1hOn1OxhxG2I2Q6yjQqUlxgTM9QrVteT9TR0Np28jJkVyG/WO23AkCvcNJDAZEt0upD5Hg+IDVqiDMW9AQ+5Wc/wCpQ8e5RYSB8TLa3LUEEZUjzI6rxYm1uGh1XtX8H6gQ+o6FaqfeT7itO4woPc09fpWsoBRsKfEzdRW1FS5XH7lVRewKDYcMPqN07s1eX5H3M2iuzUAsrf8AEqotNGUtHEBt9ec7DnMlR3qsAPE7bqtrj2zxHo1OsIBO1xAs0yVtYrE4M76zoWelbqjyvcRgUOvnE06rFs05DngiFfN0Fxl1brsSayz/AKncRjJl2q07aS0/LKkwxQuopzjkQOWaZzSLa+sZkSOVt3ZOZoen3EE0McjxJdfQ1WoyFwDA3dBqxZWqP+WPM9qtKjPvrOD5EwqzaoDqTxNj06xtTWdxwf3IBpufT3bc5Vo/UaVdRp3IHy8SDX76bduc/Rl3ploK88mQY1P9d5R+DNrR6r3F9o8kTO9WpNeq3DoxNFr0sHEKu9Q0rMP6xz+pFpgXc13LyPubWms/kVbzJfWKQuja9OGXvEqIM+xdsz8DAsYLZlOplpqXdgWOTL6yG/3A1adTX7Q3PzDsqS+ksO+8zIsrNeGzkTa0TVtQuD/xIMzUWBaRu7WX+nWhkBU+JF61SVwVHBgemXbB7fnMg09YprZbwP0ZnOm/XAIPzE2NptoKMO5kkGt9w4asyiZ1s0mqBdSvM2rWrt0/2SJ6/wBn1XQhgu2xJn6G0ZNb9r1CvabB31t/xHVfG0LJdQfY1at4aXAKrh8SB76w1pxWP/UNNVbsDFFwf1JNTu9vOOIOn1ZVSjjI8SjZDf1C1UGcZ6kHqOqGp0Ljb8wZVo7Dbpj9jxImGb2VhgHuAv04pZ6a4A+Qh6HW2UftR2IuoDRaoKPweN16e3aGUcMPECT1/VVapUes/LOCJJ/8Syab+UjYAGSJBejjVHOducz6fS6uiz080MOSuJUY2nuNijPM5qQGDKODFBhptSy4yueI6m1btcARwYFfoqJbpnQ43LObzTqBzxnmI90+ma84Ga27l19C6mk3V99yDXqC+0HXzMX1QD3wcSv0S/3q2qY8r1B9WrATdj/mQM0ytf6aygZ2iQ+jMwN1R7z1LPSm2grn4nxJ76jR6gzVjG+BQoX3lycnMi9bram9bQfiRicKOlo3E5J4j/U6TdoMZ5U5lGbeGT2rGPxzKtfSFWu0dMBItS5OhQY5UzS1LDU+k17e1EAvTtVWLEUjJ8maeqq4L7eMT5eq32kyOWE+k0WuGr0eSOQMGBD6duGobA4Jk/8A9R6MC5Lk4J7Er9O+L3eRA9ZOfYbsc5kUj0jXslexvHU1NRY1mjV14aZOs0yVaJNRUMDzNLRuLdGjeMQFat/e0W8csBMvSEWOK2OMzbRVXeMfFhMbVVGm3cgwO4GlpS2i1Qrdsq3RmplWY+RM2pk1mgDA/NO5XocvWATyJA2u1UuKgSH1FAtm4nGZRepXUqy8CP1+l/kaXKj5AZhGQMVAZ5BlicOjjr7kH51BW7U4l1Y/6c1t3Afr6xqaPjgsOpL6XZssIbxB0ljV6rackHxG6mlqNQbFXCtCm6rY162KPlJNWuWWwjBWVsu8KYPqSLZpg6cY7gBuGr0joDzjiQen3FmOns4ZY/0+8JZ7eO53V6b2tWLk894gDrEFa7h3A1ykaWp1HPE7rayFV88E9S7YLdCFYdLxAP04+9oGDeeJL6XS1ertDcDxFaTUGtfZ6OZawasGwHnEA9Y5r09nHOOJn6Ug1F8fLzNFbF1ek4+R6Mh0Y9myytxCOVa357bBkDomHbQNwsr5iNfQVb3E/E/UP028lXDfLEILWJ72mZRIbh7vpwrH5JNXS7dRXYMYI8SEVtWXQjBzCm+l2sNOo6K8SXXVt/IZvDRlDNVfjwfEs1ZHsoSOzCpfTLFqqdCcMTArvZLn57MXWQNUT4g3HN2PBMBeoR2tO498zmi0ragsVP4yvV1ita38EYiPRrGFlwU+TNz4yJLWt2U45Rjma2BsCkeJD6UgXWWh+S3U0dQwp07HGT4koz6zvscH/iCR7dynuHVWyOGb/KesBe0ATIt0dn94BEC63Pqe3wJ3T1stgc+Iq9Mag2ecwofWeNOTM/0fRjU7nc8KcTR9XHuacEdSX0awVG2s/eZUTLatN+oTGcE4lXpmXocnzIN6nXXBvJM1vSgoJSAegIWl1PB3SjSjbdt/5kIf29cwP45l6As4dJFH6i4RQ31M30Mbza56JlXqb40pLeZN/wDT1g9ixMcwq7UfC5DiPaxL9PjHETZ/Ydp7nqj7KGtuc9SCBi1VwLH4jqd1ab6XtBhaysnTs3kRd7kekDB58wIqjmsS0E1JXgcOO5EtW2hT9iW6qwJ6dWMfLEWsZ+pl0rV6trWOVImxqgr+lA/+ImbQ5t04PZxKm1dX8BqM/PrEOkRnU7bAo5z5lqrYqiwNx9T5izUW7ej/ALjdL6lYg2OxwfudOXNt6zSp6hSGX4uJJUTpj/HuOf3K9BaPawTyeczN9UDrYCTkwq0N7T8HiTpawvYnoyOi/Jwxmj/HLUe4p/4lCr2LrD0t6opRhO15TuDaqD5r3IhldaWs3GG8GAXy3tvww6MZQ2WBUzmtqVjuzzAc9ht0vt5wy9GIN636c6e5MMOMySrVNVcA/wCImlYK7qw6AEn6lVlPS+gIdW3KTGXv71YaU6jSPbT3gCZ1RNe5e8QG6fTC3d8sESXa9epwOwZXp7NthM8q5vLZ7lFWmv3WBbVyPuXWIqVEqePqQomCB9ymyp6gGGSsyInfc2x1OIar/HbGcq0o+FtbAYDSOquy4lGOMdQJ9TW1N4trOR3NGrXV6rTFbFAbHmIpXD7bBmTawbLf6xiVVfp9ipYysu4S2zOQ9Ixj6mBVay2Agzc0d+9cESK9co1lBbp1mfRrG07kY8ymxzpdZlfxPYnvUaa3Qaivj7EIeSusT5dmJ9jk1eZLpmdXVx+Mp1Goxcti/wDMg9pLX0t+xzhZsaulL/TLCDwwkOq066rS+8h+QHiL0Gsb+O2ls6+zAzX9KFWnGoU7h9RaOgsB6m3TaiVmmzlZnavQnY1qDiFEKTfXx1J6XfSX/LOJRoGJUKT1LL9Ouopxjn7mbcBXlNTSp4J7ma1DVWb0+4KNZpLMHJHUf7u11s7Q9iVFlutNWlVscniQHUF7dx6aXamlbtKGr88zMOncJn6lFOlvbRagqwyrxbKE1fuf4kw7VOq0YYcOkiS4gbXhV2r0nuYdG47xPVXlq9vlYekcMuwmTkfx7mB6MC2iw2g1mK2kWEEYAkyXGnUBwMgyy9/kLB+JgFprtuo2qePImg71WqcdzGrYLqc54MtBbcCvUAdbS/shgclTmVo63aBSeSF5/wByXU3hh7Sn/cZ6KVL2Uvz5hGd/AXVsW37SPEbXo2qDJ39GP19P8HWqynCtzF3apxcm38D3Csu/NVpRxz9xXKWBwMYl/rDIxR1XB+4FWLdLjGTKhusKarRrZj5CVemXj2faK+JNSEs0hVTyPEVo9YKbPZcf8yh9FNun1rFeBKdTZ7umZDyY10Bp3qcnElpbfy3czR30+3DhPMvvQFgx7mSG2a3av3NdyrVgE4OJmKl9QRq9OtgGTnuMtX3tCvOCVlCMtuldCM4HEz/e/oNbcEcTSMe5ytNifU0EDJ6bWByDMTWM3uMufM+i0q+76UF/yxKMTS4bXlW5U+Jq6B/4usan/F5kUhk1wGPlul17OmpDEEMJFaGiBquvrY/l1Jat9726axvlnido1BtvNg7HcGt9vqhuJyDxIL3o3elnTk8iQenak6dm09h4PU2LARW3+pjXUe+wdOGWBfRaa9SqWcqeor1ECvVYb8XGRAQi5V8Ok9rPmy+4cMBxAX6fd/G1pQn+t+JqVuKdaAD8W6mT7SuQcYYSil95AJwy/cg3LVVuY1bWWg8ZP1M0XkWL5XzKNTYak9xRkYzCMu1CdftI2hpomsKoGckRHqFfvaMamvgryZzTtvqWzORAIsqXK2ORL9QyX0YxziZdo227pRoCWtIJ4kUVRITaZ3aMEP1CuxXYQRxAdt1R29wFLplF4sXjE7qDiwE+YNDmyvjsdzt9bXYIOColCHX339onH1L1/qVVbwJlW2FdpHamatze7p62HZEDLrr97VsynAVszUYC1Cn2Jl6IlL7s/uW12gVlswJ/S7HpvtoI7PEtuq7JHJidMqtYLl/IHmV6lS9JKyso1f2aytoyszdPZs152A+2Zev9lbBucSbRWitmrdez3AajtR6lhOFfxPai4nUvlZVZQu9X7I8yXWriosJlQ6ilvZr1I4UETvqVws0iio5bMbo7DfoLK7BwB8TE+mUq9gVxuwORLBn1+5XarOO5Rq8Aq3RlPqVYXVVqFwOgJN6sprNQ64loq16i30jeO0GczO9IratWd+mE1GGfRrB/+Ek0WLdCAO1mojuisL6slByDNXV1b9OQTz3Mn0txp7LDZwT1NIXc89GQRUX+7WVPamNI26lPoya6n+PfuH4sZRY5+DCZFaqSjN9SbUqxrBz5lN5NekJH+WJLrGP8HePEAdSx9utG+xJtNSf59oHA5iV1nvNWr9giaQA/+QGPKEyjIrpVr7i3atNL091TNmOFkNH/APW6gfsx5tWqravBJ5EAzaLb3faQDLvSrCysD0DJ9RYD/HRO2wIWiJpstB8DqRSvWi9zNWpwEGYPoNb11+5j4scR+pAs0d2o84xGf/TbrZoijDkEmAVZP/yTLn4mUauv5Db2IlcDUNzyDHarcRkeRCptUwr9Osd+RMbQtdqNO1Wcr3iauoAs0Y0rHG89ybTaX+Hr2pByoB5lE7t8VQ8bZReVsprUye9fkx/cbbXt0tb+eJj19DKv6eB1F6ytx6hQyr8WAzK6KffNfjM1rKq0etMDKy6Pj6MKdriHf6ety7kOD9TuroKWqfEZXZtHc6MA0iW1nCtkr4jrSLjhxzE13+zqCw5E0Xrq1FRsrID+IGNqdDbX/Yo+Mo0GuNeK2GRH3W3JQUtTj7mUvBZpRv2ULaN6Nn9RRqUVEY5i/T1saoFG/wBiVv8AHnzIM+qtlJyCBKEq9xCD3KXdbqdvRitK4UlGPMDP1WiexPjwRC9NteklHOQJRq72V9qrwZDUcWNu4yZVaepuITKcgzOIChmIjnY6dQc5UwbLUtpI6gRV2guR1HWrYoDJz/qKOn3oWTsR+g1LDKMMwKK0ut0/uDsTQ9P1g9v27+/3JF1LVHCqMRdtm4qwXEC7WaPD+9ScfYEVRYDqV3/EyrS2+7X+hJdZStrFgdpWQN1lG1xYpyPMjehrydneICX27hWzbhH/AD09gYdQrGvD6a75qZZoNeFfDdS7X+1q6DnGZ866NS5xnA8yje1Gb7Vdeo+6nbp+TwZn+nWNegw2CJrFqjUa3OWIkGXSSr7AMiHqV6z39Tzo9NmccQrF9xt4kFHpWqxS1ZGTOX6d1sIAwD5klFi6e/5cAzcR69RpmAOeO4Gbp0VrwjNNI14pdSOMTBYtXeXU8qZoN6uBp8bcsRgwrMqtNV5U9Zm7UgCB1bIInz9oLksB3L9Fq9lPtscnMz6inausFhxnJkOuobTgbWOG8TXYblVsRV6reNrDMnm/4I/SdQQDU/IPUpspPu4/xMyrCdJq8L1Nqqxb6cg/LE6Mp0rOmuwOVaS63SKWJQ4I5j21BLbHHIPEbq0JpDpySJBkUXOHBJ6j9Vd72MDqJoT/AKjaw7lNCBdQ6N14gVen+1YoFozKb9METaH4PQmbpG9jWEN+JlHqV5F1WPxECUVf2FScETWQbNIx7O3iTajTi1BqKzx5xAruYME3ZUwM+jUONUQ4OCZoIzafVpYp4JjbaKQNxHP3EagkKFHK+JFjZ1lK6qnLc8ZBnz+4o5TvB4mx6dqQ2mNbdiZnq1Ps3i1ejAo9tdTpyrr8vEk0TrUzVHuavpqLqNASD8/Ew9Zuo1DNj5KeZpCBY9OucL0fE9dzduxLtNXVdatzee4n1NP49gwPiepUUVah61XB+PmVvXWafdHEzEdjp9yjMt0dtdml2scEyARUBsvB4zzNHarqGHIMiqrb2bKjzjqM9NYjNdnXiZaVV/1WDHUztTUzXWt0OSJdrPcprDgZGYKMLKtxGeJR8pex94qe8z6f0r/+lUg/qYGtq26onGMma2ksbTUKPBgc9XpWq5L6xjnmHrtQvs1OFG4iL9Vu9ygA/wC5I9u+msEdQi30fYGv34HGRmT6Ye57j/8Ai3/+ZNqXel9ydER2kJTTqQeWPIhW+7F0Rh0RzMyxhRq/j0TNHTP/AF7G4IHEytfuW7cR0ZAT7tP6grnpz1KvVNMbNRS6fjjmL1C/yNIlw7HMr0moGq06/wDknBgTWKtRDY64g6ilSq2rxnvEq1Ne9SfGJPScoa25BgMqb3KwqnJmhqGDaLbjnGJ809luh1W4ZK5n0WntXUaYWfcBmkpDaA0t00R6aFUWaewdHies1DUOoH4x2oRVsrvXz3iRCNdS1S7sfH7idHqBVacjOZZrX9zSEA8zJKEYb6kGzrQGKkDMSxwh/wBQNHqf5NP7XiNZPic9QqHQ2FTYT9yoWnfyOIqmlXS7bwRzB0F7XZRl+SwJ/UbEW0BRz5luk3W1p4EzfUW/6gBhjma9WBTWyDjHMogXT41FvyxmeZPwqzjccSi9cXrYDwe5J6nZ7WqpKeCDKOXtZ6XqksGWrPYm8hW/Th04DDMg1tS6jSZPZXMb6PeDovYJ+QhGcH9u6zzPUINTkDgzmsQ1as7emiqrWo1AUcEwjQoawZpsHI8yX1FW311j/KX12LqP04knqe4X1MfB4kUdlTaXZV/5DuK9MtFOvsrPJPIlGrzbWLGyCOBMau9qvUw/jO2FbXqaA2U3edwGJF64pJrbGOJR6o7YqsXkBhPa2ptdUhHBgTJqVfTpp88txA0z/wAR3pcYHjMRRU1fqlNbDpoz1lc6/A+ppHtYNt1PgOZf/gV/Ui142/xSw4EoNg91SDwRCKvZXUaYM/SxAUPV8fEo0bh1tqJ6Ezq7bKrGrXkZmVUavU/111N2Z3VqRo/b7JkOrP8A1tav1matoBdQeRiBhV1CvUKT4PM0hej+qV7DxtxIruNY6+J7T5TXBj0FzCGVLs9Q1Dn8cmT2qbHa1OVBllTrbVqWxhiSJxKjRoiG/wAuZQzG6vT3D/FhmHrWNeqUpwtgAMDRsraN0z0cwdVaHtoXsDEirNcoq9JsUeRmQeg2mtDjx3KfVbv+jCDzxJdEgqU84yIFSMx1Qs/xJmtcoOlP3iZ2nVRpVJ/LJlwf3NO/6EmjEuvzdR+jLXcPrj+xMrc3uK2M7TNG4lqlvHEqpdQRvKfRmhRXVcFrLYwJmbWt1Z/cU1lun1hIYgiZ+jd0yD+R7an8TK7flrOfAmNoNcF1Isc8scTQfU1nWMSwAKyYMlsXLizgyN0CPtByJU9T/wCxE3UsvynZgtdO1jfGeqWyrUBd2MRmnv8AbcA9R+op3D3UPI5gM19m7RnPcy9NWroVcd+ZbqnW3S/RHiTUun8fZ/lKD09h0N2A2VMstvVk9xf/AFMy+plTdnMq9KFV2VtYL/uBVp3WxSc8/UC6lq39xY06AoxalgRmMLnbtccyKnFbXYcc48RdtCMORhpVUdnKjiKtJZiZQDUlqPkuQBxMzUq1YG3oz6Ctw1G3PiY+sZbW9sYyDATpn2cd5jLEFThgMZkxQ02YMc9jW1QK/wAgGB4lWnqr1FRXphMfTXFH2scCaWkuSi3J5DQB017UWFc8Zj9SWClkG4NI7iv8tiB8TKqLtmFY8GQSVKAwycGPvaw1nHIntYqFwycH9QDcVUbuFhWeWfcQCf8AUYjA/G1ODxLn0ldtfuVH5SZygXD8MJUIoYaW87T8fqV13K1wsHiSWJld2J6jBGCcQNnUsL6AVxmSbjWs7UrInByJy5G2ZxIE2obl3AdSvTCyrTGxf/UTRaKwRjIMZp9YDaanGFMKMLU+jNmR7nkSOvTvZWXAyBG21A3HYcKfqco1P8V2RxlTCqaK0fStlfkBMqvIv/5lb6ooxav8WkxOHD/uQa9GsyBWw/Ucw9shu8yBU9xQ6Hkcy7SahbR7b4DCc7MuwZ3qNG21bj0TGFTQq2V/iY71QoK9jeORPaO0W6bDDqdJdHnpruX3FbmUaYh6jWfEgQe07D7h6bUbLiM4zCE6qs06ocf8z2rBQC1e/Mr9QT3qdy8sJLUTbp2VuSIRKbRaAwOCJaU/k6RcctMx6yjEeDLfTbfbyGhVGitegGizkN1OWKtLEH8uxmSvc38g2DnB4Ercpr9P7nVi+IQ3cbtNk+JO9oVVU/8AuF6ec2e23R+431bTLXp8199yKBfiVasynXVizRszDJ28TF0urbIQjkT6StE1Om77GIVkeh6tqbShPB8RPqrGzWWHGARAtX+FrMjwZ7UWi9twHJlQnTXmnCnlZqa8JqdCWAyQODMuynABM2fTFVtBg8yoxtFaShqxG1qK32Nx+5y2saPWZx8SZTei2Vhx58yivRWi0GsckQ7w9OCRgZ7mRotT/E1oY8gnE3vU2W3SrYrcHwJmtRYr1arSbA2dy/8A7mNo2ejUPQ4yAeIPp9509hB/Ey7al1wsTG4SDI9YrxqFY+Zp20e56ZWyj8BkyD1nPvpu7mzosNoAjdESjM9TrSz05HTsdyXTIl/p7DHzXzNS3Te7o7a18dTK9JcVvZW/XUIHSYvVkfxJtESNUqsThT1H2bNLqgyNlSZVrdKiFL6vPJxA1XwLFcfUk16i6p1X8h3HUX12ouD1JfUw9FwsTkOICqbWGgK/XEn0uofSakH/ABbuO0RLrYsGytHqcE4ZZBp6gG2gtW3xxmZ9TsfiPyjvTWZ/T25zzidav2wtijDCUS2sbWNdy4/cKrV2aICrtPuU2bLxuPBHc5ZpUtoIVsnxA0GVNRp0c+Y3PxFZ6PUxtFqbD/09nGDxNBtWqsmexIor1ODt4xF1gMpU+ZR6g6/xfcrPfcn0zr7GWH/Mgm9MzVrLKvBmvs3Aq3MxNO7LqmdBuOZsC8EI/R8iRE1Y9jVsv+J8QtIhq1Vj9Kx4i/UG9nXVvnhhKcbqt45EDO9fGbK3X6mjocv6eNveJJqSlilGGT4zKfTLhWgpbuULQi1jWfyWQagb/U0U8gYjwTV6w48ETjrj1dc9GFXHmsDx9QNNspvGBgQ2VlbHgwHG1hkSob6toxsR6xz3MfVj29ZW029XexFOOjxMjWkfzAW8SBtDsdYhUSz1AK5QDllkVZspItVePuN0rGzUsXOcwGW6qttKyMDvH6mEEFvuvnlTkS/1MGlyQeH5k+i04ZbHJ5MKps1Qb0+nnO3GZXTaWrUjzMJO3qJ6PAmvpxt09ZlC6Lf5HrSqyAFRB9VDV+qIzr8cwNMcf/UC4lf/ANRWZtrQjo5zKyT6od6VrjvqTHdUyb+pdrqt2kSxCCFUHMjuDX6ZXHawHVE1eooc4VxzOVrt1bK/fcSlrWGv48r5lOqRls90DjHcALKV1dpfONp7lbHY1WTnxmTUYFbZOMmP1Z210mQZmu+HqJA6Jnta5ourK+RB1tos1oYDzF+oti1DnoR9QejLWXHwuczT1KtbQAo4UxXo1S3aGxyPlullY21Pz4iqzasViznAI8xtSq+lWxuWDyXV5IA6OZopUF0iBf8AZkCfVRtrq+jJL7DQyeJb61xXSIj1On3NAtqjlBzArufbVRg4DTSTFasD0VmB7hfT6Vvozdb51/8AEisqmlfaZ2H3PW3f/wAay9HPE6pzWE+zE+outWyof7MK7pEdAlj9GX6jT03ZJUZx3JFffp1OMSl7P+mDL+XmZn1GVXpiLC27AUwyrXaxME4JxFoz2XMpOBKdI2dRhednM2B0d7tWQeT3zGWMLlweGEzK9SUtXHAmmFFmGB5M2icVrWSH5J6jtGxaw1nlZ7U0fHfnJHiTi404sUciAz1GgoQyjCxBqQVhhHX6t9TpzkDH6kqFmULKg3GUwTkSIZ3tg4x9S69Pbr7yfqS6faxbdwYFOk1d9XCEv+jKf5L2KS64IkK2fxbwx/Ex12uVxhFHPmAk661WP1LtLqVvXaww2JHTSpJL9R2n9pbTk4+oVpJoWCbg/jMxraWXWcfeZtpaxqO1s4EyUtL6ti3J6gcvq90dYIkzKaVznuazIAQepNqqktTC9j6gZL5bnzL9PtFSlmyZGOMr9RlK7mHOIGipS3g8NONQxOQciJPxtBzHJed+B1AYMn4mLsTdWVIlDgMm4DBE5Sm9TkyKh0t507ld3H0YrWMLLN8PXUBb8LBTTe7WQDhhKhqMf4/IyINtKrUHWcotaoe1aI8nFDZGQYCa7HXDBuvEsTVe7lGXAxIKT88Ef8SsfYEgVVYBcVPX7h6yhABahwZO6/2E+ZSv9lBrPcoNaWNIdeYm+pjtz5j/AEzUFGNFnUd6grVrvUAiFIo0yOPasOPoyLVVPprCpyVzwY8s9uGHY+orV6lrk9uwYYGZwV+l2AttJHMffpWos91eRnxMjTttsHifQJq63pUMQSBJYE6hF1VGB+Qkegfaz0nxLAyrblDwZDrF/jahbU6J5kn4LXQHuSXUDd7iHkeJZTZ7qBsSVCDqSpOAZse0utPviu0YB4hhPbuZR0ep6zSJax2Z3DkYkZ1rvcK2GGXjMILU0lie8iS1WYyp4M2kZXHyxnEyNbpzReH/AMTCjALHEfoW9jU4PKtxEr8wCsco2jc45EiKdRWKdSHTo8zTrKW0AsueOcyGlk1dO0cMIdDtWTW3iQRa/T1Lb7lWAfIEt9Ju+GxvMz/UnFXyr5YnkReh1LGzJwMSNRseoaSq6tm6YDuYmiQfyCjfc+gLLdpS6nsYnz97ezquBzLAetXZlPEP07UmpjW34mFn+VWxx8gJLSv96qeOZUaur0y6nTkqcsBmQ6C8WqdNYMEcSu9rNEQcZVhMS1zXrfcXgE54lQ7V6c027c8eJs+l4v03tNyVmbr7FurR1OSIXpNz0awB+A4ikaHtAWMjLwOjDJWgCxGzjsSpkUsfJmffWUsIwQrTLQPV3TUVVXKec4ImxpgP4lRXrEw79OPYPPXM2vSVz6cAzd8SoCm+p9S9a+BzMHUINPr7FHR5l+kHseqWIfJ4knrWKtcG+4Ex0/u3qobv7m9Vp2TTpXZhpgNYNyuvBE+g0d51VKnoiBn6uk6TUKEyFYzQ1eG0RJGSBxJ/WyV0y8fKI02s96go5wcQJvTriNRtI4MHVnZq2XwYsN7NyjHOZdraVur9zo/qAv0i8Vu1DdMciaWpU+3nHAnzZZtNqq3n02kJ1Kgv+LDxII60BJ/8SIlVdbHWtiQOZdZp/wCPaRzt+zI9ExN9vkZgJ2Pad6cOsu9Ptq1QNdoAtE5TX7eoLY4aR6ymyrWe7R39CFaltb+01Q5EXSVFZpbsQtHrlvUV2fG36MddUqNu8wMnRWNXrsTewlnjBmFrA1GqFmPiejNHR3e6Ac8iQDrKxaQpPyXiV6FStftPyPER6qm2pb0455haax2VSevuES+oZp1XXHiOo2EpYp5let0i6moPn5KJDoFIDqfBkBaioj1NbT1tE9qQLbVZMbl8ym0F6m4HAkFbbXD9jMqrzY3tBsfIRtdqaijLABhEZGM+DE12o5YIcH6gGtnuko3+HUCzRDUahDu48yr0yoNZa1ieOMxemLDVsjDowhHqFvtVGivnED04F1L55heoVirUMzH4mSaC0rqSE/EmUF6iysjK35KcSbS2NVtDcBo71zFWqX/8+Z21A+mpNYyyjmBHaRT6grMPiTzNvUIBp1dOjyMTD9TUlQQecTW0tvv+jBs/gMSjO9NJf1Y2MepqeuVC1c55xkTM9LTdZY47zNjU7dRUM8FRzCMrSX2J6e6N8h1K9JV7mlDLJdNj+HcOypMVptXdpVJTBUc4MC2uk17wfPUZfYR6ftZTn7lNFlOv0wsTizysV6k/t6ZFK/kZm1UgqJ04/wDKP1D7qEU9gQimQoHAi/UanSpCgyccxqsisb7iD4M5r2DOF/U7p7FS12buIszdvcfc1HNuehjZoH55zLECWISCOO5mektt0jjPYlWiTGivfPPMlaiTVbLdaqoeBLqXw3tn/iYjK9Ti7nua2juS7VUkdk4Mg76zj+seYStv9IuVvqI/+obNmtUY6ESmp93R2AZHEBukQP6cpP8Aie5oLawpznPEzdCxPpjqO8ytTjSD7xCk0EFwxIAEg1FNmr1jOudo8ymsE1D9xtjNpK9gX8oCdO5KMn/jL6x/R/sTM02Ta2fJzNNztpQjqZE+ioDVX5HzGcQ/SKGAtYrluo+hgpbwTO/yBpNOzr+TNNIwL9JarbiMARmn1DK6qeoT6hz8XPcA1A8rNjTNqbCe+JAMOWUjAM9prQjbWOYdibcuvUipctUxr8Rlv9dQZe4Oo+Sgry0BHdvi44lRpVJTqNMWJ+WOph6qm6kkhTtBmhVYdM/I+JlNhTUac/uUQLX/ACdGpbsCS0EJaFbkZmhVUa0xniR62kV4Knk8yjZtFLaVcYBPUiOmJGRFaO4NWFdskS2wH2eICKtS1DbScjqPeoJi2sZJ5Mn1OnK6cOO57SahlG2zo/cBoFlrZhJS65JHEcp28ryDG4Zl54gYusqFLbh5iST44Mv9ToYqCORIuCBIgkt3fF+5XTt2/uRqgYHnDTiXe022w8wrTFm1D9QatQUyT1AqX3K8g8ThqwMCSh7+1aQ7HBi7a/aIdDkSZyR8eodFjAhWPx/cDmpKvhumEfo7ltcIccTmoWuysle5lV3+3qO8ASi/V2BNQSoxPaS02uQYu8i0hxJ0sNNu5YFl5VWOO4SNhQy9w6vb1QwRhjFX1nSWDysDu/Nm5RhpQdYz6dq7Vz+5O1iMwZOp3IK7T5lVPXrFqbg9QnK3MbZHqNHi4BDnJmgKPY0vyhQkDYCFlFVQAVhnmSae4EFW/wCI6rUYsCt1JQzUbq2H1Btc6ivkfjKLAH75HiIpbDMMcTCG6SwpWPqFcgNqsgixwDiMosFbYbs9SxFSK1VgZhgGZfq2m/ja0XL+LzXa3co3dwdbT/L0f2y9SjM/lqR9GctuS+ko5+XiJ0ml99yp7WKvZVsZTwyywDQ71PtPWZrXFX0gI7mC1pzyZvaArqdCw8iSqVSTSosU4MuVt+2zsHuZgLAmt/Ep0Nxrc1typ6kDdbQGClFzmZ9ulNFgAbBIzNHUahqztURdirdQbX4cSBvpdvwNLHP1I/VaSuo3gQEf22DqeRLNZb7uj9wDMojofYw8Z7nNfU1N62qPiecziLmvdNBAur0Jr7YQizNes9KBPLYnyd5KXbG8Te9OtNQbTvwfAmb61pGS03DlTLCl0LvcL4lGsRqnSwf4yXS2kVHjJEpFh1NOCZaRq6LXe6qt+sGN9RdWqDZwczK0o9hSpPcv0mnOsdVc/EGZxS9ll2ia0D4r3HekaxSnsucfUb63qE0Gj/i0Abn7mDWxRVYHDCQb2o0uNWlyf8yH/wCoKGdK71Gcdy7Ra5NVis8MBE+suadGVP8AlKMSsB6s+Zo+kWkXrWTMvSMWZV8eZqaOrZ6kmOAYGt6giW07SMnxM+/QqKd6cMJp4LcGIvJqrfdCPnrNzsN3YmgLStKbuRiROWfdagyAeRGPctul2jhvqFd9RVbaA9a5I+pT6NrWKrUR1EaQj+MwcZitPcdPqg4HxkH0PqAD6YjOGxmYejvauxk25m2HTU6UvnmRaamo2McfKQBRqFsZlJwRKmVQyv5mVVS1evYMcDOZfqG3Ull7EqpvVNMyONXTx9gTS0t1et0qktlwORE6Um2gpZyD9zKsdvT9XurPxJ5EDS9SrLaXA8GR1WNp2Ug8eZoJdXrdKSp58iQnTP7BLcYhGwt1er0hFhGOxG6ZF/jDHgTCot9oFSeDNrQPihc9TKlGxwxCt+iIvR/nYD3mMYinWsGGVbkT1Y/td1HiA5SHR0U5OOpk6ZmNltbeDG6C1/5zhzyTjE9rSNP6lsxgOOTKKq23psmZqUt0dxccZmipRcFTJvWmD0pjkwNj0qw3aWuz77k2r1AT1LaoAB8zvoparRqr8Z6k3qx//kEAGAPMIb6jUdRp9w7UTJ9NVn1GAcYmomo9uohjkMPMi0IFWsHgGVEPrNj26pVYfgcSunOnrUv+LSf1awDXYx5lzD39LWAOhzKpXqOj3af3k5UiD/8AT7e7p7dOTxyZfSM6C1LOFxgZmP6Wx0vqJTwwkFXpymp7sDjcRKrrNmlsY8cTlBrraxW4JYmM9QrU+luRIM7QFdlw3djiFRUr1sp7MhcNp6EcH8pXS2+lXQ5mkFoA+l1u0NwZV6pcb3qrHg9xYpxZvzziI09nu6rDeJlWp/ko/wBQ9a2SEH1Jt+SOccwtexqZLMFlxyRBrJr0Yue05xgxaUhEsGeBLtI4ZdRjs9SHUbq6OeC0rKv0zrHiVu+wGpeAx6kegPt1A/qWaLZfcWI6hQvUpqavHIGZF6Vbs9QQEcZmrYg98sOsYmNUhT1AMPDwrR9VQX+rKvYwJHr9I6Vs1J48gStzn1Yk+EBhazjSWn7gZuh1F9FJQVll/wBSka+tqSpG0/uc9LsO5V7D/co9Sors0ZcIqsv0JUd0qe5p69pzzKfUCjsijGcTPo0+o/hq1DdeJM111VoFv5SBY1DU+olfGcTd1Izpq2HRxPn9agNyXDgk8zWOoL1VJ4kDajuv2fqF6iEXTLnstBpxXqNxPiRazUtqtSK1/FDKB1YSxdyD5CKrcYCtwYSsCvfMS4JbjgzSjspZbAw5WUU28bX6Mkr1bUna65EcXFgDKMQFa0+w25Op3T3e6oJWMvr9+vae5Lp/+nu9tuoFLAXAoDzCp01qqB4k4ITWkscKZpX3CipWqOf1AVaPaUB+JFqVFnyBziWWWLqlXeNog36apah7JyZUZYVkcOBjmVWatyAFnPaZxiSXo9bhTArttutqVRkiduXbQOeY70twGFdg4Mq9Q06nitfEoj0Op/8At2H/AFK/dapueRMu3Tug3eRK9NqBfUVb8lhFjXB12leDMm1QmoZR1KTayHmK1Kixd44aEJCZOM8wbKA/5H5eJyp23cxrI1j8HEivaHUnTsKnGQTNS1Bw6cqZg2JZ7m0rz4lum1LVqKrP/wBxjUc1Bb38DqGo3YHmVrUlhyYF+n9vDr4kSlCxajsfjMy9WireSpyDNexK76y3+QEy7Quf3LEDpdRz7Z6lr1r7W4CTJp2I91V4jlsJXaepRxLGQgp2JSuoXUr7dwx+5EW22EAcRoTf+Pchrr1NQTgZT7hKc8iV6V1sX2Lv/ck1FTaXUH//AJ54hR7CSG6MrQqye1d0fMjuu/EqOJ46olvkMgSgdVomoJes5WDowt92x+5o6e1NTWF+vEh1dL6PVCxBwZA+7fp3x2PEYCnxb/3DWt9VUGYZiDik7HmaqqwA4A8ya1GFgx4hWs1ex1GRHXLvUWIc8czIWl7bflNHQtvqOeczJcZHEu9NuUH2ycTaJfbOh9Rz/ixjvWfSvcUX1Dns4lHrNIahbR2ks9K1K63Re2+CwGI0fJPpFassDggcie9O1LadseCZf6rpH0ljFfxMzEIJ47lVrNsus3ZwxnbafbUHphJ0OUDA/ISuu9b6/bt4P3AEWBwrN2IrVWneMfjiJ1NdmmsB7SX6dK9RpWbziQZ9fyJHiOrtHtNSTFPVZQ+7GViLzh94kFbI1dOR1G6bVey6tjvuc0Ae7T7WGR4irRsfawxCGeoEm73k6P1CDHVaIq/OPM7Qvu0tUTz4ndMPapdLOIRlqBXqDWejDVjp7cf4mSawtXfvByAeJeu3V6MMPzHc2G1v7jnPXiaXpmvq0zMtg58GRejVLbcUPazvqlYo1QwODzMqD1Vnu1Hvn8D1J15Algvr1dJqYbSokQ+OR9QOaa16vUk2nHM+h9U0383R4H5KMz5ixmS5bVHRn1GgvN9AcjxiRXy+jPs2lW7zN3SbrHDgfjMPWED1FgOBmbGht22qEPxYcyovF+bCp4MdcBqNI4PYHEwdfa9OsU7uzNdrvarVifiRzAxPTAS1tR8mBbQabmDf+pZZ7VOqS6k5VzzKtfpQ96WocqRIrMS3ahz0ZW9CWenl1X5DnMXqqVNBxwwMZ6dq0FJpu4zxAH0/WhaxW3H2ZcxRbFdOR5xPm9Xd7N9iVnjORC0XrFlbhLBkdSzymt3XV+6RYnDCDpNQFbZaRg/cOp/eQPkYM8+hR6y+7BEyKLNtNqvnCtJtZpqrbOfMW13vaPZ/kkrqxqNADj+wCGmSgu0FxKDdUZo++mo02N20nxA0wDsarf8A9yf1LSHSOHTOwwjpo/IjkL5ml6Nq6rgaGPI6iPSAL9NbuPcyEd9HrWZDja0YPpPUUWuwNnkRWl1CspIPnEBj/OZHLcMInSVmvUW0nociRUrrbT6lvbIBbIlvqai5EvXte5TQtWtJVsb0idGPee/Tv0uYExb+rJOOIvQ2Jrrylh4Tx9xmpq2/E8DoSHRaVqtUX3YxzA3adSDrPZH4rPeo1+7qKynJ8yTSFffJz8j4lIsJuGYQnUMr0MFHyUie9n3RVcnjuJvVqteydI/UfoXdN1eMgGBl+qVtdrgq8EDJlnptg9pkb8h1FsS3rZBHGCIsA1eoMmcDMqE2anUPrvYz8M9Sb1R2p1ilOCBNeqpG1ofHMyvXV/636GIaaSub9BXZj5eTNPaLvSXGM4Ek0Fan05VBycSnRsVpdDzIjB9RXOhBH+JhekZ/hmUayjdo7j9eIv0hQuk3HnnqX/Banw05tY5mUzkXmxOJt6qtW9Lbbw3gTISg2aUsPyEIs09nu4B5zH+r3NTpa6gMhucyH0vm0g+JX6ll6ct0pwIE/p5BvKkcERfrdQSygL0Y30zH8rnrE964yPZSFbJEgRY3t1hVM0NOjpo/cq78zKAL3gd4m7T/AP0rL1kQJ9KXv3M/GIA0v/V7sfGH6fYNrj/IMRKkcliDxDSRfn6m5HICgTmoPuXPV/jiL9Pb3L9QQeoGldn1Dq3YzCVP6W//AFKJ/wCJM0vUMrpmX7mPpv6Ndn6abfqTo9WF7wIqC9OcJolzM0v/ACPVeQCADLayF0I/1ItAAXss8gyQTXae1rMkfEGV03VNYqNwROvafcK+DINTQ/ue4p4/UqG+q2ajJNQIQeRGegKGBd+Sx8xZ1DV6ZkJB3DzND0zS4rqdf1maVBagRcoYDZdAU5aC+dvByJ6ptp7xKok9txtt4aCRZQ3HKw7UVxuX8oprdgCvAL+SRYM9S2yqq2oOoy8zbnrKgocmN02p9o8nIlwN1NHu1jA+Qk1TupNbnkfcstdnTdSflM5zY1u5hhsyC6q4L8HHxhH5MfbPEX7FhrDryY3TY3ZbgyonNpSzB7g2A2ncRjE7r0xaGSKF+F2+ZQWjtBuw5wQZrat7NitXzMOyg7fcXg9y7Qa3cBXZ/wC4HPeLKwYcmSbChLIcS3V6cJ8lPcl5CnzKKlA1FQKnLCSWlxlfP1Codqvkp48iP1CLYosr78wjPGUbmVpavecGTMMsc9zqiRB2ake4OuIVhWwqynmQ6qs+4NvOZRTprK6dx77hdaSalUVc+JQl4v8Aj4kml0636ckn5Tun312mthyeJlTBim/K8p5itfogyG6kZz4h6iuylv8A8TKNFeijY3mEZunv2aZqnGGis5h61dutJ2/Ew7K0K/Hgyidm2w6LStgwIlwSeOTErY1dgJgaNmd+9Y1769QgrsPIgI62VAK3MksTY2c8xganxt2t+PiW1UJYCJIpFqj7hre1LL9QoijaV9w4EdZqU1VYU8kQtWwupG3nMg0nxdlPcDQ0modG9nPBiPWK7KXRv8T5irCyWbl7lo1FeupFV35qOIE2l1Btqau3rHBj/TrQ++pj/qRIu0snRBntOwp1AY9ZksVfcnsNt7DeYBpsrIdRKdQ1eqo3VnLLJK9Y2woeTJErTV/5eiZT3jmZvp2rOk1GB1nBjdBqfbc1t/lI9dWaNYQPxbkQj6X1ChdZpt6c8T5J6vZuZccT6H0bWtsNDtwepN6nosFjjk9RFY25lztMu0OLaiG/ISIfHKsORG6clrNqHBMqtCw7k2PyIOmR6lZVHxMXh6ji44zH6TW10vssPxPmEQanXWU27HXKQb2S2jcvB+pqa3Q1akG2v5D9TGIG9kHAEDV9FsFtJToiL9YrdHU44HmI9J1KabVhXOAZreoYt0zbBuJ6kGVTaVCuDzL2/voG8cHyJmVfFNrDBluksdv6s5HiBl+qaY1ruA+MR6df7dm0ngza1unN6e03HGZiU0jT6oi8YXwZqfqLhY+i1osU/FjNX1MLfpq71OZmuqarTk18lZX6bat2lbT2djqFQORW+4cAiP8AT9MurVzu5EK7SKh2WHA8QPT7v47Whf8AiQUabTpYjIxyVPUqq1Pst7SLhPuYmn11tetOeAx5E1daHTadvDDuBhWMTryTzlp9AdMUFZQdzE1FYTWL48z6LTalWoVbT8h1Ag9f07Cum0DnzLKgNR6Wit2BGepj+RowEG5h1C9O07fxsW8ZHUgw9NS1ur9ndxmfSvQaq0rY5xxmfOapxo9XYK/yDcTa0urbV6QG1v7AIVl+qg06xVzwwzFLpW1AJQH4/Uf6yrO1dv0MEx3o2oShzvPxI7gfN67TX12lyjbR5nvT9C+usOOJ9T6pZVejLUoII5M+f9PufSarGMLmdOvxltUaGyjTbd3yHiV03EV/MceZ2u+u1dynP6km7aXQngzkrq6cs7tSMrG+mWGuy2qzg+BE+k6k0apq7fwMo1uynWLev4tDQtRWKrktHXmPuSvV1smdykdxW9GrLWH4GT6ew02mtG+LHgwM6m+707WvWD8M4MNKDrtaVrOQ3OZp6nRpahLj8vMj9PdPSfUgbW/rYdyxBU3t6Zqmot5XwZQl3ua4MOARM317VVW5urbJ3cf6jvTLxqWqZexgGLCLtHmv1R8cAx1SinXM4PB7jraxXqBYODiJrb3dzfRmVJ9SVsbh0OYqooUDDuVako1QVjgniSVUFAVPXiAykJTqksJwPMYban1JIaTtwu1hzA09SNq60LYBhFGusW+6kg/jA1btpL1tr5DDmN1GhC2EI2Im0mqnF4yPEqJ6LH1HqQtUY+57WqV127rdAp1ddN5ZRhTLNYh1QqsToDuUDQfauBJ7kX/1Iih0deciVX17dvy5AkXqe++lVxkiBf6GxakeRiXIjLa2Pxmf6A3/AE7IeGE16irfHMzVZRbCXqeQYj0tlFJXzmFrDsstUdRvodIsssB+siUXa+seypBxx1J9FhatpXg9mH61cyLSB94MFz7Olz0SOIEDumn1ZFTZ3HqW+oDOl/3iYTN7esy/PM+itC3+mhxycQiHQD/qlH2JJ6v/AF6kY7Ep0u4aitvEm9SX3fVFQ9EyBei93U3bl4xN3TZdCM8rwZLqaF0FavQu3wZR6cSys2eTzAPT6f2t5HZOZzUZVXfogRq2H3MYxPeokLoLG84hpk+gZf8AknzzEVWGvWE/sx//ANNtgXHwYa6UHUOxHGYrNSEbtcZYxZtQwP44kfuKmrfeOfEsLjhx5gMuYrQFHUXo6xW3J7h6nH8ZTGKg9tGH1LEI1i7LEI8iK/JcZ7l2rX/pA57Ez3YIqsZKFWaUtYFz4lno9z13NX2qcyY6kFnb6HEP0Gw2tdnvBm58E1ZbYTth7BtzjBh13rUwUjgzupuRsbIUhWCvzDsqS8EkzhCWrgflFKWqfDcQIWC13FCeJUipt4MXrNOXxbWM/cTWr8buJtVtF2ywgHMfqMPXlfykO0g/GNRyCATMo5XrLam2nnxiU0WOzH3BgGKvRGUOvDCLN9jgAeIFGoVkcHGVkOpBVg4Hc0aNX8drrkiT6nVV2N7ezmVA6a33E2mAymizLfiTPVoajzwDK60S9Crc/UKppZNRVg8yW9VqYgCJqdtNcVHIzLLWWzB8wIA+QRG1EouD0Z22klgUENFDAq3BlQq2rnd4MQPy2ykblBV+fqJxhue4Rw1FgfuUaQOwKWdRK5BjkchcjuQh1TexZjPEO9vkLU4IkDszKTnmd0VxNnt2cgyY019Nq6dVX7dvLxWo0jVH3K/xEztWjabUB6zgTTo1bWUAHknuMCLmruVf/ITzhCv7inOLG8Tlbh+DwZAj22rfPgybU0YUsJo3qFqJklhD0nmWIRpXKsBmaF1K2V/uZ1CKbOTjE00IddqnOJRJpwUtw3UosCupE5tTdhvygW/DnxA9pnsV/bJys9rFNTq69xta5AYT19youLBCge8BEbz5jbCoRbqhz5kLsj/iY/TFjWywAst/vVwe+5qKNOWTeO5kIn9pSzvxDc2JnceupBsPp/41w9v/ALbzPvUV6s46lug1n8ir27DkiTaz46lTJiADYcH6lWurOopS9R+PcFAK7QxGV8zRa/T2UMlXkdSIxqbylqlTifQhl1enDdsJ804AsZRxLfTNW2luUMcqYVHq1KatgwxmBTirUK3QzNP1yjLDUIPifMzgoasNCrfU2S6lWQ5MznXfQR/kIzgjOZ5GWagf6NrGp/rub4njmU+penqqnU09dkCYWoFiuWXoTd9J1w1GgNDnLfuEYK5fUz6n0zUV20bB+S9zF0umxrLEcYMp9NsWnVsGOOZKD13trqGBXBil3VbbFMv9XoWykOgy36mZXVftyQdg+4GqiNqGqcDjzJP/AKqqStKvbXH2Y/0zW/x7CH5XHEi9b1FmqX8cKpiBXpzpUyq3TidtDaPW5HCnmLBU0VlB81lN/wD1Wkzj+xRKPa/N1S2oc4Ei01hrYt/7j9FaWqapjzFrV/YUhQa2yoslifl5m/6fqqtZpwty5KifOuimzYe8zS0CFbwiggGAv1rTivVJbX+Jj/T6b9VYCF+I8x/rOlYadWXkL3JdJ6lZpawqDg9zNG9ha+McyD+Yya41twvgQkv95Q4OSYvW0brK7R2BzCoPWNOV1XueH5nqLzW6HOBjEs1wGo0PuA5ZZkp8qs+YG/cEv0RH31MmlCpaonqaXp6C/RFc/ISLUVPp7gzdQjyA0tg8gyPXrs1SnGFM0dq24YGI9VQNUreRARVaunbcG4+pTVfXqAW8zP0ulGsvWotgnzH2+n2en6nYHLKfMA1Zn1DhOcS+jdqtA1WM2J9zHFr6awsvOZuentsqNjDBYSKNU3aUUvw0mCFkKgYsrjfca5t68EGI1Dtp9bXZ4buRWhp2OopCf5juZOsqb+bs1H4gfGa1O+q8WrzW0R6movvVkGTiBh2VodyWj4+J30F/a1bKpyAciUPT77GtuGWL9PqXT65lbgnqal/EfTvmxA2YjQ1Y9xX58z2nNjow7Aj9IMg4GTMqi1dfuY2/4mdHQjLBstIPkwLSE89zNCXIbUqnnzF3VGn1Gtv8fEfSoDFj+XgxHqVx/qK8Fe5qI0iP5A3KecT57VO+o1woL8DxN/0+5TpzYfoz5+jD+o23j8c8SoU49u5kI6myfl6WrIMEdyPU1ItgtP8AlND01xZTbTjvgQM/UNWdMHU/ISZNR7tJ46lX8Qm40NwM4zEavTJ6frK0U5VxiA30SxUvcscBhNutcOSPM+WwU1ZCnAz4m3TrGXaBzGK56jpw9FtiD5DuJ0Fn8Q02dZPMD1R7qLlNb4SzxH6vSEele43a8wO+rP75rK8jM5605SnThPrmF6W6vpqzZzOepMltihBuVe4GPbWbrsjszb01pr0PtsMEDEhsQLq6scAy7VD5lF/UMp6wU2mRXMT6qjN5aXWuaWVCO5B6h/3626OJBuavFn9ZGQRkSf04hL/bzHI2a9KSM5AGZqW+k04FycP2YwZVrFdSVXvOYzXNv9NvPkJOa2srZvr7xgyPWajPp1i5+RGDK3Evo5KaSw+ZZVYURjb2ORJ9BWE0v+xE+rZFqYPBEiEeoA++HIxumhWmaUJ6mXa7uqBjnE2chNGgHZE0lLv5pC54lFfFFY8yTVEjSrjuUac5oTzIhmv50OfozItJZEH3Ne5letqm4mMATqhXnIBkVoaPQoto9zkMs96XWlPqF+3hOYbXf1kL+Q4g1J7VDvn5EczWoz9QFZdy84iFsyIdWQD5E9XpRa5+WJuAGZlIZI0sL0//ADib6bNO2M5WcpcZz0YsU2qxqX2P0Zy5AG3qMrCuAsAMJCK69rcj9wEe5lesRJVyQ3iPevcCy9Qq1PtfcDwGR+odWnBUsO4FTYbY0oQmonP4yCMOyXfIYitYCtquJo2pXcN2eZO6dbhkSxEj2vZjIldFmB+4sbSxEEtssH1CweqYqQccme0+ow2HlSCu2vJwTItRWUfcFwv6gPPqHtPgJkTr6lLX3AbTJ6090ZA5E4rgNtI5lDrLLCMAZH3B+RUEyhFAr54Jkl++pxk5Uyo9ksOILm1VwvZjtyHDV8CccFuRIJlFyMN54gF2S7cvYjrq7BhuxF+2xX3McSqd77Xfn3GVO1LD6ko63RwJsrgMsY3W8NGVV4P7k1Rw37EoSzDiT1BS6bq8WdSWzRsKyyn4yu1wUEKh1xtbkTAx3rNRBlumtTaNvDRmt0O5fcrOR9SFOCPBlRp36YWoHr/KSlWdCjD5CPrNilXVsj6jbNtgymN3mBPQCqYPcK6pLcBosuc46Igs7gZHcKXZplWwFPEamVPAnK7RaD/5DuEW4B+oHHT5bm7hkJqa9vTiNsKNUG8ycD5B0OICazZpLhngZl2rZbK1sHM4DXcCr43eImquyoPXaMqepReoW2gMkVWpquUiTen3+27Uue+poMu08HM536mM7UkV69s8Aw1RmbIjdeiNWLMfIRNLuFysI22ZbfTSj8kL1MGhuSh4lmmvsGUY5kt1eNQWHUqp2fZYaz5PE9qKyteV7g69MFbF8Q6rDfRmahSwS9WCeYrSO9OoyhwZ012e5hRG0aSxbwbOJRYNUV1aswznuP1Wlw4uXgdmR6lkSyvHYPM2bKUt0oct8cSUP0uopsp2g7isJNLZqixJxWPEyvRbE/mFQcgzW9X1L6PSf08E9kTIxbGVNW6IfxPEqtK6jRnI5A5mPc5WxLR57M1KmJrwOVcQjM0H/f2y9G9vW7H4VhxM8A0aw5+5frbabKkdT/YsCL1CqzR6j3EPxae09rPYGXlppW1DXenkdsBkf7mX6N8NZ7b+DiaVZbQHtRxxzzNa9001SWJgnHYkPrJ2ge2MA+RF+lWe5Y1GoGQw4zCrNRq21HptjCZdRU0DdxKbq207PRng+JOUDaVgOxMot9MYVsdx+JmkSCjfWJ8xpbWR1DHjM+h4spGww0RoWD13Uv5ziZarsZ6/IM09LW9XqG4j4tIvUUNPqJI6Y5ECv0u/2gyNwTKHCaiuxT+Y6k6ruKN9wLGbTavcOj3CB0lgr3V2dgzutX3WVQeDPakDm5Qdpkp1Ychv/GRHaK/4msrYnzKddqjrbAKlxs7Mgs1C6hhtzkTS9GRLK7azw5Eoi1On9vY+cgmW36tampQfiRzB1VWUNDNhx1MnWGwbc9p5hX0dKMp46PMD1GovSCOxOejar+Vpjv8AzUcRle5rLFf/ANTNU70uwHR7G5I4gWEpeDjiKpzQxx0TK7mU1qezIqHUVYJuUc+ZnepoQKr0/KbR+VZU+Zneor7enQA52tmWB/onqO60U28M3Amjcz6W0+2e5gPWQlero7TkzTr1a6yhbc/Je4QF2pcOdwy07Y38ipcDDRq1q7+4RmcQ7WPHEgZ+Kj9CR6k12sE8tKWcNW33Mux2GpqHRzKi7RPsrs0x/LoSHU6V/TqxzzZzKH/r9QRie5Z66gs0CW+V4lGezHUaDgfJI30piGJU4OIn0n5s9Y/yBiaL202rdOiDiBp6UmzWuXOSszP/AKoOzW1Ef+IM0tHYnvFmOC0y/W1Oo9WqqPWAI8gvT0F1ynGTtl9D1+8ylcHOJD6eDo/UwlnAmtqaEawtUMZ5zAT6tQb9MrL2nMmp9TNmnOmuGfEuoY2VvW/Ymf6roxpfbuTnPcDQ0NNYpIXmDVSxW1BwfEk9LsstLhWl9DMLWVjzAgZS2orVzypltwxrDnzF31C2xGrHyB5jdaNmuTPRECf1HLXUuBwBzMn1C0PqVXHA4m/qkD6QAfl3Pm7lzq2B7BiD6HSvtr02eQCJv6+8ppAynBPExPTlGo0yDyhlnqTELVXnjIlCgDagJ4mP6zo3p/sU5R+JtAbV/Uy/WNTvRKVPmSKTWxr0+CONsVZXZqKvdI+Kw9fZ7VVaKOWAEeDt9JK/5QjItI4A8TRrvFlI/Qk2mrRmbeMnEPToTp3YdAy0qxl3aDJiNNaVsVD1LaMPolU9ESFFKagBuxMoHX3vXqDxxE6OxRqGtbox/qV6spTHyEm01eVVc/lCtvQ1JbYbG6PUHXVMmnsKDicrsND11/QlGodjSSoznxJarCVGrbBHEVblHyhxLipupJHBme960WbLV3Tuy8dT7i7H/KIQgOQZWn8bUP8AFSD/AKirNMFYnMBB1HtthjxKsJqKeDgyK+gnDDGIzThkYHPEGuI9tLlWGVlFbgec58Tt7ADJHBkhrbO5TiBTaTkMBiHbazVj/wDcAW768HuCmcHMg4thUjPUoILpleRJnwynE7Rca1I7EKKushiSI0JW+Rxunq23HnzPW6co29TAkqdqLWRjgTTouptrKPz/ALmdfg/LyJVoTW9edvMBSstdxC8CK1wNbCwCWajSmw76+IGz+Rpyj9iIA0+oS9BknIlF+nF1PHcyTTZpH7BErGpZk4JE0gBU9RAPUYTgcRJ1LH4vzGZBUY7MBrO3t4AzFbh7Lr1xGUsayQ/MQ/8AbYVHAhU9e7YUAzHaYs/9WMGcGdNqVHY8zSCJ/wB1VwceIEj0mnlu5zIIyO4qy57bGBPECpmWwg8iEaNTLagX/KVNSqV5Hczq22tul9FwK/LnMxVJp1ntttblZRboatShejhpNrKkC+4gxF6fV2VDjqQC5soJQnriBXc9bbs5zNdqE12k3KMWeTMhqzUxR+SD4jUUApdyOD5nn2fiv5TiMlZBxyYi841AZeMywJtZtNdk9NKVIsXKciBfX764bxPaFGr3JniVRVWHlG8zpGw7c9xdre1bnHBjgouUt0YRMSyWfqW6TUi7KWdjqSHjgwLEZMWIcfcqA1NjV6ssngytNU7Yfd/sSPhtQpPOZpanRhVzXwMcyWCoBdTpmKfUm0gZqWrH5AyfQah9Pd7J5VjLr6jTd7icDzMCcB6bcOeTOi+sMUs7MDVXC1lIHMTahGHMqqLlSxNo6kOnPs6kV2HCZhJextX6ndZVvO5eDLBfrdRp1RRUoD/Yk+ossetWU4IkWnbd8W5IlSk7CpmhIzs3fJn0PpmpV9P7VnPEwHUK2ZdoiN7f6magAx0mvayr8AZviyv1DRYPLTLrqW2uz/8AzOen6htNea25xJVK9QoAqNS/kvc96daTRtJ5WaOv02+lr04LDmY3pmTc1Y7zAo11RKi4DkRmk0H80B87V8mVsuFZH5GJn0XXB2qpbasIt0hXR6tqS+VxxM/U1rp9Y1tZ4JzBuLLeMnJ8z1/Kj9wLxqF1mjJPJWLpOQto4ZDINBYabmrbkNNBKHUNhuDK0u9SqGp06amntR8iZk1W/BgR3NCu/ZpHrPKmZlAy2P3JUT52nPkTW9K1ilythxmZ2urNdg+jCHxprK8N9ytPpCEZ1weZD/8AUGnZHqsHIxjMd6Swf5PywEd6yyv6d1yGmUZdVre2gzyJXr0J062AckSPSqWUTWuUPo1VvqBJ6Wy36d6HwT+5lX6O6m90VCRngy8Mumfeg5lN1rnT+6IGJptM66lSRgecy7T6hNJ6mrN+HmRva51CtuOD4leooW2guowyyoH1K+u31L3UPEh1e6xiVOQZSaFbR7/8p6urNeB3Cmeg2ii4B+AZvPXjUhvBnzFT+0xGMkGfR6PXV6ipMg7pmhllCg99xKWD3whXgR2oR7LAyHGJK/xuH2ZmrDNQdtgA4En1NQs07k84HEuekX1Y/wAvuQMtlVntu2QREE3peW09tbdRPtW6et7Uz7ecGP8AT1/6m1fE0tGgau7TuAVOTNANPatuhBrOTCVGKfuZnpNw0+vs0z5KMSFAl+oZtNqQuSVaRAAh8keInVVq9tVq+O5ZdpWVN9RxnkyNHyhVuxAOqv8Ak6lvtepdrlFvpD1/5LINOWq1KMDw0u1Nq1hlbOHEoyfSEeu5bPHU96zSK/UKinBs5MZQuxFIPAh+oYvrS/8AyTiAq4DCgcMvkSdB7/qlZY5KiX/x2v0fupgGQenDHqZVzk4iAtWD/wDI7jxxNLRlrVwzdTO9T+OsEPTWtVeuCcN4gX6hv4+ort/xzgzvqmpr2IjgENPa/B0pJ7HMg9R+dFNmeYUPp7+xrAvQM2dqrdu7JmDrMKoZeGA7Epo1b/xlfOWH3Khpuev1DanAzLNVfp31q1ucMJn03C8taRhx5iCr265bCcnMDY16OhQ1DIAwZ84+f5lm4YOZ9B6lqH0+0qeDJmq0+rpNiqQ+Mk/uA/8A+m7DtsB6zKvVH3rkeJL6HWaQwPZMo1gILg85EzSD0ri7Rbz2vEwvUF/kK7VcOkv0GoFCvW2SD9SLXj2ad6HG9pYVn+n+/qryLGLbPubNLq2mdXHUD0+hKnDAcsOY6pEsZ0HHctRnqBtYqY303DaS9T4ktYKu6Z4zKNI4T3VA/KQWaQ506j6idSF94Efl5ndLaEIU5idSQNaCOiIRnamwnUNulOm5NR/Ykl49zVMBKa+EAHYhWhY3/XjJ4xKrL8adyOhMxCdzO5yQJbX8vTbDjkyLH//Z"/>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eaLnBrk="0" fontAlgn="base" hangingPunct="0">
              <a:spcBef>
                <a:spcPct val="0"/>
              </a:spcBef>
              <a:spcAft>
                <a:spcPct val="0"/>
              </a:spcAft>
            </a:pPr>
            <a:endParaRPr lang="en-NZ" sz="3200">
              <a:solidFill>
                <a:srgbClr val="FF6600"/>
              </a:solidFill>
              <a:latin typeface="Arial" panose="020B0604020202020204" pitchFamily="34" charset="0"/>
              <a:cs typeface="Arial" panose="020B0604020202020204" pitchFamily="34" charset="0"/>
            </a:endParaRPr>
          </a:p>
        </p:txBody>
      </p:sp>
      <p:sp>
        <p:nvSpPr>
          <p:cNvPr id="3" name="AutoShape 4" descr="data:image/jpeg;base64,/9j/4AAQSkZJRgABAQAAAQABAAD/2wBDABALDA4MChAODQ4SERATGCgaGBYWGDEjJR0oOjM9PDkzODdASFxOQERXRTc4UG1RV19iZ2hnPk1xeXBkeFxlZ2P/2wBDARESEhgVGC8aGi9jQjhCY2NjY2NjY2NjY2NjY2NjY2NjY2NjY2NjY2NjY2NjY2NjY2NjY2NjY2NjY2NjY2NjY2P/wAARCAUAA8ADASIAAhEBAxEB/8QAGgAAAwEBAQEAAAAAAAAAAAAAAgMEBQEABv/EADcQAAICAQQBBAICAgEEAQQBBQECAAMRBBIhMUEFEyJRMmEUI0JxgSQzUpEVBkNioSU0scE1U//EABgBAQEBAQEAAAAAAAAAAAAAAAABAgME/8QAHhEBAQEBAQEBAAMBAAAAAAAAAAEREgIxIQMTQVH/2gAMAwEAAhEDEQA/AMPC4nDgw3rAg7cTnrYRwYWCYIrfdnxOlSD3AHBnRDA/U8RxGgeZ7EIYneMQYETxwJ04gPuXHEBgxOEQVbd+jO5gx6C8LuPpp3g5jVxngGwxwULKn0bdrJsMGwRJ1DkQnjjEJam+uIXsnzGxcIKM3R4ja9MjLgnmFs2iGjBY0wC0e2pGMwkTHPUYXEHBP4yauOjAnG/UJabLGCgGVf8Ax7bM5OZOlxD+zBzHWaW3PHUU9Lp3HSYAnM9wI5KGsX4jJlVHpjMf7OBHUOWfxO4OJo2+l/8AgYA9OYD5NiTuLygOAOYavXjiUJoiz47Euq9KrrIbOf1F9w5ZbVtjcqE5imrtJ/GfRFVRMKmYAoV+cYMz2vLCRG24KmddDkfGb5oQIeBmTiqjnceZe05Y4rJ64nHRlOJrGqh+uJwU1E47MdpyywjHpcwhpbCucTRIFHxC5nabdrYIjo5Zn8S0f4whpLu8cTZN6bfxizqVH+MdU5Yx075zsP8A6lunrQL81wZQNQOfjOZ3tkjEdVcT36VH/EYM5X6YXIJ6lT2JW6j7jvfI6mdXEr+mpWM9id/+PpdB8sGE+osuYooi/atRvMauHU+n1Kv9nMM0aYDCgEzq0Wso5xA/jWq3AzJtMNq09Dr8lHERb6dprLfi2I16L9uBxAXSXKc5jVwdOgoqPywf9x38elel4iBp3I5fmPQEIATmTTCToKGJPURZ6ZUOQ8v27uoLacseTxLqYgHp9LYG7mP/APiahj5Q3pFT7lMcjFlBl0xFd6ZRj8sSZ9EKcEHIl2rQuRtMmAfbhsx0chCJnI4Ig2cn49zlobcMcRlSsy5Cky9M8uDTliAYZ0IA7nrXNYB6M7XY7nGY1cClK1gqRnMG2hRjEoam084zEtvxgqeI6MLq06k89R9eiQnPJEAPxyMGMS50PHIjpMcs9Oofk9iTnRVo/EuD7+fMZ7aMMmOjESJVWckQ7bK2TCjmPtordDtPMm2KOMR0cvCkW1wFAr4A6jASg4jl03upuBwTGmJxZniMRtrcrOHTWo/C5EpOmLgbeP8AcmmBrv3PhuBGlk8cmSPRbWfxz/qCj7W+XcauGGwh/ksVdaSfgmJS1TMN4GYkA5O4Yl0wrS3K1u21RH26OmxSRwYh9MytvQZE6pdgAO4Qymo1gKeVk+v0RBFlfXmUWJYig5zKKHFiFG7l3ExiKDjB7nDwZdZQBeR4izplyeZuVmxNOE4jDQymD7Z5l1MLZszgM41bjxPAkcHuXUMBDDBgbQD3PB8GFgHuB3jZg8xePEZtwJwg7oQBBzPHMMjBnAJQIELE7gmcPEI4cwSOIU7jMIWOJzHENkOeDBYNjqAPmeM6O+Z4jmUDidAM8BOgYlHDPATzDmeGTA7/ALnAJ0z0g9iexO4nD3A95np7BxPeIHAJ2enYHhPeZyeEDp5np4z0BzE7eRFiwZwZ9DZo6CeViT6fpt2cYnn7ejlkh8CdBRzNWz0ytl+BgVemCt8k8R0cINu7hY6nS7ly4lmypGICzlmSu1OJOlnlJZpqwfiYB0bv+PUcNLaV3MZZRTaqAjmOlxCnpzD8ox9IFUbhxNIbgPkMQLQroRnmTqmMl/TzYc18QD6feMADM0VJQ4hGxwwIMvVMSVelWdtx+jHHTe2pHkS1rm25B5kQssaz59Zk0xLVZYLcHrM0a9PU6binMNaqjzgZh7kVcA8Rq4W9NSVk4xJ1WlmwZ27Ub8oIuqsmxTJopOjqPAEQ2jQE+JpblQcye0izkcRpiWjSLY2BzLKtEickcz2nQVnIj3s4jVwG1EboCS36kqxU9GOJLRVmm9znPMaJfcZuBzH06NrG3W8D6nQnsEfHM7frLAvHAlZM9tKH+I/4js7hmZlVz2X8+ZfWcDBkqw5DiL1K7hgHE4dRWpxnmL3Fz3xIoKFNb5zKTaAMHuLVAOSYNiMxBWA+gZzk5htgRNSlAcnmdOWMBV7OWwkR7bseRgyvaM58wyVx+4EX8ZjGVaYo24mOLZPE82cQgbBWx+RGYv8Aj15yDE31sGzzARiGGCTKK0oUd8xGr2187eI73Gx9ThxchDjiVEKXKzAASr2SfM4NLWpysM2YjTE9mkdjwcxmn09qN/Z1KKHxy3U7bql6TkyK4a0Rsgcw0+TAxBLHlp42FVyIFNlyocZgfygDmRNXZe2QeZ40WpwwzA0l1G/xCsb4yapTtA6jRUx8yK4D8uYNjbefE89TcmCEOMNyIALczvheBOPZcoPBnSvtcqJ1LC+QRxKFoLbBk9ShCUGDPBgoxBdscgZgdLc5xAFiu4G2c9zPGMT1Qw/UgpZNOAN2BOj2kQhMERT1izuCMICMwFW1rccNxiUU6WusBhzE7gW6jFsLfEeIDmtWsgRoNTDJUGKNSsBu7nSAq4EAnposX8cSY6Srd8GJP+5282ig+2OZBSbxcCc5liVp16dFzmA+FOB1HEnaM9xNqNwfEDgq/wAh5gDTs1n44EIWtwBHo+RxAnOjIyexDqU9CMsv9sfLqKOqUj4DBhFABWcFivnB5E4l25cMOZMSUsJHAMCtXBOID6atzkjmIDHcMGVAkr+5FGqhBjHETqKlccDBiBrHD7WEsV1sT9wIxW9a95EWVA5EqsrYnviTPU27AM1qOq+4YMWFw5I4ndwRgGHMaQCMiAOqp9yjen5CZ+T5E09Mx3FW6hW6ZCcgS6mIADt5j0pq2BmE8SFO0icILrtHUaYYUox0JLdTS+SBzGW1FaxzieXTMygho0xCdJ5UZxEsGHakTb0tHtZLcw3rp3ZZZZ6sS+dYA3HoGE+QvIxNpn01RxtEntNNwICy91OGVnIhKpbgCaCenoRktH/xkRBjky9pwzl0NhGcxdlD1/kCZsVnAxGKqN+YzM9VeXz+0n/Ezk3rFpHAUSf2aC+Mcy9pwys/qcDDHM3l0dAHIi76NGtZXzL2cMJmVjxO7CejLj6elgzVB/8AjbV5BzN9xnhCyle5zMuOg1B/xzOD0qw5J4juJxUQ5nc44jW0tlbEAZg+2ec8S9ROKDGZ4ieDczmTnM1qZXYJnc5OBOmmzsjiDK4Mzx4nsETvQhHhjbOAzoBbgdwhTYT1Jq4GcEJ0ZWxA6PMaZRY+p6eGB1Pb+ZdMfUWMIpsnqGU3+Z0ALwZ4nsLSxk4M5Y7MvcdsQjOcwQikfGUSISLBuj3XHPiGwROXOIIdbCVU5hHFsAH3H12YAI6ijQQPjB22A48QH3WKMZMmUh2OIOoV25E7o62yS3AhHL2VRg9yauxjZjuXX0K4/cnGnKDKjJge+e7nqMFQzkzg3cDHMeK2IyRiFLIypVTCpqwPkcwxXiMUAiBLZVWCX6M4lgPMdbp/cBGYoaZ14xA8bj55E4lqk/UKuol8OOI401JzjEAlI2j7hDEXlfBnvEBd16Jx0Zxbwy5BgWUFiSTPLWEWAzdvGMRb17lxiMrKryTic95DZtEoTXXtcH6lTMoWLZGznxDRgBgiQRahC2Cg5h6YWIcN1HvYucgQPdGTxAeozGA4k41CgdcxLeobDtIgWs2BBWzDcycXrZ8geIa8wPaneV3JJwbH74l6EL+U66IynaMQIEDBxyZTbYVryoyYHtkQuh9wM832WMQZTVSxIaOrevJOADFnVjJAEBprJPc8g25EULGc/HmO0473dwPZCzpNR5OMwrNpGBEtpVbkNKENq0WwqRxC05S1ywnTpagCWMks1FdOQplxL+L7LUU7SeYJAAB+5lLqVsbOcx76zcoVfEcpq+ttjf7jicjJk2msFnZ5j2PxIkswLZyDwZRW5OMyVKW9wFupTgDqFHZeg+JODBDoOzxJLtM7sWBgKGCkHuBoNs2/qR+4FzjuJa2xeG6nQysIDgDYMg8zptFfxbkxdZ7A7nLKS5zugda4vyBgTld2CI3T07O+RDfZWchYUavyPqetCkDA5k73AHI6nUvDHEgbVWCTmUIEXxzJfcYcL3APuHvMC0suIsjiSVu6vg8iVocrA41pVcTiPzkrmM2r5nlAHHiB1rFYfv6g+5xzJ70KPuU8ThYusBzrvOUEOr4n9wNJYDwfEqIXHIgQ66qziwcr9RNdbMu4CXl8AqeRAZSg4HBlQNSgryeYt13cROqrsPyrJH3O6G0t8H7gcRwH2mMay1cFOvM62nCvuHMYAAuPMg9uV03FeYpNUqniPIwMgcRRpr3bsQGLqA/OeIFxI+ajIjqqVHIHEYTWo2nH+oGa7izGBgx1QOMGctUbzgYhIDtlHWIQZHcAahmUqZ22tmHc9VT8hugLLrjJhLahwB3GWacZO0cRPshT9So7eCyn6i1LKow3UoXGME8zwr3KVAgeS74Dmew1h4PEFNL8fkcGM2bKyFMBV+lRwOeYPsrWvAgpvByTE2GwueeIFtbJs5bn6nVwx4mcCwaPa7CjHBlxFTIVOZ3aT1Mr+Zb7mM5EurdygbPMYaRfRqQ32J2il1OWHMe2qcHDCB7+GzIrt2pbbtwZnWJczEgEiaLahGHKcxy6irYOBKiDRi+s5boy6pzvnr9QiAYAOYDhjWCnBgVmwCJsb4k5kYdg/wDa2Ii+8F8BuIw1fW1YU7sRZXSuTkRFdiDAzkmNCqpziPhspL6VC3xHEWPT2L89S+uve31LUrBX/UdUxlN6elWCBF2LtOMZE1XGQRiZ+rU1cjkR1VxDZWT0s9Xo7ruhGLqAXHHE1mcV1BlEvacxFpvS3T5P3CtCVHB7jv5VrHHiIu0z2/MHmTo5gVrS1hxzKP8A42hl57jdLSKKQXGWntRahTg4aOqcs0+nfMhDxmV16DTLUfc/KcrYpzmcucvWcRqY1Agg2VjBGYuzUHpRzFb3bszm6jFBwcNOVVWIxz1O1sTxmVggCBLdpjfgZxOU6L2WyW4lBs2mA9hYwGbxWOeZ4OlkVt3QkrCjiEFgQTFWswPBnqnYnBgGRAZgAfuM3KOzFWAHO2UK3EciNF5AwZLcjgAiKNrDuBqCwFeTOB1xxIKLN5255lRG0QG75w3HOMRIsG7BjPiRmFesYjkSTdZZZgmWKwInVVRziBN7R+4bOUr47hW5B64iyCYQkW2Fvl1HBtwhLVxkzjNsbBHH3Amv3NwsCmp/cBjgyiwj7jMlTkSioHKgGcYoq5PUz21J3EiUod9Xy8yDl11ZAC9xGRunXoZRkczlSkuCeIHGYg8LxBFaXcHuaQCMuMZi66ALMkYl1EaJtG0eJbp0XZk9x9lVe0kDBkTWmr44gPdgDiLYn/ExQv8Ac8ShB8c4kUI3EczysOczth2DMUo3t8fMKP2FYEg4zEtQFHHcdaj1qDFo3uOBA7RiphunrNWiuQsZbQXUhTgzPfT2LZgiBX7gfkTjuQOO5Nu9rCnuO026y3kZEqI9VZcR2RIG+XZ5n1DU0vwyyDWenVuf6uDLLjNmsVG28DuEN+7o4mppvS/bcGwZEqsqrQYCzV9Jyx6NQ1V3OcTXFo2hhzEtVUT+PMtXTqKhM39VObnewAcCUEjHcEVKD9GTajej98SChrMrgNAa5UHIyZn33+2DzzASxrVHMotscMM4iXOFOOJRVpiKhuMG2lVHHMBWkdtxz1LkPPMHTaZNoYn/AIitW2HwhgWEgDgwR8uDM1LLQ+ecTS4KAjyJF1JeEDYBh6dAPkZx6gzE55g7H4AgOr5vxHM+PEXpqHVt7xtqAgmAoXoW2+YYuC+MzOcFXyZTpbQXCkZEgtANqZHEW4dRgR4KqPjE22bsgcGFS1l2f5dSwrx1EIhLAkSrGAICFGxo1bcnB6gOV3Tw/UDrIQ3fEoqYMNrRaHIwZ4rtORIOsoBMUlIDblGIdjZTcPEQlzBwD+JlFATzPFVHM8GxBs+SkCAPuAnHiCeyItELHbnmUivA55MggbV3UW7SPjB1LNYwdSZfciMBuXmCtKMOJRBVa7sAecS9OoCab22JWeO5TAOwhQDB3nHE5sZxDC4GDCvI+VIPcC18VnI5EIYDTtlQZSYRkrazXg54j/feiwHORBbS5tyrYlHs7gMyo62r9yklBgyEamz7l60qnHYiLNIWY7eIHq7srz3DFfuniJ/j2V4+pfTUQoPmXTAJSqjqIsCHKiXspI6kbad1syB3JpiE0n3OOpUikIBuhNp7Ccjicr01gfLHiXTHWoYjvMKulf8AKMasnGDAFdjnAjTHL1r42dyb3BuwRKH0718kwTUgG7HMamADVtjf4nTeo4Uxn8cW1/DuZ11dqk4Uyo9qrCx5PUmL55PiFZVcRuIMTtZuMHM3HOwaXHcD9S+vWDjPMyWVlOGGIylCWB8R+EmN+jU+4hyMHxF+5bTZktwZJpnZWlNtF2o5UcCc66w2zUEpwYhHa7KvzC0undX/ALV4EtC1hshZFRppFByVjXJb4+BH2XAdiK91ICGZVbAjK7d7BZOx3OTHaVfmciBZu4wZmXAtccS61X/xEGqoK+5hzCl00OV5nXQqdoWVLasG69E+RHMI4oVTljPb1azAPEj1Tb8Yiq3KOOZFag2Ke4t72BwIlMvk+IxUBx5MAjbjkw1tUrmKsTEntY1LmMF51CKO+YLaseBMZrmyWzKNNZvHMYi33AxzHC1FXmRZYHqcYFwYVWbKWOQ847KoyDMoVuGJEprZmX5QHe4W/wBR/sI688RCpxGjO2UcrrpqsJJ5EK2wbht5kDI5c8w1ruBGZA5+55GKgzjAgcwA3iA2u3acmVVWBlyZIoBjhwMCBRuVxgdyV8qxBGIQDBsg4jXK2V4/ygIOpFVeXkb6n3CcdRWsscfD6k9T4M3IzVYbHLS/TL7q7vEyflzzxNr0vHsZMnpYCzT0qdxXmC1iIoxL7RVYCCOZFb6eXPwbAmVepuDPtI7jLKlJ6xE1aO2qzJPAloXPcgQi7Ywc9Q3r44gBMGRRbcwXqV1IxzChgcZECanT7FO8Q8YjDzFMG8Sjj1hhz1PJSlfXcFt2O8Tw3EcwGe4Bw/U4KU3B0i3XiHT8RiATED/cUzZ8cxlqk8iJHLY8wAs04c7iMx9O2vgDEMEBcSSx2VjjqUVEgxNjhTkDqe01m84MZcoHGOIQj+TkYxDxuAzBSpd+T1GsR0BCAKV9lYD6n2145/UXZftJDDiIrKW3YzxNIcb2f5DiMCm3GRAIFPY4jk1FeQB3Ait9N91jk4hVaRK+M5xKyxNhPiCwAO6Ae3fUAPEicstmJeMKmc8SN3V7DAMWkACLcEvmeVuTOl8+IAqXXORxKqWFiH9RCsGbDdQnZUUhIHSAhPM6jDIIiky/BMYteF4MB7WMOoG5nBzOKpPJM6HVWwYV0adWX5Ty0LW2ROWWlR8ZP79uRkcSCouQeISJ7nOcGCfxDY4M9UGZ/h4kU+tGQYbqesBjlPHMEsGBECOyo2Hg4MKut0IJOYwD5dQz1IOPyMr+UDc3nuEpy0cMfUCStLPkG6MNa/DDiUFh1B7hQgqBzFWNn8DDt6i1AHXEBdautoYjiVFxODkTm37gAzE8Ti5BzD4XxOcdwG54zE2ZJhggrxBI7gLDlTOO+eZ09QGxjiA2shx+4RbAxmIRiBxAcl+T4lHghNncqVAo5kpOHVhHe4TnzCGbVM4wC8yZrW66MNCSuTIpjXKBzBF53A+IYqVl5nPbCwHby0C38d2YO7YvMXbbvTAEAw+VE9nHcTWTjBhWH4wBd3NmE6lS5CfuTBsKGxzHqzECAh/dsaENMSuS0oXjscxbk5lRyllpB3HucvtA/Fc58ye3czj6lQQFQYUhCGJys5Zpqz8lXmUHYpxjmeBEajM9lbWIYYxH1aIJyy8SpK62foZj9oOMxojNa19L3DqtONuMSlwuMY5k6KwbJ6jQ5nCrlpKNUm8g8CVMqN+USdLS5yOIAO6N1zFFMqSJQdMoPB4hogTIHIgQJpbXO7oStKzX/uPzkY6nURSflGhZt2jqeBDiOf2VXnEmV0LEJ1AU+QTiKFFmpcAdSz4scGUV7KgdsDONZPBE7Xpk7PceMWLuEDDFsYxA9lBx1GVugirdI+NwMFa9q88mA++1QmT1IXtquG2Pcb6ypEnrq2EhhCG1+nV2YO6UjRqgG2BV8GBEo9zMDxUEYxEPUyZI8xj2YGYS2ixeIEJsVCVYcxlCb+o59Kt7ZHBnBS1JxmUDjBglwMgmG4PcluVmYYgNrIUknmdbVr1iLBwMGdTTq5kU2phaeoVlIwWXiDXS9ROBmPQHHygR1bgxJBlQsX6jQFVeottueoDBZXjqezWOYhmCjmIL/PA6hDtTRTqDuXhhJD6eTkqcGVJw+ZSEBGZdMZI0Vq89y3Qi2slWHxlirgRqICP3JaEOpb9Tu9gAAY9qziK24MiuBiYYngsMCQeGQYWFbxzB6nN0KGxcdTiPziHncIJGJAXUErzkTm7IxOKcHuUeKBv9wdpEIjnOZzf4IhQ5HmcIHiEQDOAYlHieMTgRQcgQ8ZEEc8SILYGge0D4hDKnmFmAllFZ3AYnltWwY8wnBYScjn9yoaysvPiIJIbOeI+hzgq3Iirq3B46lEusU2JlfEiAwwZTgiaYQj8ujJn05F2QOJqVnBh2sq55ilOGyB1L0RVpOBzFDbg8cxpjxsJr3AYkzWk5BMuSv3KZFbSQTx1A8ruRgk4ngCDGUICvM8Uw/wCoAoeTOkgdzzgKMiBbk1jAzAZsLieFZEZRuNQJnLTmVHMEQSxXjM9vwOZw4bs4geW1lOAeJ05Zge4CAM2My/T6fYoZsGFcqr9xeRj/AHD2hRtIlYCsuRxFFASSZlSgPjiMqG1Op0IPE6FkUsWHJ8QmIYfudZADmcVMSA6wCOe4LZU9cQh+oQx00AQgxuEAvt7jWXA46iWXwRALG7kT2CpnazjiE53DiRSsZM8B+p7kGECDAE4BncbuoRAMFQR5lHtn3B24yDDI4nsfcCdcqxh7xO2qMZEQTCmsQUJES3GJ0dcQTysAS2J4czhX9zwWEGEJ4nsFW5hUnB+XcaQGMCd62Jz4McqKExCIwIBgdBwuIandBUHvxGAjEASoPBnBWn1PDsxuzK/uAhlUNkCC65UkQ2QiFXjqAFdRevmPC7QBCzjxxOk5gKYYME8xjQQIAFMzoEMmAG5geZAeTENSRypjypbzGIoAwYRHQjFz+pXnEPKrwBByCYUHOeoLHEeJ4qp8QJWG/uFWn1H4H1PYEBZUiMRfjkz2QDzCByOIAuOOoGMiMJ8TnniREb6Sxn7+MoXSKo4PMZuPRhCUB7aqOuYoqz+MSrGZ4DHUCZcL1xHfFh+4njEIDEoJz8cSTBU8ysjIi3TdA8i+SOITVo3YjFGEAnCJFTmsq3HUFzs7jmOBPFQ68wIb7SnXMRTe6luMTRahD+zFDTbm4EqOaXX+GH/MouuDrlZOmnRXP6jgg6xAid7SxxmEiXEgkcTQStT2J1lIECZaCy5OIaJtM7k9CeOYDNxQEnqKN25uJxmJGDFhMKSO4Q5bVwczwUNyJNnHDRiFh+JhTjWDwYJ0gxle52li5wRgyteABAjWhujKEUqMGNK5nCJBwLDUkQcGeyZAzfAK55E6IWYA4wJ4GFkGAykQosZnMYgjInsnzA95h/EjBgkbuRB2kdwD2L9wTWveYB5iyWA7gOZDwYJHE5XYSu0znuYOIHgMz2CJ4NOh16zCuwSIWZ7iEezuXnueC5nM8xg64gL2EQWpD5PTCOPU4DjmBOF4+iI1QCOYRXPOIJ4gCyBjzBwB4hHOMiCGz2JQxUUiTX0jcSseDzCZQRnzKhOlTNZHkTzUjGfMGhjXcQT3G2v7YyRxKicInuhDwYrWVtU4Pgxi5tsNijqca33BtsGZUJsrK6fcT3D0+32ckZ4g38UhT1OLmmjcejKGaZwd3+4hrd9jD6hUHaWY8ZgrtDMfuEcPODFWkMeIbMQD9TyV5IPiULrTcw+WDNXRudpRjnES1Ve1SMZnlyj8SCs2hMjMbSQyZkgQEEx+kGKcmStQRcKxE9XZvfHiAOb8Y4hAKluB5mVPCKwnNoE5yJ2QcC7WhMAeYM8reDIogcd9TzKDPEA9QN2OIANlGhZBGROFeZwfEygX7nPMOwZEUp55gNzxzAJwZ3MFuYBFsiczmBvHQ7ng/MDu7HcA9mec+RE2WMpBgEx25nEYczm/cMxXuYbHiFMY7jkTgcdQCcZgGEU9cxityOYlGzWMwT2DmBSz5ntuVzFkgATobHEB68pOCChOcTjHFmIBg4aExIiww34jH6gCTmEAMZi+jCDCQM8QQxzPF/jxBRsgmARbJnl5MXnmEJR6xwjYMWzgYxzOOMnmCcYgUhs9TuZPS537ZRn7hA85nVbHc4zACcBzCnZBE5OL1PbsGQdE4Scww+fE4eTmAO3PcIcTwIzOnHco5sJhKMTwadDCQeKiCeIcEjzA8pOZ5jxBzid3ZEokY8TtbnomczmAThsyoqUjE90YCMD1DJzCiVh1Btz2IvdzO7sLz1IAssG3EFX4wDOOAwOIhM5MByW7bOTkR1Vg9zg8SPAhIp/IGBoA1F/GYBXDmT0ghi0d7hzkwGcgTgsx3CDBlzEOT4EIbkHkThU4iULA5xKA48iUBtB7ndgHUIjnM5nBgC9AsHPE7XphW2c5h7sdQg+YHVRRyJ2czPZxID8ThOJ4HInCMwCVgRzPMV8ReJ7kSKIg9ieDGc3T2RALdid3gwMbp4JtMAjAD5ODDzOPXnkGBwHBhFtwivMIQBb4wH/EmNZd3mLcFe+RATTcpbDcGPZRnMmesMcrwYYtYLhh1AM8GcIBnAd65E9jEDpfafsQlsD/AKiiYByeuIFeMidBwJKlzIMMMiUBlccQGA5glpzGJwiAxLcfE9QvixxEzxJHIgGV2mCwzyBCFoP5TlnC5EoS2QwjeCIBOROZIP6gesq3HcvYirrmtrZMYMebMDjuKtHwLjsTTNK0ThQwY4gXYrv3DlTAU+4hKjEC58KM+JUM1Ngtrwq8wrcWaRV6IktF2+w/UPUKzAFDgSoANjAMIozAkDiIIYcnnEor1KihlI5MoS5yuBG1sCgx4iKjjMdplyGhBu5XBBhK5cZJ5krE7yDGLlVzAqF2wYaWaZgdOPEys+5gGUi8rWK1kWLU4OZ6wg/IRenfehB8RdtmGwpyJlpWlweH4klYIAlQPiSq5mEVBHHc4wzBzt7MyojkCCSGH7h5BWKb4tA4CynnkTp+Q/c5ux/qCST1KCBOMRFgZD+ozJHcDUAmoMJQQOVnh3EVvlgI0mBxtqv/ALniR2DAs55ggwHeMxNib1JHiBufrxCVjtIgLpcEFT3O2gLjEVwHjLRhQx5EDrKSuREuGHBllFqWKB5keqs2348QGVN8MGdPMFCrLuENHGRxxAOw8LnuePQh3LlAy9RbNwBAoqPWYLjNo5nKCG+J7gMxGoMBu3LxmSOJPu/sxH5yMwOH7nDiDnHmerfNmMSBjNisz1X/AGoN23onELYRWAICySDDDEKYJ6wZwj6MAFY5OZ4kCcsYq4XE7avWIR6pgj5MqyDzJQvIMpB3CAtjmd6hbeZ5R8ueoV1DkTrCMwPE4BzIBEPMLbOYwYHVVT4hbBBBxD3gQBKgT2MTxOTOZxCCzBIzO7lnC+IUDKVgk4nfd3HkThO4yiFmI8z2/wCOYFqkxfQ5M0iqi4bjmNFo3Y8TPBwcgytGUqMcwGllngQwMUTnOIKuwJkDAD9QSMnjueW3BwwzCyC2RAUV5IhZ2rHbQ3MFlwvIgLqcnMaDnuKQfUYOAIDlUAZziGNrcROep0N9SKca/qcKzyWeDCgeXHU8UzPZxCBgAExOqvMLue6hBY4g4xCBzPGQCDidnQAZwiB4kToIMDBM9sOe4V0idAUzmds9yeoDAMTznxABZe4wsuMwgPE9gzhbniEGBHcKW1fOYP4mNbnoxTHB5EAjzBIM9u+oRPEBJr5yIORghhG+Z4qpHMoVWu08dQnHkToZR1OmwDxIAxxFkEGOZx2JwurLAAJvWcRXpbPYjFM6wOf1A6tqt+jC4MndcRqfiIHZzefridnD1A9lYWciLIg79p/UoJvjz4nNwxnPEdtDpg9GS2KVG2B5mDDvBnrrdtPUmsOMGUXJv0wKyxEumfarbuIu09nsQlQupE4y4QibZLqpIqLjqPRH9oluoqq4rVsIj/fHsbDxKiXHBgt8Vhg7WnNU344EBQJOMcSuv+pO8kyP/UejDYCexKj1iFSGPmEtuF2kQ7sOqkREIIMAwjS4Q5MmLbSI5kDqHB4kWLaWJqLLxmEgGMyat8VbR1DH4g54mWlisNoEcnUjRgSBnmUHIBElUwtiCTvGMRVdhLEGN8ZmVeGRxPN19zwI68zm4BsGFD7g6IgZweOodoXBaJRgZQbNlYVLAqVbqLY/HEFRkcHkQEj4scdiN35AiXfLbujPB+5UMcnEWciMRt6HMUX4IMAwMieJUEcztWGU4k54JH7gFeqg7szpf3NOcRdxBqH3BoYgFfEA6TsHEXqV3sGzDBxA1BygxAKj/sn9TiMx4iqzjiMH6lRZuIqAMUW3MMTi2ErgzvkYkBe4a4XPDfcG9N1RPmDW+aV/UKaBlsz3uHJBnqfk8G3gnxALcJ1RtYERDMQoMbvG0GQMsO45Mo35QYkyZfxG7tmFhXMgnBnaiDYVx1OWEA5g0t82PiQDe39nXE4G3OBBu5bjkQUBLiEV7APMaqgLxEZ5jQ4A7gEFhBcQUcNzGhcjMg8BmdCYnup0N9wr04RPE46nN0Dk4YRgwCBnmxiCDPbwOD3KAbOcwXcAcw2En1C4APmEMJHiB7m0xRuG3qeBGM5lCi+TFvXnqezid3ZM0hYGO4ddmw4nH7gEcZgO90Bsw1uVmAxJczucHMB17Nu+A4gjUFf9zzWbVGYloRalzuMrCq1fyxYJPpjsUnuGxWxcjgyKuwjDKYgtUG5B5ktLFDHV24bDdGRROhXBHMJUPBhKxJ45EMDMgHaCcwskzh4M5k+BCj5nszqznAPMDoOIUHb5HMIZ+oRzkGEDmeAnjxIPHgznM8WzOdQCBnt6nqcyMTnEAwR5ni4A+MAzgEAWDHnPEENjzGFTiD7af8wO5nPM8eOp48rANTCJBiN89uyIUbZU/qcZwvM9VbnKsMzz1A58yjnuKRmcFqtkRZ+JxAYZ5HcBuAeoJEHccAicDkgwDB4wYCYVznqcU5PMJiOMwCfn8YSHI7yRFCzY3WRGBcWBweD4gHs3dwX/AK17nXZlfjqDehtrzmAVVq2DA7niQDgyLTu1NnPUqce7hlgMQBjFXV88HiACabIy19y5HcI5Vb4Y9QrDuGZKRj/celilNucmBOVzmMRilZQ8gwC2Cczr7toPiUIOas48xbPjH7l2prDafeO5C43Ks3GXjXuwQcRdvwYDuMAK+YLrvYH6lQGpJDpgYEbYvvV/HnHmK1TBkUdGN0li00tu5JgTLwSDC3AT1TK9hBHZhsv5ADqVC2tboHicD5GDOVlTnPcXbnacSobYMDOY2q0eyFIk9B3gKx7jqf679h5EhFI5pyJ5LNlJB7gtuDYXqJu3ZAMy0optLHceMSqt3sJOfjI0X+sYlWl/7bDzAah3ZjNxVMSap9pZe+ZSDlZitRwP/wC560sQD5gA8md93wRCvBiRgxbDacwyPMVYfjAYHB8xTOUsP0YG7jiDY3kyjrcxZPyGJ3eCOYBOORKKqgYFihSSfMWLX7zG2/2VD7hA1rzgHGZy2oqeTOKAnJPMG63cv5So5ZgJBUiLLBl7h1qGGAeYHi2DxBd8jB4nrSyEA9RbkYhXVMMPzxEgjE7W2HhFQbA6nlYhgYsNj/UaGAr3CRT2cNSxxJ6GBQ4nBadjL9xdR2qYF+jbLtF3v8zmc07EciBa4azHZgesI2gQkGBF/k3+owElgq+ZFX1DFQMUvzck+I7UYq0ygdkRWlPxJaQBe2PiO56pwtRB/KCpNuo3eBO3n5ceIHacBDnuF7ZPyE4p3IOI1SSMQOCslTzAFFmODxG4Y8TqWMBiQcRWUYxKEcqogBszvEBm/M5B6nS0ihfI5nl5ne4BXnIgM4+5wr5imG4YnlLIcZ4gGYsndGN9wThf+ZQDFtsXYN6DMJ+c4igHY7VGZUcCA9wdu74iGco2GEWbFV8iUTkkjE4G2NkwS3tn58TvFnRlZesYOPqAHKjHiBYGQ8w1wVzAIHIg7vlAJatv1GFdwyIHLLNy4HYgLbjhoJOGxAJ+UqLRwoxOM2CMdxddpBAPUYa9zFg3EgpRg6A9GdyMiTDKjGY+ob1z9SNKUu9ofcep3c/ckVc9yhDgDEim7TmdVgOJwPkQSDIGBcHM8U3cziMejDQ5OIHkEZ1AIIMLdgSD2BAdTmEW4jK23jBEBOJwiPaviAVECdwQJwH7jyoxFMuYHgMDOZ4scQAxU4M7nMKMZ8mEVDRTMVgh2J+oQwriAciGTxOHkShY7M44OOIRWeMBSA7vqPD44iycNC75lAvzB2grlYwrmABgnEDzDdXkDkRCnB5lAsP1AsXf1xAHzxCC7xjzJwxVtsMFgMrAMrtODBDEHGZx3Zhz3FZPkwLlJZRmdGGO0nEiFpC5EaLN1YI/KBy+sI8KmwIpEIsLEweTIzd7blcZgUW2BhkwN5GIrcLBzwZ0MAMQHEhojcQxxxGhgRJ7SVaA/wDIfuG/yqwOxE1vlATHVNyfqAtbW2Gs8yWxyGx1iUFf7dwk+rythP3NRDamWzIxzBUE7seInTW4yTxHadt1jfuVlLY3uNzwRPV8cT1+UvIx3GADIlCAdtpI4xKNOd+4sYFte75CLClQeYCrDssJE7v+PM9jI5nimRNMuDwQcSsAEK2eZGBgSjRneGUn/UCvdyIGp+WCJ3btUAHOIBJY4mVNr/7fcOh9uQT3ErgL3O5BhVFPBY5j6nDDB8SSldzD6jmIVsKZmxZTnAJ47nD++55OVBPc5nLczLTpJMDvIMYRiLsGBmUTsNrEQTkjEZZyAYAEqFHvmdzOOOYt2KnBEoYDg/qPVvhJgcjMbS+cqYR7du7gOnxM6RtYwmP9RhE2OJ6okZ5gg9wyGTscSgXcng8zjHKzzgHBngw24gAhBE6BkwQAJ0HBgO6THmOXAq5k2SYzd8dpgOVlxEgjccGe3cYHcSoKsSZFadGBUST4ki/90mMWw+wV6MUpIHMKYp+RjtLk3j9RKjAzKNKdgL+ZBXqjudR9SSywqCAcQ/dJJdpO/wAznqRVdACV58mdYZia2K/6jV7zAPYR1HV/FcmK93HGJy1yFx4Mge74HHOYsNtH+4uskd8iE7bjjEBiHPmNA4ia1AMZmQFnieGCILN8YPPiAfUEsZ4MfM8SOYVwHM4zgQFcA4nLAS3HUA2tDV8dxZtJH7i1yGxCxhsyo6GJh12heDAAzPFBANiCc9xL0qVJA5jiwVROVkls+JRPdQmoT/8AKRmh6G5HEs3YOVnH1G74kSspgRZw3U6K1VsAxhVCvx4MWf3AMqvnmBkK3PUMMpwJ56ldeTgwFNSG5UxBr+eMxmx6/wAGzDTFgJK4aVCsQq7SvHiKvDA8Qa+ezAvUg/sQhZsbaBwYjTsVOCeJaK0cBpKpikYGI8J8ciKpRCMiPAmVDtccgRiHjnuF8gCoGcwErJb5HAkUxcQsAHIndn1CAGOYBFdwzPBQO4ILDjPELuAJwDjE4Dg8cQmEWzbTmQUA57gOuOuYkXFp73CAeZR1oBInQwYExZYQCK5gY2zotx5nmYHuFdBUjJgEwSfqez5hB84nB3zxOi0GLsyeQepQ1lxFNwcidVi6DJ5i7dyHrIgNyH/3ANgXIk+8q+R1C/7nMBvu5And4MnXKnEZ5gMOZwnaYS9TjjjMBVqZO4dwVbjE6LOcTz4XmB3aCIohRnMdXzzE2MGJ4xCBXBP6jUAGZLuKiFuJXdKKKsq54k+pC+5kdxwtygYd+YqzDndAUG5EdgbScxHAYwlOfjmUEjL1nmBaWLfqcUBLMzt7YPHRkHqzgYjlcpJNxjyd1IPmAwNuMRr0O1WjAPiD5hsPdqKtAkrrArJ+52v42g9CcTdyo6EMLkzSE6pv+pHkQi2epzUgBlP1OhweYQIbOVnDwOZ3HJMC3O2UC54G2eGSINYO3JnUf+3E0yA/uHp8LZnMW4LOcQ60ZcQLUbKloJwckQ1AXT8+Yp2AI2yK4jAttPBlCoucDmS7QxyO46q4VghuTIKaiqEwbCc7oCfI56zHuMV8yKNSGQEGeZuMeYqqxUXGYZYdyNOCw5xmGrq/DRJI/Kc355xzA7Ymxs9iBuAjHfCAnmK+D9HBgDaTuB8RVh3CPtX4iIfHGJUDn44naSRYCeoOSIdRwDmEOuU7gw6ME7sEQjbvUKB1POVVRniUThAc/ccjF0IYYH3Ee7gnEOjUbm9txwfMAbKiPxOYo5A5lb1FDlDkRVgz45lE4PM8TmFYAp+oIIEDyuQwlGM8ydcZjdzZwOoBcQqrFLYxkxZhV7VJ+5A+5wDxEkgzjZcfcAZ34MKpRioAPUrvQV0pt8yINyB4lrW+5WB9SKS7YXGeYNYLeYu0n3OYdQK8mQMLhWA7lpO5QRM/IGTKdGWYHPXiA4oPbLHuIU7+Mzz37X2nmEqqOR2ZFEDtIHcoVfjnHMSq4fdHbiRIOLndO55nORzO9jJgEP3PEgdRL2fLAMJWB4MDpfiDvJM6yHsDiLJ2/wC4RxhierYngmEzf1k+YoLvGZQVv9fI5nFYvyYYAxg8zoAxgCAs5zjxOj4+Zxs5hoqn8oHdocRtYUjb5nQiqo29QVGHzAkQ7RyOYvKknIj1Ac8xNle18CVHCoKHHcSFcA5lKBcYM6VP3xAmr2n/AHPN3DspzynESCyth+oCrMqcqY+tlK5zzAfC8jkTqqrp8eJQ6pEsB3jiIt0bqxavBWdpdqyV7BhLYyueciEIRtp2tNLSY2bYjCP8ts6ma2Gw5kVZu9k/7jkdTjnmJZC6AmAhVHBzMq0FYkcQXbby3EWlmOYbkWqQRxIpqXocAGM4J4mWanrf4yytyuIDnbbieGTCO1xOAbeIHgeOYp1JjH4gq+eDASODidzxzAs+Lk/c8MkSgkADcGDeNhyPM6ozwe4TfgQRmBLtzzGDmcGMQdxB4kBHIMEsRPM3xP3Fo+TiUFW+WweIZHPcDYM58ztmVXd3A8nBOI3lhg9SWu8bgCJVvweuIQm2o54HET8l/Us37uBFsmfEBQ5PMLP1BIIPE8IUwHcM+Ywc9yZ8jBBjq2Jrye4QLoACcRQbcMQ7S/UQSQ2YBIxrt/ULUYDAjzFPk8wkfchDSoUwgjPXiNddy8dwNpXluIHa1YHAh+34MWLMdQq7GYkGVSXGGnlYZjGQMSDBUomR3COKMuZ51z3O+4P8RPZJEANnGYdfCkGKDkEhp4OQ2fECgEFf3DrB3D9xNRBsMsrdEUlu5FdTTKrEnoyTUMqsQo6jE1T+8fKxWs5QlR2YE9h34nAMcQUBYiPs2riVHlXHZ4nrFQ1mC3PUEZ5HiaQkcQVH/UQ/Ji+TZkSo9u/sYT1e82hc8QGOLY7TfLUqZUW2kCv2/wDKRB/kRKbv+/xJWwLSo7gGDg5jQgdNy9ycnHxHcfpzt4MBtT5wDxiG7MxwTxOlVPXcFRhuTM1p4KMw93YMED55nn45kV7M5nmCT9TmfMgItzgwSNp4nMBjnPM41ZI4MoppuUjbZE6nTtX8l5WTEMDgmVC1xWEPIhEO9g36jRngnoxllK2D48GLwwG08YgOGFXM9biygsD1ADZBH6gadvi9Z8yhSnidAG4GcAKsVhjb9yitTupDBuoJcGT1vtO09GdJKnjqA560sGDxJLa2rPWV+5Sh9xeO4aWhl9uwcfcIiB5Eah5zOvXsY8fH7nAp7EDz/lD31D4k8xdgL15BwRJ3XowLFBUHHM4CS3IiUcrX3H1MHTJkU1EGcmP04yxU9HqSkHbwYzTW7D8zCu2bWcrnkToyABPXU4YWDzDQELzIAxlgJUGWpQPMQ2VO6LZiecyKO05sDRtTFs8wKwLl29ERor9nz3AYj/Lk8xu/IkRzvzKEbjmRTGficss3JtBxE3E8Y6gjmB5SM4j6+DASsH/cds24MA3dhhfECysEZHc7Y/w3AQa2LCEeVRsI8xSgqcSgYE9xAALjmGODkTk8SBA8wyZwpmFvTHc4X+oHgeMZgNuHcNMbuYTgN3AyVa2pxuOY17QW5h3oSQYm2rchIODAcFziMCEDuRaa21XAdcj7mgtiMcE4MoS9T7CViqWDko45/cryQTtORFvXj5beYE1tWzODkQaKxvIHE8LALirR1e0cwFAbXORx9wcDfx5lVqB6jt7kSZXg9wimqvb54jgK1Gc8yei3LhbOJQ9YB45EKbRfuOwjuHbpgp3LJiCuCo5lOnv3LtbuQcrUqflKF4gE5MYjgyK7jM8E5jSgKZWLORIDRtpxDJGZOSQciGvyHPcBuAwibAEMJHw2J1lDiUKdwygYgdGdZSpwYJGBmBxmCjJhJZvXOYr3UYbSIDMFbjgQG8E4EB/hOHIwRBsywgN2ZTdJHVkbcJQCTVtzFlWVeeRA7Xbv4xzCs3bP1F1L/ZkR4PBBlE11YCqV7nRY/APUG3cDOVvvOIQ9WVTnMctyNwJK6cz1IZbOuID7B5ESW+o8EMxUmS2A12ECAeN/MKq0KSpgISYFi88QKsh+jEPyDjuKpswSAY4EboEouOMETwfxCdVNpwOIOFBhDFJAzEvYznnqE1nG0RQ3BsGUEvcZV8XyeoGAo3GCX3dQKGYMfjEPXtyZwOUHAi7LWYSoIMR4jEMmVixxHpkDmB2ysn5RYIjWJYYikHYMiqKlHcJ/n1zFBjnb4nU+L/qFdTgniOWo2LycCC2N2ROtcQmBxAlcBbdg6EG7xOlSW3HzHFNyA7YRODgwgdoMca0VSc8xLMAAPuULxlxgTmoqZGGwZzKEHMU9zFiOgJpEZRs5Pco0lbAFzBOc5j6iwrP1DLjPls+YkV/3FjD25eN2gVk+YCBgOSYTMCuVPMnLFjiNrUASg6rCrDmWbN4DCR8HxG02OCF/xkqxQMeOTAY8HM6Picg9zhIIyZloKgnicKY7M6WOOIs7mPMAW+ByIVdgbzieYfHESE2yis1+4uR3FV7wxUgmECawv1CNwDZA/wCYQuzepBEJCLgcnDRuPdXIMndNrBgcEQAIKPtbicUbLc/crbZcBkjdFW1NuGRwICr0KNvHRigVJznBlN6M1WAOpL7fxyPyEoZuAI3COdN6ZXmCi1ug38GFWPabGcqYQldyfIeI+jF9gj0o90Nt7+pIu6i08YYeIF/thz7Z6iLtK9GSPksD3Xchh3LKr/dr2OMQIaa1fIZsExdmnatuRuWU6jRqvzVyD/uDWLHUr3iAhqdygBZ5EetcMMCeD6iqw4BOPEet728PXgf6kUKEEgHqetG3oR6UV2f5YMO2jZWP8oHqm93TZPaxSPufGY3T7Vres8ExftBQSOxIphGRz1EOhU8RyuGTBODPcj9iAWiADEE4MKzJtwfEQRi0MspYi1h4MigcbbAJ73AuQJ51IYhotVAbLQG7sLlvM6hGepx1GJyqzc23EgpqsAfbjuFYSTiJx8gesSh2AT7MDyqPbIPUSgKscQ0Pw5nUXMDoH3PZ5wJ1iFPMEWKX47gd2MeTOf7jC2FxiBsLYgB7amcUAOAepS9QGMQLKcgCB3CxQ3BjzxHom1cHmT3I20lTIBt2sOZP7W7I3YjrBhcmCjKepVK9tkHHM8yEnPRhgncfqL/kqXIPEDy2uhxjiVpZ7gBA5i6wHUnGYs+5ScqIBajSBgXUfKKqYBfmOpSt5dMNxFWJmv4wFvamDtzBaneoZe4AwpwRHocYx1KiO4MpGRgyup22qWPEe9aXVkEc+JnpvSw1nOIRa1oGMQskYdOfuJC5GGlFC+3nJ4MinhgyhhCABHEXVgE4OVMPIHUinVWFPix4hMDnI6icFjHoeMSAPMIDzOYzmAXxxAb8TDESDxOo+TgwO2D7iyMiPK5ESQVMom9sizqL1NTcGWFh5gPh6yICawTpz9zg5T9w6l2qVM8BiAIHEB3IUqY/aGWKspJ5HMBNT8yhD5MSasAnoztTnoyjrMCxBEQFIs3LG3Agg/cXu2MAfMIdndg+Y5ApX9iTMSACOpTUA1RI7gJfIbInHAtXP+Qh7hnae4BsFbdQAGV74gg5zGF1t4HcQCQ22AvlH46Mdu/9wSuSZw4C/uUCSQYJ5M7yRBc4xCO4CzxIIyZwAlp1xlcCEeOGX9QDhBDrQlT9QDjOO5R5OQSYLCdzgznOYHK6jv4Bjrm2kLiClor7EZlXO/HMDqVZ5PU5qU9tQR5jC52QWf3UwRnEilLyAYTAdicyBwJx24GIU7aQu4wfz4jw4akDEWTtXOIHrK/grAZEIZevA4xONaE05HkxWmvLIV8whdoKr9mRuzNYPqWe5mwhhJ7sC3GJQ+tsMCZGxb3mX7MaTPFVJDeZUDgrx3KOfZ4gYBMNQQcShNZJcZh2N8iM8Tu0h87cRbV77SIQkKckjmOXJHWIdNY3ETrLtYDxGgVHOI1BggTgrO8fUYcbsQCKzwxnE6D8fswM84xzMtOum3n7gkwmbaBvnm5XiAljhhCdUUbvM6SF7HMDBY/cAbLSwAPicBOJ51Of1CRQciVBacsrHg7TOPncfqUVFQoB7EC1Du3LyDAWgrZeWwY1K7HrI3ZHiKanAygyTGaZ2UFYCw9qEqyxYdfcKleZoBqnYBjhjM7X6a2i7eoyp8iB1lAEdQGBAcZX7kx3WUhvqdWxwuM5lRpOr0OLqvxg6utdTixRhjOaPUM6bHGVjra1FW5TjECAudM2MZMfTqFYE45ib6TYhcHLRtVO2gZGHkFG1dV8eQYWm05osy3IiKWapwZetqnG7zCp9UprtDbPiR3B/il13jgHxNCys217c8fch9q6izbnKyCX2wGI5BEsqOFAbme1FQChx35iFd157EBxpV7d4HUjvZqNWU/xMvruQd8Z8wdbQjVe435eDAj2e4pdOcRlT7cZ6gUlq2wB8T3DsXDZHRhXmAFgZTwYZUtgrOIqupB4PiM0wzU6nsSAApcHPYiypHGJ2vcGbmU1ujjDjkQpYRvbDMOItBmz49yuxt1RUSFX2NkdyCghgeRD3ErjEUmoZ25EeGG4DHMD2DwPJng3t2gExpryQR3AdMW88mAVuCQcQWQD5L3GYyOYLNtGcQFmy4j8YaFlxunEu9xsAQir7+VJEgYST3Ohl4yYIVmP1PGkjsQCNijjMXxgwP453Z3QimOzAn1iuqADmTVnIl7fLvmIenB3L/6hotRjqeFKPuDDBniSnYnlsGcyoStV1LdnbLUdbRgdznuBkgKjFwVGBAGxGVv1OhhtxmOttUtsbiJ2qynbAGxFZDgcyep2wVPcdUxD4bqNrpU2EjuNC6HIYBpRZSDlgOZNqlKnjiHS7NX3Gpjqq24AiMsq+WCcRtIyMnueuOTAWg9scHIjUYOOO4pWBBBnUylgOOJFODOhxGqdy56MU+WYFZ0EiAwHMW2RzCU/U44z3A8j5jBwMyfrgQ0fnbAaLTn9TjsG5nDiBnnEDzAsOJxQVnQRmdIgCV+YYQLficiG/CxdhJSAxMFczzHEXpmLZU+IxsQOHlYAUd4nXOBjxO1LlTAHUVllDDoSO9WOCBLXbjaYuxOBiUcpwacHuHpuCc9TlVeWweI1E2EiBNarLdvHUNlWxeO4dvAyeolTizI6gerUKD9wLCN/7jSOzEOOYR4sD+jBC5bBimz7oBjrF2ICDzKBIC5EQTjudsbKwAu//iENTnGJ3/LbFhjxieuc1sCJUH7+1jWIqzKn/cU53OG8xliMwD+BKDGOMzroQIvfuHHiUIy3qE/yEgCsZYDGY7aOgIaUipCx7nqRvyW6hQgc/qcICtkTtzrX5zEhssD9wEsSt5zLKqPdUuPEHUaXkWZj6L0C7BIAWxACD4k7s1jYHU7eALT+4dNeTkyAGOCFPPE5TWPe+oNg/tJ65jKkIcOTxKBtwHIxgwLaNwDDuHcym4Rg+bYU5lEv8dgpLHgTlhUII/UPtpZT3JSP65UMqIfocx1TD3wuOZPoyQxPiVU0k6wN0IBalSbAV6k65F2SJZqayLGbPERszyDA9Z7ZPe0mC2nfgg5EVenyH3KqWzTjyIHK22jY69+Zx6CrZzwYYbkbhnEoR0tOOpBIB8sQwnJPmG9BR84yIdeASTIqRhvBz4nAxAnCCLSR0YxkO3OOICm+XMZThc57nu68YnaqyTmUCys4ORiKwUIBmhZXlQZPYm9CMciELClbAewYZG1jg8QUy1R+xCUhgPuBzTk7iDCbCP8A7na6yHLL1CurGQYEOqY++Nn1L9Nf72nKWjLCcsor9rI/LECits/HnMo4a1CMijuTIg3bMcyugj3jW5w/iHtRLsFcN9wJ/bejxHU3C0NXYe+o5mDfsRNbV78suCIAor0WcDKyuwI6Bh+X1PAhlBA4nQBuGBzAnbAYBuI8BihGMjxO6mhrcYGDO1V204D8rIOaXUOrGqz/AIlN4wivn9QNRVWqi7zKqVr1OlIHPECcqr14PUi9rGdvMorb2natzjH3OnYrZB7hUv8A3EKhckSsD39KVx8gJ2pEDFl7M9p7l90rjECLYVGPMNF3HmHYm6xjFKxRoDgi+eIOn/75+oyorZndOoqo+BAmZcWtjqcDAPG6lfkceJMCAcyKqWwO2DwIFlYLbgMRTH5A9CVkqaxiQTsMYwJ0PhwTDdSwG0ZgpUzPyIFmdwBEXZuNgjq6zt5hMgHMDiD4/KE9SskAQ16POJAquv2ySBmM90+ROoeZ7gmADlhyo5nabnbIdeof4jMA3Af4wONYMnInty4yYmy5c8jEFrVZRiAZU7SYIKmP3DHPUQVUPwZGnLgNo4iPb/XEosWeAwJUQuCB8TH6Swn4nxGjTVvnPEFNM1dmVPxgc1FQd9wMRXuqs7ysrsO0ciIYpjK/+pQXtrceDgwU3U288iGhVYTOCDxIorlVl3AdxC1MufqOrbjnqExAGRAQtjVn9R1xL15TkxZCt2JRVt24HcIi012WKWDB+5dtwP1PGistuK8wjwIAhWHXUIHJx5hKQRjzAxsYmB3ODDwCvMSzZ/UbScqRAV22IWza2e51yqtkzqsCYHM/KAww0a2IsnmBwiEm5gRic7nVYq3EAcZ4MFgeoVuQdwntwYAjuAik+3aQfMoLAyez42ho7iATAMs7WdmJxesTh+Jgc1H/AHRxOFcJkwrHzg45g2ufaPEKJCMgxp5MmobKiUKYQu5MoVP/ABJVO1tpmmVDLz3IbtMxfK9wFk5gsPIjErIJVuDBXhtplE1qbmznGIQGV5j3rQGT7wGK+JUAxUDjmKVtrH9x3AOIl8F4QG7kzn5eYdq4XIi61/sGZpHQvBzDyxrKjqDf8TgdTulbcSsAK1OMeZTp0NbbzJ7AUs5lukb3m6+IgWOq30ZB5madQwJrHAEe9pqtIT8ZHqayDvTzIGiv3SOcmUro2Vd3QivTqmVha54j/UdSxUJWfj9wrlz76to5itJQWYn6ntJ8qmz3K6Aa6mJ8yBV+nFjDBwROpUVAUcxifJN5nqbK2b8oEuspYWLtGfuG9Z2DHgSm++qt+T4gh1sQkdSDMfJYnHUfoFZ7cgcSse2E+QjdNbWuVQYgR6jTLcCucEGJKJWmzvE0PaRrC27uKs0y2oyqcNLqIqwF/ER1bEXg54ibNFehX6ldVDA8jMoK9h7ZPciDEcx2oP8AWQIGn2swV+oD661sw5HMFnVXK4wZQKvacbepOdjXNu7zAUbM27QO4wA1tmC4X3gwHUYSLcY7kFNVguUY7EVYAXCnjmcQ+ywKx92NSg28MIVPbXtIHYnUIK7fEBbmR8OM4jCUf5J+X1AC6rCZWJyycdSgmwkBk4+4TV7hjEoTXYWQgnM4GAYj7nDpLK23BsiFs+QMIGlCtjA9RCnbqGB4EsHL5itVUm9eMZgNFT7dynIhqnuV5PYjNLjYas9jiAqmrKmAggkMnmI07vRqFVwcEyzJLfjzAZQ5IIww5ECL1Ot6tWL65cf+o0YuH5gTtyb6gHGYulGSvajcfUAdIwesg/kI9dIrkOTxJylldm7bw0ppvwfbHMAGDV2FF68Q6W5O78hPXc4tx1F3MdoZIFqEsYZUsCrdSSnUAqB/lL6nVsA9wJqF9wPQ5yPE9oDbp7WrU5XMr9lVfev/ADEnFeqBHRkHvUNILf7BxIclRjHE2lIcFW5BmVqkdGIA48QpdRcMdvMeqgOGxyZKljVuDL62DgMBAGxQpyezI7gd+QOJbqcZDeTAdVFWWgJoG7PEpanDK468xVahVLqODH1vvrwOTAi1OV1BHhpI6lH2kSzXsVtqbHXc7anu7bFHcKkt+GzPUvpHuJhRnMVfUjKuRyJXpjXgbOwOZAoVOnBEJMx7vuUxHIkDVbxCYgYzJ2yeczrH+jjuA8YPUXYAVIziFUuQMmLt07FzhuIHNOF2/lkxuQJyusVp+4tNxsP1Aez5GIoMF7EIAk9QbV/9wFvsc9TgqUcgQXqzzuxJ7VtRhtbIlF/5LEWrgZEYCRBJ3cTLTlWXjCpiVyj5HUq3grkQJyGHUdV8x3O/kvEUm5LJUHbWRk+JE1eTkcS57STgwCgY56gShSFnl5hMSGMBjgcQpqYJxDC47kgcqZZW2cZ8wPY4nlB8Trg+J2kYHMgYrYODOHAbg8TjjAyIEA/2J5s2V8cGerHBnMFW46lQpSf8u4SWFG/UcUB5iXHxOIDLjvQETlbYxmKqc7Np7hZwIU9vxzEExgJ2fowGHxJgezxPKeIKciDnB4gNZ/jiAp4M73BB5gBY2cZjUbOIpxGVEAYMIbkeIGckzm75TnmAeQRB/Ktv9ToIwYsOAGz5hQabgYMtXnqSVMqD/csrK+IDAc8RJYizBjBw2Yt+bMwhVgzYSJOCA3y4MrYfLMTfXltwgLtORxJyozKynwk1gwxlCrQcjHmCEzye4Wpz7asPEKvBr3HkmELQB8g+Irqz/UcEKc/c5aoUA/c0gXw3OIKlamziGq5Emus+ZXHUIo1KG5lKiVkCjTgLwTJ9MdwVvAjdQ59sn6hULXMrkEyv0wi63ZYMgzOrVr7Zp1hdKo2/nAL1ZvYZaq+BE4dqQDyYV62Wrufk/c5S2EwTyIDdNXsIH3KtQSq7AfEUOVBEZvFlZ8kSKEHZpdsmpXDQ1rdllmm0w4Y8yDPuqLPhvMqoXauwQdSu3Vc9Qt/1CAtGwc8iK0777tqwmBbcpPMLQoKSz2QppPs3gGILkMxU4ntVYbLQ69Qblzp2IHMIMvbZSTuyY+i51o/sXP7mXpnsV1A/Ga+8W1hepQO2iyo7l5k1OlzZlW4zG6mo+2SsmqWxF3ZIgaDq28fUm1Gl3Wbq+D9Q21JSlCeTDqvR3BPEIltQCseGnKW2ckTRaiq9uDgiI1OjYAFORCl2sSAwEKps9cGBWfb+No4PUNAEY45BgEaBZk+YFC+3YQRO1XAOV7zKiB3jmABtLZXEUVsQ9ZEY/RIHM7VZ8ee4HlAsQ/cmUkE5Eqf4sNvmC1YccjmAgEe4M9Spqq7NpIzjqS+0R3zHVHb2YA2lVuXHGJQ5V8E9ye2necg4MOhTg7uxA9YQCILJ8hGPtI65g4JEDlqqK5NTZWLNhPMrGApDDMzraXW33McZgXsOP1Jb19mxbQO50WsRgHiPTbfQUP5CA3T7LqW8/qIeklSqxenDVashj8TKnr9uwc8GETU1DdkjDCVoDnIi2GG4hVh95+oD6rCCVPMa6K2GIk+CDuhB3POeIDlPPEHUVG0Z+oSgFc+Z1dy5z1Csm8fLGOodBszhRxHaygqRYOj3OV/iCsgfYNyrnxAIWxSrdCMZNtLFpGbCq7hCitYeyAnQ7gaO3ZYM8gx+gKWbwRkxQqNdpGOM8QK9XWhrJIkdQs4AGFl2z3KzuiK3Bs2eICrOLdvjEPQjLufAi9cSlyYj9Gp+TeCIB4OepPdv93njiUg8xF4K2jnOZFeHK8wgoaueXGMzrcLxCDGFAxDYkjd4iK2BYoDyI9WwpU8yjhHwJ/URp+ifMaFOME4hpTsgcLbF47i2YMeYZXJMFKMljnnxATdgrjPMn9tlbOciOsAD7T3PEhe5UeJwJ2vzFbvGJ07gvEw29cxUjEdUwZceYs/NRmCBtcGBXXhWgWttOQITY2ZB5gbxjmAs5PM7uIgs2DxO9iB61TYvAkx3AcyhbCBEM24yhee5Vp8OBzyJOQpOJ5N1VoI6gXr9NOOAp4izbuU/cGt88N3IKQQy4in4hV8NO2LzA9TymYR5ETXlCRniMJgePA7iyZ0/LjzFhTnEDxX5gxrgMOIBU7cxav4zAegwMTzHAInMwSeeZQIbAInh3PHkzzDAgdPB4gn8swh1FE5bEDr5B7nA3I5nm6g4zgwHZAPM7mDjM5giAYPcW4yMQ16zFWWBASYBrWCvB5lNYKoJLQ+5CQJVp3LNg9QHgZXMAjmMLY4nFRnGRCE28YgWD45hNxYRAsY7TIoC2VxJrgQZR3AuUcSiZ6zZURnmFWnt0gHuNRcqYJXAJlQvPHMVefcAA8R23cDFou4kSoBODJtXXsJb7j7jsOPM86e+qn6lQek404gam3/7Y8xifBCMQErDN7jDIBkV3T6dqVLmGPm+Wjns9ysbehFbcDPmB027m2jxBeohg46idxFo47l9YFg2GASDFX6nNEpNxB6MGwmhVUjiUoQUDpxIHmpVB4kratqyVQSnPurlZm6hCl0o5Y7taGaMqvVtQiY8xOobFIOJPpeNUhz5hGrbQrag7TiE+n/r4OZPqmZNQuDwRHVMwXvuBI52NgrPLf8A1kFYzU3bXAZMj7gWpW2Cp258QFVuLHCAYJlLBkuVJPTSw1KsOcS6xP8AqwTAK3JGBI779vwx/wAynWOUq47MhVWtwhHP3AqcIaFycycV8jHc9dWUtRe5UiqtoY8iB7TrYtg3HuXhtq4zkyckXfgcERAteu3D8wKLKEv/AC4MV/Hetufxjs5ntw6JgKNCAEr3DTJPJhF1HURcpBBB7gUnaBB4OcDmLo5BBPIhn4wF5dG5hq+/JHicJ+4G9UgcLMXjq9pGcSYXguVjlbYCD5gG/wAwQOIlPcQ4jQ2J1iDyIHVAPY7nmUBceZ4NgThbPciiQBl5nGUHjGROKcRmBiBG9Kk/Dj9RZY0MZYU+YYQLalsBB8wjjqCiXqPjGgNbhhyJ6ujdpBWDmKV3ocofEo7ZWzgovDT1Vj1OK7RyY4N7nyAwROlQxyRkiARH/qEAMQT1DVcASAk+o0L9ydHK2EeIwN5zA7dtVCr9TNyivtB4mlYRYhyuZm6isK4KLgQq1PnXtJzIQm7cv1KNAxLNuPAitQ/s6wED4tAHSBksJEp1A+Qig2y/kcNG3MWwfEAw5GlJB5k9H5DI5jaPmGTE57JVwQcQE6k+4236Mp0ilNM5P3EXBQ2ccypXCaQ/uQToTkkmesXfyTOqAVzCKYrJHMBdRAXHcJx8MiBp2+RGIdxCnEBNQK6kfuWqmWzEVYOGxzHhsqfBlHrkJII6nGbauZx7MVYzzOBt6DI4hHQcruHmC1jVqSI0lQABAsUY+8wE1gXHeywrSoU4E4x2JtVcQVrPt5YyibOWEJzgRasARmHqGBAA7mWxI2f9TzfqThmXg9RiN8f3AbWc4jbSqMM+ZHUzJZyeJTcyuVMAXwep5DwcTwAPUGohbTk8QgXOQYrGBKrKzn4juTuCDAUynG4QkfPLmdHxBzJve+eCPMosV8NkdRgILAiKp+Q3Rgx+QkUwuSPqMDb1Bigd+YVZCjBkBqMtCZMQRywxHOpAEISBzmLszniUAZgunOBASGypU9ycDbZzHsCHgMBv5hRI59zHiG6E5Ii2+OCBGe4Sp/coDoZnM7uTByep0CBw2DHBgjBbMA7dxAgu20yijAAi7W24PiCCccmBaxKQCWw7x9RpYydeQI4eJASvtndRsejOMGDYOAROWqdgMDmkdRWQZXp7AW4EhoUHIlekBAOYRYxyMw63214ERyQZ5XYDGJALj5mCeBzOhixOZ5+AMwpeMdRVmc89RxI4ngm/9woaEG0kye9sEr1KclXC44k2oUNqDCFqSINYK3Dngw3GwQR4M2yn1rj3yBDoY+11O21K7bzPcADbAKo+423EO1RVWU8mN0dQQmx+B3O37brNw6kEiEqAIZckcTrqAcTygAYhQbDjjkzToRKKlPbGRB1UBQPkY4KVryTzAbrlVgjE9RWmfczLnAniwdMN3E0Ai9lEIv0x2qw/czrrHGpc94mhpuSYnX1j3uOMjPEoka0aioggDbFac1+6DzkT2m4Nk5VUxctjAzCNDUVF3Rx1CsyRgHBnHs2UA5zicruDL8hyYCWDMcEZxCv0/vKNhwRCYkakAHgwX3V3EeD9SBvp+ncZZjnEqswWBxzA0ua1JPTRpKsCPMCHWKbCFHUSN1eMQtXqGqB6MOrD6cMR3CjQLYMt3CpTBbfAQc8RxYHC+ZRG9j13/DgZlL7G2l+5y1F/00F62ZFJEBtrbFBXqCyggNnmCOEweoQH/qAJ6imvJIHgSo17qzjuRMuM54MCzbhQywq3yPlJqHYHHax5IAzCCs27Yta1aswS27zG1EBsN1AmesKQR2IzeXwIeqT5gr1E/jzAo28QBkZEPcGRTGhVZcgQpSHMIFSYHRMEEBsyBmOYykg5UnEAsFQsYl+RvU4gOsY12YzkT2N+YFimyoMvYndPcoARh8oDNKbEuxjiFrKvccOO/M6z7HB8RjMuAYQlcoRnqMK4bcOp4gGGGAXEDg5BnlfoTvcUeGhXCSLzGs67M45ndQiitLPJgIu8EQGUOLEP3Eups3IO4VDBHOeILti8MDgGAuhWrY7uMz2qrBsUnxGswz+563D4MBVo9wK6/wCMcMPV1gxVY2kj7jOR/qAOlcLa6+YW7e0Xge5lZ0thoHNQilgBD4/j8+IvdutxGWj+ggCQAf8AtcQ0YbMGL/8AtLCRSxAgcTAU445i7zuTPmEy7bNs5cdmMCA2j/tgYj6VDZzOhR7IMFXCH/cqEMUN21hxG6kiusBBgwL0Aff1PXHfphYOhA6nyAJnsjd3mTiwsuAZ0n20JHLSh1tqjIA5iVsZgcjiJrS20Ek4/wBw1ZqxtbmETDGeYLEFuIOoyg48xaNgc9zLZpJnVbDAnqL3ZOIaDLASirKOu4TnBgkhAFxicYEkASBlaZaeuo2oXB5ngGTkGG2ba8QE1XuBg8zrjfEJlbsGOuYqcAdwEWMAdsS1W45E645JMAscYWUW6NPiecx4T4nET6ehTO89iUPZsPUgWhFHYzmdDK7/AFCdQ4zACDycSAWY03DPImlWwtrB6kWrC+2rSjSnFIz3IrlnxfiCWJjLBJ7CQQZUcs/LMF1DAHzPE5GYIb/mFdA+55hxxPKczzPgSgR3zO5AYZ4gltw4i7RuH7EALQBaSDBuBCgzl6NtDDuNI36YZ7lAg5UT2MqRPJ8Rid3cQBrT5dxpOIhWxZDLgwCa3GAZ6ywmvqKs5xGA4p5EgHRn5Mx6licqSJElquuEGDLtOMV8wh1ZOOIL7g27xHV8qZNZY24rIpiAEwbRlhjxBDlOZwseyIBEDbPUMFDZM8uccz1qfEbZB5+WzE3V7nDRgbCjMPbkQqaxPgQJNnadplTnBMU4XOfM2yFU3KfqDXWQdo55jKmBDL5hadGLFjwIHL8qoUmcThBDasu5yczwQuwVeh3IAtBABk7alfxCndLdc4WgVoMn7kNaKMZ/Iyimkbq845jc5rx5iaiQ+PEs1Va1KrAwJkBQ5eHpgG1DOILOLcfqHosCxjAZprcXsuJzXgk7/AGIDkJeSOOZRqBnS/HkmEQadRgt9wrchCFGIyqohQev1OOD7nEI57RbSjn/AHEswR1xziPpsLBkPAgnTN46gFamVFnRnEsL2Llc4j3KoiqcT1OEbOODArIQrgcRYQqSe4e0YzPFiIVn26ZrSNy8CGQdntoOpYTuH1AVdrE+ZAqmnYhLdxDbvcJAMrts2rmBW+7kAQBNBZQxPyxCr3IMMOI5WxyROe6HyuMShdyF1+Ai69+7aw4lOdoijkNuzCOtlRxFWVLbz0Y3fuUwcApkHkSidFapyp6he2XBw0G8scEeINdp8dwCpBDlTzGukUCQ+4Rlz5rDDv6geWzdkNEF9xI+oztAxESy4OfuFMqbsExlV7K209Zk1Zw/Me5U9CBUdmQYDhW4TuCmQo3CcANdm49GBwAg7T1CKYGPEYpDNEF/myGQN0jKbGTORBuqNd+fBiFU6e0OTkTQu23UBwYQBQlCRyZ6r5ViDTaQn3OK5W0jHBgPHU6RgZzBXvGYRyFMAwpKhvE44ys7prN9RX6hkfAwpepYDRg5/GBp23KrQNQpegqJ7TEikLjmQe1De3aCejCZc7WHUPVkGkfH/merGKxzAXhXInXG0/qD7TF8KcTpBVtrHMDyqWPE9ZZtbBE47e24IM7dhyD5lC0c1kDvMbwSYh+/9QkY4P3AAkpqFKjgyx8Fcyeo5sGRK7QFUH7gSUvucgjgTtV27U7ccCdUAEkQUXDZHeZA5wvuluzJ7QXtA8Slq8ESa1/+oCLAucEVKBJuWcR7EmvaDzF1r3mVHdWQKc9mJQNdpfbU4j3UOv3B0y+2pyIRKyGlMcFp6hWsBLDAE7epe8nOB4hpZ7alT1AC23bwkSWycmC5xZ+jPE7LFyODKJNReNu3HMBHzBKF25hooWRsaw68+4IG8AfuFXZjOe4RQ7B348QEc+5g9QQp2l4BJ/5hV3+MAEqeIlLWUYPMYhZupANud24icybIdvy4M8jJWMA8wEey275cCLcKrfGUvYCc5iHK7uJUCHb3F+RAmlYM1AjniZNjkcCU06phVtPcC6sh1xjqcIBOIvTuSM5hv9qZFc1ALaYjyJzQuzV4Y8CdBLVsDF1AirIkFxORxyImxcqYWncMpE644OBAGpBZTjzAGn2E45gVXGp9p6nr7mR+OMwCXTvuJJwIt0YkicTU2FhuPE5bfgkLKodjAfU4ATC97cvPYi0uy5GIBWcLzFbiEMpurDUhujEivAyZQkHENeZ7aO50WY4CwFhPmTCCAvyYJY5JAnER3f6gMIUEQ3wF56gum0cnmLsOazCKNN7angSgv/4iQ6AE5zKK3Ju2+JBcjBMZIGZMxzYT4zPWrufucAwcQCY5EF23AAQbc4AEWF2n5HmFUO2NuDCBLcGIQ+44HiUEDxIAsTIEeCFpz+pOWy2PqOB3VQI1GScwGHJjShCkiIJJYyjldmLMASnkLEqmz5eI0NlMwOqfA7jKSEVgfyiqie8T2MvnMIFjkHPcSlaq29pS429juL9r3TjxANLK3/EcztxNqgEz1emFYOGhsgVc55gTpQ4sxjgyyisID5MWLMYjqz5gTa1d9ilVI+46gOAFPU7a+TtCxlSnGTAXaGVsARLqyH5+ZdYN2D9STUNuPy8SoBVByQI1d2yKpsU5GYwMVQ4hCLQzMG+o9i2wELJxcc4IzLUuDFVxjMgbWdyD7nHhAD3MDqd1ICAfZhSGPEEPg4MEZJP3BB+UArkDDC+ZxK/ZxzmMYYXI7i1JY/KAx23AHoxJt2N1mUBc9RIUVudwzmVB53qDBXkmdR1DY8T23axK8gwObR0DzFltuQeIzECxd3+5Qth8T9GIUbGPMaTgYMnuUkhgYDVfLfuE7ZYCT94IPMci7mB8QGFh7ewwc5UCOtFZXIPIiSDtyIULIDCp4OTzAJx3CBJXIgUtYHQqBg+J5STXtP5CLob4nI5jAw3QO1A7uYeoVBXvX8hAbPjuTlmGQ3UgPd7y5x1O1WkoaopbttgA/E9wrcVahXHRlDFG0YhM/X3F3NsYOOQZ04avcPMBldnOc8x6OWJ/chU4lNJHAzkwC09u25kYY5lJfDEeJJdgWKx7EYWDEE8AyCioK5I7iM/JlHGDDpwlwOeIN7Kmq2/+UBlRGCH5Bgpxlc8To64gHHJMBw4cGDqVACt0YKOfYDjnmH6gcaYMOYEd6n4nMcF3AERL5tqUidBKkc9QGGruBVyTHlwACfIkxcVuSOswGAFbVzwJRqz/AFZH1E+4HwR/qG5HCE9yBFZJrGe4ar8hOvWQQBBThiD4gPvb4AiSuvyFg7lTEGsRa8nAgErErObtpx9zpyg56nrF4DQjqD5d8RjYAJ8RIDAj6jb6yU7wIEmrI9sWL4OJ11VtOrHuctCmog84nK29ykL4EqJdSVIUL3BrJdlDdCP1FaKQzEASOvc1529SgSn0Ytjt/wBwuoDcyNug5nduTxGUVrty5hFVU/GEGWIp2+YjDQgSTPE4EB1NRevJjxtrUDMTTYQgUdxbWN7hBgOs5biAEHZ4hI6juE9iumBARe6BPicmRsdxzHWVlRjwZOSQcSgt2CPMZuyQRFgQlOIRVU5U/qPSzccRVSq9Z+4KDapzIqutgpIMOgDBxIEs3sBmUK5rbIPEy0aco8ejjH7i6mW3hu4wVhTCBtoV2DeYnXjhG+uJV4idQnuV/wCoEBYToAZf3BfbnHmGjHHXAlAcocTqH5dRrjKggQYU263NIHkT3xsp75iL221Z7g03l1wBgwjzfEYhLgc4h2ILadw/ISUucYMoJrAGge84s4OJzb5gH/uQGtaxPy5nS2BBInbEIAJgFVaa84Hc9VeyXZIzkz1NRcZhLS/udQKbb+sLPUEtlmi3R1xuEKoEoYDSy9kxOoDcMvUVZkGMtbGnzA5pWLXYllrY4El0igU7/JjC+f3JVeUHdkSpVIqMTVzmUFttJkEdjEDAnBp9yZzzDU5HMagG2BK/xq2+YCoxWOK/2HJ4nHt2naBANB1DPtodx5gIrdmEQPMo5dcjr8VxEAM3I4htgPgQqT7jlE5xCDGFTJPMUCzH9Rl9ZX45hJVsxmAddIKDMcFCjAg7wF4k1Vpa1lMBrnBzOizCzhbsERDN9QKjaFXJkdhazPEeikrl+YuyxUHAhE2lyNSARxKHs23FT1OogOHAk2v3LYGECx0U4I4h1D5ZInFXdpVI7xCp5XHkQG+czurI9oOehOheJ5kNtRQwIKrd2qATqPsXDniIOm9rUA7pXYwxnuQIc71K5wYiouCQTmNYdsO5NW3/AFAH7lF1ZYEZjSUf4t3Fsw3YxAPLZlQXspuMILtP6isnM6bCIBkRLFlbJHEaHyBmE4DrKJLUDdROCQVIl6qEYFuRFarbu3KOIESVhScmM6XjqAzbomyxlYLKKkwQYYwVxmRbyODxG1WrkDOTAZt7E6vx4gsxyYpswqh7fbwfEMv8dwEnDhl2tHoytSUHYkDa2bYH7nrQtixVV20bCIxXycgcCBFYpRyI8AtR7nZEPVoLGDDgxOnuNbtU3UDgsa0beo6lwiFDyfEUyBWyJx9yOLBzAeO+YdbhbAYg35xhe42td0B95GN08p92okcYgXI/H/iJ2ttmQOQZBQnNAI7Em1rjfXZ5EZXZtYL/AORga9VyATgwKtPYDjPmHqKsDI8yTSkMy5PUtcbxwZFTaVsq9Z8Rzru0uxpOpPvnxiVP/wBkn9QiLTNu3JnrxGvtzjzJdDltS/MquwGJMBlYU0tu5kb17s4MdTeGJUDicKjfx5lHdG3xKsJ3UAl1x4nKPhqNvYMO8/2kjxID3kqPucA+WTF0uWBzCc4wYBahxWoIg1AkhuswAovBBPUbQ3+GOoHL7CWFYHMNyMAHqS2sV1WfqPB9xN0DobewVTxLNQv9Ix1iRVAKpPmOOoLafb5hCK68sSTxOMq1o22K3EecGP2bl58wiS2k6nR94YcxNFd1OMANnzL1XaGrHWIlFZRyYRmE4ngmRkwQeI5VZ0ldC2z+IjAhVBCqABJPiLsuJzg8Qjh+JnVfbkkRQbc4JlQrVl5lAVHcS8aQM7jAACjaOom+3PxUwg7WyciApKnJPEX+C5zkziuWzuPECkWI57irQo5xkxYbccKJQlPHylE2C3UbVUADuOTGNWqDicbCgHOTIplSOxwvAj1p2qQ3OYuhiaz4jVYt3Iqb2CGyBKRUXA56h53Qd+xu5FOqrCkZ7lBIkNthcjHEOi052v1IKGBxxBQgcGGDuEDaAZBPfp0Y5XgxQr2gjMqdc9GKNO3OWlArwMRbfGz9RgIA4M45G3JgLsANTH6iazur4GJY1Yeg7OZFVldyyorB26U/cQiLbXuPcMH44MAsKwAOjKPGtB2Zz2q+8xdmc58RBU7++IFpsrRcDmAdSCn4yF9wYyio5r57lFFGowp4nRq3L8DGIhHA7E7WFZjg8yCm7UswAxzPVXMARiT+2/uDjiOUHdgDmUBuaxjxGMu6nnoT1jrpKyx5YwEdnrwe2gOqbFWAOIO7DCdpUrUQYI7GZlVAYhx9R71t7Zz+MiL5YHwJquwfQgjniQZo6xF3WMGCgwRYcHidIDjPmAedoBMBSGsJMOxD7YPiLCiVFKsWX6nbF4BzFiwKADO2HeBgwE2nccCUaCv2yT2T5ikQLknmOqfKnHUB1m17BzyJyw56isYIIjQRjJMAV3EcxSp7dxeOtuVU47iNrWfIHiB6y4lzgcTo5AIgOpCEeZ2g7V2nuA9SWGM4ihRliH6jCGU5MJhlcwhSMQwrEO9C1eMZIiNrh946laNuUZgcrO2sA8T1bDJ/cFsFts6i4GIDdzdQ1yDmCpAIh9yBDryWbqecApGW/JNsU/CShKnaGzEIn96k/coI4nSo2hh2JUOtVQf3FHA5nd+79w/a3DMoQGO7nqEADyTOagAdHBiEyDkwGtZt/wAeIwNjBPUk32PuHgR24+z8hAcW+uRFkDBzFo+B3xOk7kJXuBPamwZEWQDgyprENe1u5PaoRQR0YCrMZzFg4YERqj7iX/LgSioWZ7nD8orIKjHcJWMByJgEnkz1RKsSB3BDHyYRs2sCviRXGYh+RDW4pyDCtsD7WxFsqNz1AMPv+WYq4DeHHcZXUNpweINteFzA6W3V7hCVtyxNLc4PU7ylhx1AKo5cqZTTWXs9tTgyUN/YDHJY9Vnup3Avs09yVEFc4k7nYg4wZo6T1BL1C2YDGOs06WA5H/qc9ViOC1e4HDCMtT39GbD+SCWPogOV5/URdW9dFg29jEaE6I4pDGXE4UEdSDRZagp9S5SPaCnuVSs5uYiPDZpK55k6gizJ4zAVn/klM8SoCoCrWd9yjVjKHHcktwurHPMqcgZzAmRCgyOMw6xucHd5i3fcmB3GLlK1OOZUUlNtu8eItrA1nUbU5f4kdyJ/jqtg6zIKL/gUI4BgWMcx+pwaQO8SUfO1VEBujX5n9xrg16jicFZqtBHXmeuOdUjeJArUL/YCZ6htxZBG6pNwDKYrSrssOfMoavwB3HiHXh1JEn1eWsVVPHmV0bVPPAAhEOpZayPJnUexqww6irh72pbniU0IVrKjnEgbU2SMiA4Hulc8wLXKBSPuLtRvcFmeSIZZdQ55jkf+zb4jmqVFz5krAqxM06C1D7AQnZkoz15McfkRnmWJRWlQsfGZWU+n0pbk8Si/26l5PM4b1K4TiZ2odnY7jkQHW6lQvElSzc04ADOHg4Hc0hljAGcG5xgCFXp7LD1NGmqnTVkuctIB0emFdZZ+4LvgnbzCNhbPOFMS16V5A5Mg5uNnB4gFgpAzFs7ElgMTiIzwq2ot46j0OAcxFHxrOZxySOJloyy72+vMWqmxuDkwhXurGYdKCuwGAwVk/qMrrK9w2/KEMY7hTKm4xCcEjIETuCfUYG3LnMgVaOAZwfIfcYTkGIS7DEY8wBspIBIiEVnypl7WbcecyPU2FbAUGIDNMrJuVv8AiJwQzZENNTkfLuGbUKH7lE4GWnXCDAPcWbCjZ7nfcV354lQsAi4qRlYvVA1MMdGX0qjnGYV2nS3AOOJRjF8mMSwgj6lJ9OVWJ3RZ0je4AMYhHTjE4BgZWHqtOyKMcwdOr/jiBRXaQgzyZU711U+6e8SVVI+JEW+XRqyeIElrtqLCx5GeJoadgSpPBEj0ysgbI6hq5Ng/3AsZyGIPU9+RAnrduRjuexhcyKYEA4lVTf1lfAEgS4M4GeY9nNFnPRECRDvZsDzPZ28T1TYvPHBnWU+4TIKgRZTiJxt4nkz4nCrBswOWfqPQD2gTF0jLHMfauKTjiAkmPr2LX3Ihb8gq8w8M3cA7b8cJzEsbDyTgQ3UKvHc7UhvOzOIHiwsXavcfp6mVJxaVq48ylPxgTt3iGlIJDGdtG0ZA5haewMCD3IjtjbmAxOkYrOYBcKxz1GoQ4OOoCkAesgQTkCdqV0uP1G2qGBgT1/K2OIwDFKFSwY7j+Npx5gL0zb1OTnEb7oLhBJ0U1s2PMKtT7gc+ID3BEU2CsbYwOZNUwLbD3KPOQazJ6nOwrjvzKq6i1pTxEX2JVYUHYlR1TsUnPULT6g2K3PUlV82c8gxiIFclepUEXRnxnJiWFhuG38Z4UP7+5BwZWtTVqSx5geJ9pOFycQEYshBEI2bT+oVZzu+oVGamYnb1G0KVBzKUqwpPmeKBaT9yCC1QMnuLtf8ApAxDzuYqeIOoGymUKR8zlgJXI7iBbg9Sutt6ShNJyTmMAG/EUfi+ITDz5hTXBQjBhABlJ8zgK2ID5E5sJ5BkHQTtxObudpnRyILL0YBBvbbEurHvUGZtpJAIl3ptiqzIx/KBOqA2FScTxQrZtJjtTRsvODI7b/7RjmUPNZ7zOknG2I9zc2c4h2K3xKmQMCNgHoiaug1dip/YcqJk1FiMN3KdMSrEdgyWareDJYoas5nCobhhkTJq1L6ezI/H6mpTemoTKH5fU5WYliJ/T/btL0ng9iJsdqmwy4mr0Yq+hNQuH/8AcSpqC4ErWymCo/6jdH6mr26dq84iaAWG4czbSXUge8DjzH6nlVMntvQ2Mp7BjHLGkH6mkAoy4lZYbT9zOqcm9QT2ZpauvYRt+uYV2jKrkyO7JuJ8ymhhZWP1JbXzcQvQgN06lgcnMKggagMP8TB0hwHnaSFY57JkRbqP+w1gia3305MdaynSsvnEj5FWID68kEHqJXLXBRCqPtr8jOBla4FO4BbCt+T+M9afCnkzmssCoBnmKpOVDHuB1Kgr8mPVwpIES49xgF7naEKWEPCCPyHM9q3Psrs8TysPcZZyzIraRlHeTvB8RNlbMMjqXbUsrIPcRnZkEdTTZPtbVBnLC7Y3HiEzk+eIp2Oe+JUec7RmSP5zHliX2+J5q9xx4lROAX4QSnTaUF8uZTp6kVPiJ4o1Z3MQBAaSKvwHiZ72F3Yt9zt+tXbtq5MmQvYw4gPdiVx0IsERjgJwTzBrrLsPAgGjdLiV17QMeTAWpU57M6DzI0NasE88TzDBwonFJzyY6tlB55mVcWtynMKuv5fKMLttO0SN2YN+UDQs2Ykiuc45hUWhs7o5GqUlsQA9lnXcSY+hSKiCJ46urb8Z1biVyozA6ATxEWaVg2RxPPc6vubiP/kq9Y55kCqqnPBiL0ZXO4f6lQtY8rOXtvQccwrNKnyIZr3JgcGOZuOo1FD0kkcyjKVHWzBORCc4bOMxm0e6RmdZQjfYlRzT2brQOp29bUuLIxwZ53VMMBgz1V5sYjMI8DYq5c5jqKN4D7otdxVw3/E5pxYgYMePEButdkAAGR9yfTux5ziFdqCi7SuRHVV12VgrwYHbiVq3xFbq7A9GOL7s1bZPVU+5gRjEobbU3OOQZIAd2PImlU2VxnkRT1gagccSDgRmrD55hITtIPMc4GMDiTsxRtuO4UnT86kTTsVbGAPiQaUAarBj67M61ufjASwC6g56EN3wuY/V1Vsd4ODJthao4gcS4lj4Eah9wf6iaK2biMpUpYyyBw+PMUzWMT/4/UYAdxBhNxxABdKBh05nGOISFl4B4gspZpQs5L98R9JVDwMGLAAfEY9eBkSBxQsQY3GIqhyy8iMY8SI7jfF21lBkQi21c4hlvcpz9wAAV6xmLrsxbtXgCcYOm3HU4tZ90N+8whzlhzPWE+1uE9ceMnqCGDV4HIgJBzz5lNQPt5JyZK3EKi7a4VjkGFOP5RjfFQB3OXqBUWHcUth2jJlDT/3FE81Ki0tiAr4dSYWsJ4ZTgGEKe32rQw6Mj1m3+RvA/LmUapf60E5qVBrQ48SoRQivZycSolK12pyTIuDYMcRtasLST0JQ5DhsmDbZ8++JNba5Y7ehOLaWOCJBQVZ68qMiU6XmkgjBE9ThKgPuNB+BHWYHAS1eF7iCHAO/OY6pjXweY12DiQZOrVhtfbiCB7qEGW6lmtUKBwJKVNLf7mlR2acrk7eBBqsI4l/u/Eq44MjsRK3yhyDKBtzkNOElsYjeCuDBAxCmVKOciEnxJEWGIjc8AyDjMJ7PxM4cQuvEBXaETlbFcHyJ58h+ISrkHEB9tjWYcmQW8XEykktWB9RNleUJ8yg1rDV7sxtbZXmJ0rZpK55hdQGk7WBllLZWQKc8GOTHQbEinWPtt2nkYg1X2ae/cn4meUbrMk5nLXGCPqRW1p9ZVd8WOHjmQ5nzVrEbXQ4Imto9cwoX3eZi+WLFdib1KnzEU0+zxKxtdQynIMErMz8T4+d11Rq1jkD457nndlrwW4mn6jo3vA2HEnr9Nsc4tPE6auoaCDeh/wDyE1fVHwVx5E4npSVMGUk45geoFzam5cACNhsBUfbpJBxFInuKzKZywjBEPRoVrYnqVQ6WwruHcNMlwYpQULccEwqnzuweYFpsVhgdyO5z7gTqM0roAcn5EzmpCtYrdGB4Ekbe57TMQ7E9Cc9z21wO51RhcnzCPXkW8xtCqUAicAsBmU6dV3HBziQD7JW3K8wiylyP8o1WAcmTsFSwtjkwjqV/PMK2shOxPB1YcHmC/HcCHT7lsGeo7UgFfiIja7fjxG4cV4IhpIx+P7k5ZnOJdtBPUA0gZOMSonqrJb/UaEZnwOBHaevz3D1LpTWQBzKPBq6ayN3MytVqbL3K5+MbjeSzHiLOFb4DMqBq0pU5aVA7BhY/T1G1c2AgQ3StP3GriIU733uY0EKcCN2b+hxH16ao8txM6uEV1PYc4IEZ/HK+Y6y5EG1eIiy8LjnJgc2bW+XM7vLNhFnDbvI+pxcq5IgPw74GcRdmjO7IaGH/APc6t6g/IyD1VOxeeYxalIOeIp9WoU4/4iq9RZYCIU4aatfxYmV0rtA4kmmc8+cS5CWXOICr1WwkHiDXQiJ9w7lHY7nEbJxIOABep3AMkv1Ht27TGLcCvx6gd1ChV3QqGGzEZsW6nEz3FivtTOBApNFLEk8GIcoAQTwJVRSbEO7gxFuiZFJJBEoS76d15naKdOG3K/P1FfxqXXcGIhppkQgqTKiptrYA7E86h1wODPUqA3OI51Gw7RzCuJoa2rHucwzRVUMrwBF0WWLUd44H3OfyfeUoBzIA3IXLBefuctDFcg4i/wCQaSVev/8AUroevU1YIxKiAfE8GWIodAeyIVuhqPKNzDoq9tcZzIpIdN+w9z1lKnkdiG9S+4H8wghbIEBFFGLCxHYiacfynxNTS1YrO/uJrroDkpy0ICysbASIgnghBLrFJrMjqRgHJED1KYBJODPIMX8yWv3Gt74EuqVc5zkwrtoCtkCBvyY6xd6HEkoQtcc9Qs/TCcAnEVXrKxkMcGXGyilCbOp8vrHSzUN7R4M15mnuct5barvwYZhEsMZnzSWWUtuRsGaen9UJ2rdjH2Jv14/45T03BjAxOlZyixGQFeoTkH9Ti2BuVxOBsLicziE6/wBYYSDnJHHInUX5YxO0tg4PUcWVDnxKF31q1JGcRFSbFwDmPtdHGFMQGRQcMJRNatm8nxCqpLEMT1HPlyIpH227Ox+oFVrA14zFVgFMnqPFS2V55Bk4Cr8WbEINhlQROuNyARhQJWMciCOoC7QNg3DqKtcNWP8AUoHyU5ia1DsUZeJUQ1rutAlpB2lR9QKhXXq2SPfC8yiGoBWYPzBCg2gAYzCrwdQ+TG0qGJbyJA2sFOGhWswsT6g2HOPudcEgAwOWW84WG4K15B5gPRswSYWeB5gJDtUOeczupr9xAR3PX4brue09n9gR4VKPkCrCJspIXK8iWaoe3dwODF1sNxB/EyiZXG9R9w7KyrHEWawNQcfeY5iWMKT4wY8/9qAybe4RIwBA8yn2g04WYgeIelcuXrPQnD5EBZ5h1nGf3FbstiGv1KAQ4crO3AiosvjxOWDbbmHu+BzyIEWks33EdZ8SsjYSO5GV9vUBwMAy6s7yQfMDqEERtQy0nKNW8cj7ePuRTQcW8TxGSROY2rugnIbd4MDlrA07R3H6b5KFI6k1mA3Edpy20kSB+n1FtOpK5JT6lv8AP3dLzM8n5iGGAH7mRoVajecWEKY0nB/ITH9SyERlOJIdTeAvzJxGM2Ppd85YqWjDDMVpmNmmR27I5hnI6kxzS3+ngqTWeZMC1NZRlOZph4Lotgw0qz1jI1Lk7QvXmJoXaxImlfowFJQZkVdbBLN4IIllb2BqIOoB8Ax96k4IORJtGPc3jyI17G27ZoFUu9jk8CeazJ/QgXL7O37acY44+5Ae7dyI3SK28+ItAFWP0z5JOJA4PtJGMxNzFmhls5IEnucswKSo9gLgeYNDNbqvbJ4EMgtgnv8AU9sFbhhwxkCA20zv8jPxi87uF7jdPQRYGYQ0LaEG5op39w7RHalS1u0RtFCVpvs4P7gT0/BTgZMnvU2nLdxj6v8AvK0rkTxViQz8SoUNMPJjK6awM7Y0uqjrJnkVmHA7jVcFpdtg4EbXpq2b5HiNXTooz5ktjMLCFPEgfe9ddZSvBaQu7EctiE5x/syd7AOGMoLhuS058SeOYgNuOBG14BA8yjzbxYNvUpYMoBxBdTkbRmPAb2/kP/cgQXxOZHZlApWw/UYmlpB+TQF1Cuw4C5jq6EVskYzGoKqm+OJ3UWV7RiRQijYSU6MegOBEpcSnA6jAzESBeoBU5Enqt2289SmwMwMSi8ciBzUUV2uG5jakqRduJ4+J0Y8wPGxEbA4EC3AG9YW1XYgiNrqXaV8QqWprCcqeJTYrPQVxkmcWn22OOpQvWIGJ/FZGIYkCFu8CallQY88xD00gfM7ZUZrLYTlWMrrNntA85ho2nQ4Dg/7lC15GVORAU7k6Yg9yWt/bIYSuyoujKOOJlCi4MRzxA0bVr1Sd4aJXTvSeH4/UCitnHHDCMY2V2KGPEIoqVsHkw03Kec4MKuplbd2rCUKqqMHmQIZTmcdjUQRC1Is271HAibH36bdjkQLq8MCSfEhrpdLSRyJTpBv0wOZObWVyo8QG5bPM6eFPjMH3Rxu7M9qCBVnPmBKlBW7nozt6tQ+V5BnmsJKiPcqyhW+pR3Rn3c5+o5qEVTt4MTpE9onmHYwD8nErfln62rGnbdzPnsbLD9Tf9T1GRsXufPmz+1g86+GP5a6TuMCzjELjdxBsU/7nV530/oeor1OmFROHWXW4UhTxPmPSGai4NnGTPqb1FiA+Z5/5JldfNIsG39iHW++siCo4KmcRgqkTm26w9td3iMQi+o4k1lnuVlRD0Ssunb6zAAoUODElfmeOZW67hmLbjnEoSzWIP1A09ortLvzG3n4f7kzbcY8wjSq1S2qSBiS3rusgaJG93n8ZRen9gMBoc+0F8CeQ8CSM21iMx9Ng9n9iATNtsA8GNKbF3DxzFAq6gniN7UrnsYlGXY27WBhxmVOjMAAf/ckeopqV74Mvb8QRCJtNpW95y31HpXsYiAGbcTmMXcOTAIVruBYwNdwgKnmcZtwIzgxLsSm1uTCq0xZSNx5iGBqyCCYftMKFcH/iGtgevDdwIUu/tPHU5ZZ/1CsvE7Wm258zxq+W6A12VmO/nMQUAOcwLXO7nxPB1MqvWnC7lXmKDtKCMcfcWaj2BAGxyQMiLBjnrzXnPMViASk13Bh0YZPyJgY3Y/U6chx9SgcAP8vM84IbI6hW8qDjiBk7TADUElQc9T1dmQBC4ekg9xSqVYQD1HyUL5zOjcu0iBq1cAMnU7XZvpU+YDTYWYboYwXk+c8R9QIIkDi5K4hMcVD/AHBxgwWPBEK7YBwYVDhAQYpnOwAxlVfuVs31IDLZaGPnYq5ilHEZpx8yx8SKL1TilBIip2Zl/qmGorkNfGc9RErV9L1IOn9tuxLwMrkciY2lwundlHMPS6yys4Y5WGL51qMuIPU6t9dmMHBhFZHPA78QLESxCpHcIiBAmGjGnRjVyxkRFoswyeZr7pxlU+My6s9MrWkvaq/U4wJYZlOr0vPuAyVfMrYywXMdo7FOQPMkQnO3GcynTVtWxZuoVSTtB/cBgEr65gWXYtXjIjEzYxJHxEIWMqN0625iGMBX968oOAsVfew1AUfiIBUisfIdx28LzPFawPgIvZ5PUjRm4A+4ZNqLXtOAeP1OX5tGxWwIvcavj2RAZVXXphuY8mLv1HujakBt9747ldenWuvLdwE0UuwyepSbUpUDzJ31qV5VREC02sWPJgV/yGL89TjVljuU8RRUkCGpKcZgKtUk4kz6Kyxsg8S3eC3zxCL7fx5Eomp0TIPkY32VHI7E6WdhxDVNiZY9wBrDk4UStUJXDycan2vxGYp9Q9h+v9SKoudKGCg5MTZZlviZM2luubJJldGhFa/N8mB1FscZlPsH2ueYqrKEg9SmtiRIApwEwBzGIecQgUXvAMAkbuIU1doPMTYRkgDiEDOEfcgADM4eI0AYnGEBHu7LI4OxbjzO7UYgERm1R5geydvMW9uMYhgZ8zzIFGe4DR8l3SbUoHr+YMcrkADGBB1ForTcR8YEf8WlxkAgxtK2VcYJWc/+QoAAA5nn1yIuVGf1KHjc1bNjBxJKnYOScSrSa2vUIVIw0RdT2VOBmVDRtZhjAMqNCMoyMyAVswBU4MuDba1A5MgIYHwHU5bXtXdPKp7HcIMWBVhIgaDvVlY5ESE2qyMIQDI+V6jHORnHMBGm9yusqeoLptvDHnMozuEXuVsA9wPX0gjPRklqvsxnM0bFPt8yNiSSMSoRWofGfEOwE4/U4qFCcmdc7VDD7lA72HRnrTvQk9ieBDtxxGbAUKmUYljM2oweZma1cXMBNlk26ggiQ62se7mdvDHpDQTY20nqG5eu8DuFRVtvz4lTUe7bkTo5mKf61YcGbWm1m+jLnqZBGF2/UKhyhI8YmPWVY3NLqK7wR5ntgNjCZWisAtYZwZYNW6NyMzlfLpPThb22YHrMs0jf1lfBkVn9vI4zKdP8VAzzMNHE8lejFMuVIPccRiwP/wATl6kjK+YCLMBBkZAk19augsTgSg49plbuSWFlpCjomBVprlNYHRhXONwwZPpgPbx5jXqPt7vMIDV1EFXXqdqPxxDybNLt8yQXmptuIFatuBA7EYpKLu7itOcuTAaxmtK9AShlrCxlbGDOsdoxF2fEpj7h21sykjuAD8DMOh8ttMEH+sK/c9WG3fEZxCmOmGJgbc5MYNxb5cTpUg8dQAptbYy+BOJFBtjEAdxj5VNwEAHXBJiUctZthL7jtiBtNWrUfcArayzYxiJKCsy/UozDKiJNY2gtAnS0tcFPUK1jyBDapSQUhewxfjkQqcNmvHmLOdpx3HvQ6E8cTiqdrcc4lE1bMRGswOJ6itucrxF9EwHEq9JTzEqucjPUNht2tjgxFm6q5dp4aUdClWOZzdg4MaDiwbuRHMlbDGMSiZiXqKiClZrpIMeteCQDOMOCD1IEKRgSlWztIk2AAT4jamwRILmO8DAiyMTyttIOeJ6xhnjqFJ7fnqXMVq02B20iIzHXcbR4xIOA4EfpgNpJkgbgyjTWAKR5kB+osrVooMiJCjEq1S5ZDAsr4BEA6CRR+jBZfozqNtp2+YA5hHt7rkg4Iluk1zqoFgLSBmA7j6MhcnqUayWLZ1/6nSkyELe6WViBKx6hsYKwyPuTHO+VLLiDGq6WpuVv+JxlzIyUeRg9RZorByBGlZw5lNKNaHnGDB2kcDmNME9wdJmqZ7gMS2zinYmN2IrOJxSQ27MNdIksNIsVh8ie4upWfJxkxl1Vj3s23IMfoUYWHPAH3Kux3K9KYVgHtRKqAOTEXu2cq3xEjbzkBTg8xP5njueK+4Mr3KKa1VeeDKhmlpZF3NxJtRqWsYqOhCu1TD4KeJOASxMg4EVjyI2pQCcCeUBTkzj2oPx7lUwvhcZ5igWJ5MAvzmMT9yDti+4vHcOk7Vw0Zp9u/wDU5bUWsJH4wpiADqDqQSuB3GblSsAdxZctjMBVdG4ZeUIqquAIPUNGw4zIPLZhtojFVmbPictwBlRzELZZu7gUEcws4xiKBOe4ZOZB13GcmdqO9u4JGRPVlVPcqqSMTpwRxOcMuRzFuxUgASA8czrDMWN5x9RwUBcmABVZwLOWsFwRPEkqCIRzIRsZjUYO22IKZbcO5w7kIaFWqAp5nWRLlKMMiLDBk3CJquCWHmBFd6fttJHUXbURgDkjxNkkN8ol66s7vuBBoUYWFiMTQsTfUSIKIgzthI+wFcZlROisoxHVvg8wjnB4xATarDd5gUJcK+SMiNFiMMjzE2VqVwPM4lOwflmRDn+LA44nG566niSybTOqwTGeoQlUZW/Un1a7bFK8S3UMpAZfE4VFtPXIgAlm+nHZAk41KB9uOcynTsm4rjmRW6YLqGbORmA+ytbOVMS1bBTkcQ/kF4nfcCp8pRIqszfHiU0/+L9wXZe0jzTuVXr78yjJ1SGzW7EHc96hRTRpwp5smsdIof3emmDrnzY4flvE6eWaXpdKrAODn7EfQoVzuHEGnNdOR5lCsjafLcGb1zS6o4t46i63G79w3KupwOYqtdrAmTQyrjVCVlilpyMrJtp3blhLqHY7dkKuqelzt34P1H1JtfvMxNSlhZXSUabV2U43c/czZrUreHKwSeBFU3C0AoY58ZWYxpLf/wBzPiBbQbKNwPUbcVDYM9Ud1LASCOpsf7EqSwWKVz1JkTDlTPI3tag+VMB1JO8pniCtKG193OJ5fzJE9UCzuM8mUCLFbivxHCssBxJqqXquKt2ZZWHCkGAu8BQg/coYEJn7k2oGFBP3Ge4TWP8AUAHTnLR1Ne0lh5ETblqsx1LYrUGRXLm24MGy9Vr4PJhuVdWA5xIrORx4gMpYHJI5jGfdwBJ6QWJxDZHB4lAOWrIxEszNaHPiMsSxnGTFvxYB+4GjWS1ZOeDJSTysosf2agMcRTXJkYHJgJoLKxBgm1luIzxG79l345zF3Ae5yOYUDu5Oc8QqWJfaOzPEKVwJ3TAJcC0Dupdqw2OOJKhVkJaX6xEADHz4kG/KnIwJQ+wCzS/E9Sa+vdQrDtYddn9LLiChym09ShAsOAfMKyx2APUK6pExziE+06f4whIZlPBjQ5K4MRtJrLQtOQy4zzAYQCuBO9CMSlixWJLbXKtIqms78QHsA3cztWOMGLvA5+4D0AanIgixmXa3M9p2zp/qAmQ+DAs0yI2UYc+JwVmqwiJNntWK0qtYEixejIpLvljmEhJPPUU/5FoyskiQeIHM8AVXJ6imJ3YH3KNQpTToW8wJbW5GZXQCdIzSMobbVAlzqVo9pDyRKhLEhBt8wrcJTk9kSdVaq1Q7Z55j9XbWzKo5lQqu+2oZUzS0/qSMgVxgzLLAH9ToxnMiWSt8Mjj4MDBKTGFz0MCpODLqfUFY7XkYvmqHWARGrYjjIM4QD1KwTOYjCsEjEAQcT2cDjiegmUSX5CkZ4k6gnjxBstNh/U6rdSO5yKFWKuJdcqeoTuCuOosAgYHMAQykYxzPcj/UOyoJWW8xSWhhhoHX4TMTWdzYjnOV2wqqQuDiFjy0kkE9Ruw5HHEerKq8dznLeJFcCheYfyPXUDGDyYwEngQOHAgbueBKRVWoy7AmT2XLkqg/5kBDHmdwO4KVtYufqMVG2/LiB4t/zE7vl1HisCGHQHHGYC9hGD4jPdRRiedg0UwlHBdubiESAOoHxBHiMDAnECjT3L7eMcxjYIziT1bFJycTr3LtOGkDwcRmMr+pEtmcZMqTlcZ4kHLAuw8ZxA91MAATlrgAqIhVwQYFIIbqBcDgARDraLsrwJVngZ7gcT4gLEain55U4zHMOQZ2zleoDtLX/RtY8ydwRZt+oaMQARAtY+4CIBKrZ6nSCHwYYvCgA9zjNvOYDkyVxiIu05zuzx9QgXA4M4bG6PMI6l4ChSuZ0OMwMQXyuCIFaEHsTzAZxOIcoCZxgexCGadASwPM5tZMjGBBqsWpsucSpCLkOPMIywSthxF3WANkmU2UujkEf8zP1Ck2cniBZX8qtw5gXruqHjBi9GxWzbniU2JvUr1LFZ+owtIK9niHpdVam1DyDJLTZXfs7WVEqbK8dzQ0TqFC/wBnEzdb6euqw9TcyvV6c26c7e8SH0+1kc1OZqJU19FmnqCsIpGBXBmvqHBYqy5H3JGqpJPxxNM4iyFzgcSmqkMmX4gewoGc5E9cbDjAwohl0j22I7EXXcFuxtzmVaRV1AIPYmdqEarVf6MCpiwsIxiIsJVsMJRqQdiWj6i7B79IZexDRtVzUhdpzmaKalXQZ7mQiuMDE0NFtOoCsO5n0sV6mv3Kg6cmI0xK5VhiXY2EqBxI7Tm/OMTCo9Qp97HUPT8WbTyDGaus792YFAHuqWgU2VhXyIivPvtg4xHu3yk4BXVH9wHiz5jcIZOW+J4i9vM5ZlRxALVr/SDOcGhWEK9S+iz1gQa/jpUhRWnFK8cQEbIxG6g508kVHwPqBQh2MT9xNq/lFlm3YzH7SUJPeICNI+AZUW2rnuZyZ52/cvRD7al/PiAmxy9mRxFW4JBH5QrAFsO08RKBveXPWYFepO+tFzyBzFDBX9iHf8b+uDE5Kuc9EyhtL5fkResYhgY9B5ETcC7ZboQoKnQH5nmcutIsVV6JhVhDblvAna0F+oJHQlB64NmsnoiTsgHZ4MdrXLafj/AyAWMQA0CmtU5xzFP8VJE6vwnfyyDAC3F+iJH5CTaawmvZGUbkuav/ABaJ2mrU4PUqK60O0giKoGLynXMZuau0c/Ew9my8OeMwDssahiy8/qer1Wmv/wC4u14lmzY2TkScKoYmBpU6VhqAwOazE6k4vYCHo73QjJyv1A1Vtdlh2jDQArz7ZA6jKBuJ/UKkL/HOeDE1sVtABkUV+c4ldfy0QP1FXp0Z5bQlDVY7gdI3KRDxso3RCA7DCa0mnbiQe05VnBJzzLday2VhVkGiXg5Ecdy2jPIMDqfAYxzGUbveyTOkDdmdwBls4EBBUHWMSeIg4NzYmglNbjeGzJ1pp3t8+TKickDuH/jlZy1FU4ByI+umsgAPzCkWMWAzABKEGOeus27S+JQNImBhwYBVW7EDNKKdUrnGZPdpWcDaepH7Fy2AiZZ5lbe9W/3OFQZAt5VgpHMsSzIGZWb4eZDmAynHEcG3TzLxDmxhWo4inZVOBCNmGERqP/IQ7ie1SP3OpaSMiKSsuMx1VYUcwKMh68HzEHTjdkcCOFi9AQ2xjuFAtQABMMnjAi2YtCX8ZASiMNgAxEFiTO7cwoiQTnM4WZuF7nAnPcdlVXjuApanJ+bQgFU4xO5gEFjjOIQdd4UlRGPYWSJStKzknMduUjIgAzOVAHE9Uh35LdTxBweYKZHmFOZwpgtaGGMYM5jP7gMlhbCrA9zmeB+XcbUp2nfCFa5ziBzP3OV17gwxGKF3c8x4ZR0MSCQ1uq8CNr3heTGtZx1xOIwJkHFAbOZ02KABiCHAcwzgpkCFNyCongMxAtHXUYrr1mAw8jE4DjxDRQw7g7NrGBx2wvAivdTdg8GNs4XOIr2UuOTwYRy9PcUbDCoVxw8OurZ/qExIXjuB0ggQDx/uMqYlfl3DKhlhCFfdxidx4nUqO7ictzT2IDKzhSD3Paa3c5Rhg+Iquzcwhuvt2BwOYRzUITZzD09mxgB3O2pY6e4BmBQ+20MYRX7u8lbRxIdbpCGD1jcmJRe3yJ+57S3MFIPMDJRit48GaYORzA1OmW+wWJwwngjqBkSqifA1J3DiC9RbUArwJRbpy7ZH5QqamRsvj/3NA6S475EzNfWabDaPM2lFXQbMm1gpFRWzn6liMyux2oLNyYOmBtYqZWlmnSgADM8LE02bAnBmkTa5DVThQcxek1BsHtOucyx9ZW65KZi/dpDBkrxIYGpDTqMJE65GF+WXgzRD1NhscxVzrawUePuTQsp7mj4HOOpNpqytbA8S+lGww8RBpYWAjomNAoMHmNGFYWZwROuo/DGDEMrK2G6jVbqMtio4Pcl1xAuUgcT2hsravYDyIWsACKT2JBHqT7n6i0QEjnmObFlO7HURTYBYAwkFVq7agQOYAUG9D+pVeyrT1JKiSwJgOfC2TtvKZxE3AsxOeo2mwWUYzzCgtf8A6E5/1Br5oUCevwdIy56M5o8GscwCsBNJzGVU5rB3TvDZTzOVMNpXd1AB9MobcDOFjv2kcYgOzAkbp5WPmBNU3tuRjzLHcmoGTPgOTiPo+SkShBXJJhYBwfqObavEmLhYQ2xt7D9RN2A65nixz8TCHyHyGcSKopKWIQveJOVFjGs9iM0pXeSnidesrd7qee5RFeFT4juN0j+3W/2RA1SbDvxnJnX+NageZVeANlNig8mQHjjyJpUL7dqsTwZn6w+3qHUDGeZQwNuUGHX+WDEVKeDniGzlTmEL1tftOtqt14nmZbWDCFq09ysPniBTVlQR0JQ/G9R+p7VtmtCPEF2IrIUwQd9GOyIRzsQSIJBXEagJdVkUzRHJZccxF4xcSJdpkC2N94klq5vMBrkNpwRxEafJYn6lKr/QVIiaF2kgyCsNuTkxDKxfMZt+JOeok2HbxAdWcE5nNwOQBO1ndWMidqrG7PgQCVHVeeISspsGTnEDVWMQAp4ndPSRSzns9SBrOrNlep3VsvtKPuJ0+nfByeDKAK7P6zyyiAvQWYY1nkGLvrzeVE4HFNowvAMZrH2sti9mAn2bAesx1VW7OeCIivUWK24nIlaWgqGYYzKpY02QWbmTexer5Q5A/cstbB+LcRSs6c5ysDwttAA3YMattg7OYpmxyFjK2BUA9tIG0t7lu7GRKHat8YbBkwqOm3c/IiIrrubcwGTINFs1rnsfc6tmR3kQQxOjKv8Altk2jDCok/cjN8yspXycdyqupGUboqjStWSz9RwOJpR/EDAEnbuGW8DudC8cwpYnQ3MDOCZyQMIJ6MbWhMSmQwJ6jzaCMLwYHSuBBOSRieGTPH9QH0qpzvnLnQfFBJ8sM4nFDY5gPHWYBJJzBw+RhuIzgDGYA/l3GImBFe38u8x6ggdQObcjucKbejOjh+YzAI4EK5We47JaLUDEIMF8wDXTu2TCGlbYRnmCLzg7TEnV37viuRIDGlsDZJjtoAAJgVX22L8lIlQo3rziQCFr28kTm2tfxnDSEPJBhAIIC3VRjA5ndvHUGy1Q+IxT8cwFnT55hV6dSuc4ML5ZhYI8wrqLs6hBsdiLDHPUB9Tschk+MIcfn0JwYQ4xiHTarLnGIFg3NkQCc4GYr3R5E87sowREteFIysC5EDLkQdrZxBquVx8eIzdiRA5dT1OmxbVIbmNyNhkSIy2E+JQ5KkJ44MZYowM8xQXJ+jGj/t4PcIOhinx7BnLKgjbgOItbNjZIyJQW31kgQFWhWqBxyJGmpCZH7ltfKkETNeoi1gOBCNDcrKHEIkumRI696qAOZQjNtPGMShFisWyOIq4lAM+ZZgW1lhwRBeoWU89iVUtYwwInteBYqqPyhYKkccTlxwN2JUZu3aSrDmPP9mkZcciLUmy7aRiPKGpceJRDWyjAYSuzSlq99fWIlKCznI4l+lsCIQ34wM/TWEuUbxPXLgls4ld9Vdlm+jg+ZnaxLAD3xAbp9SyOQOcx38hgcMokWiO//YljpgDJhFqrW+1s84gaircvElwUZSGzKjYWAzIpNdJqsVgcS7WjdSuD3EnBAnmDMv3iQLQ4oZJGMnnzGvZYCfqBWN3HUChLHsXDcgQlIxO0INuM8wM/kB2IUZ5BgIAoDD6ndM62UPk8wKsBeTxKFXozozAnHcHQWH3O+JcdhofGPxmfo0Htv95gX6j+va69mSbvbtyx4Mo1LBtOn2sSQLK9+MwOe78vsR+Nyg4kPBbvqXi1fZ47hCbFHcZRwjcyd3Jh1nCkmB4FnzFX4BGY2gjLT1qB3G6AtSBxKq6gaWJ+pLurU7R2IYd2BVTxIpumCKpxDc/EyfT2bDsxkz1bkXsr9HqUMUC+lk/yHUz2Z9xRvHEvrAq1IOeGkfqCGrWjH4nmUertBUK3GIWoFRf32GRjE4EUt/xGXV7vTXXyJRKdrJvTgQD8hicqsCUhO4SEZz4lTXRS9tJUHgT1T7aGTHMp0ti+8FHmIvT29W46H1AVURtw3c9uChlHeYu8HcrL1GCh2/s/xxIPOgZVMp0oU6lPrEVp03qfqUVVhXVgecwOrxqrDIXs/uYj7mgx23N/+Uzih95uM8yKqRywX/c9bUVtB4AM7XWSo8Q9SAdhJ4EMaCvJsKeDOV1KpYseIaWKr8DML2s7s+YJSxcAhVFyRC0+WBZzgQFb2RjZEPYxyOQJGlDXVlwvcPUXkafakgXAMa44EqrvT7CUO7naMyZbGOoZwccxukO1DyBniKI2sQO5AxgCdxhXYtoBJxiJXdnB4jq61KEM3EBIQnCrzKTW3thfqKJ2fgIJa52xkyhuOtxjPgQApilrb/KGgRMloV59SAQpryJXpxXYu9UxiLqelsjbz9mce/Z8UIx+pAywmyz5dQ9M4RyB1J2dzswM5lwCKF+OCZAm+9N4RuzO2EIu1PqSawEaxAi5jbR7ZDMe5BnG13P6ng2eIot4nQdo/c2KPioye4o2GAQx5jAgxiQMSoOu7M8NteeMwUfaNoniuOcwPE7z9QggB4gZEMWKF5gMUTrLgRLahgPgsE22MeQYBh9rdZnTbuOMYgjcBnbDX5ckYgdBnSgznM4MZ4hjGIDBgAYnWZiQMRfuBR1ADu544kVUydGdR61znmJAsxyZ0UOeQRAMHkkDicTa5IY4M4jsDtK4xO+yDZvzAaAla8DMMWKF6xAsAK4Bg7fjyZAz+Tk4VeIXuOR3xFIFHRzDEiuh88cz2Tn9ToBPid4XuELcDuGMhRiLtXKkg8RtePZGYHd+YZsCjrMUzADiEGBSBw2tu/HiH7itjKRVly14yIxHDqDiA0qONsQ7lbcExhswcTzqGIbHMDhfPBnitTDBHM8wHcJFHmBxaRkY4jvx4MNQABPE5gczFE7D1DMIpuWETJYfdwepRXgt3EnTNnduE6o2t3AYRgnIjqbAa8YxiSvYd0YrdLnEqKayGJ4kNqF7WIlK5U8SZ7CHbjBgBlk/3H1OWzuGOJILmDHdKqbVZcYgdwFRgOoOmbsHkRmFOVJ7iFPtMYDLTg4xFuCajgZh25IyOYqux8nPUojs3Bgdm0/6h3BiqjEqsIfsCCzM1ipt4gL2hKeuZI9jIpUiaN67RjxFWIl1fWIE/p7qcjzG20m6wqRgRFFQqsyMy5GFgyviVGbtWhyiCNfDUH7EdZQrOSezEGsrW4zkYhE4bay/UrsICqVkYwaifMorO7TlvqRVYXCqT5hI+2zb9zhffp0PmIucptI7gDqz7Nv48GT9/qW6we5pgduSBIUGUz5gNpcVty3M85YXsB5imr3YYcESm/lEcYlEoc15AhJZlSDOkLyxi8hiQIU2uzcGXPiBQQjMvmAg2tkzw4vDDnMIsZh7WGHE5p+NPaPAGZ1wGpb9CF6cnuaW3PZGIGbU4BOfuMNmw9cGA2ny5wejGWpnaJR588HqeDHHcJx8cRTZC5gNoYi8EjiNub5jEXQd1ZPZEYeVBkE2pXDbvuHU+zaQe+4doBCjuBbpiGGDiA6th/LwB2J7UlRd+4empG8NuyRF60hNzY5AzKpe/ceQciV2oNRo2wp3KOJDp9SHq3ADM0KdWAoIUY6MIzdOC77TwRxHN8UeosBui9ePZ1aXKcKxnNejF1dRkEdiUSLUUcq+CIBYBis9ZvS1dxOf3PAgPk8mVDtGCdUuOMRuuTd6hz0YpHbeGC4xPa2xrLFfGDIjp0zE8HiV6TNVbLbyskqDuvDYjVuYoa2GQB3IH2FPb/qwF+hFUZdv0J7RqLEZfJlDhdNWFXknuDUdl5N+ADxBpLHUEEd/cpsJqYEIpyIxa0swcgN+pDSXRwDzgTjqW04PfMZarOdoPE8w/wCldQeRCBQKoHAi2scajJ/H6ihuKAk8yn2bHqyo5hHqm9yzB6h10+7qChHxHmL02muZ8H45mjXQmkpfe/yYcEmG4yb0RLWQc4gq2V45j9HRVZbZ7tmc+cwwNLpLcAl8ytPV11bQWOGM4aX93KKSI0vp7LQAcSlrxVhaxmBnW0XH5twPqNoBJChDz5lJs3NlsYnv51avtUDP6gJ1FPtN8/MQdRs/AczRuZbawbBxEf8ATfqFQtdYxBjmO8DjEpUUdjBhvSliDYQD9SCRCFYA8CdIQZweZy2hw4GOIy/S4UFT4gUVWLXpt7DMef76A1ZwxHmZS2MEC9geJoDUqujzjBAxIEJTfXqNz/KOtxay7hPad7Gp3Oc5jUQOPowjAwSZ0DB5hBcdTh75mgYOBOF/oxZ5hKmOTA8ciMX5V4J5gMwxOVNzzIC+IPJjCoYcRN1ZYgrHVjgZ4hXQ20YxDRgfE9jb3OrjniB4sc4nHcqPxzAL/LMbu3L13ATW7WNgjEcqlWwZxEKsDHNUzHOZAKsvO4RwFeMrFbEUHJnNyKvHMKa74GVnA5x3FqQ36h4OOBAbyfED3SDtxOra238eYKbg4Zh3IHKAQDO+3k98QnAQZ6kt2qKDKKTAbs2MTKNybAciQV32WDJWHXlm2txIKw42EhpO9ilT8uY4afKFcyU6YIxycwPO7ivg8QqXYpgmcK5QqJytdvmA+r5Pgx7VrxgyaogPk9x53YJxAC2lXcEnqGGCrgRKWb8/cKtgbdpgFg5z3Gg5AzAD4bbictYhQR9yg7FJQ4iUscYUwrbXXafEJNpwT3Acj5XuA2RyGnjjxxAUg5UmAaWEHkw3swvBxJSClmPENmUVnMBqXqq5ZsiELEs5VgZI6o1R2+ZzS4qBB5lxFVq7mUrBIYODziQaz1F62xWMYkJ9duPDATU8Ws2vqvdXaCpBgE1288BhPm6vVXxlT/xOn1KxnB6M1/XTqNjUVEHcBC01gIIIw0l0mvF5CWHmWbQuTMXzYaNx0wi3wQeeZyhso+fBis9yYolY9boR45MjvsFbrzOvYzLkHIgUv4MprUBQ5mKdQzWKMmaOrsdKFC+YQN9r7jxkGJrd14IwICaxavi/MY2tptUbAQYBWqxGVEFVZKi3IOOo0HCg5xmJe9+VYAiEDWbXpY55/cUjPtdT2eIu3VFHAUYEL3GIzjiVDNAgZmRxnzHWKgDIhxJ6rPbcMITbnYsBwZFV1KGoAzBtrULjuBpmO0qBzAd2YkHjEqnbmFJOMyHncR1H6W4tS3nbAyGUtjmAK9bZ1G4wYK5ZiQIAbLEQPFv7TnqGGrJ+jBKl2wBE2J7VygnuUG7cHA4h0EOBxyDOlVCEnqL0DFtSyr14gUGwjcMd8QtNZ7PGcBu4CqffZWiNQX2lR9wHWqK3bac55iC7fUrSnfpgx7ERcwUAQObsiC5ws6IFp+OTAdphjTOSeTCX8BBpCtoyR2JxG3J+xIDyBjMG+3InnX4g5xFMjYPGRAd6fcRdtPmHrcO1iDvEj0j4uGfBjrLP+tz4MqM7Qgq1inxNDSnAatj31F26f2msceRmL0BaxwSejAdqD7lRpfll5WWaFGu06grkr9wm09YtW5zgD7gPrCl22oAJAK306t7Ve5gB+p69dJSpFde5vE9bd7tLN5HUga3IX5ANAXdRqW5C4H6jV0palWtOJPfqnV9u84/3KtM73oUP1Kyqroorr3A5nqK6yxJAwfuSUuy2bOxKbGCkKPMgICurcygCF7ddle/cCZn6y9hYK1/HzB09jh9oJhKs11bsqFJw6Y0UraxO4ys/16dXsEQ7tqxtr5AkUmjJuGejHe2qahkJ/IdSJy1dgBOCIb3e5aHzyJBbRRTvKkZxA11zVPsrGBHaJdym0+YFuns1d+0cD7lCvTjbZabHJ2pF+pWG5yVPxE0rETS0+0OyOxMQZbeueIaR6a17LGVeP9S2ijKl3zxJ9CEre7J+WeJraNf+lYWeepRJpdN7jNYeAJYpHtuVIYgRN39KCqro9zmlUozD7EKRVba7NkTtVey3c/3DCsrNj7hEbmH6kU7UksmweRIAlgBUKT+5aljbgMZjLBaPkEwsKkoSwfkMCUVna4bMNFLrknEMVKejA89obGI1b19rldxhIldVe5gDErbWbSVBA+pB6pNPY7b8q31Dt0qtSQDxBd6CxYjBlG33KBsbiAiv4UhOeI6og+cYnq1OzDDqc9rv9wMDL54ngCTzO+7gQRac8TSOkETnuN1DBJ5acZSBmB38l/c8lTYzPLG12Y4PUgOnGzB7nmbEBmAGRFm04xiA4tnmdLYnkTdjPEL2VBBzCuppmcZxxHioIozGLcqgLPNhhmAI2jucsuC4xFZbM7jcOZAonLwgADkwzUD1OFMcQoi4XoSlOaxJIRsYLhYFONpzCYBhnOIipn2HfAAYHOeIDbSWHfEAAEcidBycTrYRcmQcBwcDiBejEAhsGEjIzZJxGWMg2g8wHUAikbjkxbABjzGrYhXCmT3ghwYD6lHeJwUhrT9TyWnAHiMR+T4gD/F2uCDG/kjCCWOe4QODkwMz5Cwr5nE3K+c8yuykG7epnNo3dQFl3bruHcxakZ4M7t2uD0I61Fas45gCmP4pZ+SBIUvf3AcECXIn9YBgMlYwB3AZTYbByIqxSluQY2skddQbU9xgQeYAlC53ZnSg2nPU64avaMZg6xwlIHlpULF9CdtE3a5RnYJM1DMMjmKKbfy4nXzjFTtrDbeQ3AiLlrVie8zuprG/KDiKFgY7DOkYo1CDlWjeWGZHYBW+PE8NQyjjkTTKyt2rs3ZM2dBrjZ8HPcw6bkuXB4aPQFGBU8iSzWpcfTKhUEDoyW5bazwMic9PvezCsZbYpA4GZwv42zSi38Nw04itVZs7Bnbvd98lBxBbVKnDdyKbXpVWzeeYGrte0EA8COW9DSWBiVXNbH7hEDWBD1ujq7sjKpgwqtOpB+Yz+4z+OVsHIxAVfdbYBjgj6kluo1FeC3U0207BuCMTlla2LtZcwIDetyA4wYYV/byCf9QX0rqx2DiHQHVCHEIIWPhfjxKn1AqUAjORFfyKvY28bsxW5bPi0mC3RuXcsBgQrUYbzEaTK8A5WU6ggVmFib04bWcHndBxhmEPRWquqUN1C1RUaxwOBCg0Nge/YejEage1qmGOJ6ljVcHEdrtrlWEoKjvdjiS68FrA/iaGm2NTt84kWrfcpXHUDtNgt07KewIn05tusOeoehC/MH6iaxt1JP7gaOoH/UbwZPYeY4ZtrLfUSDnOYFVT/DaDwZJcvtv8uY1AAN31DsKamj6IgT5yuYm3lDHbdq4MRYM9QKdMdujI+4FQYMcjiGg2aIFuINNwKZzAO45pJ+oGgvNlTKRnEK4k0njsSf01hUXzCKGQK4IGDAsUi0MY8MH5guN2R3CEaty1BYGT6W72Fz5Mqsq20MpHjMxDqGDbcdGX6N+29nr+cBGSxdq8sIFTrZsVv8hAdTotWH7Uwq2pt1LrjqZ/se4rMDgjxNYouQ6H4uOZnPW1GqNf+J8wjJdSbNpPOZs6L+lVB54xM++rZrlPgzUHtptYwhO72rrCeDGaa03VszDkcCI1I36oHw8sag11qtf/ADII9RX7fzfkmM0W25xgciPeqlyv8i0ADxGmzR6dSdOwLfUiGa186UJ5zItC/wDHvOT8TDPvahM4nqdPmwbjnEgLVmi5z4MjWpiSFlGrRAcg9R2mwKQ7DEKprIroVOjH04rUu7YA8zM1Op91lC9D6jvU2YaOtB/l3ChOoGo9QLZ/rhvo1K2PX1jMk0elawbAcYmhqWeihaUPybjMqsfQ4Z23KM5l99jJWAMD9RK6I6K0F23buZ7VWhcH9SiU32liTiUaT3HYljiS22N7O7juO0a22DPQhYospfdweTDSrYNzsBPai8acL5OJPUGvsJsbC/Uiqiyqm+og/uMTWe5XtYjP1Jg9WfYXgHzFfxSjk7uPBhVj5TgDiepJ3QUcWUFP8hDqPtVgH8oHtQp+JJ4+oKWD3ANkC5mNg3dTjMQwwJAzUMA4BXiOFhqUADgyVi9mDiO93GA46gGbXB3Axi6kFDkfKCjV258RFmEc4ORAxfE6ucxorXMYFU+JpkAGFhIcDB6hmoHkGAeOIURAAzBznqGfkkSGIs2wO7GjUVUIZuZzvqGg3HBkDm1CuAEXE4W4nggzgcTzLt/1CujBUZPM87Mv4mI3fP8AUJmkFFVwHDiGWVhlTJUw7AQra3q/1AfZuTBHUH3E7J5gC9mrAaeOn3jchgcNgLDEYtioPlxEikhuDyJ1qmb8oDv5FTLw0YtiOvx5kq6WvPLYj6qhQ3HIgdW8IcMk9ZYtp4WPsSuxd2OZPu2NjEgXWMXcjiXWJXYok45OYQBbgQDStVsUDqN1G0rgdxGCo/cW3ud9wGqccQ+R4ktljoQccSvS2NcnUDwchgD1HnkcdRbUM7CE9fsry0Dn6gHhpTWqWLuzzE2BVJJhXMBu54IQrCcV0bpoxWDZxIiaprAdrdCHcoBBHBhllAM9bUbKAy9ygNNubdxF0O63sLOFBjNNYKwd3cW7i0OYFTMlrAq2cSDVWF7QD0IlUuTmswgHcFbBzNQGpAHcm1PzBGIuxbUbY4OPBgix6mw3ImoicXIrlHXERfp6VcHfjMPXbWtB24zBsRLFC5y06+XKiXT121kBsn7kNumek7SMiedbdO+ckSj32uqz2wm2SKVZGDYxKwx/IdwNO5ZtriOOwW4zA0vTrlyC7YM29/x3Zys+ZSolsrNvSams6bY5+XU5+prUqe67+1ihyJG1Btbd9wNQli6hjUcgwqnfb8uJhp4MasoORKdOGbI+4j2vIPMXXqbK9Rz/AOoHH0r+43zInFaypwNxYCHZqbGsIx3BQ2YbcsirGLNWHVvliK0+o1KsQy5EWi2shwYSuyMA3cBouZySRzGM4/ittHyntopU2HnMSbcUs5EIhofbdh17ldte3BHRiWdLRwMMJXUht0oOeQYBaSwIpDR9o9yo4kdfBIPiPyWrGDjEyqXqweCJ1iS+SeYLA7iYxai1Bs+pVEFG39zluDjJgabLvz1O6kHnjiA1nIAKGKsGRz5nqiPZyYq1/mv1A6D7b4XyJ1E3At5g2kCwMvULSPi9s9GA7SWEixP1OqAKd5++Yqg7NW+fMqNZ/juCODzALTAX1tsElT42lZT6W60syfcTaPb1h/8AcAdwDlWnjQCDsM84/u3gcQFvzdsgHqlI0qp0YjTV5RhnqVa1Tsq/Qk1DMm847hFVq40oxyRE2KtVIcDk9yj3CdKGxxJUDXPhvxgVaev3Kd44+4zR+27svZnaAFpdF6xJdDlWsIgd19jVapUX8T3MjUUmu45XhuZpvb882cxtqq1YfGRjuVGeOlZexNCtRrdIxb8lkgrawfDgSjSVtpycng9wO6K1jUaj/ieIerZbEVx+axiIqWh1HBh6ulBgjjdIrPrs91CXHI6gWVXWV7gDiOrqFRGTxO6vVl1FVQwPuEdakfxq7mOSgiF1VtpyDgSqqnGgdW7PMior8bsZlR1kyxLHMKlawd7nAEbZWFrJJ6kWTYDgSDYS9XpOwYEPT07Q1jNyYGgVRp/7BgQbrAThTwJkTWVqbGBaUOobTbUPUjdmawtjEo0Cs/upnkiFe0VItsIPQj9YTYyA8BTiBQ38Oux378SetrNW+TwAcwNXUutD17ODiZ2tuZrs55Eo1Fq3WgA8qJl2FmvwOTmFaosF2iNlg5TzMzUt79YZf/UuIx6e46JMznZqFUBcyjtehsZPlk56E0K6ydIVQ4dOCIzSFzSLGGMCTU6kLe5Pk9ShQBYA2DkGdf5MMcQnsYFjt7gV0G1dxbHPUKMafBDbpU6PZR8RnET8a1xnMdo77N4x+PmRXtNpiU9xviRDKh2yD1KNRY2dqj4nuTIBS+c5/UA2VSM/UEWVjg9xlq7l3CSWKSRgSKqCKRuBwJNbgWd5E6LX/wC3tiWYq23GYDA4Vsid37yQBEklSCV4ldYXZvC4MDJV8mNQhVJM9Utbjjudtr/rP6m2SA5JJzgRnBXjuIUH/iNR9rAeJFdDbWwZ5gC26MKK/wAp6sjkEQABwIdbkt1AufaAAIWmIdsCA4sCvB5gb3xyciFtG9gfESXGSAYHS4zwJ5vlOKADkzxdR5g0aEryPEqS3fUQ/JMhLhh8TDRyFAzCaa9ZUZ8QtPYEbluISEFSrxD17Dz1IqpzWzZUwA2Cc9RNOFb7lRtQjG2Apm3YxxH0We4Cp7ERu3NwMCOprCsWzIGg7W74nnCkEmIuVi+c8SjTAWVsh7kUtNuc+IwXVg9RDKam2tG1KpGSIHt4dyFhlW28dRNKhbW/cO2xl4HUA7QrVgEZidPaa7dg4BnPdPAInHuRbFgVWWW1tlWii7XN8zkx1m21VI5EnzsY4EBlbFDweI5yt1J+5NUdysTHaZ0KlQeYAV17VyISkg8TjDB56hIyqO5B6zae+4dLv7ZA5EVY4IndJaPxPBzAWfyOe4IQ7WIjL/hdtPmdQhRgyhVGTkGOCqpy3MF9x6nmUlYD2CWAZAMi1VQ9z8OJ61raCGzxKNNqVtyHEqINToUvpJHY6nzd2+rUDPBE+s9Txp6wUON0x9dojdWLU5IHM7eKx6SOWtQMeZ6sKpyBiDQcZSOUAgrjmdXMXtYYOsU+DqOTHaXKsVaDdUDbnzAfRaa2wx4Mod1CbqzzMxiwbaZ1WKdtxM0XLqGz8uY1b0fjoyIsRhvE5w54mLGpWipBP5Qh7LWDjLTMDMhyTGU2f3BgZMXVV6bdTu6EJdSj5QHBndUpIDeDITpiLAVPGZFWV2FLSDyJ7BstDMMATrUklCpwY/Vq9NIB8+YE197WNt/xE87gaVvuDtJUccxllQ/j8yDNR9g3eZpaO4mn6khr24+o5GK1nCyDqEteRngy2teCDJNKAw3nuVLYCceYUFm0KQYenAbSvXnuBqBlFntGf7D9YgIqbY3HGDLNSyjSfLzM9+GYHvMttHu6NR+oVLQd+nfHiIALqCTHaPhbFMClC27PGIQQAwMCBvKWjxO1MfcAP3O68BLVIlVUAjWBwefMrrffUx8CZWmbvM0vSsGyyp+iJBNVkW7x1mN1YFmLB2O4tP8AvWV9YMK6w1oF8GANQ3CSoAmuBPUsqI44k1tZGqVs8ZgU62wnI8DqSVOfx+5X6gwDY+xI6uLFz9wjTVMaEr5k1JCrz3LCM/6IiG0zM4weIHUH9ZOcZMlffXYUB4YSnUBqa9reTF1gPgnsSDMpptt1DAn4ibFRT+K1OfEz7HdbGWte/Mdp6xQu69uT4mkAjsmUA88GPesrWGcx17JdQDUMMPMldmej5HLCBRRqq/aKEcjoy+pRbpgXEySFr0wOMk+Zp6dy+hHgmZVneo1NWRYPwMRSyMo3dzbrpTU+nlLRkr3PnLExcy1jjPEFa9KC1GCv4mWyWJaVx1ND0wew2LTjdCvTF7DHBPEqFaev3aGY+IFKooLEYEs02navO4/FpKw/vevGVzxA9bqPdXYhwImikb8luo7S05vbcvxxPNpS9jBX2rA9bhfkpBk3pupYa8BuiYz+G9D5L7lMpq09C2i0dxiFeondcK16i9Nq0pYVlY28BtUxHIAkBQ++X8Qqh7NtzkZOZZoKVcl3Hy8RFAAcZH5S6vbTlz48SANXhKdvXMkswqZPP1GW6ldY2F4xFWLgbTAq0FrWaSwNzjqTV1Kz9SrQf9t0HZk5312kZxgwp3sIHUu2BPXe0pxWeIu/FiqQcnMmsXbjEopymAM8mGK2p89yWulrb6/qWawsLFUCSqoqctUR2ZIXZ3PHMZQy12gluPMPUsABag4+5EN07MTseG1bKGyv+pA+two2j5fc0dLqfd05awYI/wD3Co3Dr8mGJ6tVfLEcwtRe2oXYq4xE03CtircQphXdYFMfYEqUAkQKXS1yfqR31P7rNuyMyjPV9nXcrpsWw7Se5DWcnmeZyrZXxNIv1GnKj49SbGO5dpNSuoo9t/ziNRpyP9wFI53YHULG05igGr5MchDiQKuBYjHUZoMe9iLewI2D1PaazNx2cSh1zFdQwidoDEzl+8WMzQK33V5PcIZ+RnlQbvl1OVlscDiFWjM/y6kBuiooInACQMCO+P4t1Ou2wDYIUx63FYPmcRN4wx5nUtLIQxgKdjbvEg6oCsVhqpJhKgtAccTjqV6OIUfEXg5znE5kg5zHBQw+pB5TlRmMqY1258TgVQMZgWkAZBgN1Z3kNjidpZduGE5TiynnnE9wJB2xVHyWCysy5Ag2WgoV8wqrGFcBSHa+GEXaoZzkSgjLBjyZ1lFjYxCu6JxtKHxOkfJoNFJW3IMay4c5gcoKhSMTwqVXDLxE1viwjEZZcvXUB2oTcgxJTpj3niVJcttZA5xARyVI8wJjU3+PicRbFcHHmNtvZBjEWmqDYXzAPXZyj+Z5W+GTG3hXpH2IlApAGYBh8rmE1orKk9Gctq+ICwHVsAHmBU4qvqktemZWbjidBwAAcRy2GteeYRna+wPip/HUiFj0WBCcqfE0dX7DOGc4MVfpUvp3VNlh4nXzcZrN1tCV2LZX0e4sNt+Q7llSNapqtBBHUnsqFJKPO0rFgwpdRav/ADC1CKKhYO4OjKe5szwZTZSMFCeD1DKAYfvuLdDuP1HPSanxmMXAHIkHKVFlRXyIgZUn7EtpIV844iNYhVyy9GQL9zdwZwnaRiD45nlYZ5kaalrk6VB5xIVscH5SphmlWHQiTtMiq6rsqrfUo1dhvRT9TPrbYMeI5btyFT4kHb3IZds49jGs7jOb1sTI8Qnq3VDmRSq8bflKKAGYpjgwqdLW6AlufqdtC12KK+5AixfYtwOBO7iGDLF6gPvw3MNfjWPuQVWr/wBOCe5NQ5W4DwZXcudJuzwJGRjDZ6hXdcNtxI8yhcjQq/iTa0h9Ktq9x+jt/kensmPxgKpABLL5k1lzpcyx+jcCwoewYvU1Z1JPiUAr4dWPHMfrV9xA6+JJZgMozHLZusCZ4xAXWSuDNXTf16mqzoNgGZzD+3YJoFSdOueCIUnXL7WvJTo8zrk2IOOp31HIsR/BUCBpiXVswGDhRFasMoR4RfHxnrwXZEbgQjmrJsWtpPsJsAEt1Kqj7PAk1B3asj6kFjs2xAIObQQQcgQ92RzDRcI2fMBnqmH0VNnniZ+nsyxms9Svodp8LmY2mOwk4zzIOXakVMcjmTFzqCWLTTs0K61d6nb9ydfTkQEb8nMqCLbDXjrzC1FRD7/8TA1A2Vj9SjRWDU0lLByOoE9Y911rPU1lauvbWCAPqTJQEzY/xAkWpurNyurZ5kqxq1OatS9fSPE2aFVdn/x7Ee6jU0Jajcr9QS7PUV7IkVJStNtil25B6l+r2rUWC5MzqaVosN1vH6lht9+vePx6lRKln8mvG7bgxy0jTr7rndxiJNYRlC+TLbGW2o05+QEggNrnUqR+JinKLcS54zCpdls9uwdHuT6kE2E+JUFqtWrgIg4E7U5SsZ8yNe8iFbqFJCngiaRo2sKT7jf5CZxtLZULL9Sp1GhqdRnEUtWFVsc+YFGhrDaUuw5WLNhKsXOMyii9a7faA+JHMzNa5bUlRwokV6kCt89StwrqWz1EVUvYpcD4icT3LAdv4iQFRqHqJKjmKtey+3cx4lOxTXwMGKWpieDAFC44EtfS7tOHc4J8Tuk05azcy8D7jb3NhwBgCXTRaNEro3HseYhdel1xQr8fuMr2ipgTIRSAWKzAfqafbUvT8v0J7R2vfU1Fi4+oWktWpTvPcY99VLC1RxKJ6KGa8Ky8D7lVrGqwc4QT1upFtAtpODM++y5hhzkGU1r+1XYRdWePoSDVEWFtowRF+l3mi7a5/rMHU3MmrZgPgxlXRorV0g9ZnhubokwtUHcVhM4IlahNNQDgF8SDApVmf9Q2rAYxq4ALCKJJbM2OJmq0Mviahb+Tp8p+Ymbvx4lmjuSu0EHg9yKTY25djDDSX3DXZjM1fU9MXQairGPOJnKi2c/5fuAVlXvAEdz2nqxZtHBh0o6OM9SkU4uDrIF6qkuu3/KSrQ6/E8S68j3ASeZ635IGECdEKr3GKcLOIeeeoZAIgCAGPMYFPQ6g1Ac5nSxzxxIOWLsTJnkG+vIhupsAB4hVUlDjPBhSd91fA4EXbZceSeJbZpmb/LicTTblKnuBLXZlcnuG2oBYDOIxdPtYhos1J7hBEA0tG085nVxYMZGZ4ULtIBiV09ituU5xINLSJtGz7hXotTDJ7k+lezdlhwI/UkXrn6gSlAxJB4j69uzg5xO1VoazgxdahCQGzIDPcJDgkmDyxjW210FmlUjTOTf+syt/y6kukA3bpXnIMCVSv8ggQdSu0ZAyTGCkGwt5nn4cA8wJdIXFuOgY7WF9OwK9GGcZyODCvra7TAjkgwJ7Az0hz5ia0UkEHmWU52hXHEguSyvVfHO3MiNGhfcyvnEn2bLDnjELT2FbhzHXqMnPmAqm7c3zPHiFeTn4xGMdQmcFfoyhTWWV/kMxo1VZVQ55g2AWoOeRAu0qmvIPyEJa56lR7le6vkzP0tt1Lbh47EvqaxKyr/8AEz7Xehm4yDNxnWs1iPWLWHf1JtTpV1Kbq2y0R6fqktb27GG0/cutpOmfch+J6Im0Y1dVlOo+QxiaFlgesD/IRm1GPz7MTbWVztGZdTCmItTGMuIsn4/udCvSfcHnucP9gLCVKXVcwbnqV3AXaYlecSOrG7B8x9LFGKHowiQDI5nimYTjbYc9RRc7uOoVbQ7fxmB8Ra2qBz3PI/w4MU20/wC4VeAropg0j+9lYYyOIoOy1jb4laWI5qYjnrMypATYWXPmNLFagcxmqr23/H/IZiLv66sNIp+msJsHPEN+dSG8SOveih16lhOQMzIRqbD74+odWbCQYq9fkGnFsOfjxCtHvROuepAD7mRKtO2dNYCcmRUNtuweoD6036N0AyROejt7dNuYWms26xqz0wg6ZNmqtpECatiNUbB0TLrcFsjoiQswV2U9ylA5pDZ8QIXBFhz9zgOLQcx5O7IPcQwwZQ8nFymbAYPTtHeJkKQ5RQOfM0M7cAcYEii16E6Nc9rE6RhtGO5TS/8AJ0zq3JkKFqbduIHNQxUkr3KKw1xqsPjuTan/APvLNCCUCGEK1bFvUWUHiShvb1mTLbECa5S/ZkOvUrrHA6zA0jgqCsVazoOzB0j/ANYU95leopL1ng8cwhy2MdGB5IxM2tdhYHwZb7wGmrA7BAkupUpZk/5cyKC66ymomsnnvEDTubfJ3SqhldvadQQYklKdSdgwQepB65CVwwI/3PV3LQw2DmU33JdpsbcPICrAc9wNcp/M0T47I4xM30/Qgb21GAF8GWaHWLRWqeTE6zP8naXKq0oPQXf9a1aD+oyqwiuzPQMiC/xAuw8nzGKGuUhjkiZpAer2gV1r98wtJclujeteGUZg+oVe5owQMskR6Ns3Pu7IxKKKS12mB/yQyNNU9XqAycg8GUaa7ZfZUOsyH1Bfb1Icf7hGrqNjMDjBPmTahMrxOpd71AH+WJ56y6ZVuR2JUQsnsoXJktiNdaNo7mjfV71O1exJdR/TUPbPPmUbGlKj05qxztHMzNNc9ljpu88CU+jWB9Park5MP+NWl6vXyPMCyqpEpVnUF/uS6mhCxc+Y6+4KVAOT9SPX2FUXPmZVZ6cfcreleQRJ9RV/GX2QcMeYj0699PqU+mOJq6/Qm3UC0MAgHOYVl1BrHFacmamn0RpUmzkxFWq0+nbbSm9/udTXvbftbAWEp9tvsVk47ma1z2N8TgSj1PcSoU5UyWhW9zA68yMmF9gyYJvQrxxF6m+qvKnkydG93IHEuBvvI3xzzK1WqynYWGZibWrtIY8iW6S+veFfz5lxFtIVEao8jxEXuGrKj8x4ntarUUGxT0YehoOsZbhwMfIyqmWwMNuPlNTQpXdpzXcBvHWZHq/Y01xCDJnqblDiwnn6hVVrGm4VnrxEO7C8+4TjxKtcv8mpbq/yXsScMuqr+mEjSWtV9lsmTvwPjO7ztwJ7uaHVwVyZ1cDqFUAM5hIgVsnqQW6G5mrNT8g/cRqdN7N25epw2mvDqOBKTYupoH3IpIUuvEOvjgmJo306kI3K/uXPT/YGHUDL1BY3nBjKnPCNPa8BLAV8xdZJYNAe6bTiCv5YPUa53r+5L8iTjgiQVFQnInOMieoBdMHsTrjacQPWsMjBnFewHiJdwGGY4WjA4gP3MFBM57hUhhBru3/EwXJUlcSCiw78MJM4xn7h6e7sEczjnbksvEoCt+SIyosWwsWtiEZxiUVfBdwEiqG+CD7MUrYJE4rNZZkniEybmyIHE4JAizhLJQicNmZ97EW4gXI2SB9w/UMDTqPJilONrDmK1rs7qD0IHqX2uB4ltbZUyGpdz8ygNs4hTA5D4PUXc39ojLDyOMRL9wFl/kfqWaG0mtlPMkWsM3MOv+u3g8SIXqb8WFFBBzHWozaUNj5Cd1K7cWFOPuPU7qcjoiBmrnIaXsvu7D4xJSu1Wl2lINIECRFUWN5Ag+wtthOcD9RpVcvtOYjTvhm3So9bT7R+PIgAkiVHDL3mJerbyvMJQmxdoD9yfW6b3a8pGsgfk8GMqOBtbmVl8tbXZRZg8ET6D0jW/wAug0W8uOiZP63pSALQszNLqG01y2r47nWXUb2r0zMmFPyWTVO4/PnHE1kUa6lNRU2OPkJl6hQtzAHPMKZWtdpwxxnxF2aUorIvnqTWoykWIxyPEu09/vJk/kJRk2V2VsM8YlLAfF8y3V6cPiwHiSLWLDtz1KyTemF3HzJyvGfE0Lqd9JUckSHPGPqVDNGu6wicdMOynxC0RxqgPud1fx1rKZAIfFRBlej/ALtPj/IHMkZc1mVejN8nU/UlaivVDHtN56kuvIYKB3KdQuagc9NJr0LOn1MtDXjTqp7hs21lU+RBt4ZRBvbLKRxiQe1BC8dxIGcEQ9R8tpHc4kB+nONw+4Ni4tBxxFISCTmUIGtqDfUik3ZTWKwlumRTq/d+xM7UNnVfoS3TMSjH6ECHWADWWbesyzSHOmIMzmYmx895lumbFOIAWqK62bzmKevfSLFjdWp9vA6MRRZsIVuj4gFpNzXA9CXsw3EeYGlCJbg9N0Z7VVmm44PHcKLRua7tnhjHW1B7TmT2IFatwZXqgU22A8ESCDWqwcYBIlOidsg45/cW75XJ5jqjtXeBkYgDqdzulg52mJ1//dD47jamyG+pzWgPpw3/AIwhWnPzX/c2Vfcdn/4zFpcb0GOMzV3rXqAfGIE7kY2r4eH6gMrW04yZDsoPc89Zu04BOCD5gJ0n/fLfUi1DMdYbB1NPTUey+SwbIkrUH3WA6JkMUgL7KHHcVaUGoCPwDGkEKF8CSeo1/JLFPUA7VWphxKNRWutqWxThknkau5FzgmFp2FWqNRGFeaQBpLUq2ckTi6kJqFAH6MdqazUwCElTILSEcsQeJmjU9vdY2fxYSfSU113uvGQY3TXrfQrJ2ODFaiv2rltTyeZBLrB7GtyvG6Nu0o1GmY/5AT3qKlrq3I4jtN+eG/EiUZ2jY1KM8kNgzSNDBhYg+J5MR/CzqGAzzziaL5p0mO8CBBrKMV+5Sf8AcxNQHYFZupYqowfOGmZqabVtLqhKfc1Eo/SEZXKn65lGgzab8f49QNJaq6hTjGeDKtoo3msctBE+lDagsT2kN9N/IpZs5Kw9NU9bvwQGlXp7V7LK+2My0zdNXzubjb1L7ri2jKsx/wCJEA38hqzxg8xL3P7zIvK9QGV2VVo20fL7gK22ou35ExZQqRkdmM9QK1V1oOzDLQVTZpgWPOOJNSdi2Z4eLe9korAPMpsra/R7kGLJUYzVm12ZzzmINjVvhT1K/bdAwfuTvUA3IMsDWC3Vg5+cXX8T8hG6RR/JDN0Ja9ali5GBKOj/AKjRGtjK9FfVpNH7LAqzTN0bM2oGOs9Sr1IFtQhUcLM2q5qERTvcZkTOhbIYTQKrqtOQe8eJJVoqql3u3/uQVaK7Y2d2VI5EZYiV2B0ACMecSAXouQikiaejRNTpSth2jxCsvUVe3/qKRgy8RttosQqe5LSpW39TamF+eI58lRF2geI3T/NTAEsTXt8RumfbhYl+LCs4Dgj7mVa+0WJkjkeY3QuLia2/KSV2lKlzCqcrYLE+5A31LQ/HePEzk6xN3U2K1AcnAMzL6BXWbK+QYRH7jLdjxF271c7RxOBt3PmU1qbazxyIHdH7hUk8R1nIz5i9PvAKniUVqGsCtCokT3LMRtybDjxPFRTqiM4EqdQ6Z7gR1nbYD3L79ttYZBzEUhUbDDiUgoOF6kEoQg7sRlro9fI6jSBjHicTT1tkFs5gS1+1b0JRgY2+J0aBdOCd2TPBSBCksHR8r1DW1iwGMQjnGYuwlMHECtCQDmRX0kuX8S4APQSPIkwyaGH1AGrPGYNh32YM9Vk/7nCdrZMo7UcWiP4NgHmAuA2cTqYa8GQUakEopHiTKdxlmN2BJsBbGXyIHK3TcQ3BnLyuQV7gNX5nA2xvmOIFjH3NCfJAgaOwHTFTwRG0BQmB00lasozgHAhChYNzLnPMp0m596j6kAXbk/uaOlO0Bh5EgTonUPZXZ3O2aVg42jIMRqlavUb8YBmpp230iBA5FLBYdm4qGTqK1an3yDHVMfZ2+ZUDUgZvkJy6o1/ITnvhDg8EQ7bluUYPMIE2e7XstUETD1micWn21+M17H2sBiMt2HS5B+U3ER+k6r+Kopc4VuDHepacVMLq+UPmRXqo05YjDCaHpdo1vpVlb8uo4mhnBfcOQeJzTWCqx1Mm0tzJqXpc45xG+oVFBvXiVFmnuNgfT2eejF1BadQa2P8AzE+nlrlz2yyq6hXAdfyHc0horABK8mZVyrVcytxNKq32bkDdGL9Z025Rag/3AiqQrejjrMPXj/rc47k2nsPuoP3NT1OsbUbziERIQa2B7jvSV22EngSZM7jKNEDtY9cyVqNW2tLKztPI5k1owiHEeufbDKc8cxFrjhTMNpNW+bUxHXDNatJ78PaMeJS3/wDSZ+pUKByJ5RkxdbkKcwqTmzB6kB2LjqU+lnNVitA2722wqU9u0hZFRWIV1LZEr0bYsKnyDF2vi45Efpad9odT1AzSv/UMDxzKk+hF+o1GrVk/+RhVnbjPmA9zvo2gciZt4K2YPE0gcGI1QVjuxzAXp3e0BfKywlrEw3YkOlJrsJEuPy+Swogu6jJ8SxcX+mHywgaNBZonDfZi9BYaldTyJFJrVWq2nuM0r+1YUbkGLtOGyB5jnUHDr3iQHbWqDcvRir03aUsOoVF4ClbBwZTRSNrqeUI4lRmUoGI2yy1SKgfMmFewkA4IMvFRekA8mBTpK1GjO7kmSWKxqcdYj/TQ22xW6BnrVxXZnyOJNMZlFjsxAPUqpUFSznnMmoARyWOI29gtJ285hTLfiu4ciSazcwUDzGaCw30NW/gz2tG2ypV7liVHpbTRftfqaKjfYthbAEl9R0podbuwRzic3e5pPcB6mmW07BuV5AHEzrEa0MXXbmU6FGfSoyn/AHC19RCLYg4HcxRmaBvY1RrJ+JmvqFzTnEj9iostoOTnma9gWzTqVxyJBBqUNmgDbckDMzKrnFYYnkGbdRZbPbcYVh1Mu/SMurZAPgxlGpowjINQfIwZOS3vWIx4PU5/KroZNL1x3GlPcyV/IeYMZ+sr2KnPGZRprFer2bOfqcqrGrqdX/JTEouOAeRAUdOEvKjvMdqkIdWDceY72zYfcT8hBurJpLH8jKNHSFL1AAzkdzOrI0nqZU8Z6zOekam6vUpTgbeYXrtDjUrYvH7kU3V6L2nfU53BvqZNJHvYx2Zu0P8AyPTPbZsviZtJ/in+6vPPcI5rE27eJDqU94hieVmzeE1FO5DMuui3+QCw+OeZUHotO2o2u/CoZTZeqapVQ4TzD1LGqrFfAMhtRzULNuYFGsQK29BuQyI/JguO5o6Cw21bHTj9xGur/jghRyejAks2UceYzRWtbuVxlfBkWGtyrcvNP0mlhQ6uMESir07Rrp6msfknqe1dmajsTLHzOaO423NSx48QNZTYtqbPxB5mVB6WSLytgwD9wNYm3Usv+PgS+ytalFr4AHkQb6qr1W3dxC4zKaLLLCFTCfeJS/xK1I2Ocz12vrQ+zX9YyIkKUQ2E5PiAooM8iIP5HEar5OTEWNiw4m1MxuTPmd0zYY/U7pObMHox504Vu8QhFww+fuBjJEPU8ED6ig/mQWi0OAuOpRU3tqD2JEjBa9x8x2lfepTyepFbFlY1OgJT/chp1C+1ssXgcTmhvsqvNJOVPGI/U6T2SxI/LmEZ2o0yKptrOVM7prFQf7iqrClhV+Vh317RvToyCpsJg/cKohbQ5OBFK2/TD7EDfuTHmRTtWiPeGB4MbXUSnxPEVcB/FBHYnNJd8lVuIDzSHT6YRVZxYFMuespyDwYsUqzBscyDuorC1/HzI0SxGyczRuqNlQ29iSm0KPkvMDt7GyncD8lko1T4GRxKKjvzngGLtoFYz2IV6u3cflDtZTWQf+INYBHAnrtuw/cqH6Uf9KxznEkoZvdZT0THaXK6OwxCPhsjuAxyKicjicsAasEQdSGsqDDxODHtjmUU0bQvPcHTMovYH/iFUoOOY7TaLbaXfrxICclXXaMzi6K172sPCmU3316cDK7jItfrbLKMoCq55gOvWrTqN3JmXq7xZnauMR5YW1A5yZLYneJRdTZu0anyIm5rEAPgzlFvtoqkcZlltQtpG3ruQRFVNcp0n4RDLith5h6NwxCZ5gWaqtLEXI5gM5rI29Rt34gfUnduQPuQE4Swbj3JtOx97J6j9Qu2kFOfuLBDple5R3V6f3hvQYPmROhqfk8SzT3FSUfoxNq4Y+RKgVdH4MVbW1b8cqZ19O1g3JxiFRuQAWHP1Kg3062aZgRyRIvQi+l9QNTnAbiWWh/fUD8TA1NOywOn5DzNaib17RjS+pJao+Lc5H3D1KDU6AsnOBNcr/8AIem4dcuBgH9zA9OtNF9lFvXXMsom9M1X8bUAN0Tgzc2bNSMj4WdTL9Q0q1AWIOznMu0mo/l6PAH9lc0hOuXZYQR1yDHPcLqxn8cSiyr39NvUfMdiSIoC7WhGb7P94NXODLPUWY0157nloK6neh+Jh+oKWqU94gZ1Jxf8ujL0ARG2+RmQaUn+YwPiaKfMN9ARVjvoztcXRjkAw9SF/k4XqB6CQnqJB6biW+uVLRq1KcZEw0xrFYWkfuUaomvSIo8mccFmDY5jdcc6RT5EBGzGnDAQkGFD4jKsWaMqPyxBocge0y8yBtefcBEpqTfYYA2ixQe4PvtRq3I5H1A7dSCh+xEaO9k1BQdGertN9jMciDp68aqFP9Sr991Yf4yInaw/UtBazUPXJ3qxZtbg/UDpPw3QXwVBMLaQhilbK8wBUbSf3HUvtbB8zlygICIjdyIVq6RxVvqfphkRKBq7tp6JjrK9+mFi/kBFaS43qVb8hIGalBtDDqeqIPZlGoqxof2Jn1H5iAVmEOGMr0Wp2MqvypizUjjDdyfUBqwAB0eDAf6hS1WsB6VzkSxAwxzxEF/5lCIzf2YntMzq5qfnEgdVayWsv3KKitqlTyZG5xf/AMRtTbHDffEypV2kL5K8HMl1INWEbvE0mZkDNEWKur5ZCD9yiT0zb7rDrMZq1B1QU+IzSaX27viYevUrahxz9ygNYwt0/tEZOOJHoFzU1TjiW3FCFI7g2qVrWxBwe5ekUaBvat9gcKY4vuazTtz9SZHO3d5jwpatbc/LyZGU+m0pNxVzhRNKnCts/wAfEiouFtjr/wDuPqyOQckGQc9R3KVtX/E4xOi1b692PliPs/srK4ySJm/LT2BWGPEKh1lNi2G5m5B4mtp7Q2mqdR3wYDaZdT8WPPcP08KN9HW3qAkr/F12F/CzsxOrT2bMg8NKXY23ithyp4k/q4KCs/uUBp9V7TcjOY31Fiyo1XXnEDYv8Y2Y8Tvp9yXUNXb4gS6Nns9SRU4Imn6mGt1ABPGOpLVR/E9RFgHB6lTWLqNQwxgiEBosorD6g68iysY5MLRWZuapom5Gq1LbjlfEKGiz2azXYME9RVVllTnKllJzLaFGqqZWHzHUQm5GaqwciAfvJqNOxK7ccT1LKmnwMMIIrVKmA88mTU24ZkQ98QisWCzT2bAFcCeorGt0wD82JmZ1GoOn1Wy4cEzUqC0Wl6z8GgZa6cLaztwwlmiYvXaf1Oepfl7iDjzD9KKX0WVrw0CLSI4sJXOfua+jYW1bSMkfcVo9O1VpVh35lCV+zbZjo8iFT+oI70NWDx3B0C50To/fQiTa738/iY6v+vUAL+MismrTGvUv7n/ErQFsoR8ZX6kiFA6n5CZv8h2XgcSgKwMYib1w+SI5PjaFi/UMqgImx4WbQMcS2wF60YTMpYWDHmaOn5qKMZEKtwx2nuT2qQABHWptszBtXcAYBMjfxDmd0r+2qN9QrDihc9RYA24gadlitturHM0ktTWaUBu8TF0TqA1beepdSGQ/QkEXqGl9j5diIqsDptmtaBqa2qfg/cxWpbT3MD1IL9HwSCOIGoQV3f7ndI+SMSrX0Nciuna9yCYKz/EcwAprsXI8x2mIUjccQ77a1bnkyKsd/wCjP1F1WBx9GL09nvoVHAiwCjYHcDSrYYi7KUtUgjBgI5GMww3y/RgShQgKiE2Hr2mI1Rsp1GRypjq2WwZEAQgReIJVX7jiPEXjDdSjrYXTso+pIMbZYUZ0IA7g10JVzawgCmnexQOgY0aBK13WPgSXXepe0gFI/wCZ6yxtRpkd25lFFmqor4qGf3Pb7HXJOJnFdtijwZb7mOAYBWBiBk5nHTdp2Qj9xlmP4obz9zlVnQxmRU+m/wC1jHM57LEnEa/xvI6BjqmAVgZURF19xUYYOZpZ2KAPImJqGDakbe8yz3nTbnoyArB8mX7itFUTqu+AZealcK/nEzgXr1hKDjzA10YEsvZEmchicjBEVobidYw+4WrzTqCfBgPQ/wBJBGRJdNt3tzxHabUK59thjMVq6HobdXypgFdX7bA+DOWqWpOO4YxqdOPDCSpa4sNWeRKgtI52MpHUCxhdcoXoTjB6n5HDTtNexzgwigeP1EXuVs5GRHoCwP3F3VllPGYFnp1uayFHHczPXdCQ51KDHHOJRob/AGW5HB4l2oQ6lTR4cSy4MGlv5PprA8sOJP6db/G1APgnBEs0+kfR6t6n/EzJ1qNVq3GeuRNy6j6miwJdjGEfqTa/SBLiy8hupFo9XZbQueSs1Hta2lc9iVEVat7Z46irG3aYsfBmhVWSjc846mVSx23UvyYEFDbtbY46l2hs313KO5NoqsvaT+430pgLrV+4DPQyf/kDntTNj19gxrbHMydAhp1zsfLYmv61zRUcTF+tRlHkcQdQd+n2wBaNxHiMwCoJge0OSCv6ldlRVQ+JNpv67j9GaWkPv02KRwIENgLMpElfcbiTKgS27A6g1BbaywHMil0p8CwODOglNQhPmcrV1Rt3EZUpsYeTKCuJq14KHvuTepPt11Z8GO1BKNvYc5iddX7ntWAeIFZ2mkkeRI61yQOsmNTO0czgTdYMcYgL1B9s7DzEnKruxH6xCbF8mK1BKrt/UDW9PsLaFmPMgrU1Xl84VjK/Rj/0L5kef7GRj54hW7bVv9PJTkkTFryLsHubHptgrqCWHgyHWaf2Ndkfi3IMgRqC1b94lQT+VpFOeQOYF4R1O7uO0aha8A9yCake3cn/AKmg9eLN6yLWUmlw3iVUXfBWJyJBxRnUg+MR7AEjAgisC4ODw0oFQ8HMhpL3qgIK54g6fU+5ZtCYg3Ut7mc+J3TpttH3CvFm/lZHGIdtwf4kZ/cj1jPXqyB1CtBCgoCYR6qr3rSOhKa6Ttatuh1IkZt4ZODND32UAmBMMC7Y3EC6/a1lSnrqU2aYWE2huT4k50uSGI58yoD0s5sYfYl4IpX9mZ4rbSapWX8GM0NaMX12qPgRiB7S6n+0qeRA9RPvUPt4ZOY/ToiMc4w0h19bUXF1PDcYkHNBfuXJ/IDBjgu633aj8geRFUoFZNnTdxXz0nqWX4raUN9Qayu1LVHI7jLgmt0q2dYld6LevAypHcVo6BXXZS3XcCavYajV4MmXSlAdvYOZRojVc7Vf5KZTqK9nIgeqT+RUGP5KIjT2ruYryy8GHpH9tn3HCmKFIpssdeVbmVTwql/dAwYvX0m+oWA4Kdzums9zOPEdqay+jcJ3jMgTpGG1Sv8A7h6qj3rUcdjuc9LVH0vI5WPZRkMvUKj1FYqsC+CJDpq/+pYY+WeJr3olrjPYkuosr01yYHyMaiDXaZktDuOTNStN2iB8mT+osbFQqMjud0djNSyE9CGVNVW+vbaMqYem0VOk3NWe5O9udGxVslYOjY6ilstyOoVTa4VgRGsoKgse5F/9sb+we5faFNK7TmUTPXUo6xz3GWKGrHt4P7kesZ3XYgx+5JVqrtNbs5YHjEjSmzK3hbFyp4kGpb2rjWowpM1xbhN9q4itbp6tbp/erPKiBmOMOGntXX7lA+4XtFm74nnBX45zNoi06qD+5TUxFo+ohqyrbsxqEHH3CKLvJxJs4I+pZYN1Xckxhgp8wKdSN+nXaJKOAJRbZ7SqoMUaizZEKW9hVgRxib2mtF2kB/yAmPZUCvHYlfpl3t2BD0ZKG2MQcjsTrhdZXs6ccx9unHuk9gyF2Om1IIHEyO6OpqbWV+JQmqNdpRhkR1tYtVbk7I5Eh1qbdrjuAVtJZ9ynGYq9SzD9Smx8Uo68/c89fuU5r5Mg5oAqORu7jtYPbIcDMyASLhyQQZrEe9p8ZycQATVbhyuJXSy2YAPMyKrCrEHmV6Ri1o8QL768jaRmS7NrbVE0VqPZPEVcVrO/GSICFqOMniGntDs5MBbvczzjMQo23n6gHqtSaR8RxMxj7jFi2ZbcRYxRuoh9OiDgyibUV5qGISWE1CuOIApxE59t1OJQ/IAG7xGpWLF3KefqHZWtlHuL9SP5IoKnEK0LKz/E256kaXBQOcHMo/kq1GwnmZty4BP0YGvcgapXXuJzgcx3pjC/SYbxBtqBYheoRlMu3U/7OZRexYAdQdSntMCeYuyzIGJBs6Zc6UDziTac5vZGH/Mb6PabVKt4nXrFGsYk9iAivTNTqDYpyMyjWoLEUg5MRXcxsbyuY/YMhwciBIan4IGCJTZqQAAy5B7MNxtOfBgpWrVsDzAQF2WbqTlfqKvry4sQ4bzGVk0kh+jDrZGv/UIWj2MDuWdFTD59SixQn4jucf56f49iVHKMc54gWHYrYik1GXCEY/codM1sBzkQIsn293nM1KrQ2mW0drxM1ayq7THaO/lqdvBge1yvbt1IHA7mX6pphZX/ACE7xzPoqV93TvQwwTIqdOfatpsXrqWXBiekPlyh6mwoNWoVW/EzDNT6a9towMzdUfytOrg5ZZrUw5K2q1Tf+LdSPUaP27Lbh0ZoB2s04f8AyWL90W0upGDiNVi6RR7VpxzJNIxTVD9tL6qWT3B45mfplL6xQP8AyhGs6bNUMeTmbOuVX0IXs4mbqKW/kIVGZeQdvPgTNWMLX0LVVWVGCTBdgtKmVeqENt+gZG9e6nPiUMVwQGEq02q9kYHR7kumRWrK4yRGGv8ApwBzCqnCpS7qOCJJoww0rMODmW6dlOiZW5Ikq2BayuMAzIbXYl2m2n85NomZdbsbiLrbbaMS2pEstL/5ATQ76qFCIMd9xSupqCkcCduuF9JDdgxQPxwIHiOZ41so3gYnkG4kA8iV2LnSqhODmAhgLKN3+QkFis+d3c0kpbhFOYvV6cVsF8mAXpSMmnsHgiTuEF5R/wAj1KdDuRGUmQ6j/wDrA37kVoBmWgL5XozQZV1WhDMcusgqxcMZwZTpX9uw0t0YGdcDvxnqV+mDKOW8dSfVIaNYQeR4lWmvVayAsgdqF9+hgOxIaSfaZG4OZYLAr/o+IuykFiyyB2lt96r2m4Zeo3Tt7bMjNzIlcV2q375jdWP+prdOVMD2qsY27RC0gJvznOJ3VL889ZWI0BKaojOQYAa57DrDt6j9JrGRSloyPudsVfcYkZMmqRkDE/cIfdYhsBrXiFbaDTtxyZMLQLhkcSlFRuexIKNMgeg/LkQqTtyrcyaq329Uq9LKbFActmAOooF6bgcbehO6QtqaWpsXO3oxSGxWY5+JELR3sgYngAyo8wZKyufkhlN1Iv0queTtholVw3gfl3JWuNbmo8DxIqegOtxRuhyI/XVi3Rg4+SnudACktOowKsDzmUDpGYaNeecwCzrqVDdN5nQMLgcQ3UlQp78GFR21DS+oLap+DGat4S3T71PGJn6JRddbTf8AJh+MaVZAUHAgSWKTQx5zL/TFFulK2+eswL8UUZxmTaS9ntxnAEAr2T0+9UXneZogjB5/ISH1jT++K76+07/cOqwt7f8AqB3TGuqx06JlPxsrYL3INUwq1IHluZfpttiEBsHEisZb3q1W1+ecTvqunc3V3L+JEp12icuLKxnB5lntC3R7WHyxxCIKrD7Yz9Q6VFj5Ax9wHqevCMO/MbQns2A5yDCBSkV22K34mK0t9dLWBBu+o7V12Ncjj8fMTpqkr1Fibc58yhiMdbW5HAErC7NGuDyomXTrU0l7V9oTNSz5aUujfE8iVUdLmx9rjMpFFR/EruEjr1VYAz+UXfW4sFtJPMirrU9yllbuQen7kuelzhT1NPTOr1AWj5Ykes0lgcPVzIMsWOnXMeoF1e/oyVSSZTRwjCdEIsQlWi9MP7cHqFU5NjIeszor2WfqBUeeMyS7IuH6nmtYXjHUa43uHEIn1Dl7V8SmizkIfMTcvyBHc7XkWZMCuxfb7jNLRvcWZ4BiHY21nPco9OZ1UoV4+5KrWBWwY6Ml1tK+2MjJEF7WqYHxHsv8hA6nx1MBWnsKhVHInPUFVqwVEnrZqtQc9Zj7WJ66MCWpvcrNR4h6FzVYVbqL9tq7FbHGY+xQGBHmAv1PTBWW2scHsCd0TMyYI4lNjgKN5yPqDaRWq+0BzACnS1pYWY5z4ML+Qld+xFiLvcUByeIOBt3+YGmdWzkIoxOvixCG4mZWziwEGaCjcvMCVayjEjqORdwzDIAUiJ09nyKNxClWr/dBsTKkgym0bm/GTl0rfD8SiduMRVx8R99e1gw5WT2H5/qUXaLc+lIz14i7h/WfBED06wjUBf8AE9yzWoprYjGYElWnNqbgYBq/t2N0Y+h2rpwF4+4N4wotzAp0xSiv2geTDbkH9SWlgzhmMYzlNQAeAYEevfeygCBpyHfYy+JTrEBfd9RFDZt8CEPpY6fUKUOBmU+qFmZLJA9vt257GZq6llu9M3LzgSCD04hrLATKDraKcoTyJmVHAyDgymj0/wDlZZjiEaWmur1dZwOR4iiGrYgyCgPotQQDwJs1Ml6fLvEKydZdwDB0rgEM3RjdRSm16z2JJU2UK+RCNZvmvw5E5Rmu3Dj4niBorAKcZjbD7ikgdeYE2u0ftXb1PxbmC7EIuDL7ALtARnLAZmdpzvRkbsSh9SIy5JhabTsmqDL+MhrLoxGfMuqssRBYDnHiQN1bvp9QGXqMpsNzCzGMzjWLqKd7LhoGm3BthPHiUZ/qCD3yhGZzQsab9n+LS31SgKq2jvzI18MO4FzuKTs/8pwqFDEjGZz2jqK1cHLCUBM0lSMmUZunVXdwW8GQUaf2fUCW/HPBlzVe3ccZB+oahXGGHIgVVNucylVynXJk9SYXcD4lFbj2s5GcyDJ11H9h3H/iSNxTtlutVlvBJzukd1ZBO4YlgD09savaeQZdqKtgyJm0Ns1KEdZmxe2Co8ESiNAQCREW82kSoja3HU49Su27zMqjVAzd4lOkxWbGb/iTWoa7QoPZmg9YNQKDOBzNIiJFjkIO5wf12BSJNp7Gr1hz1K7CDbn7lQisH+ZweCZqXAcAd/Uz9MP+tBPWZbZZ/wBYOMg8SKZo2C2tv7xxD1NHvVm0HlYD07bg+cCV6ch1bH4yKyKrtp+XELVKLcFBzGPWjO3xA5nrENShgMwFIDUqseJYCHZbIi9t+k3TtFxNAAHIgXa6tb9ILkHzWZYJFRZe/M1PTWDK6t0ZNaopuevb8fEgVprVY4bgmUISbjWepBqPi6leMSwBm9t1PPmB7Uacg4H/ALlOhIsQo/LLGEe4P3Jq80atf/yOIFVoV1IPcloCopOPkDK9SRW6nHBMntUJdkcKRIhd/OHH/M6pyIG/FbHvEPTMLEzCJNTgXbY6kYTGYvWKP5a/UaigNjGTIBdskfYlyYs04PZkKsBcUKy7TBjkY2rCm6ZUdSG7El1GKywA4McjCtyvmDYu8ciUB6baRur3ZI5Es1Ip2ixwC0k06Klm6HqSPaZuwJB5MagME8QdhrZeCOeYWjcVhXAwDH6tyi7iMg8woCqdniCTvOF7Eq2JbSrDrEiCe1qgp6MoGqiyrWi0eZVew5DDvzJtW7s4FJwR3CU2sp91QSOjA4yNZUUc8eJPTp2o1YzyplYxfVjdhhPV7twrs4PgwO2OKyV8ESLey6hEXqaGq05UBwckSdat7K2ORIrmspa0hh2sUGKOrLnjvE9dqLV1BrRSQeDicD7G5ga6Mr1ZH1zFK3fjERp7AnGe4x13hmXjHiRQXsHpY+R1IlsJ4bgx1Tbwf99Q7qFsUEcEQjtblqSp5Ig5xWzbSTO0oVuGepU3wrY4xKjF/hIoLP33NLRMH0ZU8gCZzubXbLf8TQ9MUChwZWdZziuu0fH4iaOEfThlGBiTazS87h0TGU2KqivP6hpHRq3qvKsMiaJckBhx5itRphgMoAOY8V7kGPqRXz9bjzwY3s8SUnJEerBcGdEAtf8AcTmOsUggxVjbbAw6jrX31jECWxTuLRum3NWT9QS2BiFTZsyPBhAlt2IRHxyJwDOYWNtZMBfulRgTR01j7AyjP3Muv5SvSXmu3Z4MC+59wHEb6dbmxqvBk17YZfoxiZoK2JyZhT/UKRXWW8ybSWbxtY8zQ1KtqdGcD5YzMHTs1Vu18ggyDVT+zdWe/E4a3FZVhyOp2rhg3mUk7gJRlEknB8Q9JZm7a5+P7i732XtnqSvaPdBXowNvU0CzTnYQf9TOtb29MPuUaLUjcK9wIMX6hQa3JAJUyANNZlQx4M0amDLknuZFTZXAllDkhfscQp9lm18HqEaVbFi//qFfWHr6zxFem3gO1DwHKRINfpGtbcnMu1AFLgeDPbuJVR6cMavZsHy/ci1KhG2+Zfa3/VKw8dyb1GglveXo9yokpv8AYuBPM06Ll1Ctu4/3MmqsPcuTnmbARVs9tRjIgNu2f/HuEIyJA2W0wGeZX7JSiwnqQ0WbiQeBA5SCzqM9SrXcIr+RJG3JZ8JY6NdpwByYCabffUgxO3ZYRGhfbB2jBEDcXBPkSIXcQTNb075+nMpGZkbWLHIxNT0liqbfGYGZsIsbA6M0fT7j03Un1n/T61lxweYyvaSu04hHteuNQT4MdpnLoCvGIfqCh1TA5kYJrHxPcKt1Onziwc57mU1bVahvozXot36ZVPYiPU6itS2pyPMojUkA4lekvIQo/TGQ1uT2MCUMhFO4HGOYFOW0+o25yrf+oF9RRjZWO4elur1VA3HDrHf4Fe4GbUfcYjzNGmr26sZzJFp2M33HUW4OxzArVQ9LgDmTDCkFTyJQqkHI6MntT2XP7kFdqLqNLtPczDpnFTY8R2h1Dta1Xf8AuUap/Z07kQMn0rVPXqCjngnozeBCOMjuYekqS7UGzGD+prqcnJPUon1iD+argcYibVT3cocHzNHar5+5k21vXqiG4yYFyp/UcGI139OlRl73RyKdhGYeopF+lCnscwE36f366rVPIAyJH6wmKEboniWJ7ldIHeJPrmXUac/+S+IGXWAVUDlpqeqIU0VbL3jmZmj/AO+oP3Nq4rqNPZV5xxKiDT/2AAxzIEwJNp8owH0ZXb8nEio0UWXMW8SumwIxyfjOWJVWhI4iLUK1hk5zCA1FCrqBagypnNq2MMH/ANQtJYwsK2j49QX071Xlq+VPM0htFIS/c344lVaoxJAyRImZz+XEs09qVKA3mFExFwK/UbRhKXCkZxBTaGJHmJLAORIqe0nj/c7bdtQAjuCjZsdW/wCIVyqaQW8SBwp/k6bFRzErW2nco2OI/wBKcJS5U5P1J1uW++wWHDQHabWIrlcDBjdU+7D44HmZnt+zbh/xJ7mrWht05rPII4MokuVL03IQTOad7Ktq9jMQKbdPayNwsr03yVvJkFzsFCPngwNaVQIw+85klVu+w02cfRjdUDZp9nlYD7bveoBnrF3acE8kCS+nt7mnas/kPuXUHNeG7HEiM3TsSShHZjEBpvFZHfmHbXjUApxgyg7XILDkQIdahW1XHIMYLFW0L9zzA2WMp68SZ1caleDhT3AZqy1OoDjuWJqfd04wQH+oOooXUOrE4EkesafUgKciBblvbVz3Ds3irco7nfZDaUnd4zJdLqGZgh5A4gc02o2OQ8s9s20uq4O4cTM9Srauw7f8uZX6XeyqquP1zApVANMEONyjmPQ/ydMyHvGBONUBqd3G1hiLGaNQVzgGZV7RWlKjU/JUw9SvuWIw6Hckpt9zV2+OOpZpSWDI/wDxKEWKEvLjoztd2GZTyD0Z45LMjDqKvpZtPur/ACEAWrakbxkKfMrI9/Ti2vllitFaNRpGpt5Zep3QiytmX/H6gPLG2rceGHYgI3AMO7CgleoIAFSkdGAVaKtht2gmR62kHdYOPMvQjZjPcm12U0rE85kVDSRYuQeRKDqWpZM8qeDJtMmxQy8g9xtu18H6hT39tbk24+R5E7qM1uCp4MRpnSzVqD1Lbqg+Vz/qETo39iktiWapv+mbHPEyLCwcK3YMuR/c07AfUIxrAxO9AT/qaXptjGhtwwZKoapWjvTrtxfPU0yE32G41HoniBq6rKLFsAziFcQ59wDBBl1Y9+kFhk48wqbT6ltSCpGCJbXWQASYlaVpJYD5GP0zfLbYeDIr5PO3uPrIsXgxN6kT2lOHAnQMv/ATtX4cmHeNy4EWiMUMA7KnC7gMiJVwZbotQy/12rlfsz2p0lew2VGBNWRmHccUkRSZXnEdYDbX8eDCJEBHMdTu9wGHXVtXDczqkI0KsewOoV+xO0WHODyBJKm32knqX1orV7l7maNPTsVUN4mf6zWlbLYq4z5lOmuNi+1jBUQtVX/K0xrP5L1IqTRWb6TzzBF7VX7XPxkVVp0t+D0JZfV/Ir99Dn9Qh2v0Quo96rnMyDUGOOiJt6G9jV7RHEydZU9GqYEEAngwAqVqbQw+5tsPdrAs6ImXuUKCe5at4u0zYOCIEOo0/sWYQ8GN9OfDMDyY+pluqKuPlEVIdPqMHo+ZFXLqVFgrJ5Mn1Ff8e5bh98wNdptyC6oncIzTM2p0u2z8h1mFP1B/korL3BUPjBHMLT/04RpS6HsdQMZ1ZdRhjgGXacK6NW/Ig66veikdgxdV61ttIlQgaIV6jIOBmX6lBUVsXuS2brH3LH13e+ntv2IU13V9E2OCZjpWFP7msyba9viQPiu8DxKF/wD3Np4zNTS1+3WeciZmrGLARxKtFc2PbzmEFqFAUtjsyYIFy33LbgGqZT33IlYmsqe5AbAGn9mN0iNWATwInI9kc85lWns92oqeCBCE+rrk124/5ktTkMPqaGpUvoiDyRIB/wBvEDXNtfsozYOZPqa60TeB3O17G0K/YnLj7lOwQOUXI9fwE8dQGzQ44h+m1Ktbow58SYjbq8N4MBGsIr2gDEdWwejaZ71dFKqynn9Sem3bWMyjujX2taAeptW1gAOnUyyo2+6PqU+n2vdUyk5gdKZfdFMyFjgYIlf4MAYnUV1j59GAyi4rhX/EwtdUcrYvIMgtY7MjqXaDU+9SVfkL0ZFQ7nov3KuMy62otSd5yDCYLZkYEaKTZp9mYRHp9ItNbW5jq3DVbxJffsRWpIlWiIRGRh3AZp2DODnED1WsMyOo5HmLJIsYfjzGXv8A9PzyRKE1hjYB4MoszWQMxemYPWDkboGtZ6rVB8iASv8AFmHIHiSVrU95B4J8Q6LDXZgjKsZ7WUGvUJcg+JgKTQ+16ghHKExz4q15QdESpLPkvHcTqasasWDzII2QIzfcTpXtu1Qr+5Xqaz7u/wC43SaZRYt6nBHiAr1LSGrS785I7k9T7qkWbNy+7QwbqZhKVDoAyiOxXW1iOp6u1l4JyDLK9ObSxLDGJBtKkqw6MrKi5Su1vBnLxioOviWUbL9LsPYk96GvTup/4hQaJ2tyN3UJkZLSzdST05zXuPmazbbtKcdwqNqs2LZniN1aYq2qMhvM4mDTtJyRGA+7o3UH5eJBL6Z8HdM8mJ1FRGrcjid0oNWrBYx+rcCzOO4CntVlWqwc+DNHSg01AHkCZbjeAV5I6j9JqnDbLOpUamrFT6cWEfqZ6qdOQ3+Jmho1rsrepzkN1+ojaFtbTWdDoyKhvKl/d6x9R+nYX1l15HRgW0+3Y1b/AIt1F6Sw6Kwo3KnqA3TJt1WV68iX12KLGUjnuSUBkvZivDcyzYhb3AeZKF2offDj8Z7I3SmsIwIboxR2JYUx/qAm4ALvXx3FXldm9ezH1qSHU9ScqGOw8Qhml32VZcYx1JtSVOpEsLmoIgwZF6guLayPMC2lhYBVuxmSBDpdYUPWeJ5QfcUhsESvXqbVruUDAGIC/Uqsql3/ABEad9xAPBBll+LdCAeMSXSFWbaeGEDSdzsVvqDq2DBGHc4vyrYQArCosehIqenA1qs3AMpssavVgL+J8yPWbgqsolo26nTowOGWBSgFjE478wFXblQYGjsNVhrc5zGvhbf9yCdRXTZjGCYYb27iPuT61XNqug6g6OxtRcxs/wAeIVUQcNhszlXKhM8GDqa9o3ocfcDTE3KdnBH3AewNL4brxPWst9JT7gB/l7dx+X3OYwx54hSaE25r8CKK7LjX5IlQQKd45ibkLWi0fUITUgS4A95mgrD7k9OC/InGcjUhTwIQy3TK7byYyinaCV6MYACADOgsjYxxAhvqcMQcYnNAihrOJRrFdrBt6iNNuV2TyZpA3lRU3tjJzKdNqK1oQMQGx1J2I09bMcFvqRqj6kGzGD+oF+oFtbFxyrdT1eoLLwPkojNJYbKxVYM4HcX7eDZgYOOIGJUQ7jcOIVlaLcGXH+oov7YziIa1nfcOJoXpsJ+RxDupK1F6zmSI5NeW7lektyuw9GUL0V62A12YBlI21gjOVkWo0r1Xl1/GFS7MSDyIUzbwWxxGogdQF4M7UwA2t0YBOyzKHiAFlZRzkxdqZ5BlZxYvzi3025M1tkwEVLt5Mt0z7GGTwZMqFcBu5SyqAD5koprJrvDqODKy218joyCjUg/Bh/qU2h2UFZhWd6xT7bixejD9K1I2Gsnv7lur0p1WjIxlgJ88rGm0eCplR9Dj2myeBO6k1a2jaMFh1F+6NTphjvEXp/63/wBwILM15VuxB0TN/IADfEyr1Wpm2ui8eZP6dWDbvc4AlFmoJoIOI59mp04K/lB9TO+kFOREaK32lH1MqqoDrUVcf+54Ns4UShSLBxI7CU1G37kD35w0s0tgYbWIIkDMVOw+Y6tdlfHMo5qx7dxA5UyF6y75HE0FsW+oqexJXUMp2tyJQ8VY2kwbqfYYWKODCW0DTfLsSirGo0v3Ale3cg/cD2dzgkZEbdWKac4g12ZwQeJVTeq1kBHA4ELSVrlbAcSnVqL9K23kzPosZKypOCIFmpUi1WHUjtb27sHppo497Sjb2Jla9wAD/kpxIhoHmOqINZK9xWjYXUkzmkyLLQOYRfpW96h6/Mh/AsjDkQ/TLGTWlT0xlGuqBuLKOYAaU/8ATv8Aqc0D/wAlmXOCJzTkksnQIk/p7CnXlQeMwrV9tqmHP/Mk1a+3qAR/lL9WCAuJLqmAQPjMCa3a9e3sxVlINWBwZ5x8t46h1v7gMqB0zbtKynscRmi3VWfQIi1Pt5A8mPS5PdVWOP3AfqLVIA/yg24so5PyEXayPqV54ntRWVYEdQFh19kowh+l1k2OCeIvZ8dx4h6K9Kbjk4B8yK0xWFyYVNubNonqnDg4OQfMAUtXduHKmAGqpHvg4grww4lFnMnJC+YB6hN1e5ByJHpbGtZleXU8d9GSXIatQcDAYwBsX2nDJ0DGeof2U1WeYVhHtEkc4iNSljaFcHzmUEoBA+41X3nZZ14itMpeoFeT1DIKthhj9wGGsCxcdQrxl1nQQ1Y2ENiBexChsciZR2yveuGEFUNSEL1GUM16ZPGJy8mqsnuACE7CCe5m+p1+24/c0H+Wi9xe5D6ixv0ddnkdyxDKXZKwR9RKkWbsgbvqP0zZ0oZxjAmddYQRanQM0jmbaXOcrkzXRq9TpghI3YkeoU6ipLF5PkCLqO2wbThh4gTVhtPrTWwwCZp6dtmpNZ6aBYq6pw44sWKv3pcpPGJFUain2GZhyDB0T/Jg3RjHYW6c5POIjTsN23zAB9PnUtg8CFbYir81zA1dhpuB8GTaglWweQYHU1VYJ+OI2gLfls4kllYGNvmM0hKMRKNCv+hlZWzgyz1NRZTVqaxhuOpljVKHAYTVqvrv0xr844gT6lLLtMGYYbwZHsF9Y5+aS7SXq26m5gCpwBJtZpmp1Asr/A9yKqrsDUg+V4xGMdlW/HBmcjFrAq9GadmV0L19tjiAzTlba/jOWKMZx8hJvS7xXX8/vBlerKqvuryJAmv8smGqJY+CBmTe/lviMStCPi6QMv1FjXf8OBGuq2aGuw8tKtfp11NRYcMBJNCvuaR0J/GED7WRkd4l2hBs0lldg66kwyiq37li3BCuOmkRGay2ndQfx5kdStw3kGaFmRqWTpTI7QabSo5BhV1do3BfsR5XdWyfcipX4iyPs1GxVI8wOWUH2fl0IvSWe2hGODKWsLUMPJHEzKbCSQ56MKtZ2ruDMMCV2YuUOsVcV1VK7cZWeTNdQEBzpu0+R3iY9btReQeC01NO5NhU9TN9RZX1g2f4mBSruGKP0Z7Tf1LZ4yZFqrma6tlz8e5oW7WoVs4LQGPpmuqFiHJE6vQDDkdxel9QNLLU34E4zK9QqMQ1Rz/qAhiAv6iGG05B+Jh3tsGGHBkYuwGqPJPUiqakDtkGK1tZRtwM5prf45IsOM/crvpN1JIPMoRRc7UdcjozN1XrmsWwoqDj9Sr3HrPt9YjdGtRZvcQFvGRKjEs9W1rNlhg/6lXpXqN1mrC2L2Pqbj6ellDFF/1iCumqWwMqAH/Uuow9b6k41NibMjM9pfUb66SBQSPsCaF+krGoZyMmHRcFQj2gR/qNGfX6pqMZWkj/AImlptU9umNpqJYdgTi2Vbi2wDP6hJctR8BT4gYWp/IKepOy4YAdS/V1MfkBnEjU5b5TSi5xiHWxrYNO2L8OJyoBk57hGjp7V1KENzEW6dqGLY+JnaENa56lK3o49t+cwpVDV2EBzjM5ZSarP/xnNRpPZ+aniUaZxqqip7EgUVXYT+pJptQ3uEA8Spk9kFXPciWsJazL1Av92u1wOjPWI6n7Ej/Y7lNd5C/LkCUATsYHHM2NK/vVD/UzwK9Unw4YSnR76Dg9GYqqtLYffdD4mP6roNmsLdK0ttc1awOOFPcsvpGspHPI6gY9FntKFEtpYM21hyepn6qpqnAbjBlenJbbYOcQiysqGNdgGD1mYvqCPptWQvCHr9zT9Q+enFtZwViVev1HSEP/AN1B3KOVN72jweSIhQAMCd9OJ900t/6jHT27WUjHMgr0BLMPoQ/UqdpW9B13JabjTjH3NRwLdIxPIxIM1w1yC0DGO5TS+AAfM7QqijAOROOvxyPEKCrZXewJ/KLtoamxnHKGDbywJ7lqn3atjeRKJUxdSwTkzuguNLmuzjM5Wh01pU+Z27abAcciBRqPph8D5kCVWUaggc1nzNAk3UbSOYrQsd7VWckdZlBUrsD4Of1Mpgf5DZ4yZd7xp9QdG/FjxEa+hq7fc/xJgUaS0pQ4xkDmI1GmXUad3A+R5lWitqsQ1E4Jiyj0XFCcoeoEGgHt1spODGVEUsxY9wtTT7fzTyYJpaxQ3jzIO0OF1QIPJMt1+9QrL0Ziq/t6lWU5wZ9FeQ+gZyMkLAhR9ibh3I6lxqDZ5zGVPuQ8yilUFZOMwLXs/pDtzOWBH0pMXQRdQ6fU9oP7Kij+JBCwBp2xZYaUA+DKdVWKrdq9SXUVG5MDsTQPcHUOvmBdWW2us7otq5qY/LEY7rV8SeZUAzZKfYmsFS/Sjd2JjKcWbm6liah1TKdSKZ7ZZGBEx9eSjhRxNuu73SABjMh1lYGqAccSDR9K50SknmUaTVK1jVMYj09QAVTlcSVFK6wt1iBsOilT4My7qnUHyJbSWsBy3E86kD5dQFU2AUrnsQfUUezTq9YyRCKfE46lFIPtAeMQM+q73UFdi84lCpitkPWOJLYQurC9HM0768afeByBKMyl3o3AdZlOqb3NIWT8sScEWKcDBnq968HqQK9Ftw7o7c/uaGobZWzEZAkPsA3b14lezfWVbkSIHRMWUOvUptrFlbEfUTR/0ybQMiVYyuVPBgZ2nJOlZYvTVq9D1P39SmxAthVeMyMhq72OYA3h6tIUIxjqL0tQfSNuXMp1r50gz5ndKqppwF5z3NajN01rJqdp/GU/xSbTbWcr5nraw1zeJ3R2mkmuzlT1Amaxqb969Su1Wv0vuKMtE6irY5OPieRGaPUbfhjiQd521545wYvUUNTYLE/GV6uhjVvp5HZE9pX/AJFJW0ciUSazF1A2j5SVj/X8+xKr0NTkDrxBajemSe5ROUVqt48Qavi2RGEipWXuTV2l2wBgyoqtqDAEcGV+luqXbWkhfaBmKscqA9Z5BkVs+p6A5F9XH3iKp1W6o1WjJ6Et0eo/m+njnLLwZDqKx7ylfB5kUdda6dSx5J6nUtY2AHpoLuHsVDwIy3T4UFDn6kHFoFeQTwTmUABqDWORJ9YxTTqfPmF6c2UJLZEAtPUhDIRgwabCoKnsHqHki3eOonUOvuK6f8wKgCRlT3I6x/G1RUcq0775S5dp+JlKV03XZzkyIlu+W5RAS05rVvBhahWqvYDz1ACMa93n6gXalkrdHx+RxmQ64Avkdx9ub9Dx3WcyfUOQtTHojmEVaV1dAnXEl1qtUxXOQZxwyMrDjzKdRV/I0hK8uBmBPWbl0/uHxOsgKC0DvuI0d72VvQ/iV6ewJV7beJVCthodT4aW1sD5iNXSWqBA/GBoGLVtk5xCrkKiwNJ/UaEpb30H5RgAntcu/S4B6gZ9dL2h3AzzHahWFVWRxjmL01zKCh8mVauzGn246gRWDAzLqbhXWrA5z3Iqf7kIYx61hOOxIq5611SZzzM7UUPVYGIxjqUVuawWzgCONq6mr5c/UIitr/kVKF/MGVo/slQR45kQ306pWHQMt1ODtceYCNXTu1C2p+J7hU1EW7wOBHV4ZAp5njYAdqmAnWWsqZHGDH0vvCk+YuxRbWUPme0gIwj9iAFzKtzgnnEk0Vu53raP1Cg6h89+JMlJS3OeYFLUjweIiyv3FIB6hZY5VjxD9PQMzqTCIhcGbHiTXUL7hI4j/bwv7gDk/KbUsKQuO4KD5YjrayF3L1AqwcEjmEPtb+kY7iPcC4x3HLznMmsA9yVWiLDZSFfniRqbNLbuXhY+txjjxCodL2NbyBrumpryOWkGdjlXGDLraf47qV6nNZp/fQOgwYEjLtGfE7W45EGizGa7IVlXtDI6Mo4AFYspwZXpddj4W8j7kuwbQc9wCniSjctqF9GUOYemcrTtPBEk9OcqNuf+JcGrbKngzIl1ulF1RbPyEl9PYqDW0vtRkQ4ORImr3LuXgiBWVBU1t0ZBXS2hvOejKiHalLAckRjNXeilxzAlatU1C6is9nmF6txssTyILqKbxn8DKPUKvd0AevnH/wDaBnVh3IPibuhK2UGs/wCjPn9NYVwT1NfQagLdt8EQF2qdPawB4jaLNw+XUH1Rdrbge4rRuGX224bxCm+oLsrV1E9S5sqDqeZVZSLdEyN+XiZnp9wVmqbx1ILtTUbKRag+S9zNutfKkTX0TAMyP0epNq9GPdLKPjCqNORbWrdGGtQF27HMzvcdFGw4xNbQXLfSCx+cqJNTWh1AyuSPMm1tu5fbIjNff7XqAB/Ez11S2c+YGPrFeqsNXkf6h6LXYAFxz+5QNtwepu5M2lFa7VGTmVWqK/frJTkGJ0xKiylhzJtNqLtK3/4+RNKmtdU4sq4PmRHz5Ure3Hmbui1H8nTNWwwAJHrKjXqSuO57RO1VjKR3CJdpVnUeDGaZmRu+IdqMlrNt+MV+fRxCr9HYU1OP8WlliDT3bhwHmZptykHvE1NQTZQr45ECfW0M671GSJmaZj/I2vxNn3lGD/8AqR6qlVtW4ccyjOuJ0/qIJ6Mr1dQtKuk96hUuoQWp+QntIxs0+D+SyoS1L9Rib1rKkRigseTGDhgDIOaK5d+1+57XNm4ZERYnsXq69Ex+uKWVoVPyhR+l3bNQUP8AlKLqMXM+eDIvTUJ1YP1LnuC6s1ueDIItDfZ/P9vdwZq6hGRTzkTN1GnNV4uq5H6lyWb0APPHMCK7VnTqGYZXM0dPqK9TpTZSevEju0621tW3A8T3ptP8atxnzAl9WRii315DKeZV6d6h71K1vycYl+KrqGAGcjEyNNpTXqD4w3UB+PbduOzGLgrzGXsikbvMXx/xAEEe5joShVG0mSthjgdyus7ayD9SD1JW5CB2ILB6z8eVmXZbborxz8XM1C39ffYhki8sSGXiKq+ZbfyZXpWDoyMOpPYhrsPHx8GRU+o+R9nP7hq3s1EfUjssZdZu7GcR2pYgE9KZoKFhsbM64xy/GIhXGw4PInEve74GBpUX1XqFPYnGUbyAMSPToK71P7lb2b7TjiEdr1R0lwV+VaM1SGk+9V+J5wJLqzWSoc8xyXlKsMNyQEuWup346k4djYvPxl9FtbVsmMAzOUYuZfAlBayv21Lk8GQ6TadTyeJoWMt9TIeSJBWpR9wXgSo0rKUddx4iDWFYKOQZUcW6QY+ovTU/1lickQKfSLf4t5rc4D8Sv1LFVyhfxPJMyrG6byDNa9TqfTVcDLAcmZGbdcrWgVjJ6mjpm21gOeZm2BaFS09iPpuXVPvQ4x2IV3XZbco5BE56UP6mHmPsTdyvfmcoX2WLEYEB2zHcjsek2GsHGY9rlsztMytegq1FZB7lg0SFRAp7iNQradlsU9xltb26dLVPXiEWW3ThX7iqawbVKli8kDkSbdhnXz9R+ib2GwPkId+k3Wm1Tjd3Mhelf+qysf5iBdSX0RQ/kk6gFL8jzGXcK2OnEIjptL0gY5HEforGS07/AMTJvTl3W2I3H1KNQnsFWHIzAjf+n1Ftv4nky60K1e5Yqyk26hWXyJ1cq7VnsSiwuHpBH1iI067Gb6ntA4ZCvkGUtWSCVhSbrgiA9x4QvS31jMiFfuUlScHMr0+oG5aT/rMDP06F7QB2JXcVdWTPIgKvtequF4U9QdQdljt4MDlKAYUR+xlP2JCje4vx7jtLq/bs9q/lfBMiqyodCv3J9N8AybuQZamzOVMyPUGNOq3L0e4RpVgOpyOPuMQbV2HlTFaVlbTA5lBAxg8Z8wJWxRYQDmJ0/wD/AFG5m4jNTpnXNhaRod2Qe5Rp4+XBzJWsZNXyeMz3pxZmYHme1NY/mrk8SB2pq32BwZPxv5PMovc12r/4mL9QpC1Lckg49e4HHcTpWNbN99RfvuFx4jKSGU7ZUSe4zJkDIiwxe0cTugO5mU9TuoAqYFODOimNmv8AIZE8yqRuT/1Fre1mEac3tW+PEgAW4bBnNRxgjzH+2lq5Aw0nvU7gv1KG7glXfMQluywOpwYZrLIIhx2IG1TcmuUL/kBEWPbp7dr/AIyb0qz27DzzNC/ZZkE5kEt+lNmLKuYIY2L7b+JTpLPacqTlZzV0EP7tfUCMhqzg9TwsBPEc7Lam0fnJxU9Ry4xAppuekhpRZdutRwePMRUvuoV8zwRhWQfEg2CcoG7WLcVn8O/MD0y3fSan8dRLae2q0ndgSChPgMeJ5lXv6iVuw+1pSEFleUOZBPao1OnO38hPenWF6207d4xgxaF9Jqdrj4tHCk16sXJ0e5RnWUmm5qz/AMQlcoyk+JpepadbKxcg+QmZt9xcdGBp6oLfoS/ZUZzI9FhtrnsGP05Y6R6W7IkFDNVYV8Awr6Cpg37EydZStGtJXjzLkDKFYcZi/UKPcqFi/kO5AwMNoYdwyxesqe5Dp3b2+fEqR9y5EKlcbbMERlB9qwFTgGL1ZY/MdQKwbK1I5IhFfqWlN4WysZcRfzNQBOHHcrqtI2gwdVSf+4nmVWM9dv8AIJTvuWZb2txHMRbctdwzw3mXV7LtISh5hGactnMo9ItavUsufiYOz7nARTarDjmBV6my+6rhf1mJRMEOJc2zVVEL8jjiR6bUV+6abOG6EBmoG+nd9TIDH+QBjAm1rKmq0rY8zGJyqt5BlRpPiun4DmFoNU1m6p/+JL7xK8niM0VqCwAjk+YU3UP/AB2G6OvK6nS/H/cH1etTWGA5iNJqFrAQ9QOpp81HnkiQaaw6fVMj9ZxNi0quCOszH11eNTvHnmEXakbdrLwDGJWbEz5idPaNTpWT/JRO6NrK7Nlh48QO30tuAMRehVc/UvvJbGPEC+o/xm48SKj0d3s37z1H6mxLtSrIe4qmjNihvMZrKlruCJwYFde6scnKmHU3zOOjJ9MHelgx6iKbXXVqpPHUgussBbjgwhzWQDzPamkD5of+JJZaQBziBRo2NTkHoym0LjeBzJ61JVW7zG1MRbsPRhSnQWrlvE4AOp63NN5VuVPRnjgEEQJ9SPbdGH3LHzZQQn5Yi3rD4z4jK1ZDleoSsivdqia7j8kPGZo0BvxbxIr6rBqWtQYl+mf3KQzfl5hl1G2akDwZ3U3BGCuMA9QLgR817EHXD+Rp0tXgrCkvXWOWHfmMspW7Ssq84EWpF9exhjEboyaFZH6J4lGRWvwZSPkJFTc1drrjmbHqGnFeoWyvpu5I+kVS9m3kjMIVVqCrAn7mjaTWVdRkEZmbWotG1RyJoX2Gumv/AFgyhGvfeiFV5zH0/KoDMOhUvqPGTF0h1t2eJEO2qgGBF3KoG5e4i/UlLtv1K0rzgnkGUR6bIv8AsGW66hatKxTzJ2ddNY3H+pap/kaUK/8AkIEGls/rVPB7jq0au1v/ABMn9ptNYVYd9Syk+4NvREIRZWfrImj6Zf8AFq7BhcSd1ZIKXoj7W4zCk6rZetqgYCZIivSAAXbMsegZYryGHMmroOnrsOcAyCiu8tnafMazlnUHrzI9AQA26P01mbGD8/UKdbUirur/APUh9QrFipZ1iaO3nI6nnpW1SrDIMCSi0tomCnoROhsLqUfx5giuzT2OgUlDA052uw6zKK6mKasY5EuN5YMCMASPTj5/IddSp1BVsHxMq5cqvWGA5M6Bu05VuxxEU2l0KY/GO053uVP1IM3UOunsUIflmWW4tpUHvGZD6jQ/v7sdGVVWe4qBPA5lDaSqWJuOJ69Q2sFiH4mIsrax8eREaZ7TrRQ5x/uUU6ZRXrLATgTTUE1nEydcGouVvBmppLBZpgfPmBIcKcHjmBq6vZsVlPfM9ep9xyOp3d7tAL+IDdnuVe9/kFnKtl2gdnHOJ7Qtmi5D9HEi02owx0x4BOJAWkGKWdRnBi9Qy2FSRgyz2BpldUOQZBcu7kdiBo0DaoyfEVrkW2g/HLRiITXXu44irLWRyuID9GgGlXdxHahgq/6EQlguqA8wNZYCyofqBRXel9ftk8yKyk02dYBgVlq7lMu1NgeoZ6lC9CQLGE8651eX6nKUap8+D5ndVYE2Z7MgL1AMEHHxPmSsl1mnCryJoWlbalRzjIkIsu012x+U8QIrSajscYMo0H4t9GUa2pLqRYV+X3E6aysMEHEIjINFoIhWgWjMnRnu75lVSZBWdFS3VNXiwdQ7irVBl7xK2r9ys0n/AIkFqPQxRxwPMg5Ra7fEdy+utbkw/DSDS8WZjmtK2DHcA7kak4PUlu+KFvuXW2ghRb5h/wARbU+1gZmkfbZmaDWBWG7zJRpgl+Accyu6gOg55EAThHHOVMrQ5TGcrIK8q+1uR1GObNN8u0MAtVV7eLKhg5jb1/laZSvDjmBp7hqTiHdiv8TgwIa7Hqs+QxNOtlsST2KtyA4+QiyxTo8yCzTI6X5B4mhYAVBPmZ6X7Arfc2KAt2nGRzIMi721uIzzH6VwmF+57VaZclvMi91q7VBgampoF6gngjzFPb7VeO42uwWVHnnEgW3a7K43DMgsruDrycj6kPqFZqcWVjCmeub+wbOBKBaLKvbcf6zAk095DfLzE35S4sOjKHqKMAf+JNrCa2AYZH3KrTo1IbShmPUrB31jHIM+e05d1Kq3xPibGhtLpszyICranqsPHBjtLUz1t4lLJuGPIkOsuspIVSQP1AqNNdVRFh3AyGpxp7ypHwMrsT3NGMdjmQ+6rlVYcwNB7F429Sukhq8HnEgKY2x1bFHHPBkVneq0j3BYBxC06hKxtOMiU+sJs0+5RkGTaF01FQA4ZZQJYJbzyIPqFYakWV//AKg2DNzLG6Ej3zVbyp+4CvT7yhHJx5jfUNNvYX1cEd4ndZpv41uUH9ZnFtaxCm7iEP0F76mtq7TuwMAyG7SNQWVxwTxC01p0t4Vj3NVtmor22f8ABhGF7ZQDd1OE7cMvYl+rq/jjDruU9GRoiuDzgwNSkNqtLhzkgSQUDceOofpNhW5qnPBntS38fVOD+DHiAYItrKc5HUz9SjKv9nYmtoqlL+4pyMdQfWNMLNObF4IlGR6dca9QfozUtdN4J78TArfaCQcETX0tn8jT9ZYQqxgTXujqnFle1oii0WoU8iKS413e2ZA5F2apT2sm9VfZqg8qrZTbt8wPVKlsXng/cBWitzkn8TPXqo1KYAAMm0GWypPErurDp3hl6gVnlfj1JNXUXUbe57SMxLIzH/mcvsaq9R/zIGaO1k/qs4lfVgPcXbWupp9yvhwOYOgvXd7V35eDKC1pC7d/Ri1TCg5yJV6jSX0/AyRzJaLh7YRhzAftGOO542e3gHswWYVjcx4nrsOisDCJ7bGr1GMZUwrcr8q+B5xDtGSpI/5k9jtSct+JhFiYajd9wqwrqy48RGhO7eM5Q9RlO5LCfEipaMJY6uOQZ7VgmnKdgxl9i/yORgmKusNJ+X4wOVr7laGw8/uccBbgj+YdpNulV6V5U5ir631Fa2DIcSiD1AfwrSahjdHUL/I0Zd+4wJ/Mram1f7F6M9RpraKzUVJEqE6Fyu4ZlFgYWq6xdlJpZfjjMoTcoyw4hGfr69t4b7l6WmtEyOIr1GsvSrgdHmMQrbQFH1IHa2qu2kOo+QhVpnTrjwIFNgCBGGSIa71fIBKGANoWxQxGSszja66oFeOZpZwx+pLqHpVlwMNmBdqVB0of/LHMzNnvJvU8rNAMbU2E9iR1Vfx2cN9yor0T71K+cQPUQRQoxg5had1ocHGQ0br6mtq3LCsyz+srtHB7ja0Z3ATuK9t7EJP+MHSaiyu0jPI6mWmkA9a4ccxtTgr8ouvXiwbLk5gXqVrLp0JUOsZQ4z0ZFrdMtZFif+o6mwXrk+IV39iDbzjxASLFAVsd+I/cF1KjPxYRFygoCOGHiFYhNK2H8hACo7NZYPB6j9NuW0Met3MmU72DHuO9xlYKOpFO9SKi0kDIK8TO9MYlnB+5panDUK+PkDiQaUFdWR1uhFacXAyP1Gt//l0as4yBKb2KOOYrWg/1WA857lUz1YbqK2/8e4fpTgq6E99TltTXUFS2eJnaO169UE6IOIGrYQwdQORJA5XT4OQcyo5r1HP+Qk1nLsp6kFekdGXOMeMzL1dZp9S3dBuRNBGX+GfbPIOYWv0/v+n1akcuO4A12C6plPLDqQbTvJ8g9R2js23D98T2qrFOr25yG5gaJwyVf6Ej9VXY9bjjPEpcf1KRxgSe8/yFAPJHMCdGKWKV8yuytbLNzcnEh1GUKEdymglrRuP+4AWthto6hqC2nasnk9RWvVqrAwPxPUCrUcqfMCv0y/3azTb+a9ZnPUVJavHicvrOns/lr57jLLhfpVsIxkyoDWPsFJ/UHWWC1VdT0IPqILext5XbIxgOQTINeg+5pRkcbZkWqPeOzgiX+n6lmY1YGBE+oV+zZvTzCsnT3Gm0BujNMj5B16MzNTg4YDqV6HUi1Nh4InQU2NsXf9R5qGv0RZQN0mU+4GrndHedIxRs4MgieltN8W7gjczcDJmrrEW+sso5mZpzttIPH+4DLzvqAPDCdo1rV4Q8ie/O3nmLvrVH6gPvXOHAi2Ysow2JZorEsXYw4g6rQf2b62G36kGdZayx2l1RdTXbyD1md1GjYqGHMm9t+QBgiaQ/Ts1F7EDg9S25TaoYDmR0lmrIYYbxC02sKMa7f+JFPrsXcEb4mHfpwg3E8GL1lPuVixOCPqFRqkt03t2/l1mQGaj/AB1Yc4mj6VrVYe0/B8SfRcKa35B6iHQ6TVBscZgbFygsQ3nzM23TqQwBywmhrH3adbl6maS6XhwCQ0g9omKsVPcfqawF3gcwHQC0WLxHWAvX+4EgsV0IP5CHVdXs22cN4MivqdLO8TprDpkmBoXV7tOXQ5xzmRahG1GjNmPxnNNdZXlCSUP3NPTollDKv4mFZfpeltewMRiuahCaZ8oODM7V3XafNKHaP1D09rWUbW5P3A02JUhh0YjVoLqWIHyE5dqDXpAw5x3Paa9Lqww8+IHK7WPp/wCxM687WWxejNNVCh1A+JEygDaWq+oGlVeLQvHMpC5YCQ6HC5B8SlrdzDbwQZFXWVC2k1vyCJjaOr2NZZX19ZmwCTWGByZna9wWWxBhh3Ak1dFmm1Isb8WPidYhmDDgzVZU13p4zjcB/wDuZdYUNsbscQK670YCu47geiZn6rGl1AAOVb6j7agJ6jT16glbG+XiEDdp11CqyNhh9QqDailWycfcRYtmj1IyfjNM7bNNvTnIlQWlvTU1lLRkj7mX6lpm09m+sHafqP0bg1sRwwPMqdlevZYcg+TAzPT2xcHYzR9QrW6gWDsSX+E2nYPnchlVdgOUxkEdQJNDc1bDB4+pq+5XajIfImKjhdUayMDMrtvr01yqT+XmFZWt9Psq1JVB8TzHaa06R1U9Hgzawmpr4IJ+5ia6p6rMOOj3CtJaGTULYv4Hmd1NQLixRyPqDpbzdp1x2OI8tt7hELO2n1SWHkN4l2rZbEII5xJ9bWLBWy+DGau0I1YPZECSpPaTJBGPMc9LsBahyD4jrlzpzx4k/pupPNZ6EAqrAloLLPeoAi6uwcjqU2IjkHAEHU0e7WArdSBek1ArsKnjdKL9Orsr1kBwZn6hCtSkfkplde+3SixT8llGklwNJVx8sYmNeH09u8jKkzW0bpao3D5juZ2v3teayOOxAawXV6fCmKqUoPbduovQMUd0JxLH03u1mxT8hA9apWoDPH7iWr9+lkPmCN+poKhsERumV0rG7sQhOgV9PmtpUpYMQRxOqi2OWzyJ5tVXTYtbqfl0ZAm2jfyeCOoBupRxXeM56Jllqf1sc+OJhu4tZksOGHRlGojFLdtYHtn6iX1q0agqw+Ikum1RpPt2deDFavTu9gt7Q+YD9NYDrHfoN1LijsfzIkFQV1AHY8yumxuj4gQeotcmoVSSVlr3KagCOcRtla3Y3DmR6lWrtC+IRRWa9XQ1K8NAbTGrAU5k1Fvs3gjzLdQjpiwHI7xCJnrNV4OeGlyahKSoIypkyaiu87LVwfEe2nDptX6gN1FCHF6cqfExvUqQrixP/U19GWRDTZyPERq6PkcDIx1Az9NcxuQt11NHWUiyrK/lMqi0La6MMYPE1VuyimVSagCuw/kJQt4I9k8tEV1lby5PB5g7WGsDjqQNSjdvQ8GZmsU1PkAgia9oLkMpw0n1NX8mkrwLBAh0bsX3PyJctptPt9KZEWNCiojmMLbNsCg6dtHqVzzWY7Hs6kN2rTlGsFzii4DHgwtUjUuFbJU+ZRN6j8LN3QPUo07pdQE8gcxHqVbNpQVGSJN6Q7G1ufHUgey+2T9CKvuwFZPuFrCyE8cGOoqS/SYxzIq4Ys0g4525mdXn3wSMYlejsNdZqPJEm1xZNj7ccwH6+k7FceYpxnSE4/ESjf8AyqAPOJykCyhkzk+YE+it35BMTq6RTq0uHTGMGnNI3r2DDVl1ean4YdQH3fIhsdCItTNRdR3GJurY1k5J+4Fb7bPabGP3KJaG9j4t/nNrR4spagjII4zM3V1VC+oFsHPUuNy0Wpt4BkEzaFq2OcAA8GC1XuW7iQxA4lHqXuEhwxKGQVWn+RjwRiBRp7TdTcn+SgiSaMMWfd2IekJ03qDK3/3OpygmvWWI/G48ShqFLODgnPmd1KGq/cowCBF1V7dYKjwWMv1FX9JB5IgSoq6uv23/AC8TJ1KvpnZG7Esu3aW2uwEjmUeqUJq9F7lXNgHjuVC9Nc2q0BR46tVXTCtzhfuZXp9jUIQ/A+jNYlLtOAvIgMdqaxXS3II4MytQn/Uvt6zLNYq1rU5yeIrT0rqGdg3y8CQc0jey/H5HiWX1HUU7CQGzM1UYajaeNp5l+qs9pEZTnEKxvaYjbjM5RS1dmcERy6xXbGzBlVCi19j8E9GaoVu9tw4lJsqsTcRzJ9TorqTn8k/UKvBTBGIB1apUfGMgxmq0qvUb6xj9CTV1h2IA5Epr1PtDY4ynkQIqR8swLsu5YdR+qI3F6RgGT8rSxPcBtB+OB3LgfiBu5md6erW555j3c024fmQNuLe2dvcxzqXWw5+5sBgy5BklunrsYkjDSxB+6vsq+3mcCVas5QbXXmLLqjCs9QtPiq8sBwZRVpC3ubH5XqDrNAas2L1OWlgd9fUu0dv8nTMlnMyofTrE2bSctKtQEYYcf6mRYj6OwnxniW16lNTUC3BEC+lC+iNROQBkSTQ2+6r1OPkOpT6dcFc1tyD0ZL6hX/D9QSxOFeB69HrqODyJ7QX7zsfuHriTWLF68yOvP8hGUYBkB+q1sLARnH3JalY0t5xNjWoTpiQMkTJ0b9q3mAemxYp45EamqNDhF8mJcGi9dvR7gauom5bFOBCqrSj6gG3zKF0uVJqPH1I7fnWGXkgcz2n1VlThlJI8gwKEIdGqcdybT0tp9RtY8Ss2pbaoUYYwNdS6YsHQgVqoZSvRMxypp17pnmamnbcqtmRer6Vtw1NJ58wH6ZBk/cfs54kmhY2V5PBnVserUEtkrIq+pitbCRascZ8SxCGG7wZHrjtXZ98yCrRPtrHgTnqOlBr96nk+cT2mAbScdiHp7xtKOciBnV2B6yGPyESzMjhlPInNRWadS3/iTmdx/lniaRYWT1DT7OrV6ndFb7VXsuDuGRJqHXT3C3x9S4omvUW6c4Ze4RJo0Nd9lbjGeZ3WoVqyDwJdqa99JYDDjyImgC7TFGHOPMANBf7qe1Yf+TO3odLer9oezM/TXezqjW4xzNW+1HX226PRgQ+pVbbF1CD4nzA1lDanSJdWclRzNO3Tk+nlThgBkTP9PuJRqyOBCg9F1bLYyWHual1aXIQ65B6MzLalpu9xBgTR0lpu0xJHUKz9LW+m1JBzsJlWqvSofKEXXPzHAidfojqKxbW2f1AZpLE1XR/4kvrbNU1ZTx5nPTKGquw5xmWep0/1bu4QPp9jXaNS/Jkr1nTaguOFMbpLlr0n+odpW+njkwOizdp987ord4OTmDUQtJqYc4kmhVl1LJkjmBVaGDODyDHemXqFat+P9wbkKWZbkGTOvtWEj/KBrFfbbekK9BcquO/Ml0V5dTU3fiW4GNucQIbKNh3gRmnv2fEtwY65f6yBzM9qzuAXOYF3se0SyDuC7M1J2flA0uvLt7Dr8ugZ5qrqbCSCVPmET1reLM4IB7j9TpheEYnBWMD7hO8uOIC/eFahLDz4mPq6mS8tjIbqaWsUPXk9iFWq26ZQRkgeZRkCxSNr9yivV/EUsPjJNQu29gRiLUknkwjV0yqLG28riPUjf+pF6Yx3MrH/AFL8AHBEKJjtHHchZmttO7uW2Ham4c4k25XYY4JkE71lCG8zXosFmnUOOcTNet2bBlVdhRQMQAtRanDEYMaNSQNy9QdYm+gkctB0AD0kH6hDUb3LBYp4jrcKu4niZdLvp7mBPxzNA4toO05JEgy/UdLuI1FAyPIEZpLDdTsPBHMdorTVeabVyp45h26cUaxXTGxjziUeDZ0r/wDkBgSbTak+yQ3LAzRuqHATgGZdtLafUDP4sYFTsWqFynBXsRrVe9Wuor4PmJqKgms9N1Orqf45/jqMwqPVst9gK8Edzx5q58Sq/Q8h6+z2JPdW1aEQF3jaiuOD4mvRb/L9O2Pg2KM/uY+xrVUDxLkY6TDjz3AbQ/v1NWwwQMHMzNJXZRr2UDgTSUld1yDIbkwdU9Z0ZvQfPqEDen8hGVfEm0d7Usa28GU6XFdKuTksJNfVsYvn8jIqnTuW1ZB6Mq14U6dlYcAdzN04dWyP/c0dU4bTZ7wOYRJ6ZcCGXwJRYvsXK6fi/YkXpijNp6EsrursbYxgMesMhAPcyvUP+l1Fbpkfc132pZt8eJleqozKCfEC1R73tahDwRFa4AFXX8s84haRtnp9S+RDspDqXB8ZgZfqDN/JqsBOJpAe9QHY8rFLo11NQ3Nhh1DrQ1AoWyIVcT7+iAXwJi3b6nDHjmanp77rWqzle4nXaQ3PheMGAGnpGotrtJwwMb6hUtetpsHRPMW166NBV/njuFqCb9GtrcMhzKF6+w16quxRzKnvL1ZPBxIbkZ/btPIHcodhZpzsHOICteqGur3OMmdz7CA1nKxOoJu0ygnlZ3RHgpZ0ZSl+o1K9a2VjA84j/TSG0ZGeRPWIy5rxlDA0C7NcaR+J5hFWrQslQI+PmJNB01wurPx8iUa8lbK164nq8WHa54kE9IXUW2NjBM9fWBpyCckGAW/i64IPxaWWVBldfscQMP3a0cYTMcdQCoIUgxWp0xrr3CBQ29OZpWrXrAKQW+X6jv67UyAFJmNVZ7doJGR9TQqxfZvrbrxIOrQ9AZ8ZkRbc5/8A7TaZwF2mJ/i1HJI5/UDHLsrbPE64yv6ld2ibJcjqJoQXP7Z4MoZpDWpAXgzmr/ss/YnBSdLd8+R4M5a+6748yAVUgcTzD3BgHDCdcEDM6roq7j3LAKaM3Kflhh9w6UWmwLawMSNUWb4nAgOj6gnBwwlRrC2hPixAzJjW9FwKH4H6mbqRZsAfIZZdQ7potxOf9yKu1NY1FOD34kSIaV2uCJ2jUMw3TQetdTT9ESANM6p893E1NUlWs06scEjozENG3SNziP8ASrSKirNkeJAGsWymsgnKmT6S04I7I6M1b1W8+0x7kVmjOlBC8/uBfRcLKPlz4Mh1Ol2P7tfX1GaOzdlTxKP8SIEBxYmW7EGpfeDITz4lFyD2yV4Imfp7TVqMnomFNqLVsyMMicLYfbjAlGowWDp0YCANnI5gIts2MrKeRNVdQt+lAI77mPco2k+Z3Q3Fn9ongwNIKlf4mev3mgsOV8iLZSD+pVRh6in3Ah0Fo3MuO4+9N9eMcwFqFWoxiOZgHIkVzSE+wy+R1JrSbqyfKmVaZgLDIarSuvsrYfFjxILPTLgCUbnPUX6gjaZt6ngmIYnT6nIHmaGrA1egyo+QGYEdZGrob4/ISesEqyHgiN9JtFVhFnHiU+o0rVctqfi80jLbIypMfodW2jsBHKnsTl6AjeOIlE90YHcqPqDtuoW1Bww6mc49m8EdGH6bbZXWKn5WN1dGaiRz5EgxvWdOadUli9PzGq3u0AHseZQwGs0hRuLE+4nRc5rI5EIr9N1LMDRZyJN/FfT6y0bfgwJBgG7beEXggzStJatf2MZhWTU5tWys8sOo7QO9BKvwD9yf2bdNqi+0lSc5lGpPuVB1hTNZwDtGQfMVpNQ6WCtvxMs0wFmjwwyZm6hWRt2MAGBqGsFg8m19hGprA5B7ENWcUK6ngxGqpsKravJEBWsX23AXgHxC0j9jHUdprVvGGX5D7jLKlIJXgwgNQrNXuTxIktxZuzgy7RLYNwcfGev9MV9718HvECqt1voUkZMT6ioFKnHyzF+mPmp624ZYn1G82acgdqYVXo0RnVlb5fUus4mHo1L0e4rYYTX0l/vU8jkQibc1d+xj39yhgC3HBifUKmco9fYMZRmyob+GECZdO9Wo9zORNKr3XXa/R8xdpC05HJE9XczqG6EAjStLbjzBGoUZ2piMcG1PieZG6sjbTAHXlhVvA4JitPa7EBUwPMbaXsArHIk4vfS2FXX45gK9RoLKzgciZi8qfufQ6q9RSjAAq3Mg11K7FtRQM/UonqDVBXBmpVaLcZ7ma6N/HVh0JTpra32jpoFti5rKyO+v2djLNFK1b/KK1lAeraD1IIxqQWAbiOLBcGT26MsodGwZ19OyoMNkiA+x2Uqw5XzH11bUZ14BGZHpbPcU1MOZbogz1W1t0OBCMmxQfmW88y/090fKoepBbU1DMrgkQvS7kTUHIwDIC1pbT6wO/wCJMfZdtdHBzWYHr4BpSxesxGiuTUUis8EShvqt1qCu2skJCptX1DTlc4sUZErqFd9ZptHAHExWpu0OvBXJTPYhWlpFUMDbw6mL9UT2r0vXpo635NXavIPeJz1Cp76l28geIDWuYUq4GRiIvcXDrmd0pJqNFnYiij7WRfyEoQ24aWwDhh9TPrvsKhXYn/ma9ZBpdWGHA5mM43WFejCPofTM26Qgn9TmxKt1T8gmZ3pVjoroTxK7FZq94MD2o2rpiit0eIveLdGMnkSgUrdo3Y/kFMi9Pr3qyOCJAdZZawc+Zr6YJqdKUHZGDMy5kqUKOZV6RZi5l8ESKkTNC3eMcTmiAdWJ7lfq9aVoWAwDM3TvjG2GWvqFNml9wcMsmuUajTA56lFNw/jZ/wDYi61DKdo+JgSmxq6kHjOJaX9pkA5VpHqtNZUoDD454MuKgadc8lRI1KTfb7GpUYwpjGrV2yYNyrfpks/yEZWwdcY5gK0bLVeygc57lmosFQA8sZIa/Zf3ScCM1p9yqplPOZRn+p1quorYnky59v8AFx4xM/1ZS1lXk4EtAJoVT9ShumrSzTMvnEmRfayv7lGk+LkSW5mGoG4YGYVLqgyVMy+I7TYehH8xurqB0j48iQ+mXqFZXPI6EqKdXc6WBfB6jtEypYDjL/cQy/ySwY/IdSekWLqFGecwNP1Kt7bEcA7QOTItKzbrDnO08TZtB/jPxniZOlGBuA/3AZYF1e2wcMklo1rprQtjfHOJVTtW8gjAeR6+latQExgk5BkHTVeTssXg+YhtLZpreRlTNsuCdrDvzDKI9ZRxnPRlRie2CM9RKM9Go3IcCVaut6n24+MA1g1gnuRVnvrqKcZw0bpnKDY8gqRlIIE0FIJBPEKc5wPuZ1tJS02Y2yzU2pWm9DuI8QdNqV11L17drCAdC1a2nDfkkzHcVal1C9GW6RW0Nh3cqZa1On1aMxUbj5lGI2+xv1PGoqfkPjH+2dPYynkDqBY+5DjnEIRqtNmkNXwRFaS4hsuMES7SH3lKnxJdTQabxjppUV6lU1dGQApEHS179KVc8CIvylakQaLyp2+DIK004rrLJ1O1szONpj9MVNZyZHW2zU46GYVpWqW07KBkyTQI4U5GJfWwRhnkGe1CewNy9GQTOWFqsO5oJYHG1x35iUAs0+5RyBmISwshPREg7bpzprt4OVJjc5wfuc973qQp5MI12V1AkcQFuhbIJ7k1umT2WGfkPMpZxgGR6tgT8TKrmmYhdjnM67YY4idIytaQ/EfqdMQQ1ZzmAF9BupynchqBptG7jBmhWLEU7jgRdtC2LnMiNJV92lWB4xF6azbcVM56axNBT6nXrCXhhAe6gvJV51ZHYlDc8xARlt3wocNRrOemnNbp8sLEGG+5TanuhX8gyhnApHGZlWPe3xXPcr0F2DtPmRanm+M09hDHA6lHNbUdPaT4bmUU2LrNP7ZPyWPsVNbpufyWYen1Jp1DIPvEqKLQxqZfMkrtNZCjgzSrrW3PyxIfbVNSTZ0JUbekOawT5ldFoFmx2GPGZm0aitkAQ4xA1nu70I4MI0tTo1q1S2qPie8SG7TPTrt6/i/Moo17e17Vw3fRhW1M9fuKc7RKMj1AKtm9ThpqaKw6jQjP5DqZeoKWjc/DTT9N2+2PbOQIC7LgmarhjPmTVMa7PbxuUnuN9YqJIcCN071nSrv4YSKdV/Xx4ifUU92pdontS5VFsXoRyv7mnyozkQqH05xvbTuf9CPuuFT7VGR9THNrV6/ng5mhrA1dgfsMIB7B7ZsqPy+o01M1QcHBPiZqak6W5WblT4m17i36bfV5HUIzWtegHB4M0PTtR7qGtz8pn2J7h2MMEGTJedJ6iv8A49QNb2a6NVuAI3mc1FSUasDIK2DqXWhLKlsTnPMl11LMtdoX8fMBIpWu0qvCkSvR0+2SPBgtU1lIde8RGm1gGo9u0YI6MCu8e5U4XtZnae9qrju5z2Jq0fJyR5kXtK2sbPGPEAyd3ZwPqDYMBSM7RGW1A/8AESrYrfnIEiqarAihg0DVvis27ciIpzZXkSqq8IPbsGVMoztFe7Wc8/Uv1FC6nTnjDiJNSLcTVx9R9TsO4Rm2n+kVH8hBSz+spYf9SrVUbtRuHRkmrqamAbJijAOQZO9QFZKnBEpq5rXPUTqENbB16MBGi1T1apfcY7c8z6Z6q9RQXrOcjxPmmrV1JA5l3oWqZWamxvieswCGRlCeoAXbYQGyIzVUH+TYqnjwYpFZTz2IC0BW7d1NSrKVFx5kDVb3znEsqszptveIQnVWE1hgN0lrKj/HmWZGwrjuQNlLQjfcCg1DWVNUT8hyJnaavZft6ZTgzVrqNOprtDcHgic9VRNNabq1+LDJP7hS0YLrUVjjMoZ6q9W1FxB3DjMz67VvRb1/JTG+obb9N76fmncosNQQFF68RK+4FK9RXpGuFxFFvfgmaOtp9pVYf8wMu1GqsFuYq+16tStyfIeY+y9WtNGzJM5RXlbK3HyHUBQsOp1HuKu0eZ7WaDdm2s8jxM9dS9NpU8czVGrKe2WGVaVCvTFFldikYYCFo7CqWI/gynS0FNRZav4MMwDVkkrxkyIp0mFPHR8SLWWmnWbQMK30IN+qfT3IB48TQbZci2unJGZFZ9qh1ndJYaNQpPR4j7gDWSoxiJ9sWU7gcESK0fUKDqqNoOPM+fYvpNQityM4n0FYc+nl+2AmbqxXeisfyEC/R1KxsU9EcRGlL1O9VnCg8SjRsFasGF6rsWvcv5GVBMy21lHGQOZJord91iscL1zKtOm6hbPsSPU110A3pxkyB6VrXuRm4zkT1jiu6op+J4MnGTctmeGEtXTV26dwxwy/ISKX6wCNONvQPiS6YfyHUKeFGSJVV/fobQ3JUGT+gFTqrEbg7ZQOuATVVE/iISXi/WCtDhY7XFa1dbF5/wAZm6L46qth3mUajZoux3IfUbLK9RuYYVhxLb8vqAYPrlHv6BLE/wDt8mAOlI1GhIPcyNJSDq2XwDNT0Z92mC+Ym2g6a9i3BJ4hXaAK9Rz3OZH/AMj+obOK9rMmc+Y5VrtT3hwR3KjR3Dbg9MMTFvrOk1J2fieppuwatGHOBJdewbYe+IHrWqahGBAYGL1NS6ijeObEHcktdsEEYWM0Vw343cnxIEU6xyT7hzLqrmarIiH9O3IXrPXidobYoRuIDr7Uup2sPlJT8cZ6lNyJtznBgVUi7gnqAQdPbyhnnZjWZyypam27cTq2DGw8wM6v3K3Zm/Exmkc0ajcOmlGso3INjc/UjcOoAIxKNW9WsX49QKXKcZ68RmmtHsgHk4mdbb7WpJHRkVs3VJdTu8kdyRNGK62bO7IlmkdbtOMRGpZtNYPKmBlVlqbiRxmaeo066nSgr+QGcwLNOt6704MPSOUyjeIRnUNkMtozjiVUU0W5CjmBfp/bcuPxJnvT0xqu8gwh2krUWsh4ntdpVxle53UpstLr3G6e5dQMN+Q8SqTpbCK9jdiP90lCjcgyd1Nd+ccQrTlOODILvT2RP634zJtVUKdS238Whab+2sN5Edd/1OF6IkVADsJwcTV0Fov05R+c8ZmTfU9dmDyIejvOnsx2phlXqdHZUpKDcvczXwwPGG+p9HTqQSM/iZL6loFsBuo4P1A+ddPbXdnE0PT9UtibDyRIrkcqyOMNEaK406nZK00vUNO1tZdGwR4kektIHtv3NK07AG8eYkLVqD/WPlIg6bBSMDzKCdwBPcz71euwA+JXUcjIgPGCJzIP/EUtv9m0wAGTUH6aFWVsHUoO5PY7JkHoGOB9o9cxdie6T4zM40juUWMriMFIXkHuLFZDMhPUqrrzpyfIlQqp2psKjkGZupo9nUFmGM9TV91AVJl2t0Veu0ysgAKjuWDCFgXGO56xPcrYjuBbS+ns+YzKdKRYplZZ+mL/AMpVB88zc1+EpDg8iR0aZK9aHP4zuvJS3Yx+LdQOJcCvPP7mzoHF1Wwd4nz6j2lIJzKtHcaWVw3nqVFep9NBWzK99TI0F1uk1DJyQPE+rOoF1YIHcxPUaPasLqv5QqjUD+RSGH+4iqtCn7nfTnZ6HQ8mFRYrsygYYeJkUUNTfS2nbv7i9Ju01jUMMqOjE2KyvvTgiV+n41SMH4cSjN9Z0qbferHyH1AW3+RoAT+azS9vLsjjIkjrVptaUxhXHUDL1ab6A48TT9LtA0f2R4knsl9S1Sn4mWaCivSakb7MgjqVVNmn/k1hq+HkWq9PVjmx/msqbWinUFE6zF6uj3R/IRufIkFPpepRqfa8rxGay+32WUDjqZmisVb1deBnBE1ddhqWI+oQvQ3MdPgjoyX1DTobfeBwcR2gYHKD6g61PcpYeV6gP9MclBnxB9QrH8lSp2kznp+5KwOiYz1Gqy2lHXtDyRA9XavyB7xJdPYlpsXxDFiblycE8RbUii9mHTSKfpgKgV7BnLwFUnxBRuOY4uq0sW5GIE+k22blB+U9ZqWptCWLgfcGpGqQXLHahV1umNi8MnYlR0lbAGQ5Iga4bqRx3xmZ+mtNdmc8dETQZ01GnKg8+ICK6yKdvmeoxajI68zunYrYEYciC9wq1HA48wM8Oab2UdCU1kOwZBgxGsr2X+5/i0ZpnPAHUDTtJaoMPyHcm09y22lG4acLMG4MN9G2ns98nAMAPUXOnVSn+UPTOP4ynPJnrE/l6dl7I8zlOnYenM/+SGAx0sUBh1mcupUYucZI8RumtW7SnI5USKvVvbYa3HHWIB6yzfWli8D6jrg2t0Qrr5IETqKsUbR1mM9K3aewhujAx/THavU2ad+upq6NNuoauwZVhxE+tULp9Yt1IwGHJH3AsteuurUZ5zKhGtqbRa/cnA7E+h0166mhVzkkSD1KpdXp67ARkjuT+nahqb0rxyD/AO4Aeob9H6gLHXiNbVVMyuO2l/qVX8/SnaAHExjpjVp1JyGU8wF+q6VlvFirweZe1a2elVkjnHcc5XVaTnkgRW7d6WUTtZRz0xmZzUTxiDq1s04yreYPpuortrYbcWqDBqYXBkc8gyB+o0y6mlLDw+JQoK6dVJ6GIAIavYD0IAu/wfiYVUtFdlRwefMh0eP5L0t0TxPZfSXB9x9tjOamphqUvq/Eyq2qtqps8fUyrKUV2BHnMqW4iyvPGZz1VAtJsH1KlKpbeVIGMTmq+WrFTDgjiUaWtW09dqnnyIv1HlqrVHIhD9IQlTVMfHEz6KTqBbp7XwQeJXcnC2LwTF6pBXjUJ/ziQd09BSsVE52eZSUIGfETSxesOPMaWK1HPGYVylUpJzwrmZ+nT+P6wSpwrcypi1un+PaN/wDqT49zXDH/AIQLPU6hfcNp8TMKGnnyDLVH5tu/CS3FTZu7BlFysr0pb/xDJF1FlOfyEGtQdFtUY8yLT2MuqYkkjqAj0+xqqrscFT//AJlHqze5p6rU8dmGtCmy/jCsJNpL/d09mls8dZhTygv9NVgfkJPU9i0lQODBrZkwucCFbcVsGzkGVFemYvXzxieNYfOTxKUQNSjAY3CR+4K7yhHGcQEeoAKqKJPWErIsJl3qOmynug8YmWU3VZzINOrVbG46jrqVuHuqcHHU8dFXnCHn6nHFunXIXIEDO1Dv7oUggQ/dasBk4Ill1K6uoWIcOPEhtDKQjDEDU019WtqKPgPJb6Tp7AB8l+5KiMn9iE5H1NDTagW1/wBvMok1alHV0PBnEdbfjYMfuaWo09b6ckGRBEIAKwiqmkCr4HPEg1FLMjbVyRNHT1msE+PqHVbWSQcDP3IqH06wV0nJwfqU2IdSneZDq6xVqPgcqY+m16QCORA5T7tFwRvxPEZcDU+4dGU5W9Aw5Mn1NmEIbxIG+37tOBzmR0VHT3HyZR6Zqw2UwCJRciBt3mBG7s1p3TNax6tSbAccy3Var27B8Yi3Zev1KiyvVJqkwOGEFFNoKngzNqJpf+s5M1dLaLGBIwwhTtODSmDxGhQ9gdDCuw6HEhosau4p4kGlqQDX9zNtQIwI6mqqe7SR5mNry9TBT1A0dPYCuD1GjUNUwB5Q+YjSKj6YEH5Ql5BR4R31OlLKhagyf1PltRlNRvHGJ9P7orQo3KmR/wDxqapHAOD3Kpvp7LrNIFPJ8zh0o0W63dx9TP0Ftnp+q9phxnnM1fVWzpd6ciEQV6salyNuDDrL02lWHxMm0jB7OsTQNob4uP8AmQKtBFqkfcvsXcqsOcScpx9xmlYglWPEKZZ81BHiLzj9QLLDTqQv+JgeoVsybqziF1PZaRqh5Bl+nr5JzkEdTLWhwjO+eBxKfS9S1oZWPXUYug1FeLSBNb068LVsf/iZ2s+LD7hK+NjA9SDmqtUag1XLjPRgfxv4pzuyDH+t6N76a9RUMleTiSVWWXUDf/jKHqgsYAHkxXr9bpVSSOQO52o5O4HkS/VONZoGBXLASo+do3Mu7OZTpGzqgp/GR03GoMmMH9zlVtq3d9zSPr6NoX4kQNWoevDTM0GpXbjd8x9zWrYX1jdIMvTK2luwOQxi9aho1AuToyy/T2repXlIvV1m6sgeJB2p/wCRXkfl5ESbX0mpV1+IPcm9Nv8AZ1W1uQeJq6mqvV0sB+XiAdZD2biwO79xHqujFtHuKfkkn0FNiaja+QPE07wGyv6hXzlDsCHU4IhOpOrSwnOTCsq9lyvjMXZkFefMqqtXQa9YGx8W8yquxKkKZyGkvqV7JVVjnI5iDaXNZkQ/WaY0qLaes5xLNPcdRSuTk4wRPZ+H6IgaVUptyOjA7WBRrB4BlTri39GDqFV7FbHP3PM4Drk8niQMuTFXuLxt7jtFYHVlbkEdGKtJ/jumOxB0LH4E9DuER+q6cr7dla4APMpsT3kRuhiVa5PcrCjqTVj+nH1KEWja/HUS1os07gGUWrhMmZ1nwcqDwYFOivxQUfz1KdGgqc7j8WkJXCDEZprw1oQniB71LRtUxurGa27/AFJ6tyMrjrzNoWDJps5Vh3MvV6V9NbtX5IeQYRQtlbXDPZk+vT2784yCIGzbts6wZdqGrapN3nzCoCw1Okcf5L1EaAjfs8xgRtLqxtya37Ii0Ap14+s5lRVdlWC4mjqq2v0K4OSBM67cXLeJdobia9vZkVNoyEUgnBPialCBtK6kcGZeqQUakN/iZo6O7NJ48wJNPs09prbiSa9RVrAyDG+B6jYR6l3gZjtav8itbFPKwONuerY3jnMl0t7PeawejiWVbjWM/UiShtPrCx/FjA3X0qa3QlDyw6P7mHdp3aptOW/Ca+h1Apc1scBjkGJ9S05GoFtfKtwcQhGjTd6eagMunUHT1mzULZjBTuHpg2lu3ZyrdxFlraX1DI/7bd5lRS+oaj1RR/gfEu1tNep0rFThsZxIvU6Q9dd1fjkmNpsZ6ls8YwYVn+n3kXmk/iZWE9p2H+LRDacraLqwMeZXb86UcSaIdLpPZ9RLqPiQYjV1Pp9XvHTGaqWJvwPykOsRrbCT1mNU6tlblDCRfdYjZyBJyP46qw6lemuUsCPMgVrflo8gfhAoLaqhUrxlee5Z7YIsrfp5naWo6PXfpjj/AIlGlftC18gMniMvzqNI6AZOOJy3TLYC45aDo8/LHUAfSuUet+MdCPvTgCRpeKtR3jB5l9o9+sMnUgAqHrAzzFVKr1vSeZzea7VV+jHKns6j3OwfEDP0RdbbKCej5lGtDHRDHYYRGvrbT6wWp1ZzLcB9C7frMgVWSlGBxvEk0L/9RaG5KiVaW33tKv2nElNSpqmZGwW7gWaSo2rYOsyA1sC64/Ey7S22VWhCvB8xHqxNWozX0RKKaFIqI/UQoADEAZnfTrnsUh+4FoItIE0BruNtbA8HMi1IFWuQpwTL9FVuFi5+Uh1I36hW8iAzUFQpPcVoULN8uRmeJyCHEHSXEZ2DkQPpAo9lAMcDqY1w3amxR2DKNG9+ndW1HK2dRF7Y1zso7BlqRTrHV/SFx+Q4MyU2inOR/qa2jUavT20k/LwJhams0Xe2TyJFbjnepdThhPJrX2+1coIPGZTZQAm5Of8AUl1FJwLPqQMFCo2+psH6ntVp1uT5DDfcQ5JpLocERdPqD/g65/cDqV/xzsbkGA7JRaPpoLatbLgr8CNt0y3JhWyfEoa4Jryp+JnkpzWGzz9ROksaiwafUjCeGlNqNQ25Oaz5gFVcWBUjGIt6FsB8HxHJttTcgwZ3bhR9yDKsD1sC/IBltRpvQDODie1CB1Kkc/cm0Kr/ACTU/B8GAR93SX5XlDD1ONRRvTvyI/Vt7AyQWWBp3puqYIdpPgwMvTGzT3bh1PoErXUVBgeZmJUVDKRnnuU6Cx0sIOcfUBWrpW3KkYI8yFkNdbZHU3dRQLBuXgzM1INAG8ZBhGVUCPl0Zdprjg/cXaBkFF+P6ils9m0E/ifEJra0l652P5h6nSlW92vmQrggWr1NbSahbq8EzLTnp+sUn234M96voRbUXXnHMm1Gn9m73EPBmlotQNRWa3HOMSj5ijUvp7lxwoPIm98bgtg8iZHrGm9jUHAwDH+n6l30+0jG2UVWJtfaRkTlZKXgrwPM7qNYldatYOOswTtsCuhyp+oC/WqVOzUKvI7Ig0XLqtP7Z4lD2qtLJdyuJF6YUNjKnPPGYCHo/jMc9Q6bfcBDeJX6vXu024DkTB0lji7bzIN7SN7iEA5IjQNrZ8yb0xPbtLMeDLLF+WR1KJvU1JqW0diJp1Bup255E0PaGorNZmQKzpNSwYHbA0EbdVtbnxI6KX0+qO0ZUnMtrVXr3JPbkX8mAP7hXNaosRW8xZT+ngxrgPWcciJrO5CB/wCplWl6ZebKDW/PEzGAqutqc7TniI02qt0+sUZwM9Sz1fStbjU1nn/KaiJqmWrULk/EzToaum7G4Yf6mAQzVnnkQqLG+Ls2cGUaHrPp1SKdRWMfeJiBxt3AT6HUu2r0ftoeDMC2h9NZ7VnGejERRoTuuB6m3pL1S0oxxnqfMo703pt5XM2GK2sjoflKNi65aiA/Ct5i7VRV+LZVvIgWV/y9A2fyUcCQ6N2FRrsY5BkEVtT6fWZwSveZq6J1U7mOAYGox7JLDMTXS1lO4H4yNL7iDcrhhB1YsrIsBwJBaGULgnAms7Lb6fzycQYxtVWzpvHJiSgesHyJdpkNlZWQW76LShXuBTYq3aMZ7EkqqIOM5jxn+K2B+4nQPuLZ5hKr0jlgUY9Qf5Gy/YwwM8GE1e0bk7hW0rqKd6cOsI0LuNNv+hmS7hYanU5weYOl1DWUtTbwcYitATVqnpcceMyK2FIcHP1Facqm5f3PAMOpLpry1jow5BhGleVrQHsGShtzBKwOYywb9PhvECv26VDkgHxA7fWFrHukATMvFJuGw5zNS7Gp0rDsz56n46oB+5Rap+ZTxFqm24MvIz4jGQtaVXjIiVFlFhyeJRpMy4BbvqHbantqj8t4k9ZF9WAeRzA90bwH7SQNahrEZcfsSfU/HR/I4KmaYtR6lZODIdfSx0trf4gZgRabWLsAs5X7Mfq6a76xdQct+pjAMafO2a3oJUVOH78SoFmY1hSMR+lJqYKD3F6hTsYf5AxGnZuyeRIrXtpNg+YzjqOqC1aNnPAzFNd8K2xw3cfqKs+n2Ln9iBjep1qbkfOdwzmM0ZXa9TeRxmcvpa7Q1snLjxI6zdXqFW0YhFWici56WPXUarLbY1T4BHRkwRq9dk9GU6jTn3han/MK66ggDyPMt01qECuw5gGlLKN6j5AcxNWNw45hE1l3sawh/wAM9R/qdSX6Nbqv8OTOep6YWVm3ogRXpTm6ttPZyphHfTXfVaSytjkLKdLhKzWeorQUto9TZX2Gg2K66g46MKVTaV17UMf6mlyoaM1NyD1mC9KW6cFUAtXzLtI1Osq2PzYnGYEaoit0MmQ2Lm91zx3NB0/6oj64kFmRrG+s4kV25QaVBgN/SoZexH3qDgAxRG4e358QijUWbaEs8mC1Xv8At2jsTmpUjSID4nNDcQ5r7GIFlLFLDuPBGJ6j+q4197jxB4sB+1jVRWRbV7EzrTJ1le3WODxLdDcxoNQ5KxGtqNmoFhMr0dYrs3AY3TSIdVrAl61MPlnuaqMrYU9kcTC9QqZtc7D/ABYTUudjTTavjvECm+o26VlwNy/cVpRmgo3ngiVJYtux1/FhzI9avsXgJwDzARSh0t5rx8SciTcnWtj7mhcS9K3DwJH6Ynvamx2kFnu7sfqc1dfuqpUZx3I3dk1LVnjPU0dEDbpWXPyB/wD1KJKttFgwO55zm454h1ruvGf8TF69VrtL7iMyibT3e16ku44U9x2roSu3d0O5Mq024Z22nPcs9VsR6kNZB4lGeze9qjUOOJKmdNqGrbjmPINZW8cHM7rqxYyWr57gb91At9JquHDKuZkae33bsv3NhGI9JSnzsMx/TkRrDu4YGA30p/b9UtzwMGT+raXGt3npuZ6uzZ6q+fuaGtUanTsR2hgM0TsMqxypjnGAVxlTEaIhU2tzkx1loR9hkoiKGp9rfiZLdpzTaWXle5oWYsYbjwIOuQjSEoM4Egx3AckyjSO9fRz+pEl247SMGM3mtwR1KjQ1OdTXyPkPqd02rBrGntOMccxdJsBFiDM9qKUt+f4tDSlC2nfA5Qx5sWwfE8/Ui0ROSthyPGZ3UA1WgjgQHW2bQNy8fci1BNWoS5epqtUmr0oAIziYesS+omtlJUdGVG6Cl1ILDIYTJ1mkbStvqJ2n6haPWZp9p+Col+luS+tkfB/3Az/TtXizbZzmXXMarlfbgH7mdqdK2k1Ievlc5mrvTXVDdwyiQUI3u18cSDWV+/UVb8l6haa51coOhH2LuOR3IMHRWNWzV2of+YzWaYPhqzyOxNWzT1uCWGHxxMMWW0WsH8nzLGafo79tbV2cf7lGkbDkq3Ez9Sysu4cGc0NjK/OSJbCVuPaXsUd5lNb+xePEyvdZbFsXoTWIXUUC3yBmYaN19VWoQO/JEzQ1Vb7BgZlFN247Gg3+md2BuJRPra/c0diAbuMiZ/pOoau0VOfj+5uVKFQA8jqZzaIJrSVX4d5lFupRbE2jkzI07nQ+oDcMDPMvqvLagADgSj1LQ16qn3UOLFgXbatTTvx8SJg6rSLXqCa5d6Xrq/aGntYAjjMq1elT2TZV8jIMvTMWbGepolvgB5mWV9gizpieQZWHwQxPBhTkJRgQY3WUJbSDgbjEq6lsGOd29s8ZAlCNDX7ZKk5/Uk9Yp2qXU/8AAl2jZbbCRwR4j9RpFsVg3ORCMH0zW8+0/Il20V2FlPBmE4NGqZegGm0GDVqwOeIqotUCL94GZsaLUJrNOaT3jqQttyc+ZLprH0mtU8jmSDj5p1L1OPMUnFr15mp61QWNWoqGcj5GZFhZbVfHPmaRfp73qqI+pTqaE9R0fvf/AHUXxJVYWEcYUw9PcdJqAO0PiBm6dTkq4wR9yvSttc/IQtbWG1LPXgbucSb2yhyTgwN30zUAX7HPDfcdrNMlV5ZRwZmVZsrV0/JJtO38nSoeiBzCs222vYVec09p2itRlfuTa1T81A5Eo9IBtrI6IkU7am3DDMZpyqrtJ+J+561QCVzyJLQ5s3I3BHUiq0rNOoAAypi/WdNilb1HXcNfcGATnEvpK6jSWVW44EI+a0rltwbrEDR7F1DjOD9GeZfZ1RA/EGK1FJXUCxDweZUrQDEZxyJ3SW1i0qWxn7i9HZucqwnNRpgLAy99wh2qrNY9xYehsW6wbwNwhsPd0ox2o6mfpG26gnPIkVv2JhSRM2tCmsyxwDNOq9bqdw7HYmbqFLPuEDXsqV6jg9jxMf1TTWChbUb4p2JpaG0WqE/8Zkes2216hqMkI2MQLPTnP8VWJ7mfem/XF0XjMuSttPpETyBEaJ82WI3eYDrgF2sOOO5O4DDc3OY7UsBUVzzIwT8VzwZRRpgtd2Qe+JNr1sTVqQPi0c9TVsCvMqdlsqUsOR9wj2htSxSmMMBKX+Vb1HphiZ9JC72T8pZoit4IdsOIGI1ZrR0AyAY+tBSquvA8yy/T/wAe07uVbzJ/dqVSjHOYDa3S1fc//vFkI7MK8Z+onS0v7hRTlTOL7mj1hLLmBp6Nfd0zVMcFeo9LDZoLF8oMSbR3rY26scnsS6qtUFisQA8gyNIzmklDnBxJNYbK7A9hz9TXbSLpK3WtshuZna6iy2pXHiEHTYNQVI7ErFio2HPcz/TMrcVM0NXWvHEKfQVGdjZB8RJHskuRnnMlTNdylTxmaG02qUPGYAO6aisqDwRM/TZotfA5HUZRXZVa4OcZ7h6jTsu25PkD2BGph2/ftsGN0dqQBTuUDIEj074LbhwPEvDI6EA5yOoRP6e+a2LnuTXu2i1Jeo/FjJf5DaVzu4XPUc5bVUCxcEDxCtGo/wAge6OCeZAwPvP95lfpzf0CL1VQSwMuSSeoVLfvDp9Qz8HV/Ah6sgUk4+QGZDorW1FVinkwi3WlrqCyH4gZifS8WFnB5AjtMxtrNJGARiJ9MQ6a29HGAM4gV6V/7nDDg8RdWoeut1z+JzE0Xv7hVeyeMymmsmywOByIxdFrqy2k95fHJlGmsFulrs8z2mUX6eysnIxEelZC21NwFPEBHqVXtlrh/lHaEMdIC/KnqN1o31OhH+oPpDb9IUP+MB1DrW/tno9T3qle7Te4v5Dj/iDqaz8XUcg+I+0s1QJGAwxAj0TC70+1T2JL6E2Lrau8Z5nmtOiexCPiwOJFoL20+qDjpm5kGjrayuuRyOJXS/tawJjC2DE96hWX9q0DgnuGVDIpU5YeRKJtUp0vqNfPxJh+qULbt5AnvUamaquwnlTkzmvOdKrDniUZOooC6YHIyJVXplu9HFgbLCKdfc0ZBi/QdQGp1GlY8/4iUKuydKE8iP0my+laz+SmBUdpcupYAw9HdUNbnG1T9yjcYYqAH/gZgUHbczDoNifQIa7iVrsVjtIwJhYWv3624IeQM9QqVbatQnAyMxmlsDaqyrPDrkZjHqGoorQMMfuTXIdLraiegO4FtO1k31tnBnrP7MHHyEzvTtT7PxzkEzZQK4DL5gRWE9dGUaSwGv23/wD3Ct06spboxK1lcczIHVelU2Wb6+CZFqNL/HBL8jwZsFj7RIPiYms1D2KaxziWDQ9E/tRgZy6gDUsrHAzM7QeoNpn2ia9g9+j3f8jzCl30+zWrjoeYQNeqpODkw6HWyg13HIPEgurt9PsL181wO1vbQ52+PEtW0X1fNQT5kiamvUrleH8iErPQwOODKiXV1LTcGXz4lFFeAHU8/UPWql1YZOWitC+Ldr9QLVYOuHGRJmQ0WbkOVMrsq818ye/ctfI7kC6rQNRk8AzVTay/HmYzVHaGHJmhpLwuEcY/cg5rKGIzuwRIRVVqhssOHHWJqa2prUG04xM+3RM1e+o/2L4EsSsrVaSyhyr8r4M7oGTLVsQM9ZlNuqsOK9UmDIb6drb6zxKjSNbpXt7X7lvp+oRcIzd8YmXpvUAUFd3X3OM3t6gPVyoksabOvpKKbah/uF6bqDbpzXYeYyu9b9KP9ciQK38e/cg4kFTsabCpGB9me1D7Kw46MbYg1VGR+UlsJFBrf8oE1CZtJWWVON5rZu/ERRZSi43YecuGFFnRlEms0n8bV5P/AG26Mv0OpsUBPyT7i9Wf5Gl+2EXotbXTXssXvzIrQ1enr1VeMbSPIkV9TpWqhSSs0KLqWONwOZ6/dWclcr9wISWFasRgy7TWK4CuOZ41fyKcovUkD7Hx0wge1NDaS42oeGltdhupBB5gk+9XtIzB0+EJXqVWX636dYdtqLn7xE+n8VlHPM3xatgamw99TJt0tmn1HK/HPcmhFnD8nqMurNyrZWMlZ7XVDaGXzOaK/wBlfbfzCLtDqF1NJot4YeJJrNAQCcc+IwVt7/uJ8ZZqLCaQTzKMNHKJtPYlSNXqEAbhom8KNQuejCSrF3EoLVUtUodOcRVg95A3nEo908huRKtHp676XKj5eBCJPTn2blbiX6K/NzVffUz66ympKWjac8Sgf0XC3rEKouoKWtZZgLE0XLptYGrwVbwJbqiL9PntSPExCwpt+RxzxCtzVJUw95Thj4mWxxfuXjmV6c7tu8/EzttdQs+PUyHOxCowlVKBju+xM3c6WCsn4nqU6W1q7hW3IMDM9SpGm1D+QTkSRCXIM1fXtMxIYfjMevIsCg9GEV2KamVhxKAd+D4i76rmp6yPsQdEcn22PMoZprGXVle1MnsrNWsfaMg8xOo1LaXVmN09jWt7h/yhVFTmsHBIzHU/2HBPcDTugv8Abs7PU6Cadf7f+JgXaCv2nfP/ALkf/wBRUnYl/wBSjVu1aDacZifVy1vpG7vHcI5XedTo62HLY5ihTsBuU/KS+lakrUaz5mnWQifIZEBFoS+ndn5ASDeQmT4M1w1R/Bf9yHU1I24LwfqA6q5LKQQcmLbdzt5mXo9YNPrGqbrOJs0OjsQIRNo3AvIbzLKqx7+VbDfUjvr9q/I/3HUsbCHQ4KmRVmvpN+n4/JeQJg3AsNuMMJ9ELR7W5+JnarTVsDZUDvhGbo9RZRqlGc/qaPqALlLV5HmZCXKdZh+DNk2q+kavzjgyom0lh053DyZu6kbvT/cX8uJ8ibXRth8GfU6bUIfS8sc5EAFdr9IzD8lEyKtfa7tU4GJpaTA6PxYdTC1YanX2KOBu4jFW0g13q3jM09Wc0GxecCZw4RD5ltDjUaWxB3jECahvfUOPB5mlpbVsPHYmB6XqDVrnoY4XOOZX7rabXsN2FMg0rFJsI+5yhsOam5HiHXYLkLKcmIQn3CW4Mziu2oK9SB4aMrpFQJifUVs9pWQZx2RCpc2adWz/ALmmWd6oEvtbaMT2jDabarHKsI26sHc4OY4sjaVesrCi04KWMBwDzKE1CAkFdxEj01y2NgHmL09vtayzePjmA3Xn3a3ZBjjGJl+mbqt24Y8TYs2X7lU4BmPqEfRasITkHmBdpCV1ZHgynUNiqw7ecdyZmCKtw7HMttsrOnDtwGHMDG9wh0YdgzbtGKVdeRjmY+oUJgjo9TV0ZNukKHniAXp3FlmPM7TjfZgYYdwfSrAWdf8AIGHsxrbT/iYBN/YgMVoT7VlqD7jWGxeOpFQ5OubPGYVqtjaGEAXkn2yuR4iw5yUzz9Tz2ivDkcjxCJPXEHso3R6iNFpUu9PZmwCrdyn1F01lWVGAq5iPSW/oZT0TINGqwan0xgDynAkWgs2XMhJOR5haRm0+pao/jZ0JOzCj1Gv638wq+1wzmonnHU5eu7RbZNr9x9SRq/IHEoLlqSDwZoQU3VCg12HGZmaArp/XVGficyu2oNXu/wDEzN1jCnWVWqc8zUG5dsq1T1Ho8zN1BHvEVyz1G03U16mtfyHJk2j2nUVM4yDIjU0FP8NF1BJ3Ecgya+r3mvuzjcciarhLlso6YDgTE07uHs07c9yirSqtmjVg2CvGZTqVZtKhUCwjsyWivZobRD9N1B/iMpPOfMggooKt8uDGJ6m2nu2eBH0MLThhgzN12nPukpyIH02mur11GVPP1JNaX0/HYMz/AEWyyglj1NbUp/KpJXlvECfR6h2/qfoxV+krqv3v+BiXezTWAMuCIZ1g1o9sjmBzUemVkC7T99wtL6gVX2LBz1Doo1NPDZ2SRyi6zOOMyC/YRXwOY0BrtOarR/qNudRp1ZOT9TtFy2KCeDA+cdG0moPgZmrReLFUOM5Ep9U0636bKr88+Jk6G/8Aj3FL+hxzAsvrKjdX/wAwNJ8nORLbEFlQernMhNoosXHJzyIGjQ2MqezCt9vGLePqMr9u+sWVfl5Em1qNftC9juAhwa8kcjxOfJ0yBzJNT/J0zfPlJTRqk9vrMiLqLGsT5HqT32tprNw/Ezmms3MSv/qXe3XqK2RxyRxIIRZpdb+YG4eJN/CT3Cu7g+Iu+hvTr97/AI5jLLE1VYelvkPE1EReoemWUsHr5XzD0BAwrjIM5qtVqBXsJ4itIxA+fctajcVkqKqv4kzutUBAVHH3IUuZ2GByJo7hdTsbvEyqfTXlLAN2BK9XQXX3F5kjUJ7LEfmsL03Xnf7N3XQJhGPqlam3eOpbXqhfWFaaHqGjS7pcCYqodPYeOJRq6dEtpZV7EzLlCWPWeCI/07UY1fB+JjfUqVbNw/LPMCTS2Hf3jE+hqtS7T7AdxA6ny5RkZW6BlundxYGqJ/cmDc0bms7MgcxPqFdb3/1jBxzIdTq2rurYDH3L9S4apLV7MqlaVyrbW5AhuCH3CEq7k3DuFj45+pFJ1FVjAWVjkRyWC2rFy4aGHITIimdbfxOGHYkEtlW7KETH9QU02BkOMTWe901Gx14+5H6lQWYnHB6lQ7QXtdT8uSJSp9xSpmHodS+ls9tlJBmwrZww4BlEOrr2XJnnBndRaygFPM0bdOllW88mQWhNp/UoTWruME8maOlL6TBI48zHtuO5Chmpo2d0O7lCIFevpGoC3V8cdyUK1oCnkfcsosR6moB5PEhQvpL2rfgeIRo6dP6fZzPn/VdPZRqeTlZuaIs1pdvx+4v1qkW1lwOB5lHNE/vaZBEajfRqlGcqeojS2PTQNplGq1dVldbMPkJhpQwzartxiNvqc/2oep29ku9PFq8N4haW3dpQrdiQGSdZoSO3XuYmq0+1RYowQeZrtadOpKjhuIGi2XVWowySZRL6fqw1Zrs6EGytarvepOV8ybAp1TV9DOJ7Uh9O3xJKNKJ/WAtm21RjPEPQ2hdOA33HWac6r09tnLDqZ9O5EFbcMDKNPWoa2rvXzK7EFlddy/kPMVUDqNEazywHEDS3lKDSRkrMo0HxqKMHuCqK2l9i3oz1FiPTuTx2IJuqtdQDzAy9TWun1gROFyMTZtQLWn0RI/V9JhqrQeAeZTfZu06HxAEVhVO0SDUhq7A7cZlr3FKg6jIg3smr0RcL8liD5/8AjFvU0YcqxzN5AmSU4IOJPowj1liOVndP7m9ztJUmVD76fcAbPMnUGjIDdx9lhAAx5nm05sXd5kUTsW0JbyOYat7mjLoM2KOp2hSundX7x1JtJYa9TszgNxAx9VR7j/ya/wAgfkJqaTJQM3RitfQ+i1hdVzS/iNW1eFrGAf8A9TSF+p6dQotrHB7lWnAbQBUPOJysA76XO7PUTprWoZq36gOoZqFJbkZg+q0rqUrur7GAZbUBfV8R/uTJaq6iykjoSaJCwDKh7xKPSyBqLUz4ktlTrcLD+OZTpmrOqBVuTwYVk+rVHR+pB1OA3yzNF0W+lLkOWxyY717RfyNNvUfJDJ/TdOU0oBJyecSot9Mb2mdW6xOvqK7dUFrPPmZ7WNV6gqg4B4MZrkOnvW1OAZBrI25WRhkROkUV2NQ/noTuntW5VZW5M8yn+UHLciBDrMLrDWh+MOpQcqfMV6nW/wDLDoDzD02ShJ7EikpR7OsyjcfUcUDahlbjzOUIDrck5Eo1Ve6z3FOCIAn4ABfy6E7qKv5GnKXqBco+MAI1tRsB5TmVV316vRserkEJWXSXYezYOehHaxGq9PAb7hVsLfl/mvcZq836UJ5hE22t9CGzkrzHaDUKSApxJKD7N4pc5D8TzUvpbTzwepcGtXWNPqWcD4tGkZqLDsxenb+Row2fkO52pWIYZmVDoi1tLAnJEQpB1hUfkI7TVtQGwc5koVh6kH/84VePjqVc9dQtXXhv0Yt0Z7ghP7gaq91t9lz2OJUSWWLVRaoOc8QtOo02iR243HuI1tPtaXdnJJljIdT6OAeCi5EyDNRYLaD+xE6hN2qrOOuTPaK8toxnscR9SG5dw5IMsVzUFatVXc3U4938m5jUMIBJvU9V7doqI6GZZoa1GjNg7aaEo06nTOSciYHqdYXbjqfQlhXTYmMmY/qWHp+I5ECjQC+/00ADKrBRWNygLypjv/py5hnTsOGEdpQF9TZDKi42LX6hTY3G6szOpQt6hfZj48id19zf/IIg59sYj6Burd1HO7mBMlhUvW/ULTKqCwoeMRKWm3XWVEeDiMquShmrsEBgKrUzL3IEd2sOFLTWeumlCG6kg1SUWE1JmQU0afNPIwTK61FaDnBElo1LXJuPEZkOcMYFRSrV1HjLTFr0j6XXjdwuZphzT+M7qz7+myv5RqL0ZWrG8cGYXqGhYXtZSMrnM0PTtV7i+zZ2I24FC2BkQqHTWrbSF/yAwRPVr7VncjosC6th0My+1TjdjiQUfylr75Ej9S0Kaur3tOPn2ROhCy8iN07tWdjfiYGboNa9L+zbwOpXq9GLcW1d+ZD6jQ1Wp9zHxY5zLdJqcqFP1KB9PuahnGf+JVVer2YPBMzNaHquyOAZwX7F3eZRvXU1ain27cH6Mw7af4lpTOVlvv8Av6UbG+QirtPurDk5aQe019VTKCZpWjhbKupg214AbrE2fTLVu0wVjz9QhPq2n/m6EsvLrMH01bxb8FJA7n2Fdao36PYk1umXTaj3KV+L9wjMvpGoG5B8h4mdYWqsXeMTZ1dT0N71I+J5YSDWbdTSXQfIDmUUKAVV6vqerdhZyDM70nV+3b7Vh7M1tSx2/ESNPV2AMdx7hajSAJ7tZ5+pF7hU4I5lOn1DK+1/xMitDT7rtGN35TI1tFgJTzNOmxls/wDxh6tBam8D5SpWHTpLaPmTgy53X+Jus6gau7BFWItMXVGkmEgbBXfpsoeRO6RLNOA7DKmTVq1dxp+5oaDcxal+x1CueobWpU9Rmi1Ien225I6ntZSbKgijkSLSv7WoCnvzCtRrGRCRGaGz3twbuDuBU8RVLGq048yKdRZ7Woau08HqL9Q01gYXabvzKLqFt22HhoxAWQqDAy3s9ytd4+QndQ7NSOMzmrVqWxjgnuAbdw2DswgGqZ6wyICY6gsawrjBEHSXHBrbgjqdN1lVgLdQHoSDjHEl1FZFpwODLk1G9c44nLgXoZkGSJRgmobmUnBEt01/t07GiqKlt1X9nRlup0tNFiOG+PWIE9Fn/WhkM09XXXqqyMf2gcRh0GneoW1ja2MgyXbaFZ1GSsBGkvbTsa7eAJqI1Wu0bov1M32nuDM6YOO4Hpdxp1hqbgNxKOaTTlxYmfxkeooZCWP4gzUyNPrXQ8BoGpC7SMZBkql1XOtCYGUHc2K/Zu04ervyJk6M4oZD/wARvp7PTYd/4mZVaFFyms9xGlX+NqmD9HqUlStotTowdaAavcH5CVGX63RsuFi9NzOaV1u05S3mP1Fleq0Y+WHXxIwm2gtKC0zHT2NtOa4H8IWM1gfs5xO6OxDWyWnA+4QJ9tmQ8AwPae/2LwpPB4MLUj2NTvA+DiK06pcCW7EpvKW6Y5PK9SIRpLGS8oDgPK6aH94AjgHgyB8rUtgHImlotRuKFu5BZ6lR7lQUdyepcUqr+OJVr3K7COomwEVF8cdwPBF3bGHxM62nroRlXhG7kx1IasMOTHiw6ikq3HEomdKaRhPyMabGTSEoBkSeoq7Gs/ksfehXTlU7IgSe8LFDWH5Si2w1ohXzM8hq3VXXErNy+4qsOIFO4nGfMk1NbV6lbFHxEWmvZ9cKx+HU0LTlSCOJRVhNZpMcdcfqYGDp72U9gy7SM1NmUbK/U56tp1DLqF5LdiAnVof67qx/uBrSbK0sQY+5ZpP7NIEYdQU2K7aZudw4hDfSGz8M8wNRTjWu2O/MlqV9Jq1DnHM2NWA9YsHUlVla1HKoq8IezG6HQHTvvL7geRO6i0Npdi8n7jNBY3t7LTj6kVS7ru9t+nmC99lev2J+AOMTW9Rt9lEtAyAZkeul6xVfUMKwBmozXddW41C2nhfuXqU1mnUE54xJSzar0oPnLATmjsaqlSpxg8wC0Tfx9WanP+po2jFosJ4mf6lWatRVqRyG7mhgWKp7BEKblHVifruZ2mdC7KjZEa2oFVjUgZGO5Hp61rLMrf8AEira0rF+fMn1fuV6gMv4tOLnduXmFqGa2g7exAo0eOVPRmb750PqDZHxJ/8A1L9IjipXLc46ivVNIbUFw/IDGJqMUvW12aW1dVR/2reSJciK9Yz+TDMXo2a/Riq4fEcCE5FNwrz44kGHrhZVrQ4OQDNV2/m6JbR+SdiJ1WmNjMSPj9wPR9StFz02H4PxKYv9EfPuoDyZp1Ukbt3mZNNJ02u+Bwp5mvc5SsEGYVPs2WkHqQPxrEOepo6hua88EiZWqHt6nvowrUrCu248ESb1mlW9u0HGOJRpmFlRIHI7knq7mygIvjkwM/XFlrVS2RNXQ1E0Ip/FlmHsa2ondnbN7T2bdLSR4ABkRHo2FGstpcYGTiamhZSzYHHUzfU6GbVU6lB8TgHEu9ObbYUY98iagxPXR/8AyeB3ianptjHRCthgzP8AV6mr9T3t+poJbttQYwpHcKRWCfUdp6Mi1i+zrGrYfEzV9ndeLV5xJPWajurux33NIh0rLXrEKHGDLlqb/wCZZiPiTwZn3VrsFycY7m1pD71dN3ZxAm1NPt+ps5HBGRK/TDWaLi33B1R931BUx0hhekIG/kVHsHqQZOpX2fVkZOQ4jSqtqjuGRB1asvqKk9BtsTr7Pa1yr4JlFepI2cyerbapGOY/WqchRJaaLFfdnAmQSXCmwJnErtya8iRXafc+fMvU/wBG094hHKHLLtcxqKU4ByJmtY3vAdcyy/Uext4yDAVa7afUBwcZmqtou0+R2RM5wmprDDue01j0/E9QqDU5W8sAQQZraTUpqKAhb5AQ/YrvRsjOZlJpnW51Q7WBlG1SowVirwyDOJHpb7K7gLT/ALmpYpsGQcrAh+GqQV29iZllh0mpK+PE1ERRcSeMGd9R9Pr1VPu1Y9xYE9xXWaQPX+a+IXpNVGqRqrvzHUzNLc9DsD/oiGdT/G1S3pxzKKNdpb9A5ZQfbPkTtN5evKnnzNkavT63REn5ZHUyDpAATS2P1A4RuQ7ovR6grkJwQYzTZ37LfPEZb6carg9f4mBoafU+4vy/L6lZLNSwXuYXuNTeDNinUJZXuTuZER1Lpmq5cg+YI02nRd6ttU9iaRpW6s8ZaQJUlm+izjwJpGXqtHWH96jsc8SjS2tbXludsXbp20Go2FtykQdLqFp1BDfi0irNXXU9HuDhhPPWDpQw/IdSS1g9zYb4zY0aU6nR4TmwQqTTaldu2w4aVJZiwZPxmbrdNbRcWZfj9ymgNZQOZAr1TTOLvfUf1mSaezZfnsGbdAGp07adzmYN6nSatqn8GEMvOLhcBGNY24X18fcPTEXAqVzxC0+zZbW+BjoSqfp9StzAnuI1WlxqhavXZkdVoruIH3NTG9Qe+IV1NSjME8xVuVuBEn1H9NgKjiUo3uViwDJEg0K99qYxzjqcp312YsGIqj1Cliu1sOOCJqWqltYfziBnepaZ9RUrVjO3uZFY22ZbseJ9Jp23EjxMX1CtU1bhRCIHDDUbuQD5l2nsqf43HLeIThW0+GHiZyJl8qejA1wArbT1Cqf27Ch5UxQvqdFUn5RjKCoZeSICdTp60YkcE8gyKzyjtk+JRe72DBHIkwq/kKVJw4gbOkff6fw3I4mfRqraLyp5UnkSSm+/0+wVFuGPUrYGxv20ouNov5BAEAaWjeLOnHmY9ZtpvNZJGTLqLGJZWMqKvUqlNK3LzjuRMLGqFn+MvoU6jTPUxkFtvt6ZqeiDxI1HKm25P3LK1Z6+eJn7CFD+JraR6nqBzzMqo07YrFb/APuL1CMFZc5GIx69vyXkTgBsrbwQOIR89YuAdvBB6lOidbkapxziDSofUvvOCDOavTvp7xfV+HnE0iPUUvU7r4jNFdvoen/LxKxX/MpaxT8pFptKyXe4p+QPIge062VuyMME+JRTyHV+odpxrFY/XMLV1j+M1lZwZAdtSvSoX8YtlagJj7g+mX+9QamPyXqV2hXVc+IGg+zU6dcH5ARbjdp2TyBJ0c06qs5+JHIlzL8iR5EisPSt2pltTK2VHcUdI1OoLH8TBdjVcNsDum09g1TWY+OZe5G0kyXTuwv2n8WlV6hHCHyIEGpT3sN5E81SGv3G7AjrMKpXzDrrV6yG6xKjDp2jWq44GZp22srYP4kSDUqqavYglOvLro1YdjuUI0rPRcxfIHiXal9+lDeMwPb97SJYRkeZG+qUf1gnAPUDXrBSoE8CSNUNRf7iWcqepfSyazRk19qOZmVWfxrgz8eDCHeq1m+pLUX5J3H13tZo0VjzjEadttR9vlWESE9mtV8iKqZFdLij9HkSlqlRN2cfU7bsZS5/ICKG6/RNk8iZUy1Pe9NsNnO3kGQ3Muv9OFanJSUentZbTbQ/4lYjRadtNe3lTxia8pSvSVwrUv11PUJt1NlD8HxD042+pAdfLMsv0bn1IahfwlqJrLBfoLKe7E6j/TbGbRBWHyWLXThPVgQ3x+po01BXYAYBkVDZpmLLavyPkSZh7erYEfE9SkXunqT0ZwreY3V0D+NvUZdYENLkapkxwRxBqZ/csSM0GL7zYfHGITKV1xYdGAOnscWFXJ24lOfcpf58AZnr1U0uB+WOIPp1OVAs6PBhKH0q5XtanPXM7bjUa5sHlBAq0y6f1ZsHgjiRG5q/WWFZwGODA2qtrA1v0eOZlaj086fUH/x7Ev8AUvcGk3p+Q54iNJq31ukItX5L5lDa7d9IZ/yE1ErN+jXBxMQMQNuJt6LUKtArPeJmql9RUimlweQcSP1Slqrq7M5DczQ1ymz05woyykETO19jP6fS7d+ZBqaVlekEcZHMRSKrtY9LjjrMDRuo0oYN4g0qDXbqAfl4gZGqQ0au2uoHZuwJo6VnWhUfz1F0alGrcXL8mPcdrqGrqptr5XgSMtBa2OhsGPljIkGitIuQ2cEHBmtS+akP2shuoKMxx+5Y1Evrie/uuTkKOYui5P41W5vnmV6uv/8AjrGA5xMI02NWrKckeJpX0iZrpL98ZkD6tfUNM1SD55ken1GusrauvJxwY30en277Efiw9SslvQ+npCP/AJSj0nVGrUfxm5XxF6y0+6dM5y46k2jJGvTPYMg1fUT7evrdeyIn0rViv1a3ccAgxvqzj+XWR4WZ2iCN6lubpoVV6qrAmxRkb9wkGvqbUNVaO8DM33p/tKP/ANsTF1WV1Wys5XxArsU2MCJwptxmU5RjioiK1SsK+RIgRVn5AzxGOCJKt7oQM8R66pbHCn/3CYVXWDqCT4jLkF77WHUoSpQ5bOcxeoAA+HBgLDJVhF5MNDufae4nR6Q+77jnMPUo4u3J4gVaR/au2N0Yj1WlqdQt6cA94iUsd+fImlvq1ek9t+GAhUHwvryOGnK9Vbp/ieV+pxKCrnDdTtoBU7u4FmnC6sEoMHzPWJbpxkfj5kWjeyizKngzYS+u8bLBjMoxfUdOLK1tpTB8zMsQ214HYn1NunNfx7QzJ9R0X8VxYn4mUZek1lmjYq2dp8T6PT1LqdKGr4Jnz+pqFqgjubforGujax4gTXI1TfMczS9O1deoU1WD5eI7XJVdpidoLDzMCv3EffWTkfUDS9QpVLgB1F0v7TAr15EAahNRy5+Y+5wvsxjzIrbodWXcnmQ6uk+97inBEnFz07SDgGValXOn9xT4yYE2req7TEtzYBwZhurn5HxLnBZejPWJijBHcqFLUXp3ocyj07WfxbOSRmQ1Wfx7Pg2VPYhnFtuUED6i16tXpyhIJI8zDp1Y0txpuyBnjEB3eqkWqeVlel/i+pJuKYsHZxIK6qLfjfQfiYPqeg/mVb0TFgj6mOnrFaHKjqdr1Tb8OODMjH0Z9gsj/kJHrt4f3AcAnxNLXUKuoZx/lFHTvZQdy/6lWJUrxWrHzNLQX/La3IkOnBKlH7EGq002HvIMqtD1NFsTKADEm9MsIZq25Blm1dVpwM4YzOU2aPU4IzID1dX8bUCwcKTNzRW/yNKCG6mNrH/kVDjmM9OvfS4B/EnkQNBbjp7yGJGZ63Tm3LkZzzPeqKLNP7ydjnMk0HqzN/VZ30IHlQujD6kTVGs4HmajHFjEDAMntxzkZxCM8WLSxLcsPE0dFql1KE4ww8ST+OlxLL3J63bSX9YH1A1dQ61jJEz7lKWLch7lT316iojHMRQA/wDWx/1A7rqGvpW7yBmc02qBZB5HENrbaG9tl3L1M4W+zqGYLjPiUbdtaWKX2/L7kVZb+QIOj9QPubbBwY69q/e+PGZUXaNsOR9zmv0auhdeP1PaOg1NvZsgym1lZSOTKrLoIehqzwR9xmkYLTj/ACEm11RX+2s4A7xB02pxXgDJmFbmkZm4PUK0upYIPEi0mpJHPGJUmpWxio7gZelCtrnR+GM0L9MV0zrnImZqUNPqSt/5HM233e0QeQyyjDqZtBy4zW0mrtdLmsUEqxmvQK9VS9DjkHEhZDoWNdoyh6MBuoUNStg77gofdoKk8Q2sDUEIOxJ9O2FYHiRC9Kq1axWU8Z5Et1wKoWA47mcyFfmPBmuAuopGT4gIruF7VEdjubNnIGBPm6bP497J2QZvpcTp0t8GRSNTudlI6HcEVB/9yu9VNRI8yKp2ReexAQt+1nUj5J1K0uGr0e//ADSSVjdZYxHJMCpn0uoYMPg3iBQtTWn3CevEdWfi2J5bURM8AGepZQTnowjM1Ne25mI+XcYLlt0pSzs8Q/UCDrVK9EYmVqbTVfs6lGppsnTmknAmY1anUMvkTS0x3qrDzFX6YJqN45zKLPRrForO7p4GoqS3VOAOD1EafcMqOo6pbLbCa+1gFonFdjUk8iFrX2AWeBJba7k1iuy4zGakNdmpOTIKAA9PueHETXYtGFb8WMKkvXpTXaMMvU5q6hb6aGXteTCDoqbT6vK812TlLe3q7Es4B5E5oNYNRUo8oMRPrW5GSxeARjMAfUqGq1CXp+J+ppWtnTbh/wCIkfvNf6X1k9Zg6KywL7dvXgGVUWtNgVdQjHOeZqaDUNfpFsP5eZm6sNXRYp8dTvoep21NU/Z6gX3Vq7iwD5jzKah7icnORgyfSOLdQ6Hj6zPWOdLaaj/n0YVLSa6NdbUh4GZzTv717foxa6Oyu82lgc9wNC+3WWDwYFruNzecT1FyissM8HMUgIvbd0YWiuR7bNOygHuVA+pahQEurPy6kGo09unvrvfqznMo12kddUlY/FzxL/XKi2ioVR/2wCYR2hmtqZLDkEcTOrDUb0XjmN9O1ta0n3e1lOprWxBZWMSBFYJHJzLdKPdOc4Imbcz1FWHU19IuKw/3IquyojTNjnImTq//APT7SOVM1rrcUhV7kgqFuntRxkSDM0jquj5/I9S0uKPT8N2wmbph/atf0ZX6y222lB+JHMFc1lKJ6ZVYBgkiO0+rDadamGRjEP1Ksf8AxdCj7AkWkylhrYdcjMMtPTWsr+2f+I/UOrMqDsyIuyWh/wBYlGhIfUF2/wCIVyz/APpLkP1MbQbk1lefxJIn0OoUOrjHYmBRjcrD/FjKrQ05/jepW1qPi4khsz6gbNuOY/UXqSbE4b7jxQraMO/feYlGL6uGq9Xrt8PC4p1oYzRC0a3TrYfk1UzvULl4Kpgt0ZUV6j++wuOgMSZazW6uoyVbM0dHpz/ARm538yH3xptea25UnEzfrTWNo1OmLpwxPImW9LLqlz9TR0WnsrucnArbkYk2syt5IOdolRHpblrszzLf5yMwRxkTMow3Y5hMMZ+/EqNCxdNqCQPiZO+hetgyfISbTbmt5JlC330Pk/Jfoyi1T7dfyEzrNVtv+Q+M069TXenyGDI9XojbW1iYIHiTB46pVQGvqMRy9e7vMzqFdFAdDLbXNWm3JxCFU3KLyjjEscqnIPH6mXXiwtY3cvoTfTnuFNpZN/2TC1FINbFhgDmZ7saNQP8Ac19Qwu0Px5JEgy9Mw3HJ4lb2AqQncgqKhtrcEGVlVRlbdwZRdob2esrdzjqPuoS+oq3I8SEHYucZU/U9p9Q9dmMkqZRmtSdLcy2j4nqFTcVtKqfjN7U6anX6cjpscT5fP8bVFH8GFfRaZhbQw84mQhOm1e1+syhLtq76m/2Im/OoJsA5EKZrdKD/AHUjH2JPXdvYKwxK9BqPeU1t2PEDU6cF81jBEiKGRbEA+ot7bVT2icrFV2HIXPP1KMjpxzAbXStmn+IGcTOctlkZc4mkrGjD/wCJi/i2qDY+LSjAr0wOoY8gR1DjT3YbkGaPq1Hs4uqAC+ZA1Qvo3oPlKi2+kvo2NfIPiQemao6bUBCMc8yv0rUe38bvxlGq0FN+btORv/UiLVvQsB9zzY3Zmfp9+0o/DL5l1Fq7Qr9zCmvUt1PI5EiFzAms+Jomsqm4H4zJa6saxgxhR1UKbC3kyTXUGvUBiPjLKnBuwhga5jZwy4wJVLq1a1c4zjxC1VqamkOowy8zPFgztPc0NPWjJ95lHqLVtABHM4SBYU7EmqbZqGXxKAQbAYDGvdaGXtR4MgKj3BYvHMsZlFprbpotqFQY3f8AEDVoKWqFY4JHcRrNOdMh3HO6dqXdp0I4IlmoobUaYZ7HMgwFeys4QZMou9Pv1SJYoCnHOYdlezbao5U8zSos/loDWf8AiRGbXo/ZX5Nk/qKahg+9QeOZR6hXbQ5B6M5RcTQc9yipLENAbYGYDzMPUo76sMUxz1NLSaglipHmL9QocE3BsLKAt0JSsWqJTXoV1CK4bH3Gem6tNRWKW5aPf+nKLxmAu2z5BEzgcZnRZscZ6M5UMDOMxj1q4BHconvqAZ6zwp6mdpK1/kvUexNjWL/04sHLLMbThn1/uL5kVQq2V3HA4jaix1ynGBiUXMqVZxzE0WAWciQH6lpssLFPIlejv92oI3JETqW31d5JgaNSFIHcCXQ27fVLa2OMmXepaUaikrn5DkTHtb2PVVsfrs4m+liXItqdQPn9Ja6agVPxg45mhrako2OB+cR65phXtvqGCTziNqb+boBk5sSETalSKsBcAwK73rrUA+cSxbh7WLl/Qmdq3VSdvQIkFWs0zV3C4dGaNO5/TyP/AFBYLqPTUtPkRnp650zL4AhTKCXoG7mcsqA+Qi9LcArIwwQY/wDPjMCQgDrjmFcVdRu+sRvs7QcxTVh0OTiAh9O5rBHK+I2n5KB9R9TqaQv1OAoHO0yozb2Da5VPER61pMhLU/5lVqBtbuxwIz3atSTSYEelsNLV7vxMq1YfeCPMRfp2L7AcY6lwBOnUtgsJRD6a5bUWVuefGY4ak6LVEYyrHuSujVa/cvBM0bNONVWScZAkD7x7yixT8ccTNoZhqTgnIbMr0Ds1LVP2vAiwAt+MYJkFWrxbSXA5xJdLYGobTscFxgRrllqZT9SR6TWleoAyFPIlhXPS9M2n1FqPxxxLPUKve0ZHeJ0ul6G+o54wcQqi1mib7hIzfTnZNOynlQZotYltSsi4YSKio1llbox2ltVLGrfgeIUvWg20lguTjmY3p95/kKDwQcTcpLE2IT31MTVaRtFqh5DHIIlG41GzUJcjceZVrqhqKlsUfNZJQXspr8jzLtQ61KD4gZ7FmY8HGOZHWh9/evWJsqosrcL2VMxtJlTcjHJGYVTu3gsOxIsW03e+O8yjT2KtZBODmIvsd2ZPEo1d51a1WKOVOTiL9W1J27DnkYnvQCxRgfBj/V6EenP+WYR8wcqwXrJn0WP6EZesT5zVBl1iJ/qb2/ZWieMQgLk3pg9S3SE7FGciTXsq1YPmN0wK6UeJFaJq3LO0VlN27rHmHoWBoy/f7i3ZnbP+MgwwvteqP9FuJR60oNtJP6iNWf8A+Q4/8oXqVpfV0ofqCi1eoY+xUvOCCI3WEVlHxgngyF2J9TqU9AiaWqVbVdeyORDJSWE1sp+uJXoEKKA3Zmdp222Ktg/U0y5r1SKB8G4kaUX5wcdYnz/pQ96y9SeiZ9BdYi1uW6AnznojD+fbzhSxgeuJFzKM8Td0xF3p6jokETLsRR6uV4KtNDQKV3g9DqBm+mH2NbdpW/yger0BaVI/xnfUkbT+pC5eAxzKvUyt/pnvL5lQ30nUrZoq6Sfko6mN62vt6ksv3KvRlPvq3jaYHrdZYkj7mL9abOjv3+l1W9lV5kGtP9DajoGd9KuUej2qTz4nvU+fRq8DjHOJsZqkIeoDWnfhhH3ruUFOefE8tYsA3DBmmRadSDvjrLFCHIzJ8mpsocgdiV1W1amooQFaBFSzVtu7U+JRVqdrnk7fqD/Gsrsx+SxQQ+/wOBAqXW1bsOhxKG0yaighW75nLaa30wYKBiTrYDjY2MQiAg02tW3iU0a32hgjgR2uozQLFXJ8mRe1vpOOWhTX1NWpfj8pf6fqBUdlgyPEwdDURqSr5BH3NQsFYMfElVo+p6NLNMbKVCt2cTADWuQm45E+lpsF9IIPxxiZGq0rV6jeg+MA9PqP46hLzkHqU7MEMvImZqkJQEnMb6drvaPt2/JT0YRtafJTKnBmX6tRVe5KFVsXsfc06AS4NZyDMz1PSn+efljdAi0zfAjPIjl1S1qwIkNoOn1JQHMOxN7DnGZVVemP72oZk4mqB8uRMLR7tHqhz8SZvMc4cD4mBBrqHSwXJwM+I/TuLqsMMNKHUvWQRkSXArG4dr4kAat7UUVHrwYnSajF6qxyAZU966irJHImfqKDSwtU8QrevVDXlhuQjqYeppfTMbkP9X1G6b1RBiq7jPkzUaquynkBkIliPm1vNznbxNX04GofN+DMzX6N9Lb7tZ+B+o6ss9asGMUbNtYB3r0fMntqIcMh4k66v2SEsJIMqKkqCp4PUyixbSgVW5WZvq+lWl11KfgTzHljtCNwf3Oa9LG9PKkZxzAQE2hbk6MoN1dlPyHP3IvSt9mnYMcgRioMsplaiTW6Q1YtX8TG+nuxG2IvvdQ1ROQOp306wK43HEAtbinUBv8A3HIVZFceY/1PRm3Te7XgkcmI9NAZDW/Y6gXPRV/H9w8sJM9Rswy8GeO4grnrxBsZioAyDAuosQIF8zUqRjRx9TD0mNpB/KWaD1ApY1bnIHUgl12QWRRyfE76K5RiOc/Us1TJZaLkHXYidRqKxYllShfsCEaepqr1dftkfKZLaFtPZs8GPe9wy2L2Y6zUrdT81ww8wMYMKdWV+5oX1LfpWQHscSPWmoV7yPl9yjQ5eoNu485gY+h1P8HUsWGcHE1m1i6qsMg5mRq1U6l8dZjtNrkq2pswPMqtjTZzjOc9xrV4MidiuHrbgymnUB6efyEIOtdz+234mZdla6X1TaDhTLfcbeHEi9TO7VVuPMK0npR1/XcEKm3kDInVsHsqvnEWaz+WeDIMvWX2K7BWOBGekassWViS37jfaVXbeudxkiVij1AbDgGB31dwmpyw/wAZo+juX0pH1Mv1ypiyOec8Sv0CxlJrbiBoaxTqKxUZiu13p7spBCtNfV2Gl+OTA1ft6zQFsfJRCPaZU1GlHRMwfUcV2MnUPQapqLuXO3PU96qossFg5UwNn0tjZ6Uid4lFGaBj/Eyb0JWXR89HqXP8gRiRU16e0+4cgymo5UHEQw3KUbsQ9OzL8ZFUWZOJFcj12Bj+JMsfJGZxk92llI5xxCIU4tIzwYNiGu0ENwZ1FYKc9qcRrpuQEyg6a1sJ+8THKPptY2/jniadT7LFI/5h+qaYaioWVr8hAk9Ub+PpxqV545gaDUtbQjn8TGafbqdE2nuGcd5kldgrHtKMKplRfqKgW9zziL9O1BaxwT/xC0tguc1t56ikr/g68B+Vc8SC03JSwbb2ecQNbXi2u9OFPcdrNOrABfMluY7FoJzjqA+8hqmYdYj9IiWenEOuQZA5dKWVxgYxNLQW1n08Ad4xEKn9M0yVpai8gkkRWh1ANttDcHJAEr0fxckfcz9Vp3p9WSxFIBOZaQHqXu03hlHxMmssDaisDgma2pIdTvHImWFD6xMDzAt1NJo1FZYgKwg6iuu2ysOuSOpZ6ovuLV/+Mh1b+21T+IU+uwVahqMYHiNtrFqMueZJ6pclb0XIO+5VWwIV15BgK9Lco1lFn5eJBbX/ABPULC/4vnEpYPXrnt5wfMzfUbXtY2MejgSjzMoJ/wBz15A2WA8HiHXpfe0+5c7sSTZbaPYxypzA3PSz7fxTzzK9aM6R2/8AEZmXpLDSUQ/keJp6w7fTbtx7WEYVdVd9jag84Eo0mNUXySMdROhzVpiLOm5EZoiK7M54JhHr7f8Ap+e1M09CPd067jM7WUl2ZaxLaT7WhVSfnIL9Rcten+IPE6jg6MuOpGXL6D9x1Lf/AMeyHuFZOp51C2eCcwvbGo1ofnAlD0r/AA23fkBmJ9OBbQX2f5A8QVna7UHT+pg466n0OnU2adbMfJxmfKaZW1XqoFhzz5n1wJr2oOl+pazGfqyqWofOeZp1qlgrPkciR2ojMdw5Jjabtl1aEdnEy2fem/cjdETC9GpDX6n/APEzd1jFWJAJ48TF9Eb+/Uj7lQmx2Gs3rk4Pc2vc9sDHRk2mpQaqxGGc9Rl9ZWjdz8TIO+o6f3dMLG7XqSGxG9P/AI24bgepqD+3RKCO/uY+o0vsahHDDkwApdtLYqZ84jPULa2JU/lJ/UQa9ZW3gkGe1yZQ3g+ZMC9IbA4pH4kzeNS2aR6CM/HEyvT6z8biMjqbGn41Q3dMJofN6DVDfsfz1mFe706jO7KmM1XpZb+6hvxHUh/sdsWcETTLQQj8hyDE3ZFo2ZB/U9UGTCNH45HEK9XqrKVw/OfuFpH969j1PbPdO3HMz3sfT3lBwYGvYzocA5X6i0VNxIk2iusa0izkSmxGU+4nI+oRUqG2o1g4mZaLNG5Pc0tHZv8AlC9Rr26c3KNw8iBm06im5hvARvuP1FOKt6ncJjFlsYn8ZbTa9dWwHcP3Kq3Q3tUCD+Mssdba+DItKVsUqww0Yn9TlW5EgIrW1RXzIm0rVKWI4Mr1GzYCh5nbLFsqCjkwJ9BrX0lmXyV/cu9RvqvVLkOCO5MqJchqIAMidGp3Vt56lUV71WXK2O4V9YR1xyp8wUoFmnI/zE9p9QjUtXZ+S9QPXV7QG7H3NH07UC6n227HUg01wKmt+j1mN0BSvVlN3BkGrX8Mo3R8yd026sKeVaO1SstXx5x5k9eoD14f8xIA1ukNLbkPB+pOAb6TWe5r17b9Kc8kcTH1Fopu+A67kUI9H98f9wKw8yY36n06w0OxZZo6fVhrAM4zKPU9GNRptyrlh5llEN1n8j08tM/3X06qR19R6q3s+z+JHmcspQVhbOf3NI4uNVhicYmrp7AgUZzMw0BKRZWcgeI3T3EsvgZkGtrV+IsHYitNqndGVxlcYlBsU/sETNez2r2UcKTMgvS8jUWoOsk4lOqr/rLqMESKl/42qDg8P3NhGruUqCDkSj5/WVhVW0c57gWKAqsBiWW1lnspxnHIil1KPWanTDKMSqu0Oo/p9t+RiZpsNGuYDgGM9Pf+0qT/AKjfUaPxtAwZBwu9bBiCcw7DkBgOIxdXWaFDJknjML4e2dvIMgTTbm4KvmFbim7eJKvvI+5azxH2PZqF/wC0QZRrUFL6Nw8iZ+oVamYMf9Tnpllld3tspwZ312lq9r4IECvQuuoo2L+Qnr6jtKk4aZfpVjVZfPxzPphVXqqFdeSRCMCitdRvpsPyHUOnOiY0O2QeZJ6oj6LUF0OD3IqNY2o1Su7c/UopuCnVNtHEnsGCeOZRe5FwOInVtlAwGCO5FaWjtS2pajwRHms0kFeQZh6Sx3ztBBHmbmmuFun2N+YhBsp9ttoyZk2WlrVVuCpm5pTmvBHI7mN6mANdlRgEyC+u9a2UOOD5lDMFOf8AEyTWVb/TFsX8hPenk36M7jyvEKnttP8AIK548ROvRga7FhX6R31Iw3c7axCexYOQe5RzV1vbo1szkrzie9KvA1danjPEPf7VIrzkPIwPa1SEcYOYR9Jr0UKrEdzKrZqXZO1aWWXG9AoOcCSahGC52nIkCPU/TBXoxfVzjkyXRahbh7Vg46yZsaC339BdQ/Jx5nzQDae8o4IOZR9foqDRQq5yI5/iYj0/c+jQk5jnHIkVLrXw6EcfcM3IFVsgGReoC2uwf+PYiRbvUEmRW6p3ID9zisUfEVpbN6Be+Iy0YBI7EgUEUWsD/kcxepb2hgc56jEV7QcdiRahn/kIrdKeZULoaz+WhI4zyJu35Sksozx1Mn3Buyol2k1hclHX/WYGX6cQ+pdW4JPU96ppAq+5V/yIetT+L6gtqDCmXEDUJheSRCMjTI5VWHBEt1VJ1bVupAKQaht1RpYYE4LzTrvbI+JMC4sNqKTziZ+r+Gqrb9yr1BSlXur4Ik9qG9a3zz3Cm6yxTSwPkSfQ700ztngTmsbcgUHkTqsa/bTww5gW6S7/AKNrfKxtVw1davjowKkCaO0D8eYj0t9lzIDlSIFLqjsQeDI/4/takESrWVcb0zxyYrR212t/ZwwhD9R/YhXo4mJrtRtxUR+PmautD16uojlTIdTSl2q67EprurRbvSVt/wDUZ6TYr6bYx+SxTlqfSzU46Mns/oNNyZCt3A1tVatOmNjLnB6mPrbF1GkNiLtGZu0ivVUGsjIcdzGvpXT0XUBt20yqLR2GvTKw6xHUaVkdtW3CkQfSKhfSqt0JqXOltTUL/iMTIw9TaFurtHA3S31zUgeloB28i1dShNjHkGD6hYt9OnqByFM0ipUVvTEc+BFbMKuIxzt0Cp4JxHW1ItKsoOcSUMSg7xZu+OJh/wAmwerOuSRnqbFhc0bc4mdp9KavU/cIyDESNuoZ0u3zFWsUKp1mP0w32YJi9Qp/nKCOIUGq4qK/amd9Hp3aB1PGTOeo4UZ64gena+qqooTzIMeqv2fVbD1tafSFs0K47MwGAu11rr5OZq0agPRt/wDCEO11ZfTo6D5A84nqqWf23zgqYyq8XaZinY4g6N2Yc8HMKba5/k7TyMTJ9LrxdcV8sZs27VcbuyO5k+jk+/eD0CYVZXV/1YJPMsetSjL3mSscasfRlVg9td5PEgi01jvuTwp6kPrB2X0nPHcuoPt6zsbX7kfrKe5dhf8ACArUvVcA7HO36jtTsPpYIHcgqT4EHzLtOPd0ZqbodQmmaMhdGizQ0rAgE8kGYent26sVE8KJqhvYTexwG8w0VqS1Sg0jjzMvXIHK2qMHyJqVWMrfLlfMZqdHXem9OOOpvXNiud6KR+QjU5C57k1hOn1OxhxG2I2Q6yjQqUlxgTM9QrVteT9TR0Np28jJkVyG/WO23AkCvcNJDAZEt0upD5Hg+IDVqiDMW9AQ+5Wc/wCpQ8e5RYSB8TLa3LUEEZUjzI6rxYm1uGh1XtX8H6gQ+o6FaqfeT7itO4woPc09fpWsoBRsKfEzdRW1FS5XH7lVRewKDYcMPqN07s1eX5H3M2iuzUAsrf8AEqotNGUtHEBt9ec7DnMlR3qsAPE7bqtrj2zxHo1OsIBO1xAs0yVtYrE4M76zoWelbqjyvcRgUOvnE06rFs05DngiFfN0Fxl1brsSayz/AKncRjJl2q07aS0/LKkwxQuopzjkQOWaZzSLa+sZkSOVt3ZOZoen3EE0McjxJdfQ1WoyFwDA3dBqxZWqP+WPM9qtKjPvrOD5EwqzaoDqTxNj06xtTWdxwf3IBpufT3bc5Vo/UaVdRp3IHy8SDX76bduc/Rl3ploK88mQY1P9d5R+DNrR6r3F9o8kTO9WpNeq3DoxNFr0sHEKu9Q0rMP6xz+pFpgXc13LyPubWms/kVbzJfWKQuja9OGXvEqIM+xdsz8DAsYLZlOplpqXdgWOTL6yG/3A1adTX7Q3PzDsqS+ksO+8zIsrNeGzkTa0TVtQuD/xIMzUWBaRu7WX+nWhkBU+JF61SVwVHBgemXbB7fnMg09YprZbwP0ZnOm/XAIPzE2NptoKMO5kkGt9w4asyiZ1s0mqBdSvM2rWrt0/2SJ6/wBn1XQhgu2xJn6G0ZNb9r1CvabB31t/xHVfG0LJdQfY1at4aXAKrh8SB76w1pxWP/UNNVbsDFFwf1JNTu9vOOIOn1ZVSjjI8SjZDf1C1UGcZ6kHqOqGp0Ljb8wZVo7Dbpj9jxImGb2VhgHuAv04pZ6a4A+Qh6HW2UftR2IuoDRaoKPweN16e3aGUcMPECT1/VVapUes/LOCJJ/8Syab+UjYAGSJBejjVHOducz6fS6uiz080MOSuJUY2nuNijPM5qQGDKODFBhptSy4yueI6m1btcARwYFfoqJbpnQ43LObzTqBzxnmI90+ma84Ga27l19C6mk3V99yDXqC+0HXzMX1QD3wcSv0S/3q2qY8r1B9WrATdj/mQM0ytf6aygZ2iQ+jMwN1R7z1LPSm2grn4nxJ76jR6gzVjG+BQoX3lycnMi9bram9bQfiRicKOlo3E5J4j/U6TdoMZ5U5lGbeGT2rGPxzKtfSFWu0dMBItS5OhQY5UzS1LDU+k17e1EAvTtVWLEUjJ8maeqq4L7eMT5eq32kyOWE+k0WuGr0eSOQMGBD6duGobA4Jk/8A9R6MC5Lk4J7Er9O+L3eRA9ZOfYbsc5kUj0jXslexvHU1NRY1mjV14aZOs0yVaJNRUMDzNLRuLdGjeMQFat/e0W8csBMvSEWOK2OMzbRVXeMfFhMbVVGm3cgwO4GlpS2i1Qrdsq3RmplWY+RM2pk1mgDA/NO5XocvWATyJA2u1UuKgSH1FAtm4nGZRepXUqy8CP1+l/kaXKj5AZhGQMVAZ5BlicOjjr7kH51BW7U4l1Y/6c1t3Afr6xqaPjgsOpL6XZssIbxB0ljV6rackHxG6mlqNQbFXCtCm6rY162KPlJNWuWWwjBWVsu8KYPqSLZpg6cY7gBuGr0joDzjiQen3FmOns4ZY/0+8JZ7eO53V6b2tWLk894gDrEFa7h3A1ykaWp1HPE7rayFV88E9S7YLdCFYdLxAP04+9oGDeeJL6XS1ertDcDxFaTUGtfZ6OZawasGwHnEA9Y5r09nHOOJn6Ug1F8fLzNFbF1ek4+R6Mh0Y9myytxCOVa357bBkDomHbQNwsr5iNfQVb3E/E/UP028lXDfLEILWJ72mZRIbh7vpwrH5JNXS7dRXYMYI8SEVtWXQjBzCm+l2sNOo6K8SXXVt/IZvDRlDNVfjwfEs1ZHsoSOzCpfTLFqqdCcMTArvZLn57MXWQNUT4g3HN2PBMBeoR2tO498zmi0ragsVP4yvV1ita38EYiPRrGFlwU+TNz4yJLWt2U45Rjma2BsCkeJD6UgXWWh+S3U0dQwp07HGT4koz6zvscH/iCR7dynuHVWyOGb/KesBe0ATIt0dn94BEC63Pqe3wJ3T1stgc+Iq9Mag2ecwofWeNOTM/0fRjU7nc8KcTR9XHuacEdSX0awVG2s/eZUTLatN+oTGcE4lXpmXocnzIN6nXXBvJM1vSgoJSAegIWl1PB3SjSjbdt/5kIf29cwP45l6As4dJFH6i4RQ31M30Mbza56JlXqb40pLeZN/wDT1g9ixMcwq7UfC5DiPaxL9PjHETZ/Ydp7nqj7KGtuc9SCBi1VwLH4jqd1ab6XtBhaysnTs3kRd7kekDB58wIqjmsS0E1JXgcOO5EtW2hT9iW6qwJ6dWMfLEWsZ+pl0rV6trWOVImxqgr+lA/+ImbQ5t04PZxKm1dX8BqM/PrEOkRnU7bAo5z5lqrYqiwNx9T5izUW7ej/ALjdL6lYg2OxwfudOXNt6zSp6hSGX4uJJUTpj/HuOf3K9BaPawTyeczN9UDrYCTkwq0N7T8HiTpawvYnoyOi/Jwxmj/HLUe4p/4lCr2LrD0t6opRhO15TuDaqD5r3IhldaWs3GG8GAXy3tvww6MZQ2WBUzmtqVjuzzAc9ht0vt5wy9GIN636c6e5MMOMySrVNVcA/wCImlYK7qw6AEn6lVlPS+gIdW3KTGXv71YaU6jSPbT3gCZ1RNe5e8QG6fTC3d8sESXa9epwOwZXp7NthM8q5vLZ7lFWmv3WBbVyPuXWIqVEqePqQomCB9ymyp6gGGSsyInfc2x1OIar/HbGcq0o+FtbAYDSOquy4lGOMdQJ9TW1N4trOR3NGrXV6rTFbFAbHmIpXD7bBmTawbLf6xiVVfp9ipYysu4S2zOQ9Ixj6mBVay2Agzc0d+9cESK9co1lBbp1mfRrG07kY8ymxzpdZlfxPYnvUaa3Qaivj7EIeSusT5dmJ9jk1eZLpmdXVx+Mp1Goxcti/wDMg9pLX0t+xzhZsaulL/TLCDwwkOq066rS+8h+QHiL0Gsb+O2ls6+zAzX9KFWnGoU7h9RaOgsB6m3TaiVmmzlZnavQnY1qDiFEKTfXx1J6XfSX/LOJRoGJUKT1LL9Ouopxjn7mbcBXlNTSp4J7ma1DVWb0+4KNZpLMHJHUf7u11s7Q9iVFlutNWlVscniQHUF7dx6aXamlbtKGr88zMOncJn6lFOlvbRagqwyrxbKE1fuf4kw7VOq0YYcOkiS4gbXhV2r0nuYdG47xPVXlq9vlYekcMuwmTkfx7mB6MC2iw2g1mK2kWEEYAkyXGnUBwMgyy9/kLB+JgFprtuo2qePImg71WqcdzGrYLqc54MtBbcCvUAdbS/shgclTmVo63aBSeSF5/wByXU3hh7Sn/cZ6KVL2Uvz5hGd/AXVsW37SPEbXo2qDJ39GP19P8HWqynCtzF3apxcm38D3Csu/NVpRxz9xXKWBwMYl/rDIxR1XB+4FWLdLjGTKhusKarRrZj5CVemXj2faK+JNSEs0hVTyPEVo9YKbPZcf8yh9FNun1rFeBKdTZ7umZDyY10Bp3qcnElpbfy3czR30+3DhPMvvQFgx7mSG2a3av3NdyrVgE4OJmKl9QRq9OtgGTnuMtX3tCvOCVlCMtuldCM4HEz/e/oNbcEcTSMe5ytNifU0EDJ6bWByDMTWM3uMufM+i0q+76UF/yxKMTS4bXlW5U+Jq6B/4usan/F5kUhk1wGPlul17OmpDEEMJFaGiBquvrY/l1Jat9726axvlnido1BtvNg7HcGt9vqhuJyDxIL3o3elnTk8iQenak6dm09h4PU2LARW3+pjXUe+wdOGWBfRaa9SqWcqeor1ECvVYb8XGRAQi5V8Ok9rPmy+4cMBxAX6fd/G1pQn+t+JqVuKdaAD8W6mT7SuQcYYSil95AJwy/cg3LVVuY1bWWg8ZP1M0XkWL5XzKNTYak9xRkYzCMu1CdftI2hpomsKoGckRHqFfvaMamvgryZzTtvqWzORAIsqXK2ORL9QyX0YxziZdo227pRoCWtIJ4kUVRITaZ3aMEP1CuxXYQRxAdt1R29wFLplF4sXjE7qDiwE+YNDmyvjsdzt9bXYIOColCHX339onH1L1/qVVbwJlW2FdpHamatze7p62HZEDLrr97VsynAVszUYC1Cn2Jl6IlL7s/uW12gVlswJ/S7HpvtoI7PEtuq7JHJidMqtYLl/IHmV6lS9JKyso1f2aytoyszdPZs152A+2Zev9lbBucSbRWitmrdez3AajtR6lhOFfxPai4nUvlZVZQu9X7I8yXWriosJlQ6ilvZr1I4UETvqVws0iio5bMbo7DfoLK7BwB8TE+mUq9gVxuwORLBn1+5XarOO5Rq8Aq3RlPqVYXVVqFwOgJN6sprNQ64loq16i30jeO0GczO9IratWd+mE1GGfRrB/+Ek0WLdCAO1mojuisL6slByDNXV1b9OQTz3Mn0txp7LDZwT1NIXc89GQRUX+7WVPamNI26lPoya6n+PfuH4sZRY5+DCZFaqSjN9SbUqxrBz5lN5NekJH+WJLrGP8HePEAdSx9utG+xJtNSf59oHA5iV1nvNWr9giaQA/+QGPKEyjIrpVr7i3atNL091TNmOFkNH/APW6gfsx5tWqravBJ5EAzaLb3faQDLvSrCysD0DJ9RYD/HRO2wIWiJpstB8DqRSvWi9zNWpwEGYPoNb11+5j4scR+pAs0d2o84xGf/TbrZoijDkEmAVZP/yTLn4mUauv5Db2IlcDUNzyDHarcRkeRCptUwr9Osd+RMbQtdqNO1Wcr3iauoAs0Y0rHG89ybTaX+Hr2pByoB5lE7t8VQ8bZReVsprUye9fkx/cbbXt0tb+eJj19DKv6eB1F6ytx6hQyr8WAzK6KffNfjM1rKq0etMDKy6Pj6MKdriHf6ety7kOD9TuroKWqfEZXZtHc6MA0iW1nCtkr4jrSLjhxzE13+zqCw5E0Xrq1FRsrID+IGNqdDbX/Yo+Mo0GuNeK2GRH3W3JQUtTj7mUvBZpRv2ULaN6Nn9RRqUVEY5i/T1saoFG/wBiVv8AHnzIM+qtlJyCBKEq9xCD3KXdbqdvRitK4UlGPMDP1WiexPjwRC9NteklHOQJRq72V9qrwZDUcWNu4yZVaepuITKcgzOIChmIjnY6dQc5UwbLUtpI6gRV2guR1HWrYoDJz/qKOn3oWTsR+g1LDKMMwKK0ut0/uDsTQ9P1g9v27+/3JF1LVHCqMRdtm4qwXEC7WaPD+9ScfYEVRYDqV3/EyrS2+7X+hJdZStrFgdpWQN1lG1xYpyPMjehrydneICX27hWzbhH/AD09gYdQrGvD6a75qZZoNeFfDdS7X+1q6DnGZ866NS5xnA8yje1Gb7Vdeo+6nbp+TwZn+nWNegw2CJrFqjUa3OWIkGXSSr7AMiHqV6z39Tzo9NmccQrF9xt4kFHpWqxS1ZGTOX6d1sIAwD5klFi6e/5cAzcR69RpmAOeO4Gbp0VrwjNNI14pdSOMTBYtXeXU8qZoN6uBp8bcsRgwrMqtNV5U9Zm7UgCB1bIInz9oLksB3L9Fq9lPtscnMz6inausFhxnJkOuobTgbWOG8TXYblVsRV6reNrDMnm/4I/SdQQDU/IPUpspPu4/xMyrCdJq8L1Nqqxb6cg/LE6Mp0rOmuwOVaS63SKWJQ4I5j21BLbHHIPEbq0JpDpySJBkUXOHBJ6j9Vd72MDqJoT/AKjaw7lNCBdQ6N14gVen+1YoFozKb9METaH4PQmbpG9jWEN+JlHqV5F1WPxECUVf2FScETWQbNIx7O3iTajTi1BqKzx5xAruYME3ZUwM+jUONUQ4OCZoIzafVpYp4JjbaKQNxHP3EagkKFHK+JFjZ1lK6qnLc8ZBnz+4o5TvB4mx6dqQ2mNbdiZnq1Ps3i1ejAo9tdTpyrr8vEk0TrUzVHuavpqLqNASD8/Ew9Zuo1DNj5KeZpCBY9OucL0fE9dzduxLtNXVdatzee4n1NP49gwPiepUUVah61XB+PmVvXWafdHEzEdjp9yjMt0dtdml2scEyARUBsvB4zzNHarqGHIMiqrb2bKjzjqM9NYjNdnXiZaVV/1WDHUztTUzXWt0OSJdrPcprDgZGYKMLKtxGeJR8pex94qe8z6f0r/+lUg/qYGtq26onGMma2ksbTUKPBgc9XpWq5L6xjnmHrtQvs1OFG4iL9Vu9ygA/wC5I9u+msEdQi30fYGv34HGRmT6Ye57j/8Ai3/+ZNqXel9ydER2kJTTqQeWPIhW+7F0Rh0RzMyxhRq/j0TNHTP/AF7G4IHEytfuW7cR0ZAT7tP6grnpz1KvVNMbNRS6fjjmL1C/yNIlw7HMr0moGq06/wDknBgTWKtRDY64g6ilSq2rxnvEq1Ne9SfGJPScoa25BgMqb3KwqnJmhqGDaLbjnGJ809luh1W4ZK5n0WntXUaYWfcBmkpDaA0t00R6aFUWaewdHies1DUOoH4x2oRVsrvXz3iRCNdS1S7sfH7idHqBVacjOZZrX9zSEA8zJKEYb6kGzrQGKkDMSxwh/wBQNHqf5NP7XiNZPic9QqHQ2FTYT9yoWnfyOIqmlXS7bwRzB0F7XZRl+SwJ/UbEW0BRz5luk3W1p4EzfUW/6gBhjma9WBTWyDjHMogXT41FvyxmeZPwqzjccSi9cXrYDwe5J6nZ7WqpKeCDKOXtZ6XqksGWrPYm8hW/Th04DDMg1tS6jSZPZXMb6PeDovYJ+QhGcH9u6zzPUINTkDgzmsQ1as7emiqrWo1AUcEwjQoawZpsHI8yX1FW311j/KX12LqP04knqe4X1MfB4kUdlTaXZV/5DuK9MtFOvsrPJPIlGrzbWLGyCOBMau9qvUw/jO2FbXqaA2U3edwGJF64pJrbGOJR6o7YqsXkBhPa2ptdUhHBgTJqVfTpp88txA0z/wAR3pcYHjMRRU1fqlNbDpoz1lc6/A+ppHtYNt1PgOZf/gV/Ui142/xSw4EoNg91SDwRCKvZXUaYM/SxAUPV8fEo0bh1tqJ6Ezq7bKrGrXkZmVUavU/111N2Z3VqRo/b7JkOrP8A1tav1matoBdQeRiBhV1CvUKT4PM0hej+qV7DxtxIruNY6+J7T5TXBj0FzCGVLs9Q1Dn8cmT2qbHa1OVBllTrbVqWxhiSJxKjRoiG/wAuZQzG6vT3D/FhmHrWNeqUpwtgAMDRsraN0z0cwdVaHtoXsDEirNcoq9JsUeRmQeg2mtDjx3KfVbv+jCDzxJdEgqU84yIFSMx1Qs/xJmtcoOlP3iZ2nVRpVJ/LJlwf3NO/6EmjEuvzdR+jLXcPrj+xMrc3uK2M7TNG4lqlvHEqpdQRvKfRmhRXVcFrLYwJmbWt1Z/cU1lun1hIYgiZ+jd0yD+R7an8TK7flrOfAmNoNcF1Isc8scTQfU1nWMSwAKyYMlsXLizgyN0CPtByJU9T/wCxE3UsvynZgtdO1jfGeqWyrUBd2MRmnv8AbcA9R+op3D3UPI5gM19m7RnPcy9NWroVcd+ZbqnW3S/RHiTUun8fZ/lKD09h0N2A2VMstvVk9xf/AFMy+plTdnMq9KFV2VtYL/uBVp3WxSc8/UC6lq39xY06AoxalgRmMLnbtccyKnFbXYcc48RdtCMORhpVUdnKjiKtJZiZQDUlqPkuQBxMzUq1YG3oz6Ctw1G3PiY+sZbW9sYyDATpn2cd5jLEFThgMZkxQ02YMc9jW1QK/wAgGB4lWnqr1FRXphMfTXFH2scCaWkuSi3J5DQB017UWFc8Zj9SWClkG4NI7iv8tiB8TKqLtmFY8GQSVKAwycGPvaw1nHIntYqFwycH9QDcVUbuFhWeWfcQCf8AUYjA/G1ODxLn0ldtfuVH5SZygXD8MJUIoYaW87T8fqV13K1wsHiSWJld2J6jBGCcQNnUsL6AVxmSbjWs7UrInByJy5G2ZxIE2obl3AdSvTCyrTGxf/UTRaKwRjIMZp9YDaanGFMKMLU+jNmR7nkSOvTvZWXAyBG21A3HYcKfqco1P8V2RxlTCqaK0fStlfkBMqvIv/5lb6ooxav8WkxOHD/uQa9GsyBWw/Ucw9shu8yBU9xQ6Hkcy7SahbR7b4DCc7MuwZ3qNG21bj0TGFTQq2V/iY71QoK9jeORPaO0W6bDDqdJdHnpruX3FbmUaYh6jWfEgQe07D7h6bUbLiM4zCE6qs06ocf8z2rBQC1e/Mr9QT3qdy8sJLUTbp2VuSIRKbRaAwOCJaU/k6RcctMx6yjEeDLfTbfbyGhVGitegGizkN1OWKtLEH8uxmSvc38g2DnB4Ercpr9P7nVi+IQ3cbtNk+JO9oVVU/8AuF6ec2e23R+431bTLXp8199yKBfiVasynXVizRszDJ28TF0urbIQjkT6StE1Om77GIVkeh6tqbShPB8RPqrGzWWHGARAtX+FrMjwZ7UWi9twHJlQnTXmnCnlZqa8JqdCWAyQODMuynABM2fTFVtBg8yoxtFaShqxG1qK32Nx+5y2saPWZx8SZTei2Vhx58yivRWi0GsckQ7w9OCRgZ7mRotT/E1oY8gnE3vU2W3SrYrcHwJmtRYr1arSbA2dy/8A7mNo2ejUPQ4yAeIPp9509hB/Ey7al1wsTG4SDI9YrxqFY+Zp20e56ZWyj8BkyD1nPvpu7mzosNoAjdESjM9TrSz05HTsdyXTIl/p7DHzXzNS3Te7o7a18dTK9JcVvZW/XUIHSYvVkfxJtESNUqsThT1H2bNLqgyNlSZVrdKiFL6vPJxA1XwLFcfUk16i6p1X8h3HUX12ouD1JfUw9FwsTkOICqbWGgK/XEn0uofSakH/ABbuO0RLrYsGytHqcE4ZZBp6gG2gtW3xxmZ9TsfiPyjvTWZ/T25zzidav2wtijDCUS2sbWNdy4/cKrV2aICrtPuU2bLxuPBHc5ZpUtoIVsnxA0GVNRp0c+Y3PxFZ6PUxtFqbD/09nGDxNBtWqsmexIor1ODt4xF1gMpU+ZR6g6/xfcrPfcn0zr7GWH/Mgm9MzVrLKvBmvs3Aq3MxNO7LqmdBuOZsC8EI/R8iRE1Y9jVsv+J8QtIhq1Vj9Kx4i/UG9nXVvnhhKcbqt45EDO9fGbK3X6mjocv6eNveJJqSlilGGT4zKfTLhWgpbuULQi1jWfyWQagb/U0U8gYjwTV6w48ETjrj1dc9GFXHmsDx9QNNspvGBgQ2VlbHgwHG1hkSob6toxsR6xz3MfVj29ZW029XexFOOjxMjWkfzAW8SBtDsdYhUSz1AK5QDllkVZspItVePuN0rGzUsXOcwGW6qttKyMDvH6mEEFvuvnlTkS/1MGlyQeH5k+i04ZbHJ5MKps1Qb0+nnO3GZXTaWrUjzMJO3qJ6PAmvpxt09ZlC6Lf5HrSqyAFRB9VDV+qIzr8cwNMcf/UC4lf/ANRWZtrQjo5zKyT6od6VrjvqTHdUyb+pdrqt2kSxCCFUHMjuDX6ZXHawHVE1eooc4VxzOVrt1bK/fcSlrWGv48r5lOqRls90DjHcALKV1dpfONp7lbHY1WTnxmTUYFbZOMmP1Z210mQZmu+HqJA6Jnta5ourK+RB1tos1oYDzF+oti1DnoR9QejLWXHwuczT1KtbQAo4UxXo1S3aGxyPlullY21Pz4iqzasViznAI8xtSq+lWxuWDyXV5IA6OZopUF0iBf8AZkCfVRtrq+jJL7DQyeJb61xXSIj1On3NAtqjlBzArufbVRg4DTSTFasD0VmB7hfT6Vvozdb51/8AEisqmlfaZ2H3PW3f/wAay9HPE6pzWE+zE+outWyof7MK7pEdAlj9GX6jT03ZJUZx3JFffp1OMSl7P+mDL+XmZn1GVXpiLC27AUwyrXaxME4JxFoz2XMpOBKdI2dRhednM2B0d7tWQeT3zGWMLlweGEzK9SUtXHAmmFFmGB5M2icVrWSH5J6jtGxaw1nlZ7U0fHfnJHiTi404sUciAz1GgoQyjCxBqQVhhHX6t9TpzkDH6kqFmULKg3GUwTkSIZ3tg4x9S69Pbr7yfqS6faxbdwYFOk1d9XCEv+jKf5L2KS64IkK2fxbwx/Ex12uVxhFHPmAk661WP1LtLqVvXaww2JHTSpJL9R2n9pbTk4+oVpJoWCbg/jMxraWXWcfeZtpaxqO1s4EyUtL6ti3J6gcvq90dYIkzKaVznuazIAQepNqqktTC9j6gZL5bnzL9PtFSlmyZGOMr9RlK7mHOIGipS3g8NONQxOQciJPxtBzHJed+B1AYMn4mLsTdWVIlDgMm4DBE5Sm9TkyKh0t507ld3H0YrWMLLN8PXUBb8LBTTe7WQDhhKhqMf4/IyINtKrUHWcotaoe1aI8nFDZGQYCa7HXDBuvEsTVe7lGXAxIKT88Ef8SsfYEgVVYBcVPX7h6yhABahwZO6/2E+ZSv9lBrPcoNaWNIdeYm+pjtz5j/AEzUFGNFnUd6grVrvUAiFIo0yOPasOPoyLVVPprCpyVzwY8s9uGHY+orV6lrk9uwYYGZwV+l2AttJHMffpWos91eRnxMjTttsHifQJq63pUMQSBJYE6hF1VGB+Qkegfaz0nxLAyrblDwZDrF/jahbU6J5kn4LXQHuSXUDd7iHkeJZTZ7qBsSVCDqSpOAZse0utPviu0YB4hhPbuZR0ep6zSJax2Z3DkYkZ1rvcK2GGXjMILU0lie8iS1WYyp4M2kZXHyxnEyNbpzReH/AMTCjALHEfoW9jU4PKtxEr8wCsco2jc45EiKdRWKdSHTo8zTrKW0AsueOcyGlk1dO0cMIdDtWTW3iQRa/T1Lb7lWAfIEt9Ju+GxvMz/UnFXyr5YnkReh1LGzJwMSNRseoaSq6tm6YDuYmiQfyCjfc+gLLdpS6nsYnz97ezquBzLAetXZlPEP07UmpjW34mFn+VWxx8gJLSv96qeOZUaur0y6nTkqcsBmQ6C8WqdNYMEcSu9rNEQcZVhMS1zXrfcXgE54lQ7V6c027c8eJs+l4v03tNyVmbr7FurR1OSIXpNz0awB+A4ikaHtAWMjLwOjDJWgCxGzjsSpkUsfJmffWUsIwQrTLQPV3TUVVXKec4ImxpgP4lRXrEw79OPYPPXM2vSVz6cAzd8SoCm+p9S9a+BzMHUINPr7FHR5l+kHseqWIfJ4knrWKtcG+4Ex0/u3qobv7m9Vp2TTpXZhpgNYNyuvBE+g0d51VKnoiBn6uk6TUKEyFYzQ1eG0RJGSBxJ/WyV0y8fKI02s96go5wcQJvTriNRtI4MHVnZq2XwYsN7NyjHOZdraVur9zo/qAv0i8Vu1DdMciaWpU+3nHAnzZZtNqq3n02kJ1Kgv+LDxII60BJ/8SIlVdbHWtiQOZdZp/wCPaRzt+zI9ExN9vkZgJ2Pad6cOsu9Ptq1QNdoAtE5TX7eoLY4aR6ymyrWe7R39CFaltb+01Q5EXSVFZpbsQtHrlvUV2fG36MddUqNu8wMnRWNXrsTewlnjBmFrA1GqFmPiejNHR3e6Ac8iQDrKxaQpPyXiV6FStftPyPER6qm2pb0455haax2VSevuES+oZp1XXHiOo2EpYp5let0i6moPn5KJDoFIDqfBkBaioj1NbT1tE9qQLbVZMbl8ym0F6m4HAkFbbXD9jMqrzY3tBsfIRtdqaijLABhEZGM+DE12o5YIcH6gGtnuko3+HUCzRDUahDu48yr0yoNZa1ieOMxemLDVsjDowhHqFvtVGivnED04F1L55heoVirUMzH4mSaC0rqSE/EmUF6iysjK35KcSbS2NVtDcBo71zFWqX/8+Z21A+mpNYyyjmBHaRT6grMPiTzNvUIBp1dOjyMTD9TUlQQecTW0tvv+jBs/gMSjO9NJf1Y2MepqeuVC1c55xkTM9LTdZY47zNjU7dRUM8FRzCMrSX2J6e6N8h1K9JV7mlDLJdNj+HcOypMVptXdpVJTBUc4MC2uk17wfPUZfYR6ftZTn7lNFlOv0wsTizysV6k/t6ZFK/kZm1UgqJ04/wDKP1D7qEU9gQimQoHAi/UanSpCgyccxqsisb7iD4M5r2DOF/U7p7FS12buIszdvcfc1HNuehjZoH55zLECWISCOO5mektt0jjPYlWiTGivfPPMlaiTVbLdaqoeBLqXw3tn/iYjK9Ti7nua2juS7VUkdk4Mg76zj+seYStv9IuVvqI/+obNmtUY6ESmp93R2AZHEBukQP6cpP8Aie5oLawpznPEzdCxPpjqO8ytTjSD7xCk0EFwxIAEg1FNmr1jOudo8ymsE1D9xtjNpK9gX8oCdO5KMn/jL6x/R/sTM02Ta2fJzNNztpQjqZE+ioDVX5HzGcQ/SKGAtYrluo+hgpbwTO/yBpNOzr+TNNIwL9JarbiMARmn1DK6qeoT6hz8XPcA1A8rNjTNqbCe+JAMOWUjAM9prQjbWOYdibcuvUipctUxr8Rlv9dQZe4Oo+Sgry0BHdvi44lRpVJTqNMWJ+WOph6qm6kkhTtBmhVYdM/I+JlNhTUac/uUQLX/ACdGpbsCS0EJaFbkZmhVUa0xniR62kV4Knk8yjZtFLaVcYBPUiOmJGRFaO4NWFdskS2wH2eICKtS1DbScjqPeoJi2sZJ5Mn1OnK6cOO57SahlG2zo/cBoFlrZhJS65JHEcp28ryDG4Zl54gYusqFLbh5iST44Mv9ToYqCORIuCBIgkt3fF+5XTt2/uRqgYHnDTiXe022w8wrTFm1D9QatQUyT1AqX3K8g8ThqwMCSh7+1aQ7HBi7a/aIdDkSZyR8eodFjAhWPx/cDmpKvhumEfo7ltcIccTmoWuysle5lV3+3qO8ASi/V2BNQSoxPaS02uQYu8i0hxJ0sNNu5YFl5VWOO4SNhQy9w6vb1QwRhjFX1nSWDysDu/Nm5RhpQdYz6dq7Vz+5O1iMwZOp3IK7T5lVPXrFqbg9QnK3MbZHqNHi4BDnJmgKPY0vyhQkDYCFlFVQAVhnmSae4EFW/wCI6rUYsCt1JQzUbq2H1Btc6ivkfjKLAH75HiIpbDMMcTCG6SwpWPqFcgNqsgixwDiMosFbYbs9SxFSK1VgZhgGZfq2m/ja0XL+LzXa3co3dwdbT/L0f2y9SjM/lqR9GctuS+ko5+XiJ0ml99yp7WKvZVsZTwyywDQ71PtPWZrXFX0gI7mC1pzyZvaArqdCw8iSqVSTSosU4MuVt+2zsHuZgLAmt/Ep0Nxrc1typ6kDdbQGClFzmZ9ulNFgAbBIzNHUahqztURdirdQbX4cSBvpdvwNLHP1I/VaSuo3gQEf22DqeRLNZb7uj9wDMojofYw8Z7nNfU1N62qPiecziLmvdNBAur0Jr7YQizNes9KBPLYnyd5KXbG8Te9OtNQbTvwfAmb61pGS03DlTLCl0LvcL4lGsRqnSwf4yXS2kVHjJEpFh1NOCZaRq6LXe6qt+sGN9RdWqDZwczK0o9hSpPcv0mnOsdVc/EGZxS9ll2ia0D4r3HekaxSnsucfUb63qE0Gj/i0Abn7mDWxRVYHDCQb2o0uNWlyf8yH/wCoKGdK71Gcdy7Ra5NVis8MBE+suadGVP8AlKMSsB6s+Zo+kWkXrWTMvSMWZV8eZqaOrZ6kmOAYGt6giW07SMnxM+/QqKd6cMJp4LcGIvJqrfdCPnrNzsN3YmgLStKbuRiROWfdagyAeRGPctul2jhvqFd9RVbaA9a5I+pT6NrWKrUR1EaQj+MwcZitPcdPqg4HxkH0PqAD6YjOGxmYejvauxk25m2HTU6UvnmRaamo2McfKQBRqFsZlJwRKmVQyv5mVVS1evYMcDOZfqG3Ull7EqpvVNMyONXTx9gTS0t1et0qktlwORE6Um2gpZyD9zKsdvT9XurPxJ5EDS9SrLaXA8GR1WNp2Ug8eZoJdXrdKSp58iQnTP7BLcYhGwt1er0hFhGOxG6ZF/jDHgTCot9oFSeDNrQPihc9TKlGxwxCt+iIvR/nYD3mMYinWsGGVbkT1Y/td1HiA5SHR0U5OOpk6ZmNltbeDG6C1/5zhzyTjE9rSNP6lsxgOOTKKq23psmZqUt0dxccZmipRcFTJvWmD0pjkwNj0qw3aWuz77k2r1AT1LaoAB8zvoparRqr8Z6k3qx//kEAGAPMIb6jUdRp9w7UTJ9NVn1GAcYmomo9uohjkMPMi0IFWsHgGVEPrNj26pVYfgcSunOnrUv+LSf1awDXYx5lzD39LWAOhzKpXqOj3af3k5UiD/8AT7e7p7dOTxyZfSM6C1LOFxgZmP6Wx0vqJTwwkFXpymp7sDjcRKrrNmlsY8cTlBrraxW4JYmM9QrU+luRIM7QFdlw3djiFRUr1sp7MhcNp6EcH8pXS2+lXQ5mkFoA+l1u0NwZV6pcb3qrHg9xYpxZvzziI09nu6rDeJlWp/ko/wBQ9a2SEH1Jt+SOccwtexqZLMFlxyRBrJr0Yue05xgxaUhEsGeBLtI4ZdRjs9SHUbq6OeC0rKv0zrHiVu+wGpeAx6kegPt1A/qWaLZfcWI6hQvUpqavHIGZF6Vbs9QQEcZmrYg98sOsYmNUhT1AMPDwrR9VQX+rKvYwJHr9I6Vs1J48gStzn1Yk+EBhazjSWn7gZuh1F9FJQVll/wBSka+tqSpG0/uc9LsO5V7D/co9Sors0ZcIqsv0JUd0qe5p69pzzKfUCjsijGcTPo0+o/hq1DdeJM111VoFv5SBY1DU+olfGcTd1Izpq2HRxPn9agNyXDgk8zWOoL1VJ4kDajuv2fqF6iEXTLnstBpxXqNxPiRazUtqtSK1/FDKB1YSxdyD5CKrcYCtwYSsCvfMS4JbjgzSjspZbAw5WUU28bX6Mkr1bUna65EcXFgDKMQFa0+w25Op3T3e6oJWMvr9+vae5Lp/+nu9tuoFLAXAoDzCp01qqB4k4ITWkscKZpX3CipWqOf1AVaPaUB+JFqVFnyBziWWWLqlXeNog36apah7JyZUZYVkcOBjmVWatyAFnPaZxiSXo9bhTArttutqVRkiduXbQOeY70twGFdg4Mq9Q06nitfEoj0Op/8At2H/AFK/dapueRMu3Tug3eRK9NqBfUVb8lhFjXB12leDMm1QmoZR1KTayHmK1Kixd44aEJCZOM8wbKA/5H5eJyp23cxrI1j8HEivaHUnTsKnGQTNS1Bw6cqZg2JZ7m0rz4lum1LVqKrP/wBxjUc1Bb38DqGo3YHmVrUlhyYF+n9vDr4kSlCxajsfjMy9WireSpyDNexK76y3+QEy7Quf3LEDpdRz7Z6lr1r7W4CTJp2I91V4jlsJXaepRxLGQgp2JSuoXUr7dwx+5EW22EAcRoTf+Pchrr1NQTgZT7hKc8iV6V1sX2Lv/ck1FTaXUH//AJ54hR7CSG6MrQqye1d0fMjuu/EqOJ46olvkMgSgdVomoJes5WDowt92x+5o6e1NTWF+vEh1dL6PVCxBwZA+7fp3x2PEYCnxb/3DWt9VUGYZiDik7HmaqqwA4A8ya1GFgx4hWs1ex1GRHXLvUWIc8czIWl7bflNHQtvqOeczJcZHEu9NuUH2ycTaJfbOh9Rz/ixjvWfSvcUX1Dns4lHrNIahbR2ks9K1K63Re2+CwGI0fJPpFassDggcie9O1LadseCZf6rpH0ljFfxMzEIJ47lVrNsus3ZwxnbafbUHphJ0OUDA/ISuu9b6/bt4P3AEWBwrN2IrVWneMfjiJ1NdmmsB7SX6dK9RpWbziQZ9fyJHiOrtHtNSTFPVZQ+7GViLzh94kFbI1dOR1G6bVey6tjvuc0Ae7T7WGR4irRsfawxCGeoEm73k6P1CDHVaIq/OPM7Qvu0tUTz4ndMPapdLOIRlqBXqDWejDVjp7cf4mSawtXfvByAeJeu3V6MMPzHc2G1v7jnPXiaXpmvq0zMtg58GRejVLbcUPazvqlYo1QwODzMqD1Vnu1Hvn8D1J15Algvr1dJqYbSokQ+OR9QOaa16vUk2nHM+h9U0383R4H5KMz5ixmS5bVHRn1GgvN9AcjxiRXy+jPs2lW7zN3SbrHDgfjMPWED1FgOBmbGht22qEPxYcyovF+bCp4MdcBqNI4PYHEwdfa9OsU7uzNdrvarVifiRzAxPTAS1tR8mBbQabmDf+pZZ7VOqS6k5VzzKtfpQ96WocqRIrMS3ahz0ZW9CWenl1X5DnMXqqVNBxwwMZ6dq0FJpu4zxAH0/WhaxW3H2ZcxRbFdOR5xPm9Xd7N9iVnjORC0XrFlbhLBkdSzymt3XV+6RYnDCDpNQFbZaRg/cOp/eQPkYM8+hR6y+7BEyKLNtNqvnCtJtZpqrbOfMW13vaPZ/kkrqxqNADj+wCGmSgu0FxKDdUZo++mo02N20nxA0wDsarf8A9yf1LSHSOHTOwwjpo/IjkL5ml6Nq6rgaGPI6iPSAL9NbuPcyEd9HrWZDja0YPpPUUWuwNnkRWl1CspIPnEBj/OZHLcMInSVmvUW0nociRUrrbT6lvbIBbIlvqai5EvXte5TQtWtJVsb0idGPee/Tv0uYExb+rJOOIvQ2Jrrylh4Tx9xmpq2/E8DoSHRaVqtUX3YxzA3adSDrPZH4rPeo1+7qKynJ8yTSFffJz8j4lIsJuGYQnUMr0MFHyUie9n3RVcnjuJvVqteydI/UfoXdN1eMgGBl+qVtdrgq8EDJlnptg9pkb8h1FsS3rZBHGCIsA1eoMmcDMqE2anUPrvYz8M9Sb1R2p1ilOCBNeqpG1ofHMyvXV/636GIaaSub9BXZj5eTNPaLvSXGM4Ek0Fan05VBycSnRsVpdDzIjB9RXOhBH+JhekZ/hmUayjdo7j9eIv0hQuk3HnnqX/Banw05tY5mUzkXmxOJt6qtW9Lbbw3gTISg2aUsPyEIs09nu4B5zH+r3NTpa6gMhucyH0vm0g+JX6ll6ct0pwIE/p5BvKkcERfrdQSygL0Y30zH8rnrE964yPZSFbJEgRY3t1hVM0NOjpo/cq78zKAL3gd4m7T/AP0rL1kQJ9KXv3M/GIA0v/V7sfGH6fYNrj/IMRKkcliDxDSRfn6m5HICgTmoPuXPV/jiL9Pb3L9QQeoGldn1Dq3YzCVP6W//AFKJ/wCJM0vUMrpmX7mPpv6Ndn6abfqTo9WF7wIqC9OcJolzM0v/ACPVeQCADLayF0I/1ItAAXss8gyQTXae1rMkfEGV03VNYqNwROvafcK+DINTQ/ue4p4/UqG+q2ajJNQIQeRGegKGBd+Sx8xZ1DV6ZkJB3DzND0zS4rqdf1maVBagRcoYDZdAU5aC+dvByJ6ptp7xKok9txtt4aCRZQ3HKw7UVxuX8oprdgCvAL+SRYM9S2yqq2oOoy8zbnrKgocmN02p9o8nIlwN1NHu1jA+Qk1TupNbnkfcstdnTdSflM5zY1u5hhsyC6q4L8HHxhH5MfbPEX7FhrDryY3TY3ZbgyonNpSzB7g2A2ncRjE7r0xaGSKF+F2+ZQWjtBuw5wQZrat7NitXzMOyg7fcXg9y7Qa3cBXZ/wC4HPeLKwYcmSbChLIcS3V6cJ8lPcl5CnzKKlA1FQKnLCSWlxlfP1Codqvkp48iP1CLYosr78wjPGUbmVpavecGTMMsc9zqiRB2ake4OuIVhWwqynmQ6qs+4NvOZRTprK6dx77hdaSalUVc+JQl4v8Aj4kml0636ckn5Tun312mthyeJlTBim/K8p5itfogyG6kZz4h6iuylv8A8TKNFeijY3mEZunv2aZqnGGis5h61dutJ2/Ew7K0K/Hgyidm2w6LStgwIlwSeOTErY1dgJgaNmd+9Y1769QgrsPIgI62VAK3MksTY2c8xganxt2t+PiW1UJYCJIpFqj7hre1LL9QoijaV9w4EdZqU1VYU8kQtWwupG3nMg0nxdlPcDQ0modG9nPBiPWK7KXRv8T5irCyWbl7lo1FeupFV35qOIE2l1Btqau3rHBj/TrQ++pj/qRIu0snRBntOwp1AY9ZksVfcnsNt7DeYBpsrIdRKdQ1eqo3VnLLJK9Y2woeTJErTV/5eiZT3jmZvp2rOk1GB1nBjdBqfbc1t/lI9dWaNYQPxbkQj6X1ChdZpt6c8T5J6vZuZccT6H0bWtsNDtwepN6nosFjjk9RFY25lztMu0OLaiG/ISIfHKsORG6clrNqHBMqtCw7k2PyIOmR6lZVHxMXh6ji44zH6TW10vssPxPmEQanXWU27HXKQb2S2jcvB+pqa3Q1akG2v5D9TGIG9kHAEDV9FsFtJToiL9YrdHU44HmI9J1KabVhXOAZreoYt0zbBuJ6kGVTaVCuDzL2/voG8cHyJmVfFNrDBluksdv6s5HiBl+qaY1ruA+MR6df7dm0ngza1unN6e03HGZiU0jT6oi8YXwZqfqLhY+i1osU/FjNX1MLfpq71OZmuqarTk18lZX6bat2lbT2djqFQORW+4cAiP8AT9MurVzu5EK7SKh2WHA8QPT7v47Whf8AiQUabTpYjIxyVPUqq1Pst7SLhPuYmn11tetOeAx5E1daHTadvDDuBhWMTryTzlp9AdMUFZQdzE1FYTWL48z6LTalWoVbT8h1Ag9f07Cum0DnzLKgNR6Wit2BGepj+RowEG5h1C9O07fxsW8ZHUgw9NS1ur9ndxmfSvQaq0rY5xxmfOapxo9XYK/yDcTa0urbV6QG1v7AIVl+qg06xVzwwzFLpW1AJQH4/Uf6yrO1dv0MEx3o2oShzvPxI7gfN67TX12lyjbR5nvT9C+usOOJ9T6pZVejLUoII5M+f9PufSarGMLmdOvxltUaGyjTbd3yHiV03EV/MceZ2u+u1dynP6km7aXQngzkrq6cs7tSMrG+mWGuy2qzg+BE+k6k0apq7fwMo1uynWLev4tDQtRWKrktHXmPuSvV1smdykdxW9GrLWH4GT6ew02mtG+LHgwM6m+707WvWD8M4MNKDrtaVrOQ3OZp6nRpahLj8vMj9PdPSfUgbW/rYdyxBU3t6Zqmot5XwZQl3ua4MOARM317VVW5urbJ3cf6jvTLxqWqZexgGLCLtHmv1R8cAx1SinXM4PB7jraxXqBYODiJrb3dzfRmVJ9SVsbh0OYqooUDDuVako1QVjgniSVUFAVPXiAykJTqksJwPMYban1JIaTtwu1hzA09SNq60LYBhFGusW+6kg/jA1btpL1tr5DDmN1GhC2EI2Im0mqnF4yPEqJ6LH1HqQtUY+57WqV127rdAp1ddN5ZRhTLNYh1QqsToDuUDQfauBJ7kX/1Iih0deciVX17dvy5AkXqe++lVxkiBf6GxakeRiXIjLa2Pxmf6A3/AE7IeGE16irfHMzVZRbCXqeQYj0tlFJXzmFrDsstUdRvodIsssB+siUXa+seypBxx1J9FhatpXg9mH61cyLSB94MFz7Olz0SOIEDumn1ZFTZ3HqW+oDOl/3iYTN7esy/PM+itC3+mhxycQiHQD/qlH2JJ6v/AF6kY7Ep0u4aitvEm9SX3fVFQ9EyBei93U3bl4xN3TZdCM8rwZLqaF0FavQu3wZR6cSys2eTzAPT6f2t5HZOZzUZVXfogRq2H3MYxPeokLoLG84hpk+gZf8AknzzEVWGvWE/sx//ANNtgXHwYa6UHUOxHGYrNSEbtcZYxZtQwP44kfuKmrfeOfEsLjhx5gMuYrQFHUXo6xW3J7h6nH8ZTGKg9tGH1LEI1i7LEI8iK/JcZ7l2rX/pA57Ez3YIqsZKFWaUtYFz4lno9z13NX2qcyY6kFnb6HEP0Gw2tdnvBm58E1ZbYTth7BtzjBh13rUwUjgzupuRsbIUhWCvzDsqS8EkzhCWrgflFKWqfDcQIWC13FCeJUipt4MXrNOXxbWM/cTWr8buJtVtF2ywgHMfqMPXlfykO0g/GNRyCATMo5XrLam2nnxiU0WOzH3BgGKvRGUOvDCLN9jgAeIFGoVkcHGVkOpBVg4Hc0aNX8drrkiT6nVV2N7ezmVA6a33E2mAymizLfiTPVoajzwDK60S9Crc/UKppZNRVg8yW9VqYgCJqdtNcVHIzLLWWzB8wIA+QRG1EouD0Z22klgUENFDAq3BlQq2rnd4MQPy2ykblBV+fqJxhue4Rw1FgfuUaQOwKWdRK5BjkchcjuQh1TexZjPEO9vkLU4IkDszKTnmd0VxNnt2cgyY019Nq6dVX7dvLxWo0jVH3K/xEztWjabUB6zgTTo1bWUAHknuMCLmruVf/ITzhCv7inOLG8Tlbh+DwZAj22rfPgybU0YUsJo3qFqJklhD0nmWIRpXKsBmaF1K2V/uZ1CKbOTjE00IddqnOJRJpwUtw3UosCupE5tTdhvygW/DnxA9pnsV/bJys9rFNTq69xta5AYT19youLBCge8BEbz5jbCoRbqhz5kLsj/iY/TFjWywAst/vVwe+5qKNOWTeO5kIn9pSzvxDc2JnceupBsPp/41w9v/ALbzPvUV6s46lug1n8ir27DkiTaz46lTJiADYcH6lWurOopS9R+PcFAK7QxGV8zRa/T2UMlXkdSIxqbylqlTifQhl1enDdsJ804AsZRxLfTNW2luUMcqYVHq1KatgwxmBTirUK3QzNP1yjLDUIPifMzgoasNCrfU2S6lWQ5MznXfQR/kIzgjOZ5GWagf6NrGp/rub4njmU+penqqnU09dkCYWoFiuWXoTd9J1w1GgNDnLfuEYK5fUz6n0zUV20bB+S9zF0umxrLEcYMp9NsWnVsGOOZKD13trqGBXBil3VbbFMv9XoWykOgy36mZXVftyQdg+4GqiNqGqcDjzJP/AKqqStKvbXH2Y/0zW/x7CH5XHEi9b1FmqX8cKpiBXpzpUyq3TidtDaPW5HCnmLBU0VlB81lN/wD1Wkzj+xRKPa/N1S2oc4Ei01hrYt/7j9FaWqapjzFrV/YUhQa2yoslifl5m/6fqqtZpwty5KifOuimzYe8zS0CFbwiggGAv1rTivVJbX+Jj/T6b9VYCF+I8x/rOlYadWXkL3JdJ6lZpawqDg9zNG9ha+McyD+Yya41twvgQkv95Q4OSYvW0brK7R2BzCoPWNOV1XueH5nqLzW6HOBjEs1wGo0PuA5ZZkp8qs+YG/cEv0RH31MmlCpaonqaXp6C/RFc/ISLUVPp7gzdQjyA0tg8gyPXrs1SnGFM0dq24YGI9VQNUreRARVaunbcG4+pTVfXqAW8zP0ulGsvWotgnzH2+n2en6nYHLKfMA1Zn1DhOcS+jdqtA1WM2J9zHFr6awsvOZuentsqNjDBYSKNU3aUUvw0mCFkKgYsrjfca5t68EGI1Dtp9bXZ4buRWhp2OopCf5juZOsqb+bs1H4gfGa1O+q8WrzW0R6movvVkGTiBh2VodyWj4+J30F/a1bKpyAciUPT77GtuGWL9PqXT65lbgnqal/EfTvmxA2YjQ1Y9xX58z2nNjow7Aj9IMg4GTMqi1dfuY2/4mdHQjLBstIPkwLSE89zNCXIbUqnnzF3VGn1Gtv8fEfSoDFj+XgxHqVx/qK8Fe5qI0iP5A3KecT57VO+o1woL8DxN/0+5TpzYfoz5+jD+o23j8c8SoU49u5kI6myfl6WrIMEdyPU1ItgtP8AlND01xZTbTjvgQM/UNWdMHU/ISZNR7tJ46lX8Qm40NwM4zEavTJ6frK0U5VxiA30SxUvcscBhNutcOSPM+WwU1ZCnAz4m3TrGXaBzGK56jpw9FtiD5DuJ0Fn8Q02dZPMD1R7qLlNb4SzxH6vSEele43a8wO+rP75rK8jM5605SnThPrmF6W6vpqzZzOepMltihBuVe4GPbWbrsjszb01pr0PtsMEDEhsQLq6scAy7VD5lF/UMp6wU2mRXMT6qjN5aXWuaWVCO5B6h/3626OJBuavFn9ZGQRkSf04hL/bzHI2a9KSM5AGZqW+k04FycP2YwZVrFdSVXvOYzXNv9NvPkJOa2srZvr7xgyPWajPp1i5+RGDK3Evo5KaSw+ZZVYURjb2ORJ9BWE0v+xE+rZFqYPBEiEeoA++HIxumhWmaUJ6mXa7uqBjnE2chNGgHZE0lLv5pC54lFfFFY8yTVEjSrjuUac5oTzIhmv50OfozItJZEH3Ne5letqm4mMATqhXnIBkVoaPQoto9zkMs96XWlPqF+3hOYbXf1kL+Q4g1J7VDvn5EczWoz9QFZdy84iFsyIdWQD5E9XpRa5+WJuAGZlIZI0sL0//ADib6bNO2M5WcpcZz0YsU2qxqX2P0Zy5AG3qMrCuAsAMJCK69rcj9wEe5lesRJVyQ3iPevcCy9Qq1PtfcDwGR+odWnBUsO4FTYbY0oQmonP4yCMOyXfIYitYCtquJo2pXcN2eZO6dbhkSxEj2vZjIldFmB+4sbSxEEtssH1CweqYqQccme0+ow2HlSCu2vJwTItRWUfcFwv6gPPqHtPgJkTr6lLX3AbTJ6090ZA5E4rgNtI5lDrLLCMAZH3B+RUEyhFAr54Jkl++pxk5Uyo9ksOILm1VwvZjtyHDV8CccFuRIJlFyMN54gF2S7cvYjrq7BhuxF+2xX3McSqd77Xfn3GVO1LD6ko63RwJsrgMsY3W8NGVV4P7k1Rw37EoSzDiT1BS6bq8WdSWzRsKyyn4yu1wUEKh1xtbkTAx3rNRBlumtTaNvDRmt0O5fcrOR9SFOCPBlRp36YWoHr/KSlWdCjD5CPrNilXVsj6jbNtgymN3mBPQCqYPcK6pLcBosuc46Igs7gZHcKXZplWwFPEamVPAnK7RaD/5DuEW4B+oHHT5bm7hkJqa9vTiNsKNUG8ycD5B0OICazZpLhngZl2rZbK1sHM4DXcCr43eImquyoPXaMqepReoW2gMkVWpquUiTen3+27Uue+poMu08HM536mM7UkV69s8Aw1RmbIjdeiNWLMfIRNLuFysI22ZbfTSj8kL1MGhuSh4lmmvsGUY5kt1eNQWHUqp2fZYaz5PE9qKyteV7g69MFbF8Q6rDfRmahSwS9WCeYrSO9OoyhwZ012e5hRG0aSxbwbOJRYNUV1aswznuP1Wlw4uXgdmR6lkSyvHYPM2bKUt0oct8cSUP0uopsp2g7isJNLZqixJxWPEyvRbE/mFQcgzW9X1L6PSf08E9kTIxbGVNW6IfxPEqtK6jRnI5A5mPc5WxLR57M1KmJrwOVcQjM0H/f2y9G9vW7H4VhxM8A0aw5+5frbabKkdT/YsCL1CqzR6j3EPxae09rPYGXlppW1DXenkdsBkf7mX6N8NZ7b+DiaVZbQHtRxxzzNa9001SWJgnHYkPrJ2ge2MA+RF+lWe5Y1GoGQw4zCrNRq21HptjCZdRU0DdxKbq207PRng+JOUDaVgOxMot9MYVsdx+JmkSCjfWJ8xpbWR1DHjM+h4spGww0RoWD13Uv5ziZarsZ6/IM09LW9XqG4j4tIvUUNPqJI6Y5ECv0u/2gyNwTKHCaiuxT+Y6k6ruKN9wLGbTavcOj3CB0lgr3V2dgzutX3WVQeDPakDm5Qdpkp1Ychv/GRHaK/4msrYnzKddqjrbAKlxs7Mgs1C6hhtzkTS9GRLK7azw5Eoi1On9vY+cgmW36tampQfiRzB1VWUNDNhx1MnWGwbc9p5hX0dKMp46PMD1GovSCOxOejar+Vpjv8AzUcRle5rLFf/ANTNU70uwHR7G5I4gWEpeDjiKpzQxx0TK7mU1qezIqHUVYJuUc+ZnepoQKr0/KbR+VZU+Zneor7enQA52tmWB/onqO60U28M3Amjcz6W0+2e5gPWQlero7TkzTr1a6yhbc/Je4QF2pcOdwy07Y38ipcDDRq1q7+4RmcQ7WPHEgZ+Kj9CR6k12sE8tKWcNW33Mux2GpqHRzKi7RPsrs0x/LoSHU6V/TqxzzZzKH/r9QRie5Z66gs0CW+V4lGezHUaDgfJI30piGJU4OIn0n5s9Y/yBiaL202rdOiDiBp6UmzWuXOSszP/AKoOzW1Ef+IM0tHYnvFmOC0y/W1Oo9WqqPWAI8gvT0F1ynGTtl9D1+8ylcHOJD6eDo/UwlnAmtqaEawtUMZ5zAT6tQb9MrL2nMmp9TNmnOmuGfEuoY2VvW/Ymf6roxpfbuTnPcDQ0NNYpIXmDVSxW1BwfEk9LsstLhWl9DMLWVjzAgZS2orVzypltwxrDnzF31C2xGrHyB5jdaNmuTPRECf1HLXUuBwBzMn1C0PqVXHA4m/qkD6QAfl3Pm7lzq2B7BiD6HSvtr02eQCJv6+8ppAynBPExPTlGo0yDyhlnqTELVXnjIlCgDagJ4mP6zo3p/sU5R+JtAbV/Uy/WNTvRKVPmSKTWxr0+CONsVZXZqKvdI+Kw9fZ7VVaKOWAEeDt9JK/5QjItI4A8TRrvFlI/Qk2mrRmbeMnEPToTp3YdAy0qxl3aDJiNNaVsVD1LaMPolU9ESFFKagBuxMoHX3vXqDxxE6OxRqGtbox/qV6spTHyEm01eVVc/lCtvQ1JbYbG6PUHXVMmnsKDicrsND11/QlGodjSSoznxJarCVGrbBHEVblHyhxLipupJHBme960WbLV3Tuy8dT7i7H/KIQgOQZWn8bUP8AFSD/AKirNMFYnMBB1HtthjxKsJqKeDgyK+gnDDGIzThkYHPEGuI9tLlWGVlFbgec58Tt7ADJHBkhrbO5TiBTaTkMBiHbazVj/wDcAW768HuCmcHMg4thUjPUoILpleRJnwynE7Rca1I7EKKushiSI0JW+Rxunq23HnzPW6co29TAkqdqLWRjgTTouptrKPz/ALmdfg/LyJVoTW9edvMBSstdxC8CK1wNbCwCWajSmw76+IGz+Rpyj9iIA0+oS9BknIlF+nF1PHcyTTZpH7BErGpZk4JE0gBU9RAPUYTgcRJ1LH4vzGZBUY7MBrO3t4AzFbh7Lr1xGUsayQ/MQ/8AbYVHAhU9e7YUAzHaYs/9WMGcGdNqVHY8zSCJ/wB1VwceIEj0mnlu5zIIyO4qy57bGBPECpmWwg8iEaNTLagX/KVNSqV5Hczq22tul9FwK/LnMxVJp1ntttblZRboatShejhpNrKkC+4gxF6fV2VDjqQC5soJQnriBXc9bbs5zNdqE12k3KMWeTMhqzUxR+SD4jUUApdyOD5nn2fiv5TiMlZBxyYi841AZeMywJtZtNdk9NKVIsXKciBfX764bxPaFGr3JniVRVWHlG8zpGw7c9xdre1bnHBjgouUt0YRMSyWfqW6TUi7KWdjqSHjgwLEZMWIcfcqA1NjV6ssngytNU7Yfd/sSPhtQpPOZpanRhVzXwMcyWCoBdTpmKfUm0gZqWrH5AyfQah9Pd7J5VjLr6jTd7icDzMCcB6bcOeTOi+sMUs7MDVXC1lIHMTahGHMqqLlSxNo6kOnPs6kV2HCZhJextX6ndZVvO5eDLBfrdRp1RRUoD/Yk+ossetWU4IkWnbd8W5IlSk7CpmhIzs3fJn0PpmpV9P7VnPEwHUK2ZdoiN7f6magAx0mvayr8AZviyv1DRYPLTLrqW2uz/8AzOen6htNea25xJVK9QoAqNS/kvc96daTRtJ5WaOv02+lr04LDmY3pmTc1Y7zAo11RKi4DkRmk0H80B87V8mVsuFZH5GJn0XXB2qpbasIt0hXR6tqS+VxxM/U1rp9Y1tZ4JzBuLLeMnJ8z1/Kj9wLxqF1mjJPJWLpOQto4ZDINBYabmrbkNNBKHUNhuDK0u9SqGp06amntR8iZk1W/BgR3NCu/ZpHrPKmZlAy2P3JUT52nPkTW9K1ilythxmZ2urNdg+jCHxprK8N9ytPpCEZ1weZD/8AUGnZHqsHIxjMd6Swf5PywEd6yyv6d1yGmUZdVre2gzyJXr0J062AckSPSqWUTWuUPo1VvqBJ6Wy36d6HwT+5lX6O6m90VCRngy8Mumfeg5lN1rnT+6IGJptM66lSRgecy7T6hNJ6mrN+HmRva51CtuOD4leooW2guowyyoH1K+u31L3UPEh1e6xiVOQZSaFbR7/8p6urNeB3Cmeg2ii4B+AZvPXjUhvBnzFT+0xGMkGfR6PXV6ipMg7pmhllCg99xKWD3whXgR2oR7LAyHGJK/xuH2ZmrDNQdtgA4En1NQs07k84HEuekX1Y/wAvuQMtlVntu2QREE3peW09tbdRPtW6et7Uz7ecGP8AT1/6m1fE0tGgau7TuAVOTNANPatuhBrOTCVGKfuZnpNw0+vs0z5KMSFAl+oZtNqQuSVaRAAh8keInVVq9tVq+O5ZdpWVN9RxnkyNHyhVuxAOqv8Ak6lvtepdrlFvpD1/5LINOWq1KMDw0u1Nq1hlbOHEoyfSEeu5bPHU96zSK/UKinBs5MZQuxFIPAh+oYvrS/8AyTiAq4DCgcMvkSdB7/qlZY5KiX/x2v0fupgGQenDHqZVzk4iAtWD/wDI7jxxNLRlrVwzdTO9T+OsEPTWtVeuCcN4gX6hv4+ort/xzgzvqmpr2IjgENPa/B0pJ7HMg9R+dFNmeYUPp7+xrAvQM2dqrdu7JmDrMKoZeGA7Epo1b/xlfOWH3Khpuev1DanAzLNVfp31q1ucMJn03C8taRhx5iCr265bCcnMDY16OhQ1DIAwZ84+f5lm4YOZ9B6lqH0+0qeDJmq0+rpNiqQ+Mk/uA/8A+m7DtsB6zKvVH3rkeJL6HWaQwPZMo1gILg85EzSD0ri7Rbz2vEwvUF/kK7VcOkv0GoFCvW2SD9SLXj2ad6HG9pYVn+n+/qryLGLbPubNLq2mdXHUD0+hKnDAcsOY6pEsZ0HHctRnqBtYqY303DaS9T4ktYKu6Z4zKNI4T3VA/KQWaQ506j6idSF94Efl5ndLaEIU5idSQNaCOiIRnamwnUNulOm5NR/Ykl49zVMBKa+EAHYhWhY3/XjJ4xKrL8adyOhMxCdzO5yQJbX8vTbDjkyLH//Z"/>
          <p:cNvSpPr>
            <a:spLocks noChangeAspect="1" noChangeArrowheads="1"/>
          </p:cNvSpPr>
          <p:nvPr/>
        </p:nvSpPr>
        <p:spPr bwMode="auto">
          <a:xfrm>
            <a:off x="307975" y="794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eaLnBrk="0" fontAlgn="base" hangingPunct="0">
              <a:spcBef>
                <a:spcPct val="0"/>
              </a:spcBef>
              <a:spcAft>
                <a:spcPct val="0"/>
              </a:spcAft>
            </a:pPr>
            <a:endParaRPr lang="en-NZ" sz="3200">
              <a:solidFill>
                <a:srgbClr val="FF66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0BAED2E-3800-4767-A6AD-D03DF02B84AD}"/>
              </a:ext>
            </a:extLst>
          </p:cNvPr>
          <p:cNvGrpSpPr/>
          <p:nvPr/>
        </p:nvGrpSpPr>
        <p:grpSpPr>
          <a:xfrm>
            <a:off x="558079" y="139016"/>
            <a:ext cx="1576904" cy="2333735"/>
            <a:chOff x="558079" y="139016"/>
            <a:chExt cx="1576904" cy="2333735"/>
          </a:xfrm>
        </p:grpSpPr>
        <p:pic>
          <p:nvPicPr>
            <p:cNvPr id="8197" name="Picture 5" descr="C:\Users\Sue\Downloads\fil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79" y="139016"/>
              <a:ext cx="1576904" cy="21025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8084" y="2241919"/>
              <a:ext cx="1231427" cy="230832"/>
            </a:xfrm>
            <a:prstGeom prst="rect">
              <a:avLst/>
            </a:prstGeom>
          </p:spPr>
          <p:txBody>
            <a:bodyPr wrap="none">
              <a:spAutoFit/>
            </a:bodyPr>
            <a:lstStyle/>
            <a:p>
              <a:pPr defTabSz="457189" eaLnBrk="0" fontAlgn="base" hangingPunct="0">
                <a:spcBef>
                  <a:spcPct val="0"/>
                </a:spcBef>
                <a:spcAft>
                  <a:spcPct val="0"/>
                </a:spcAft>
              </a:pPr>
              <a:r>
                <a:rPr lang="en-NZ" altLang="en-US" sz="900" dirty="0">
                  <a:solidFill>
                    <a:srgbClr val="000000"/>
                  </a:solidFill>
                  <a:cs typeface="Arial" panose="020B0604020202020204" pitchFamily="34" charset="0"/>
                </a:rPr>
                <a:t>Photo Credit: Sue Lum</a:t>
              </a:r>
            </a:p>
          </p:txBody>
        </p:sp>
      </p:grpSp>
    </p:spTree>
    <p:extLst>
      <p:ext uri="{BB962C8B-B14F-4D97-AF65-F5344CB8AC3E}">
        <p14:creationId xmlns:p14="http://schemas.microsoft.com/office/powerpoint/2010/main" val="459256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3" descr="Graph 1"/>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95255" y="117481"/>
            <a:ext cx="8920163" cy="6113463"/>
          </a:xfrm>
        </p:spPr>
      </p:pic>
      <p:sp>
        <p:nvSpPr>
          <p:cNvPr id="2" name="TextBox 1"/>
          <p:cNvSpPr txBox="1"/>
          <p:nvPr/>
        </p:nvSpPr>
        <p:spPr>
          <a:xfrm>
            <a:off x="95254" y="6251580"/>
            <a:ext cx="6041334" cy="276999"/>
          </a:xfrm>
          <a:prstGeom prst="rect">
            <a:avLst/>
          </a:prstGeom>
          <a:noFill/>
        </p:spPr>
        <p:txBody>
          <a:bodyPr wrap="none">
            <a:spAutoFit/>
          </a:bodyPr>
          <a:lstStyle/>
          <a:p>
            <a:pPr defTabSz="457189" eaLnBrk="0" fontAlgn="base" hangingPunct="0">
              <a:spcBef>
                <a:spcPct val="0"/>
              </a:spcBef>
              <a:spcAft>
                <a:spcPct val="0"/>
              </a:spcAft>
              <a:defRPr/>
            </a:pPr>
            <a:r>
              <a:rPr lang="en-NZ" sz="1200" dirty="0">
                <a:solidFill>
                  <a:prstClr val="black"/>
                </a:solidFill>
                <a:cs typeface="Arial" charset="0"/>
              </a:rPr>
              <a:t>Source: Takahē Recovery programme – Department of Conservation Te Anau Area Office 2012</a:t>
            </a:r>
          </a:p>
        </p:txBody>
      </p:sp>
      <p:sp>
        <p:nvSpPr>
          <p:cNvPr id="3" name="TextBox 2">
            <a:extLst>
              <a:ext uri="{FF2B5EF4-FFF2-40B4-BE49-F238E27FC236}">
                <a16:creationId xmlns:a16="http://schemas.microsoft.com/office/drawing/2014/main" id="{7923CE2B-9EE4-4032-BE6C-01BC434E9C88}"/>
              </a:ext>
            </a:extLst>
          </p:cNvPr>
          <p:cNvSpPr txBox="1"/>
          <p:nvPr/>
        </p:nvSpPr>
        <p:spPr>
          <a:xfrm>
            <a:off x="397563" y="24716"/>
            <a:ext cx="7010401" cy="461665"/>
          </a:xfrm>
          <a:prstGeom prst="rect">
            <a:avLst/>
          </a:prstGeom>
          <a:noFill/>
        </p:spPr>
        <p:txBody>
          <a:bodyPr wrap="square" rtlCol="0">
            <a:spAutoFit/>
          </a:bodyPr>
          <a:lstStyle/>
          <a:p>
            <a:r>
              <a:rPr lang="mi-NZ" sz="2400" b="1" dirty="0">
                <a:solidFill>
                  <a:srgbClr val="F16523"/>
                </a:solidFill>
              </a:rPr>
              <a:t>Appendix 3: Takahē population trends (1981</a:t>
            </a:r>
            <a:r>
              <a:rPr lang="en-NZ" altLang="en-US" sz="2400" b="1" dirty="0">
                <a:solidFill>
                  <a:srgbClr val="F16523"/>
                </a:solidFill>
              </a:rPr>
              <a:t>–</a:t>
            </a:r>
            <a:r>
              <a:rPr lang="mi-NZ" sz="2400" b="1" dirty="0">
                <a:solidFill>
                  <a:srgbClr val="F16523"/>
                </a:solidFill>
              </a:rPr>
              <a:t>2009)</a:t>
            </a:r>
            <a:endParaRPr lang="en-NZ" sz="2400" b="1" dirty="0">
              <a:solidFill>
                <a:srgbClr val="F16523"/>
              </a:solidFill>
            </a:endParaRPr>
          </a:p>
        </p:txBody>
      </p:sp>
    </p:spTree>
    <p:extLst>
      <p:ext uri="{BB962C8B-B14F-4D97-AF65-F5344CB8AC3E}">
        <p14:creationId xmlns:p14="http://schemas.microsoft.com/office/powerpoint/2010/main" val="4247712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09574" y="164431"/>
            <a:ext cx="8575400" cy="543335"/>
          </a:xfrm>
        </p:spPr>
        <p:txBody>
          <a:bodyPr/>
          <a:lstStyle/>
          <a:p>
            <a:r>
              <a:rPr lang="en-NZ" altLang="en-US" sz="2400" b="1" dirty="0">
                <a:solidFill>
                  <a:srgbClr val="F16523"/>
                </a:solidFill>
              </a:rPr>
              <a:t>Appendix 4: Impact of temperature on adult takahē (1981–1994)</a:t>
            </a:r>
          </a:p>
        </p:txBody>
      </p:sp>
      <p:sp>
        <p:nvSpPr>
          <p:cNvPr id="4" name="TextBox 3"/>
          <p:cNvSpPr txBox="1"/>
          <p:nvPr/>
        </p:nvSpPr>
        <p:spPr>
          <a:xfrm>
            <a:off x="603252" y="5902329"/>
            <a:ext cx="6826251" cy="830997"/>
          </a:xfrm>
          <a:prstGeom prst="rect">
            <a:avLst/>
          </a:prstGeom>
          <a:noFill/>
        </p:spPr>
        <p:txBody>
          <a:bodyPr>
            <a:spAutoFit/>
          </a:bodyPr>
          <a:lstStyle/>
          <a:p>
            <a:pPr defTabSz="457189" eaLnBrk="0" fontAlgn="base" hangingPunct="0">
              <a:spcBef>
                <a:spcPct val="0"/>
              </a:spcBef>
              <a:spcAft>
                <a:spcPct val="0"/>
              </a:spcAft>
              <a:defRPr/>
            </a:pPr>
            <a:r>
              <a:rPr lang="en-NZ" sz="1200" dirty="0">
                <a:solidFill>
                  <a:prstClr val="black"/>
                </a:solidFill>
                <a:cs typeface="Arial" panose="020B0604020202020204" pitchFamily="34" charset="0"/>
              </a:rPr>
              <a:t>Source: </a:t>
            </a:r>
            <a:r>
              <a:rPr lang="en-US" sz="1200" dirty="0">
                <a:solidFill>
                  <a:prstClr val="black"/>
                </a:solidFill>
                <a:cs typeface="Arial" panose="020B0604020202020204" pitchFamily="34" charset="0"/>
              </a:rPr>
              <a:t>Maxwell, J. M. and Jamieson, I. G. (1997) </a:t>
            </a:r>
            <a:r>
              <a:rPr lang="en-US" sz="1200" u="sng" dirty="0">
                <a:solidFill>
                  <a:prstClr val="black"/>
                </a:solidFill>
                <a:cs typeface="Arial" panose="020B0604020202020204" pitchFamily="34" charset="0"/>
              </a:rPr>
              <a:t>Survival and recruitment of captive-reared and wild-reared takahē in Fiordland, New Zealand </a:t>
            </a:r>
            <a:r>
              <a:rPr lang="en-US" sz="1200" dirty="0">
                <a:solidFill>
                  <a:prstClr val="black"/>
                </a:solidFill>
                <a:cs typeface="Arial" panose="020B0604020202020204" pitchFamily="34" charset="0"/>
              </a:rPr>
              <a:t> </a:t>
            </a:r>
            <a:r>
              <a:rPr lang="en-US" sz="1200" u="sng" dirty="0">
                <a:solidFill>
                  <a:prstClr val="black"/>
                </a:solidFill>
                <a:cs typeface="Arial" panose="020B0604020202020204" pitchFamily="34" charset="0"/>
                <a:hlinkClick r:id="rId3"/>
              </a:rPr>
              <a:t>https://www.otago.ac.nz/threatenedbirdgroup/Publications_files/Maxwell&amp;Jamieson_1997.pdf</a:t>
            </a:r>
            <a:r>
              <a:rPr lang="en-US" sz="1200" dirty="0">
                <a:solidFill>
                  <a:prstClr val="black"/>
                </a:solidFill>
                <a:cs typeface="Arial" panose="020B0604020202020204" pitchFamily="34" charset="0"/>
              </a:rPr>
              <a:t> </a:t>
            </a:r>
          </a:p>
          <a:p>
            <a:pPr defTabSz="457189" eaLnBrk="0" fontAlgn="base" hangingPunct="0">
              <a:spcBef>
                <a:spcPct val="0"/>
              </a:spcBef>
              <a:spcAft>
                <a:spcPct val="0"/>
              </a:spcAft>
              <a:defRPr/>
            </a:pPr>
            <a:endParaRPr lang="en-NZ" sz="1200" dirty="0">
              <a:solidFill>
                <a:prstClr val="black"/>
              </a:solidFill>
              <a:cs typeface="Arial" charset="0"/>
            </a:endParaRPr>
          </a:p>
        </p:txBody>
      </p:sp>
      <p:pic>
        <p:nvPicPr>
          <p:cNvPr id="58372" name="Content Placeholder 5"/>
          <p:cNvPicPr>
            <a:picLocks noGrp="1"/>
          </p:cNvPicPr>
          <p:nvPr>
            <p:ph idx="1"/>
          </p:nvPr>
        </p:nvPicPr>
        <p:blipFill>
          <a:blip r:embed="rId4">
            <a:extLst>
              <a:ext uri="{28A0092B-C50C-407E-A947-70E740481C1C}">
                <a14:useLocalDpi xmlns:a14="http://schemas.microsoft.com/office/drawing/2010/main" val="0"/>
              </a:ext>
            </a:extLst>
          </a:blip>
          <a:srcRect l="6848" t="30673" r="79486" b="22156"/>
          <a:stretch>
            <a:fillRect/>
          </a:stretch>
        </p:blipFill>
        <p:spPr>
          <a:xfrm>
            <a:off x="1971675" y="707766"/>
            <a:ext cx="4362864" cy="5194565"/>
          </a:xfrm>
        </p:spPr>
      </p:pic>
    </p:spTree>
    <p:extLst>
      <p:ext uri="{BB962C8B-B14F-4D97-AF65-F5344CB8AC3E}">
        <p14:creationId xmlns:p14="http://schemas.microsoft.com/office/powerpoint/2010/main" val="3780377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8"/>
            <a:ext cx="8229600" cy="838545"/>
          </a:xfrm>
        </p:spPr>
        <p:txBody>
          <a:bodyPr/>
          <a:lstStyle/>
          <a:p>
            <a:r>
              <a:rPr lang="en-NZ" altLang="en-US" sz="2400" b="1" dirty="0">
                <a:solidFill>
                  <a:srgbClr val="F16523"/>
                </a:solidFill>
              </a:rPr>
              <a:t>Appendix 5: Impact of deer culling operations in the Murchison Mountains (1963–2008)</a:t>
            </a:r>
          </a:p>
        </p:txBody>
      </p:sp>
      <p:graphicFrame>
        <p:nvGraphicFramePr>
          <p:cNvPr id="4" name="Content Placeholder 3"/>
          <p:cNvGraphicFramePr>
            <a:graphicFrameLocks noGrp="1"/>
          </p:cNvGraphicFramePr>
          <p:nvPr>
            <p:ph idx="1"/>
          </p:nvPr>
        </p:nvGraphicFramePr>
        <p:xfrm>
          <a:off x="159491" y="1417639"/>
          <a:ext cx="8867555" cy="46429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58753" y="6199193"/>
            <a:ext cx="7719549" cy="461665"/>
          </a:xfrm>
          <a:prstGeom prst="rect">
            <a:avLst/>
          </a:prstGeom>
          <a:noFill/>
        </p:spPr>
        <p:txBody>
          <a:bodyPr wrap="none">
            <a:spAutoFit/>
          </a:bodyPr>
          <a:lstStyle/>
          <a:p>
            <a:pPr defTabSz="457189" eaLnBrk="0" fontAlgn="base" hangingPunct="0">
              <a:spcBef>
                <a:spcPct val="0"/>
              </a:spcBef>
              <a:spcAft>
                <a:spcPct val="0"/>
              </a:spcAft>
              <a:defRPr/>
            </a:pPr>
            <a:r>
              <a:rPr lang="en-NZ" sz="1200" dirty="0">
                <a:solidFill>
                  <a:prstClr val="black"/>
                </a:solidFill>
                <a:cs typeface="Arial" charset="0"/>
              </a:rPr>
              <a:t>Source: Kill data: Department of Conservation Te Anau Area Office 2012</a:t>
            </a:r>
          </a:p>
          <a:p>
            <a:pPr defTabSz="457189" eaLnBrk="0" fontAlgn="base" hangingPunct="0">
              <a:spcBef>
                <a:spcPct val="0"/>
              </a:spcBef>
              <a:spcAft>
                <a:spcPct val="0"/>
              </a:spcAft>
              <a:defRPr/>
            </a:pPr>
            <a:r>
              <a:rPr lang="en-NZ" sz="1200" dirty="0">
                <a:solidFill>
                  <a:prstClr val="black"/>
                </a:solidFill>
                <a:cs typeface="Arial" charset="0"/>
              </a:rPr>
              <a:t>MNA = Minimum Number Alive, estimate derived from Fraser &amp; Nugent Landcare Research, report number LC 0203/178 </a:t>
            </a:r>
          </a:p>
        </p:txBody>
      </p:sp>
    </p:spTree>
    <p:extLst>
      <p:ext uri="{BB962C8B-B14F-4D97-AF65-F5344CB8AC3E}">
        <p14:creationId xmlns:p14="http://schemas.microsoft.com/office/powerpoint/2010/main" val="3211633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274638"/>
            <a:ext cx="8229600" cy="539744"/>
          </a:xfrm>
        </p:spPr>
        <p:txBody>
          <a:bodyPr/>
          <a:lstStyle/>
          <a:p>
            <a:r>
              <a:rPr lang="en-NZ" sz="2400" b="1" dirty="0">
                <a:solidFill>
                  <a:srgbClr val="F16523"/>
                </a:solidFill>
              </a:rPr>
              <a:t>Appendix 6: Stoat and rat trap kills (2003–2019) updated</a:t>
            </a:r>
            <a:endParaRPr lang="en-NZ" sz="2400" dirty="0">
              <a:solidFill>
                <a:srgbClr val="F16523"/>
              </a:solidFill>
            </a:endParaRPr>
          </a:p>
        </p:txBody>
      </p:sp>
      <p:pic>
        <p:nvPicPr>
          <p:cNvPr id="60419" name="Picture 1" descr="cid:image001.png@01D3B7C1.A2A5EAB0"/>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130174" y="965200"/>
            <a:ext cx="8883651" cy="4543425"/>
          </a:xfrm>
          <a:noFill/>
        </p:spPr>
      </p:pic>
      <p:sp>
        <p:nvSpPr>
          <p:cNvPr id="60420" name="Rectangle 4"/>
          <p:cNvSpPr>
            <a:spLocks noChangeArrowheads="1"/>
          </p:cNvSpPr>
          <p:nvPr/>
        </p:nvSpPr>
        <p:spPr bwMode="auto">
          <a:xfrm>
            <a:off x="127005" y="6043617"/>
            <a:ext cx="7585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189" eaLnBrk="0" fontAlgn="base" hangingPunct="0">
              <a:spcBef>
                <a:spcPct val="0"/>
              </a:spcBef>
              <a:spcAft>
                <a:spcPct val="0"/>
              </a:spcAft>
              <a:buNone/>
            </a:pPr>
            <a:r>
              <a:rPr lang="en-NZ" altLang="en-US" sz="1200" dirty="0">
                <a:solidFill>
                  <a:srgbClr val="000000"/>
                </a:solidFill>
                <a:cs typeface="Arial" panose="020B0604020202020204" pitchFamily="34" charset="0"/>
              </a:rPr>
              <a:t>Source: Takahē Recovery Programme – Department of Conservation Te Anau Area Office 2019</a:t>
            </a:r>
          </a:p>
          <a:p>
            <a:pPr defTabSz="457189" eaLnBrk="0" fontAlgn="base" hangingPunct="0">
              <a:spcBef>
                <a:spcPct val="0"/>
              </a:spcBef>
              <a:spcAft>
                <a:spcPct val="0"/>
              </a:spcAft>
              <a:buNone/>
            </a:pPr>
            <a:r>
              <a:rPr lang="en-NZ" altLang="en-US" sz="1200" dirty="0">
                <a:solidFill>
                  <a:srgbClr val="000000"/>
                </a:solidFill>
                <a:cs typeface="Arial" panose="020B0604020202020204" pitchFamily="34" charset="0"/>
              </a:rPr>
              <a:t>/100 CTN = corrected trap nights. A measure of abundance</a:t>
            </a:r>
          </a:p>
        </p:txBody>
      </p:sp>
      <p:sp>
        <p:nvSpPr>
          <p:cNvPr id="5" name="TextBox 4">
            <a:extLst>
              <a:ext uri="{FF2B5EF4-FFF2-40B4-BE49-F238E27FC236}">
                <a16:creationId xmlns:a16="http://schemas.microsoft.com/office/drawing/2014/main" id="{2E86E260-D293-4190-9C52-07EB10105DB2}"/>
              </a:ext>
            </a:extLst>
          </p:cNvPr>
          <p:cNvSpPr txBox="1"/>
          <p:nvPr/>
        </p:nvSpPr>
        <p:spPr>
          <a:xfrm>
            <a:off x="295573" y="5674285"/>
            <a:ext cx="7995202" cy="369332"/>
          </a:xfrm>
          <a:prstGeom prst="rect">
            <a:avLst/>
          </a:prstGeom>
          <a:noFill/>
        </p:spPr>
        <p:txBody>
          <a:bodyPr wrap="none" rtlCol="0">
            <a:spAutoFit/>
          </a:bodyPr>
          <a:lstStyle/>
          <a:p>
            <a:r>
              <a:rPr lang="mi-NZ" dirty="0">
                <a:solidFill>
                  <a:srgbClr val="4B6F45"/>
                </a:solidFill>
              </a:rPr>
              <a:t>Beech/snow tussock masts 2007/8, 2012, 2014, 2016, 2019. Normally every 5 years</a:t>
            </a:r>
            <a:endParaRPr lang="en-NZ" dirty="0">
              <a:solidFill>
                <a:srgbClr val="4B6F45"/>
              </a:solidFill>
            </a:endParaRPr>
          </a:p>
        </p:txBody>
      </p:sp>
    </p:spTree>
    <p:extLst>
      <p:ext uri="{BB962C8B-B14F-4D97-AF65-F5344CB8AC3E}">
        <p14:creationId xmlns:p14="http://schemas.microsoft.com/office/powerpoint/2010/main" val="1674280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587375"/>
            <a:ext cx="8229600" cy="1143000"/>
          </a:xfrm>
        </p:spPr>
        <p:txBody>
          <a:bodyPr/>
          <a:lstStyle/>
          <a:p>
            <a:r>
              <a:rPr lang="en-NZ" altLang="en-US" sz="3600" b="1">
                <a:solidFill>
                  <a:srgbClr val="F16523"/>
                </a:solidFill>
                <a:ea typeface="Arial Unicode MS" panose="020B0604020202020204" pitchFamily="34" charset="-128"/>
                <a:cs typeface="Arial Unicode MS" panose="020B0604020202020204" pitchFamily="34" charset="-128"/>
              </a:rPr>
              <a:t>Investigate a pattern in an ecological community (M)</a:t>
            </a:r>
            <a:endParaRPr lang="en-US" altLang="en-US" sz="3600" b="1">
              <a:solidFill>
                <a:srgbClr val="F16523"/>
              </a:solidFill>
              <a:ea typeface="Arial Unicode MS" panose="020B0604020202020204" pitchFamily="34" charset="-128"/>
              <a:cs typeface="Arial Unicode MS" panose="020B0604020202020204" pitchFamily="34" charset="-128"/>
            </a:endParaRPr>
          </a:p>
        </p:txBody>
      </p:sp>
      <p:sp>
        <p:nvSpPr>
          <p:cNvPr id="171011" name="Rectangle 3"/>
          <p:cNvSpPr>
            <a:spLocks noGrp="1" noChangeArrowheads="1"/>
          </p:cNvSpPr>
          <p:nvPr>
            <p:ph type="body" idx="1"/>
          </p:nvPr>
        </p:nvSpPr>
        <p:spPr>
          <a:xfrm>
            <a:off x="457204" y="1970089"/>
            <a:ext cx="8220075" cy="3771900"/>
          </a:xfrm>
        </p:spPr>
        <p:txBody>
          <a:bodyPr/>
          <a:lstStyle/>
          <a:p>
            <a:pPr marL="0" indent="0">
              <a:spcBef>
                <a:spcPts val="1200"/>
              </a:spcBef>
              <a:spcAft>
                <a:spcPts val="1200"/>
              </a:spcAft>
              <a:buClr>
                <a:srgbClr val="4B6545"/>
              </a:buClr>
              <a:buNone/>
              <a:defRPr/>
            </a:pPr>
            <a:r>
              <a:rPr lang="en-US" sz="2800" b="1" i="1" dirty="0">
                <a:solidFill>
                  <a:srgbClr val="4B6545"/>
                </a:solidFill>
              </a:rPr>
              <a:t>Investigate in depth </a:t>
            </a:r>
            <a:r>
              <a:rPr lang="en-US" sz="2800" dirty="0">
                <a:solidFill>
                  <a:srgbClr val="4B6545"/>
                </a:solidFill>
              </a:rPr>
              <a:t>(i.e. Achieved PLUS) means you need to:</a:t>
            </a:r>
          </a:p>
          <a:p>
            <a:pPr>
              <a:spcBef>
                <a:spcPts val="1200"/>
              </a:spcBef>
              <a:spcAft>
                <a:spcPts val="1200"/>
              </a:spcAft>
              <a:buClr>
                <a:srgbClr val="4B6545"/>
              </a:buClr>
              <a:buFont typeface="Wingdings" pitchFamily="2" charset="2"/>
              <a:buChar char="q"/>
              <a:defRPr/>
            </a:pPr>
            <a:r>
              <a:rPr lang="en-US" sz="2800" dirty="0">
                <a:solidFill>
                  <a:srgbClr val="4B6545"/>
                </a:solidFill>
              </a:rPr>
              <a:t>Give reasons </a:t>
            </a:r>
            <a:r>
              <a:rPr lang="en-US" sz="2800" b="1" dirty="0">
                <a:solidFill>
                  <a:srgbClr val="4B6545"/>
                </a:solidFill>
              </a:rPr>
              <a:t>how</a:t>
            </a:r>
            <a:r>
              <a:rPr lang="en-US" sz="2800" dirty="0">
                <a:solidFill>
                  <a:srgbClr val="4B6545"/>
                </a:solidFill>
              </a:rPr>
              <a:t> </a:t>
            </a:r>
            <a:r>
              <a:rPr lang="en-US" sz="2800" b="1" dirty="0">
                <a:solidFill>
                  <a:srgbClr val="4B6545"/>
                </a:solidFill>
              </a:rPr>
              <a:t>or why </a:t>
            </a:r>
            <a:r>
              <a:rPr lang="en-US" sz="2800" dirty="0">
                <a:solidFill>
                  <a:srgbClr val="4B6545"/>
                </a:solidFill>
              </a:rPr>
              <a:t>the biology of ONE of the chosen species relates to the pattern </a:t>
            </a:r>
          </a:p>
          <a:p>
            <a:pPr marL="0" indent="0">
              <a:spcBef>
                <a:spcPts val="1200"/>
              </a:spcBef>
              <a:spcAft>
                <a:spcPts val="1200"/>
              </a:spcAft>
              <a:buClr>
                <a:srgbClr val="4B6545"/>
              </a:buClr>
              <a:buNone/>
              <a:defRPr/>
            </a:pPr>
            <a:r>
              <a:rPr lang="en-US" sz="2800" dirty="0">
                <a:solidFill>
                  <a:srgbClr val="4B6545"/>
                </a:solidFill>
              </a:rPr>
              <a:t>Note: The biology involves adaptations related to the environmental factor </a:t>
            </a:r>
            <a:r>
              <a:rPr lang="en-US" sz="2800" b="1" dirty="0">
                <a:solidFill>
                  <a:srgbClr val="4B6545"/>
                </a:solidFill>
              </a:rPr>
              <a:t>and </a:t>
            </a:r>
            <a:r>
              <a:rPr lang="en-US" sz="2800" dirty="0">
                <a:solidFill>
                  <a:srgbClr val="4B6545"/>
                </a:solidFill>
              </a:rPr>
              <a:t>to an interrelationship with an organism of another species </a:t>
            </a:r>
          </a:p>
        </p:txBody>
      </p:sp>
    </p:spTree>
    <p:extLst>
      <p:ext uri="{BB962C8B-B14F-4D97-AF65-F5344CB8AC3E}">
        <p14:creationId xmlns:p14="http://schemas.microsoft.com/office/powerpoint/2010/main" val="692462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Grp="1" noChangeAspect="1" noChangeArrowheads="1"/>
          </p:cNvPicPr>
          <p:nvPr>
            <p:ph sz="half" idx="1"/>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46875" y="463848"/>
            <a:ext cx="4538531" cy="57261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9" name="Content Placeholder 4"/>
          <p:cNvSpPr>
            <a:spLocks noGrp="1"/>
          </p:cNvSpPr>
          <p:nvPr>
            <p:ph sz="half" idx="2"/>
          </p:nvPr>
        </p:nvSpPr>
        <p:spPr>
          <a:xfrm>
            <a:off x="1409702" y="2836863"/>
            <a:ext cx="7616825" cy="2468562"/>
          </a:xfrm>
        </p:spPr>
        <p:txBody>
          <a:bodyPr/>
          <a:lstStyle/>
          <a:p>
            <a:pPr marL="0" indent="0">
              <a:buNone/>
            </a:pPr>
            <a:r>
              <a:rPr lang="en-NZ" altLang="en-US" sz="4400" b="1" dirty="0">
                <a:solidFill>
                  <a:srgbClr val="4B6545"/>
                </a:solidFill>
              </a:rPr>
              <a:t>“New Zealand is as close as we will get to the opportunity to study life on another planet.” </a:t>
            </a:r>
          </a:p>
          <a:p>
            <a:pPr marL="0" indent="0" algn="r">
              <a:buNone/>
            </a:pPr>
            <a:r>
              <a:rPr lang="en-NZ" altLang="en-US" sz="4400" b="1" dirty="0">
                <a:solidFill>
                  <a:srgbClr val="4B6545"/>
                </a:solidFill>
              </a:rPr>
              <a:t>Jared Diamond</a:t>
            </a:r>
          </a:p>
        </p:txBody>
      </p:sp>
      <p:sp>
        <p:nvSpPr>
          <p:cNvPr id="2" name="TextBox 1"/>
          <p:cNvSpPr txBox="1"/>
          <p:nvPr/>
        </p:nvSpPr>
        <p:spPr>
          <a:xfrm>
            <a:off x="846138" y="6211890"/>
            <a:ext cx="2024062" cy="276225"/>
          </a:xfrm>
          <a:prstGeom prst="rect">
            <a:avLst/>
          </a:prstGeom>
          <a:noFill/>
        </p:spPr>
        <p:txBody>
          <a:bodyPr wrap="none">
            <a:spAutoFit/>
          </a:bodyPr>
          <a:lstStyle/>
          <a:p>
            <a:pPr defTabSz="457200" eaLnBrk="0" fontAlgn="base" hangingPunct="0">
              <a:spcBef>
                <a:spcPct val="0"/>
              </a:spcBef>
              <a:spcAft>
                <a:spcPct val="0"/>
              </a:spcAft>
              <a:defRPr/>
            </a:pPr>
            <a:r>
              <a:rPr lang="en-NZ" sz="1200" dirty="0">
                <a:solidFill>
                  <a:prstClr val="black"/>
                </a:solidFill>
                <a:cs typeface="Arial" charset="0"/>
              </a:rPr>
              <a:t>Source: Wikimedia Commons</a:t>
            </a:r>
          </a:p>
        </p:txBody>
      </p:sp>
    </p:spTree>
    <p:extLst>
      <p:ext uri="{BB962C8B-B14F-4D97-AF65-F5344CB8AC3E}">
        <p14:creationId xmlns:p14="http://schemas.microsoft.com/office/powerpoint/2010/main" val="444489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292" y="5453068"/>
            <a:ext cx="6041334" cy="276999"/>
          </a:xfrm>
          <a:prstGeom prst="rect">
            <a:avLst/>
          </a:prstGeom>
          <a:noFill/>
        </p:spPr>
        <p:txBody>
          <a:bodyPr wrap="none">
            <a:spAutoFit/>
          </a:bodyPr>
          <a:lstStyle/>
          <a:p>
            <a:pPr defTabSz="457189" eaLnBrk="0" fontAlgn="base" hangingPunct="0">
              <a:spcBef>
                <a:spcPct val="0"/>
              </a:spcBef>
              <a:spcAft>
                <a:spcPct val="0"/>
              </a:spcAft>
              <a:defRPr/>
            </a:pPr>
            <a:r>
              <a:rPr lang="en-NZ" sz="1200" dirty="0">
                <a:solidFill>
                  <a:prstClr val="black"/>
                </a:solidFill>
                <a:cs typeface="Arial" charset="0"/>
              </a:rPr>
              <a:t>Source: Takahē Recovery Programme – Department of Conservation Te Anau Area Office 2019</a:t>
            </a:r>
          </a:p>
        </p:txBody>
      </p:sp>
      <p:pic>
        <p:nvPicPr>
          <p:cNvPr id="5" name="Picture 4">
            <a:extLst>
              <a:ext uri="{FF2B5EF4-FFF2-40B4-BE49-F238E27FC236}">
                <a16:creationId xmlns:a16="http://schemas.microsoft.com/office/drawing/2014/main" id="{B5E7843A-D8FB-4F7A-8340-1390A975C544}"/>
              </a:ext>
            </a:extLst>
          </p:cNvPr>
          <p:cNvPicPr/>
          <p:nvPr/>
        </p:nvPicPr>
        <p:blipFill>
          <a:blip r:embed="rId3">
            <a:extLst>
              <a:ext uri="{28A0092B-C50C-407E-A947-70E740481C1C}">
                <a14:useLocalDpi xmlns:a14="http://schemas.microsoft.com/office/drawing/2010/main" val="0"/>
              </a:ext>
            </a:extLst>
          </a:blip>
          <a:stretch>
            <a:fillRect/>
          </a:stretch>
        </p:blipFill>
        <p:spPr>
          <a:xfrm>
            <a:off x="141292" y="853552"/>
            <a:ext cx="8906276" cy="4532000"/>
          </a:xfrm>
          <a:prstGeom prst="rect">
            <a:avLst/>
          </a:prstGeom>
        </p:spPr>
      </p:pic>
      <p:sp>
        <p:nvSpPr>
          <p:cNvPr id="3" name="Rectangle 2">
            <a:extLst>
              <a:ext uri="{FF2B5EF4-FFF2-40B4-BE49-F238E27FC236}">
                <a16:creationId xmlns:a16="http://schemas.microsoft.com/office/drawing/2014/main" id="{03BF9E3A-CC22-4368-BF92-D65FBC39F651}"/>
              </a:ext>
            </a:extLst>
          </p:cNvPr>
          <p:cNvSpPr/>
          <p:nvPr/>
        </p:nvSpPr>
        <p:spPr>
          <a:xfrm>
            <a:off x="203928" y="219629"/>
            <a:ext cx="8736143" cy="461665"/>
          </a:xfrm>
          <a:prstGeom prst="rect">
            <a:avLst/>
          </a:prstGeom>
        </p:spPr>
        <p:txBody>
          <a:bodyPr wrap="square">
            <a:spAutoFit/>
          </a:bodyPr>
          <a:lstStyle/>
          <a:p>
            <a:r>
              <a:rPr lang="en-NZ" sz="2400" b="1" dirty="0">
                <a:solidFill>
                  <a:srgbClr val="F16523"/>
                </a:solidFill>
                <a:latin typeface="Calibri" panose="020F0502020204030204" pitchFamily="34" charset="0"/>
                <a:ea typeface="Calibri" panose="020F0502020204030204" pitchFamily="34" charset="0"/>
                <a:cs typeface="Times New Roman" panose="02020603050405020304" pitchFamily="18" charset="0"/>
              </a:rPr>
              <a:t>Appendix 7: Latest takahē population trends (2000</a:t>
            </a:r>
            <a:r>
              <a:rPr lang="en-NZ" altLang="en-US" sz="2400" b="1" dirty="0">
                <a:solidFill>
                  <a:srgbClr val="F16523"/>
                </a:solidFill>
              </a:rPr>
              <a:t>–</a:t>
            </a:r>
            <a:r>
              <a:rPr lang="en-NZ" sz="2400" b="1" dirty="0">
                <a:solidFill>
                  <a:srgbClr val="F16523"/>
                </a:solidFill>
                <a:latin typeface="Calibri" panose="020F0502020204030204" pitchFamily="34" charset="0"/>
                <a:ea typeface="Calibri" panose="020F0502020204030204" pitchFamily="34" charset="0"/>
                <a:cs typeface="Times New Roman" panose="02020603050405020304" pitchFamily="18" charset="0"/>
              </a:rPr>
              <a:t>2018) updated </a:t>
            </a:r>
            <a:endParaRPr lang="en-NZ" sz="2400" b="1" dirty="0">
              <a:solidFill>
                <a:srgbClr val="F16523"/>
              </a:solidFill>
            </a:endParaRPr>
          </a:p>
        </p:txBody>
      </p:sp>
    </p:spTree>
    <p:extLst>
      <p:ext uri="{BB962C8B-B14F-4D97-AF65-F5344CB8AC3E}">
        <p14:creationId xmlns:p14="http://schemas.microsoft.com/office/powerpoint/2010/main" val="3370614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3B0D18-E873-40D8-A041-BD71E165E74D}"/>
              </a:ext>
            </a:extLst>
          </p:cNvPr>
          <p:cNvSpPr/>
          <p:nvPr/>
        </p:nvSpPr>
        <p:spPr>
          <a:xfrm>
            <a:off x="335280" y="6033424"/>
            <a:ext cx="6966668" cy="261610"/>
          </a:xfrm>
          <a:prstGeom prst="rect">
            <a:avLst/>
          </a:prstGeom>
        </p:spPr>
        <p:txBody>
          <a:bodyPr wrap="square">
            <a:spAutoFit/>
          </a:bodyPr>
          <a:lstStyle/>
          <a:p>
            <a:pPr defTabSz="457189" eaLnBrk="0" fontAlgn="base" hangingPunct="0">
              <a:spcBef>
                <a:spcPct val="0"/>
              </a:spcBef>
              <a:spcAft>
                <a:spcPct val="0"/>
              </a:spcAft>
              <a:defRPr/>
            </a:pPr>
            <a:r>
              <a:rPr lang="en-NZ" sz="1100" dirty="0">
                <a:solidFill>
                  <a:prstClr val="black"/>
                </a:solidFill>
                <a:cs typeface="Arial" charset="0"/>
              </a:rPr>
              <a:t>Source: Takahē Recovery Programme – Department of Conservation Te Anau Area Office 2019</a:t>
            </a:r>
          </a:p>
        </p:txBody>
      </p:sp>
      <p:sp>
        <p:nvSpPr>
          <p:cNvPr id="8" name="Rectangle 7">
            <a:extLst>
              <a:ext uri="{FF2B5EF4-FFF2-40B4-BE49-F238E27FC236}">
                <a16:creationId xmlns:a16="http://schemas.microsoft.com/office/drawing/2014/main" id="{DEEAC93A-9163-43EE-9964-D351B737E7D9}"/>
              </a:ext>
            </a:extLst>
          </p:cNvPr>
          <p:cNvSpPr/>
          <p:nvPr/>
        </p:nvSpPr>
        <p:spPr>
          <a:xfrm>
            <a:off x="159027" y="250293"/>
            <a:ext cx="8825946" cy="707886"/>
          </a:xfrm>
          <a:prstGeom prst="rect">
            <a:avLst/>
          </a:prstGeom>
        </p:spPr>
        <p:txBody>
          <a:bodyPr wrap="square">
            <a:spAutoFit/>
          </a:bodyPr>
          <a:lstStyle/>
          <a:p>
            <a:pPr algn="ctr" defTabSz="457189" eaLnBrk="0" fontAlgn="base" hangingPunct="0">
              <a:spcBef>
                <a:spcPct val="0"/>
              </a:spcBef>
              <a:spcAft>
                <a:spcPct val="0"/>
              </a:spcAft>
              <a:buNone/>
              <a:defRPr/>
            </a:pPr>
            <a:r>
              <a:rPr lang="en-NZ" sz="2000" b="1" dirty="0">
                <a:solidFill>
                  <a:srgbClr val="F16523"/>
                </a:solidFill>
              </a:rPr>
              <a:t>Appendix 9: Takahē Population Recruitment versus Mortality (2006 – 2018) updated</a:t>
            </a:r>
            <a:endParaRPr lang="en-US" altLang="en-US" sz="2000" b="1" dirty="0">
              <a:solidFill>
                <a:srgbClr val="F16523"/>
              </a:solidFill>
              <a:cs typeface="Arial" charset="0"/>
            </a:endParaRPr>
          </a:p>
        </p:txBody>
      </p:sp>
      <p:pic>
        <p:nvPicPr>
          <p:cNvPr id="9" name="Picture 8">
            <a:extLst>
              <a:ext uri="{FF2B5EF4-FFF2-40B4-BE49-F238E27FC236}">
                <a16:creationId xmlns:a16="http://schemas.microsoft.com/office/drawing/2014/main" id="{66AF4DC4-9BD8-4B22-AAD0-2FFDF1F1EFB3}"/>
              </a:ext>
            </a:extLst>
          </p:cNvPr>
          <p:cNvPicPr>
            <a:picLocks noChangeAspect="1"/>
          </p:cNvPicPr>
          <p:nvPr/>
        </p:nvPicPr>
        <p:blipFill>
          <a:blip r:embed="rId3"/>
          <a:stretch>
            <a:fillRect/>
          </a:stretch>
        </p:blipFill>
        <p:spPr>
          <a:xfrm>
            <a:off x="335280" y="993016"/>
            <a:ext cx="8477794" cy="4906805"/>
          </a:xfrm>
          <a:prstGeom prst="rect">
            <a:avLst/>
          </a:prstGeom>
        </p:spPr>
      </p:pic>
    </p:spTree>
    <p:extLst>
      <p:ext uri="{BB962C8B-B14F-4D97-AF65-F5344CB8AC3E}">
        <p14:creationId xmlns:p14="http://schemas.microsoft.com/office/powerpoint/2010/main" val="1819913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BADE5-C0C7-4BAB-89CB-0D800CEFBA96}"/>
              </a:ext>
            </a:extLst>
          </p:cNvPr>
          <p:cNvSpPr>
            <a:spLocks noGrp="1"/>
          </p:cNvSpPr>
          <p:nvPr>
            <p:ph type="title"/>
          </p:nvPr>
        </p:nvSpPr>
        <p:spPr>
          <a:xfrm>
            <a:off x="266700" y="274638"/>
            <a:ext cx="8636000" cy="627062"/>
          </a:xfrm>
        </p:spPr>
        <p:txBody>
          <a:bodyPr/>
          <a:lstStyle/>
          <a:p>
            <a:r>
              <a:rPr lang="en-NZ" sz="2400" b="1" dirty="0">
                <a:solidFill>
                  <a:srgbClr val="F16523"/>
                </a:solidFill>
              </a:rPr>
              <a:t>Appendix 10: Takahē Census Results – Murchison Mountains 2014</a:t>
            </a:r>
            <a:r>
              <a:rPr lang="en-NZ" sz="2400" dirty="0"/>
              <a:t> </a:t>
            </a:r>
          </a:p>
        </p:txBody>
      </p:sp>
      <p:pic>
        <p:nvPicPr>
          <p:cNvPr id="2050" name="Picture 2">
            <a:extLst>
              <a:ext uri="{FF2B5EF4-FFF2-40B4-BE49-F238E27FC236}">
                <a16:creationId xmlns:a16="http://schemas.microsoft.com/office/drawing/2014/main" id="{E332BEA1-ACDC-410B-A5F4-8AEA866FE1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1615" y="1299934"/>
            <a:ext cx="6643385" cy="47241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E50C1BB-D436-4885-87C3-A1F0CBB44B82}"/>
              </a:ext>
            </a:extLst>
          </p:cNvPr>
          <p:cNvGrpSpPr/>
          <p:nvPr/>
        </p:nvGrpSpPr>
        <p:grpSpPr>
          <a:xfrm>
            <a:off x="889000" y="6024127"/>
            <a:ext cx="5978525" cy="477054"/>
            <a:chOff x="889000" y="6024127"/>
            <a:chExt cx="5978525" cy="477054"/>
          </a:xfrm>
        </p:grpSpPr>
        <p:sp>
          <p:nvSpPr>
            <p:cNvPr id="4" name="Rectangle 3">
              <a:extLst>
                <a:ext uri="{FF2B5EF4-FFF2-40B4-BE49-F238E27FC236}">
                  <a16:creationId xmlns:a16="http://schemas.microsoft.com/office/drawing/2014/main" id="{A48B197C-3F20-454C-B30E-07C8E973E06D}"/>
                </a:ext>
              </a:extLst>
            </p:cNvPr>
            <p:cNvSpPr>
              <a:spLocks noChangeArrowheads="1"/>
            </p:cNvSpPr>
            <p:nvPr/>
          </p:nvSpPr>
          <p:spPr bwMode="auto">
            <a:xfrm>
              <a:off x="889000" y="6024127"/>
              <a:ext cx="5978525" cy="477054"/>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r>
                <a:rPr kumimoji="0" lang="en-US" altLang="en-US" sz="5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r>
                <a:rPr kumimoji="0" lang="en-US" altLang="en-US" sz="9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r>
                <a:rPr kumimoji="0" lang="en-US" altLang="en-US" sz="6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r>
                <a:rPr kumimoji="0" lang="en-US" altLang="en-US" sz="9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r>
                <a:rPr kumimoji="0" lang="en-US" altLang="en-US" sz="5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r>
                <a:rPr kumimoji="0" lang="en-US" altLang="en-US" sz="9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r>
                <a:rPr kumimoji="0" lang="en-US" altLang="en-US" sz="6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Figure 9. 2014 Murchison Mountains takahē census results.            Pair.          Single bird.</a:t>
              </a:r>
              <a:r>
                <a:rPr kumimoji="0" lang="en-US" altLang="en-US" sz="1000" b="0" i="0" u="none" strike="noStrike" cap="none" normalizeH="0" baseline="0" dirty="0">
                  <a:ln>
                    <a:noFill/>
                  </a:ln>
                  <a:solidFill>
                    <a:srgbClr val="000000"/>
                  </a:solidFill>
                  <a:effectLst/>
                  <a:latin typeface="Archer Medium"/>
                  <a:cs typeface="Segoe UI" panose="020B0502040204020203"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cher Medium"/>
                  <a:cs typeface="Segoe UI" panose="020B0502040204020203" pitchFamily="34" charset="0"/>
                </a:rPr>
                <a:t> </a:t>
              </a: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Source: Takahē Recovery Programme Annual Report (2014-15) DOC </a:t>
              </a:r>
              <a:r>
                <a:rPr kumimoji="0" lang="en-NZ"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Te Anau Area Office</a:t>
              </a: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pic>
          <p:nvPicPr>
            <p:cNvPr id="2052" name="Picture 4" descr="Shape">
              <a:extLst>
                <a:ext uri="{FF2B5EF4-FFF2-40B4-BE49-F238E27FC236}">
                  <a16:creationId xmlns:a16="http://schemas.microsoft.com/office/drawing/2014/main" id="{A96983E7-6E4C-4925-8A11-EE4EBBDE1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62" y="6210267"/>
              <a:ext cx="104775" cy="134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Shape">
              <a:extLst>
                <a:ext uri="{FF2B5EF4-FFF2-40B4-BE49-F238E27FC236}">
                  <a16:creationId xmlns:a16="http://schemas.microsoft.com/office/drawing/2014/main" id="{29BF250F-C9E9-4B28-A7AB-BC41ED810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312" y="6210267"/>
              <a:ext cx="104775" cy="1047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6129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C90D1-F8B8-4D79-9B26-4729BDAF6BBF}"/>
              </a:ext>
            </a:extLst>
          </p:cNvPr>
          <p:cNvSpPr>
            <a:spLocks noGrp="1"/>
          </p:cNvSpPr>
          <p:nvPr>
            <p:ph type="title"/>
          </p:nvPr>
        </p:nvSpPr>
        <p:spPr>
          <a:xfrm>
            <a:off x="457200" y="274638"/>
            <a:ext cx="8432800" cy="842962"/>
          </a:xfrm>
        </p:spPr>
        <p:txBody>
          <a:bodyPr/>
          <a:lstStyle/>
          <a:p>
            <a:r>
              <a:rPr lang="en-NZ" sz="2400" b="1" dirty="0">
                <a:solidFill>
                  <a:srgbClr val="F16523"/>
                </a:solidFill>
              </a:rPr>
              <a:t>Appendix 11: Deer Kills and Helicopter Hunting Tracks in the Murchison Mountains </a:t>
            </a:r>
          </a:p>
        </p:txBody>
      </p:sp>
      <p:pic>
        <p:nvPicPr>
          <p:cNvPr id="1026" name="Picture 2">
            <a:extLst>
              <a:ext uri="{FF2B5EF4-FFF2-40B4-BE49-F238E27FC236}">
                <a16:creationId xmlns:a16="http://schemas.microsoft.com/office/drawing/2014/main" id="{5A7C4B87-E26C-49CB-AA49-E925C028C2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5955" y="1117600"/>
            <a:ext cx="8335290" cy="4851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AD7F42-3DB6-4C58-997C-EA831662E59A}"/>
              </a:ext>
            </a:extLst>
          </p:cNvPr>
          <p:cNvSpPr>
            <a:spLocks noChangeArrowheads="1"/>
          </p:cNvSpPr>
          <p:nvPr/>
        </p:nvSpPr>
        <p:spPr bwMode="auto">
          <a:xfrm>
            <a:off x="665942" y="6260197"/>
            <a:ext cx="6052358" cy="323165"/>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Archer Medium"/>
                <a:cs typeface="Segoe UI" panose="020B0502040204020203" pitchFamily="34" charset="0"/>
              </a:rPr>
              <a:t>Figure 9: Murchison Mountains deer kills and helicopter hunting tracks for 2016/2017</a:t>
            </a:r>
            <a:r>
              <a:rPr kumimoji="0" lang="en-US" altLang="en-US" sz="1000" b="0" i="0" u="none" strike="noStrike" cap="none" normalizeH="0" baseline="0" dirty="0">
                <a:ln>
                  <a:noFill/>
                </a:ln>
                <a:solidFill>
                  <a:schemeClr val="tx1"/>
                </a:solidFill>
                <a:effectLst/>
                <a:latin typeface="Archer Medium"/>
                <a:cs typeface="Segoe UI"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cher Medium"/>
                <a:cs typeface="Segoe UI" panose="020B0502040204020203" pitchFamily="34" charset="0"/>
              </a:rPr>
              <a:t>So</a:t>
            </a: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urce: Takahē Recovery Programme Annual Report (2017-18) DOC </a:t>
            </a:r>
            <a:r>
              <a:rPr kumimoji="0" lang="en-NZ"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Te Anau Area Office </a:t>
            </a: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206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E541-31E6-4741-A163-B6CC78D516B9}"/>
              </a:ext>
            </a:extLst>
          </p:cNvPr>
          <p:cNvSpPr>
            <a:spLocks noGrp="1"/>
          </p:cNvSpPr>
          <p:nvPr>
            <p:ph type="title"/>
          </p:nvPr>
        </p:nvSpPr>
        <p:spPr>
          <a:xfrm>
            <a:off x="152400" y="274638"/>
            <a:ext cx="8813800" cy="639762"/>
          </a:xfrm>
        </p:spPr>
        <p:txBody>
          <a:bodyPr/>
          <a:lstStyle/>
          <a:p>
            <a:r>
              <a:rPr lang="en-NZ" sz="2200" b="1" dirty="0">
                <a:solidFill>
                  <a:srgbClr val="F16523"/>
                </a:solidFill>
              </a:rPr>
              <a:t>Appendix 11a: Deer Kills in the Murchison Mountains 2017/2018 (new)</a:t>
            </a:r>
            <a:endParaRPr lang="en-NZ" sz="2200" dirty="0">
              <a:solidFill>
                <a:srgbClr val="F16523"/>
              </a:solidFill>
            </a:endParaRPr>
          </a:p>
        </p:txBody>
      </p:sp>
      <p:pic>
        <p:nvPicPr>
          <p:cNvPr id="4" name="Content Placeholder 3">
            <a:extLst>
              <a:ext uri="{FF2B5EF4-FFF2-40B4-BE49-F238E27FC236}">
                <a16:creationId xmlns:a16="http://schemas.microsoft.com/office/drawing/2014/main" id="{AF540734-FFD8-4BEC-BA96-EBF722F78D1D}"/>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94710" y="914400"/>
            <a:ext cx="8329180" cy="5334000"/>
          </a:xfrm>
          <a:prstGeom prst="rect">
            <a:avLst/>
          </a:prstGeom>
        </p:spPr>
      </p:pic>
      <p:sp>
        <p:nvSpPr>
          <p:cNvPr id="5" name="Rectangle 4">
            <a:extLst>
              <a:ext uri="{FF2B5EF4-FFF2-40B4-BE49-F238E27FC236}">
                <a16:creationId xmlns:a16="http://schemas.microsoft.com/office/drawing/2014/main" id="{9796DC65-4FCC-46AC-8269-DD130EA58039}"/>
              </a:ext>
            </a:extLst>
          </p:cNvPr>
          <p:cNvSpPr/>
          <p:nvPr/>
        </p:nvSpPr>
        <p:spPr>
          <a:xfrm>
            <a:off x="0" y="6248400"/>
            <a:ext cx="7759700" cy="281231"/>
          </a:xfrm>
          <a:prstGeom prst="rect">
            <a:avLst/>
          </a:prstGeom>
        </p:spPr>
        <p:txBody>
          <a:bodyPr wrap="square">
            <a:spAutoFit/>
          </a:bodyPr>
          <a:lstStyle/>
          <a:p>
            <a:pPr marL="457200">
              <a:lnSpc>
                <a:spcPct val="107000"/>
              </a:lnSpc>
              <a:spcAft>
                <a:spcPts val="800"/>
              </a:spcAft>
            </a:pPr>
            <a:r>
              <a:rPr lang="en-NZ" sz="1200" dirty="0">
                <a:latin typeface="Calibri" panose="020F0502020204030204" pitchFamily="34" charset="0"/>
                <a:ea typeface="Calibri" panose="020F0502020204030204" pitchFamily="34" charset="0"/>
                <a:cs typeface="Times New Roman" panose="02020603050405020304" pitchFamily="18" charset="0"/>
              </a:rPr>
              <a:t>Source: Takahē Recovery Programme DOC Te Anau Area Office 2019</a:t>
            </a:r>
          </a:p>
        </p:txBody>
      </p:sp>
    </p:spTree>
    <p:extLst>
      <p:ext uri="{BB962C8B-B14F-4D97-AF65-F5344CB8AC3E}">
        <p14:creationId xmlns:p14="http://schemas.microsoft.com/office/powerpoint/2010/main" val="3250680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D8602-B1F0-4D41-A598-0DFFE7E301FC}"/>
              </a:ext>
            </a:extLst>
          </p:cNvPr>
          <p:cNvSpPr>
            <a:spLocks noGrp="1"/>
          </p:cNvSpPr>
          <p:nvPr>
            <p:ph type="title"/>
          </p:nvPr>
        </p:nvSpPr>
        <p:spPr>
          <a:xfrm>
            <a:off x="152400" y="96838"/>
            <a:ext cx="8991600" cy="817562"/>
          </a:xfrm>
        </p:spPr>
        <p:txBody>
          <a:bodyPr/>
          <a:lstStyle/>
          <a:p>
            <a:r>
              <a:rPr lang="en-NZ" sz="2400" b="1" dirty="0">
                <a:solidFill>
                  <a:srgbClr val="F16523"/>
                </a:solidFill>
              </a:rPr>
              <a:t>Appendix 18: Murchison Mountains 2017 Census results showing takahē territories</a:t>
            </a:r>
            <a:endParaRPr lang="en-NZ" sz="2400" dirty="0">
              <a:solidFill>
                <a:srgbClr val="F16523"/>
              </a:solidFill>
            </a:endParaRPr>
          </a:p>
        </p:txBody>
      </p:sp>
      <p:pic>
        <p:nvPicPr>
          <p:cNvPr id="4" name="Content Placeholder 3">
            <a:extLst>
              <a:ext uri="{FF2B5EF4-FFF2-40B4-BE49-F238E27FC236}">
                <a16:creationId xmlns:a16="http://schemas.microsoft.com/office/drawing/2014/main" id="{3CA85ADA-8572-4DFB-9CA7-CD3FCC678900}"/>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387061" y="1295605"/>
            <a:ext cx="7988300" cy="5069681"/>
          </a:xfrm>
          <a:prstGeom prst="rect">
            <a:avLst/>
          </a:prstGeom>
        </p:spPr>
      </p:pic>
      <p:sp>
        <p:nvSpPr>
          <p:cNvPr id="3" name="Rectangle 2">
            <a:extLst>
              <a:ext uri="{FF2B5EF4-FFF2-40B4-BE49-F238E27FC236}">
                <a16:creationId xmlns:a16="http://schemas.microsoft.com/office/drawing/2014/main" id="{21AB2641-71D9-467D-9FC0-86CB45C2EA8F}"/>
              </a:ext>
            </a:extLst>
          </p:cNvPr>
          <p:cNvSpPr/>
          <p:nvPr/>
        </p:nvSpPr>
        <p:spPr>
          <a:xfrm>
            <a:off x="832402" y="6365286"/>
            <a:ext cx="7631596" cy="281231"/>
          </a:xfrm>
          <a:prstGeom prst="rect">
            <a:avLst/>
          </a:prstGeom>
        </p:spPr>
        <p:txBody>
          <a:bodyPr wrap="square">
            <a:spAutoFit/>
          </a:bodyPr>
          <a:lstStyle/>
          <a:p>
            <a:pPr marL="457200">
              <a:lnSpc>
                <a:spcPct val="107000"/>
              </a:lnSpc>
              <a:spcAft>
                <a:spcPts val="800"/>
              </a:spcAft>
            </a:pPr>
            <a:r>
              <a:rPr lang="en-NZ" sz="1200" dirty="0">
                <a:latin typeface="Calibri" panose="020F0502020204030204" pitchFamily="34" charset="0"/>
                <a:ea typeface="Calibri" panose="020F0502020204030204" pitchFamily="34" charset="0"/>
                <a:cs typeface="Times New Roman" panose="02020603050405020304" pitchFamily="18" charset="0"/>
              </a:rPr>
              <a:t>Source: Takahē Recovery Programme DOC Te Anau Area Office 2019</a:t>
            </a:r>
          </a:p>
        </p:txBody>
      </p:sp>
    </p:spTree>
    <p:extLst>
      <p:ext uri="{BB962C8B-B14F-4D97-AF65-F5344CB8AC3E}">
        <p14:creationId xmlns:p14="http://schemas.microsoft.com/office/powerpoint/2010/main" val="1777581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800" y="908727"/>
            <a:ext cx="8483600" cy="2579687"/>
          </a:xfrm>
        </p:spPr>
        <p:txBody>
          <a:bodyPr/>
          <a:lstStyle/>
          <a:p>
            <a:pPr>
              <a:spcBef>
                <a:spcPts val="600"/>
              </a:spcBef>
              <a:spcAft>
                <a:spcPts val="600"/>
              </a:spcAft>
              <a:buClr>
                <a:srgbClr val="4B6545"/>
              </a:buClr>
              <a:buFont typeface="Wingdings" pitchFamily="2" charset="2"/>
              <a:buChar char="q"/>
              <a:defRPr/>
            </a:pPr>
            <a:r>
              <a:rPr lang="en-NZ" sz="2600" dirty="0">
                <a:solidFill>
                  <a:srgbClr val="4B6545"/>
                </a:solidFill>
              </a:rPr>
              <a:t>What are your chosen species’ ecological niches?</a:t>
            </a:r>
          </a:p>
          <a:p>
            <a:pPr>
              <a:spcBef>
                <a:spcPts val="600"/>
              </a:spcBef>
              <a:spcAft>
                <a:spcPts val="600"/>
              </a:spcAft>
              <a:buClr>
                <a:srgbClr val="4B6545"/>
              </a:buClr>
              <a:buFont typeface="Wingdings" pitchFamily="2" charset="2"/>
              <a:buChar char="q"/>
              <a:defRPr/>
            </a:pPr>
            <a:r>
              <a:rPr lang="en-NZ" sz="2600" dirty="0">
                <a:solidFill>
                  <a:srgbClr val="4B6545"/>
                </a:solidFill>
              </a:rPr>
              <a:t>What adaptations (structural, behavioural and / or physiological) can you describe and relate to the advantage/disadvantage these brings to your species?</a:t>
            </a:r>
          </a:p>
          <a:p>
            <a:pPr>
              <a:spcBef>
                <a:spcPts val="600"/>
              </a:spcBef>
              <a:spcAft>
                <a:spcPts val="600"/>
              </a:spcAft>
              <a:buClr>
                <a:srgbClr val="4B6545"/>
              </a:buClr>
              <a:buFont typeface="Wingdings" pitchFamily="2" charset="2"/>
              <a:buChar char="q"/>
              <a:defRPr/>
            </a:pPr>
            <a:r>
              <a:rPr lang="en-NZ" sz="2600" dirty="0">
                <a:solidFill>
                  <a:srgbClr val="4B6545"/>
                </a:solidFill>
              </a:rPr>
              <a:t>What interrelationships exist in the community? (including competition, predation and herbivory)</a:t>
            </a:r>
            <a:endParaRPr lang="en-NZ" dirty="0"/>
          </a:p>
        </p:txBody>
      </p:sp>
      <p:sp>
        <p:nvSpPr>
          <p:cNvPr id="69635" name="Title 1"/>
          <p:cNvSpPr>
            <a:spLocks noGrp="1"/>
          </p:cNvSpPr>
          <p:nvPr>
            <p:ph type="title"/>
          </p:nvPr>
        </p:nvSpPr>
        <p:spPr>
          <a:xfrm>
            <a:off x="457204" y="273053"/>
            <a:ext cx="8220075" cy="667851"/>
          </a:xfrm>
        </p:spPr>
        <p:txBody>
          <a:bodyPr/>
          <a:lstStyle/>
          <a:p>
            <a:r>
              <a:rPr lang="en-NZ" altLang="en-US" sz="3600" b="1" dirty="0">
                <a:solidFill>
                  <a:srgbClr val="F16523"/>
                </a:solidFill>
                <a:ea typeface="Arial Unicode MS" panose="020B0604020202020204" pitchFamily="34" charset="-128"/>
                <a:cs typeface="Arial Unicode MS" panose="020B0604020202020204" pitchFamily="34" charset="-128"/>
              </a:rPr>
              <a:t>Important ideas </a:t>
            </a:r>
            <a:r>
              <a:rPr lang="en-NZ" altLang="en-US" sz="3600" b="1" dirty="0">
                <a:solidFill>
                  <a:srgbClr val="F16523"/>
                </a:solidFill>
              </a:rPr>
              <a:t>– </a:t>
            </a:r>
            <a:r>
              <a:rPr lang="en-NZ" altLang="en-US" sz="3600" b="1" dirty="0">
                <a:solidFill>
                  <a:srgbClr val="F16523"/>
                </a:solidFill>
                <a:ea typeface="Arial Unicode MS" panose="020B0604020202020204" pitchFamily="34" charset="-128"/>
                <a:cs typeface="Arial Unicode MS" panose="020B0604020202020204" pitchFamily="34" charset="-128"/>
              </a:rPr>
              <a:t>the biology...</a:t>
            </a:r>
          </a:p>
        </p:txBody>
      </p:sp>
      <p:grpSp>
        <p:nvGrpSpPr>
          <p:cNvPr id="5" name="Group 4">
            <a:extLst>
              <a:ext uri="{FF2B5EF4-FFF2-40B4-BE49-F238E27FC236}">
                <a16:creationId xmlns:a16="http://schemas.microsoft.com/office/drawing/2014/main" id="{CFDD0860-E3F1-416B-B0F7-3D57E2B16044}"/>
              </a:ext>
            </a:extLst>
          </p:cNvPr>
          <p:cNvGrpSpPr/>
          <p:nvPr/>
        </p:nvGrpSpPr>
        <p:grpSpPr>
          <a:xfrm>
            <a:off x="241852" y="3831579"/>
            <a:ext cx="3784600" cy="2753368"/>
            <a:chOff x="228600" y="3657603"/>
            <a:chExt cx="3784600" cy="2753368"/>
          </a:xfrm>
        </p:grpSpPr>
        <p:pic>
          <p:nvPicPr>
            <p:cNvPr id="696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3"/>
              <a:ext cx="3784600" cy="252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1" y="6180139"/>
              <a:ext cx="1513556" cy="230832"/>
            </a:xfrm>
            <a:prstGeom prst="rect">
              <a:avLst/>
            </a:prstGeom>
            <a:noFill/>
          </p:spPr>
          <p:txBody>
            <a:bodyPr wrap="none">
              <a:spAutoFit/>
            </a:bodyPr>
            <a:lstStyle/>
            <a:p>
              <a:pPr defTabSz="457189" eaLnBrk="0" fontAlgn="base" hangingPunct="0">
                <a:spcBef>
                  <a:spcPct val="0"/>
                </a:spcBef>
                <a:spcAft>
                  <a:spcPct val="0"/>
                </a:spcAft>
                <a:defRPr/>
              </a:pPr>
              <a:r>
                <a:rPr lang="en-NZ" sz="900" dirty="0">
                  <a:solidFill>
                    <a:prstClr val="black"/>
                  </a:solidFill>
                  <a:cs typeface="Arial" charset="0"/>
                </a:rPr>
                <a:t>Photo Credit: Steve Attwood</a:t>
              </a:r>
            </a:p>
          </p:txBody>
        </p:sp>
      </p:grpSp>
      <p:grpSp>
        <p:nvGrpSpPr>
          <p:cNvPr id="6" name="Group 5">
            <a:extLst>
              <a:ext uri="{FF2B5EF4-FFF2-40B4-BE49-F238E27FC236}">
                <a16:creationId xmlns:a16="http://schemas.microsoft.com/office/drawing/2014/main" id="{03301BF9-BD12-4E0F-9C28-F6E417EC5875}"/>
              </a:ext>
            </a:extLst>
          </p:cNvPr>
          <p:cNvGrpSpPr/>
          <p:nvPr/>
        </p:nvGrpSpPr>
        <p:grpSpPr>
          <a:xfrm>
            <a:off x="4324351" y="3817293"/>
            <a:ext cx="4457700" cy="2767654"/>
            <a:chOff x="4324351" y="3657605"/>
            <a:chExt cx="4457700" cy="2767654"/>
          </a:xfrm>
        </p:grpSpPr>
        <p:pic>
          <p:nvPicPr>
            <p:cNvPr id="6963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351" y="3657605"/>
              <a:ext cx="4457700" cy="250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24354" y="6194427"/>
              <a:ext cx="2945037" cy="230832"/>
            </a:xfrm>
            <a:prstGeom prst="rect">
              <a:avLst/>
            </a:prstGeom>
            <a:noFill/>
          </p:spPr>
          <p:txBody>
            <a:bodyPr wrap="none">
              <a:spAutoFit/>
            </a:bodyPr>
            <a:lstStyle/>
            <a:p>
              <a:pPr defTabSz="457189" eaLnBrk="0" fontAlgn="base" hangingPunct="0">
                <a:spcBef>
                  <a:spcPct val="0"/>
                </a:spcBef>
                <a:spcAft>
                  <a:spcPct val="0"/>
                </a:spcAft>
                <a:defRPr/>
              </a:pPr>
              <a:r>
                <a:rPr lang="en-NZ" sz="900" dirty="0">
                  <a:solidFill>
                    <a:prstClr val="black"/>
                  </a:solidFill>
                  <a:cs typeface="Arial" charset="0"/>
                </a:rPr>
                <a:t>Photo Credit: Gordon Roberts Department of Conservation</a:t>
              </a:r>
            </a:p>
          </p:txBody>
        </p:sp>
      </p:grpSp>
    </p:spTree>
    <p:extLst>
      <p:ext uri="{BB962C8B-B14F-4D97-AF65-F5344CB8AC3E}">
        <p14:creationId xmlns:p14="http://schemas.microsoft.com/office/powerpoint/2010/main" val="2375532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95275"/>
            <a:ext cx="8229600" cy="1143000"/>
          </a:xfrm>
        </p:spPr>
        <p:txBody>
          <a:bodyPr/>
          <a:lstStyle/>
          <a:p>
            <a:r>
              <a:rPr lang="en-NZ" altLang="en-US" sz="3600" b="1">
                <a:solidFill>
                  <a:srgbClr val="F16523"/>
                </a:solidFill>
                <a:ea typeface="Arial Unicode MS" panose="020B0604020202020204" pitchFamily="34" charset="-128"/>
                <a:cs typeface="Arial Unicode MS" panose="020B0604020202020204" pitchFamily="34" charset="-128"/>
              </a:rPr>
              <a:t>Investigate a pattern in an ecological community (E)</a:t>
            </a:r>
            <a:endParaRPr lang="en-US" altLang="en-US" sz="3600" b="1">
              <a:solidFill>
                <a:srgbClr val="F16523"/>
              </a:solidFill>
              <a:ea typeface="Arial Unicode MS" panose="020B0604020202020204" pitchFamily="34" charset="-128"/>
              <a:cs typeface="Arial Unicode MS" panose="020B0604020202020204" pitchFamily="34" charset="-128"/>
            </a:endParaRPr>
          </a:p>
        </p:txBody>
      </p:sp>
      <p:sp>
        <p:nvSpPr>
          <p:cNvPr id="65538" name="Rectangle 3"/>
          <p:cNvSpPr>
            <a:spLocks noGrp="1" noChangeArrowheads="1"/>
          </p:cNvSpPr>
          <p:nvPr>
            <p:ph type="body" idx="1"/>
          </p:nvPr>
        </p:nvSpPr>
        <p:spPr>
          <a:xfrm>
            <a:off x="157163" y="1598618"/>
            <a:ext cx="8875712" cy="4281487"/>
          </a:xfrm>
        </p:spPr>
        <p:txBody>
          <a:bodyPr/>
          <a:lstStyle/>
          <a:p>
            <a:pPr marL="0" indent="0">
              <a:spcBef>
                <a:spcPts val="1200"/>
              </a:spcBef>
              <a:spcAft>
                <a:spcPts val="1200"/>
              </a:spcAft>
              <a:buClr>
                <a:srgbClr val="4B6545"/>
              </a:buClr>
              <a:buNone/>
              <a:defRPr/>
            </a:pPr>
            <a:r>
              <a:rPr lang="en-US" sz="2800" b="1" i="1" dirty="0">
                <a:solidFill>
                  <a:srgbClr val="4B6545"/>
                </a:solidFill>
                <a:ea typeface="Arial Unicode MS"/>
              </a:rPr>
              <a:t>Comprehensively investigate </a:t>
            </a:r>
            <a:r>
              <a:rPr lang="en-US" sz="2800" dirty="0">
                <a:solidFill>
                  <a:srgbClr val="4B6545"/>
                </a:solidFill>
                <a:ea typeface="Arial Unicode MS"/>
              </a:rPr>
              <a:t>(i.e. Merit PLUS) means you need to be able to:</a:t>
            </a:r>
          </a:p>
          <a:p>
            <a:pPr>
              <a:spcBef>
                <a:spcPts val="600"/>
              </a:spcBef>
              <a:spcAft>
                <a:spcPts val="600"/>
              </a:spcAft>
              <a:buClr>
                <a:srgbClr val="4B6545"/>
              </a:buClr>
              <a:buFont typeface="Wingdings" pitchFamily="2" charset="2"/>
              <a:buChar char="q"/>
              <a:defRPr/>
            </a:pPr>
            <a:r>
              <a:rPr lang="en-US" sz="2800" dirty="0">
                <a:solidFill>
                  <a:srgbClr val="4B6545"/>
                </a:solidFill>
                <a:ea typeface="Arial Unicode MS"/>
              </a:rPr>
              <a:t>Explain the pattern by using an environmental factor </a:t>
            </a:r>
            <a:r>
              <a:rPr lang="en-US" sz="2800" b="1" dirty="0">
                <a:solidFill>
                  <a:srgbClr val="4B6545"/>
                </a:solidFill>
                <a:ea typeface="Arial Unicode MS"/>
              </a:rPr>
              <a:t>AND </a:t>
            </a:r>
            <a:r>
              <a:rPr lang="en-US" sz="2800" dirty="0">
                <a:solidFill>
                  <a:srgbClr val="4B6545"/>
                </a:solidFill>
                <a:ea typeface="Arial Unicode MS"/>
              </a:rPr>
              <a:t>the biology of interrelated organisms of different species</a:t>
            </a:r>
          </a:p>
          <a:p>
            <a:pPr>
              <a:spcBef>
                <a:spcPts val="600"/>
              </a:spcBef>
              <a:spcAft>
                <a:spcPts val="600"/>
              </a:spcAft>
              <a:buClr>
                <a:srgbClr val="4B6545"/>
              </a:buClr>
              <a:buFont typeface="Wingdings" pitchFamily="2" charset="2"/>
              <a:buChar char="q"/>
              <a:defRPr/>
            </a:pPr>
            <a:r>
              <a:rPr lang="en-US" sz="2800" dirty="0">
                <a:solidFill>
                  <a:srgbClr val="4B6545"/>
                </a:solidFill>
                <a:ea typeface="Arial Unicode MS"/>
              </a:rPr>
              <a:t>This requires </a:t>
            </a:r>
            <a:r>
              <a:rPr lang="en-US" sz="2800" b="1" dirty="0">
                <a:solidFill>
                  <a:srgbClr val="4B6545"/>
                </a:solidFill>
                <a:ea typeface="Arial Unicode MS"/>
              </a:rPr>
              <a:t>in-depth analysis </a:t>
            </a:r>
            <a:r>
              <a:rPr lang="en-US" sz="2800" dirty="0">
                <a:solidFill>
                  <a:srgbClr val="4B6545"/>
                </a:solidFill>
                <a:ea typeface="Arial Unicode MS"/>
              </a:rPr>
              <a:t>of your data, </a:t>
            </a:r>
            <a:r>
              <a:rPr lang="en-US" sz="2800" b="1" dirty="0">
                <a:solidFill>
                  <a:srgbClr val="4B6545"/>
                </a:solidFill>
                <a:ea typeface="Arial Unicode MS"/>
              </a:rPr>
              <a:t>comparing and contrasting </a:t>
            </a:r>
            <a:r>
              <a:rPr lang="en-US" sz="2800" dirty="0">
                <a:solidFill>
                  <a:srgbClr val="4B6545"/>
                </a:solidFill>
                <a:ea typeface="Arial Unicode MS"/>
              </a:rPr>
              <a:t>data, </a:t>
            </a:r>
            <a:r>
              <a:rPr lang="en-US" sz="2800" b="1" dirty="0">
                <a:solidFill>
                  <a:srgbClr val="4B6545"/>
                </a:solidFill>
                <a:ea typeface="Arial Unicode MS"/>
              </a:rPr>
              <a:t>evaluating</a:t>
            </a:r>
            <a:r>
              <a:rPr lang="en-US" sz="2800" dirty="0">
                <a:solidFill>
                  <a:srgbClr val="4B6545"/>
                </a:solidFill>
                <a:ea typeface="Arial Unicode MS"/>
              </a:rPr>
              <a:t> </a:t>
            </a:r>
            <a:r>
              <a:rPr lang="en-US" sz="2800" b="1" dirty="0">
                <a:solidFill>
                  <a:srgbClr val="4B6545"/>
                </a:solidFill>
                <a:ea typeface="Arial Unicode MS"/>
              </a:rPr>
              <a:t>and justifying </a:t>
            </a:r>
            <a:r>
              <a:rPr lang="en-US" sz="2800" dirty="0">
                <a:solidFill>
                  <a:srgbClr val="4B6545"/>
                </a:solidFill>
                <a:ea typeface="Arial Unicode MS"/>
              </a:rPr>
              <a:t>your explanations.</a:t>
            </a:r>
          </a:p>
        </p:txBody>
      </p:sp>
    </p:spTree>
    <p:extLst>
      <p:ext uri="{BB962C8B-B14F-4D97-AF65-F5344CB8AC3E}">
        <p14:creationId xmlns:p14="http://schemas.microsoft.com/office/powerpoint/2010/main" val="3365709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Content Placeholder 3" descr="Graph 1"/>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04775" y="3549651"/>
            <a:ext cx="5270500" cy="3227388"/>
          </a:xfrm>
        </p:spPr>
      </p:pic>
      <p:sp>
        <p:nvSpPr>
          <p:cNvPr id="73731" name="Title 1"/>
          <p:cNvSpPr>
            <a:spLocks noGrp="1"/>
          </p:cNvSpPr>
          <p:nvPr>
            <p:ph type="title"/>
          </p:nvPr>
        </p:nvSpPr>
        <p:spPr>
          <a:xfrm>
            <a:off x="-74611" y="958851"/>
            <a:ext cx="2082801" cy="1392239"/>
          </a:xfrm>
        </p:spPr>
        <p:txBody>
          <a:bodyPr/>
          <a:lstStyle/>
          <a:p>
            <a:r>
              <a:rPr lang="en-NZ" altLang="en-US" sz="3600" b="1" dirty="0">
                <a:solidFill>
                  <a:srgbClr val="F16523"/>
                </a:solidFill>
                <a:ea typeface="Arial Unicode MS" panose="020B0604020202020204" pitchFamily="34" charset="-128"/>
                <a:cs typeface="Arial Unicode MS" panose="020B0604020202020204" pitchFamily="34" charset="-128"/>
              </a:rPr>
              <a:t>How do these graphs relate?</a:t>
            </a:r>
          </a:p>
        </p:txBody>
      </p:sp>
      <p:graphicFrame>
        <p:nvGraphicFramePr>
          <p:cNvPr id="6" name="Chart 5"/>
          <p:cNvGraphicFramePr>
            <a:graphicFrameLocks/>
          </p:cNvGraphicFramePr>
          <p:nvPr/>
        </p:nvGraphicFramePr>
        <p:xfrm>
          <a:off x="1860703" y="201479"/>
          <a:ext cx="7155683" cy="3158413"/>
        </p:xfrm>
        <a:graphic>
          <a:graphicData uri="http://schemas.openxmlformats.org/drawingml/2006/chart">
            <c:chart xmlns:c="http://schemas.openxmlformats.org/drawingml/2006/chart" xmlns:r="http://schemas.openxmlformats.org/officeDocument/2006/relationships" r:id="rId4"/>
          </a:graphicData>
        </a:graphic>
      </p:graphicFrame>
      <p:sp>
        <p:nvSpPr>
          <p:cNvPr id="73733" name="Down Arrow 4"/>
          <p:cNvSpPr>
            <a:spLocks noChangeArrowheads="1"/>
          </p:cNvSpPr>
          <p:nvPr/>
        </p:nvSpPr>
        <p:spPr bwMode="auto">
          <a:xfrm rot="-9680037">
            <a:off x="3625855" y="3224213"/>
            <a:ext cx="411163" cy="1117600"/>
          </a:xfrm>
          <a:prstGeom prst="downArrow">
            <a:avLst>
              <a:gd name="adj1" fmla="val 50000"/>
              <a:gd name="adj2" fmla="val 50097"/>
            </a:avLst>
          </a:prstGeom>
          <a:solidFill>
            <a:srgbClr val="4B6545"/>
          </a:solidFill>
          <a:ln w="9525" algn="ctr">
            <a:solidFill>
              <a:schemeClr val="tx1"/>
            </a:solidFill>
            <a:round/>
            <a:headEnd/>
            <a:tailEnd/>
          </a:ln>
        </p:spPr>
        <p:txBody>
          <a:bodyPr lIns="82945" tIns="41473" rIns="82945" bIns="41473"/>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189" fontAlgn="base" hangingPunct="0">
              <a:lnSpc>
                <a:spcPct val="93000"/>
              </a:lnSpc>
              <a:spcBef>
                <a:spcPct val="0"/>
              </a:spcBef>
              <a:spcAft>
                <a:spcPct val="0"/>
              </a:spcAft>
              <a:buClr>
                <a:srgbClr val="000000"/>
              </a:buClr>
              <a:buNone/>
            </a:pPr>
            <a:endParaRPr lang="en-NZ" altLang="en-US">
              <a:solidFill>
                <a:srgbClr val="FF6600"/>
              </a:solidFill>
              <a:latin typeface="Arial" panose="020B0604020202020204" pitchFamily="34" charset="0"/>
              <a:cs typeface="Arial" panose="020B0604020202020204" pitchFamily="34" charset="0"/>
            </a:endParaRPr>
          </a:p>
        </p:txBody>
      </p:sp>
      <p:pic>
        <p:nvPicPr>
          <p:cNvPr id="73734" name="Picture 2"/>
          <p:cNvPicPr>
            <a:picLocks noChangeAspect="1" noChangeArrowheads="1"/>
          </p:cNvPicPr>
          <p:nvPr/>
        </p:nvPicPr>
        <p:blipFill>
          <a:blip r:embed="rId5">
            <a:extLst>
              <a:ext uri="{28A0092B-C50C-407E-A947-70E740481C1C}">
                <a14:useLocalDpi xmlns:a14="http://schemas.microsoft.com/office/drawing/2010/main" val="0"/>
              </a:ext>
            </a:extLst>
          </a:blip>
          <a:srcRect l="7526" t="32498" r="78940" b="38863"/>
          <a:stretch>
            <a:fillRect/>
          </a:stretch>
        </p:blipFill>
        <p:spPr bwMode="auto">
          <a:xfrm>
            <a:off x="5483130" y="3850836"/>
            <a:ext cx="3660875" cy="191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5" name="Down Arrow 4"/>
          <p:cNvSpPr>
            <a:spLocks noChangeArrowheads="1"/>
          </p:cNvSpPr>
          <p:nvPr/>
        </p:nvSpPr>
        <p:spPr bwMode="auto">
          <a:xfrm rot="15181420">
            <a:off x="5052223" y="5209383"/>
            <a:ext cx="411163" cy="1117600"/>
          </a:xfrm>
          <a:prstGeom prst="downArrow">
            <a:avLst>
              <a:gd name="adj1" fmla="val 50000"/>
              <a:gd name="adj2" fmla="val 50097"/>
            </a:avLst>
          </a:prstGeom>
          <a:solidFill>
            <a:srgbClr val="4B6545"/>
          </a:solidFill>
          <a:ln w="9525" algn="ctr">
            <a:solidFill>
              <a:schemeClr val="tx1"/>
            </a:solidFill>
            <a:round/>
            <a:headEnd/>
            <a:tailEnd/>
          </a:ln>
        </p:spPr>
        <p:txBody>
          <a:bodyPr lIns="82945" tIns="41473" rIns="82945" bIns="41473"/>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189" fontAlgn="base" hangingPunct="0">
              <a:lnSpc>
                <a:spcPct val="93000"/>
              </a:lnSpc>
              <a:spcBef>
                <a:spcPct val="0"/>
              </a:spcBef>
              <a:spcAft>
                <a:spcPct val="0"/>
              </a:spcAft>
              <a:buClr>
                <a:srgbClr val="000000"/>
              </a:buClr>
              <a:buNone/>
            </a:pPr>
            <a:endParaRPr lang="en-NZ" altLang="en-US">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222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B2626E-861A-4DE7-BF9E-E2CBAF074A55}"/>
              </a:ext>
            </a:extLst>
          </p:cNvPr>
          <p:cNvSpPr txBox="1"/>
          <p:nvPr/>
        </p:nvSpPr>
        <p:spPr>
          <a:xfrm>
            <a:off x="6148252" y="714102"/>
            <a:ext cx="2779639" cy="2308324"/>
          </a:xfrm>
          <a:prstGeom prst="rect">
            <a:avLst/>
          </a:prstGeom>
          <a:noFill/>
        </p:spPr>
        <p:txBody>
          <a:bodyPr wrap="square" rtlCol="0">
            <a:spAutoFit/>
          </a:bodyPr>
          <a:lstStyle/>
          <a:p>
            <a:r>
              <a:rPr lang="en-US" sz="3600" b="1" dirty="0">
                <a:solidFill>
                  <a:srgbClr val="F16523"/>
                </a:solidFill>
              </a:rPr>
              <a:t>Or these?</a:t>
            </a:r>
          </a:p>
          <a:p>
            <a:r>
              <a:rPr lang="en-US" sz="3600" b="1" dirty="0">
                <a:solidFill>
                  <a:srgbClr val="F16523"/>
                </a:solidFill>
              </a:rPr>
              <a:t>What correlations can you see?</a:t>
            </a:r>
            <a:endParaRPr lang="en-NZ" sz="3600" b="1" dirty="0">
              <a:solidFill>
                <a:srgbClr val="F16523"/>
              </a:solidFill>
            </a:endParaRPr>
          </a:p>
        </p:txBody>
      </p:sp>
      <p:pic>
        <p:nvPicPr>
          <p:cNvPr id="5" name="Picture 4">
            <a:extLst>
              <a:ext uri="{FF2B5EF4-FFF2-40B4-BE49-F238E27FC236}">
                <a16:creationId xmlns:a16="http://schemas.microsoft.com/office/drawing/2014/main" id="{E80B9E30-3568-4E77-839F-06ED3BAA2480}"/>
              </a:ext>
            </a:extLst>
          </p:cNvPr>
          <p:cNvPicPr>
            <a:picLocks noChangeAspect="1"/>
          </p:cNvPicPr>
          <p:nvPr/>
        </p:nvPicPr>
        <p:blipFill>
          <a:blip r:embed="rId3"/>
          <a:stretch>
            <a:fillRect/>
          </a:stretch>
        </p:blipFill>
        <p:spPr>
          <a:xfrm>
            <a:off x="216109" y="161978"/>
            <a:ext cx="5559279" cy="2781519"/>
          </a:xfrm>
          <a:prstGeom prst="rect">
            <a:avLst/>
          </a:prstGeom>
        </p:spPr>
      </p:pic>
      <p:pic>
        <p:nvPicPr>
          <p:cNvPr id="6" name="Picture 5">
            <a:extLst>
              <a:ext uri="{FF2B5EF4-FFF2-40B4-BE49-F238E27FC236}">
                <a16:creationId xmlns:a16="http://schemas.microsoft.com/office/drawing/2014/main" id="{3B7158BC-FE02-452E-ABE3-BF641772D5DD}"/>
              </a:ext>
            </a:extLst>
          </p:cNvPr>
          <p:cNvPicPr>
            <a:picLocks noChangeAspect="1"/>
          </p:cNvPicPr>
          <p:nvPr/>
        </p:nvPicPr>
        <p:blipFill>
          <a:blip r:embed="rId4"/>
          <a:stretch>
            <a:fillRect/>
          </a:stretch>
        </p:blipFill>
        <p:spPr>
          <a:xfrm>
            <a:off x="216109" y="4176616"/>
            <a:ext cx="3950095" cy="2286000"/>
          </a:xfrm>
          <a:prstGeom prst="rect">
            <a:avLst/>
          </a:prstGeom>
        </p:spPr>
      </p:pic>
      <p:pic>
        <p:nvPicPr>
          <p:cNvPr id="7" name="Picture 6">
            <a:extLst>
              <a:ext uri="{FF2B5EF4-FFF2-40B4-BE49-F238E27FC236}">
                <a16:creationId xmlns:a16="http://schemas.microsoft.com/office/drawing/2014/main" id="{5E47D00A-0443-49A5-823F-177D212F66A6}"/>
              </a:ext>
            </a:extLst>
          </p:cNvPr>
          <p:cNvPicPr>
            <a:picLocks noChangeAspect="1"/>
          </p:cNvPicPr>
          <p:nvPr/>
        </p:nvPicPr>
        <p:blipFill>
          <a:blip r:embed="rId5"/>
          <a:stretch>
            <a:fillRect/>
          </a:stretch>
        </p:blipFill>
        <p:spPr>
          <a:xfrm>
            <a:off x="4336024" y="3508212"/>
            <a:ext cx="4686005" cy="2193449"/>
          </a:xfrm>
          <a:prstGeom prst="rect">
            <a:avLst/>
          </a:prstGeom>
        </p:spPr>
      </p:pic>
      <p:pic>
        <p:nvPicPr>
          <p:cNvPr id="8" name="Picture 7">
            <a:extLst>
              <a:ext uri="{FF2B5EF4-FFF2-40B4-BE49-F238E27FC236}">
                <a16:creationId xmlns:a16="http://schemas.microsoft.com/office/drawing/2014/main" id="{74A5B2E2-30A9-4EEF-BFE1-8213FB5042C9}"/>
              </a:ext>
            </a:extLst>
          </p:cNvPr>
          <p:cNvPicPr>
            <a:picLocks noChangeAspect="1"/>
          </p:cNvPicPr>
          <p:nvPr/>
        </p:nvPicPr>
        <p:blipFill>
          <a:blip r:embed="rId6"/>
          <a:stretch>
            <a:fillRect/>
          </a:stretch>
        </p:blipFill>
        <p:spPr>
          <a:xfrm rot="18553932">
            <a:off x="5141078" y="2671070"/>
            <a:ext cx="603556" cy="1109568"/>
          </a:xfrm>
          <a:prstGeom prst="rect">
            <a:avLst/>
          </a:prstGeom>
        </p:spPr>
      </p:pic>
      <p:pic>
        <p:nvPicPr>
          <p:cNvPr id="9" name="Picture 8">
            <a:extLst>
              <a:ext uri="{FF2B5EF4-FFF2-40B4-BE49-F238E27FC236}">
                <a16:creationId xmlns:a16="http://schemas.microsoft.com/office/drawing/2014/main" id="{34E11361-CDE8-4A9B-B227-9708CE9F4F85}"/>
              </a:ext>
            </a:extLst>
          </p:cNvPr>
          <p:cNvPicPr>
            <a:picLocks noChangeAspect="1"/>
          </p:cNvPicPr>
          <p:nvPr/>
        </p:nvPicPr>
        <p:blipFill>
          <a:blip r:embed="rId6"/>
          <a:stretch>
            <a:fillRect/>
          </a:stretch>
        </p:blipFill>
        <p:spPr>
          <a:xfrm rot="13872581">
            <a:off x="3648742" y="4079343"/>
            <a:ext cx="603556" cy="1109568"/>
          </a:xfrm>
          <a:prstGeom prst="rect">
            <a:avLst/>
          </a:prstGeom>
        </p:spPr>
      </p:pic>
      <p:pic>
        <p:nvPicPr>
          <p:cNvPr id="10" name="Picture 9">
            <a:extLst>
              <a:ext uri="{FF2B5EF4-FFF2-40B4-BE49-F238E27FC236}">
                <a16:creationId xmlns:a16="http://schemas.microsoft.com/office/drawing/2014/main" id="{4FA739A1-06E0-4E26-8FD8-9C1B3F88BA68}"/>
              </a:ext>
            </a:extLst>
          </p:cNvPr>
          <p:cNvPicPr>
            <a:picLocks noChangeAspect="1"/>
          </p:cNvPicPr>
          <p:nvPr/>
        </p:nvPicPr>
        <p:blipFill>
          <a:blip r:embed="rId6"/>
          <a:stretch>
            <a:fillRect/>
          </a:stretch>
        </p:blipFill>
        <p:spPr>
          <a:xfrm>
            <a:off x="1052802" y="2713890"/>
            <a:ext cx="864152" cy="1588644"/>
          </a:xfrm>
          <a:prstGeom prst="rect">
            <a:avLst/>
          </a:prstGeom>
        </p:spPr>
      </p:pic>
    </p:spTree>
    <p:extLst>
      <p:ext uri="{BB962C8B-B14F-4D97-AF65-F5344CB8AC3E}">
        <p14:creationId xmlns:p14="http://schemas.microsoft.com/office/powerpoint/2010/main" val="283890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1"/>
          <p:cNvSpPr>
            <a:spLocks noChangeArrowheads="1"/>
          </p:cNvSpPr>
          <p:nvPr/>
        </p:nvSpPr>
        <p:spPr bwMode="auto">
          <a:xfrm>
            <a:off x="3392490" y="190500"/>
            <a:ext cx="5380037" cy="1631950"/>
          </a:xfrm>
          <a:prstGeom prst="rect">
            <a:avLst/>
          </a:prstGeom>
          <a:noFill/>
          <a:ln w="9525">
            <a:noFill/>
            <a:miter lim="800000"/>
            <a:headEnd/>
            <a:tailEnd/>
          </a:ln>
        </p:spPr>
        <p:txBody>
          <a:bodyPr>
            <a:spAutoFit/>
          </a:bodyPr>
          <a:lstStyle/>
          <a:p>
            <a:pPr algn="ctr" defTabSz="457200" fontAlgn="base">
              <a:spcAft>
                <a:spcPct val="0"/>
              </a:spcAft>
              <a:defRPr/>
            </a:pPr>
            <a:r>
              <a:rPr lang="en-NZ" sz="3600" b="1" dirty="0">
                <a:solidFill>
                  <a:srgbClr val="F16523"/>
                </a:solidFill>
                <a:cs typeface="Arial" charset="0"/>
              </a:rPr>
              <a:t>New Zealand Endemism</a:t>
            </a:r>
            <a:br>
              <a:rPr lang="en-NZ" sz="3600" b="1" dirty="0">
                <a:solidFill>
                  <a:srgbClr val="FF6600"/>
                </a:solidFill>
                <a:cs typeface="Arial" charset="0"/>
              </a:rPr>
            </a:br>
            <a:r>
              <a:rPr lang="en-NZ" sz="3200" b="1" dirty="0">
                <a:solidFill>
                  <a:srgbClr val="4B6545"/>
                </a:solidFill>
                <a:cs typeface="Arial" charset="0"/>
              </a:rPr>
              <a:t>(species found only in </a:t>
            </a:r>
          </a:p>
          <a:p>
            <a:pPr algn="ctr" defTabSz="457200" fontAlgn="base">
              <a:spcAft>
                <a:spcPct val="0"/>
              </a:spcAft>
              <a:defRPr/>
            </a:pPr>
            <a:r>
              <a:rPr lang="en-NZ" sz="3200" b="1" dirty="0">
                <a:solidFill>
                  <a:srgbClr val="4B6545"/>
                </a:solidFill>
                <a:cs typeface="Arial" charset="0"/>
              </a:rPr>
              <a:t>New Zealand)</a:t>
            </a:r>
          </a:p>
        </p:txBody>
      </p:sp>
      <p:sp>
        <p:nvSpPr>
          <p:cNvPr id="20488" name="Rectangle 2"/>
          <p:cNvSpPr>
            <a:spLocks noChangeArrowheads="1"/>
          </p:cNvSpPr>
          <p:nvPr/>
        </p:nvSpPr>
        <p:spPr bwMode="auto">
          <a:xfrm>
            <a:off x="223838" y="3402015"/>
            <a:ext cx="5529262" cy="2357437"/>
          </a:xfrm>
          <a:prstGeom prst="rect">
            <a:avLst/>
          </a:prstGeom>
          <a:noFill/>
          <a:ln w="9525">
            <a:noFill/>
            <a:miter lim="800000"/>
            <a:headEnd/>
            <a:tailEnd/>
          </a:ln>
        </p:spPr>
        <p:txBody>
          <a:bodyPr>
            <a:spAutoFit/>
          </a:bodyPr>
          <a:lstStyle/>
          <a:p>
            <a:pPr defTabSz="457200" fontAlgn="base">
              <a:spcBef>
                <a:spcPct val="20000"/>
              </a:spcBef>
              <a:spcAft>
                <a:spcPct val="0"/>
              </a:spcAft>
              <a:defRPr/>
            </a:pPr>
            <a:r>
              <a:rPr lang="en-NZ" altLang="en-US" sz="3200" i="1" dirty="0">
                <a:solidFill>
                  <a:srgbClr val="4B6545"/>
                </a:solidFill>
                <a:cs typeface="Arial" charset="0"/>
              </a:rPr>
              <a:t>70 % of birds</a:t>
            </a:r>
          </a:p>
          <a:p>
            <a:pPr defTabSz="457200" fontAlgn="base">
              <a:spcBef>
                <a:spcPct val="20000"/>
              </a:spcBef>
              <a:spcAft>
                <a:spcPct val="0"/>
              </a:spcAft>
              <a:defRPr/>
            </a:pPr>
            <a:r>
              <a:rPr lang="en-NZ" altLang="en-US" sz="3200" i="1" dirty="0">
                <a:solidFill>
                  <a:srgbClr val="4B6545"/>
                </a:solidFill>
                <a:cs typeface="Arial" charset="0"/>
              </a:rPr>
              <a:t>80 % of trees</a:t>
            </a:r>
          </a:p>
          <a:p>
            <a:pPr defTabSz="457200" fontAlgn="base">
              <a:spcBef>
                <a:spcPct val="20000"/>
              </a:spcBef>
              <a:spcAft>
                <a:spcPct val="0"/>
              </a:spcAft>
              <a:defRPr/>
            </a:pPr>
            <a:r>
              <a:rPr lang="en-NZ" altLang="en-US" sz="3200" i="1" dirty="0">
                <a:solidFill>
                  <a:srgbClr val="4B6545"/>
                </a:solidFill>
                <a:cs typeface="Arial" charset="0"/>
              </a:rPr>
              <a:t>90 % of fish / insects</a:t>
            </a:r>
          </a:p>
          <a:p>
            <a:pPr defTabSz="457200" fontAlgn="base">
              <a:spcBef>
                <a:spcPct val="20000"/>
              </a:spcBef>
              <a:spcAft>
                <a:spcPct val="0"/>
              </a:spcAft>
              <a:defRPr/>
            </a:pPr>
            <a:r>
              <a:rPr lang="en-NZ" altLang="en-US" sz="3200" i="1" dirty="0">
                <a:solidFill>
                  <a:srgbClr val="4B6545"/>
                </a:solidFill>
                <a:cs typeface="Arial" charset="0"/>
              </a:rPr>
              <a:t>100 % of frogs / reptiles / bats</a:t>
            </a:r>
          </a:p>
        </p:txBody>
      </p:sp>
      <p:grpSp>
        <p:nvGrpSpPr>
          <p:cNvPr id="3" name="Group 2">
            <a:extLst>
              <a:ext uri="{FF2B5EF4-FFF2-40B4-BE49-F238E27FC236}">
                <a16:creationId xmlns:a16="http://schemas.microsoft.com/office/drawing/2014/main" id="{01AEF76F-86FC-43F7-AA09-2F260CDBC4C2}"/>
              </a:ext>
            </a:extLst>
          </p:cNvPr>
          <p:cNvGrpSpPr/>
          <p:nvPr/>
        </p:nvGrpSpPr>
        <p:grpSpPr>
          <a:xfrm>
            <a:off x="1" y="-1"/>
            <a:ext cx="3252735" cy="2454246"/>
            <a:chOff x="1" y="-1"/>
            <a:chExt cx="3252735" cy="2454246"/>
          </a:xfrm>
        </p:grpSpPr>
        <p:pic>
          <p:nvPicPr>
            <p:cNvPr id="1331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252735" cy="219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
            <p:cNvSpPr txBox="1">
              <a:spLocks noChangeArrowheads="1"/>
            </p:cNvSpPr>
            <p:nvPr/>
          </p:nvSpPr>
          <p:spPr bwMode="auto">
            <a:xfrm>
              <a:off x="1" y="2224057"/>
              <a:ext cx="13382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US" altLang="en-US" sz="900" dirty="0">
                  <a:solidFill>
                    <a:prstClr val="black"/>
                  </a:solidFill>
                  <a:latin typeface="Calibri"/>
                  <a:cs typeface="Arial" charset="0"/>
                </a:rPr>
                <a:t>Photo Credit: Tom Lynch</a:t>
              </a:r>
            </a:p>
          </p:txBody>
        </p:sp>
      </p:grpSp>
      <p:grpSp>
        <p:nvGrpSpPr>
          <p:cNvPr id="4" name="Group 3">
            <a:extLst>
              <a:ext uri="{FF2B5EF4-FFF2-40B4-BE49-F238E27FC236}">
                <a16:creationId xmlns:a16="http://schemas.microsoft.com/office/drawing/2014/main" id="{C5CECE32-35CC-4F62-ABA9-C0B03E706A96}"/>
              </a:ext>
            </a:extLst>
          </p:cNvPr>
          <p:cNvGrpSpPr/>
          <p:nvPr/>
        </p:nvGrpSpPr>
        <p:grpSpPr>
          <a:xfrm>
            <a:off x="3541321" y="1839995"/>
            <a:ext cx="3108863" cy="2302596"/>
            <a:chOff x="3541321" y="1839995"/>
            <a:chExt cx="3108863" cy="2302596"/>
          </a:xfrm>
        </p:grpSpPr>
        <p:sp>
          <p:nvSpPr>
            <p:cNvPr id="13321" name="TextBox 2"/>
            <p:cNvSpPr txBox="1">
              <a:spLocks noChangeArrowheads="1"/>
            </p:cNvSpPr>
            <p:nvPr/>
          </p:nvSpPr>
          <p:spPr bwMode="auto">
            <a:xfrm>
              <a:off x="3541321" y="3911759"/>
              <a:ext cx="15456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US" altLang="en-US" sz="900" dirty="0">
                  <a:solidFill>
                    <a:prstClr val="black"/>
                  </a:solidFill>
                  <a:latin typeface="Calibri"/>
                  <a:cs typeface="Arial" charset="0"/>
                </a:rPr>
                <a:t>Photo Credit: Andrew Hawke</a:t>
              </a:r>
            </a:p>
          </p:txBody>
        </p:sp>
        <p:pic>
          <p:nvPicPr>
            <p:cNvPr id="3074" name="Picture 2" descr="E:\Takahe 4Sue\IMG_17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1323" y="1839995"/>
              <a:ext cx="3108861" cy="20717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E8A8246C-C711-41A7-9D97-13EB4B8C6A99}"/>
              </a:ext>
            </a:extLst>
          </p:cNvPr>
          <p:cNvGrpSpPr/>
          <p:nvPr/>
        </p:nvGrpSpPr>
        <p:grpSpPr>
          <a:xfrm>
            <a:off x="5753100" y="4101983"/>
            <a:ext cx="3019427" cy="2244709"/>
            <a:chOff x="5753100" y="4101983"/>
            <a:chExt cx="3019427" cy="2244709"/>
          </a:xfrm>
        </p:grpSpPr>
        <p:pic>
          <p:nvPicPr>
            <p:cNvPr id="3075" name="Picture 3" descr="E:\Takahe 4Sue\IMG_94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3102" y="4101983"/>
              <a:ext cx="3019425" cy="20145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53100" y="6115860"/>
              <a:ext cx="1545616" cy="230832"/>
            </a:xfrm>
            <a:prstGeom prst="rect">
              <a:avLst/>
            </a:prstGeom>
          </p:spPr>
          <p:txBody>
            <a:bodyPr wrap="none">
              <a:spAutoFit/>
            </a:bodyPr>
            <a:lstStyle/>
            <a:p>
              <a:pPr defTabSz="457200" eaLnBrk="0" fontAlgn="base" hangingPunct="0">
                <a:spcBef>
                  <a:spcPct val="0"/>
                </a:spcBef>
                <a:spcAft>
                  <a:spcPct val="0"/>
                </a:spcAft>
                <a:defRPr/>
              </a:pPr>
              <a:r>
                <a:rPr lang="en-US" altLang="en-US" sz="900" dirty="0">
                  <a:solidFill>
                    <a:prstClr val="black"/>
                  </a:solidFill>
                  <a:cs typeface="Arial" charset="0"/>
                </a:rPr>
                <a:t>Photo Credit: Andrew Hawke</a:t>
              </a:r>
            </a:p>
          </p:txBody>
        </p:sp>
      </p:grpSp>
    </p:spTree>
    <p:extLst>
      <p:ext uri="{BB962C8B-B14F-4D97-AF65-F5344CB8AC3E}">
        <p14:creationId xmlns:p14="http://schemas.microsoft.com/office/powerpoint/2010/main" val="4092566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F5C6E-6406-4DA0-95BE-BC3525DD4A0C}"/>
              </a:ext>
            </a:extLst>
          </p:cNvPr>
          <p:cNvSpPr>
            <a:spLocks noGrp="1"/>
          </p:cNvSpPr>
          <p:nvPr>
            <p:ph type="title"/>
          </p:nvPr>
        </p:nvSpPr>
        <p:spPr>
          <a:xfrm>
            <a:off x="457200" y="570729"/>
            <a:ext cx="8229600" cy="1143000"/>
          </a:xfrm>
        </p:spPr>
        <p:txBody>
          <a:bodyPr/>
          <a:lstStyle/>
          <a:p>
            <a:r>
              <a:rPr lang="en-US" sz="3600" b="1" dirty="0">
                <a:solidFill>
                  <a:srgbClr val="F16523"/>
                </a:solidFill>
              </a:rPr>
              <a:t>Your tasks to complete</a:t>
            </a:r>
            <a:endParaRPr lang="en-NZ" sz="3600" b="1" dirty="0">
              <a:solidFill>
                <a:srgbClr val="F16523"/>
              </a:solidFill>
            </a:endParaRPr>
          </a:p>
        </p:txBody>
      </p:sp>
      <p:sp>
        <p:nvSpPr>
          <p:cNvPr id="3" name="Content Placeholder 2">
            <a:extLst>
              <a:ext uri="{FF2B5EF4-FFF2-40B4-BE49-F238E27FC236}">
                <a16:creationId xmlns:a16="http://schemas.microsoft.com/office/drawing/2014/main" id="{5323B8BF-05AC-4A23-ACA5-95F04A5C7A57}"/>
              </a:ext>
            </a:extLst>
          </p:cNvPr>
          <p:cNvSpPr>
            <a:spLocks noGrp="1"/>
          </p:cNvSpPr>
          <p:nvPr>
            <p:ph idx="1"/>
          </p:nvPr>
        </p:nvSpPr>
        <p:spPr>
          <a:xfrm>
            <a:off x="596537" y="2069533"/>
            <a:ext cx="8229600" cy="2718933"/>
          </a:xfrm>
        </p:spPr>
        <p:txBody>
          <a:bodyPr/>
          <a:lstStyle/>
          <a:p>
            <a:pPr>
              <a:buFont typeface="Wingdings" panose="05000000000000000000" pitchFamily="2" charset="2"/>
              <a:buChar char="q"/>
            </a:pPr>
            <a:r>
              <a:rPr lang="en-US" sz="2800" dirty="0" err="1">
                <a:solidFill>
                  <a:srgbClr val="4B6545"/>
                </a:solidFill>
              </a:rPr>
              <a:t>Analyse</a:t>
            </a:r>
            <a:r>
              <a:rPr lang="en-US" sz="2800" dirty="0">
                <a:solidFill>
                  <a:srgbClr val="4B6545"/>
                </a:solidFill>
              </a:rPr>
              <a:t> the data provided or researched</a:t>
            </a:r>
          </a:p>
          <a:p>
            <a:pPr>
              <a:buFont typeface="Wingdings" panose="05000000000000000000" pitchFamily="2" charset="2"/>
              <a:buChar char="q"/>
            </a:pPr>
            <a:r>
              <a:rPr lang="en-US" sz="2800" dirty="0">
                <a:solidFill>
                  <a:srgbClr val="4B6545"/>
                </a:solidFill>
              </a:rPr>
              <a:t>Describe adaptations from your observations</a:t>
            </a:r>
          </a:p>
          <a:p>
            <a:pPr>
              <a:buFont typeface="Wingdings" panose="05000000000000000000" pitchFamily="2" charset="2"/>
              <a:buChar char="q"/>
            </a:pPr>
            <a:r>
              <a:rPr lang="en-US" sz="2800" dirty="0">
                <a:solidFill>
                  <a:srgbClr val="4B6545"/>
                </a:solidFill>
              </a:rPr>
              <a:t>Research the biology of your chosen species</a:t>
            </a:r>
          </a:p>
          <a:p>
            <a:pPr>
              <a:buFont typeface="Wingdings" panose="05000000000000000000" pitchFamily="2" charset="2"/>
              <a:buChar char="q"/>
            </a:pPr>
            <a:r>
              <a:rPr lang="en-US" sz="2800" dirty="0">
                <a:solidFill>
                  <a:srgbClr val="4B6545"/>
                </a:solidFill>
              </a:rPr>
              <a:t>Look at the interrelationships between the species present in the community(</a:t>
            </a:r>
            <a:r>
              <a:rPr lang="en-US" sz="2800" dirty="0" err="1">
                <a:solidFill>
                  <a:srgbClr val="4B6545"/>
                </a:solidFill>
              </a:rPr>
              <a:t>ies</a:t>
            </a:r>
            <a:r>
              <a:rPr lang="en-US" sz="2800" dirty="0">
                <a:solidFill>
                  <a:srgbClr val="4B6545"/>
                </a:solidFill>
              </a:rPr>
              <a:t>) you are studying</a:t>
            </a:r>
          </a:p>
          <a:p>
            <a:pPr>
              <a:buFont typeface="Wingdings" panose="05000000000000000000" pitchFamily="2" charset="2"/>
              <a:buChar char="q"/>
            </a:pPr>
            <a:endParaRPr lang="en-US" dirty="0"/>
          </a:p>
          <a:p>
            <a:pPr>
              <a:buFont typeface="Wingdings" panose="05000000000000000000" pitchFamily="2" charset="2"/>
              <a:buChar char="q"/>
            </a:pPr>
            <a:endParaRPr lang="en-NZ" dirty="0"/>
          </a:p>
        </p:txBody>
      </p:sp>
    </p:spTree>
    <p:extLst>
      <p:ext uri="{BB962C8B-B14F-4D97-AF65-F5344CB8AC3E}">
        <p14:creationId xmlns:p14="http://schemas.microsoft.com/office/powerpoint/2010/main" val="4032708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A4946-13EB-4148-BFC4-AB20339A3203}"/>
              </a:ext>
            </a:extLst>
          </p:cNvPr>
          <p:cNvSpPr>
            <a:spLocks noGrp="1"/>
          </p:cNvSpPr>
          <p:nvPr>
            <p:ph type="title"/>
          </p:nvPr>
        </p:nvSpPr>
        <p:spPr/>
        <p:txBody>
          <a:bodyPr/>
          <a:lstStyle/>
          <a:p>
            <a:r>
              <a:rPr lang="en-US" sz="3600" b="1" dirty="0">
                <a:solidFill>
                  <a:srgbClr val="F16523"/>
                </a:solidFill>
              </a:rPr>
              <a:t>Food for thought?</a:t>
            </a:r>
            <a:endParaRPr lang="en-NZ" sz="3600" b="1" dirty="0">
              <a:solidFill>
                <a:srgbClr val="F16523"/>
              </a:solidFill>
            </a:endParaRPr>
          </a:p>
        </p:txBody>
      </p:sp>
      <p:pic>
        <p:nvPicPr>
          <p:cNvPr id="4" name="Picture 2">
            <a:extLst>
              <a:ext uri="{FF2B5EF4-FFF2-40B4-BE49-F238E27FC236}">
                <a16:creationId xmlns:a16="http://schemas.microsoft.com/office/drawing/2014/main" id="{1B0F3C5E-364C-4DEA-971D-F97299CF50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643" y="1223500"/>
            <a:ext cx="8053157" cy="4887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EB650890-5F68-4572-8123-63C211FFDFE1}"/>
              </a:ext>
            </a:extLst>
          </p:cNvPr>
          <p:cNvSpPr/>
          <p:nvPr/>
        </p:nvSpPr>
        <p:spPr>
          <a:xfrm>
            <a:off x="870011" y="1417637"/>
            <a:ext cx="7714695" cy="4308872"/>
          </a:xfrm>
          <a:prstGeom prst="rect">
            <a:avLst/>
          </a:prstGeom>
        </p:spPr>
        <p:txBody>
          <a:bodyPr wrap="square">
            <a:spAutoFit/>
          </a:bodyPr>
          <a:lstStyle/>
          <a:p>
            <a:r>
              <a:rPr lang="en-NZ" sz="3200" b="1" i="1" dirty="0">
                <a:solidFill>
                  <a:srgbClr val="4B6545"/>
                </a:solidFill>
              </a:rPr>
              <a:t>“Stoats, avalanches, unforgiving habitat and food of poor nutritional value, in addition to a natural mortality estimated at eight percent per year –little wonder that some ecologists have been questioning whether the takahē belong in the Murchison Mountains at all”</a:t>
            </a:r>
          </a:p>
          <a:p>
            <a:endParaRPr lang="en-NZ" sz="3200" dirty="0">
              <a:solidFill>
                <a:srgbClr val="4B6545"/>
              </a:solidFill>
            </a:endParaRPr>
          </a:p>
          <a:p>
            <a:r>
              <a:rPr lang="en-NZ" dirty="0"/>
              <a:t>Derek </a:t>
            </a:r>
            <a:r>
              <a:rPr lang="en-NZ" dirty="0" err="1"/>
              <a:t>Grezelwski,NZ</a:t>
            </a:r>
            <a:r>
              <a:rPr lang="en-NZ" dirty="0"/>
              <a:t> Geographic (2012)</a:t>
            </a:r>
          </a:p>
        </p:txBody>
      </p:sp>
    </p:spTree>
    <p:extLst>
      <p:ext uri="{BB962C8B-B14F-4D97-AF65-F5344CB8AC3E}">
        <p14:creationId xmlns:p14="http://schemas.microsoft.com/office/powerpoint/2010/main" val="2721717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33110"/>
            <a:ext cx="8229600" cy="2921000"/>
          </a:xfrm>
        </p:spPr>
        <p:txBody>
          <a:bodyPr/>
          <a:lstStyle/>
          <a:p>
            <a:pPr>
              <a:spcBef>
                <a:spcPts val="1200"/>
              </a:spcBef>
              <a:spcAft>
                <a:spcPts val="1200"/>
              </a:spcAft>
              <a:buFont typeface="Arial" charset="0"/>
              <a:buChar char="•"/>
              <a:defRPr/>
            </a:pPr>
            <a:r>
              <a:rPr lang="en-NZ" sz="2800" dirty="0">
                <a:solidFill>
                  <a:srgbClr val="4B6545"/>
                </a:solidFill>
              </a:rPr>
              <a:t>If takahē are naturally found in alpine environments, why are they not normally found at sea level? How do they cope in island environments?</a:t>
            </a:r>
          </a:p>
          <a:p>
            <a:pPr>
              <a:spcBef>
                <a:spcPts val="1200"/>
              </a:spcBef>
              <a:spcAft>
                <a:spcPts val="1200"/>
              </a:spcAft>
              <a:buFont typeface="Arial" charset="0"/>
              <a:buChar char="•"/>
              <a:defRPr/>
            </a:pPr>
            <a:r>
              <a:rPr lang="en-NZ" sz="2800" dirty="0">
                <a:solidFill>
                  <a:srgbClr val="4B6545"/>
                </a:solidFill>
                <a:latin typeface="+mj-lt"/>
              </a:rPr>
              <a:t>Why are the off shore island populations not growing exponentially in the absence of predators?</a:t>
            </a:r>
          </a:p>
          <a:p>
            <a:pPr>
              <a:spcBef>
                <a:spcPts val="1200"/>
              </a:spcBef>
              <a:spcAft>
                <a:spcPts val="1200"/>
              </a:spcAft>
              <a:buFont typeface="Arial" charset="0"/>
              <a:buChar char="•"/>
              <a:defRPr/>
            </a:pPr>
            <a:r>
              <a:rPr lang="en-NZ" sz="2800" dirty="0">
                <a:solidFill>
                  <a:srgbClr val="4B6545"/>
                </a:solidFill>
                <a:latin typeface="+mj-lt"/>
              </a:rPr>
              <a:t>What factors might limit their potential?</a:t>
            </a:r>
          </a:p>
        </p:txBody>
      </p:sp>
      <p:sp>
        <p:nvSpPr>
          <p:cNvPr id="2" name="TextBox 1"/>
          <p:cNvSpPr txBox="1"/>
          <p:nvPr/>
        </p:nvSpPr>
        <p:spPr>
          <a:xfrm>
            <a:off x="1203326" y="866781"/>
            <a:ext cx="3497752" cy="646331"/>
          </a:xfrm>
          <a:prstGeom prst="rect">
            <a:avLst/>
          </a:prstGeom>
          <a:noFill/>
        </p:spPr>
        <p:txBody>
          <a:bodyPr wrap="none">
            <a:spAutoFit/>
          </a:bodyPr>
          <a:lstStyle/>
          <a:p>
            <a:pPr defTabSz="457189" eaLnBrk="0" fontAlgn="base" hangingPunct="0">
              <a:spcBef>
                <a:spcPct val="0"/>
              </a:spcBef>
              <a:spcAft>
                <a:spcPct val="0"/>
              </a:spcAft>
              <a:defRPr/>
            </a:pPr>
            <a:r>
              <a:rPr lang="en-NZ" sz="3600" b="1" dirty="0">
                <a:solidFill>
                  <a:srgbClr val="F16523"/>
                </a:solidFill>
                <a:cs typeface="Arial" charset="0"/>
              </a:rPr>
              <a:t>Extra for experts!</a:t>
            </a:r>
            <a:endParaRPr lang="en-NZ" sz="3600" dirty="0">
              <a:solidFill>
                <a:srgbClr val="FF6600"/>
              </a:solidFill>
              <a:cs typeface="Arial" charset="0"/>
            </a:endParaRPr>
          </a:p>
        </p:txBody>
      </p:sp>
      <p:pic>
        <p:nvPicPr>
          <p:cNvPr id="79876" name="Picture 3"/>
          <p:cNvPicPr>
            <a:picLocks noChangeAspect="1" noChangeArrowheads="1"/>
          </p:cNvPicPr>
          <p:nvPr/>
        </p:nvPicPr>
        <p:blipFill>
          <a:blip r:embed="rId3">
            <a:extLst>
              <a:ext uri="{28A0092B-C50C-407E-A947-70E740481C1C}">
                <a14:useLocalDpi xmlns:a14="http://schemas.microsoft.com/office/drawing/2010/main" val="0"/>
              </a:ext>
            </a:extLst>
          </a:blip>
          <a:srcRect t="35583" b="18752"/>
          <a:stretch>
            <a:fillRect/>
          </a:stretch>
        </p:blipFill>
        <p:spPr bwMode="auto">
          <a:xfrm>
            <a:off x="4895856" y="150816"/>
            <a:ext cx="4035425" cy="245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7" name="Rectangle 3"/>
          <p:cNvSpPr>
            <a:spLocks noChangeArrowheads="1"/>
          </p:cNvSpPr>
          <p:nvPr/>
        </p:nvSpPr>
        <p:spPr bwMode="auto">
          <a:xfrm>
            <a:off x="4895854" y="2617789"/>
            <a:ext cx="12314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189" eaLnBrk="0" fontAlgn="base" hangingPunct="0">
              <a:spcBef>
                <a:spcPct val="0"/>
              </a:spcBef>
              <a:spcAft>
                <a:spcPct val="0"/>
              </a:spcAft>
              <a:buNone/>
            </a:pPr>
            <a:r>
              <a:rPr lang="en-US" altLang="en-US" sz="900" dirty="0">
                <a:solidFill>
                  <a:srgbClr val="000000"/>
                </a:solidFill>
                <a:cs typeface="Arial" panose="020B0604020202020204" pitchFamily="34" charset="0"/>
              </a:rPr>
              <a:t>Photo Credit: Sue Lum</a:t>
            </a:r>
          </a:p>
        </p:txBody>
      </p:sp>
    </p:spTree>
    <p:extLst>
      <p:ext uri="{BB962C8B-B14F-4D97-AF65-F5344CB8AC3E}">
        <p14:creationId xmlns:p14="http://schemas.microsoft.com/office/powerpoint/2010/main" val="759904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C09B-A5DF-4A43-A16B-7D4C092B5776}"/>
              </a:ext>
            </a:extLst>
          </p:cNvPr>
          <p:cNvSpPr>
            <a:spLocks noGrp="1"/>
          </p:cNvSpPr>
          <p:nvPr>
            <p:ph type="title"/>
          </p:nvPr>
        </p:nvSpPr>
        <p:spPr/>
        <p:txBody>
          <a:bodyPr/>
          <a:lstStyle/>
          <a:p>
            <a:r>
              <a:rPr lang="en-US" sz="3600" b="1" dirty="0">
                <a:solidFill>
                  <a:srgbClr val="F16523"/>
                </a:solidFill>
              </a:rPr>
              <a:t>What happens on the islands?</a:t>
            </a:r>
            <a:endParaRPr lang="en-NZ" sz="3600" b="1" dirty="0">
              <a:solidFill>
                <a:srgbClr val="F16523"/>
              </a:solidFill>
            </a:endParaRPr>
          </a:p>
        </p:txBody>
      </p:sp>
      <p:sp>
        <p:nvSpPr>
          <p:cNvPr id="3" name="Content Placeholder 2">
            <a:extLst>
              <a:ext uri="{FF2B5EF4-FFF2-40B4-BE49-F238E27FC236}">
                <a16:creationId xmlns:a16="http://schemas.microsoft.com/office/drawing/2014/main" id="{C37829C7-534E-41BF-A434-B05A21E13118}"/>
              </a:ext>
            </a:extLst>
          </p:cNvPr>
          <p:cNvSpPr>
            <a:spLocks noGrp="1"/>
          </p:cNvSpPr>
          <p:nvPr>
            <p:ph idx="1"/>
          </p:nvPr>
        </p:nvSpPr>
        <p:spPr>
          <a:xfrm>
            <a:off x="457200" y="1417638"/>
            <a:ext cx="5307874" cy="4525962"/>
          </a:xfrm>
        </p:spPr>
        <p:txBody>
          <a:bodyPr/>
          <a:lstStyle/>
          <a:p>
            <a:r>
              <a:rPr lang="en-US" sz="2800" dirty="0">
                <a:solidFill>
                  <a:srgbClr val="4B6545"/>
                </a:solidFill>
              </a:rPr>
              <a:t>In island populations, relatively low numbers in a population can mean there is low genetic variation.</a:t>
            </a:r>
          </a:p>
          <a:p>
            <a:r>
              <a:rPr lang="en-US" sz="2800" dirty="0">
                <a:solidFill>
                  <a:srgbClr val="4B6545"/>
                </a:solidFill>
              </a:rPr>
              <a:t>This may lead to inbreeding depression, expressed in infertile eggs, failure to hatch and poor chick survival.</a:t>
            </a:r>
          </a:p>
          <a:p>
            <a:r>
              <a:rPr lang="en-US" sz="2800" dirty="0">
                <a:solidFill>
                  <a:srgbClr val="4B6545"/>
                </a:solidFill>
              </a:rPr>
              <a:t>Low population numbers and endemism make it difficult to increase genetic diversity.</a:t>
            </a:r>
          </a:p>
          <a:p>
            <a:endParaRPr lang="en-NZ" sz="2800" dirty="0">
              <a:solidFill>
                <a:srgbClr val="4B6545"/>
              </a:solidFill>
            </a:endParaRPr>
          </a:p>
        </p:txBody>
      </p:sp>
      <p:sp>
        <p:nvSpPr>
          <p:cNvPr id="4" name="TextBox 3">
            <a:extLst>
              <a:ext uri="{FF2B5EF4-FFF2-40B4-BE49-F238E27FC236}">
                <a16:creationId xmlns:a16="http://schemas.microsoft.com/office/drawing/2014/main" id="{670262B4-1332-4373-BA1A-FC96FB10EFBB}"/>
              </a:ext>
            </a:extLst>
          </p:cNvPr>
          <p:cNvSpPr txBox="1"/>
          <p:nvPr/>
        </p:nvSpPr>
        <p:spPr>
          <a:xfrm>
            <a:off x="5882121" y="5251269"/>
            <a:ext cx="1231427" cy="230832"/>
          </a:xfrm>
          <a:prstGeom prst="rect">
            <a:avLst/>
          </a:prstGeom>
          <a:noFill/>
        </p:spPr>
        <p:txBody>
          <a:bodyPr wrap="none" rtlCol="0">
            <a:spAutoFit/>
          </a:bodyPr>
          <a:lstStyle/>
          <a:p>
            <a:r>
              <a:rPr lang="en-US" sz="900" dirty="0"/>
              <a:t>Photo Credit: Sue Lum</a:t>
            </a:r>
            <a:endParaRPr lang="en-NZ" sz="900" dirty="0"/>
          </a:p>
        </p:txBody>
      </p:sp>
      <p:pic>
        <p:nvPicPr>
          <p:cNvPr id="5" name="Picture 4">
            <a:extLst>
              <a:ext uri="{FF2B5EF4-FFF2-40B4-BE49-F238E27FC236}">
                <a16:creationId xmlns:a16="http://schemas.microsoft.com/office/drawing/2014/main" id="{F38F2883-927F-4B72-88CF-4DE8FD09D7FD}"/>
              </a:ext>
            </a:extLst>
          </p:cNvPr>
          <p:cNvPicPr>
            <a:picLocks noChangeAspect="1"/>
          </p:cNvPicPr>
          <p:nvPr/>
        </p:nvPicPr>
        <p:blipFill>
          <a:blip r:embed="rId3"/>
          <a:stretch>
            <a:fillRect/>
          </a:stretch>
        </p:blipFill>
        <p:spPr>
          <a:xfrm>
            <a:off x="5882121" y="1304349"/>
            <a:ext cx="2853434" cy="3946920"/>
          </a:xfrm>
          <a:prstGeom prst="rect">
            <a:avLst/>
          </a:prstGeom>
        </p:spPr>
      </p:pic>
    </p:spTree>
    <p:extLst>
      <p:ext uri="{BB962C8B-B14F-4D97-AF65-F5344CB8AC3E}">
        <p14:creationId xmlns:p14="http://schemas.microsoft.com/office/powerpoint/2010/main" val="167199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C45F-55DC-45E1-871D-FE3C7CB7CC89}"/>
              </a:ext>
            </a:extLst>
          </p:cNvPr>
          <p:cNvSpPr>
            <a:spLocks noGrp="1"/>
          </p:cNvSpPr>
          <p:nvPr>
            <p:ph type="title"/>
          </p:nvPr>
        </p:nvSpPr>
        <p:spPr/>
        <p:txBody>
          <a:bodyPr/>
          <a:lstStyle/>
          <a:p>
            <a:r>
              <a:rPr lang="en-US" sz="3600" b="1" dirty="0">
                <a:solidFill>
                  <a:srgbClr val="F16523"/>
                </a:solidFill>
              </a:rPr>
              <a:t>How does DOC manage the problems associated with small populations?</a:t>
            </a:r>
            <a:endParaRPr lang="en-NZ" sz="3600" b="1" dirty="0">
              <a:solidFill>
                <a:srgbClr val="F16523"/>
              </a:solidFill>
            </a:endParaRPr>
          </a:p>
        </p:txBody>
      </p:sp>
      <p:sp>
        <p:nvSpPr>
          <p:cNvPr id="3" name="Content Placeholder 2">
            <a:extLst>
              <a:ext uri="{FF2B5EF4-FFF2-40B4-BE49-F238E27FC236}">
                <a16:creationId xmlns:a16="http://schemas.microsoft.com/office/drawing/2014/main" id="{C5938C11-9B9F-4DB6-B0DF-FEDB6CBA2FCE}"/>
              </a:ext>
            </a:extLst>
          </p:cNvPr>
          <p:cNvSpPr>
            <a:spLocks noGrp="1"/>
          </p:cNvSpPr>
          <p:nvPr>
            <p:ph idx="1"/>
          </p:nvPr>
        </p:nvSpPr>
        <p:spPr>
          <a:xfrm>
            <a:off x="457200" y="1854926"/>
            <a:ext cx="4367349" cy="4088674"/>
          </a:xfrm>
        </p:spPr>
        <p:txBody>
          <a:bodyPr/>
          <a:lstStyle/>
          <a:p>
            <a:r>
              <a:rPr lang="en-US" sz="2400" dirty="0">
                <a:solidFill>
                  <a:srgbClr val="4B6545"/>
                </a:solidFill>
              </a:rPr>
              <a:t>Records are kept for all managed breeding pairs</a:t>
            </a:r>
          </a:p>
          <a:p>
            <a:r>
              <a:rPr lang="en-US" sz="2400" dirty="0">
                <a:solidFill>
                  <a:srgbClr val="4B6545"/>
                </a:solidFill>
              </a:rPr>
              <a:t>Restrictions are made on the ‘types’ of pairings and the number of offspring from a particular ‘line’ or parentage</a:t>
            </a:r>
          </a:p>
          <a:p>
            <a:r>
              <a:rPr lang="en-US" sz="2400" dirty="0">
                <a:solidFill>
                  <a:srgbClr val="4B6545"/>
                </a:solidFill>
              </a:rPr>
              <a:t>Birds are translocated around the country to different breeding sites, to ‘mix things up’</a:t>
            </a:r>
          </a:p>
          <a:p>
            <a:endParaRPr lang="en-NZ" sz="2400" dirty="0">
              <a:solidFill>
                <a:srgbClr val="4B6545"/>
              </a:solidFill>
            </a:endParaRPr>
          </a:p>
        </p:txBody>
      </p:sp>
      <p:sp>
        <p:nvSpPr>
          <p:cNvPr id="4" name="TextBox 3">
            <a:extLst>
              <a:ext uri="{FF2B5EF4-FFF2-40B4-BE49-F238E27FC236}">
                <a16:creationId xmlns:a16="http://schemas.microsoft.com/office/drawing/2014/main" id="{C33AB459-511A-4784-99B1-3B602CD17252}"/>
              </a:ext>
            </a:extLst>
          </p:cNvPr>
          <p:cNvSpPr txBox="1"/>
          <p:nvPr/>
        </p:nvSpPr>
        <p:spPr>
          <a:xfrm>
            <a:off x="6072817" y="4969445"/>
            <a:ext cx="2792752" cy="230832"/>
          </a:xfrm>
          <a:prstGeom prst="rect">
            <a:avLst/>
          </a:prstGeom>
          <a:noFill/>
        </p:spPr>
        <p:txBody>
          <a:bodyPr wrap="none" rtlCol="0">
            <a:spAutoFit/>
          </a:bodyPr>
          <a:lstStyle/>
          <a:p>
            <a:r>
              <a:rPr lang="en-US" sz="900" dirty="0"/>
              <a:t>Photo Credit: Minnie Clark Department of Conservation</a:t>
            </a:r>
            <a:endParaRPr lang="en-NZ" sz="900" dirty="0"/>
          </a:p>
        </p:txBody>
      </p:sp>
      <p:pic>
        <p:nvPicPr>
          <p:cNvPr id="5" name="Picture 4">
            <a:extLst>
              <a:ext uri="{FF2B5EF4-FFF2-40B4-BE49-F238E27FC236}">
                <a16:creationId xmlns:a16="http://schemas.microsoft.com/office/drawing/2014/main" id="{E69BD488-FFC1-4255-B822-5DFD99D4C782}"/>
              </a:ext>
            </a:extLst>
          </p:cNvPr>
          <p:cNvPicPr>
            <a:picLocks noChangeAspect="1"/>
          </p:cNvPicPr>
          <p:nvPr/>
        </p:nvPicPr>
        <p:blipFill>
          <a:blip r:embed="rId2"/>
          <a:stretch>
            <a:fillRect/>
          </a:stretch>
        </p:blipFill>
        <p:spPr>
          <a:xfrm>
            <a:off x="4760736" y="1888555"/>
            <a:ext cx="4104833" cy="3080890"/>
          </a:xfrm>
          <a:prstGeom prst="rect">
            <a:avLst/>
          </a:prstGeom>
        </p:spPr>
      </p:pic>
    </p:spTree>
    <p:extLst>
      <p:ext uri="{BB962C8B-B14F-4D97-AF65-F5344CB8AC3E}">
        <p14:creationId xmlns:p14="http://schemas.microsoft.com/office/powerpoint/2010/main" val="1749663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72742-BFB4-4541-AD1D-2E7767C2800E}"/>
              </a:ext>
            </a:extLst>
          </p:cNvPr>
          <p:cNvSpPr>
            <a:spLocks noGrp="1"/>
          </p:cNvSpPr>
          <p:nvPr>
            <p:ph type="title"/>
          </p:nvPr>
        </p:nvSpPr>
        <p:spPr>
          <a:xfrm>
            <a:off x="457200" y="274638"/>
            <a:ext cx="8229600" cy="1103786"/>
          </a:xfrm>
        </p:spPr>
        <p:txBody>
          <a:bodyPr/>
          <a:lstStyle/>
          <a:p>
            <a:r>
              <a:rPr lang="en-NZ" sz="2400" b="1" dirty="0">
                <a:solidFill>
                  <a:srgbClr val="F16523"/>
                </a:solidFill>
              </a:rPr>
              <a:t>Appendix 22: Genetic diversity and kinship within the takahē populations (2012–2018)</a:t>
            </a:r>
            <a:endParaRPr lang="en-NZ" sz="2400" dirty="0">
              <a:solidFill>
                <a:srgbClr val="F16523"/>
              </a:solidFill>
            </a:endParaRPr>
          </a:p>
        </p:txBody>
      </p:sp>
      <p:pic>
        <p:nvPicPr>
          <p:cNvPr id="4" name="Content Placeholder 3">
            <a:extLst>
              <a:ext uri="{FF2B5EF4-FFF2-40B4-BE49-F238E27FC236}">
                <a16:creationId xmlns:a16="http://schemas.microsoft.com/office/drawing/2014/main" id="{E389FFAD-74D1-4D7D-84E3-7E19A7E249FC}"/>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85549" y="1531942"/>
            <a:ext cx="8372901" cy="4541312"/>
          </a:xfrm>
          <a:prstGeom prst="rect">
            <a:avLst/>
          </a:prstGeom>
        </p:spPr>
      </p:pic>
      <p:sp>
        <p:nvSpPr>
          <p:cNvPr id="5" name="Rectangle 4">
            <a:extLst>
              <a:ext uri="{FF2B5EF4-FFF2-40B4-BE49-F238E27FC236}">
                <a16:creationId xmlns:a16="http://schemas.microsoft.com/office/drawing/2014/main" id="{344A2BAA-FBCD-487D-8700-1F79D9DAA867}"/>
              </a:ext>
            </a:extLst>
          </p:cNvPr>
          <p:cNvSpPr/>
          <p:nvPr/>
        </p:nvSpPr>
        <p:spPr>
          <a:xfrm>
            <a:off x="385549" y="6073254"/>
            <a:ext cx="7011538" cy="312650"/>
          </a:xfrm>
          <a:prstGeom prst="rect">
            <a:avLst/>
          </a:prstGeom>
        </p:spPr>
        <p:txBody>
          <a:bodyPr wrap="square">
            <a:spAutoFit/>
          </a:bodyPr>
          <a:lstStyle/>
          <a:p>
            <a:pPr>
              <a:lnSpc>
                <a:spcPct val="107000"/>
              </a:lnSpc>
              <a:spcAft>
                <a:spcPts val="800"/>
              </a:spcAft>
            </a:pPr>
            <a:r>
              <a:rPr lang="en-NZ" sz="1400" dirty="0">
                <a:latin typeface="Calibri" panose="020F0502020204030204" pitchFamily="34" charset="0"/>
                <a:ea typeface="Calibri" panose="020F0502020204030204" pitchFamily="34" charset="0"/>
                <a:cs typeface="Times New Roman" panose="02020603050405020304" pitchFamily="18" charset="0"/>
              </a:rPr>
              <a:t>Source: Takahē Recovery Programme DOC Te Anau Area Office 2019</a:t>
            </a:r>
          </a:p>
        </p:txBody>
      </p:sp>
    </p:spTree>
    <p:extLst>
      <p:ext uri="{BB962C8B-B14F-4D97-AF65-F5344CB8AC3E}">
        <p14:creationId xmlns:p14="http://schemas.microsoft.com/office/powerpoint/2010/main" val="2157364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DA2B-C17D-4868-A20F-83D81E32FAFC}"/>
              </a:ext>
            </a:extLst>
          </p:cNvPr>
          <p:cNvSpPr>
            <a:spLocks noGrp="1"/>
          </p:cNvSpPr>
          <p:nvPr>
            <p:ph type="title"/>
          </p:nvPr>
        </p:nvSpPr>
        <p:spPr/>
        <p:txBody>
          <a:bodyPr/>
          <a:lstStyle/>
          <a:p>
            <a:r>
              <a:rPr lang="en-US" sz="3600" b="1" dirty="0">
                <a:solidFill>
                  <a:srgbClr val="F16523"/>
                </a:solidFill>
              </a:rPr>
              <a:t>Infographics from </a:t>
            </a:r>
            <a:br>
              <a:rPr lang="en-US" sz="3600" b="1" dirty="0">
                <a:solidFill>
                  <a:srgbClr val="F16523"/>
                </a:solidFill>
              </a:rPr>
            </a:br>
            <a:r>
              <a:rPr lang="en-US" sz="3600" b="1" dirty="0">
                <a:solidFill>
                  <a:srgbClr val="F16523"/>
                </a:solidFill>
              </a:rPr>
              <a:t>Takahē recovery Programme</a:t>
            </a:r>
            <a:endParaRPr lang="en-NZ" sz="3600" b="1" dirty="0">
              <a:solidFill>
                <a:srgbClr val="F16523"/>
              </a:solidFill>
            </a:endParaRPr>
          </a:p>
        </p:txBody>
      </p:sp>
      <p:sp>
        <p:nvSpPr>
          <p:cNvPr id="3" name="Content Placeholder 2">
            <a:extLst>
              <a:ext uri="{FF2B5EF4-FFF2-40B4-BE49-F238E27FC236}">
                <a16:creationId xmlns:a16="http://schemas.microsoft.com/office/drawing/2014/main" id="{E0C76B35-57AD-42B4-82E7-F843F34453FD}"/>
              </a:ext>
            </a:extLst>
          </p:cNvPr>
          <p:cNvSpPr>
            <a:spLocks noGrp="1"/>
          </p:cNvSpPr>
          <p:nvPr>
            <p:ph idx="1"/>
          </p:nvPr>
        </p:nvSpPr>
        <p:spPr>
          <a:xfrm>
            <a:off x="457200" y="2603863"/>
            <a:ext cx="8229600" cy="1262744"/>
          </a:xfrm>
        </p:spPr>
        <p:txBody>
          <a:bodyPr/>
          <a:lstStyle/>
          <a:p>
            <a:pPr marL="0" indent="0">
              <a:buNone/>
            </a:pPr>
            <a:r>
              <a:rPr lang="en-US" dirty="0">
                <a:solidFill>
                  <a:srgbClr val="4B6545"/>
                </a:solidFill>
                <a:hlinkClick r:id="rId2"/>
              </a:rPr>
              <a:t>www.doc.govt.nz/our-work/takahe-recovery-programme/takahe-story-visualisation</a:t>
            </a:r>
            <a:r>
              <a:rPr lang="en-US" dirty="0">
                <a:solidFill>
                  <a:srgbClr val="4B6545"/>
                </a:solidFill>
                <a:hlinkClick r:id="rId3"/>
              </a:rPr>
              <a:t>/</a:t>
            </a:r>
            <a:endParaRPr lang="en-US" dirty="0">
              <a:solidFill>
                <a:srgbClr val="4B6545"/>
              </a:solidFill>
            </a:endParaRPr>
          </a:p>
          <a:p>
            <a:pPr marL="0" indent="0">
              <a:buNone/>
            </a:pPr>
            <a:endParaRPr lang="en-US" dirty="0">
              <a:solidFill>
                <a:srgbClr val="4B6545"/>
              </a:solidFill>
            </a:endParaRPr>
          </a:p>
          <a:p>
            <a:pPr marL="0" indent="0">
              <a:buNone/>
            </a:pPr>
            <a:endParaRPr lang="en-NZ" dirty="0">
              <a:solidFill>
                <a:srgbClr val="4B6545"/>
              </a:solidFill>
            </a:endParaRPr>
          </a:p>
        </p:txBody>
      </p:sp>
    </p:spTree>
    <p:extLst>
      <p:ext uri="{BB962C8B-B14F-4D97-AF65-F5344CB8AC3E}">
        <p14:creationId xmlns:p14="http://schemas.microsoft.com/office/powerpoint/2010/main" val="2723750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AB58-CC42-47B4-BEF7-A2299D1E6B2D}"/>
              </a:ext>
            </a:extLst>
          </p:cNvPr>
          <p:cNvSpPr>
            <a:spLocks noGrp="1"/>
          </p:cNvSpPr>
          <p:nvPr>
            <p:ph type="title"/>
          </p:nvPr>
        </p:nvSpPr>
        <p:spPr/>
        <p:txBody>
          <a:bodyPr/>
          <a:lstStyle/>
          <a:p>
            <a:r>
              <a:rPr lang="en-US" sz="3600" b="1" dirty="0">
                <a:solidFill>
                  <a:srgbClr val="F16523"/>
                </a:solidFill>
              </a:rPr>
              <a:t>Acknowledgments</a:t>
            </a:r>
            <a:endParaRPr lang="en-NZ" sz="3600" b="1" dirty="0">
              <a:solidFill>
                <a:srgbClr val="F16523"/>
              </a:solidFill>
            </a:endParaRPr>
          </a:p>
        </p:txBody>
      </p:sp>
      <p:sp>
        <p:nvSpPr>
          <p:cNvPr id="3" name="Content Placeholder 2">
            <a:extLst>
              <a:ext uri="{FF2B5EF4-FFF2-40B4-BE49-F238E27FC236}">
                <a16:creationId xmlns:a16="http://schemas.microsoft.com/office/drawing/2014/main" id="{4BBC984D-9118-4B8A-8C93-04047D2C76E7}"/>
              </a:ext>
            </a:extLst>
          </p:cNvPr>
          <p:cNvSpPr>
            <a:spLocks noGrp="1"/>
          </p:cNvSpPr>
          <p:nvPr>
            <p:ph idx="1"/>
          </p:nvPr>
        </p:nvSpPr>
        <p:spPr/>
        <p:txBody>
          <a:bodyPr/>
          <a:lstStyle/>
          <a:p>
            <a:r>
              <a:rPr lang="en-US" sz="2000" dirty="0">
                <a:solidFill>
                  <a:srgbClr val="4B6545"/>
                </a:solidFill>
              </a:rPr>
              <a:t>This resource was developed by ZEALANDIA educator and senior biology teacher Sue Lum.</a:t>
            </a:r>
          </a:p>
          <a:p>
            <a:r>
              <a:rPr lang="en-US" sz="2000" dirty="0">
                <a:solidFill>
                  <a:srgbClr val="4B6545"/>
                </a:solidFill>
              </a:rPr>
              <a:t>It would not have been possible without the support of the Department of Conservation’s Takahē Recovery Programme, and in particular the Te Anau Area Office for their generosity in sharing their time, expertise and resources.</a:t>
            </a:r>
          </a:p>
          <a:p>
            <a:r>
              <a:rPr lang="en-US" sz="2000" dirty="0">
                <a:solidFill>
                  <a:srgbClr val="4B6545"/>
                </a:solidFill>
              </a:rPr>
              <a:t>Thank you also to the education staff and volunteers at ZEALANDIA for their support and encouragement.</a:t>
            </a:r>
          </a:p>
          <a:p>
            <a:r>
              <a:rPr lang="en-US" sz="2000" dirty="0">
                <a:solidFill>
                  <a:srgbClr val="4B6545"/>
                </a:solidFill>
              </a:rPr>
              <a:t>Wellington biology teachers Rebecca Rapira-Davies from St Catherine’s College, Emma Stoddart from Chilton St James School, Jan Szydlowski from Onslow College, and Joanne Lowe from Wellington High School generously gave their time to provide feedback and student exemplars.</a:t>
            </a:r>
          </a:p>
        </p:txBody>
      </p:sp>
    </p:spTree>
    <p:extLst>
      <p:ext uri="{BB962C8B-B14F-4D97-AF65-F5344CB8AC3E}">
        <p14:creationId xmlns:p14="http://schemas.microsoft.com/office/powerpoint/2010/main" val="2477596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70C65-79CD-4D82-843D-766CC1323CBE}"/>
              </a:ext>
            </a:extLst>
          </p:cNvPr>
          <p:cNvSpPr>
            <a:spLocks noGrp="1"/>
          </p:cNvSpPr>
          <p:nvPr>
            <p:ph type="title"/>
          </p:nvPr>
        </p:nvSpPr>
        <p:spPr>
          <a:xfrm>
            <a:off x="457200" y="213678"/>
            <a:ext cx="8229600" cy="952341"/>
          </a:xfrm>
        </p:spPr>
        <p:txBody>
          <a:bodyPr/>
          <a:lstStyle/>
          <a:p>
            <a:r>
              <a:rPr lang="en-US" b="1" dirty="0">
                <a:solidFill>
                  <a:srgbClr val="F16523"/>
                </a:solidFill>
              </a:rPr>
              <a:t>Unique NZ Species</a:t>
            </a:r>
          </a:p>
        </p:txBody>
      </p:sp>
      <p:sp>
        <p:nvSpPr>
          <p:cNvPr id="3" name="Content Placeholder 2">
            <a:extLst>
              <a:ext uri="{FF2B5EF4-FFF2-40B4-BE49-F238E27FC236}">
                <a16:creationId xmlns:a16="http://schemas.microsoft.com/office/drawing/2014/main" id="{E6D8FEAD-0F80-45E0-977C-69F63ABCB314}"/>
              </a:ext>
            </a:extLst>
          </p:cNvPr>
          <p:cNvSpPr>
            <a:spLocks noGrp="1"/>
          </p:cNvSpPr>
          <p:nvPr>
            <p:ph idx="1"/>
          </p:nvPr>
        </p:nvSpPr>
        <p:spPr>
          <a:xfrm>
            <a:off x="346165" y="1173798"/>
            <a:ext cx="4408717" cy="2399390"/>
          </a:xfrm>
        </p:spPr>
        <p:txBody>
          <a:bodyPr/>
          <a:lstStyle/>
          <a:p>
            <a:pPr marL="0" indent="0">
              <a:buNone/>
            </a:pPr>
            <a:r>
              <a:rPr lang="en-US" i="1" dirty="0">
                <a:solidFill>
                  <a:srgbClr val="4B6545"/>
                </a:solidFill>
              </a:rPr>
              <a:t>Flightless birds</a:t>
            </a:r>
          </a:p>
          <a:p>
            <a:pPr marL="0" indent="0">
              <a:buNone/>
            </a:pPr>
            <a:r>
              <a:rPr lang="en-US" i="1" dirty="0">
                <a:solidFill>
                  <a:srgbClr val="4B6545"/>
                </a:solidFill>
              </a:rPr>
              <a:t>Giant insects</a:t>
            </a:r>
          </a:p>
          <a:p>
            <a:pPr marL="0" indent="0">
              <a:buNone/>
            </a:pPr>
            <a:r>
              <a:rPr lang="en-US" i="1" dirty="0">
                <a:solidFill>
                  <a:srgbClr val="4B6545"/>
                </a:solidFill>
              </a:rPr>
              <a:t>Living fossils </a:t>
            </a:r>
          </a:p>
          <a:p>
            <a:pPr marL="0" indent="0">
              <a:buNone/>
            </a:pPr>
            <a:r>
              <a:rPr lang="en-US" i="1" dirty="0">
                <a:solidFill>
                  <a:srgbClr val="4B6545"/>
                </a:solidFill>
              </a:rPr>
              <a:t>Trees that change shape</a:t>
            </a:r>
          </a:p>
        </p:txBody>
      </p:sp>
      <p:grpSp>
        <p:nvGrpSpPr>
          <p:cNvPr id="15" name="Group 14">
            <a:extLst>
              <a:ext uri="{FF2B5EF4-FFF2-40B4-BE49-F238E27FC236}">
                <a16:creationId xmlns:a16="http://schemas.microsoft.com/office/drawing/2014/main" id="{4BFE8B20-D09E-4D1B-94C8-C8381368D2FE}"/>
              </a:ext>
            </a:extLst>
          </p:cNvPr>
          <p:cNvGrpSpPr/>
          <p:nvPr/>
        </p:nvGrpSpPr>
        <p:grpSpPr>
          <a:xfrm>
            <a:off x="6164896" y="958349"/>
            <a:ext cx="2521904" cy="2373237"/>
            <a:chOff x="6164896" y="958349"/>
            <a:chExt cx="2521904" cy="2373237"/>
          </a:xfrm>
        </p:grpSpPr>
        <p:pic>
          <p:nvPicPr>
            <p:cNvPr id="4" name="Picture 2">
              <a:extLst>
                <a:ext uri="{FF2B5EF4-FFF2-40B4-BE49-F238E27FC236}">
                  <a16:creationId xmlns:a16="http://schemas.microsoft.com/office/drawing/2014/main" id="{B7F5DB82-8F05-495D-BA39-2C97D614C6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4896" y="958349"/>
              <a:ext cx="2521904" cy="215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461C307A-F77A-4560-83DA-96848961D086}"/>
                </a:ext>
              </a:extLst>
            </p:cNvPr>
            <p:cNvSpPr txBox="1"/>
            <p:nvPr/>
          </p:nvSpPr>
          <p:spPr>
            <a:xfrm>
              <a:off x="7194084" y="3100754"/>
              <a:ext cx="1492716" cy="230832"/>
            </a:xfrm>
            <a:prstGeom prst="rect">
              <a:avLst/>
            </a:prstGeom>
            <a:noFill/>
          </p:spPr>
          <p:txBody>
            <a:bodyPr wrap="none" rtlCol="0">
              <a:spAutoFit/>
            </a:bodyPr>
            <a:lstStyle/>
            <a:p>
              <a:r>
                <a:rPr lang="en-US" sz="900" dirty="0">
                  <a:solidFill>
                    <a:srgbClr val="4B6545"/>
                  </a:solidFill>
                </a:rPr>
                <a:t>Photo Credit: Andrew Digby</a:t>
              </a:r>
              <a:endParaRPr lang="en-NZ" sz="900" dirty="0">
                <a:solidFill>
                  <a:srgbClr val="4B6545"/>
                </a:solidFill>
              </a:endParaRPr>
            </a:p>
          </p:txBody>
        </p:sp>
      </p:grpSp>
      <p:grpSp>
        <p:nvGrpSpPr>
          <p:cNvPr id="18" name="Group 17">
            <a:extLst>
              <a:ext uri="{FF2B5EF4-FFF2-40B4-BE49-F238E27FC236}">
                <a16:creationId xmlns:a16="http://schemas.microsoft.com/office/drawing/2014/main" id="{538D2A82-320C-47C9-8F60-06B2E360A5F4}"/>
              </a:ext>
            </a:extLst>
          </p:cNvPr>
          <p:cNvGrpSpPr/>
          <p:nvPr/>
        </p:nvGrpSpPr>
        <p:grpSpPr>
          <a:xfrm>
            <a:off x="4929054" y="3429000"/>
            <a:ext cx="3668483" cy="2959183"/>
            <a:chOff x="4929054" y="3429000"/>
            <a:chExt cx="3668483" cy="2959183"/>
          </a:xfrm>
        </p:grpSpPr>
        <p:pic>
          <p:nvPicPr>
            <p:cNvPr id="6" name="Picture 2">
              <a:extLst>
                <a:ext uri="{FF2B5EF4-FFF2-40B4-BE49-F238E27FC236}">
                  <a16:creationId xmlns:a16="http://schemas.microsoft.com/office/drawing/2014/main" id="{D797B168-0A5A-430C-9265-D288050AE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054" y="3429000"/>
              <a:ext cx="3668483" cy="274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8830286C-9C8F-41B8-8349-A8D13A7D5EB8}"/>
                </a:ext>
              </a:extLst>
            </p:cNvPr>
            <p:cNvSpPr txBox="1"/>
            <p:nvPr/>
          </p:nvSpPr>
          <p:spPr>
            <a:xfrm>
              <a:off x="4929054" y="6157351"/>
              <a:ext cx="3248005" cy="230832"/>
            </a:xfrm>
            <a:prstGeom prst="rect">
              <a:avLst/>
            </a:prstGeom>
            <a:noFill/>
          </p:spPr>
          <p:txBody>
            <a:bodyPr wrap="none" rtlCol="0">
              <a:spAutoFit/>
            </a:bodyPr>
            <a:lstStyle/>
            <a:p>
              <a:r>
                <a:rPr lang="en-US" sz="900" dirty="0"/>
                <a:t>Photo Credit: </a:t>
              </a:r>
              <a:r>
                <a:rPr lang="en-US" sz="900" dirty="0" err="1"/>
                <a:t>Akos</a:t>
              </a:r>
              <a:r>
                <a:rPr lang="en-US" sz="900" dirty="0"/>
                <a:t> </a:t>
              </a:r>
              <a:r>
                <a:rPr lang="en-US" sz="900" dirty="0" err="1"/>
                <a:t>Kokai</a:t>
              </a:r>
              <a:r>
                <a:rPr lang="en-US" sz="900" dirty="0"/>
                <a:t> (Some right reserved) Attribution 2.0 CC</a:t>
              </a:r>
              <a:endParaRPr lang="en-NZ" sz="900" dirty="0"/>
            </a:p>
          </p:txBody>
        </p:sp>
      </p:grpSp>
      <p:grpSp>
        <p:nvGrpSpPr>
          <p:cNvPr id="17" name="Group 16">
            <a:extLst>
              <a:ext uri="{FF2B5EF4-FFF2-40B4-BE49-F238E27FC236}">
                <a16:creationId xmlns:a16="http://schemas.microsoft.com/office/drawing/2014/main" id="{A8D57EAB-61C4-46CD-9F94-A0C705BD7026}"/>
              </a:ext>
            </a:extLst>
          </p:cNvPr>
          <p:cNvGrpSpPr/>
          <p:nvPr/>
        </p:nvGrpSpPr>
        <p:grpSpPr>
          <a:xfrm>
            <a:off x="518887" y="3711695"/>
            <a:ext cx="3668483" cy="2676488"/>
            <a:chOff x="457200" y="3886500"/>
            <a:chExt cx="3668483" cy="2676488"/>
          </a:xfrm>
        </p:grpSpPr>
        <p:pic>
          <p:nvPicPr>
            <p:cNvPr id="5" name="Picture 2">
              <a:extLst>
                <a:ext uri="{FF2B5EF4-FFF2-40B4-BE49-F238E27FC236}">
                  <a16:creationId xmlns:a16="http://schemas.microsoft.com/office/drawing/2014/main" id="{D455C4EF-B5D8-4AEF-AB51-5F777BFFD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500"/>
              <a:ext cx="3668483" cy="244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58D57843-146B-4DC2-AF4C-61A27CB2DA7B}"/>
                </a:ext>
              </a:extLst>
            </p:cNvPr>
            <p:cNvSpPr txBox="1"/>
            <p:nvPr/>
          </p:nvSpPr>
          <p:spPr>
            <a:xfrm>
              <a:off x="457200" y="6332156"/>
              <a:ext cx="1545616" cy="230832"/>
            </a:xfrm>
            <a:prstGeom prst="rect">
              <a:avLst/>
            </a:prstGeom>
            <a:noFill/>
          </p:spPr>
          <p:txBody>
            <a:bodyPr wrap="none" rtlCol="0">
              <a:spAutoFit/>
            </a:bodyPr>
            <a:lstStyle/>
            <a:p>
              <a:r>
                <a:rPr lang="en-US" sz="900" dirty="0"/>
                <a:t>Photo Credit: Andrew Hawke</a:t>
              </a:r>
              <a:endParaRPr lang="en-NZ" sz="900" dirty="0"/>
            </a:p>
          </p:txBody>
        </p:sp>
      </p:grpSp>
      <p:grpSp>
        <p:nvGrpSpPr>
          <p:cNvPr id="16" name="Group 15">
            <a:extLst>
              <a:ext uri="{FF2B5EF4-FFF2-40B4-BE49-F238E27FC236}">
                <a16:creationId xmlns:a16="http://schemas.microsoft.com/office/drawing/2014/main" id="{762BCD1F-F529-40B8-935A-951927705094}"/>
              </a:ext>
            </a:extLst>
          </p:cNvPr>
          <p:cNvGrpSpPr/>
          <p:nvPr/>
        </p:nvGrpSpPr>
        <p:grpSpPr>
          <a:xfrm>
            <a:off x="3389273" y="1147900"/>
            <a:ext cx="2481245" cy="1984273"/>
            <a:chOff x="3389273" y="1147900"/>
            <a:chExt cx="2481245" cy="1984273"/>
          </a:xfrm>
        </p:grpSpPr>
        <p:pic>
          <p:nvPicPr>
            <p:cNvPr id="7" name="Picture 6">
              <a:extLst>
                <a:ext uri="{FF2B5EF4-FFF2-40B4-BE49-F238E27FC236}">
                  <a16:creationId xmlns:a16="http://schemas.microsoft.com/office/drawing/2014/main" id="{E4C745D2-4736-4F0C-9273-AAFE30F51E16}"/>
                </a:ext>
              </a:extLst>
            </p:cNvPr>
            <p:cNvPicPr>
              <a:picLocks noChangeAspect="1"/>
            </p:cNvPicPr>
            <p:nvPr/>
          </p:nvPicPr>
          <p:blipFill>
            <a:blip r:embed="rId6"/>
            <a:stretch>
              <a:fillRect/>
            </a:stretch>
          </p:blipFill>
          <p:spPr>
            <a:xfrm>
              <a:off x="3389273" y="1147900"/>
              <a:ext cx="2365453" cy="1774090"/>
            </a:xfrm>
            <a:prstGeom prst="rect">
              <a:avLst/>
            </a:prstGeom>
          </p:spPr>
        </p:pic>
        <p:sp>
          <p:nvSpPr>
            <p:cNvPr id="14" name="TextBox 13">
              <a:extLst>
                <a:ext uri="{FF2B5EF4-FFF2-40B4-BE49-F238E27FC236}">
                  <a16:creationId xmlns:a16="http://schemas.microsoft.com/office/drawing/2014/main" id="{C0592CF7-276B-468C-8049-0B4BA2F84044}"/>
                </a:ext>
              </a:extLst>
            </p:cNvPr>
            <p:cNvSpPr txBox="1"/>
            <p:nvPr/>
          </p:nvSpPr>
          <p:spPr>
            <a:xfrm>
              <a:off x="4639091" y="2901341"/>
              <a:ext cx="1231427" cy="230832"/>
            </a:xfrm>
            <a:prstGeom prst="rect">
              <a:avLst/>
            </a:prstGeom>
            <a:noFill/>
          </p:spPr>
          <p:txBody>
            <a:bodyPr wrap="none" rtlCol="0">
              <a:spAutoFit/>
            </a:bodyPr>
            <a:lstStyle/>
            <a:p>
              <a:r>
                <a:rPr lang="en-US" sz="900" dirty="0"/>
                <a:t>Photo Credit: Sue Lum</a:t>
              </a:r>
              <a:endParaRPr lang="en-NZ" sz="900" dirty="0"/>
            </a:p>
          </p:txBody>
        </p:sp>
      </p:grpSp>
    </p:spTree>
    <p:extLst>
      <p:ext uri="{BB962C8B-B14F-4D97-AF65-F5344CB8AC3E}">
        <p14:creationId xmlns:p14="http://schemas.microsoft.com/office/powerpoint/2010/main" val="112059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4"/>
          <p:cNvSpPr>
            <a:spLocks noChangeShapeType="1"/>
          </p:cNvSpPr>
          <p:nvPr/>
        </p:nvSpPr>
        <p:spPr bwMode="auto">
          <a:xfrm>
            <a:off x="3695702" y="400050"/>
            <a:ext cx="60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945" tIns="41473" rIns="82945" bIns="41473"/>
          <a:lstStyle/>
          <a:p>
            <a:pPr defTabSz="457200" eaLnBrk="0" fontAlgn="base" hangingPunct="0">
              <a:spcBef>
                <a:spcPct val="0"/>
              </a:spcBef>
              <a:spcAft>
                <a:spcPct val="0"/>
              </a:spcAft>
            </a:pPr>
            <a:endParaRPr lang="en-US" sz="3200">
              <a:solidFill>
                <a:srgbClr val="FF6600"/>
              </a:solidFill>
              <a:latin typeface="Arial" panose="020B0604020202020204" pitchFamily="34" charset="0"/>
              <a:cs typeface="Arial" panose="020B0604020202020204" pitchFamily="34" charset="0"/>
            </a:endParaRPr>
          </a:p>
        </p:txBody>
      </p:sp>
      <p:pic>
        <p:nvPicPr>
          <p:cNvPr id="2560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141538"/>
            <a:ext cx="2590800"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777" y="2176463"/>
            <a:ext cx="2595563"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9527" y="2176463"/>
            <a:ext cx="2593975"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AutoShape 14"/>
          <p:cNvSpPr>
            <a:spLocks noChangeArrowheads="1"/>
          </p:cNvSpPr>
          <p:nvPr/>
        </p:nvSpPr>
        <p:spPr bwMode="auto">
          <a:xfrm>
            <a:off x="5586413" y="1323977"/>
            <a:ext cx="1638300" cy="561975"/>
          </a:xfrm>
          <a:prstGeom prst="curvedDownArrow">
            <a:avLst>
              <a:gd name="adj1" fmla="val 58305"/>
              <a:gd name="adj2" fmla="val 116610"/>
              <a:gd name="adj3" fmla="val 333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Aft>
                <a:spcPct val="0"/>
              </a:spcAft>
              <a:buFontTx/>
              <a:buChar char="•"/>
            </a:pPr>
            <a:endParaRPr lang="en-GB" altLang="en-US">
              <a:solidFill>
                <a:srgbClr val="FF6600"/>
              </a:solidFill>
              <a:latin typeface="Arial" panose="020B0604020202020204" pitchFamily="34" charset="0"/>
              <a:cs typeface="Arial" panose="020B0604020202020204" pitchFamily="34" charset="0"/>
            </a:endParaRPr>
          </a:p>
        </p:txBody>
      </p:sp>
      <p:sp>
        <p:nvSpPr>
          <p:cNvPr id="9225" name="AutoShape 22"/>
          <p:cNvSpPr>
            <a:spLocks noChangeArrowheads="1"/>
          </p:cNvSpPr>
          <p:nvPr/>
        </p:nvSpPr>
        <p:spPr bwMode="auto">
          <a:xfrm>
            <a:off x="2232025" y="5907090"/>
            <a:ext cx="1638300" cy="574675"/>
          </a:xfrm>
          <a:prstGeom prst="curvedUpArrow">
            <a:avLst>
              <a:gd name="adj1" fmla="val 57017"/>
              <a:gd name="adj2" fmla="val 114033"/>
              <a:gd name="adj3" fmla="val 333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Aft>
                <a:spcPct val="0"/>
              </a:spcAft>
              <a:buFontTx/>
              <a:buChar char="•"/>
            </a:pPr>
            <a:endParaRPr lang="en-GB" altLang="en-US">
              <a:solidFill>
                <a:srgbClr val="FF6600"/>
              </a:solidFill>
              <a:latin typeface="Arial" panose="020B0604020202020204" pitchFamily="34" charset="0"/>
              <a:cs typeface="Arial" panose="020B0604020202020204" pitchFamily="34" charset="0"/>
            </a:endParaRPr>
          </a:p>
        </p:txBody>
      </p:sp>
      <p:sp>
        <p:nvSpPr>
          <p:cNvPr id="25620" name="Text Box 26"/>
          <p:cNvSpPr txBox="1">
            <a:spLocks noChangeArrowheads="1"/>
          </p:cNvSpPr>
          <p:nvPr/>
        </p:nvSpPr>
        <p:spPr bwMode="auto">
          <a:xfrm>
            <a:off x="344488" y="287338"/>
            <a:ext cx="6248400" cy="1200150"/>
          </a:xfrm>
          <a:prstGeom prst="rect">
            <a:avLst/>
          </a:prstGeom>
          <a:noFill/>
          <a:ln w="9525">
            <a:noFill/>
            <a:miter lim="800000"/>
            <a:headEnd/>
            <a:tailEnd/>
          </a:ln>
        </p:spPr>
        <p:txBody>
          <a:bodyPr>
            <a:spAutoFit/>
          </a:bodyPr>
          <a:lstStyle/>
          <a:p>
            <a:pPr fontAlgn="base">
              <a:spcBef>
                <a:spcPct val="50000"/>
              </a:spcBef>
              <a:spcAft>
                <a:spcPct val="0"/>
              </a:spcAft>
              <a:defRPr/>
            </a:pPr>
            <a:r>
              <a:rPr lang="en-NZ" sz="3600" b="1" dirty="0">
                <a:solidFill>
                  <a:srgbClr val="F16523"/>
                </a:solidFill>
                <a:cs typeface="Arial" charset="0"/>
              </a:rPr>
              <a:t>Separation from Gondwana and subsequent isolation</a:t>
            </a:r>
            <a:endParaRPr lang="en-GB" sz="3600" b="1" dirty="0">
              <a:solidFill>
                <a:srgbClr val="F16523"/>
              </a:solidFill>
              <a:cs typeface="Arial" charset="0"/>
            </a:endParaRPr>
          </a:p>
        </p:txBody>
      </p:sp>
      <p:pic>
        <p:nvPicPr>
          <p:cNvPr id="3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0463" y="5256215"/>
            <a:ext cx="2254250" cy="136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 name="Multiply 31"/>
          <p:cNvSpPr/>
          <p:nvPr/>
        </p:nvSpPr>
        <p:spPr bwMode="auto">
          <a:xfrm>
            <a:off x="4800602" y="5253040"/>
            <a:ext cx="2593975" cy="1309687"/>
          </a:xfrm>
          <a:prstGeom prst="mathMultiply">
            <a:avLst/>
          </a:prstGeom>
          <a:solidFill>
            <a:srgbClr val="FF0000">
              <a:alpha val="49000"/>
            </a:srgbClr>
          </a:solidFill>
          <a:ln w="9525" cap="flat" cmpd="sng" algn="ctr">
            <a:solidFill>
              <a:srgbClr val="FF0000"/>
            </a:solidFill>
            <a:prstDash val="solid"/>
            <a:round/>
            <a:headEnd type="none" w="med" len="med"/>
            <a:tailEnd type="none" w="med" len="med"/>
          </a:ln>
          <a:effectLst/>
        </p:spPr>
        <p:txBody>
          <a:bodyPr/>
          <a:lstStyle/>
          <a:p>
            <a:pPr defTabSz="457200" fontAlgn="base">
              <a:spcBef>
                <a:spcPct val="20000"/>
              </a:spcBef>
              <a:spcAft>
                <a:spcPct val="0"/>
              </a:spcAft>
              <a:defRPr/>
            </a:pPr>
            <a:endParaRPr lang="en-NZ" sz="3200">
              <a:solidFill>
                <a:srgbClr val="FF6600"/>
              </a:solidFill>
              <a:latin typeface="Arial" charset="0"/>
              <a:cs typeface="Arial Unicode MS" charset="0"/>
            </a:endParaRPr>
          </a:p>
        </p:txBody>
      </p:sp>
      <p:sp>
        <p:nvSpPr>
          <p:cNvPr id="17419" name="TextBox 1"/>
          <p:cNvSpPr txBox="1">
            <a:spLocks noChangeArrowheads="1"/>
          </p:cNvSpPr>
          <p:nvPr/>
        </p:nvSpPr>
        <p:spPr bwMode="auto">
          <a:xfrm>
            <a:off x="136527" y="6553200"/>
            <a:ext cx="32369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US" altLang="en-US" sz="900" dirty="0">
                <a:solidFill>
                  <a:prstClr val="black"/>
                </a:solidFill>
                <a:latin typeface="Calibri"/>
                <a:cs typeface="Arial" charset="0"/>
              </a:rPr>
              <a:t>https://evolutionofnewzealand.weebly.com/gondwanaland.html</a:t>
            </a:r>
          </a:p>
        </p:txBody>
      </p:sp>
      <p:sp>
        <p:nvSpPr>
          <p:cNvPr id="3" name="TextBox 2"/>
          <p:cNvSpPr txBox="1"/>
          <p:nvPr/>
        </p:nvSpPr>
        <p:spPr>
          <a:xfrm>
            <a:off x="4970463" y="6618290"/>
            <a:ext cx="2381250" cy="230187"/>
          </a:xfrm>
          <a:prstGeom prst="rect">
            <a:avLst/>
          </a:prstGeom>
          <a:noFill/>
        </p:spPr>
        <p:txBody>
          <a:bodyPr wrap="none">
            <a:spAutoFit/>
          </a:bodyPr>
          <a:lstStyle/>
          <a:p>
            <a:pPr defTabSz="457200" eaLnBrk="0" fontAlgn="base" hangingPunct="0">
              <a:spcBef>
                <a:spcPct val="0"/>
              </a:spcBef>
              <a:spcAft>
                <a:spcPct val="0"/>
              </a:spcAft>
              <a:defRPr/>
            </a:pPr>
            <a:r>
              <a:rPr lang="en-NZ" sz="900" dirty="0">
                <a:solidFill>
                  <a:prstClr val="black"/>
                </a:solidFill>
                <a:cs typeface="Arial" charset="0"/>
              </a:rPr>
              <a:t>Photo Credit: Natural History Museum, London</a:t>
            </a:r>
          </a:p>
        </p:txBody>
      </p:sp>
    </p:spTree>
    <p:extLst>
      <p:ext uri="{BB962C8B-B14F-4D97-AF65-F5344CB8AC3E}">
        <p14:creationId xmlns:p14="http://schemas.microsoft.com/office/powerpoint/2010/main" val="2110296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wipe(down)">
                                      <p:cBhvr>
                                        <p:cTn id="7" dur="580">
                                          <p:stCondLst>
                                            <p:cond delay="0"/>
                                          </p:stCondLst>
                                        </p:cTn>
                                        <p:tgtEl>
                                          <p:spTgt spid="25604"/>
                                        </p:tgtEl>
                                      </p:cBhvr>
                                    </p:animEffect>
                                    <p:anim calcmode="lin" valueType="num">
                                      <p:cBhvr>
                                        <p:cTn id="8" dur="1822" tmFilter="0,0; 0.14,0.36; 0.43,0.73; 0.71,0.91; 1.0,1.0">
                                          <p:stCondLst>
                                            <p:cond delay="0"/>
                                          </p:stCondLst>
                                        </p:cTn>
                                        <p:tgtEl>
                                          <p:spTgt spid="2560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60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60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60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604"/>
                                        </p:tgtEl>
                                        <p:attrNameLst>
                                          <p:attrName>ppt_y</p:attrName>
                                        </p:attrNameLst>
                                      </p:cBhvr>
                                      <p:tavLst>
                                        <p:tav tm="0" fmla="#ppt_y-sin(pi*$)/81">
                                          <p:val>
                                            <p:fltVal val="0"/>
                                          </p:val>
                                        </p:tav>
                                        <p:tav tm="100000">
                                          <p:val>
                                            <p:fltVal val="1"/>
                                          </p:val>
                                        </p:tav>
                                      </p:tavLst>
                                    </p:anim>
                                    <p:animScale>
                                      <p:cBhvr>
                                        <p:cTn id="13" dur="26">
                                          <p:stCondLst>
                                            <p:cond delay="650"/>
                                          </p:stCondLst>
                                        </p:cTn>
                                        <p:tgtEl>
                                          <p:spTgt spid="25604"/>
                                        </p:tgtEl>
                                      </p:cBhvr>
                                      <p:to x="100000" y="60000"/>
                                    </p:animScale>
                                    <p:animScale>
                                      <p:cBhvr>
                                        <p:cTn id="14" dur="166" decel="50000">
                                          <p:stCondLst>
                                            <p:cond delay="676"/>
                                          </p:stCondLst>
                                        </p:cTn>
                                        <p:tgtEl>
                                          <p:spTgt spid="25604"/>
                                        </p:tgtEl>
                                      </p:cBhvr>
                                      <p:to x="100000" y="100000"/>
                                    </p:animScale>
                                    <p:animScale>
                                      <p:cBhvr>
                                        <p:cTn id="15" dur="26">
                                          <p:stCondLst>
                                            <p:cond delay="1312"/>
                                          </p:stCondLst>
                                        </p:cTn>
                                        <p:tgtEl>
                                          <p:spTgt spid="25604"/>
                                        </p:tgtEl>
                                      </p:cBhvr>
                                      <p:to x="100000" y="80000"/>
                                    </p:animScale>
                                    <p:animScale>
                                      <p:cBhvr>
                                        <p:cTn id="16" dur="166" decel="50000">
                                          <p:stCondLst>
                                            <p:cond delay="1338"/>
                                          </p:stCondLst>
                                        </p:cTn>
                                        <p:tgtEl>
                                          <p:spTgt spid="25604"/>
                                        </p:tgtEl>
                                      </p:cBhvr>
                                      <p:to x="100000" y="100000"/>
                                    </p:animScale>
                                    <p:animScale>
                                      <p:cBhvr>
                                        <p:cTn id="17" dur="26">
                                          <p:stCondLst>
                                            <p:cond delay="1642"/>
                                          </p:stCondLst>
                                        </p:cTn>
                                        <p:tgtEl>
                                          <p:spTgt spid="25604"/>
                                        </p:tgtEl>
                                      </p:cBhvr>
                                      <p:to x="100000" y="90000"/>
                                    </p:animScale>
                                    <p:animScale>
                                      <p:cBhvr>
                                        <p:cTn id="18" dur="166" decel="50000">
                                          <p:stCondLst>
                                            <p:cond delay="1668"/>
                                          </p:stCondLst>
                                        </p:cTn>
                                        <p:tgtEl>
                                          <p:spTgt spid="25604"/>
                                        </p:tgtEl>
                                      </p:cBhvr>
                                      <p:to x="100000" y="100000"/>
                                    </p:animScale>
                                    <p:animScale>
                                      <p:cBhvr>
                                        <p:cTn id="19" dur="26">
                                          <p:stCondLst>
                                            <p:cond delay="1808"/>
                                          </p:stCondLst>
                                        </p:cTn>
                                        <p:tgtEl>
                                          <p:spTgt spid="25604"/>
                                        </p:tgtEl>
                                      </p:cBhvr>
                                      <p:to x="100000" y="95000"/>
                                    </p:animScale>
                                    <p:animScale>
                                      <p:cBhvr>
                                        <p:cTn id="20" dur="166" decel="50000">
                                          <p:stCondLst>
                                            <p:cond delay="1834"/>
                                          </p:stCondLst>
                                        </p:cTn>
                                        <p:tgtEl>
                                          <p:spTgt spid="2560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225"/>
                                        </p:tgtEl>
                                        <p:attrNameLst>
                                          <p:attrName>style.visibility</p:attrName>
                                        </p:attrNameLst>
                                      </p:cBhvr>
                                      <p:to>
                                        <p:strVal val="visible"/>
                                      </p:to>
                                    </p:set>
                                    <p:animEffect transition="in" filter="fade">
                                      <p:cBhvr>
                                        <p:cTn id="25" dur="1000"/>
                                        <p:tgtEl>
                                          <p:spTgt spid="9225"/>
                                        </p:tgtEl>
                                      </p:cBhvr>
                                    </p:animEffect>
                                    <p:anim calcmode="lin" valueType="num">
                                      <p:cBhvr>
                                        <p:cTn id="26" dur="1000" fill="hold"/>
                                        <p:tgtEl>
                                          <p:spTgt spid="9225"/>
                                        </p:tgtEl>
                                        <p:attrNameLst>
                                          <p:attrName>ppt_x</p:attrName>
                                        </p:attrNameLst>
                                      </p:cBhvr>
                                      <p:tavLst>
                                        <p:tav tm="0">
                                          <p:val>
                                            <p:strVal val="#ppt_x"/>
                                          </p:val>
                                        </p:tav>
                                        <p:tav tm="100000">
                                          <p:val>
                                            <p:strVal val="#ppt_x"/>
                                          </p:val>
                                        </p:tav>
                                      </p:tavLst>
                                    </p:anim>
                                    <p:anim calcmode="lin" valueType="num">
                                      <p:cBhvr>
                                        <p:cTn id="27" dur="1000" fill="hold"/>
                                        <p:tgtEl>
                                          <p:spTgt spid="9225"/>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5605"/>
                                        </p:tgtEl>
                                        <p:attrNameLst>
                                          <p:attrName>style.visibility</p:attrName>
                                        </p:attrNameLst>
                                      </p:cBhvr>
                                      <p:to>
                                        <p:strVal val="visible"/>
                                      </p:to>
                                    </p:set>
                                    <p:anim calcmode="lin" valueType="num">
                                      <p:cBhvr additive="base">
                                        <p:cTn id="32" dur="500" fill="hold"/>
                                        <p:tgtEl>
                                          <p:spTgt spid="25605"/>
                                        </p:tgtEl>
                                        <p:attrNameLst>
                                          <p:attrName>ppt_x</p:attrName>
                                        </p:attrNameLst>
                                      </p:cBhvr>
                                      <p:tavLst>
                                        <p:tav tm="0">
                                          <p:val>
                                            <p:strVal val="#ppt_x"/>
                                          </p:val>
                                        </p:tav>
                                        <p:tav tm="100000">
                                          <p:val>
                                            <p:strVal val="#ppt_x"/>
                                          </p:val>
                                        </p:tav>
                                      </p:tavLst>
                                    </p:anim>
                                    <p:anim calcmode="lin" valueType="num">
                                      <p:cBhvr additive="base">
                                        <p:cTn id="33" dur="500" fill="hold"/>
                                        <p:tgtEl>
                                          <p:spTgt spid="25605"/>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223"/>
                                        </p:tgtEl>
                                        <p:attrNameLst>
                                          <p:attrName>style.visibility</p:attrName>
                                        </p:attrNameLst>
                                      </p:cBhvr>
                                      <p:to>
                                        <p:strVal val="visible"/>
                                      </p:to>
                                    </p:set>
                                    <p:animEffect transition="in" filter="fade">
                                      <p:cBhvr>
                                        <p:cTn id="38" dur="1000"/>
                                        <p:tgtEl>
                                          <p:spTgt spid="9223"/>
                                        </p:tgtEl>
                                      </p:cBhvr>
                                    </p:animEffect>
                                    <p:anim calcmode="lin" valueType="num">
                                      <p:cBhvr>
                                        <p:cTn id="39" dur="1000" fill="hold"/>
                                        <p:tgtEl>
                                          <p:spTgt spid="9223"/>
                                        </p:tgtEl>
                                        <p:attrNameLst>
                                          <p:attrName>ppt_x</p:attrName>
                                        </p:attrNameLst>
                                      </p:cBhvr>
                                      <p:tavLst>
                                        <p:tav tm="0">
                                          <p:val>
                                            <p:strVal val="#ppt_x"/>
                                          </p:val>
                                        </p:tav>
                                        <p:tav tm="100000">
                                          <p:val>
                                            <p:strVal val="#ppt_x"/>
                                          </p:val>
                                        </p:tav>
                                      </p:tavLst>
                                    </p:anim>
                                    <p:anim calcmode="lin" valueType="num">
                                      <p:cBhvr>
                                        <p:cTn id="40" dur="1000" fill="hold"/>
                                        <p:tgtEl>
                                          <p:spTgt spid="9223"/>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16" fill="hold" nodeType="clickEffect">
                                  <p:stCondLst>
                                    <p:cond delay="0"/>
                                  </p:stCondLst>
                                  <p:childTnLst>
                                    <p:set>
                                      <p:cBhvr>
                                        <p:cTn id="44" dur="1" fill="hold">
                                          <p:stCondLst>
                                            <p:cond delay="0"/>
                                          </p:stCondLst>
                                        </p:cTn>
                                        <p:tgtEl>
                                          <p:spTgt spid="25606"/>
                                        </p:tgtEl>
                                        <p:attrNameLst>
                                          <p:attrName>style.visibility</p:attrName>
                                        </p:attrNameLst>
                                      </p:cBhvr>
                                      <p:to>
                                        <p:strVal val="visible"/>
                                      </p:to>
                                    </p:set>
                                    <p:anim calcmode="lin" valueType="num">
                                      <p:cBhvr>
                                        <p:cTn id="45" dur="500" fill="hold"/>
                                        <p:tgtEl>
                                          <p:spTgt spid="25606"/>
                                        </p:tgtEl>
                                        <p:attrNameLst>
                                          <p:attrName>ppt_w</p:attrName>
                                        </p:attrNameLst>
                                      </p:cBhvr>
                                      <p:tavLst>
                                        <p:tav tm="0">
                                          <p:val>
                                            <p:fltVal val="0"/>
                                          </p:val>
                                        </p:tav>
                                        <p:tav tm="100000">
                                          <p:val>
                                            <p:strVal val="#ppt_w"/>
                                          </p:val>
                                        </p:tav>
                                      </p:tavLst>
                                    </p:anim>
                                    <p:anim calcmode="lin" valueType="num">
                                      <p:cBhvr>
                                        <p:cTn id="46" dur="500" fill="hold"/>
                                        <p:tgtEl>
                                          <p:spTgt spid="25606"/>
                                        </p:tgtEl>
                                        <p:attrNameLst>
                                          <p:attrName>ppt_h</p:attrName>
                                        </p:attrNameLst>
                                      </p:cBhvr>
                                      <p:tavLst>
                                        <p:tav tm="0">
                                          <p:val>
                                            <p:fltVal val="0"/>
                                          </p:val>
                                        </p:tav>
                                        <p:tav tm="100000">
                                          <p:val>
                                            <p:strVal val="#ppt_h"/>
                                          </p:val>
                                        </p:tav>
                                      </p:tavLst>
                                    </p:anim>
                                    <p:animEffect transition="in" filter="fade">
                                      <p:cBhvr>
                                        <p:cTn id="47" dur="500"/>
                                        <p:tgtEl>
                                          <p:spTgt spid="256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6"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80">
                                          <p:stCondLst>
                                            <p:cond delay="0"/>
                                          </p:stCondLst>
                                        </p:cTn>
                                        <p:tgtEl>
                                          <p:spTgt spid="31"/>
                                        </p:tgtEl>
                                      </p:cBhvr>
                                    </p:animEffect>
                                    <p:anim calcmode="lin" valueType="num">
                                      <p:cBhvr>
                                        <p:cTn id="5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8" dur="26">
                                          <p:stCondLst>
                                            <p:cond delay="650"/>
                                          </p:stCondLst>
                                        </p:cTn>
                                        <p:tgtEl>
                                          <p:spTgt spid="31"/>
                                        </p:tgtEl>
                                      </p:cBhvr>
                                      <p:to x="100000" y="60000"/>
                                    </p:animScale>
                                    <p:animScale>
                                      <p:cBhvr>
                                        <p:cTn id="59" dur="166" decel="50000">
                                          <p:stCondLst>
                                            <p:cond delay="676"/>
                                          </p:stCondLst>
                                        </p:cTn>
                                        <p:tgtEl>
                                          <p:spTgt spid="31"/>
                                        </p:tgtEl>
                                      </p:cBhvr>
                                      <p:to x="100000" y="100000"/>
                                    </p:animScale>
                                    <p:animScale>
                                      <p:cBhvr>
                                        <p:cTn id="60" dur="26">
                                          <p:stCondLst>
                                            <p:cond delay="1312"/>
                                          </p:stCondLst>
                                        </p:cTn>
                                        <p:tgtEl>
                                          <p:spTgt spid="31"/>
                                        </p:tgtEl>
                                      </p:cBhvr>
                                      <p:to x="100000" y="80000"/>
                                    </p:animScale>
                                    <p:animScale>
                                      <p:cBhvr>
                                        <p:cTn id="61" dur="166" decel="50000">
                                          <p:stCondLst>
                                            <p:cond delay="1338"/>
                                          </p:stCondLst>
                                        </p:cTn>
                                        <p:tgtEl>
                                          <p:spTgt spid="31"/>
                                        </p:tgtEl>
                                      </p:cBhvr>
                                      <p:to x="100000" y="100000"/>
                                    </p:animScale>
                                    <p:animScale>
                                      <p:cBhvr>
                                        <p:cTn id="62" dur="26">
                                          <p:stCondLst>
                                            <p:cond delay="1642"/>
                                          </p:stCondLst>
                                        </p:cTn>
                                        <p:tgtEl>
                                          <p:spTgt spid="31"/>
                                        </p:tgtEl>
                                      </p:cBhvr>
                                      <p:to x="100000" y="90000"/>
                                    </p:animScale>
                                    <p:animScale>
                                      <p:cBhvr>
                                        <p:cTn id="63" dur="166" decel="50000">
                                          <p:stCondLst>
                                            <p:cond delay="1668"/>
                                          </p:stCondLst>
                                        </p:cTn>
                                        <p:tgtEl>
                                          <p:spTgt spid="31"/>
                                        </p:tgtEl>
                                      </p:cBhvr>
                                      <p:to x="100000" y="100000"/>
                                    </p:animScale>
                                    <p:animScale>
                                      <p:cBhvr>
                                        <p:cTn id="64" dur="26">
                                          <p:stCondLst>
                                            <p:cond delay="1808"/>
                                          </p:stCondLst>
                                        </p:cTn>
                                        <p:tgtEl>
                                          <p:spTgt spid="31"/>
                                        </p:tgtEl>
                                      </p:cBhvr>
                                      <p:to x="100000" y="95000"/>
                                    </p:animScale>
                                    <p:animScale>
                                      <p:cBhvr>
                                        <p:cTn id="65" dur="166" decel="50000">
                                          <p:stCondLst>
                                            <p:cond delay="1834"/>
                                          </p:stCondLst>
                                        </p:cTn>
                                        <p:tgtEl>
                                          <p:spTgt spid="31"/>
                                        </p:tgtEl>
                                      </p:cBhvr>
                                      <p:to x="100000" y="100000"/>
                                    </p:animScale>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92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4"/>
          <p:cNvSpPr>
            <a:spLocks noChangeShapeType="1"/>
          </p:cNvSpPr>
          <p:nvPr/>
        </p:nvSpPr>
        <p:spPr bwMode="auto">
          <a:xfrm>
            <a:off x="3695702" y="400050"/>
            <a:ext cx="60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945" tIns="41473" rIns="82945" bIns="41473"/>
          <a:lstStyle/>
          <a:p>
            <a:pPr defTabSz="457200" eaLnBrk="0" fontAlgn="base" hangingPunct="0">
              <a:spcBef>
                <a:spcPct val="0"/>
              </a:spcBef>
              <a:spcAft>
                <a:spcPct val="0"/>
              </a:spcAft>
            </a:pPr>
            <a:endParaRPr lang="en-US" sz="3200">
              <a:solidFill>
                <a:srgbClr val="FF6600"/>
              </a:solidFill>
              <a:latin typeface="Arial" panose="020B0604020202020204" pitchFamily="34" charset="0"/>
              <a:cs typeface="Arial" panose="020B0604020202020204" pitchFamily="34" charset="0"/>
            </a:endParaRPr>
          </a:p>
        </p:txBody>
      </p:sp>
      <p:sp>
        <p:nvSpPr>
          <p:cNvPr id="19460" name="Title 3"/>
          <p:cNvSpPr>
            <a:spLocks noGrp="1"/>
          </p:cNvSpPr>
          <p:nvPr>
            <p:ph type="title"/>
          </p:nvPr>
        </p:nvSpPr>
        <p:spPr>
          <a:xfrm>
            <a:off x="265772" y="156400"/>
            <a:ext cx="5668962" cy="1004888"/>
          </a:xfrm>
        </p:spPr>
        <p:txBody>
          <a:bodyPr/>
          <a:lstStyle/>
          <a:p>
            <a:r>
              <a:rPr lang="en-NZ" altLang="en-US" sz="3600" b="1" dirty="0">
                <a:solidFill>
                  <a:srgbClr val="F16523"/>
                </a:solidFill>
              </a:rPr>
              <a:t>NO mammalian predators…</a:t>
            </a:r>
          </a:p>
        </p:txBody>
      </p:sp>
      <p:sp>
        <p:nvSpPr>
          <p:cNvPr id="19461" name="AutoShape 2" descr="Image result for ruru"/>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None/>
            </a:pPr>
            <a:endParaRPr lang="en-US" altLang="en-US">
              <a:solidFill>
                <a:srgbClr val="FF66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70507311-7286-424D-8785-A30E1E92F529}"/>
              </a:ext>
            </a:extLst>
          </p:cNvPr>
          <p:cNvGrpSpPr/>
          <p:nvPr/>
        </p:nvGrpSpPr>
        <p:grpSpPr>
          <a:xfrm>
            <a:off x="6065840" y="800102"/>
            <a:ext cx="3040062" cy="3211511"/>
            <a:chOff x="6065840" y="800102"/>
            <a:chExt cx="3040062" cy="3211511"/>
          </a:xfrm>
        </p:grpSpPr>
        <p:sp>
          <p:nvSpPr>
            <p:cNvPr id="2" name="TextBox 3"/>
            <p:cNvSpPr txBox="1">
              <a:spLocks noChangeArrowheads="1"/>
            </p:cNvSpPr>
            <p:nvPr/>
          </p:nvSpPr>
          <p:spPr bwMode="auto">
            <a:xfrm>
              <a:off x="7534277" y="3781425"/>
              <a:ext cx="15716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0" fontAlgn="base" hangingPunct="0">
                <a:spcBef>
                  <a:spcPct val="0"/>
                </a:spcBef>
                <a:spcAft>
                  <a:spcPct val="0"/>
                </a:spcAft>
                <a:buNone/>
                <a:defRPr/>
              </a:pPr>
              <a:r>
                <a:rPr lang="en-US" altLang="en-US" sz="900" dirty="0">
                  <a:solidFill>
                    <a:prstClr val="black"/>
                  </a:solidFill>
                  <a:latin typeface="Calibri"/>
                  <a:cs typeface="Arial" charset="0"/>
                </a:rPr>
                <a:t>Photo Credit: Steve Attwood</a:t>
              </a:r>
            </a:p>
          </p:txBody>
        </p:sp>
        <p:pic>
          <p:nvPicPr>
            <p:cNvPr id="1946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l="8202" r="13420"/>
            <a:stretch>
              <a:fillRect/>
            </a:stretch>
          </p:blipFill>
          <p:spPr bwMode="auto">
            <a:xfrm>
              <a:off x="6065840" y="800102"/>
              <a:ext cx="2936875"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a:extLst>
              <a:ext uri="{FF2B5EF4-FFF2-40B4-BE49-F238E27FC236}">
                <a16:creationId xmlns:a16="http://schemas.microsoft.com/office/drawing/2014/main" id="{CFEF0D7D-7F1C-4AE6-A38C-DB724E4E493B}"/>
              </a:ext>
            </a:extLst>
          </p:cNvPr>
          <p:cNvGrpSpPr/>
          <p:nvPr/>
        </p:nvGrpSpPr>
        <p:grpSpPr>
          <a:xfrm>
            <a:off x="1855788" y="1338263"/>
            <a:ext cx="4248152" cy="5403025"/>
            <a:chOff x="1855788" y="1338263"/>
            <a:chExt cx="4248152" cy="5403025"/>
          </a:xfrm>
        </p:grpSpPr>
        <p:pic>
          <p:nvPicPr>
            <p:cNvPr id="19458" name="Picture 11"/>
            <p:cNvPicPr>
              <a:picLocks noChangeAspect="1" noChangeArrowheads="1"/>
            </p:cNvPicPr>
            <p:nvPr/>
          </p:nvPicPr>
          <p:blipFill>
            <a:blip r:embed="rId4">
              <a:extLst>
                <a:ext uri="{28A0092B-C50C-407E-A947-70E740481C1C}">
                  <a14:useLocalDpi xmlns:a14="http://schemas.microsoft.com/office/drawing/2010/main" val="0"/>
                </a:ext>
              </a:extLst>
            </a:blip>
            <a:srcRect t="7341" b="11009"/>
            <a:stretch>
              <a:fillRect/>
            </a:stretch>
          </p:blipFill>
          <p:spPr bwMode="auto">
            <a:xfrm>
              <a:off x="1855788" y="1338263"/>
              <a:ext cx="4248150"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25965" y="6511100"/>
              <a:ext cx="1577975" cy="230188"/>
            </a:xfrm>
            <a:prstGeom prst="rect">
              <a:avLst/>
            </a:prstGeom>
          </p:spPr>
          <p:txBody>
            <a:bodyPr>
              <a:spAutoFit/>
            </a:bodyPr>
            <a:lstStyle/>
            <a:p>
              <a:pPr defTabSz="457200" eaLnBrk="0" fontAlgn="base" hangingPunct="0">
                <a:spcBef>
                  <a:spcPct val="0"/>
                </a:spcBef>
                <a:spcAft>
                  <a:spcPct val="0"/>
                </a:spcAft>
                <a:defRPr/>
              </a:pPr>
              <a:r>
                <a:rPr lang="en-US" altLang="en-US" sz="900" dirty="0">
                  <a:solidFill>
                    <a:prstClr val="black"/>
                  </a:solidFill>
                  <a:cs typeface="Arial" charset="0"/>
                </a:rPr>
                <a:t>Photo Credit: Steve Attwood</a:t>
              </a:r>
            </a:p>
          </p:txBody>
        </p:sp>
      </p:grpSp>
      <p:sp>
        <p:nvSpPr>
          <p:cNvPr id="19466" name="TextBox 1"/>
          <p:cNvSpPr txBox="1">
            <a:spLocks noChangeArrowheads="1"/>
          </p:cNvSpPr>
          <p:nvPr/>
        </p:nvSpPr>
        <p:spPr bwMode="auto">
          <a:xfrm>
            <a:off x="7105650" y="4803775"/>
            <a:ext cx="18494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0" fontAlgn="base" hangingPunct="0">
              <a:spcBef>
                <a:spcPct val="0"/>
              </a:spcBef>
              <a:spcAft>
                <a:spcPct val="0"/>
              </a:spcAft>
              <a:buNone/>
            </a:pPr>
            <a:r>
              <a:rPr lang="en-NZ" altLang="en-US" sz="2800">
                <a:solidFill>
                  <a:srgbClr val="4B6545"/>
                </a:solidFill>
                <a:latin typeface="Arial" panose="020B0604020202020204" pitchFamily="34" charset="0"/>
                <a:cs typeface="Arial" panose="020B0604020202020204" pitchFamily="34" charset="0"/>
              </a:rPr>
              <a:t>…only eyes in the sky</a:t>
            </a:r>
          </a:p>
        </p:txBody>
      </p:sp>
      <p:grpSp>
        <p:nvGrpSpPr>
          <p:cNvPr id="5" name="Group 4">
            <a:extLst>
              <a:ext uri="{FF2B5EF4-FFF2-40B4-BE49-F238E27FC236}">
                <a16:creationId xmlns:a16="http://schemas.microsoft.com/office/drawing/2014/main" id="{AB5F6CFA-1EFB-4353-8040-D97493DD09D9}"/>
              </a:ext>
            </a:extLst>
          </p:cNvPr>
          <p:cNvGrpSpPr/>
          <p:nvPr/>
        </p:nvGrpSpPr>
        <p:grpSpPr>
          <a:xfrm>
            <a:off x="265772" y="3122615"/>
            <a:ext cx="2312330" cy="3067048"/>
            <a:chOff x="265772" y="3122615"/>
            <a:chExt cx="2312330" cy="3067048"/>
          </a:xfrm>
        </p:grpSpPr>
        <p:sp>
          <p:nvSpPr>
            <p:cNvPr id="4" name="Rectangle 3"/>
            <p:cNvSpPr/>
            <p:nvPr/>
          </p:nvSpPr>
          <p:spPr>
            <a:xfrm>
              <a:off x="265772" y="5958831"/>
              <a:ext cx="1943038" cy="230832"/>
            </a:xfrm>
            <a:prstGeom prst="rect">
              <a:avLst/>
            </a:prstGeom>
          </p:spPr>
          <p:txBody>
            <a:bodyPr wrap="square">
              <a:spAutoFit/>
            </a:bodyPr>
            <a:lstStyle/>
            <a:p>
              <a:pPr defTabSz="457200" eaLnBrk="0" fontAlgn="base" hangingPunct="0">
                <a:spcBef>
                  <a:spcPct val="0"/>
                </a:spcBef>
                <a:spcAft>
                  <a:spcPct val="0"/>
                </a:spcAft>
                <a:defRPr/>
              </a:pPr>
              <a:r>
                <a:rPr lang="en-US" altLang="en-US" sz="900" dirty="0">
                  <a:solidFill>
                    <a:prstClr val="black"/>
                  </a:solidFill>
                  <a:cs typeface="Arial" charset="0"/>
                </a:rPr>
                <a:t>Photo Credit: Nga Manu Images </a:t>
              </a:r>
              <a:r>
                <a:rPr lang="en-NZ" altLang="en-US" sz="900" dirty="0">
                  <a:solidFill>
                    <a:srgbClr val="000000"/>
                  </a:solidFill>
                  <a:latin typeface="Arial" panose="020B0604020202020204" pitchFamily="34" charset="0"/>
                  <a:cs typeface="Arial" panose="020B0604020202020204" pitchFamily="34" charset="0"/>
                </a:rPr>
                <a:t>©</a:t>
              </a:r>
              <a:endParaRPr lang="en-US" altLang="en-US" sz="900" dirty="0">
                <a:solidFill>
                  <a:prstClr val="black"/>
                </a:solidFill>
                <a:cs typeface="Arial" charset="0"/>
              </a:endParaRPr>
            </a:p>
          </p:txBody>
        </p:sp>
        <p:pic>
          <p:nvPicPr>
            <p:cNvPr id="19467" name="Picture 1"/>
            <p:cNvPicPr>
              <a:picLocks noChangeAspect="1"/>
            </p:cNvPicPr>
            <p:nvPr/>
          </p:nvPicPr>
          <p:blipFill>
            <a:blip r:embed="rId5" cstate="print">
              <a:extLst>
                <a:ext uri="{28A0092B-C50C-407E-A947-70E740481C1C}">
                  <a14:useLocalDpi xmlns:a14="http://schemas.microsoft.com/office/drawing/2010/main" val="0"/>
                </a:ext>
              </a:extLst>
            </a:blip>
            <a:srcRect l="52818" t="14999" b="24861"/>
            <a:stretch>
              <a:fillRect/>
            </a:stretch>
          </p:blipFill>
          <p:spPr bwMode="auto">
            <a:xfrm>
              <a:off x="282577" y="3122615"/>
              <a:ext cx="229552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1172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046A11D-463E-49EA-8BF3-A0D41BF80C60}"/>
              </a:ext>
            </a:extLst>
          </p:cNvPr>
          <p:cNvGrpSpPr/>
          <p:nvPr/>
        </p:nvGrpSpPr>
        <p:grpSpPr>
          <a:xfrm>
            <a:off x="2453265" y="197021"/>
            <a:ext cx="3147672" cy="2250692"/>
            <a:chOff x="2453265" y="197021"/>
            <a:chExt cx="3147672" cy="2250692"/>
          </a:xfrm>
        </p:grpSpPr>
        <p:pic>
          <p:nvPicPr>
            <p:cNvPr id="8" name="Picture 7">
              <a:extLst>
                <a:ext uri="{FF2B5EF4-FFF2-40B4-BE49-F238E27FC236}">
                  <a16:creationId xmlns:a16="http://schemas.microsoft.com/office/drawing/2014/main" id="{21DC701C-6515-4005-ADFD-94D84CEE20C2}"/>
                </a:ext>
              </a:extLst>
            </p:cNvPr>
            <p:cNvPicPr>
              <a:picLocks noChangeAspect="1"/>
            </p:cNvPicPr>
            <p:nvPr/>
          </p:nvPicPr>
          <p:blipFill>
            <a:blip r:embed="rId3"/>
            <a:stretch>
              <a:fillRect/>
            </a:stretch>
          </p:blipFill>
          <p:spPr>
            <a:xfrm>
              <a:off x="2547893" y="197021"/>
              <a:ext cx="3053044" cy="2034568"/>
            </a:xfrm>
            <a:prstGeom prst="rect">
              <a:avLst/>
            </a:prstGeom>
          </p:spPr>
        </p:pic>
        <p:sp>
          <p:nvSpPr>
            <p:cNvPr id="9" name="TextBox 8">
              <a:extLst>
                <a:ext uri="{FF2B5EF4-FFF2-40B4-BE49-F238E27FC236}">
                  <a16:creationId xmlns:a16="http://schemas.microsoft.com/office/drawing/2014/main" id="{4453F23C-264A-4E3D-BC30-6A83692A0BD2}"/>
                </a:ext>
              </a:extLst>
            </p:cNvPr>
            <p:cNvSpPr txBox="1"/>
            <p:nvPr/>
          </p:nvSpPr>
          <p:spPr>
            <a:xfrm>
              <a:off x="2453265" y="2216881"/>
              <a:ext cx="1749197" cy="230832"/>
            </a:xfrm>
            <a:prstGeom prst="rect">
              <a:avLst/>
            </a:prstGeom>
            <a:noFill/>
          </p:spPr>
          <p:txBody>
            <a:bodyPr wrap="none" rtlCol="0">
              <a:spAutoFit/>
            </a:bodyPr>
            <a:lstStyle/>
            <a:p>
              <a:r>
                <a:rPr lang="en-NZ" sz="900" dirty="0"/>
                <a:t>Photo Credit: Shankar S </a:t>
              </a:r>
              <a:r>
                <a:rPr lang="en-NZ" sz="900" dirty="0">
                  <a:hlinkClick r:id="rId4"/>
                </a:rPr>
                <a:t>CC BY 2.0</a:t>
              </a:r>
              <a:endParaRPr lang="en-NZ" sz="900" dirty="0"/>
            </a:p>
          </p:txBody>
        </p:sp>
      </p:grpSp>
      <p:grpSp>
        <p:nvGrpSpPr>
          <p:cNvPr id="13" name="Group 12">
            <a:extLst>
              <a:ext uri="{FF2B5EF4-FFF2-40B4-BE49-F238E27FC236}">
                <a16:creationId xmlns:a16="http://schemas.microsoft.com/office/drawing/2014/main" id="{0271F6D0-52FB-48A8-A454-11CBB9BF795E}"/>
              </a:ext>
            </a:extLst>
          </p:cNvPr>
          <p:cNvGrpSpPr/>
          <p:nvPr/>
        </p:nvGrpSpPr>
        <p:grpSpPr>
          <a:xfrm>
            <a:off x="195030" y="197020"/>
            <a:ext cx="2172383" cy="2265400"/>
            <a:chOff x="195030" y="197020"/>
            <a:chExt cx="2172383" cy="2265400"/>
          </a:xfrm>
        </p:grpSpPr>
        <p:pic>
          <p:nvPicPr>
            <p:cNvPr id="7" name="Picture 6">
              <a:extLst>
                <a:ext uri="{FF2B5EF4-FFF2-40B4-BE49-F238E27FC236}">
                  <a16:creationId xmlns:a16="http://schemas.microsoft.com/office/drawing/2014/main" id="{43A7E45E-9E08-41A0-8A52-4C8D2D6F0A5B}"/>
                </a:ext>
              </a:extLst>
            </p:cNvPr>
            <p:cNvPicPr>
              <a:picLocks noChangeAspect="1"/>
            </p:cNvPicPr>
            <p:nvPr/>
          </p:nvPicPr>
          <p:blipFill>
            <a:blip r:embed="rId5"/>
            <a:stretch>
              <a:fillRect/>
            </a:stretch>
          </p:blipFill>
          <p:spPr>
            <a:xfrm>
              <a:off x="280882" y="197020"/>
              <a:ext cx="2086531" cy="2034568"/>
            </a:xfrm>
            <a:prstGeom prst="rect">
              <a:avLst/>
            </a:prstGeom>
          </p:spPr>
        </p:pic>
        <p:sp>
          <p:nvSpPr>
            <p:cNvPr id="10" name="Rectangle 9">
              <a:extLst>
                <a:ext uri="{FF2B5EF4-FFF2-40B4-BE49-F238E27FC236}">
                  <a16:creationId xmlns:a16="http://schemas.microsoft.com/office/drawing/2014/main" id="{A0724A89-A8AF-4FB9-9C4D-47209CF4B215}"/>
                </a:ext>
              </a:extLst>
            </p:cNvPr>
            <p:cNvSpPr/>
            <p:nvPr/>
          </p:nvSpPr>
          <p:spPr>
            <a:xfrm>
              <a:off x="195030" y="2231588"/>
              <a:ext cx="2056973" cy="230832"/>
            </a:xfrm>
            <a:prstGeom prst="rect">
              <a:avLst/>
            </a:prstGeom>
          </p:spPr>
          <p:txBody>
            <a:bodyPr wrap="none">
              <a:spAutoFit/>
            </a:bodyPr>
            <a:lstStyle/>
            <a:p>
              <a:r>
                <a:rPr lang="en-NZ" sz="900" dirty="0"/>
                <a:t>Artist Credit: Joseph Smit Public Domain</a:t>
              </a:r>
            </a:p>
          </p:txBody>
        </p:sp>
      </p:grpSp>
      <p:sp>
        <p:nvSpPr>
          <p:cNvPr id="2" name="Rectangle 1">
            <a:extLst>
              <a:ext uri="{FF2B5EF4-FFF2-40B4-BE49-F238E27FC236}">
                <a16:creationId xmlns:a16="http://schemas.microsoft.com/office/drawing/2014/main" id="{15074920-0A22-4EEC-8129-6F8ACB7D9F78}"/>
              </a:ext>
            </a:extLst>
          </p:cNvPr>
          <p:cNvSpPr/>
          <p:nvPr/>
        </p:nvSpPr>
        <p:spPr>
          <a:xfrm>
            <a:off x="5834521" y="197020"/>
            <a:ext cx="3089429" cy="1754326"/>
          </a:xfrm>
          <a:prstGeom prst="rect">
            <a:avLst/>
          </a:prstGeom>
        </p:spPr>
        <p:txBody>
          <a:bodyPr wrap="square">
            <a:spAutoFit/>
          </a:bodyPr>
          <a:lstStyle/>
          <a:p>
            <a:pPr algn="ctr" defTabSz="457200" fontAlgn="base">
              <a:spcBef>
                <a:spcPct val="0"/>
              </a:spcBef>
              <a:spcAft>
                <a:spcPct val="0"/>
              </a:spcAft>
              <a:defRPr/>
            </a:pPr>
            <a:r>
              <a:rPr lang="en-AU" sz="3600" b="1" dirty="0">
                <a:solidFill>
                  <a:srgbClr val="F16523"/>
                </a:solidFill>
                <a:cs typeface="Arial" charset="0"/>
              </a:rPr>
              <a:t>Ecological Niche equivalents</a:t>
            </a:r>
            <a:endParaRPr lang="en-GB" sz="3600" dirty="0">
              <a:solidFill>
                <a:srgbClr val="F16523"/>
              </a:solidFill>
              <a:latin typeface="Arial" charset="0"/>
              <a:cs typeface="Arial" charset="0"/>
            </a:endParaRPr>
          </a:p>
        </p:txBody>
      </p:sp>
      <p:sp>
        <p:nvSpPr>
          <p:cNvPr id="3" name="Rectangle 2">
            <a:extLst>
              <a:ext uri="{FF2B5EF4-FFF2-40B4-BE49-F238E27FC236}">
                <a16:creationId xmlns:a16="http://schemas.microsoft.com/office/drawing/2014/main" id="{5064CCB4-3B18-41A7-B663-A6E544322BDB}"/>
              </a:ext>
            </a:extLst>
          </p:cNvPr>
          <p:cNvSpPr/>
          <p:nvPr/>
        </p:nvSpPr>
        <p:spPr>
          <a:xfrm>
            <a:off x="97801" y="2772336"/>
            <a:ext cx="2601436" cy="1200329"/>
          </a:xfrm>
          <a:prstGeom prst="rect">
            <a:avLst/>
          </a:prstGeom>
        </p:spPr>
        <p:txBody>
          <a:bodyPr wrap="square">
            <a:spAutoFit/>
          </a:bodyPr>
          <a:lstStyle/>
          <a:p>
            <a:pPr defTabSz="457200" eaLnBrk="0" fontAlgn="base" hangingPunct="0">
              <a:spcBef>
                <a:spcPct val="0"/>
              </a:spcBef>
              <a:spcAft>
                <a:spcPct val="0"/>
              </a:spcAft>
              <a:defRPr/>
            </a:pPr>
            <a:r>
              <a:rPr lang="en-NZ" sz="2400" dirty="0">
                <a:solidFill>
                  <a:srgbClr val="4B6545"/>
                </a:solidFill>
                <a:cs typeface="Arial" charset="0"/>
              </a:rPr>
              <a:t>Mammals overseas occupy a range of ecological niches.</a:t>
            </a:r>
          </a:p>
        </p:txBody>
      </p:sp>
      <p:sp>
        <p:nvSpPr>
          <p:cNvPr id="4" name="Rectangle 3">
            <a:extLst>
              <a:ext uri="{FF2B5EF4-FFF2-40B4-BE49-F238E27FC236}">
                <a16:creationId xmlns:a16="http://schemas.microsoft.com/office/drawing/2014/main" id="{6F60110A-DFC6-4A14-9F3C-3E63B88F70A1}"/>
              </a:ext>
            </a:extLst>
          </p:cNvPr>
          <p:cNvSpPr/>
          <p:nvPr/>
        </p:nvSpPr>
        <p:spPr>
          <a:xfrm>
            <a:off x="5600937" y="4782672"/>
            <a:ext cx="3082185" cy="1631216"/>
          </a:xfrm>
          <a:prstGeom prst="rect">
            <a:avLst/>
          </a:prstGeom>
        </p:spPr>
        <p:txBody>
          <a:bodyPr wrap="square">
            <a:spAutoFit/>
          </a:bodyPr>
          <a:lstStyle/>
          <a:p>
            <a:pPr defTabSz="457200" eaLnBrk="0" fontAlgn="base" hangingPunct="0">
              <a:spcBef>
                <a:spcPct val="0"/>
              </a:spcBef>
              <a:spcAft>
                <a:spcPct val="0"/>
              </a:spcAft>
              <a:defRPr/>
            </a:pPr>
            <a:r>
              <a:rPr lang="en-NZ" sz="2000" dirty="0">
                <a:solidFill>
                  <a:srgbClr val="4B6545"/>
                </a:solidFill>
                <a:cs typeface="Arial" charset="0"/>
              </a:rPr>
              <a:t>Which animals here in pre-human New Zealand occupied similar ecological niches to these overseas ones?</a:t>
            </a:r>
          </a:p>
        </p:txBody>
      </p:sp>
      <p:grpSp>
        <p:nvGrpSpPr>
          <p:cNvPr id="20" name="Group 19">
            <a:extLst>
              <a:ext uri="{FF2B5EF4-FFF2-40B4-BE49-F238E27FC236}">
                <a16:creationId xmlns:a16="http://schemas.microsoft.com/office/drawing/2014/main" id="{709AD7B6-FD7A-4FDF-AC4D-4DF0E1D2E7D4}"/>
              </a:ext>
            </a:extLst>
          </p:cNvPr>
          <p:cNvGrpSpPr/>
          <p:nvPr/>
        </p:nvGrpSpPr>
        <p:grpSpPr>
          <a:xfrm>
            <a:off x="2748005" y="2629137"/>
            <a:ext cx="2524783" cy="2116782"/>
            <a:chOff x="2748005" y="2629137"/>
            <a:chExt cx="2524783" cy="2116782"/>
          </a:xfrm>
        </p:grpSpPr>
        <p:pic>
          <p:nvPicPr>
            <p:cNvPr id="5" name="Picture 4">
              <a:extLst>
                <a:ext uri="{FF2B5EF4-FFF2-40B4-BE49-F238E27FC236}">
                  <a16:creationId xmlns:a16="http://schemas.microsoft.com/office/drawing/2014/main" id="{1CC96770-3A3A-4CBE-9DE9-1DCBE9A198CA}"/>
                </a:ext>
              </a:extLst>
            </p:cNvPr>
            <p:cNvPicPr>
              <a:picLocks noChangeAspect="1"/>
            </p:cNvPicPr>
            <p:nvPr/>
          </p:nvPicPr>
          <p:blipFill>
            <a:blip r:embed="rId6"/>
            <a:stretch>
              <a:fillRect/>
            </a:stretch>
          </p:blipFill>
          <p:spPr>
            <a:xfrm>
              <a:off x="2843913" y="2629137"/>
              <a:ext cx="2428875" cy="1885950"/>
            </a:xfrm>
            <a:prstGeom prst="rect">
              <a:avLst/>
            </a:prstGeom>
          </p:spPr>
        </p:pic>
        <p:sp>
          <p:nvSpPr>
            <p:cNvPr id="6" name="TextBox 5">
              <a:extLst>
                <a:ext uri="{FF2B5EF4-FFF2-40B4-BE49-F238E27FC236}">
                  <a16:creationId xmlns:a16="http://schemas.microsoft.com/office/drawing/2014/main" id="{C46DF59A-7FCC-46DC-8F4F-E4BA80712A2E}"/>
                </a:ext>
              </a:extLst>
            </p:cNvPr>
            <p:cNvSpPr txBox="1"/>
            <p:nvPr/>
          </p:nvSpPr>
          <p:spPr>
            <a:xfrm>
              <a:off x="2748005" y="4515087"/>
              <a:ext cx="1274708" cy="230832"/>
            </a:xfrm>
            <a:prstGeom prst="rect">
              <a:avLst/>
            </a:prstGeom>
            <a:noFill/>
          </p:spPr>
          <p:txBody>
            <a:bodyPr wrap="none" rtlCol="0">
              <a:spAutoFit/>
            </a:bodyPr>
            <a:lstStyle/>
            <a:p>
              <a:r>
                <a:rPr lang="en-NZ" sz="900" dirty="0"/>
                <a:t>Photo Credit: Jo Moore</a:t>
              </a:r>
            </a:p>
          </p:txBody>
        </p:sp>
      </p:grpSp>
      <p:grpSp>
        <p:nvGrpSpPr>
          <p:cNvPr id="19" name="Group 18">
            <a:extLst>
              <a:ext uri="{FF2B5EF4-FFF2-40B4-BE49-F238E27FC236}">
                <a16:creationId xmlns:a16="http://schemas.microsoft.com/office/drawing/2014/main" id="{BF0EC164-FB84-4C88-8FFD-E8D5E27FF8CD}"/>
              </a:ext>
            </a:extLst>
          </p:cNvPr>
          <p:cNvGrpSpPr/>
          <p:nvPr/>
        </p:nvGrpSpPr>
        <p:grpSpPr>
          <a:xfrm>
            <a:off x="5653442" y="1909491"/>
            <a:ext cx="3451586" cy="2990808"/>
            <a:chOff x="5653442" y="1909491"/>
            <a:chExt cx="3451586" cy="2990808"/>
          </a:xfrm>
        </p:grpSpPr>
        <p:pic>
          <p:nvPicPr>
            <p:cNvPr id="11" name="Picture 10">
              <a:extLst>
                <a:ext uri="{FF2B5EF4-FFF2-40B4-BE49-F238E27FC236}">
                  <a16:creationId xmlns:a16="http://schemas.microsoft.com/office/drawing/2014/main" id="{51E5848C-76EF-4084-8D6A-1F09A3F5C3F4}"/>
                </a:ext>
              </a:extLst>
            </p:cNvPr>
            <p:cNvPicPr>
              <a:picLocks noChangeAspect="1"/>
            </p:cNvPicPr>
            <p:nvPr/>
          </p:nvPicPr>
          <p:blipFill>
            <a:blip r:embed="rId7"/>
            <a:stretch>
              <a:fillRect/>
            </a:stretch>
          </p:blipFill>
          <p:spPr>
            <a:xfrm>
              <a:off x="5719111" y="1909491"/>
              <a:ext cx="3163938" cy="2605596"/>
            </a:xfrm>
            <a:prstGeom prst="rect">
              <a:avLst/>
            </a:prstGeom>
          </p:spPr>
        </p:pic>
        <p:sp>
          <p:nvSpPr>
            <p:cNvPr id="14" name="TextBox 13">
              <a:extLst>
                <a:ext uri="{FF2B5EF4-FFF2-40B4-BE49-F238E27FC236}">
                  <a16:creationId xmlns:a16="http://schemas.microsoft.com/office/drawing/2014/main" id="{B78D7626-5FB5-4573-8A31-563A3B58569B}"/>
                </a:ext>
              </a:extLst>
            </p:cNvPr>
            <p:cNvSpPr txBox="1"/>
            <p:nvPr/>
          </p:nvSpPr>
          <p:spPr>
            <a:xfrm>
              <a:off x="5653442" y="4530967"/>
              <a:ext cx="3451586" cy="369332"/>
            </a:xfrm>
            <a:prstGeom prst="rect">
              <a:avLst/>
            </a:prstGeom>
            <a:noFill/>
          </p:spPr>
          <p:txBody>
            <a:bodyPr wrap="none" rtlCol="0">
              <a:spAutoFit/>
            </a:bodyPr>
            <a:lstStyle/>
            <a:p>
              <a:r>
                <a:rPr lang="en-NZ" sz="900" dirty="0"/>
                <a:t>Photo Credit: Creative Commons Attribution-</a:t>
              </a:r>
              <a:r>
                <a:rPr lang="en-NZ" sz="900" dirty="0" err="1"/>
                <a:t>ShareAlike</a:t>
              </a:r>
              <a:r>
                <a:rPr lang="en-NZ" sz="900" dirty="0"/>
                <a:t> 3.0 </a:t>
              </a:r>
              <a:r>
                <a:rPr lang="en-NZ" sz="900" dirty="0" err="1"/>
                <a:t>Unported</a:t>
              </a:r>
              <a:endParaRPr lang="en-NZ" sz="900" dirty="0"/>
            </a:p>
            <a:p>
              <a:r>
                <a:rPr lang="en-NZ" sz="900" dirty="0"/>
                <a:t> </a:t>
              </a:r>
            </a:p>
          </p:txBody>
        </p:sp>
      </p:grpSp>
      <p:grpSp>
        <p:nvGrpSpPr>
          <p:cNvPr id="22" name="Group 21">
            <a:extLst>
              <a:ext uri="{FF2B5EF4-FFF2-40B4-BE49-F238E27FC236}">
                <a16:creationId xmlns:a16="http://schemas.microsoft.com/office/drawing/2014/main" id="{5079E866-FA40-4F30-8487-4F8FD2C46CAB}"/>
              </a:ext>
            </a:extLst>
          </p:cNvPr>
          <p:cNvGrpSpPr/>
          <p:nvPr/>
        </p:nvGrpSpPr>
        <p:grpSpPr>
          <a:xfrm>
            <a:off x="3057726" y="4782672"/>
            <a:ext cx="2268933" cy="1915205"/>
            <a:chOff x="3057726" y="4782672"/>
            <a:chExt cx="2268933" cy="1915205"/>
          </a:xfrm>
        </p:grpSpPr>
        <p:pic>
          <p:nvPicPr>
            <p:cNvPr id="15" name="Picture 14">
              <a:extLst>
                <a:ext uri="{FF2B5EF4-FFF2-40B4-BE49-F238E27FC236}">
                  <a16:creationId xmlns:a16="http://schemas.microsoft.com/office/drawing/2014/main" id="{500A3A01-2595-460F-9147-CE647AF92052}"/>
                </a:ext>
              </a:extLst>
            </p:cNvPr>
            <p:cNvPicPr>
              <a:picLocks noChangeAspect="1"/>
            </p:cNvPicPr>
            <p:nvPr/>
          </p:nvPicPr>
          <p:blipFill>
            <a:blip r:embed="rId8"/>
            <a:stretch>
              <a:fillRect/>
            </a:stretch>
          </p:blipFill>
          <p:spPr>
            <a:xfrm>
              <a:off x="3100934" y="4782672"/>
              <a:ext cx="2225725" cy="1669294"/>
            </a:xfrm>
            <a:prstGeom prst="rect">
              <a:avLst/>
            </a:prstGeom>
          </p:spPr>
        </p:pic>
        <p:sp>
          <p:nvSpPr>
            <p:cNvPr id="17" name="TextBox 16">
              <a:extLst>
                <a:ext uri="{FF2B5EF4-FFF2-40B4-BE49-F238E27FC236}">
                  <a16:creationId xmlns:a16="http://schemas.microsoft.com/office/drawing/2014/main" id="{713599C9-B4E6-4EDB-83DA-B4879509615C}"/>
                </a:ext>
              </a:extLst>
            </p:cNvPr>
            <p:cNvSpPr txBox="1"/>
            <p:nvPr/>
          </p:nvSpPr>
          <p:spPr>
            <a:xfrm>
              <a:off x="3057726" y="6467045"/>
              <a:ext cx="1797287" cy="230832"/>
            </a:xfrm>
            <a:prstGeom prst="rect">
              <a:avLst/>
            </a:prstGeom>
            <a:noFill/>
          </p:spPr>
          <p:txBody>
            <a:bodyPr wrap="none" rtlCol="0">
              <a:spAutoFit/>
            </a:bodyPr>
            <a:lstStyle/>
            <a:p>
              <a:r>
                <a:rPr lang="en-NZ" sz="900" dirty="0"/>
                <a:t>Photo Credit: </a:t>
              </a:r>
              <a:r>
                <a:rPr lang="en-NZ" sz="900" dirty="0" err="1"/>
                <a:t>Ngā</a:t>
              </a:r>
              <a:r>
                <a:rPr lang="en-NZ" sz="900" dirty="0"/>
                <a:t> Manu Images ©</a:t>
              </a:r>
            </a:p>
          </p:txBody>
        </p:sp>
      </p:grpSp>
      <p:grpSp>
        <p:nvGrpSpPr>
          <p:cNvPr id="21" name="Group 20">
            <a:extLst>
              <a:ext uri="{FF2B5EF4-FFF2-40B4-BE49-F238E27FC236}">
                <a16:creationId xmlns:a16="http://schemas.microsoft.com/office/drawing/2014/main" id="{7DA7376F-9BE8-4A92-BC10-CC6F2BE5739F}"/>
              </a:ext>
            </a:extLst>
          </p:cNvPr>
          <p:cNvGrpSpPr/>
          <p:nvPr/>
        </p:nvGrpSpPr>
        <p:grpSpPr>
          <a:xfrm>
            <a:off x="167092" y="4729539"/>
            <a:ext cx="2459519" cy="2006392"/>
            <a:chOff x="167092" y="4729539"/>
            <a:chExt cx="2459519" cy="2006392"/>
          </a:xfrm>
        </p:grpSpPr>
        <p:pic>
          <p:nvPicPr>
            <p:cNvPr id="12" name="Picture 11">
              <a:extLst>
                <a:ext uri="{FF2B5EF4-FFF2-40B4-BE49-F238E27FC236}">
                  <a16:creationId xmlns:a16="http://schemas.microsoft.com/office/drawing/2014/main" id="{100F0541-6CF2-4DFC-B297-08CDEABD89DD}"/>
                </a:ext>
              </a:extLst>
            </p:cNvPr>
            <p:cNvPicPr>
              <a:picLocks noChangeAspect="1"/>
            </p:cNvPicPr>
            <p:nvPr/>
          </p:nvPicPr>
          <p:blipFill>
            <a:blip r:embed="rId9"/>
            <a:stretch>
              <a:fillRect/>
            </a:stretch>
          </p:blipFill>
          <p:spPr>
            <a:xfrm>
              <a:off x="259198" y="4729539"/>
              <a:ext cx="2367413" cy="1775560"/>
            </a:xfrm>
            <a:prstGeom prst="rect">
              <a:avLst/>
            </a:prstGeom>
          </p:spPr>
        </p:pic>
        <p:sp>
          <p:nvSpPr>
            <p:cNvPr id="16" name="TextBox 15">
              <a:extLst>
                <a:ext uri="{FF2B5EF4-FFF2-40B4-BE49-F238E27FC236}">
                  <a16:creationId xmlns:a16="http://schemas.microsoft.com/office/drawing/2014/main" id="{D4DE81AD-9F46-4637-9AB8-F02274AAB27D}"/>
                </a:ext>
              </a:extLst>
            </p:cNvPr>
            <p:cNvSpPr txBox="1"/>
            <p:nvPr/>
          </p:nvSpPr>
          <p:spPr>
            <a:xfrm>
              <a:off x="167092" y="6505099"/>
              <a:ext cx="1231427" cy="230832"/>
            </a:xfrm>
            <a:prstGeom prst="rect">
              <a:avLst/>
            </a:prstGeom>
            <a:noFill/>
          </p:spPr>
          <p:txBody>
            <a:bodyPr wrap="none" rtlCol="0">
              <a:spAutoFit/>
            </a:bodyPr>
            <a:lstStyle/>
            <a:p>
              <a:r>
                <a:rPr lang="en-NZ" sz="900" dirty="0"/>
                <a:t>Photo Credit: Sue Lum</a:t>
              </a:r>
            </a:p>
          </p:txBody>
        </p:sp>
      </p:grpSp>
    </p:spTree>
    <p:extLst>
      <p:ext uri="{BB962C8B-B14F-4D97-AF65-F5344CB8AC3E}">
        <p14:creationId xmlns:p14="http://schemas.microsoft.com/office/powerpoint/2010/main" val="276602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2000"/>
                                        <p:tgtEl>
                                          <p:spTgt spid="20"/>
                                        </p:tgtEl>
                                      </p:cBhvr>
                                    </p:animEffect>
                                    <p:anim calcmode="lin" valueType="num">
                                      <p:cBhvr>
                                        <p:cTn id="27" dur="2000" fill="hold"/>
                                        <p:tgtEl>
                                          <p:spTgt spid="20"/>
                                        </p:tgtEl>
                                        <p:attrNameLst>
                                          <p:attrName>ppt_w</p:attrName>
                                        </p:attrNameLst>
                                      </p:cBhvr>
                                      <p:tavLst>
                                        <p:tav tm="0" fmla="#ppt_w*sin(2.5*pi*$)">
                                          <p:val>
                                            <p:fltVal val="0"/>
                                          </p:val>
                                        </p:tav>
                                        <p:tav tm="100000">
                                          <p:val>
                                            <p:fltVal val="1"/>
                                          </p:val>
                                        </p:tav>
                                      </p:tavLst>
                                    </p:anim>
                                    <p:anim calcmode="lin" valueType="num">
                                      <p:cBhvr>
                                        <p:cTn id="28"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80">
                                          <p:stCondLst>
                                            <p:cond delay="0"/>
                                          </p:stCondLst>
                                        </p:cTn>
                                        <p:tgtEl>
                                          <p:spTgt spid="21"/>
                                        </p:tgtEl>
                                      </p:cBhvr>
                                    </p:animEffect>
                                    <p:anim calcmode="lin" valueType="num">
                                      <p:cBhvr>
                                        <p:cTn id="4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6" dur="26">
                                          <p:stCondLst>
                                            <p:cond delay="650"/>
                                          </p:stCondLst>
                                        </p:cTn>
                                        <p:tgtEl>
                                          <p:spTgt spid="21"/>
                                        </p:tgtEl>
                                      </p:cBhvr>
                                      <p:to x="100000" y="60000"/>
                                    </p:animScale>
                                    <p:animScale>
                                      <p:cBhvr>
                                        <p:cTn id="47" dur="166" decel="50000">
                                          <p:stCondLst>
                                            <p:cond delay="676"/>
                                          </p:stCondLst>
                                        </p:cTn>
                                        <p:tgtEl>
                                          <p:spTgt spid="21"/>
                                        </p:tgtEl>
                                      </p:cBhvr>
                                      <p:to x="100000" y="100000"/>
                                    </p:animScale>
                                    <p:animScale>
                                      <p:cBhvr>
                                        <p:cTn id="48" dur="26">
                                          <p:stCondLst>
                                            <p:cond delay="1312"/>
                                          </p:stCondLst>
                                        </p:cTn>
                                        <p:tgtEl>
                                          <p:spTgt spid="21"/>
                                        </p:tgtEl>
                                      </p:cBhvr>
                                      <p:to x="100000" y="80000"/>
                                    </p:animScale>
                                    <p:animScale>
                                      <p:cBhvr>
                                        <p:cTn id="49" dur="166" decel="50000">
                                          <p:stCondLst>
                                            <p:cond delay="1338"/>
                                          </p:stCondLst>
                                        </p:cTn>
                                        <p:tgtEl>
                                          <p:spTgt spid="21"/>
                                        </p:tgtEl>
                                      </p:cBhvr>
                                      <p:to x="100000" y="100000"/>
                                    </p:animScale>
                                    <p:animScale>
                                      <p:cBhvr>
                                        <p:cTn id="50" dur="26">
                                          <p:stCondLst>
                                            <p:cond delay="1642"/>
                                          </p:stCondLst>
                                        </p:cTn>
                                        <p:tgtEl>
                                          <p:spTgt spid="21"/>
                                        </p:tgtEl>
                                      </p:cBhvr>
                                      <p:to x="100000" y="90000"/>
                                    </p:animScale>
                                    <p:animScale>
                                      <p:cBhvr>
                                        <p:cTn id="51" dur="166" decel="50000">
                                          <p:stCondLst>
                                            <p:cond delay="1668"/>
                                          </p:stCondLst>
                                        </p:cTn>
                                        <p:tgtEl>
                                          <p:spTgt spid="21"/>
                                        </p:tgtEl>
                                      </p:cBhvr>
                                      <p:to x="100000" y="100000"/>
                                    </p:animScale>
                                    <p:animScale>
                                      <p:cBhvr>
                                        <p:cTn id="52" dur="26">
                                          <p:stCondLst>
                                            <p:cond delay="1808"/>
                                          </p:stCondLst>
                                        </p:cTn>
                                        <p:tgtEl>
                                          <p:spTgt spid="21"/>
                                        </p:tgtEl>
                                      </p:cBhvr>
                                      <p:to x="100000" y="95000"/>
                                    </p:animScale>
                                    <p:animScale>
                                      <p:cBhvr>
                                        <p:cTn id="53"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D14794E49FEE4C99CEBE69DC44B9F2" ma:contentTypeVersion="12" ma:contentTypeDescription="Create a new document." ma:contentTypeScope="" ma:versionID="8a98e910d4a1dc68ad5b1290c330d986">
  <xsd:schema xmlns:xsd="http://www.w3.org/2001/XMLSchema" xmlns:xs="http://www.w3.org/2001/XMLSchema" xmlns:p="http://schemas.microsoft.com/office/2006/metadata/properties" xmlns:ns2="45125782-d9ca-4bba-9065-47e169e09810" xmlns:ns3="ad273b2c-8b54-40f3-9e6d-93c780376299" targetNamespace="http://schemas.microsoft.com/office/2006/metadata/properties" ma:root="true" ma:fieldsID="c65814edbcf3b0f8488192c6f4c9adcc" ns2:_="" ns3:_="">
    <xsd:import namespace="45125782-d9ca-4bba-9065-47e169e09810"/>
    <xsd:import namespace="ad273b2c-8b54-40f3-9e6d-93c78037629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125782-d9ca-4bba-9065-47e169e098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273b2c-8b54-40f3-9e6d-93c78037629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d273b2c-8b54-40f3-9e6d-93c780376299">
      <UserInfo>
        <DisplayName/>
        <AccountId xsi:nil="true"/>
        <AccountType/>
      </UserInfo>
    </SharedWithUsers>
  </documentManagement>
</p:properties>
</file>

<file path=customXml/itemProps1.xml><?xml version="1.0" encoding="utf-8"?>
<ds:datastoreItem xmlns:ds="http://schemas.openxmlformats.org/officeDocument/2006/customXml" ds:itemID="{1E1BEF7B-D050-44BB-AD20-FFE424D54F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125782-d9ca-4bba-9065-47e169e09810"/>
    <ds:schemaRef ds:uri="ad273b2c-8b54-40f3-9e6d-93c7803762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00C2FE-14F4-40F3-A0C4-BF1D57424D60}">
  <ds:schemaRefs>
    <ds:schemaRef ds:uri="http://schemas.microsoft.com/sharepoint/v3/contenttype/forms"/>
  </ds:schemaRefs>
</ds:datastoreItem>
</file>

<file path=customXml/itemProps3.xml><?xml version="1.0" encoding="utf-8"?>
<ds:datastoreItem xmlns:ds="http://schemas.openxmlformats.org/officeDocument/2006/customXml" ds:itemID="{D48F4C12-C7B1-45BF-9E83-D054AADC0715}">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ad273b2c-8b54-40f3-9e6d-93c780376299"/>
    <ds:schemaRef ds:uri="45125782-d9ca-4bba-9065-47e169e09810"/>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2027</TotalTime>
  <Words>5338</Words>
  <Application>Microsoft Office PowerPoint</Application>
  <PresentationFormat>On-screen Show (4:3)</PresentationFormat>
  <Paragraphs>427</Paragraphs>
  <Slides>57</Slides>
  <Notes>47</Notes>
  <HiddenSlides>0</HiddenSlides>
  <MMClips>1</MMClips>
  <ScaleCrop>false</ScaleCrop>
  <HeadingPairs>
    <vt:vector size="6" baseType="variant">
      <vt:variant>
        <vt:lpstr>Fonts Used</vt:lpstr>
      </vt:variant>
      <vt:variant>
        <vt:i4>7</vt:i4>
      </vt:variant>
      <vt:variant>
        <vt:lpstr>Theme</vt:lpstr>
      </vt:variant>
      <vt:variant>
        <vt:i4>19</vt:i4>
      </vt:variant>
      <vt:variant>
        <vt:lpstr>Slide Titles</vt:lpstr>
      </vt:variant>
      <vt:variant>
        <vt:i4>57</vt:i4>
      </vt:variant>
    </vt:vector>
  </HeadingPairs>
  <TitlesOfParts>
    <vt:vector size="83" baseType="lpstr">
      <vt:lpstr>Archer Medium</vt:lpstr>
      <vt:lpstr>Arial</vt:lpstr>
      <vt:lpstr>Calibri</vt:lpstr>
      <vt:lpstr>Calibri Light</vt:lpstr>
      <vt:lpstr>Segoe UI</vt:lpstr>
      <vt:lpstr>Times New Roman</vt:lpstr>
      <vt:lpstr>Wingdings</vt:lpstr>
      <vt:lpstr>1_Office Theme</vt:lpstr>
      <vt:lpstr>2_Office Theme</vt:lpstr>
      <vt:lpstr>3_Office Theme</vt:lpstr>
      <vt:lpstr>Office Theme</vt:lpstr>
      <vt:lpstr>4_Office Theme</vt:lpstr>
      <vt:lpstr>5_Office Theme</vt:lpstr>
      <vt:lpstr>6_Office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19_Office Theme</vt:lpstr>
      <vt:lpstr>20_Office Theme</vt:lpstr>
      <vt:lpstr>PowerPoint Presentation</vt:lpstr>
      <vt:lpstr>PowerPoint Presentation</vt:lpstr>
      <vt:lpstr>PowerPoint Presentation</vt:lpstr>
      <vt:lpstr>PowerPoint Presentation</vt:lpstr>
      <vt:lpstr>PowerPoint Presentation</vt:lpstr>
      <vt:lpstr>Unique NZ Species</vt:lpstr>
      <vt:lpstr>PowerPoint Presentation</vt:lpstr>
      <vt:lpstr>NO mammalian predators…</vt:lpstr>
      <vt:lpstr>PowerPoint Presentation</vt:lpstr>
      <vt:lpstr>But then…</vt:lpstr>
      <vt:lpstr>Human Impact</vt:lpstr>
      <vt:lpstr>Prehistoric distribution of takahē from fossil  remains  Impact of climate changes</vt:lpstr>
      <vt:lpstr>Sightings of wild takahē outside the takahē ‘special area’ between 1987 and 2008 </vt:lpstr>
      <vt:lpstr>PowerPoint Presentation</vt:lpstr>
      <vt:lpstr>PowerPoint Presentation</vt:lpstr>
      <vt:lpstr>PowerPoint Presentation</vt:lpstr>
      <vt:lpstr>Takahē</vt:lpstr>
      <vt:lpstr>PowerPoint Presentation</vt:lpstr>
      <vt:lpstr>Adaptations</vt:lpstr>
      <vt:lpstr>PowerPoint Presentation</vt:lpstr>
      <vt:lpstr>Same or different?</vt:lpstr>
      <vt:lpstr>Bahavioural adaptations -  Family relationships</vt:lpstr>
      <vt:lpstr> Behavioural adaptations - Tillering</vt:lpstr>
      <vt:lpstr>PowerPoint Presentation</vt:lpstr>
      <vt:lpstr>PowerPoint Presentation</vt:lpstr>
      <vt:lpstr>Burwood Takahē Centre June 2018</vt:lpstr>
      <vt:lpstr>Where in the world are they?</vt:lpstr>
      <vt:lpstr>PowerPoint Presentation</vt:lpstr>
      <vt:lpstr>PowerPoint Presentation</vt:lpstr>
      <vt:lpstr>PowerPoint Presentation</vt:lpstr>
      <vt:lpstr>Unpacking the Standard</vt:lpstr>
      <vt:lpstr>Investigating a pattern in an ecological community (A)</vt:lpstr>
      <vt:lpstr>Linking observations and data or findings to describe a pattern</vt:lpstr>
      <vt:lpstr>Important ideas to think about!</vt:lpstr>
      <vt:lpstr>PowerPoint Presentation</vt:lpstr>
      <vt:lpstr>Appendix 4: Impact of temperature on adult takahē (1981–1994)</vt:lpstr>
      <vt:lpstr>Appendix 5: Impact of deer culling operations in the Murchison Mountains (1963–2008)</vt:lpstr>
      <vt:lpstr>Appendix 6: Stoat and rat trap kills (2003–2019) updated</vt:lpstr>
      <vt:lpstr>Investigate a pattern in an ecological community (M)</vt:lpstr>
      <vt:lpstr>PowerPoint Presentation</vt:lpstr>
      <vt:lpstr>PowerPoint Presentation</vt:lpstr>
      <vt:lpstr>Appendix 10: Takahē Census Results – Murchison Mountains 2014 </vt:lpstr>
      <vt:lpstr>Appendix 11: Deer Kills and Helicopter Hunting Tracks in the Murchison Mountains </vt:lpstr>
      <vt:lpstr>Appendix 11a: Deer Kills in the Murchison Mountains 2017/2018 (new)</vt:lpstr>
      <vt:lpstr>Appendix 18: Murchison Mountains 2017 Census results showing takahē territories</vt:lpstr>
      <vt:lpstr>Important ideas – the biology...</vt:lpstr>
      <vt:lpstr>Investigate a pattern in an ecological community (E)</vt:lpstr>
      <vt:lpstr>How do these graphs relate?</vt:lpstr>
      <vt:lpstr>PowerPoint Presentation</vt:lpstr>
      <vt:lpstr>Your tasks to complete</vt:lpstr>
      <vt:lpstr>Food for thought?</vt:lpstr>
      <vt:lpstr>PowerPoint Presentation</vt:lpstr>
      <vt:lpstr>What happens on the islands?</vt:lpstr>
      <vt:lpstr>How does DOC manage the problems associated with small populations?</vt:lpstr>
      <vt:lpstr>Appendix 22: Genetic diversity and kinship within the takahē populations (2012–2018)</vt:lpstr>
      <vt:lpstr>Infographics from  Takahē recovery Programme</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Takahē community study – 2020</dc:title>
  <dc:creator>Sue Lum</dc:creator>
  <cp:lastModifiedBy>Vanya Bootham</cp:lastModifiedBy>
  <cp:revision>52</cp:revision>
  <dcterms:created xsi:type="dcterms:W3CDTF">2018-08-02T20:08:38Z</dcterms:created>
  <dcterms:modified xsi:type="dcterms:W3CDTF">2021-03-23T23:45:50Z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0x010100DCD14794E49FEE4C99CEBE69DC44B9F2</vt:lpwstr>
  </property>
  <property fmtid="{D5CDD505-2E9C-101B-9397-08002B2CF9AE}" pid="3" name="AuthorIds_UIVersion_2560">
    <vt:lpwstr>49</vt:lpwstr>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AuthorIds_UIVersion_3072">
    <vt:lpwstr>49</vt:lpwstr>
  </property>
</Properties>
</file>