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50A74D5-A69B-48C9-85B3-6DE813DBE9DB}">
  <a:tblStyle styleId="{750A74D5-A69B-48C9-85B3-6DE813DBE9D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s/2348-sprinter-james-dolphin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s/2348-sprinter-james-dolphin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s/2347-race-track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s/3410-bar-magnets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h-talk.slack.com/messages/CDL529ERW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https://www.sciencelearn.org.nz/images/2348-sprinter-james-dolphin</a:t>
            </a:r>
            <a:r>
              <a:rPr lang="en-AU"/>
              <a:t> </a:t>
            </a:r>
            <a:endParaRPr/>
          </a:p>
        </p:txBody>
      </p:sp>
      <p:sp>
        <p:nvSpPr>
          <p:cNvPr id="114" name="Google Shape;114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e8bb403e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g4ce8bb403e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https://www.sciencelearn.org.nz/images/2348-sprinter-james-dolphin</a:t>
            </a:r>
            <a:r>
              <a:rPr lang="en-AU"/>
              <a:t> </a:t>
            </a:r>
            <a:endParaRPr/>
          </a:p>
        </p:txBody>
      </p:sp>
      <p:sp>
        <p:nvSpPr>
          <p:cNvPr id="123" name="Google Shape;123;g4ce8bb403e_0_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https://www.sciencelearn.org.nz/images/2347-race-track</a:t>
            </a:r>
            <a:r>
              <a:rPr lang="en-AU"/>
              <a:t> </a:t>
            </a:r>
            <a:endParaRPr/>
          </a:p>
        </p:txBody>
      </p:sp>
      <p:sp>
        <p:nvSpPr>
          <p:cNvPr id="133" name="Google Shape;133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/>
              <a:t>https://www.sciencelearn.org.nz/images/2178-photovoltaic-road-sign</a:t>
            </a:r>
            <a:endParaRPr/>
          </a:p>
        </p:txBody>
      </p:sp>
      <p:sp>
        <p:nvSpPr>
          <p:cNvPr id="143" name="Google Shape;143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/>
              <a:t>https://www.sciencelearn.org.nz/images/3410-bar-magnets</a:t>
            </a:r>
            <a:endParaRPr/>
          </a:p>
        </p:txBody>
      </p:sp>
      <p:sp>
        <p:nvSpPr>
          <p:cNvPr id="162" name="Google Shape;162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ce8bb403e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g4ce8bb403e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rPr lang="en-AU" u="sng">
                <a:solidFill>
                  <a:schemeClr val="hlink"/>
                </a:solidFill>
                <a:hlinkClick r:id="rId2"/>
              </a:rPr>
              <a:t>https://www.sciencelearn.org.nz/images/3410-bar-magnets</a:t>
            </a:r>
            <a:r>
              <a:rPr lang="en-AU"/>
              <a:t> </a:t>
            </a:r>
            <a:endParaRPr/>
          </a:p>
        </p:txBody>
      </p:sp>
      <p:sp>
        <p:nvSpPr>
          <p:cNvPr id="171" name="Google Shape;171;g4ce8bb403e_0_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</a:rPr>
              <a:t>SLACK: </a:t>
            </a:r>
            <a:r>
              <a:rPr lang="en-AU" u="sng">
                <a:solidFill>
                  <a:schemeClr val="hlink"/>
                </a:solidFill>
                <a:hlinkClick r:id="rId2"/>
              </a:rPr>
              <a:t>https://slh-talk.slack.com/messages/CDL529ERW/</a:t>
            </a:r>
            <a:r>
              <a:rPr lang="en-AU">
                <a:solidFill>
                  <a:schemeClr val="dk1"/>
                </a:solidFill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SLH is funded by the New Zealand Government</a:t>
            </a: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MBIE Ministry of Business, Innovation and Employment</a:t>
            </a: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A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under the Curious Minds fund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" name="Google Shape;6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50" y="-2"/>
            <a:ext cx="1585150" cy="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4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mailto:enquiries@sciencelearn.org.nz" TargetMode="External"/><Relationship Id="rId7" Type="http://schemas.openxmlformats.org/officeDocument/2006/relationships/hyperlink" Target="http://www.sciencelearn.org.nz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ciencelearn.org.nz/resources/2717-an-investigation-of-motion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mailto:enquiries@sciencelearn.org.nz" TargetMode="External"/><Relationship Id="rId7" Type="http://schemas.openxmlformats.org/officeDocument/2006/relationships/hyperlink" Target="http://www.sciencelearn.org.n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ciencelearn.org.nz/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iencelearn.org.nz/concepts/magnetism" TargetMode="External"/><Relationship Id="rId4" Type="http://schemas.openxmlformats.org/officeDocument/2006/relationships/hyperlink" Target="http://www.sciencelearn.org.nz/resources/2549-exploring-magnetism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://www.sciencelearn.org.nz/" TargetMode="External"/><Relationship Id="rId7" Type="http://schemas.openxmlformats.org/officeDocument/2006/relationships/hyperlink" Target="mailto:enquiries@sciencelearn.org.nz" TargetMode="External"/><Relationship Id="rId8" Type="http://schemas.openxmlformats.org/officeDocument/2006/relationships/hyperlink" Target="http://www.sciencelearn.org.nz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ciencelearn.org.nz/videos/1859-help-i-m-teaching-physics" TargetMode="External"/><Relationship Id="rId4" Type="http://schemas.openxmlformats.org/officeDocument/2006/relationships/hyperlink" Target="http://www.sciencelearn.org.nz/collections/shared/1f59bd69f25768cafbc94102f2908c8a" TargetMode="External"/><Relationship Id="rId9" Type="http://schemas.openxmlformats.org/officeDocument/2006/relationships/hyperlink" Target="http://www.sciencelearn.org.nz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hyperlink" Target="http://www.sciencelearn.org.nz/" TargetMode="External"/><Relationship Id="rId8" Type="http://schemas.openxmlformats.org/officeDocument/2006/relationships/hyperlink" Target="mailto:enquiries@sciencelearn.org.nz" TargetMode="Externa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mailto:enquiries@sciencelearn.org.nz" TargetMode="External"/><Relationship Id="rId10" Type="http://schemas.openxmlformats.org/officeDocument/2006/relationships/hyperlink" Target="https://join.slack.com/t/slh-talk/shared_invite/enQtMjU3OTUzMDgwNjYxLTk1ZTdlMGY4Zjk5MzlkMDIwMmNkMzliOGZkYWQzNzFiZWM5M2U1ZGY1MTY3MjVjYmRjOWE1MTM1ZTc4OGRiY2Y" TargetMode="External"/><Relationship Id="rId13" Type="http://schemas.openxmlformats.org/officeDocument/2006/relationships/image" Target="../media/image12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enquiries@sciencelearn.org.nz" TargetMode="External"/><Relationship Id="rId4" Type="http://schemas.openxmlformats.org/officeDocument/2006/relationships/hyperlink" Target="http://www.facebook.com/nzsciencelearn" TargetMode="External"/><Relationship Id="rId9" Type="http://schemas.openxmlformats.org/officeDocument/2006/relationships/image" Target="../media/image13.jpg"/><Relationship Id="rId15" Type="http://schemas.openxmlformats.org/officeDocument/2006/relationships/image" Target="../media/image15.png"/><Relationship Id="rId14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5" Type="http://schemas.openxmlformats.org/officeDocument/2006/relationships/hyperlink" Target="http://www.facebook.com/nzsciencelearn" TargetMode="External"/><Relationship Id="rId6" Type="http://schemas.openxmlformats.org/officeDocument/2006/relationships/hyperlink" Target="https://nz.pinterest.com/nzsciencelearn/" TargetMode="External"/><Relationship Id="rId7" Type="http://schemas.openxmlformats.org/officeDocument/2006/relationships/hyperlink" Target="http://www.pond.co.nz/community/214015/science-learning-hub/1" TargetMode="External"/><Relationship Id="rId8" Type="http://schemas.openxmlformats.org/officeDocument/2006/relationships/hyperlink" Target="http://www.instagram.com/sciencelearninghubn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hyperlink" Target="http://www.sciencelearn.org.nz/" TargetMode="External"/><Relationship Id="rId7" Type="http://schemas.openxmlformats.org/officeDocument/2006/relationships/hyperlink" Target="mailto:enquiries@sciencelearn.org.nz" TargetMode="External"/><Relationship Id="rId8" Type="http://schemas.openxmlformats.org/officeDocument/2006/relationships/hyperlink" Target="http://www.sciencelearn.org.nz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www.sciencelearn.org.nz/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/>
        </p:nvSpPr>
        <p:spPr>
          <a:xfrm>
            <a:off x="23813" y="390525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376475" y="4806296"/>
            <a:ext cx="82188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6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600"/>
              <a:buFont typeface="Arial"/>
              <a:buNone/>
            </a:pP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Greta Dromgool and Ted Cizadlo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859C"/>
              </a:buClr>
              <a:buSzPts val="600"/>
              <a:buFont typeface="Arial"/>
              <a:buNone/>
            </a:pP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4–4.45pm Thursday 21 February</a:t>
            </a:r>
            <a:endParaRPr b="1" i="0" sz="24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5149850" y="4239425"/>
            <a:ext cx="164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Steve Hathaway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457200" y="262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Physics made simple </a:t>
            </a:r>
            <a:r>
              <a:rPr b="1" i="0" lang="en-AU" sz="30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force and motion</a:t>
            </a:r>
            <a:endParaRPr b="1" i="0" sz="3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6537" y="1340500"/>
            <a:ext cx="3626829" cy="35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360000" dist="190500">
              <a:srgbClr val="000000">
                <a:alpha val="49803"/>
              </a:srgbClr>
            </a:outerShdw>
          </a:effectLst>
        </p:spPr>
      </p:pic>
      <p:sp>
        <p:nvSpPr>
          <p:cNvPr id="33" name="Google Shape;33;p3"/>
          <p:cNvSpPr txBox="1"/>
          <p:nvPr/>
        </p:nvSpPr>
        <p:spPr>
          <a:xfrm>
            <a:off x="23825" y="6261875"/>
            <a:ext cx="90786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Collage acknowledgements:: Rollercoaster image, Martin Hatch/123RF Ltd; rocket image, Bill Ingalls/NASA; cycling power meter, SRM; and slinky image, Kitch Bain/123RF Ltd.</a:t>
            </a:r>
            <a:endParaRPr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Speed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65700" y="1143000"/>
            <a:ext cx="44898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en-AU" sz="2400"/>
              <a:t>Speed is a measurement of movement.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b="1" lang="en-AU" sz="2400"/>
              <a:t>How do you measure speed? 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To measure speed we need to know the distance an object has moved and the time it took to get there.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b="0" l="0" r="10385" t="0"/>
          <a:stretch/>
        </p:blipFill>
        <p:spPr>
          <a:xfrm>
            <a:off x="5140875" y="1051750"/>
            <a:ext cx="3545924" cy="31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Speed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65700" y="1143000"/>
            <a:ext cx="4489800" cy="50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Speed is a measurement of movement.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b="1" lang="en-AU" sz="2400"/>
              <a:t>How do you measure speed? 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To measure speed we need to know the distance an object has moved and the time it took to get there.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See the activity </a:t>
            </a:r>
            <a:r>
              <a:rPr lang="en-AU" sz="2400" u="sng">
                <a:solidFill>
                  <a:schemeClr val="hlink"/>
                </a:solidFill>
                <a:hlinkClick r:id="rId3"/>
              </a:rPr>
              <a:t>An investigation of motion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4">
            <a:alphaModFix/>
          </a:blip>
          <a:srcRect b="0" l="0" r="10386" t="0"/>
          <a:stretch/>
        </p:blipFill>
        <p:spPr>
          <a:xfrm>
            <a:off x="5140875" y="1051750"/>
            <a:ext cx="3545924" cy="31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7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4987625" y="4464200"/>
            <a:ext cx="3969000" cy="1824900"/>
          </a:xfrm>
          <a:prstGeom prst="cloudCallout">
            <a:avLst>
              <a:gd fmla="val 47314" name="adj1"/>
              <a:gd fmla="val 6415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/>
              <a:t>Spend time discussing, predicting and measuring the speeds of everyday objects.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Calculating speed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073" y="1696275"/>
            <a:ext cx="2681400" cy="40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5282775" y="5625000"/>
            <a:ext cx="2880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Evangelos Thomaidis, licensed through 123RF Ltd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39" name="Google Shape;139;p14"/>
          <p:cNvSpPr txBox="1"/>
          <p:nvPr>
            <p:ph idx="1" type="body"/>
          </p:nvPr>
        </p:nvSpPr>
        <p:spPr>
          <a:xfrm>
            <a:off x="259075" y="1029900"/>
            <a:ext cx="4596300" cy="52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Speed can be calculated by dividing distance time.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1800">
                <a:solidFill>
                  <a:srgbClr val="17394D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rgbClr val="17394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000">
                <a:solidFill>
                  <a:srgbClr val="17394D"/>
                </a:solidFill>
                <a:highlight>
                  <a:srgbClr val="FFFFFF"/>
                </a:highlight>
              </a:rPr>
              <a:t>100 meters in 12 seconds </a:t>
            </a:r>
            <a:endParaRPr sz="2000">
              <a:solidFill>
                <a:srgbClr val="17394D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000">
                <a:solidFill>
                  <a:srgbClr val="17394D"/>
                </a:solidFill>
                <a:highlight>
                  <a:srgbClr val="FFFFFF"/>
                </a:highlight>
              </a:rPr>
              <a:t>= 100m/12s </a:t>
            </a:r>
            <a:endParaRPr sz="2000">
              <a:solidFill>
                <a:srgbClr val="17394D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000">
                <a:solidFill>
                  <a:srgbClr val="17394D"/>
                </a:solidFill>
                <a:highlight>
                  <a:srgbClr val="FFFFFF"/>
                </a:highlight>
              </a:rPr>
              <a:t>= 8.3m/s</a:t>
            </a:r>
            <a:endParaRPr sz="2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This gives is an average speed. During this time the object may have changed speed.</a:t>
            </a:r>
            <a:endParaRPr sz="24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The speed something is travelling at a particular moment in time is called instantaneous speed.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Acceleration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551825" y="1587500"/>
            <a:ext cx="38406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Acceleration is a change in speed.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2400"/>
              <a:t>What makes things speed up and slow down?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Acceleration is related to the mass of an object and the amount of force applied to that object.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548" y="1209500"/>
            <a:ext cx="3228975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Forces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925" y="3360425"/>
            <a:ext cx="7383451" cy="27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551825" y="1611513"/>
            <a:ext cx="75543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0"/>
              <a:buFont typeface="Arial"/>
              <a:buNone/>
            </a:pPr>
            <a:r>
              <a:rPr lang="en-AU" sz="2400">
                <a:solidFill>
                  <a:srgbClr val="17394D"/>
                </a:solidFill>
                <a:highlight>
                  <a:srgbClr val="FFFFFF"/>
                </a:highlight>
              </a:rPr>
              <a:t>Forces change the speed of an object.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158" name="Google Shape;158;p16"/>
          <p:cNvSpPr txBox="1"/>
          <p:nvPr/>
        </p:nvSpPr>
        <p:spPr>
          <a:xfrm>
            <a:off x="5630425" y="6025100"/>
            <a:ext cx="387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Drag racing car, Joshua Rainey, 123RF Ltd.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Context ideas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6">
            <a:alphaModFix/>
          </a:blip>
          <a:srcRect b="0" l="0" r="0" t="1341"/>
          <a:stretch/>
        </p:blipFill>
        <p:spPr>
          <a:xfrm>
            <a:off x="655100" y="1006500"/>
            <a:ext cx="7681725" cy="40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3700200" y="4881200"/>
            <a:ext cx="5443800" cy="1624500"/>
          </a:xfrm>
          <a:prstGeom prst="cloudCallout">
            <a:avLst>
              <a:gd fmla="val 44320" name="adj1"/>
              <a:gd fmla="val 5858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>
                <a:solidFill>
                  <a:srgbClr val="333333"/>
                </a:solidFill>
              </a:rPr>
              <a:t>Which contexts would be relevant and engaging to your students?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Other forces 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268350" y="1002525"/>
            <a:ext cx="8736600" cy="26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None/>
            </a:pPr>
            <a:r>
              <a:rPr lang="en-AU" sz="3000"/>
              <a:t>Magnetism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/>
              <a:t>Concept: </a:t>
            </a:r>
            <a:r>
              <a:rPr lang="en-AU" sz="1800" u="sng">
                <a:solidFill>
                  <a:schemeClr val="hlink"/>
                </a:solidFill>
                <a:hlinkClick r:id="rId3"/>
              </a:rPr>
              <a:t>www.sciencelearn.org.nz/concepts/magnetism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20"/>
              <a:buNone/>
            </a:pPr>
            <a:r>
              <a:rPr lang="en-AU"/>
              <a:t>Webinar: </a:t>
            </a:r>
            <a:r>
              <a:rPr lang="en-AU" sz="1800" u="sng">
                <a:solidFill>
                  <a:schemeClr val="hlink"/>
                </a:solidFill>
                <a:hlinkClick r:id="rId4"/>
              </a:rPr>
              <a:t>www.sciencelearn.org.nz/resources/2549-exploring-magnetism</a:t>
            </a:r>
            <a:r>
              <a:rPr lang="en-AU" sz="1800"/>
              <a:t> </a:t>
            </a:r>
            <a:endParaRPr sz="1800"/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9901" y="3029925"/>
            <a:ext cx="3913500" cy="30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703975" y="1165350"/>
            <a:ext cx="4397700" cy="4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Help I’m teaching physics!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1800" u="sng">
                <a:solidFill>
                  <a:schemeClr val="hlink"/>
                </a:solidFill>
                <a:hlinkClick r:id="rId3"/>
              </a:rPr>
              <a:t>www.sciencelearn.org.nz/videos/1859-help-i-m-teaching-physics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rPr lang="en-AU" sz="2400"/>
              <a:t>Physics collection</a:t>
            </a:r>
            <a:r>
              <a:rPr lang="en-AU"/>
              <a:t> </a:t>
            </a:r>
            <a:r>
              <a:rPr lang="en-AU" sz="1800" u="sng">
                <a:solidFill>
                  <a:schemeClr val="hlink"/>
                </a:solidFill>
                <a:hlinkClick r:id="rId4"/>
              </a:rPr>
              <a:t>www.sciencelearn.org.nz/collections/shared/1f59bd69f25768cafbc94102f2908c8a</a:t>
            </a:r>
            <a:r>
              <a:rPr lang="en-AU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Want more?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2895" y="1165345"/>
            <a:ext cx="3335175" cy="20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2250" y="3768449"/>
            <a:ext cx="3235824" cy="19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966000" y="250725"/>
            <a:ext cx="7212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200" u="none" cap="none" strike="noStrike">
                <a:solidFill>
                  <a:schemeClr val="accent1"/>
                </a:solidFill>
              </a:rPr>
              <a:t>Thanks </a:t>
            </a:r>
            <a:endParaRPr b="1" i="0" sz="3200" u="none" cap="none" strike="noStrike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3000">
                <a:solidFill>
                  <a:srgbClr val="31859C"/>
                </a:solidFill>
              </a:rPr>
              <a:t>Pokapū Akoranga Pūtaiao</a:t>
            </a:r>
            <a:r>
              <a:rPr b="1" lang="en-AU" sz="3200">
                <a:solidFill>
                  <a:srgbClr val="31859C"/>
                </a:solidFill>
              </a:rPr>
              <a:t> </a:t>
            </a:r>
            <a:endParaRPr b="1" sz="3200">
              <a:solidFill>
                <a:schemeClr val="dk2"/>
              </a:solidFill>
            </a:endParaRPr>
          </a:p>
        </p:txBody>
      </p:sp>
      <p:grpSp>
        <p:nvGrpSpPr>
          <p:cNvPr id="192" name="Google Shape;192;p20"/>
          <p:cNvGrpSpPr/>
          <p:nvPr/>
        </p:nvGrpSpPr>
        <p:grpSpPr>
          <a:xfrm>
            <a:off x="1922892" y="1282375"/>
            <a:ext cx="6410048" cy="2991954"/>
            <a:chOff x="938215" y="809609"/>
            <a:chExt cx="6694567" cy="3709800"/>
          </a:xfrm>
        </p:grpSpPr>
        <p:sp>
          <p:nvSpPr>
            <p:cNvPr id="193" name="Google Shape;193;p20"/>
            <p:cNvSpPr txBox="1"/>
            <p:nvPr/>
          </p:nvSpPr>
          <p:spPr>
            <a:xfrm>
              <a:off x="1799582" y="809609"/>
              <a:ext cx="5833200" cy="3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 us on </a:t>
              </a: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enquiries@sciencelearn.org.nz</a:t>
              </a:r>
              <a:r>
                <a:rPr b="0" i="0" lang="en-AU" sz="18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https://twitter.com/NZScienceLearn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400" u="sng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www.facebook.com/nzsciencelearn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https://nz.pinterest.com/nzsciencelearn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Calibri"/>
                <a:buNone/>
              </a:pPr>
              <a:r>
                <a:rPr b="0" i="0" lang="en-AU" sz="1600" u="sng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www.pond.co.nz/community/214015/science-learning-hub/1</a:t>
              </a:r>
              <a:r>
                <a:rPr b="0" i="0" lang="en-AU" sz="16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6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rPr b="0" i="0" lang="en-AU" sz="1800" u="sng" cap="none" strike="noStrike">
                  <a:solidFill>
                    <a:schemeClr val="hlink"/>
                  </a:solidFill>
                  <a:highlight>
                    <a:schemeClr val="lt1"/>
                  </a:highlight>
                  <a:latin typeface="Arial"/>
                  <a:ea typeface="Arial"/>
                  <a:cs typeface="Arial"/>
                  <a:sym typeface="Arial"/>
                  <a:hlinkClick r:id="rId8"/>
                </a:rPr>
                <a:t>www.instagram.com/sciencelearninghubnz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rPr b="0" i="0" lang="en-AU" sz="18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4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://sciencelearn.org.nz/var/sciencelearn/storage/images/media/images/pond-logo-on-white-small-125x57/1247807-1-eng-NZ/Pond-logo-on-white-small-125x57.jpg" id="194" name="Google Shape;194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38215" y="3327299"/>
              <a:ext cx="736743" cy="41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0"/>
          <p:cNvSpPr txBox="1"/>
          <p:nvPr/>
        </p:nvSpPr>
        <p:spPr>
          <a:xfrm>
            <a:off x="392550" y="4371800"/>
            <a:ext cx="8595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Arial"/>
              <a:buNone/>
            </a:pPr>
            <a:r>
              <a:rPr b="0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us in our </a:t>
            </a: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discussion chan</a:t>
            </a:r>
            <a:r>
              <a:rPr b="1" i="0" lang="en-AU" sz="2400" u="none" cap="none" strike="noStrike">
                <a:solidFill>
                  <a:srgbClr val="2C7C9F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Slack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5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(Any problems accessing Slack, please contact us via our enquiries email,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enquiries@sciencelearn.org.nz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12">
            <a:alphaModFix/>
          </a:blip>
          <a:srcRect b="7634" l="1498" r="1196" t="8912"/>
          <a:stretch/>
        </p:blipFill>
        <p:spPr>
          <a:xfrm>
            <a:off x="0" y="5544484"/>
            <a:ext cx="9144005" cy="131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871850" y="3894479"/>
            <a:ext cx="80746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76750" y="1246233"/>
            <a:ext cx="397675" cy="3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15">
            <a:alphaModFix/>
          </a:blip>
          <a:srcRect b="0" l="20571" r="0" t="15254"/>
          <a:stretch/>
        </p:blipFill>
        <p:spPr>
          <a:xfrm>
            <a:off x="2076750" y="1810275"/>
            <a:ext cx="397675" cy="4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27088" y="2380350"/>
            <a:ext cx="29699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17">
            <a:alphaModFix/>
          </a:blip>
          <a:srcRect b="0" l="11777" r="0" t="9673"/>
          <a:stretch/>
        </p:blipFill>
        <p:spPr>
          <a:xfrm>
            <a:off x="2127096" y="2868027"/>
            <a:ext cx="297000" cy="39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b="7634" l="1498" r="1196" t="8912"/>
          <a:stretch/>
        </p:blipFill>
        <p:spPr>
          <a:xfrm>
            <a:off x="24725" y="1335259"/>
            <a:ext cx="9144005" cy="1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/>
        </p:nvSpPr>
        <p:spPr>
          <a:xfrm>
            <a:off x="839100" y="181325"/>
            <a:ext cx="7465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Pokapū Akoranga Pūtaiao</a:t>
            </a:r>
            <a:r>
              <a:rPr b="1" i="0" lang="en-AU" sz="32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Science Learning Hub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375725" y="2663358"/>
            <a:ext cx="84420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trustworthy online resource – produced by educators and scientists for New Zealand teachers and students. 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Based on world-class New Zealand science research.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 learning activities, information about the key science ideas and concepts, multimedia tools and other resources.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625" y="5181748"/>
            <a:ext cx="7576200" cy="12281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85725">
              <a:srgbClr val="000000">
                <a:alpha val="49803"/>
              </a:srgbClr>
            </a:outerShdw>
          </a:effectLst>
        </p:spPr>
      </p:pic>
      <p:sp>
        <p:nvSpPr>
          <p:cNvPr id="42" name="Google Shape;42;p4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380475" y="139200"/>
            <a:ext cx="3993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AU"/>
              <a:t>Index</a:t>
            </a:r>
            <a:endParaRPr/>
          </a:p>
        </p:txBody>
      </p:sp>
      <p:graphicFrame>
        <p:nvGraphicFramePr>
          <p:cNvPr id="49" name="Google Shape;49;p5"/>
          <p:cNvGraphicFramePr/>
          <p:nvPr/>
        </p:nvGraphicFramePr>
        <p:xfrm>
          <a:off x="486925" y="74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{750A74D5-A69B-48C9-85B3-6DE813DBE9DB}</a:tableStyleId>
              </a:tblPr>
              <a:tblGrid>
                <a:gridCol w="5765150"/>
                <a:gridCol w="1803775"/>
                <a:gridCol w="1088150"/>
              </a:tblGrid>
              <a:tr h="631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Topic</a:t>
                      </a:r>
                      <a:endParaRPr b="1"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/>
                        <a:t>S</a:t>
                      </a:r>
                      <a:r>
                        <a:rPr b="1" lang="en-AU" sz="1600" u="none" cap="none" strike="noStrike"/>
                        <a:t>lideshow number(s )</a:t>
                      </a:r>
                      <a:endParaRPr b="1"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Video timecode</a:t>
                      </a:r>
                      <a:endParaRPr b="1" sz="1600" u="none" cap="none" strike="noStrike"/>
                    </a:p>
                  </a:txBody>
                  <a:tcPr marT="90000" marB="90000" marR="91425" marL="91425"/>
                </a:tc>
              </a:tr>
              <a:tr h="41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 u="none" cap="none" strike="noStrike"/>
                        <a:t>Introducing the Science Learning Hub and presenters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AU" sz="1600" u="none" cap="none" strike="noStrike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2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 u="none" cap="none" strike="noStrike"/>
                        <a:t>00:00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41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 u="none" cap="none" strike="noStrike"/>
                        <a:t>Index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/>
                        <a:t>3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00:52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41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600" u="none" cap="none" strike="noStrike"/>
                        <a:t>Purpose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4</a:t>
                      </a:r>
                      <a:endParaRPr b="1"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01:40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 u="none" cap="none" strike="noStrike">
                          <a:solidFill>
                            <a:schemeClr val="dk1"/>
                          </a:solidFill>
                        </a:rPr>
                        <a:t>NZ 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C</a:t>
                      </a:r>
                      <a:r>
                        <a:rPr lang="en-AU" sz="1600" u="none" cap="none" strike="noStrike">
                          <a:solidFill>
                            <a:schemeClr val="dk1"/>
                          </a:solidFill>
                        </a:rPr>
                        <a:t>urriculum 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5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–7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06:12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/>
                        <a:t>Word map: motion and forces</a:t>
                      </a:r>
                      <a:endParaRPr sz="1600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8–9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09:11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/>
                        <a:t>Speed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10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–11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11:37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/>
                        <a:t>Acceleration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12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21:11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Forces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13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26:45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551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Contexts and other resources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14</a:t>
                      </a: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–16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37:15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  <a:tr h="411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600">
                          <a:solidFill>
                            <a:schemeClr val="dk1"/>
                          </a:solidFill>
                        </a:rPr>
                        <a:t>SLH links, keep in touch and thanks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17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600"/>
                        <a:t>38:25</a:t>
                      </a:r>
                      <a:endParaRPr sz="1600" u="none" cap="none" strike="noStrike"/>
                    </a:p>
                  </a:txBody>
                  <a:tcPr marT="90000" marB="90000" marR="91425" marL="91425"/>
                </a:tc>
              </a:tr>
            </a:tbl>
          </a:graphicData>
        </a:graphic>
      </p:graphicFrame>
      <p:sp>
        <p:nvSpPr>
          <p:cNvPr id="50" name="Google Shape;50;p5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Purpose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379950" y="1237650"/>
            <a:ext cx="8396700" cy="5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 this webinar, we will:</a:t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confidence to teach the Physical World by: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explaining key physics concepts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sharing simple activities to demonstrate concepts.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highlight>
                <a:srgbClr val="FDFD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292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/>
          <p:nvPr/>
        </p:nvSpPr>
        <p:spPr>
          <a:xfrm>
            <a:off x="681900" y="1335900"/>
            <a:ext cx="7780200" cy="353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does the curriculum say?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681900" y="1627600"/>
            <a:ext cx="77802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Level 1 &amp; 2</a:t>
            </a:r>
            <a:endParaRPr b="1" i="0" sz="30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sng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Explore</a:t>
            </a: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everyday examples of physical phenomena, such as movement, forces, electricity and magnetism, light, sound, waves</a:t>
            </a: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and heat.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Seek and describe simple patterns in physical phenomena.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highlight>
                <a:srgbClr val="FDFD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2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681900" y="1335900"/>
            <a:ext cx="7780200" cy="453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does the curriculum say?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681900" y="1627600"/>
            <a:ext cx="77802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Level 3 &amp; 4</a:t>
            </a:r>
            <a:endParaRPr b="1" i="0" sz="30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sng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Explore, describe, and represent</a:t>
            </a: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patterns and trends for everyday examples of physical phenomena, such as movement, forces, electricity and magnetism, light, sound, waves, and heat. 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example, identify and describe the effect of forces (contact and non-contact) on the motion of objects ...</a:t>
            </a:r>
            <a:endParaRPr b="0" i="0" sz="30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highlight>
                <a:srgbClr val="FDFD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2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681900" y="1335900"/>
            <a:ext cx="7780200" cy="453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i="0" lang="en-AU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does the curriculum say?</a:t>
            </a:r>
            <a:endParaRPr b="1" i="0" sz="3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681900" y="1627600"/>
            <a:ext cx="7780200" cy="4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Level 5</a:t>
            </a:r>
            <a:endParaRPr b="1" i="0" sz="3000" u="none" cap="none" strike="noStrike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sng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Identify and describe</a:t>
            </a: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the patterns associated with physical phenomena found in simple everyday situations involving movement, forces ... 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example, identify and describe the effect of contact and non-contact on the motion of objects.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AU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Using physics: Explore a technological or biological application of physics.</a:t>
            </a:r>
            <a:endParaRPr b="0" i="0" sz="2400" u="none" cap="none" strike="noStrike">
              <a:solidFill>
                <a:srgbClr val="333333"/>
              </a:solidFill>
              <a:highlight>
                <a:srgbClr val="FDFD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highlight>
                <a:srgbClr val="FDFDF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2" marL="292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725" y="849750"/>
            <a:ext cx="8543731" cy="55253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/>
          <p:nvPr/>
        </p:nvSpPr>
        <p:spPr>
          <a:xfrm>
            <a:off x="2286000" y="1284400"/>
            <a:ext cx="2674800" cy="1213500"/>
          </a:xfrm>
          <a:prstGeom prst="wedgeRoundRectCallout">
            <a:avLst>
              <a:gd fmla="val -69384" name="adj1"/>
              <a:gd fmla="val 6552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/>
              <a:t>Velocity. Is it the same as speed?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836625" y="4241875"/>
            <a:ext cx="1655400" cy="1143000"/>
          </a:xfrm>
          <a:prstGeom prst="wedgeRoundRectCallout">
            <a:avLst>
              <a:gd fmla="val 93077" name="adj1"/>
              <a:gd fmla="val 10189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/>
              <a:t>Weight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4843025" y="3236325"/>
            <a:ext cx="2403900" cy="1213500"/>
          </a:xfrm>
          <a:prstGeom prst="wedgeRoundRectCallout">
            <a:avLst>
              <a:gd fmla="val 64099" name="adj1"/>
              <a:gd fmla="val 8431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/>
              <a:t>Contact and non-contact forces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5346750" y="1187750"/>
            <a:ext cx="1714500" cy="1440000"/>
          </a:xfrm>
          <a:prstGeom prst="wedgeRoundRectCallout">
            <a:avLst>
              <a:gd fmla="val 81346" name="adj1"/>
              <a:gd fmla="val 18012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/>
              <a:t>Balanced and unbalanced forces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2981225" y="2930000"/>
            <a:ext cx="1590900" cy="758100"/>
          </a:xfrm>
          <a:prstGeom prst="wedgeRoundRectCallout">
            <a:avLst>
              <a:gd fmla="val -108927" name="adj1"/>
              <a:gd fmla="val -5847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/>
              <a:t>Acceleration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4167425" y="4864600"/>
            <a:ext cx="2207400" cy="1003500"/>
          </a:xfrm>
          <a:prstGeom prst="wedgeRoundRectCallout">
            <a:avLst>
              <a:gd fmla="val -76372" name="adj1"/>
              <a:gd fmla="val -4216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/>
              <a:t>Gravity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Participant ideas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01" name="Google Shape;101;p10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7143742" cy="50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Word map</a:t>
            </a:r>
            <a:endParaRPr b="1" i="0" sz="3200" u="none" cap="none" strike="noStrike">
              <a:solidFill>
                <a:schemeClr val="accent1"/>
              </a:solidFill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The University of Waikato Te Whare Wānanga o Waikato.</a:t>
            </a:r>
            <a:r>
              <a:rPr b="0" i="0" lang="en-AU" sz="1000" u="none" cap="none" strike="noStrike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AU" sz="1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All Rights Reserved | </a:t>
            </a:r>
            <a:r>
              <a:rPr b="0" i="0" lang="en-AU" sz="10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www.sciencelearn.org.nz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chemeClr val="hlink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5270425" y="1064050"/>
            <a:ext cx="3650100" cy="15498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/>
              <a:t>Try creating your own map, or do this as an activity with students. It is important to try and explain why you have made a connection between two words.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