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0" r:id="rId2"/>
  </p:sldMasterIdLst>
  <p:notesMasterIdLst>
    <p:notesMasterId r:id="rId3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Lst>
  <p:sldSz cx="9144000" cy="6858000" type="screen4x3"/>
  <p:notesSz cx="6889750" cy="100187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ia0eioK30YyAi2zVUVNNGDNRMhg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78D0E16-2B03-4022-92E7-EB6E3DC485D1}">
  <a:tblStyle styleId="{278D0E16-2B03-4022-92E7-EB6E3DC485D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34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customschemas.google.com/relationships/presentationmetadata" Target="meta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2985557" cy="500936"/>
          </a:xfrm>
          <a:prstGeom prst="rect">
            <a:avLst/>
          </a:prstGeom>
          <a:noFill/>
          <a:ln>
            <a:noFill/>
          </a:ln>
        </p:spPr>
        <p:txBody>
          <a:bodyPr spcFirstLastPara="1" wrap="square" lIns="96600" tIns="96600" rIns="96600" bIns="96600" anchor="t" anchorCtr="0">
            <a:noAutofit/>
          </a:bodyPr>
          <a:lstStyle>
            <a:lvl1pPr marR="0" lvl="0" algn="l" rtl="0">
              <a:lnSpc>
                <a:spcPct val="100000"/>
              </a:lnSpc>
              <a:spcBef>
                <a:spcPts val="0"/>
              </a:spcBef>
              <a:spcAft>
                <a:spcPts val="0"/>
              </a:spcAft>
              <a:buClr>
                <a:schemeClr val="dk1"/>
              </a:buClr>
              <a:buSzPts val="1200"/>
              <a:buFont typeface="Arial"/>
              <a:buNone/>
              <a:defRPr sz="1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5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04192" y="0"/>
            <a:ext cx="2985557" cy="500936"/>
          </a:xfrm>
          <a:prstGeom prst="rect">
            <a:avLst/>
          </a:prstGeom>
          <a:noFill/>
          <a:ln>
            <a:noFill/>
          </a:ln>
        </p:spPr>
        <p:txBody>
          <a:bodyPr spcFirstLastPara="1" wrap="square" lIns="96600" tIns="96600" rIns="96600" bIns="96600" anchor="t" anchorCtr="0">
            <a:noAutofit/>
          </a:bodyPr>
          <a:lstStyle>
            <a:lvl1pPr marR="0" lvl="0" algn="r" rtl="0">
              <a:lnSpc>
                <a:spcPct val="100000"/>
              </a:lnSpc>
              <a:spcBef>
                <a:spcPts val="0"/>
              </a:spcBef>
              <a:spcAft>
                <a:spcPts val="0"/>
              </a:spcAft>
              <a:buClr>
                <a:schemeClr val="dk1"/>
              </a:buClr>
              <a:buSzPts val="1200"/>
              <a:buFont typeface="Arial"/>
              <a:buNone/>
              <a:defRPr sz="1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5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939800" y="750888"/>
            <a:ext cx="501015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8634" y="4758889"/>
            <a:ext cx="5052482" cy="4508421"/>
          </a:xfrm>
          <a:prstGeom prst="rect">
            <a:avLst/>
          </a:prstGeom>
          <a:noFill/>
          <a:ln>
            <a:noFill/>
          </a:ln>
        </p:spPr>
        <p:txBody>
          <a:bodyPr spcFirstLastPara="1" wrap="square" lIns="96600" tIns="96600" rIns="96600" bIns="96600" anchor="t" anchorCtr="0">
            <a:noAutofit/>
          </a:bodyPr>
          <a:lstStyle>
            <a:lvl1pPr marL="457200" marR="0" lvl="0" indent="-304800" algn="l" rtl="0">
              <a:lnSpc>
                <a:spcPct val="100000"/>
              </a:lnSpc>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914400" marR="0" lvl="1" indent="-304800" algn="l" rtl="0">
              <a:lnSpc>
                <a:spcPct val="100000"/>
              </a:lnSpc>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1371600" marR="0" lvl="2" indent="-304800" algn="l" rtl="0">
              <a:lnSpc>
                <a:spcPct val="100000"/>
              </a:lnSpc>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304800" algn="l" rtl="0">
              <a:lnSpc>
                <a:spcPct val="100000"/>
              </a:lnSpc>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2286000" marR="0" lvl="4" indent="-304800" algn="l" rtl="0">
              <a:lnSpc>
                <a:spcPct val="100000"/>
              </a:lnSpc>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743200" marR="0" lvl="5"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3200400" marR="0" lvl="6"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657600" marR="0" lvl="7"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9517777"/>
            <a:ext cx="2985557" cy="500936"/>
          </a:xfrm>
          <a:prstGeom prst="rect">
            <a:avLst/>
          </a:prstGeom>
          <a:noFill/>
          <a:ln>
            <a:noFill/>
          </a:ln>
        </p:spPr>
        <p:txBody>
          <a:bodyPr spcFirstLastPara="1" wrap="square" lIns="96600" tIns="96600" rIns="96600" bIns="96600" anchor="b" anchorCtr="0">
            <a:noAutofit/>
          </a:bodyPr>
          <a:lstStyle>
            <a:lvl1pPr marR="0" lvl="0" algn="l" rtl="0">
              <a:lnSpc>
                <a:spcPct val="100000"/>
              </a:lnSpc>
              <a:spcBef>
                <a:spcPts val="0"/>
              </a:spcBef>
              <a:spcAft>
                <a:spcPts val="0"/>
              </a:spcAft>
              <a:buClr>
                <a:schemeClr val="dk1"/>
              </a:buClr>
              <a:buSzPts val="1200"/>
              <a:buFont typeface="Arial"/>
              <a:buNone/>
              <a:defRPr sz="1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5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04192" y="9517777"/>
            <a:ext cx="2985557" cy="500936"/>
          </a:xfrm>
          <a:prstGeom prst="rect">
            <a:avLst/>
          </a:prstGeom>
          <a:noFill/>
          <a:ln>
            <a:noFill/>
          </a:ln>
        </p:spPr>
        <p:txBody>
          <a:bodyPr spcFirstLastPara="1" wrap="square" lIns="96600" tIns="48275" rIns="96600" bIns="48275" anchor="b" anchorCtr="0">
            <a:noAutofit/>
          </a:bodyPr>
          <a:lstStyle/>
          <a:p>
            <a:pPr marL="0" marR="0" lvl="0" indent="0" algn="r" rtl="0">
              <a:lnSpc>
                <a:spcPct val="100000"/>
              </a:lnSpc>
              <a:spcBef>
                <a:spcPts val="0"/>
              </a:spcBef>
              <a:spcAft>
                <a:spcPts val="0"/>
              </a:spcAft>
              <a:buNone/>
            </a:pPr>
            <a:fld id="{00000000-1234-1234-1234-123412341234}" type="slidenum">
              <a:rPr lang="en-AU"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tandfonline.com/doi/abs/10.1080/03036758.2016.1252407"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sciblogs.co.nz/matau-taiao/2016/02/26/what-is-matauranga-maori/"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nviroschools.org.nz/"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landcareresearch.co.nz/__data/assets/pdf_file/0004/134932/1-Kapu-Ti-101.pdf"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ciencelearn.org.nz/resources/2654-dead-as-the-moa-oral-traditions-show-that-early-maori-recognised-extinctio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ciencelearn.org.nz/resources/2545-matauranga-maori-and-scienc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ciencelearn.org.nz/videos/563-tatai-arorangi"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tepapa.govt.nz/discover-collections/read-watch-play/maori/matariki-maori-new-year/maramataka/nights-maramataka"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sciencelearn.org.nz/resources/628-observing-clouds-and-weather" TargetMode="External"/><Relationship Id="rId7" Type="http://schemas.openxmlformats.org/officeDocument/2006/relationships/hyperlink" Target="https://about.metservice.com/our-company/learning-centre/poster-downloads/"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royalsociety.org.nz/assets/documents/PRIMARY-CREST-NIWA-What-is-Weather.pdf" TargetMode="External"/><Relationship Id="rId5" Type="http://schemas.openxmlformats.org/officeDocument/2006/relationships/hyperlink" Target="https://royalsociety.org.nz/what-we-do/funds-and-opportunities/crest-awards/primary-crest/primary-crest-niwa-what-is-climate-2/" TargetMode="External"/><Relationship Id="rId4" Type="http://schemas.openxmlformats.org/officeDocument/2006/relationships/hyperlink" Target="https://www.niwa.co.nz/publications/posters"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sciencelearn.org.nz/image_maps/54-healthy-farms-healthy-fish"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www.landcareresearch.co.nz/publications/books/te-reo-o-te-repo" TargetMode="External"/><Relationship Id="rId4" Type="http://schemas.openxmlformats.org/officeDocument/2006/relationships/hyperlink" Target="https://www.sciencelearn.org.nz/resources/2591-freshwater-ecosystem"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sciencelearn.org.nz/videos/652-matauranga-maori"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sciencelearn.org.nz/images/2099-species-count-at-city-stream"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curiousminds.nz/stories/?subject=matauranga-maori"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nviroschools.org.nz/"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landcareresearch.co.nz/__data/assets/pdf_file/0004/134932/1-Kapu-Ti-101.pdf"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sciencelearn.org.nz/videos/258-whakapapa-and-biodiversity"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www.semanticscholar.org/paper/Whakapapa-as-a-Maori-Mental-Construct:-Some-for-the-Roberts-Haami/fffdb929c577a30395258132126c4085d7b1f481" TargetMode="External"/><Relationship Id="rId4" Type="http://schemas.openxmlformats.org/officeDocument/2006/relationships/hyperlink" Target="https://thespinoff.co.nz/partner/auckland-zoo/25-03-2019/matauranga-maori-and-western-science-two-worlds-meet-to-save-the-one-we-have/"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sciencelearn.org.nz/topics/m%C4%81tauranga-m%C4%81ori"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sciencelearn.org.nz/resources/2545-matauranga-maori-and-science"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maoriastronomy.co.nz/publications"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sciencelearn.org.nz/images/603-stars"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sciencelearn.org.nz/videos/563-tatai-arorangi"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sciencelearn.org.nz/resources/1274-revitalising-maori-astronomy"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sciencelearn.org.nz/images/1171-dr-pauline-harris"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sciencelearn.org.nz/resources/1274-revitalising-maori-astronomy"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sciencelearn.org.nz/images/697-matariki-pleiades-star-cluster"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sciencelearn.org.nz/resources/2322-the-matariki-star-cluster"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Livingbythestars/"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huia.co.nz/huia-bookshop/bookshop/matariki-the-star-of-the-year/"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sciencelearn.org.nz/images/679-star-compass-and-star-positions"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www.sciencelearn.org.nz/images/695-sighting-land" TargetMode="External"/><Relationship Id="rId4" Type="http://schemas.openxmlformats.org/officeDocument/2006/relationships/hyperlink" Target="https://www.sciencelearn.org.nz/resources/630-wayfinding"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e-tangata.co.nz/korero/hoturoa-and-the-waka-legacy/?fbclid=IwAR0qnY-LhDtqvJhRytKV9LivB7_3vcTZHwMWICSY8ZNytvyN5WXLvro_U4Y"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slh-talk.slack.com/messages/CKG84HB0Q/detail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slh-talk.slack.com/messages/CDL529ERW/"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pinterest.nz/nzsciencelearn/m%C4%81tauranga-m%C4%81ori/"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waikato.ac.nz/fmis/about/staff/hemi"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sciencelearn.org.nz/resources/2654-dead-as-the-moa-oral-traditions-show-that-early-maori-recognised-extinction"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pinterest.nz/nzsciencelearn/m%C4%81tauranga-m%C4%81ori/"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1:notes"/>
          <p:cNvSpPr>
            <a:spLocks noGrp="1" noRot="1" noChangeAspect="1"/>
          </p:cNvSpPr>
          <p:nvPr>
            <p:ph type="sldImg" idx="2"/>
          </p:nvPr>
        </p:nvSpPr>
        <p:spPr>
          <a:xfrm>
            <a:off x="939800" y="750888"/>
            <a:ext cx="501015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 name="Google Shape;39;p1:notes"/>
          <p:cNvSpPr txBox="1">
            <a:spLocks noGrp="1"/>
          </p:cNvSpPr>
          <p:nvPr>
            <p:ph type="body" idx="1"/>
          </p:nvPr>
        </p:nvSpPr>
        <p:spPr>
          <a:xfrm>
            <a:off x="918634" y="4758889"/>
            <a:ext cx="5052483" cy="4508421"/>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300"/>
              <a:buNone/>
            </a:pPr>
            <a:endParaRPr i="1"/>
          </a:p>
        </p:txBody>
      </p:sp>
      <p:sp>
        <p:nvSpPr>
          <p:cNvPr id="40" name="Google Shape;40;p1:notes"/>
          <p:cNvSpPr txBox="1">
            <a:spLocks noGrp="1"/>
          </p:cNvSpPr>
          <p:nvPr>
            <p:ph type="sldNum" idx="12"/>
          </p:nvPr>
        </p:nvSpPr>
        <p:spPr>
          <a:xfrm>
            <a:off x="3904192" y="9517777"/>
            <a:ext cx="2985558" cy="500936"/>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en-AU" sz="1300">
                <a:solidFill>
                  <a:schemeClr val="dk1"/>
                </a:solidFill>
              </a:rPr>
              <a:t>1</a:t>
            </a:fld>
            <a:endParaRPr sz="1300">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5dcab1ff77_1_1:notes"/>
          <p:cNvSpPr>
            <a:spLocks noGrp="1" noRot="1" noChangeAspect="1"/>
          </p:cNvSpPr>
          <p:nvPr>
            <p:ph type="sldImg" idx="2"/>
          </p:nvPr>
        </p:nvSpPr>
        <p:spPr>
          <a:xfrm>
            <a:off x="939800" y="750888"/>
            <a:ext cx="501015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3" name="Google Shape;123;g5dcab1ff77_1_1:notes"/>
          <p:cNvSpPr txBox="1">
            <a:spLocks noGrp="1"/>
          </p:cNvSpPr>
          <p:nvPr>
            <p:ph type="body" idx="1"/>
          </p:nvPr>
        </p:nvSpPr>
        <p:spPr>
          <a:xfrm>
            <a:off x="918634" y="4758889"/>
            <a:ext cx="5052483" cy="4508421"/>
          </a:xfrm>
          <a:prstGeom prst="rect">
            <a:avLst/>
          </a:prstGeom>
          <a:noFill/>
          <a:ln>
            <a:noFill/>
          </a:ln>
        </p:spPr>
        <p:txBody>
          <a:bodyPr spcFirstLastPara="1" wrap="square" lIns="96600" tIns="96600" rIns="96600" bIns="96600" anchor="t" anchorCtr="0">
            <a:noAutofit/>
          </a:bodyPr>
          <a:lstStyle/>
          <a:p>
            <a:pPr marL="0" lvl="0" indent="0" algn="l" rtl="0">
              <a:lnSpc>
                <a:spcPct val="100000"/>
              </a:lnSpc>
              <a:spcBef>
                <a:spcPts val="380"/>
              </a:spcBef>
              <a:spcAft>
                <a:spcPts val="0"/>
              </a:spcAft>
              <a:buSzPts val="1100"/>
              <a:buNone/>
            </a:pPr>
            <a:r>
              <a:rPr lang="en-AU"/>
              <a:t>Quote from Hēmi Whaanga</a:t>
            </a:r>
            <a:endParaRPr/>
          </a:p>
          <a:p>
            <a:pPr marL="0" lvl="0" indent="0" algn="l" rtl="0">
              <a:lnSpc>
                <a:spcPct val="100000"/>
              </a:lnSpc>
              <a:spcBef>
                <a:spcPts val="380"/>
              </a:spcBef>
              <a:spcAft>
                <a:spcPts val="0"/>
              </a:spcAft>
              <a:buSzPts val="1200"/>
              <a:buNone/>
            </a:pPr>
            <a:endParaRPr/>
          </a:p>
        </p:txBody>
      </p:sp>
      <p:sp>
        <p:nvSpPr>
          <p:cNvPr id="124" name="Google Shape;124;g5dcab1ff77_1_1:notes"/>
          <p:cNvSpPr txBox="1">
            <a:spLocks noGrp="1"/>
          </p:cNvSpPr>
          <p:nvPr>
            <p:ph type="sldNum" idx="12"/>
          </p:nvPr>
        </p:nvSpPr>
        <p:spPr>
          <a:xfrm>
            <a:off x="3904192" y="9517777"/>
            <a:ext cx="2985558" cy="500936"/>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en-AU"/>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8:notes"/>
          <p:cNvSpPr>
            <a:spLocks noGrp="1" noRot="1" noChangeAspect="1"/>
          </p:cNvSpPr>
          <p:nvPr>
            <p:ph type="sldImg" idx="2"/>
          </p:nvPr>
        </p:nvSpPr>
        <p:spPr>
          <a:xfrm>
            <a:off x="939800" y="750888"/>
            <a:ext cx="501015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1" name="Google Shape;131;p8:notes"/>
          <p:cNvSpPr txBox="1">
            <a:spLocks noGrp="1"/>
          </p:cNvSpPr>
          <p:nvPr>
            <p:ph type="body" idx="1"/>
          </p:nvPr>
        </p:nvSpPr>
        <p:spPr>
          <a:xfrm>
            <a:off x="918634" y="4758889"/>
            <a:ext cx="5052483" cy="4508421"/>
          </a:xfrm>
          <a:prstGeom prst="rect">
            <a:avLst/>
          </a:prstGeom>
          <a:noFill/>
          <a:ln>
            <a:noFill/>
          </a:ln>
        </p:spPr>
        <p:txBody>
          <a:bodyPr spcFirstLastPara="1" wrap="square" lIns="96600" tIns="96600" rIns="96600" bIns="96600" anchor="t" anchorCtr="0">
            <a:noAutofit/>
          </a:bodyPr>
          <a:lstStyle/>
          <a:p>
            <a:pPr marL="483078" lvl="0" indent="-315342" algn="l" rtl="0">
              <a:lnSpc>
                <a:spcPct val="100000"/>
              </a:lnSpc>
              <a:spcBef>
                <a:spcPts val="380"/>
              </a:spcBef>
              <a:spcAft>
                <a:spcPts val="0"/>
              </a:spcAft>
              <a:buSzPts val="1100"/>
              <a:buFont typeface="Arial"/>
              <a:buAutoNum type="arabicPeriod"/>
            </a:pPr>
            <a:r>
              <a:rPr lang="en-AU"/>
              <a:t>Mātauranga Māori – the ūkaipō of knowledge in New Zealand: </a:t>
            </a:r>
            <a:r>
              <a:rPr lang="en-AU" u="sng">
                <a:solidFill>
                  <a:schemeClr val="hlink"/>
                </a:solidFill>
                <a:latin typeface="Arial"/>
                <a:ea typeface="Arial"/>
                <a:cs typeface="Arial"/>
                <a:sym typeface="Arial"/>
                <a:hlinkClick r:id="rId3"/>
              </a:rPr>
              <a:t>https://www.tandfonline.com/doi/abs/10.1080/03036758.2016.1252407</a:t>
            </a:r>
            <a:endParaRPr/>
          </a:p>
          <a:p>
            <a:pPr marL="483078" lvl="0" indent="-322052" algn="l" rtl="0">
              <a:lnSpc>
                <a:spcPct val="100000"/>
              </a:lnSpc>
              <a:spcBef>
                <a:spcPts val="380"/>
              </a:spcBef>
              <a:spcAft>
                <a:spcPts val="0"/>
              </a:spcAft>
              <a:buSzPts val="1200"/>
              <a:buAutoNum type="arabicPeriod"/>
            </a:pPr>
            <a:r>
              <a:rPr lang="en-AU"/>
              <a:t>What is Mātauranga Māori?: </a:t>
            </a:r>
            <a:r>
              <a:rPr lang="en-AU" u="sng">
                <a:solidFill>
                  <a:schemeClr val="hlink"/>
                </a:solidFill>
                <a:latin typeface="Arial"/>
                <a:ea typeface="Arial"/>
                <a:cs typeface="Arial"/>
                <a:sym typeface="Arial"/>
                <a:hlinkClick r:id="rId4"/>
              </a:rPr>
              <a:t>https://sciblogs.co.nz/matau-taiao/2016/02/26/what-is-matauranga-maori/</a:t>
            </a:r>
            <a:endParaRPr/>
          </a:p>
        </p:txBody>
      </p:sp>
      <p:sp>
        <p:nvSpPr>
          <p:cNvPr id="132" name="Google Shape;132;p8:notes"/>
          <p:cNvSpPr txBox="1">
            <a:spLocks noGrp="1"/>
          </p:cNvSpPr>
          <p:nvPr>
            <p:ph type="sldNum" idx="12"/>
          </p:nvPr>
        </p:nvSpPr>
        <p:spPr>
          <a:xfrm>
            <a:off x="3904192" y="9517777"/>
            <a:ext cx="2985558" cy="500936"/>
          </a:xfrm>
          <a:prstGeom prst="rect">
            <a:avLst/>
          </a:prstGeom>
          <a:noFill/>
          <a:ln>
            <a:noFill/>
          </a:ln>
        </p:spPr>
        <p:txBody>
          <a:bodyPr spcFirstLastPara="1" wrap="square" lIns="96600" tIns="48275" rIns="96600" bIns="48275" anchor="b" anchorCtr="0">
            <a:noAutofit/>
          </a:bodyPr>
          <a:lstStyle/>
          <a:p>
            <a:pPr marL="0" lvl="0" indent="0" algn="l" rtl="0">
              <a:lnSpc>
                <a:spcPct val="100000"/>
              </a:lnSpc>
              <a:spcBef>
                <a:spcPts val="0"/>
              </a:spcBef>
              <a:spcAft>
                <a:spcPts val="0"/>
              </a:spcAft>
              <a:buNone/>
            </a:pPr>
            <a:fld id="{00000000-1234-1234-1234-123412341234}" type="slidenum">
              <a:rPr lang="en-AU" sz="1500"/>
              <a:t>11</a:t>
            </a:fld>
            <a:endParaRPr sz="15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5d3630c550_0_17:notes"/>
          <p:cNvSpPr>
            <a:spLocks noGrp="1" noRot="1" noChangeAspect="1"/>
          </p:cNvSpPr>
          <p:nvPr>
            <p:ph type="sldImg" idx="2"/>
          </p:nvPr>
        </p:nvSpPr>
        <p:spPr>
          <a:xfrm>
            <a:off x="939800" y="750888"/>
            <a:ext cx="501015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2" name="Google Shape;142;g5d3630c550_0_17:notes"/>
          <p:cNvSpPr txBox="1">
            <a:spLocks noGrp="1"/>
          </p:cNvSpPr>
          <p:nvPr>
            <p:ph type="body" idx="1"/>
          </p:nvPr>
        </p:nvSpPr>
        <p:spPr>
          <a:xfrm>
            <a:off x="918634" y="4758889"/>
            <a:ext cx="5052483" cy="4508421"/>
          </a:xfrm>
          <a:prstGeom prst="rect">
            <a:avLst/>
          </a:prstGeom>
          <a:noFill/>
          <a:ln>
            <a:noFill/>
          </a:ln>
        </p:spPr>
        <p:txBody>
          <a:bodyPr spcFirstLastPara="1" wrap="square" lIns="96600" tIns="96600" rIns="96600" bIns="96600" anchor="t" anchorCtr="0">
            <a:noAutofit/>
          </a:bodyPr>
          <a:lstStyle/>
          <a:p>
            <a:pPr marL="0" lvl="0" indent="0" algn="l" rtl="0">
              <a:lnSpc>
                <a:spcPct val="100000"/>
              </a:lnSpc>
              <a:spcBef>
                <a:spcPts val="380"/>
              </a:spcBef>
              <a:spcAft>
                <a:spcPts val="0"/>
              </a:spcAft>
              <a:buSzPts val="1200"/>
              <a:buNone/>
            </a:pPr>
            <a:r>
              <a:rPr lang="en-AU"/>
              <a:t>There is support out there for connecting to experts:</a:t>
            </a:r>
            <a:endParaRPr/>
          </a:p>
          <a:p>
            <a:pPr marL="0" lvl="0" indent="0" algn="l" rtl="0">
              <a:lnSpc>
                <a:spcPct val="100000"/>
              </a:lnSpc>
              <a:spcBef>
                <a:spcPts val="380"/>
              </a:spcBef>
              <a:spcAft>
                <a:spcPts val="0"/>
              </a:spcAft>
              <a:buSzPts val="1200"/>
              <a:buNone/>
            </a:pPr>
            <a:r>
              <a:rPr lang="en-AU"/>
              <a:t>Enviroschools - contact them to find out more: </a:t>
            </a:r>
            <a:r>
              <a:rPr lang="en-AU" u="sng">
                <a:solidFill>
                  <a:schemeClr val="hlink"/>
                </a:solidFill>
                <a:latin typeface="Arial"/>
                <a:ea typeface="Arial"/>
                <a:cs typeface="Arial"/>
                <a:sym typeface="Arial"/>
                <a:hlinkClick r:id="rId3"/>
              </a:rPr>
              <a:t>https://enviroschools.org.nz/</a:t>
            </a:r>
            <a:endParaRPr/>
          </a:p>
          <a:p>
            <a:pPr marL="0" lvl="0" indent="0" algn="l" rtl="0">
              <a:lnSpc>
                <a:spcPct val="100000"/>
              </a:lnSpc>
              <a:spcBef>
                <a:spcPts val="380"/>
              </a:spcBef>
              <a:spcAft>
                <a:spcPts val="0"/>
              </a:spcAft>
              <a:buSzPts val="1200"/>
              <a:buNone/>
            </a:pPr>
            <a:r>
              <a:rPr lang="en-AU"/>
              <a:t>Great chapter on cross-cultural conversations here: </a:t>
            </a:r>
            <a:r>
              <a:rPr lang="en-AU" u="sng">
                <a:solidFill>
                  <a:schemeClr val="hlink"/>
                </a:solidFill>
                <a:latin typeface="Arial"/>
                <a:ea typeface="Arial"/>
                <a:cs typeface="Arial"/>
                <a:sym typeface="Arial"/>
                <a:hlinkClick r:id="rId4"/>
              </a:rPr>
              <a:t>https://www.landcareresearch.co.nz/__data/assets/pdf_file/0004/134932/1-Kapu-Ti-101.pdf</a:t>
            </a:r>
            <a:endParaRPr/>
          </a:p>
          <a:p>
            <a:pPr marL="0" lvl="0" indent="0" algn="l" rtl="0">
              <a:lnSpc>
                <a:spcPct val="100000"/>
              </a:lnSpc>
              <a:spcBef>
                <a:spcPts val="380"/>
              </a:spcBef>
              <a:spcAft>
                <a:spcPts val="0"/>
              </a:spcAft>
              <a:buSzPts val="1200"/>
              <a:buNone/>
            </a:pPr>
            <a:r>
              <a:rPr lang="en-AU"/>
              <a:t>And don’t forget you can always contact the Science Learning Hub and we can connect you.</a:t>
            </a:r>
            <a:endParaRPr/>
          </a:p>
        </p:txBody>
      </p:sp>
      <p:sp>
        <p:nvSpPr>
          <p:cNvPr id="143" name="Google Shape;143;g5d3630c550_0_17:notes"/>
          <p:cNvSpPr txBox="1">
            <a:spLocks noGrp="1"/>
          </p:cNvSpPr>
          <p:nvPr>
            <p:ph type="sldNum" idx="12"/>
          </p:nvPr>
        </p:nvSpPr>
        <p:spPr>
          <a:xfrm>
            <a:off x="3904192" y="9517777"/>
            <a:ext cx="2985558" cy="500936"/>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en-AU"/>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5bc2de46f6_0_1:notes"/>
          <p:cNvSpPr>
            <a:spLocks noGrp="1" noRot="1" noChangeAspect="1"/>
          </p:cNvSpPr>
          <p:nvPr>
            <p:ph type="sldImg" idx="2"/>
          </p:nvPr>
        </p:nvSpPr>
        <p:spPr>
          <a:xfrm>
            <a:off x="939800" y="750888"/>
            <a:ext cx="501015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9" name="Google Shape;149;g5bc2de46f6_0_1:notes"/>
          <p:cNvSpPr txBox="1">
            <a:spLocks noGrp="1"/>
          </p:cNvSpPr>
          <p:nvPr>
            <p:ph type="body" idx="1"/>
          </p:nvPr>
        </p:nvSpPr>
        <p:spPr>
          <a:xfrm>
            <a:off x="918634" y="4758889"/>
            <a:ext cx="5052483" cy="4508421"/>
          </a:xfrm>
          <a:prstGeom prst="rect">
            <a:avLst/>
          </a:prstGeom>
          <a:noFill/>
          <a:ln>
            <a:noFill/>
          </a:ln>
        </p:spPr>
        <p:txBody>
          <a:bodyPr spcFirstLastPara="1" wrap="square" lIns="96600" tIns="96600" rIns="96600" bIns="96600" anchor="t" anchorCtr="0">
            <a:noAutofit/>
          </a:bodyPr>
          <a:lstStyle/>
          <a:p>
            <a:pPr marL="0" lvl="0" indent="0" algn="l" rtl="0">
              <a:lnSpc>
                <a:spcPct val="100000"/>
              </a:lnSpc>
              <a:spcBef>
                <a:spcPts val="380"/>
              </a:spcBef>
              <a:spcAft>
                <a:spcPts val="0"/>
              </a:spcAft>
              <a:buSzPts val="1200"/>
              <a:buNone/>
            </a:pPr>
            <a:r>
              <a:rPr lang="en-AU"/>
              <a:t>Moa article: </a:t>
            </a:r>
            <a:r>
              <a:rPr lang="en-AU" u="sng">
                <a:solidFill>
                  <a:schemeClr val="hlink"/>
                </a:solidFill>
                <a:latin typeface="Arial"/>
                <a:ea typeface="Arial"/>
                <a:cs typeface="Arial"/>
                <a:sym typeface="Arial"/>
                <a:hlinkClick r:id="rId3"/>
              </a:rPr>
              <a:t>https://www.sciencelearn.org.nz/resources/2654-dead-as-the-moa-oral-traditions-show-that-early-maori-recognised-extinction</a:t>
            </a:r>
            <a:endParaRPr/>
          </a:p>
          <a:p>
            <a:pPr marL="0" lvl="0" indent="0" algn="l" rtl="0">
              <a:lnSpc>
                <a:spcPct val="100000"/>
              </a:lnSpc>
              <a:spcBef>
                <a:spcPts val="380"/>
              </a:spcBef>
              <a:spcAft>
                <a:spcPts val="0"/>
              </a:spcAft>
              <a:buSzPts val="1200"/>
              <a:buNone/>
            </a:pPr>
            <a:endParaRPr/>
          </a:p>
        </p:txBody>
      </p:sp>
      <p:sp>
        <p:nvSpPr>
          <p:cNvPr id="150" name="Google Shape;150;g5bc2de46f6_0_1:notes"/>
          <p:cNvSpPr txBox="1">
            <a:spLocks noGrp="1"/>
          </p:cNvSpPr>
          <p:nvPr>
            <p:ph type="sldNum" idx="12"/>
          </p:nvPr>
        </p:nvSpPr>
        <p:spPr>
          <a:xfrm>
            <a:off x="3904192" y="9517777"/>
            <a:ext cx="2985558" cy="500936"/>
          </a:xfrm>
          <a:prstGeom prst="rect">
            <a:avLst/>
          </a:prstGeom>
          <a:noFill/>
          <a:ln>
            <a:noFill/>
          </a:ln>
        </p:spPr>
        <p:txBody>
          <a:bodyPr spcFirstLastPara="1" wrap="square" lIns="96600" tIns="48275" rIns="96600" bIns="48275" anchor="b" anchorCtr="0">
            <a:noAutofit/>
          </a:bodyPr>
          <a:lstStyle/>
          <a:p>
            <a:pPr marL="0" lvl="0" indent="0" algn="l" rtl="0">
              <a:lnSpc>
                <a:spcPct val="100000"/>
              </a:lnSpc>
              <a:spcBef>
                <a:spcPts val="0"/>
              </a:spcBef>
              <a:spcAft>
                <a:spcPts val="0"/>
              </a:spcAft>
              <a:buNone/>
            </a:pPr>
            <a:fld id="{00000000-1234-1234-1234-123412341234}" type="slidenum">
              <a:rPr lang="en-AU" sz="1500"/>
              <a:t>13</a:t>
            </a:fld>
            <a:endParaRPr sz="15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5bc2de46f6_0_16:notes"/>
          <p:cNvSpPr>
            <a:spLocks noGrp="1" noRot="1" noChangeAspect="1"/>
          </p:cNvSpPr>
          <p:nvPr>
            <p:ph type="sldImg" idx="2"/>
          </p:nvPr>
        </p:nvSpPr>
        <p:spPr>
          <a:xfrm>
            <a:off x="939800" y="750888"/>
            <a:ext cx="501015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2" name="Google Shape;162;g5bc2de46f6_0_16:notes"/>
          <p:cNvSpPr txBox="1">
            <a:spLocks noGrp="1"/>
          </p:cNvSpPr>
          <p:nvPr>
            <p:ph type="body" idx="1"/>
          </p:nvPr>
        </p:nvSpPr>
        <p:spPr>
          <a:xfrm>
            <a:off x="918634" y="4758889"/>
            <a:ext cx="5052483" cy="4508421"/>
          </a:xfrm>
          <a:prstGeom prst="rect">
            <a:avLst/>
          </a:prstGeom>
          <a:noFill/>
          <a:ln>
            <a:noFill/>
          </a:ln>
        </p:spPr>
        <p:txBody>
          <a:bodyPr spcFirstLastPara="1" wrap="square" lIns="96600" tIns="96600" rIns="96600" bIns="96600" anchor="t" anchorCtr="0">
            <a:noAutofit/>
          </a:bodyPr>
          <a:lstStyle/>
          <a:p>
            <a:pPr marL="0" lvl="0" indent="0" algn="l" rtl="0">
              <a:lnSpc>
                <a:spcPct val="100000"/>
              </a:lnSpc>
              <a:spcBef>
                <a:spcPts val="0"/>
              </a:spcBef>
              <a:spcAft>
                <a:spcPts val="0"/>
              </a:spcAft>
              <a:buSzPts val="1200"/>
              <a:buNone/>
            </a:pPr>
            <a:r>
              <a:rPr lang="en-AU"/>
              <a:t>Article: </a:t>
            </a:r>
            <a:r>
              <a:rPr lang="en-AU" u="sng">
                <a:solidFill>
                  <a:schemeClr val="hlink"/>
                </a:solidFill>
                <a:latin typeface="Arial"/>
                <a:ea typeface="Arial"/>
                <a:cs typeface="Arial"/>
                <a:sym typeface="Arial"/>
                <a:hlinkClick r:id="rId3"/>
              </a:rPr>
              <a:t>https://www.sciencelearn.org.nz/resources/2545-matauranga-maori-and-science</a:t>
            </a:r>
            <a:endParaRPr/>
          </a:p>
        </p:txBody>
      </p:sp>
      <p:sp>
        <p:nvSpPr>
          <p:cNvPr id="163" name="Google Shape;163;g5bc2de46f6_0_16:notes"/>
          <p:cNvSpPr txBox="1">
            <a:spLocks noGrp="1"/>
          </p:cNvSpPr>
          <p:nvPr>
            <p:ph type="sldNum" idx="12"/>
          </p:nvPr>
        </p:nvSpPr>
        <p:spPr>
          <a:xfrm>
            <a:off x="3904192" y="9517777"/>
            <a:ext cx="2985558" cy="500936"/>
          </a:xfrm>
          <a:prstGeom prst="rect">
            <a:avLst/>
          </a:prstGeom>
          <a:noFill/>
          <a:ln>
            <a:noFill/>
          </a:ln>
        </p:spPr>
        <p:txBody>
          <a:bodyPr spcFirstLastPara="1" wrap="square" lIns="96600" tIns="48275" rIns="96600" bIns="48275" anchor="b" anchorCtr="0">
            <a:noAutofit/>
          </a:bodyPr>
          <a:lstStyle/>
          <a:p>
            <a:pPr marL="0" lvl="0" indent="0" algn="l" rtl="0">
              <a:lnSpc>
                <a:spcPct val="100000"/>
              </a:lnSpc>
              <a:spcBef>
                <a:spcPts val="0"/>
              </a:spcBef>
              <a:spcAft>
                <a:spcPts val="0"/>
              </a:spcAft>
              <a:buNone/>
            </a:pPr>
            <a:fld id="{00000000-1234-1234-1234-123412341234}" type="slidenum">
              <a:rPr lang="en-AU" sz="1500"/>
              <a:t>14</a:t>
            </a:fld>
            <a:endParaRPr sz="15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5bc2de46f6_0_27:notes"/>
          <p:cNvSpPr>
            <a:spLocks noGrp="1" noRot="1" noChangeAspect="1"/>
          </p:cNvSpPr>
          <p:nvPr>
            <p:ph type="sldImg" idx="2"/>
          </p:nvPr>
        </p:nvSpPr>
        <p:spPr>
          <a:xfrm>
            <a:off x="939800" y="750888"/>
            <a:ext cx="501015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1" name="Google Shape;171;g5bc2de46f6_0_27:notes"/>
          <p:cNvSpPr txBox="1">
            <a:spLocks noGrp="1"/>
          </p:cNvSpPr>
          <p:nvPr>
            <p:ph type="body" idx="1"/>
          </p:nvPr>
        </p:nvSpPr>
        <p:spPr>
          <a:xfrm>
            <a:off x="918634" y="4758889"/>
            <a:ext cx="5052483" cy="4508421"/>
          </a:xfrm>
          <a:prstGeom prst="rect">
            <a:avLst/>
          </a:prstGeom>
          <a:noFill/>
          <a:ln>
            <a:noFill/>
          </a:ln>
        </p:spPr>
        <p:txBody>
          <a:bodyPr spcFirstLastPara="1" wrap="square" lIns="96600" tIns="96600" rIns="96600" bIns="96600" anchor="t" anchorCtr="0">
            <a:noAutofit/>
          </a:bodyPr>
          <a:lstStyle/>
          <a:p>
            <a:pPr marL="0" lvl="0" indent="0" algn="l" rtl="0">
              <a:lnSpc>
                <a:spcPct val="100000"/>
              </a:lnSpc>
              <a:spcBef>
                <a:spcPts val="0"/>
              </a:spcBef>
              <a:spcAft>
                <a:spcPts val="0"/>
              </a:spcAft>
              <a:buSzPts val="1200"/>
              <a:buNone/>
            </a:pPr>
            <a:r>
              <a:rPr lang="en-AU"/>
              <a:t>Tātai arorangi video: </a:t>
            </a:r>
            <a:r>
              <a:rPr lang="en-AU" u="sng">
                <a:solidFill>
                  <a:schemeClr val="hlink"/>
                </a:solidFill>
                <a:latin typeface="Arial"/>
                <a:ea typeface="Arial"/>
                <a:cs typeface="Arial"/>
                <a:sym typeface="Arial"/>
                <a:hlinkClick r:id="rId3"/>
              </a:rPr>
              <a:t>https://www.sciencelearn.org.nz/videos/563-tatai-arorangi</a:t>
            </a:r>
            <a:endParaRPr/>
          </a:p>
          <a:p>
            <a:pPr marL="0" lvl="0" indent="0" algn="l" rtl="0">
              <a:lnSpc>
                <a:spcPct val="100000"/>
              </a:lnSpc>
              <a:spcBef>
                <a:spcPts val="0"/>
              </a:spcBef>
              <a:spcAft>
                <a:spcPts val="0"/>
              </a:spcAft>
              <a:buSzPts val="1200"/>
              <a:buNone/>
            </a:pPr>
            <a:r>
              <a:rPr lang="en-AU"/>
              <a:t>Te Papa link to Maramataka: </a:t>
            </a:r>
            <a:r>
              <a:rPr lang="en-AU" u="sng">
                <a:solidFill>
                  <a:schemeClr val="hlink"/>
                </a:solidFill>
                <a:latin typeface="Arial"/>
                <a:ea typeface="Arial"/>
                <a:cs typeface="Arial"/>
                <a:sym typeface="Arial"/>
                <a:hlinkClick r:id="rId4"/>
              </a:rPr>
              <a:t>https://www.tepapa.govt.nz/discover-collections/read-watch-play/maori/matariki-maori-new-year/maramataka/nights-maramataka</a:t>
            </a:r>
            <a:endParaRPr/>
          </a:p>
        </p:txBody>
      </p:sp>
      <p:sp>
        <p:nvSpPr>
          <p:cNvPr id="172" name="Google Shape;172;g5bc2de46f6_0_27:notes"/>
          <p:cNvSpPr txBox="1">
            <a:spLocks noGrp="1"/>
          </p:cNvSpPr>
          <p:nvPr>
            <p:ph type="sldNum" idx="12"/>
          </p:nvPr>
        </p:nvSpPr>
        <p:spPr>
          <a:xfrm>
            <a:off x="3904192" y="9517777"/>
            <a:ext cx="2985558" cy="500936"/>
          </a:xfrm>
          <a:prstGeom prst="rect">
            <a:avLst/>
          </a:prstGeom>
          <a:noFill/>
          <a:ln>
            <a:noFill/>
          </a:ln>
        </p:spPr>
        <p:txBody>
          <a:bodyPr spcFirstLastPara="1" wrap="square" lIns="96600" tIns="48275" rIns="96600" bIns="48275" anchor="b" anchorCtr="0">
            <a:noAutofit/>
          </a:bodyPr>
          <a:lstStyle/>
          <a:p>
            <a:pPr marL="0" lvl="0" indent="0" algn="l" rtl="0">
              <a:lnSpc>
                <a:spcPct val="100000"/>
              </a:lnSpc>
              <a:spcBef>
                <a:spcPts val="0"/>
              </a:spcBef>
              <a:spcAft>
                <a:spcPts val="0"/>
              </a:spcAft>
              <a:buNone/>
            </a:pPr>
            <a:fld id="{00000000-1234-1234-1234-123412341234}" type="slidenum">
              <a:rPr lang="en-AU" sz="1500"/>
              <a:t>15</a:t>
            </a:fld>
            <a:endParaRPr sz="15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5bc2de46f6_0_34:notes"/>
          <p:cNvSpPr>
            <a:spLocks noGrp="1" noRot="1" noChangeAspect="1"/>
          </p:cNvSpPr>
          <p:nvPr>
            <p:ph type="sldImg" idx="2"/>
          </p:nvPr>
        </p:nvSpPr>
        <p:spPr>
          <a:xfrm>
            <a:off x="939800" y="750888"/>
            <a:ext cx="501015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9" name="Google Shape;179;g5bc2de46f6_0_34:notes"/>
          <p:cNvSpPr txBox="1">
            <a:spLocks noGrp="1"/>
          </p:cNvSpPr>
          <p:nvPr>
            <p:ph type="body" idx="1"/>
          </p:nvPr>
        </p:nvSpPr>
        <p:spPr>
          <a:xfrm>
            <a:off x="918634" y="4758889"/>
            <a:ext cx="5052483" cy="4508421"/>
          </a:xfrm>
          <a:prstGeom prst="rect">
            <a:avLst/>
          </a:prstGeom>
          <a:noFill/>
          <a:ln>
            <a:noFill/>
          </a:ln>
        </p:spPr>
        <p:txBody>
          <a:bodyPr spcFirstLastPara="1" wrap="square" lIns="96600" tIns="96600" rIns="96600" bIns="96600" anchor="t" anchorCtr="0">
            <a:noAutofit/>
          </a:bodyPr>
          <a:lstStyle/>
          <a:p>
            <a:pPr marL="483078" lvl="0" indent="0" algn="l" rtl="0">
              <a:lnSpc>
                <a:spcPct val="100000"/>
              </a:lnSpc>
              <a:spcBef>
                <a:spcPts val="0"/>
              </a:spcBef>
              <a:spcAft>
                <a:spcPts val="0"/>
              </a:spcAft>
              <a:buSzPts val="1200"/>
              <a:buNone/>
            </a:pPr>
            <a:r>
              <a:rPr lang="en-AU"/>
              <a:t>Weather links and resources</a:t>
            </a:r>
            <a:endParaRPr/>
          </a:p>
          <a:p>
            <a:pPr marL="483078" lvl="0" indent="-315342" algn="l" rtl="0">
              <a:lnSpc>
                <a:spcPct val="100000"/>
              </a:lnSpc>
              <a:spcBef>
                <a:spcPts val="0"/>
              </a:spcBef>
              <a:spcAft>
                <a:spcPts val="0"/>
              </a:spcAft>
              <a:buSzPts val="1100"/>
              <a:buFont typeface="Arial"/>
              <a:buAutoNum type="arabicPeriod"/>
            </a:pPr>
            <a:r>
              <a:rPr lang="en-AU"/>
              <a:t>Observing clouds and weather: </a:t>
            </a:r>
            <a:r>
              <a:rPr lang="en-AU" u="sng">
                <a:solidFill>
                  <a:schemeClr val="hlink"/>
                </a:solidFill>
                <a:latin typeface="Arial"/>
                <a:ea typeface="Arial"/>
                <a:cs typeface="Arial"/>
                <a:sym typeface="Arial"/>
                <a:hlinkClick r:id="rId3"/>
              </a:rPr>
              <a:t>https://www.sciencelearn.org.nz/resources/628-observing-clouds-and-weather</a:t>
            </a:r>
            <a:endParaRPr/>
          </a:p>
          <a:p>
            <a:pPr marL="483078" lvl="0" indent="-322052" algn="l" rtl="0">
              <a:lnSpc>
                <a:spcPct val="100000"/>
              </a:lnSpc>
              <a:spcBef>
                <a:spcPts val="0"/>
              </a:spcBef>
              <a:spcAft>
                <a:spcPts val="0"/>
              </a:spcAft>
              <a:buSzPts val="1200"/>
              <a:buAutoNum type="arabicPeriod"/>
            </a:pPr>
            <a:r>
              <a:rPr lang="en-AU"/>
              <a:t>NIWA posters: </a:t>
            </a:r>
            <a:r>
              <a:rPr lang="en-AU" u="sng">
                <a:solidFill>
                  <a:schemeClr val="hlink"/>
                </a:solidFill>
                <a:latin typeface="Arial"/>
                <a:ea typeface="Arial"/>
                <a:cs typeface="Arial"/>
                <a:sym typeface="Arial"/>
                <a:hlinkClick r:id="rId4"/>
              </a:rPr>
              <a:t>https://www.niwa.co.nz/publications/posters</a:t>
            </a:r>
            <a:endParaRPr/>
          </a:p>
          <a:p>
            <a:pPr marL="483078" lvl="0" indent="-322052" algn="l" rtl="0">
              <a:lnSpc>
                <a:spcPct val="100000"/>
              </a:lnSpc>
              <a:spcBef>
                <a:spcPts val="0"/>
              </a:spcBef>
              <a:spcAft>
                <a:spcPts val="0"/>
              </a:spcAft>
              <a:buSzPts val="1200"/>
              <a:buAutoNum type="arabicPeriod"/>
            </a:pPr>
            <a:r>
              <a:rPr lang="en-AU"/>
              <a:t>Royal Society Crest Awards: </a:t>
            </a:r>
            <a:r>
              <a:rPr lang="en-AU" u="sng">
                <a:solidFill>
                  <a:schemeClr val="hlink"/>
                </a:solidFill>
                <a:latin typeface="Arial"/>
                <a:ea typeface="Arial"/>
                <a:cs typeface="Arial"/>
                <a:sym typeface="Arial"/>
                <a:hlinkClick r:id="rId5"/>
              </a:rPr>
              <a:t>https://royalsociety.org.nz/what-we-do/funds-and-opportunities/crest-awards/primary-crest/primary-crest-niwa-what-is-climate-2/</a:t>
            </a:r>
            <a:endParaRPr/>
          </a:p>
          <a:p>
            <a:pPr marL="483078" lvl="0" indent="0" algn="l" rtl="0">
              <a:lnSpc>
                <a:spcPct val="100000"/>
              </a:lnSpc>
              <a:spcBef>
                <a:spcPts val="0"/>
              </a:spcBef>
              <a:spcAft>
                <a:spcPts val="0"/>
              </a:spcAft>
              <a:buSzPts val="1200"/>
              <a:buNone/>
            </a:pPr>
            <a:r>
              <a:rPr lang="en-AU" u="sng">
                <a:solidFill>
                  <a:schemeClr val="hlink"/>
                </a:solidFill>
                <a:latin typeface="Arial"/>
                <a:ea typeface="Arial"/>
                <a:cs typeface="Arial"/>
                <a:sym typeface="Arial"/>
                <a:hlinkClick r:id="rId6"/>
              </a:rPr>
              <a:t>https://royalsociety.org.nz/assets/documents/PRIMARY-CREST-NIWA-What-is-Weather.pdf</a:t>
            </a:r>
            <a:endParaRPr/>
          </a:p>
          <a:p>
            <a:pPr marL="483078" lvl="0" indent="-322052" algn="l" rtl="0">
              <a:lnSpc>
                <a:spcPct val="100000"/>
              </a:lnSpc>
              <a:spcBef>
                <a:spcPts val="0"/>
              </a:spcBef>
              <a:spcAft>
                <a:spcPts val="0"/>
              </a:spcAft>
              <a:buSzPts val="1200"/>
              <a:buAutoNum type="arabicPeriod"/>
            </a:pPr>
            <a:r>
              <a:rPr lang="en-AU"/>
              <a:t>Metservice cloud posters: </a:t>
            </a:r>
            <a:r>
              <a:rPr lang="en-AU" u="sng">
                <a:solidFill>
                  <a:schemeClr val="hlink"/>
                </a:solidFill>
                <a:latin typeface="Arial"/>
                <a:ea typeface="Arial"/>
                <a:cs typeface="Arial"/>
                <a:sym typeface="Arial"/>
                <a:hlinkClick r:id="rId7"/>
              </a:rPr>
              <a:t>https://about.metservice.com/our-company/learning-centre/poster-downloads/</a:t>
            </a:r>
            <a:endParaRPr/>
          </a:p>
        </p:txBody>
      </p:sp>
      <p:sp>
        <p:nvSpPr>
          <p:cNvPr id="180" name="Google Shape;180;g5bc2de46f6_0_34:notes"/>
          <p:cNvSpPr txBox="1">
            <a:spLocks noGrp="1"/>
          </p:cNvSpPr>
          <p:nvPr>
            <p:ph type="sldNum" idx="12"/>
          </p:nvPr>
        </p:nvSpPr>
        <p:spPr>
          <a:xfrm>
            <a:off x="3904192" y="9517777"/>
            <a:ext cx="2985558" cy="500936"/>
          </a:xfrm>
          <a:prstGeom prst="rect">
            <a:avLst/>
          </a:prstGeom>
          <a:noFill/>
          <a:ln>
            <a:noFill/>
          </a:ln>
        </p:spPr>
        <p:txBody>
          <a:bodyPr spcFirstLastPara="1" wrap="square" lIns="96600" tIns="48275" rIns="96600" bIns="48275" anchor="b" anchorCtr="0">
            <a:noAutofit/>
          </a:bodyPr>
          <a:lstStyle/>
          <a:p>
            <a:pPr marL="0" lvl="0" indent="0" algn="l" rtl="0">
              <a:lnSpc>
                <a:spcPct val="100000"/>
              </a:lnSpc>
              <a:spcBef>
                <a:spcPts val="0"/>
              </a:spcBef>
              <a:spcAft>
                <a:spcPts val="0"/>
              </a:spcAft>
              <a:buNone/>
            </a:pPr>
            <a:fld id="{00000000-1234-1234-1234-123412341234}" type="slidenum">
              <a:rPr lang="en-AU" sz="1500"/>
              <a:t>16</a:t>
            </a:fld>
            <a:endParaRPr sz="15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5bc2de46f6_0_42:notes"/>
          <p:cNvSpPr>
            <a:spLocks noGrp="1" noRot="1" noChangeAspect="1"/>
          </p:cNvSpPr>
          <p:nvPr>
            <p:ph type="sldImg" idx="2"/>
          </p:nvPr>
        </p:nvSpPr>
        <p:spPr>
          <a:xfrm>
            <a:off x="939800" y="750888"/>
            <a:ext cx="501015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0" name="Google Shape;190;g5bc2de46f6_0_42:notes"/>
          <p:cNvSpPr txBox="1">
            <a:spLocks noGrp="1"/>
          </p:cNvSpPr>
          <p:nvPr>
            <p:ph type="body" idx="1"/>
          </p:nvPr>
        </p:nvSpPr>
        <p:spPr>
          <a:xfrm>
            <a:off x="918634" y="4758889"/>
            <a:ext cx="5052483" cy="4508421"/>
          </a:xfrm>
          <a:prstGeom prst="rect">
            <a:avLst/>
          </a:prstGeom>
          <a:noFill/>
          <a:ln>
            <a:noFill/>
          </a:ln>
        </p:spPr>
        <p:txBody>
          <a:bodyPr spcFirstLastPara="1" wrap="square" lIns="96600" tIns="96600" rIns="96600" bIns="96600" anchor="t" anchorCtr="0">
            <a:noAutofit/>
          </a:bodyPr>
          <a:lstStyle/>
          <a:p>
            <a:pPr marL="483078" lvl="0" indent="-315342" algn="l" rtl="0">
              <a:lnSpc>
                <a:spcPct val="100000"/>
              </a:lnSpc>
              <a:spcBef>
                <a:spcPts val="0"/>
              </a:spcBef>
              <a:spcAft>
                <a:spcPts val="0"/>
              </a:spcAft>
              <a:buSzPts val="1100"/>
              <a:buFont typeface="Arial"/>
              <a:buAutoNum type="arabicPeriod"/>
            </a:pPr>
            <a:r>
              <a:rPr lang="en-AU"/>
              <a:t>Freshwater interactive – includes te reo: </a:t>
            </a:r>
            <a:r>
              <a:rPr lang="en-AU" u="sng">
                <a:solidFill>
                  <a:schemeClr val="hlink"/>
                </a:solidFill>
                <a:latin typeface="Arial"/>
                <a:ea typeface="Arial"/>
                <a:cs typeface="Arial"/>
                <a:sym typeface="Arial"/>
                <a:hlinkClick r:id="rId3"/>
              </a:rPr>
              <a:t>https://www.sciencelearn.org.nz/image_maps/54-healthy-farms-healthy-fish</a:t>
            </a:r>
            <a:endParaRPr/>
          </a:p>
          <a:p>
            <a:pPr marL="483078" lvl="0" indent="-322052" algn="l" rtl="0">
              <a:lnSpc>
                <a:spcPct val="100000"/>
              </a:lnSpc>
              <a:spcBef>
                <a:spcPts val="0"/>
              </a:spcBef>
              <a:spcAft>
                <a:spcPts val="0"/>
              </a:spcAft>
              <a:buSzPts val="1200"/>
              <a:buAutoNum type="arabicPeriod"/>
            </a:pPr>
            <a:r>
              <a:rPr lang="en-AU"/>
              <a:t>Freshwater ecosystem activity: </a:t>
            </a:r>
            <a:r>
              <a:rPr lang="en-AU" u="sng">
                <a:solidFill>
                  <a:schemeClr val="hlink"/>
                </a:solidFill>
                <a:latin typeface="Arial"/>
                <a:ea typeface="Arial"/>
                <a:cs typeface="Arial"/>
                <a:sym typeface="Arial"/>
                <a:hlinkClick r:id="rId4"/>
              </a:rPr>
              <a:t>https://www.sciencelearn.org.nz/resources/2591-freshwater-ecosystem</a:t>
            </a:r>
            <a:endParaRPr/>
          </a:p>
          <a:p>
            <a:pPr marL="483078" lvl="0" indent="-322052" algn="l" rtl="0">
              <a:lnSpc>
                <a:spcPct val="100000"/>
              </a:lnSpc>
              <a:spcBef>
                <a:spcPts val="0"/>
              </a:spcBef>
              <a:spcAft>
                <a:spcPts val="0"/>
              </a:spcAft>
              <a:buSzPts val="1200"/>
              <a:buAutoNum type="arabicPeriod"/>
            </a:pPr>
            <a:r>
              <a:rPr lang="en-AU"/>
              <a:t>Waikato Raupatu River Trust and Manaaki Whenua – Landcare Research: </a:t>
            </a:r>
            <a:r>
              <a:rPr lang="en-AU" u="sng">
                <a:solidFill>
                  <a:schemeClr val="hlink"/>
                </a:solidFill>
                <a:latin typeface="Arial"/>
                <a:ea typeface="Arial"/>
                <a:cs typeface="Arial"/>
                <a:sym typeface="Arial"/>
                <a:hlinkClick r:id="rId5"/>
              </a:rPr>
              <a:t>https://www.landcareresearch.co.nz/publications/books/te-reo-o-te-repo</a:t>
            </a:r>
            <a:endParaRPr/>
          </a:p>
          <a:p>
            <a:pPr marL="0" lvl="0" indent="0" algn="l" rtl="0">
              <a:lnSpc>
                <a:spcPct val="100000"/>
              </a:lnSpc>
              <a:spcBef>
                <a:spcPts val="0"/>
              </a:spcBef>
              <a:spcAft>
                <a:spcPts val="0"/>
              </a:spcAft>
              <a:buSzPts val="1200"/>
              <a:buNone/>
            </a:pPr>
            <a:endParaRPr/>
          </a:p>
        </p:txBody>
      </p:sp>
      <p:sp>
        <p:nvSpPr>
          <p:cNvPr id="191" name="Google Shape;191;g5bc2de46f6_0_42:notes"/>
          <p:cNvSpPr txBox="1">
            <a:spLocks noGrp="1"/>
          </p:cNvSpPr>
          <p:nvPr>
            <p:ph type="sldNum" idx="12"/>
          </p:nvPr>
        </p:nvSpPr>
        <p:spPr>
          <a:xfrm>
            <a:off x="3904192" y="9517777"/>
            <a:ext cx="2985558" cy="500936"/>
          </a:xfrm>
          <a:prstGeom prst="rect">
            <a:avLst/>
          </a:prstGeom>
          <a:noFill/>
          <a:ln>
            <a:noFill/>
          </a:ln>
        </p:spPr>
        <p:txBody>
          <a:bodyPr spcFirstLastPara="1" wrap="square" lIns="96600" tIns="48275" rIns="96600" bIns="48275" anchor="b" anchorCtr="0">
            <a:noAutofit/>
          </a:bodyPr>
          <a:lstStyle/>
          <a:p>
            <a:pPr marL="0" lvl="0" indent="0" algn="l" rtl="0">
              <a:lnSpc>
                <a:spcPct val="100000"/>
              </a:lnSpc>
              <a:spcBef>
                <a:spcPts val="0"/>
              </a:spcBef>
              <a:spcAft>
                <a:spcPts val="0"/>
              </a:spcAft>
              <a:buNone/>
            </a:pPr>
            <a:fld id="{00000000-1234-1234-1234-123412341234}" type="slidenum">
              <a:rPr lang="en-AU" sz="1500"/>
              <a:t>17</a:t>
            </a:fld>
            <a:endParaRPr sz="15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7:notes"/>
          <p:cNvSpPr>
            <a:spLocks noGrp="1" noRot="1" noChangeAspect="1"/>
          </p:cNvSpPr>
          <p:nvPr>
            <p:ph type="sldImg" idx="2"/>
          </p:nvPr>
        </p:nvSpPr>
        <p:spPr>
          <a:xfrm>
            <a:off x="939800" y="750888"/>
            <a:ext cx="501015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2" name="Google Shape;202;p7:notes"/>
          <p:cNvSpPr txBox="1">
            <a:spLocks noGrp="1"/>
          </p:cNvSpPr>
          <p:nvPr>
            <p:ph type="body" idx="1"/>
          </p:nvPr>
        </p:nvSpPr>
        <p:spPr>
          <a:xfrm>
            <a:off x="918634" y="4758889"/>
            <a:ext cx="5052483" cy="4508421"/>
          </a:xfrm>
          <a:prstGeom prst="rect">
            <a:avLst/>
          </a:prstGeom>
          <a:noFill/>
          <a:ln>
            <a:noFill/>
          </a:ln>
        </p:spPr>
        <p:txBody>
          <a:bodyPr spcFirstLastPara="1" wrap="square" lIns="96600" tIns="96600" rIns="96600" bIns="96600" anchor="t" anchorCtr="0">
            <a:noAutofit/>
          </a:bodyPr>
          <a:lstStyle/>
          <a:p>
            <a:pPr marL="0" lvl="0" indent="0" algn="l" rtl="0">
              <a:lnSpc>
                <a:spcPct val="100000"/>
              </a:lnSpc>
              <a:spcBef>
                <a:spcPts val="380"/>
              </a:spcBef>
              <a:spcAft>
                <a:spcPts val="0"/>
              </a:spcAft>
              <a:buSzPts val="1200"/>
              <a:buNone/>
            </a:pPr>
            <a:r>
              <a:rPr lang="en-AU" sz="1300">
                <a:latin typeface="Arial"/>
                <a:ea typeface="Arial"/>
                <a:cs typeface="Arial"/>
                <a:sym typeface="Arial"/>
              </a:rPr>
              <a:t>Images of Weno Iti and Apanui Skipper </a:t>
            </a:r>
            <a:r>
              <a:rPr lang="en-AU"/>
              <a:t>from</a:t>
            </a:r>
            <a:r>
              <a:rPr lang="en-AU" sz="1300">
                <a:latin typeface="Arial"/>
                <a:ea typeface="Arial"/>
                <a:cs typeface="Arial"/>
                <a:sym typeface="Arial"/>
              </a:rPr>
              <a:t> </a:t>
            </a:r>
            <a:r>
              <a:rPr lang="en-AU" u="sng">
                <a:solidFill>
                  <a:schemeClr val="hlink"/>
                </a:solidFill>
                <a:latin typeface="Arial"/>
                <a:ea typeface="Arial"/>
                <a:cs typeface="Arial"/>
                <a:sym typeface="Arial"/>
                <a:hlinkClick r:id="rId3"/>
              </a:rPr>
              <a:t>https://www.sciencelearn.org.nz/videos/652-matauranga-maori</a:t>
            </a:r>
            <a:r>
              <a:rPr lang="en-AU"/>
              <a:t> </a:t>
            </a:r>
            <a:endParaRPr/>
          </a:p>
          <a:p>
            <a:pPr marL="0" lvl="0" indent="0" algn="l" rtl="0">
              <a:lnSpc>
                <a:spcPct val="100000"/>
              </a:lnSpc>
              <a:spcBef>
                <a:spcPts val="380"/>
              </a:spcBef>
              <a:spcAft>
                <a:spcPts val="0"/>
              </a:spcAft>
              <a:buSzPts val="1200"/>
              <a:buNone/>
            </a:pPr>
            <a:endParaRPr/>
          </a:p>
        </p:txBody>
      </p:sp>
      <p:sp>
        <p:nvSpPr>
          <p:cNvPr id="203" name="Google Shape;203;p7:notes"/>
          <p:cNvSpPr txBox="1">
            <a:spLocks noGrp="1"/>
          </p:cNvSpPr>
          <p:nvPr>
            <p:ph type="sldNum" idx="12"/>
          </p:nvPr>
        </p:nvSpPr>
        <p:spPr>
          <a:xfrm>
            <a:off x="3904192" y="9517777"/>
            <a:ext cx="2985558" cy="500936"/>
          </a:xfrm>
          <a:prstGeom prst="rect">
            <a:avLst/>
          </a:prstGeom>
          <a:noFill/>
          <a:ln>
            <a:noFill/>
          </a:ln>
        </p:spPr>
        <p:txBody>
          <a:bodyPr spcFirstLastPara="1" wrap="square" lIns="96600" tIns="48275" rIns="96600" bIns="48275" anchor="b" anchorCtr="0">
            <a:noAutofit/>
          </a:bodyPr>
          <a:lstStyle/>
          <a:p>
            <a:pPr marL="0" lvl="0" indent="0" algn="l" rtl="0">
              <a:lnSpc>
                <a:spcPct val="100000"/>
              </a:lnSpc>
              <a:spcBef>
                <a:spcPts val="0"/>
              </a:spcBef>
              <a:spcAft>
                <a:spcPts val="0"/>
              </a:spcAft>
              <a:buNone/>
            </a:pPr>
            <a:fld id="{00000000-1234-1234-1234-123412341234}" type="slidenum">
              <a:rPr lang="en-AU" sz="1500"/>
              <a:t>18</a:t>
            </a:fld>
            <a:endParaRPr sz="15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5bc2de46f6_0_58:notes"/>
          <p:cNvSpPr>
            <a:spLocks noGrp="1" noRot="1" noChangeAspect="1"/>
          </p:cNvSpPr>
          <p:nvPr>
            <p:ph type="sldImg" idx="2"/>
          </p:nvPr>
        </p:nvSpPr>
        <p:spPr>
          <a:xfrm>
            <a:off x="939800" y="750888"/>
            <a:ext cx="501015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5" name="Google Shape;215;g5bc2de46f6_0_58:notes"/>
          <p:cNvSpPr txBox="1">
            <a:spLocks noGrp="1"/>
          </p:cNvSpPr>
          <p:nvPr>
            <p:ph type="body" idx="1"/>
          </p:nvPr>
        </p:nvSpPr>
        <p:spPr>
          <a:xfrm>
            <a:off x="918634" y="4758889"/>
            <a:ext cx="5052483" cy="4508421"/>
          </a:xfrm>
          <a:prstGeom prst="rect">
            <a:avLst/>
          </a:prstGeom>
          <a:noFill/>
          <a:ln>
            <a:noFill/>
          </a:ln>
        </p:spPr>
        <p:txBody>
          <a:bodyPr spcFirstLastPara="1" wrap="square" lIns="96600" tIns="96600" rIns="96600" bIns="96600" anchor="t" anchorCtr="0">
            <a:noAutofit/>
          </a:bodyPr>
          <a:lstStyle/>
          <a:p>
            <a:pPr marL="0" lvl="0" indent="0" algn="l" rtl="0">
              <a:lnSpc>
                <a:spcPct val="100000"/>
              </a:lnSpc>
              <a:spcBef>
                <a:spcPts val="0"/>
              </a:spcBef>
              <a:spcAft>
                <a:spcPts val="0"/>
              </a:spcAft>
              <a:buSzPts val="1200"/>
              <a:buNone/>
            </a:pPr>
            <a:r>
              <a:rPr lang="en-AU"/>
              <a:t>Image of students: </a:t>
            </a:r>
            <a:r>
              <a:rPr lang="en-AU" u="sng">
                <a:solidFill>
                  <a:schemeClr val="hlink"/>
                </a:solidFill>
                <a:latin typeface="Arial"/>
                <a:ea typeface="Arial"/>
                <a:cs typeface="Arial"/>
                <a:sym typeface="Arial"/>
                <a:hlinkClick r:id="rId3"/>
              </a:rPr>
              <a:t>https://www.sciencelearn.org.nz/images/2099-species-count-at-city-stream</a:t>
            </a:r>
            <a:endParaRPr/>
          </a:p>
          <a:p>
            <a:pPr marL="0" lvl="0" indent="0" algn="l" rtl="0">
              <a:lnSpc>
                <a:spcPct val="100000"/>
              </a:lnSpc>
              <a:spcBef>
                <a:spcPts val="0"/>
              </a:spcBef>
              <a:spcAft>
                <a:spcPts val="0"/>
              </a:spcAft>
              <a:buSzPts val="1200"/>
              <a:buNone/>
            </a:pPr>
            <a:r>
              <a:rPr lang="en-AU"/>
              <a:t>Curious Minds stories: </a:t>
            </a:r>
            <a:r>
              <a:rPr lang="en-AU" u="sng">
                <a:solidFill>
                  <a:schemeClr val="hlink"/>
                </a:solidFill>
                <a:latin typeface="Arial"/>
                <a:ea typeface="Arial"/>
                <a:cs typeface="Arial"/>
                <a:sym typeface="Arial"/>
                <a:hlinkClick r:id="rId4"/>
              </a:rPr>
              <a:t>https://www.curiousminds.nz/stories/?subject=matauranga-maori</a:t>
            </a:r>
            <a:endParaRPr/>
          </a:p>
        </p:txBody>
      </p:sp>
      <p:sp>
        <p:nvSpPr>
          <p:cNvPr id="216" name="Google Shape;216;g5bc2de46f6_0_58:notes"/>
          <p:cNvSpPr txBox="1">
            <a:spLocks noGrp="1"/>
          </p:cNvSpPr>
          <p:nvPr>
            <p:ph type="sldNum" idx="12"/>
          </p:nvPr>
        </p:nvSpPr>
        <p:spPr>
          <a:xfrm>
            <a:off x="3904192" y="9517777"/>
            <a:ext cx="2985558" cy="500936"/>
          </a:xfrm>
          <a:prstGeom prst="rect">
            <a:avLst/>
          </a:prstGeom>
          <a:noFill/>
          <a:ln>
            <a:noFill/>
          </a:ln>
        </p:spPr>
        <p:txBody>
          <a:bodyPr spcFirstLastPara="1" wrap="square" lIns="96600" tIns="48275" rIns="96600" bIns="48275" anchor="b" anchorCtr="0">
            <a:noAutofit/>
          </a:bodyPr>
          <a:lstStyle/>
          <a:p>
            <a:pPr marL="0" lvl="0" indent="0" algn="l" rtl="0">
              <a:lnSpc>
                <a:spcPct val="100000"/>
              </a:lnSpc>
              <a:spcBef>
                <a:spcPts val="0"/>
              </a:spcBef>
              <a:spcAft>
                <a:spcPts val="0"/>
              </a:spcAft>
              <a:buNone/>
            </a:pPr>
            <a:fld id="{00000000-1234-1234-1234-123412341234}" type="slidenum">
              <a:rPr lang="en-AU" sz="1500"/>
              <a:t>19</a:t>
            </a:fld>
            <a:endParaRPr sz="15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2:notes"/>
          <p:cNvSpPr txBox="1">
            <a:spLocks noGrp="1"/>
          </p:cNvSpPr>
          <p:nvPr>
            <p:ph type="body" idx="1"/>
          </p:nvPr>
        </p:nvSpPr>
        <p:spPr>
          <a:xfrm>
            <a:off x="918634" y="4758889"/>
            <a:ext cx="5052483" cy="4508421"/>
          </a:xfrm>
          <a:prstGeom prst="rect">
            <a:avLst/>
          </a:prstGeom>
          <a:noFill/>
          <a:ln>
            <a:noFill/>
          </a:ln>
        </p:spPr>
        <p:txBody>
          <a:bodyPr spcFirstLastPara="1" wrap="square" lIns="96600" tIns="96600" rIns="96600" bIns="96600" anchor="t" anchorCtr="0">
            <a:noAutofit/>
          </a:bodyPr>
          <a:lstStyle/>
          <a:p>
            <a:pPr marL="0" lvl="0" indent="0" algn="l" rtl="0">
              <a:lnSpc>
                <a:spcPct val="100000"/>
              </a:lnSpc>
              <a:spcBef>
                <a:spcPts val="380"/>
              </a:spcBef>
              <a:spcAft>
                <a:spcPts val="0"/>
              </a:spcAft>
              <a:buSzPts val="450"/>
              <a:buNone/>
            </a:pPr>
            <a:r>
              <a:rPr lang="en-AU"/>
              <a:t>The SLH is funded by the NZ Government – MBIE Ministry of Business, Innovation and Employment – under the Curious Minds fund</a:t>
            </a:r>
            <a:endParaRPr/>
          </a:p>
        </p:txBody>
      </p:sp>
      <p:sp>
        <p:nvSpPr>
          <p:cNvPr id="50" name="Google Shape;50;p2:notes"/>
          <p:cNvSpPr>
            <a:spLocks noGrp="1" noRot="1" noChangeAspect="1"/>
          </p:cNvSpPr>
          <p:nvPr>
            <p:ph type="sldImg" idx="2"/>
          </p:nvPr>
        </p:nvSpPr>
        <p:spPr>
          <a:xfrm>
            <a:off x="939800" y="750888"/>
            <a:ext cx="5010150" cy="37576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5bc2de46f6_0_66:notes"/>
          <p:cNvSpPr>
            <a:spLocks noGrp="1" noRot="1" noChangeAspect="1"/>
          </p:cNvSpPr>
          <p:nvPr>
            <p:ph type="sldImg" idx="2"/>
          </p:nvPr>
        </p:nvSpPr>
        <p:spPr>
          <a:xfrm>
            <a:off x="939800" y="750888"/>
            <a:ext cx="501015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5" name="Google Shape;225;g5bc2de46f6_0_66:notes"/>
          <p:cNvSpPr txBox="1">
            <a:spLocks noGrp="1"/>
          </p:cNvSpPr>
          <p:nvPr>
            <p:ph type="body" idx="1"/>
          </p:nvPr>
        </p:nvSpPr>
        <p:spPr>
          <a:xfrm>
            <a:off x="918634" y="4758889"/>
            <a:ext cx="5052483" cy="4508421"/>
          </a:xfrm>
          <a:prstGeom prst="rect">
            <a:avLst/>
          </a:prstGeom>
          <a:noFill/>
          <a:ln>
            <a:noFill/>
          </a:ln>
        </p:spPr>
        <p:txBody>
          <a:bodyPr spcFirstLastPara="1" wrap="square" lIns="96600" tIns="96600" rIns="96600" bIns="96600" anchor="t" anchorCtr="0">
            <a:noAutofit/>
          </a:bodyPr>
          <a:lstStyle/>
          <a:p>
            <a:pPr marL="0" lvl="0" indent="0" algn="l" rtl="0">
              <a:lnSpc>
                <a:spcPct val="100000"/>
              </a:lnSpc>
              <a:spcBef>
                <a:spcPts val="380"/>
              </a:spcBef>
              <a:spcAft>
                <a:spcPts val="0"/>
              </a:spcAft>
              <a:buSzPts val="1100"/>
              <a:buNone/>
            </a:pPr>
            <a:r>
              <a:rPr lang="en-AU"/>
              <a:t>There is support out there for connecting to experts:</a:t>
            </a:r>
            <a:endParaRPr/>
          </a:p>
          <a:p>
            <a:pPr marL="0" lvl="0" indent="0" algn="l" rtl="0">
              <a:lnSpc>
                <a:spcPct val="100000"/>
              </a:lnSpc>
              <a:spcBef>
                <a:spcPts val="380"/>
              </a:spcBef>
              <a:spcAft>
                <a:spcPts val="0"/>
              </a:spcAft>
              <a:buSzPts val="1100"/>
              <a:buNone/>
            </a:pPr>
            <a:r>
              <a:rPr lang="en-AU"/>
              <a:t>Enviroschools – contact them to find out more: </a:t>
            </a:r>
            <a:r>
              <a:rPr lang="en-AU" u="sng">
                <a:solidFill>
                  <a:schemeClr val="hlink"/>
                </a:solidFill>
                <a:latin typeface="Arial"/>
                <a:ea typeface="Arial"/>
                <a:cs typeface="Arial"/>
                <a:sym typeface="Arial"/>
                <a:hlinkClick r:id="rId3"/>
              </a:rPr>
              <a:t>https://enviroschools.org.nz/</a:t>
            </a:r>
            <a:endParaRPr/>
          </a:p>
          <a:p>
            <a:pPr marL="0" lvl="0" indent="0" algn="l" rtl="0">
              <a:lnSpc>
                <a:spcPct val="100000"/>
              </a:lnSpc>
              <a:spcBef>
                <a:spcPts val="380"/>
              </a:spcBef>
              <a:spcAft>
                <a:spcPts val="0"/>
              </a:spcAft>
              <a:buSzPts val="1100"/>
              <a:buNone/>
            </a:pPr>
            <a:r>
              <a:rPr lang="en-AU"/>
              <a:t>Great chapter on cross-cultural conversations here: </a:t>
            </a:r>
            <a:r>
              <a:rPr lang="en-AU" u="sng">
                <a:solidFill>
                  <a:schemeClr val="hlink"/>
                </a:solidFill>
                <a:latin typeface="Arial"/>
                <a:ea typeface="Arial"/>
                <a:cs typeface="Arial"/>
                <a:sym typeface="Arial"/>
                <a:hlinkClick r:id="rId4"/>
              </a:rPr>
              <a:t>https://www.landcareresearch.co.nz/__data/assets/pdf_file/0004/134932/1-Kapu-Ti-101.pdf</a:t>
            </a:r>
            <a:endParaRPr/>
          </a:p>
          <a:p>
            <a:pPr marL="0" lvl="0" indent="0" algn="l" rtl="0">
              <a:lnSpc>
                <a:spcPct val="100000"/>
              </a:lnSpc>
              <a:spcBef>
                <a:spcPts val="380"/>
              </a:spcBef>
              <a:spcAft>
                <a:spcPts val="0"/>
              </a:spcAft>
              <a:buSzPts val="1100"/>
              <a:buNone/>
            </a:pPr>
            <a:r>
              <a:rPr lang="en-AU"/>
              <a:t>And don’t forget you can always contact the Science Learning Hub and we can connect you.</a:t>
            </a:r>
            <a:endParaRPr/>
          </a:p>
          <a:p>
            <a:pPr marL="0" lvl="0" indent="0" algn="l" rtl="0">
              <a:lnSpc>
                <a:spcPct val="100000"/>
              </a:lnSpc>
              <a:spcBef>
                <a:spcPts val="0"/>
              </a:spcBef>
              <a:spcAft>
                <a:spcPts val="0"/>
              </a:spcAft>
              <a:buSzPts val="1200"/>
              <a:buNone/>
            </a:pPr>
            <a:endParaRPr/>
          </a:p>
        </p:txBody>
      </p:sp>
      <p:sp>
        <p:nvSpPr>
          <p:cNvPr id="226" name="Google Shape;226;g5bc2de46f6_0_66:notes"/>
          <p:cNvSpPr txBox="1">
            <a:spLocks noGrp="1"/>
          </p:cNvSpPr>
          <p:nvPr>
            <p:ph type="sldNum" idx="12"/>
          </p:nvPr>
        </p:nvSpPr>
        <p:spPr>
          <a:xfrm>
            <a:off x="3904192" y="9517777"/>
            <a:ext cx="2985558" cy="500936"/>
          </a:xfrm>
          <a:prstGeom prst="rect">
            <a:avLst/>
          </a:prstGeom>
          <a:noFill/>
          <a:ln>
            <a:noFill/>
          </a:ln>
        </p:spPr>
        <p:txBody>
          <a:bodyPr spcFirstLastPara="1" wrap="square" lIns="96600" tIns="48275" rIns="96600" bIns="48275" anchor="b" anchorCtr="0">
            <a:noAutofit/>
          </a:bodyPr>
          <a:lstStyle/>
          <a:p>
            <a:pPr marL="0" lvl="0" indent="0" algn="l" rtl="0">
              <a:lnSpc>
                <a:spcPct val="100000"/>
              </a:lnSpc>
              <a:spcBef>
                <a:spcPts val="0"/>
              </a:spcBef>
              <a:spcAft>
                <a:spcPts val="0"/>
              </a:spcAft>
              <a:buNone/>
            </a:pPr>
            <a:fld id="{00000000-1234-1234-1234-123412341234}" type="slidenum">
              <a:rPr lang="en-AU" sz="1500"/>
              <a:t>20</a:t>
            </a:fld>
            <a:endParaRPr sz="15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5bc2de46f6_0_74:notes"/>
          <p:cNvSpPr>
            <a:spLocks noGrp="1" noRot="1" noChangeAspect="1"/>
          </p:cNvSpPr>
          <p:nvPr>
            <p:ph type="sldImg" idx="2"/>
          </p:nvPr>
        </p:nvSpPr>
        <p:spPr>
          <a:xfrm>
            <a:off x="939800" y="750888"/>
            <a:ext cx="501015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5" name="Google Shape;235;g5bc2de46f6_0_74:notes"/>
          <p:cNvSpPr txBox="1">
            <a:spLocks noGrp="1"/>
          </p:cNvSpPr>
          <p:nvPr>
            <p:ph type="body" idx="1"/>
          </p:nvPr>
        </p:nvSpPr>
        <p:spPr>
          <a:xfrm>
            <a:off x="918634" y="4758889"/>
            <a:ext cx="5052483" cy="4508421"/>
          </a:xfrm>
          <a:prstGeom prst="rect">
            <a:avLst/>
          </a:prstGeom>
          <a:noFill/>
          <a:ln>
            <a:noFill/>
          </a:ln>
        </p:spPr>
        <p:txBody>
          <a:bodyPr spcFirstLastPara="1" wrap="square" lIns="96600" tIns="96600" rIns="96600" bIns="96600" anchor="t" anchorCtr="0">
            <a:noAutofit/>
          </a:bodyPr>
          <a:lstStyle/>
          <a:p>
            <a:pPr marL="0" lvl="0" indent="0" algn="l" rtl="0">
              <a:lnSpc>
                <a:spcPct val="100000"/>
              </a:lnSpc>
              <a:spcBef>
                <a:spcPts val="0"/>
              </a:spcBef>
              <a:spcAft>
                <a:spcPts val="0"/>
              </a:spcAft>
              <a:buSzPts val="1200"/>
              <a:buNone/>
            </a:pPr>
            <a:r>
              <a:rPr lang="en-AU"/>
              <a:t>Whakapapa and biodiversity: </a:t>
            </a:r>
            <a:r>
              <a:rPr lang="en-AU" u="sng">
                <a:solidFill>
                  <a:schemeClr val="hlink"/>
                </a:solidFill>
                <a:latin typeface="Arial"/>
                <a:ea typeface="Arial"/>
                <a:cs typeface="Arial"/>
                <a:sym typeface="Arial"/>
                <a:hlinkClick r:id="rId3"/>
              </a:rPr>
              <a:t>https://www.sciencelearn.org.nz/videos/258-whakapapa-and-biodiversity</a:t>
            </a:r>
            <a:endParaRPr/>
          </a:p>
          <a:p>
            <a:pPr marL="0" lvl="0" indent="0" algn="l" rtl="0">
              <a:lnSpc>
                <a:spcPct val="100000"/>
              </a:lnSpc>
              <a:spcBef>
                <a:spcPts val="0"/>
              </a:spcBef>
              <a:spcAft>
                <a:spcPts val="0"/>
              </a:spcAft>
              <a:buSzPts val="1200"/>
              <a:buNone/>
            </a:pPr>
            <a:r>
              <a:rPr lang="en-AU"/>
              <a:t>Good Ancestors podcast: Mātauranga and conservation: </a:t>
            </a:r>
            <a:r>
              <a:rPr lang="en-AU" u="sng">
                <a:solidFill>
                  <a:schemeClr val="hlink"/>
                </a:solidFill>
                <a:latin typeface="Arial"/>
                <a:ea typeface="Arial"/>
                <a:cs typeface="Arial"/>
                <a:sym typeface="Arial"/>
                <a:hlinkClick r:id="rId4"/>
              </a:rPr>
              <a:t>https://thespinoff.co.nz/partner/auckland-zoo/25-03-2019/matauranga-maori-and-western-science-two-worlds-meet-to-save-the-one-we-have/</a:t>
            </a:r>
            <a:endParaRPr/>
          </a:p>
          <a:p>
            <a:pPr marL="0" lvl="0" indent="0" algn="l" rtl="0">
              <a:lnSpc>
                <a:spcPct val="100000"/>
              </a:lnSpc>
              <a:spcBef>
                <a:spcPts val="380"/>
              </a:spcBef>
              <a:spcAft>
                <a:spcPts val="0"/>
              </a:spcAft>
              <a:buSzPts val="1100"/>
              <a:buNone/>
            </a:pPr>
            <a:r>
              <a:rPr lang="en-AU"/>
              <a:t>Mere Roberts “Ways of seeing”: </a:t>
            </a:r>
            <a:endParaRPr/>
          </a:p>
          <a:p>
            <a:pPr marL="0" lvl="0" indent="0" algn="l" rtl="0">
              <a:lnSpc>
                <a:spcPct val="100000"/>
              </a:lnSpc>
              <a:spcBef>
                <a:spcPts val="380"/>
              </a:spcBef>
              <a:spcAft>
                <a:spcPts val="0"/>
              </a:spcAft>
              <a:buSzPts val="1100"/>
              <a:buNone/>
            </a:pPr>
            <a:r>
              <a:rPr lang="en-AU" u="sng">
                <a:solidFill>
                  <a:schemeClr val="hlink"/>
                </a:solidFill>
                <a:hlinkClick r:id="rId5"/>
              </a:rPr>
              <a:t>https://www.semanticscholar.org/paper/Whakapapa-as-a-Maori-Mental-Construct%3A-Some-for-the-Roberts-Haami/fffdb929c577a30395258132126c4085d7b1f481</a:t>
            </a:r>
            <a:r>
              <a:rPr lang="en-AU"/>
              <a:t> </a:t>
            </a:r>
            <a:endParaRPr/>
          </a:p>
        </p:txBody>
      </p:sp>
      <p:sp>
        <p:nvSpPr>
          <p:cNvPr id="236" name="Google Shape;236;g5bc2de46f6_0_74:notes"/>
          <p:cNvSpPr txBox="1">
            <a:spLocks noGrp="1"/>
          </p:cNvSpPr>
          <p:nvPr>
            <p:ph type="sldNum" idx="12"/>
          </p:nvPr>
        </p:nvSpPr>
        <p:spPr>
          <a:xfrm>
            <a:off x="3904192" y="9517777"/>
            <a:ext cx="2985558" cy="500936"/>
          </a:xfrm>
          <a:prstGeom prst="rect">
            <a:avLst/>
          </a:prstGeom>
          <a:noFill/>
          <a:ln>
            <a:noFill/>
          </a:ln>
        </p:spPr>
        <p:txBody>
          <a:bodyPr spcFirstLastPara="1" wrap="square" lIns="96600" tIns="48275" rIns="96600" bIns="48275" anchor="b" anchorCtr="0">
            <a:noAutofit/>
          </a:bodyPr>
          <a:lstStyle/>
          <a:p>
            <a:pPr marL="0" lvl="0" indent="0" algn="l" rtl="0">
              <a:lnSpc>
                <a:spcPct val="100000"/>
              </a:lnSpc>
              <a:spcBef>
                <a:spcPts val="0"/>
              </a:spcBef>
              <a:spcAft>
                <a:spcPts val="0"/>
              </a:spcAft>
              <a:buNone/>
            </a:pPr>
            <a:fld id="{00000000-1234-1234-1234-123412341234}" type="slidenum">
              <a:rPr lang="en-AU" sz="1500"/>
              <a:t>21</a:t>
            </a:fld>
            <a:endParaRPr sz="15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9:notes"/>
          <p:cNvSpPr>
            <a:spLocks noGrp="1" noRot="1" noChangeAspect="1"/>
          </p:cNvSpPr>
          <p:nvPr>
            <p:ph type="sldImg" idx="2"/>
          </p:nvPr>
        </p:nvSpPr>
        <p:spPr>
          <a:xfrm>
            <a:off x="939800" y="750888"/>
            <a:ext cx="501015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5" name="Google Shape;245;p9:notes"/>
          <p:cNvSpPr txBox="1">
            <a:spLocks noGrp="1"/>
          </p:cNvSpPr>
          <p:nvPr>
            <p:ph type="body" idx="1"/>
          </p:nvPr>
        </p:nvSpPr>
        <p:spPr>
          <a:xfrm>
            <a:off x="918634" y="4758889"/>
            <a:ext cx="5052483" cy="4508421"/>
          </a:xfrm>
          <a:prstGeom prst="rect">
            <a:avLst/>
          </a:prstGeom>
          <a:noFill/>
          <a:ln>
            <a:noFill/>
          </a:ln>
        </p:spPr>
        <p:txBody>
          <a:bodyPr spcFirstLastPara="1" wrap="square" lIns="96600" tIns="96600" rIns="96600" bIns="96600" anchor="t" anchorCtr="0">
            <a:noAutofit/>
          </a:bodyPr>
          <a:lstStyle/>
          <a:p>
            <a:pPr marL="0" lvl="0" indent="0" algn="l" rtl="0">
              <a:lnSpc>
                <a:spcPct val="100000"/>
              </a:lnSpc>
              <a:spcBef>
                <a:spcPts val="380"/>
              </a:spcBef>
              <a:spcAft>
                <a:spcPts val="0"/>
              </a:spcAft>
              <a:buSzPts val="1200"/>
              <a:buNone/>
            </a:pPr>
            <a:r>
              <a:rPr lang="en-AU"/>
              <a:t>Topic: </a:t>
            </a:r>
            <a:r>
              <a:rPr lang="en-AU" u="sng">
                <a:solidFill>
                  <a:schemeClr val="hlink"/>
                </a:solidFill>
                <a:latin typeface="Arial"/>
                <a:ea typeface="Arial"/>
                <a:cs typeface="Arial"/>
                <a:sym typeface="Arial"/>
                <a:hlinkClick r:id="rId3"/>
              </a:rPr>
              <a:t>https://www.sciencelearn.org.nz/topics/m%C4%81tauranga-m%C4% 81ori</a:t>
            </a:r>
            <a:endParaRPr/>
          </a:p>
          <a:p>
            <a:pPr marL="0" lvl="0" indent="0" algn="l" rtl="0">
              <a:lnSpc>
                <a:spcPct val="100000"/>
              </a:lnSpc>
              <a:spcBef>
                <a:spcPts val="380"/>
              </a:spcBef>
              <a:spcAft>
                <a:spcPts val="0"/>
              </a:spcAft>
              <a:buSzPts val="1200"/>
              <a:buNone/>
            </a:pPr>
            <a:r>
              <a:rPr lang="en-AU"/>
              <a:t>Article: </a:t>
            </a:r>
            <a:r>
              <a:rPr lang="en-AU" u="sng">
                <a:solidFill>
                  <a:schemeClr val="hlink"/>
                </a:solidFill>
                <a:latin typeface="Arial"/>
                <a:ea typeface="Arial"/>
                <a:cs typeface="Arial"/>
                <a:sym typeface="Arial"/>
                <a:hlinkClick r:id="rId4"/>
              </a:rPr>
              <a:t>https://www.sciencelearn.org.nz/resources/2545-matauranga-maori-and-science</a:t>
            </a:r>
            <a:endParaRPr/>
          </a:p>
        </p:txBody>
      </p:sp>
      <p:sp>
        <p:nvSpPr>
          <p:cNvPr id="246" name="Google Shape;246;p9:notes"/>
          <p:cNvSpPr txBox="1">
            <a:spLocks noGrp="1"/>
          </p:cNvSpPr>
          <p:nvPr>
            <p:ph type="sldNum" idx="12"/>
          </p:nvPr>
        </p:nvSpPr>
        <p:spPr>
          <a:xfrm>
            <a:off x="3904192" y="9517777"/>
            <a:ext cx="2985558" cy="500936"/>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en-AU"/>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0:notes"/>
          <p:cNvSpPr>
            <a:spLocks noGrp="1" noRot="1" noChangeAspect="1"/>
          </p:cNvSpPr>
          <p:nvPr>
            <p:ph type="sldImg" idx="2"/>
          </p:nvPr>
        </p:nvSpPr>
        <p:spPr>
          <a:xfrm>
            <a:off x="939800" y="750888"/>
            <a:ext cx="501015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6" name="Google Shape;256;p10:notes"/>
          <p:cNvSpPr txBox="1">
            <a:spLocks noGrp="1"/>
          </p:cNvSpPr>
          <p:nvPr>
            <p:ph type="body" idx="1"/>
          </p:nvPr>
        </p:nvSpPr>
        <p:spPr>
          <a:xfrm>
            <a:off x="918634" y="4758889"/>
            <a:ext cx="5052483" cy="4508421"/>
          </a:xfrm>
          <a:prstGeom prst="rect">
            <a:avLst/>
          </a:prstGeom>
          <a:noFill/>
          <a:ln>
            <a:noFill/>
          </a:ln>
        </p:spPr>
        <p:txBody>
          <a:bodyPr spcFirstLastPara="1" wrap="square" lIns="96600" tIns="96600" rIns="96600" bIns="96600" anchor="t" anchorCtr="0">
            <a:noAutofit/>
          </a:bodyPr>
          <a:lstStyle/>
          <a:p>
            <a:pPr marL="0" lvl="0" indent="0" algn="l" rtl="0">
              <a:lnSpc>
                <a:spcPct val="100000"/>
              </a:lnSpc>
              <a:spcBef>
                <a:spcPts val="380"/>
              </a:spcBef>
              <a:spcAft>
                <a:spcPts val="0"/>
              </a:spcAft>
              <a:buSzPts val="1200"/>
              <a:buNone/>
            </a:pPr>
            <a:r>
              <a:rPr lang="en-AU"/>
              <a:t>SMART: Society of Maori Astronomy Research and Traditions: </a:t>
            </a:r>
            <a:r>
              <a:rPr lang="en-AU" u="sng">
                <a:solidFill>
                  <a:schemeClr val="hlink"/>
                </a:solidFill>
                <a:latin typeface="Arial"/>
                <a:ea typeface="Arial"/>
                <a:cs typeface="Arial"/>
                <a:sym typeface="Arial"/>
                <a:hlinkClick r:id="rId3"/>
              </a:rPr>
              <a:t>https://www.maoriastronomy.co.nz/publications</a:t>
            </a:r>
            <a:endParaRPr/>
          </a:p>
          <a:p>
            <a:pPr marL="0" lvl="0" indent="0" algn="l" rtl="0">
              <a:lnSpc>
                <a:spcPct val="100000"/>
              </a:lnSpc>
              <a:spcBef>
                <a:spcPts val="380"/>
              </a:spcBef>
              <a:spcAft>
                <a:spcPts val="0"/>
              </a:spcAft>
              <a:buSzPts val="1200"/>
              <a:buNone/>
            </a:pPr>
            <a:r>
              <a:rPr lang="en-AU"/>
              <a:t>Image: </a:t>
            </a:r>
            <a:r>
              <a:rPr lang="en-AU" u="sng">
                <a:solidFill>
                  <a:schemeClr val="hlink"/>
                </a:solidFill>
                <a:latin typeface="Arial"/>
                <a:ea typeface="Arial"/>
                <a:cs typeface="Arial"/>
                <a:sym typeface="Arial"/>
                <a:hlinkClick r:id="rId4"/>
              </a:rPr>
              <a:t>https://www.sciencelearn.org.nz/images/603-stars</a:t>
            </a:r>
            <a:endParaRPr/>
          </a:p>
        </p:txBody>
      </p:sp>
      <p:sp>
        <p:nvSpPr>
          <p:cNvPr id="257" name="Google Shape;257;p10:notes"/>
          <p:cNvSpPr txBox="1">
            <a:spLocks noGrp="1"/>
          </p:cNvSpPr>
          <p:nvPr>
            <p:ph type="sldNum" idx="12"/>
          </p:nvPr>
        </p:nvSpPr>
        <p:spPr>
          <a:xfrm>
            <a:off x="3904192" y="9517777"/>
            <a:ext cx="2985558" cy="500936"/>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en-AU"/>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1:notes"/>
          <p:cNvSpPr>
            <a:spLocks noGrp="1" noRot="1" noChangeAspect="1"/>
          </p:cNvSpPr>
          <p:nvPr>
            <p:ph type="sldImg" idx="2"/>
          </p:nvPr>
        </p:nvSpPr>
        <p:spPr>
          <a:xfrm>
            <a:off x="939800" y="750888"/>
            <a:ext cx="501015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6" name="Google Shape;266;p11:notes"/>
          <p:cNvSpPr txBox="1">
            <a:spLocks noGrp="1"/>
          </p:cNvSpPr>
          <p:nvPr>
            <p:ph type="body" idx="1"/>
          </p:nvPr>
        </p:nvSpPr>
        <p:spPr>
          <a:xfrm>
            <a:off x="918634" y="4758889"/>
            <a:ext cx="5052483" cy="4508421"/>
          </a:xfrm>
          <a:prstGeom prst="rect">
            <a:avLst/>
          </a:prstGeom>
          <a:noFill/>
          <a:ln>
            <a:noFill/>
          </a:ln>
        </p:spPr>
        <p:txBody>
          <a:bodyPr spcFirstLastPara="1" wrap="square" lIns="96600" tIns="96600" rIns="96600" bIns="96600" anchor="t" anchorCtr="0">
            <a:noAutofit/>
          </a:bodyPr>
          <a:lstStyle/>
          <a:p>
            <a:pPr marL="0" lvl="0" indent="0" algn="l" rtl="0">
              <a:lnSpc>
                <a:spcPct val="100000"/>
              </a:lnSpc>
              <a:spcBef>
                <a:spcPts val="380"/>
              </a:spcBef>
              <a:spcAft>
                <a:spcPts val="0"/>
              </a:spcAft>
              <a:buSzPts val="1200"/>
              <a:buNone/>
            </a:pPr>
            <a:r>
              <a:rPr lang="en-AU"/>
              <a:t>Image: Still from </a:t>
            </a:r>
            <a:r>
              <a:rPr lang="en-AU" u="sng">
                <a:solidFill>
                  <a:schemeClr val="hlink"/>
                </a:solidFill>
                <a:latin typeface="Arial"/>
                <a:ea typeface="Arial"/>
                <a:cs typeface="Arial"/>
                <a:sym typeface="Arial"/>
                <a:hlinkClick r:id="rId3"/>
              </a:rPr>
              <a:t>https://www.sciencelearn.org.nz/videos/563-tatai-arorangi</a:t>
            </a:r>
            <a:endParaRPr/>
          </a:p>
          <a:p>
            <a:pPr marL="0" lvl="0" indent="0" algn="l" rtl="0">
              <a:lnSpc>
                <a:spcPct val="100000"/>
              </a:lnSpc>
              <a:spcBef>
                <a:spcPts val="380"/>
              </a:spcBef>
              <a:spcAft>
                <a:spcPts val="0"/>
              </a:spcAft>
              <a:buSzPts val="1200"/>
              <a:buNone/>
            </a:pPr>
            <a:r>
              <a:rPr lang="en-AU"/>
              <a:t>Article: </a:t>
            </a:r>
            <a:r>
              <a:rPr lang="en-AU" u="sng">
                <a:solidFill>
                  <a:schemeClr val="hlink"/>
                </a:solidFill>
                <a:latin typeface="Arial"/>
                <a:ea typeface="Arial"/>
                <a:cs typeface="Arial"/>
                <a:sym typeface="Arial"/>
                <a:hlinkClick r:id="rId4"/>
              </a:rPr>
              <a:t>https://www.sciencelearn.org.nz/resources/1274-revitalising-maori-astronomy</a:t>
            </a:r>
            <a:endParaRPr/>
          </a:p>
        </p:txBody>
      </p:sp>
      <p:sp>
        <p:nvSpPr>
          <p:cNvPr id="267" name="Google Shape;267;p11:notes"/>
          <p:cNvSpPr txBox="1">
            <a:spLocks noGrp="1"/>
          </p:cNvSpPr>
          <p:nvPr>
            <p:ph type="sldNum" idx="12"/>
          </p:nvPr>
        </p:nvSpPr>
        <p:spPr>
          <a:xfrm>
            <a:off x="3904192" y="9517777"/>
            <a:ext cx="2985558" cy="500936"/>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en-AU"/>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2:notes"/>
          <p:cNvSpPr>
            <a:spLocks noGrp="1" noRot="1" noChangeAspect="1"/>
          </p:cNvSpPr>
          <p:nvPr>
            <p:ph type="sldImg" idx="2"/>
          </p:nvPr>
        </p:nvSpPr>
        <p:spPr>
          <a:xfrm>
            <a:off x="939800" y="750888"/>
            <a:ext cx="501015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5" name="Google Shape;275;p12:notes"/>
          <p:cNvSpPr txBox="1">
            <a:spLocks noGrp="1"/>
          </p:cNvSpPr>
          <p:nvPr>
            <p:ph type="body" idx="1"/>
          </p:nvPr>
        </p:nvSpPr>
        <p:spPr>
          <a:xfrm>
            <a:off x="918634" y="4758889"/>
            <a:ext cx="5052483" cy="4508421"/>
          </a:xfrm>
          <a:prstGeom prst="rect">
            <a:avLst/>
          </a:prstGeom>
          <a:noFill/>
          <a:ln>
            <a:noFill/>
          </a:ln>
        </p:spPr>
        <p:txBody>
          <a:bodyPr spcFirstLastPara="1" wrap="square" lIns="96600" tIns="96600" rIns="96600" bIns="96600" anchor="t" anchorCtr="0">
            <a:noAutofit/>
          </a:bodyPr>
          <a:lstStyle/>
          <a:p>
            <a:pPr marL="0" lvl="0" indent="0" algn="l" rtl="0">
              <a:lnSpc>
                <a:spcPct val="100000"/>
              </a:lnSpc>
              <a:spcBef>
                <a:spcPts val="380"/>
              </a:spcBef>
              <a:spcAft>
                <a:spcPts val="0"/>
              </a:spcAft>
              <a:buSzPts val="1200"/>
              <a:buNone/>
            </a:pPr>
            <a:r>
              <a:rPr lang="en-AU"/>
              <a:t>Image: </a:t>
            </a:r>
            <a:r>
              <a:rPr lang="en-AU" u="sng">
                <a:solidFill>
                  <a:schemeClr val="hlink"/>
                </a:solidFill>
                <a:latin typeface="Arial"/>
                <a:ea typeface="Arial"/>
                <a:cs typeface="Arial"/>
                <a:sym typeface="Arial"/>
                <a:hlinkClick r:id="rId3"/>
              </a:rPr>
              <a:t>https://www.sciencelearn.org.nz/images/1171-dr-pauline-harris</a:t>
            </a:r>
            <a:endParaRPr/>
          </a:p>
          <a:p>
            <a:pPr marL="0" lvl="0" indent="0" algn="l" rtl="0">
              <a:lnSpc>
                <a:spcPct val="100000"/>
              </a:lnSpc>
              <a:spcBef>
                <a:spcPts val="380"/>
              </a:spcBef>
              <a:spcAft>
                <a:spcPts val="0"/>
              </a:spcAft>
              <a:buSzPts val="1200"/>
              <a:buNone/>
            </a:pPr>
            <a:r>
              <a:rPr lang="en-AU"/>
              <a:t>Article: </a:t>
            </a:r>
            <a:r>
              <a:rPr lang="en-AU" u="sng">
                <a:solidFill>
                  <a:schemeClr val="hlink"/>
                </a:solidFill>
                <a:latin typeface="Arial"/>
                <a:ea typeface="Arial"/>
                <a:cs typeface="Arial"/>
                <a:sym typeface="Arial"/>
                <a:hlinkClick r:id="rId4"/>
              </a:rPr>
              <a:t>https://www.sciencelearn.org.nz/resources/1274-revitalising-maori-astronomy</a:t>
            </a:r>
            <a:endParaRPr/>
          </a:p>
        </p:txBody>
      </p:sp>
      <p:sp>
        <p:nvSpPr>
          <p:cNvPr id="276" name="Google Shape;276;p12:notes"/>
          <p:cNvSpPr txBox="1">
            <a:spLocks noGrp="1"/>
          </p:cNvSpPr>
          <p:nvPr>
            <p:ph type="sldNum" idx="12"/>
          </p:nvPr>
        </p:nvSpPr>
        <p:spPr>
          <a:xfrm>
            <a:off x="3904192" y="9517777"/>
            <a:ext cx="2985558" cy="500936"/>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en-AU"/>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3:notes"/>
          <p:cNvSpPr>
            <a:spLocks noGrp="1" noRot="1" noChangeAspect="1"/>
          </p:cNvSpPr>
          <p:nvPr>
            <p:ph type="sldImg" idx="2"/>
          </p:nvPr>
        </p:nvSpPr>
        <p:spPr>
          <a:xfrm>
            <a:off x="939800" y="750888"/>
            <a:ext cx="501015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4" name="Google Shape;284;p13:notes"/>
          <p:cNvSpPr txBox="1">
            <a:spLocks noGrp="1"/>
          </p:cNvSpPr>
          <p:nvPr>
            <p:ph type="body" idx="1"/>
          </p:nvPr>
        </p:nvSpPr>
        <p:spPr>
          <a:xfrm>
            <a:off x="918634" y="4758889"/>
            <a:ext cx="5052483" cy="4508421"/>
          </a:xfrm>
          <a:prstGeom prst="rect">
            <a:avLst/>
          </a:prstGeom>
          <a:noFill/>
          <a:ln>
            <a:noFill/>
          </a:ln>
        </p:spPr>
        <p:txBody>
          <a:bodyPr spcFirstLastPara="1" wrap="square" lIns="96600" tIns="96600" rIns="96600" bIns="96600" anchor="t" anchorCtr="0">
            <a:noAutofit/>
          </a:bodyPr>
          <a:lstStyle/>
          <a:p>
            <a:pPr marL="0" lvl="0" indent="0" algn="l" rtl="0">
              <a:lnSpc>
                <a:spcPct val="100000"/>
              </a:lnSpc>
              <a:spcBef>
                <a:spcPts val="380"/>
              </a:spcBef>
              <a:spcAft>
                <a:spcPts val="0"/>
              </a:spcAft>
              <a:buSzPts val="1200"/>
              <a:buNone/>
            </a:pPr>
            <a:r>
              <a:rPr lang="en-AU" u="sng">
                <a:solidFill>
                  <a:schemeClr val="hlink"/>
                </a:solidFill>
                <a:latin typeface="Arial"/>
                <a:ea typeface="Arial"/>
                <a:cs typeface="Arial"/>
                <a:sym typeface="Arial"/>
                <a:hlinkClick r:id="rId3"/>
              </a:rPr>
              <a:t>https://www.sciencelearn.org.nz/images/697-matariki-pleiades-star-cluster</a:t>
            </a:r>
            <a:endParaRPr/>
          </a:p>
          <a:p>
            <a:pPr marL="0" lvl="0" indent="0" algn="l" rtl="0">
              <a:lnSpc>
                <a:spcPct val="100000"/>
              </a:lnSpc>
              <a:spcBef>
                <a:spcPts val="380"/>
              </a:spcBef>
              <a:spcAft>
                <a:spcPts val="0"/>
              </a:spcAft>
              <a:buSzPts val="1200"/>
              <a:buNone/>
            </a:pPr>
            <a:r>
              <a:rPr lang="en-AU"/>
              <a:t>Matariki article: </a:t>
            </a:r>
            <a:r>
              <a:rPr lang="en-AU" u="sng">
                <a:solidFill>
                  <a:schemeClr val="hlink"/>
                </a:solidFill>
                <a:latin typeface="Arial"/>
                <a:ea typeface="Arial"/>
                <a:cs typeface="Arial"/>
                <a:sym typeface="Arial"/>
                <a:hlinkClick r:id="rId4"/>
              </a:rPr>
              <a:t>https://www.sciencelearn.org.nz/resources/2322-the-matariki-star-cluster</a:t>
            </a:r>
            <a:endParaRPr/>
          </a:p>
        </p:txBody>
      </p:sp>
      <p:sp>
        <p:nvSpPr>
          <p:cNvPr id="285" name="Google Shape;285;p13:notes"/>
          <p:cNvSpPr txBox="1">
            <a:spLocks noGrp="1"/>
          </p:cNvSpPr>
          <p:nvPr>
            <p:ph type="sldNum" idx="12"/>
          </p:nvPr>
        </p:nvSpPr>
        <p:spPr>
          <a:xfrm>
            <a:off x="3904192" y="9517777"/>
            <a:ext cx="2985558" cy="500936"/>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en-AU"/>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4:notes"/>
          <p:cNvSpPr>
            <a:spLocks noGrp="1" noRot="1" noChangeAspect="1"/>
          </p:cNvSpPr>
          <p:nvPr>
            <p:ph type="sldImg" idx="2"/>
          </p:nvPr>
        </p:nvSpPr>
        <p:spPr>
          <a:xfrm>
            <a:off x="939800" y="750888"/>
            <a:ext cx="501015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94" name="Google Shape;294;p14:notes"/>
          <p:cNvSpPr txBox="1">
            <a:spLocks noGrp="1"/>
          </p:cNvSpPr>
          <p:nvPr>
            <p:ph type="body" idx="1"/>
          </p:nvPr>
        </p:nvSpPr>
        <p:spPr>
          <a:xfrm>
            <a:off x="918634" y="4758889"/>
            <a:ext cx="5052483" cy="4508421"/>
          </a:xfrm>
          <a:prstGeom prst="rect">
            <a:avLst/>
          </a:prstGeom>
          <a:noFill/>
          <a:ln>
            <a:noFill/>
          </a:ln>
        </p:spPr>
        <p:txBody>
          <a:bodyPr spcFirstLastPara="1" wrap="square" lIns="96600" tIns="96600" rIns="96600" bIns="96600" anchor="t" anchorCtr="0">
            <a:noAutofit/>
          </a:bodyPr>
          <a:lstStyle/>
          <a:p>
            <a:pPr marL="0" lvl="0" indent="0" algn="l" rtl="0">
              <a:lnSpc>
                <a:spcPct val="100000"/>
              </a:lnSpc>
              <a:spcBef>
                <a:spcPts val="380"/>
              </a:spcBef>
              <a:spcAft>
                <a:spcPts val="0"/>
              </a:spcAft>
              <a:buSzPts val="1200"/>
              <a:buNone/>
            </a:pPr>
            <a:r>
              <a:rPr lang="en-AU"/>
              <a:t>Rangi Matamua’s Facebook page, Living by the stars: </a:t>
            </a:r>
            <a:r>
              <a:rPr lang="en-AU" u="sng">
                <a:solidFill>
                  <a:schemeClr val="hlink"/>
                </a:solidFill>
                <a:latin typeface="Arial"/>
                <a:ea typeface="Arial"/>
                <a:cs typeface="Arial"/>
                <a:sym typeface="Arial"/>
                <a:hlinkClick r:id="rId3"/>
              </a:rPr>
              <a:t>https://www.facebook.com/Livingbythestars/</a:t>
            </a:r>
            <a:endParaRPr/>
          </a:p>
          <a:p>
            <a:pPr marL="0" lvl="0" indent="0" algn="l" rtl="0">
              <a:lnSpc>
                <a:spcPct val="100000"/>
              </a:lnSpc>
              <a:spcBef>
                <a:spcPts val="380"/>
              </a:spcBef>
              <a:spcAft>
                <a:spcPts val="0"/>
              </a:spcAft>
              <a:buSzPts val="1200"/>
              <a:buNone/>
            </a:pPr>
            <a:r>
              <a:rPr lang="en-AU"/>
              <a:t>Matariki, star of the year book: </a:t>
            </a:r>
            <a:r>
              <a:rPr lang="en-AU" u="sng">
                <a:solidFill>
                  <a:schemeClr val="hlink"/>
                </a:solidFill>
                <a:latin typeface="Arial"/>
                <a:ea typeface="Arial"/>
                <a:cs typeface="Arial"/>
                <a:sym typeface="Arial"/>
                <a:hlinkClick r:id="rId4"/>
              </a:rPr>
              <a:t>https://www.huia.co.nz/huia-bookshop/bookshop/matariki-the-star-of-the-year/</a:t>
            </a:r>
            <a:endParaRPr/>
          </a:p>
        </p:txBody>
      </p:sp>
      <p:sp>
        <p:nvSpPr>
          <p:cNvPr id="295" name="Google Shape;295;p14:notes"/>
          <p:cNvSpPr txBox="1">
            <a:spLocks noGrp="1"/>
          </p:cNvSpPr>
          <p:nvPr>
            <p:ph type="sldNum" idx="12"/>
          </p:nvPr>
        </p:nvSpPr>
        <p:spPr>
          <a:xfrm>
            <a:off x="3904192" y="9517777"/>
            <a:ext cx="2985558" cy="500936"/>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en-AU"/>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5:notes"/>
          <p:cNvSpPr>
            <a:spLocks noGrp="1" noRot="1" noChangeAspect="1"/>
          </p:cNvSpPr>
          <p:nvPr>
            <p:ph type="sldImg" idx="2"/>
          </p:nvPr>
        </p:nvSpPr>
        <p:spPr>
          <a:xfrm>
            <a:off x="939800" y="750888"/>
            <a:ext cx="501015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5" name="Google Shape;305;p15:notes"/>
          <p:cNvSpPr txBox="1">
            <a:spLocks noGrp="1"/>
          </p:cNvSpPr>
          <p:nvPr>
            <p:ph type="body" idx="1"/>
          </p:nvPr>
        </p:nvSpPr>
        <p:spPr>
          <a:xfrm>
            <a:off x="918634" y="4758889"/>
            <a:ext cx="5052483" cy="4508421"/>
          </a:xfrm>
          <a:prstGeom prst="rect">
            <a:avLst/>
          </a:prstGeom>
          <a:noFill/>
          <a:ln>
            <a:noFill/>
          </a:ln>
        </p:spPr>
        <p:txBody>
          <a:bodyPr spcFirstLastPara="1" wrap="square" lIns="96600" tIns="96600" rIns="96600" bIns="96600" anchor="t" anchorCtr="0">
            <a:noAutofit/>
          </a:bodyPr>
          <a:lstStyle/>
          <a:p>
            <a:pPr marL="0" lvl="0" indent="0" algn="l" rtl="0">
              <a:lnSpc>
                <a:spcPct val="100000"/>
              </a:lnSpc>
              <a:spcBef>
                <a:spcPts val="380"/>
              </a:spcBef>
              <a:spcAft>
                <a:spcPts val="0"/>
              </a:spcAft>
              <a:buSzPts val="1200"/>
              <a:buNone/>
            </a:pPr>
            <a:r>
              <a:rPr lang="en-AU" u="sng">
                <a:solidFill>
                  <a:schemeClr val="hlink"/>
                </a:solidFill>
                <a:latin typeface="Arial"/>
                <a:ea typeface="Arial"/>
                <a:cs typeface="Arial"/>
                <a:sym typeface="Arial"/>
                <a:hlinkClick r:id="rId3"/>
              </a:rPr>
              <a:t>https://www.sciencelearn.org.nz/images/679-star-compass-and-star-positions</a:t>
            </a:r>
            <a:endParaRPr/>
          </a:p>
          <a:p>
            <a:pPr marL="0" lvl="0" indent="0" algn="l" rtl="0">
              <a:lnSpc>
                <a:spcPct val="100000"/>
              </a:lnSpc>
              <a:spcBef>
                <a:spcPts val="380"/>
              </a:spcBef>
              <a:spcAft>
                <a:spcPts val="0"/>
              </a:spcAft>
              <a:buSzPts val="1200"/>
              <a:buNone/>
            </a:pPr>
            <a:r>
              <a:rPr lang="en-AU"/>
              <a:t>Article on wayfinding; </a:t>
            </a:r>
            <a:r>
              <a:rPr lang="en-AU" u="sng">
                <a:solidFill>
                  <a:schemeClr val="hlink"/>
                </a:solidFill>
                <a:latin typeface="Arial"/>
                <a:ea typeface="Arial"/>
                <a:cs typeface="Arial"/>
                <a:sym typeface="Arial"/>
                <a:hlinkClick r:id="rId4"/>
              </a:rPr>
              <a:t>https://www.sciencelearn.org.nz/resources/630-wayfinding</a:t>
            </a:r>
            <a:endParaRPr/>
          </a:p>
          <a:p>
            <a:pPr marL="0" lvl="0" indent="0" algn="l" rtl="0">
              <a:lnSpc>
                <a:spcPct val="100000"/>
              </a:lnSpc>
              <a:spcBef>
                <a:spcPts val="380"/>
              </a:spcBef>
              <a:spcAft>
                <a:spcPts val="0"/>
              </a:spcAft>
              <a:buSzPts val="1200"/>
              <a:buNone/>
            </a:pPr>
            <a:r>
              <a:rPr lang="en-AU"/>
              <a:t>Image, line of sight: </a:t>
            </a:r>
            <a:r>
              <a:rPr lang="en-AU" u="sng">
                <a:solidFill>
                  <a:schemeClr val="hlink"/>
                </a:solidFill>
                <a:latin typeface="Arial"/>
                <a:ea typeface="Arial"/>
                <a:cs typeface="Arial"/>
                <a:sym typeface="Arial"/>
                <a:hlinkClick r:id="rId5"/>
              </a:rPr>
              <a:t>https://www.sciencelearn.org.nz/images/695-sighting-land</a:t>
            </a:r>
            <a:endParaRPr/>
          </a:p>
        </p:txBody>
      </p:sp>
      <p:sp>
        <p:nvSpPr>
          <p:cNvPr id="306" name="Google Shape;306;p15:notes"/>
          <p:cNvSpPr txBox="1">
            <a:spLocks noGrp="1"/>
          </p:cNvSpPr>
          <p:nvPr>
            <p:ph type="sldNum" idx="12"/>
          </p:nvPr>
        </p:nvSpPr>
        <p:spPr>
          <a:xfrm>
            <a:off x="3904192" y="9517777"/>
            <a:ext cx="2985558" cy="500936"/>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en-AU"/>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6:notes"/>
          <p:cNvSpPr>
            <a:spLocks noGrp="1" noRot="1" noChangeAspect="1"/>
          </p:cNvSpPr>
          <p:nvPr>
            <p:ph type="sldImg" idx="2"/>
          </p:nvPr>
        </p:nvSpPr>
        <p:spPr>
          <a:xfrm>
            <a:off x="939800" y="750888"/>
            <a:ext cx="501015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5" name="Google Shape;315;p16:notes"/>
          <p:cNvSpPr txBox="1">
            <a:spLocks noGrp="1"/>
          </p:cNvSpPr>
          <p:nvPr>
            <p:ph type="body" idx="1"/>
          </p:nvPr>
        </p:nvSpPr>
        <p:spPr>
          <a:xfrm>
            <a:off x="918634" y="4758889"/>
            <a:ext cx="5052483" cy="4508421"/>
          </a:xfrm>
          <a:prstGeom prst="rect">
            <a:avLst/>
          </a:prstGeom>
          <a:noFill/>
          <a:ln>
            <a:noFill/>
          </a:ln>
        </p:spPr>
        <p:txBody>
          <a:bodyPr spcFirstLastPara="1" wrap="square" lIns="96600" tIns="96600" rIns="96600" bIns="96600" anchor="t" anchorCtr="0">
            <a:noAutofit/>
          </a:bodyPr>
          <a:lstStyle/>
          <a:p>
            <a:pPr marL="0" lvl="0" indent="0" algn="l" rtl="0">
              <a:lnSpc>
                <a:spcPct val="100000"/>
              </a:lnSpc>
              <a:spcBef>
                <a:spcPts val="380"/>
              </a:spcBef>
              <a:spcAft>
                <a:spcPts val="0"/>
              </a:spcAft>
              <a:buSzPts val="1200"/>
              <a:buNone/>
            </a:pPr>
            <a:r>
              <a:rPr lang="en-AU"/>
              <a:t>Quote from: </a:t>
            </a:r>
            <a:r>
              <a:rPr lang="en-AU" u="sng">
                <a:solidFill>
                  <a:schemeClr val="hlink"/>
                </a:solidFill>
                <a:latin typeface="Arial"/>
                <a:ea typeface="Arial"/>
                <a:cs typeface="Arial"/>
                <a:sym typeface="Arial"/>
                <a:hlinkClick r:id="rId3"/>
              </a:rPr>
              <a:t>https://e-tangata.co.nz/korero/hoturoa-and-the-waka-legacy/?fbclid=IwAR0qnY-LhDtqvJhRytKV9LivB7_3vcTZHwMWICSY8ZNytvyN5WXLvro_U4Y</a:t>
            </a:r>
            <a:endParaRPr/>
          </a:p>
        </p:txBody>
      </p:sp>
      <p:sp>
        <p:nvSpPr>
          <p:cNvPr id="316" name="Google Shape;316;p16:notes"/>
          <p:cNvSpPr txBox="1">
            <a:spLocks noGrp="1"/>
          </p:cNvSpPr>
          <p:nvPr>
            <p:ph type="sldNum" idx="12"/>
          </p:nvPr>
        </p:nvSpPr>
        <p:spPr>
          <a:xfrm>
            <a:off x="3904192" y="9517777"/>
            <a:ext cx="2985558" cy="500936"/>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en-AU"/>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939800" y="750888"/>
            <a:ext cx="501015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9" name="Google Shape;59;p3:notes"/>
          <p:cNvSpPr txBox="1">
            <a:spLocks noGrp="1"/>
          </p:cNvSpPr>
          <p:nvPr>
            <p:ph type="body" idx="1"/>
          </p:nvPr>
        </p:nvSpPr>
        <p:spPr>
          <a:xfrm>
            <a:off x="918634" y="4758889"/>
            <a:ext cx="5052483" cy="4508421"/>
          </a:xfrm>
          <a:prstGeom prst="rect">
            <a:avLst/>
          </a:prstGeom>
          <a:noFill/>
          <a:ln>
            <a:noFill/>
          </a:ln>
        </p:spPr>
        <p:txBody>
          <a:bodyPr spcFirstLastPara="1" wrap="square" lIns="96600" tIns="96600" rIns="96600" bIns="96600" anchor="t" anchorCtr="0">
            <a:noAutofit/>
          </a:bodyPr>
          <a:lstStyle/>
          <a:p>
            <a:pPr marL="0" lvl="0" indent="0" algn="l" rtl="0">
              <a:lnSpc>
                <a:spcPct val="100000"/>
              </a:lnSpc>
              <a:spcBef>
                <a:spcPts val="380"/>
              </a:spcBef>
              <a:spcAft>
                <a:spcPts val="0"/>
              </a:spcAft>
              <a:buSzPts val="1200"/>
              <a:buNone/>
            </a:pPr>
            <a:r>
              <a:rPr lang="en-AU"/>
              <a:t>Copyright Greta Dromgool</a:t>
            </a:r>
            <a:endParaRPr sz="1300"/>
          </a:p>
        </p:txBody>
      </p:sp>
      <p:sp>
        <p:nvSpPr>
          <p:cNvPr id="60" name="Google Shape;60;p3:notes"/>
          <p:cNvSpPr txBox="1">
            <a:spLocks noGrp="1"/>
          </p:cNvSpPr>
          <p:nvPr>
            <p:ph type="sldNum" idx="12"/>
          </p:nvPr>
        </p:nvSpPr>
        <p:spPr>
          <a:xfrm>
            <a:off x="3904192" y="9517777"/>
            <a:ext cx="2985558" cy="500936"/>
          </a:xfrm>
          <a:prstGeom prst="rect">
            <a:avLst/>
          </a:prstGeom>
          <a:noFill/>
          <a:ln>
            <a:noFill/>
          </a:ln>
        </p:spPr>
        <p:txBody>
          <a:bodyPr spcFirstLastPara="1" wrap="square" lIns="96600" tIns="48275" rIns="96600" bIns="48275" anchor="b" anchorCtr="0">
            <a:noAutofit/>
          </a:bodyPr>
          <a:lstStyle/>
          <a:p>
            <a:pPr marL="0" lvl="0" indent="0" algn="l" rtl="0">
              <a:lnSpc>
                <a:spcPct val="100000"/>
              </a:lnSpc>
              <a:spcBef>
                <a:spcPts val="0"/>
              </a:spcBef>
              <a:spcAft>
                <a:spcPts val="0"/>
              </a:spcAft>
              <a:buNone/>
            </a:pPr>
            <a:fld id="{00000000-1234-1234-1234-123412341234}" type="slidenum">
              <a:rPr lang="en-AU" sz="1500"/>
              <a:t>3</a:t>
            </a:fld>
            <a:endParaRPr sz="15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7:notes"/>
          <p:cNvSpPr>
            <a:spLocks noGrp="1" noRot="1" noChangeAspect="1"/>
          </p:cNvSpPr>
          <p:nvPr>
            <p:ph type="sldImg" idx="2"/>
          </p:nvPr>
        </p:nvSpPr>
        <p:spPr>
          <a:xfrm>
            <a:off x="939800" y="750888"/>
            <a:ext cx="501015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4" name="Google Shape;324;p17:notes"/>
          <p:cNvSpPr txBox="1">
            <a:spLocks noGrp="1"/>
          </p:cNvSpPr>
          <p:nvPr>
            <p:ph type="body" idx="1"/>
          </p:nvPr>
        </p:nvSpPr>
        <p:spPr>
          <a:xfrm>
            <a:off x="918634" y="4758889"/>
            <a:ext cx="5052483" cy="4508421"/>
          </a:xfrm>
          <a:prstGeom prst="rect">
            <a:avLst/>
          </a:prstGeom>
          <a:noFill/>
          <a:ln>
            <a:noFill/>
          </a:ln>
        </p:spPr>
        <p:txBody>
          <a:bodyPr spcFirstLastPara="1" wrap="square" lIns="96600" tIns="96600" rIns="96600" bIns="96600" anchor="t" anchorCtr="0">
            <a:noAutofit/>
          </a:bodyPr>
          <a:lstStyle/>
          <a:p>
            <a:pPr marL="0" lvl="0" indent="0" algn="l" rtl="0">
              <a:lnSpc>
                <a:spcPct val="100000"/>
              </a:lnSpc>
              <a:spcBef>
                <a:spcPts val="380"/>
              </a:spcBef>
              <a:spcAft>
                <a:spcPts val="0"/>
              </a:spcAft>
              <a:buSzPts val="1200"/>
              <a:buNone/>
            </a:pPr>
            <a:r>
              <a:rPr lang="en-AU"/>
              <a:t>Slack link: </a:t>
            </a:r>
            <a:r>
              <a:rPr lang="en-AU" u="sng">
                <a:solidFill>
                  <a:schemeClr val="hlink"/>
                </a:solidFill>
                <a:latin typeface="Arial"/>
                <a:ea typeface="Arial"/>
                <a:cs typeface="Arial"/>
                <a:sym typeface="Arial"/>
                <a:hlinkClick r:id="rId3"/>
              </a:rPr>
              <a:t>https://slh-talk.slack.com/messages/CKG84HB0Q/details/</a:t>
            </a:r>
            <a:endParaRPr/>
          </a:p>
        </p:txBody>
      </p:sp>
      <p:sp>
        <p:nvSpPr>
          <p:cNvPr id="325" name="Google Shape;325;p17:notes"/>
          <p:cNvSpPr txBox="1">
            <a:spLocks noGrp="1"/>
          </p:cNvSpPr>
          <p:nvPr>
            <p:ph type="sldNum" idx="12"/>
          </p:nvPr>
        </p:nvSpPr>
        <p:spPr>
          <a:xfrm>
            <a:off x="3904192" y="9517777"/>
            <a:ext cx="2985558" cy="500936"/>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en-AU"/>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8:notes"/>
          <p:cNvSpPr txBox="1">
            <a:spLocks noGrp="1"/>
          </p:cNvSpPr>
          <p:nvPr>
            <p:ph type="body" idx="1"/>
          </p:nvPr>
        </p:nvSpPr>
        <p:spPr>
          <a:xfrm>
            <a:off x="918634" y="4758889"/>
            <a:ext cx="5052483" cy="4508421"/>
          </a:xfrm>
          <a:prstGeom prst="rect">
            <a:avLst/>
          </a:prstGeom>
          <a:noFill/>
          <a:ln>
            <a:noFill/>
          </a:ln>
        </p:spPr>
        <p:txBody>
          <a:bodyPr spcFirstLastPara="1" wrap="square" lIns="96600" tIns="96600" rIns="96600" bIns="96600" anchor="t" anchorCtr="0">
            <a:noAutofit/>
          </a:bodyPr>
          <a:lstStyle/>
          <a:p>
            <a:pPr marL="0" lvl="0" indent="0" algn="l" rtl="0">
              <a:lnSpc>
                <a:spcPct val="100000"/>
              </a:lnSpc>
              <a:spcBef>
                <a:spcPts val="380"/>
              </a:spcBef>
              <a:spcAft>
                <a:spcPts val="0"/>
              </a:spcAft>
              <a:buSzPts val="1100"/>
              <a:buNone/>
            </a:pPr>
            <a:r>
              <a:rPr lang="en-AU">
                <a:solidFill>
                  <a:schemeClr val="dk1"/>
                </a:solidFill>
              </a:rPr>
              <a:t>Slack: </a:t>
            </a:r>
            <a:r>
              <a:rPr lang="en-AU" u="sng">
                <a:solidFill>
                  <a:srgbClr val="1155CC"/>
                </a:solidFill>
                <a:hlinkClick r:id="rId3"/>
              </a:rPr>
              <a:t>https://slh-talk.slack.com/messages/CDL529ERW/</a:t>
            </a:r>
            <a:r>
              <a:rPr lang="en-AU">
                <a:solidFill>
                  <a:schemeClr val="dk1"/>
                </a:solidFill>
              </a:rPr>
              <a:t> </a:t>
            </a:r>
            <a:endParaRPr>
              <a:solidFill>
                <a:schemeClr val="dk1"/>
              </a:solidFill>
            </a:endParaRPr>
          </a:p>
          <a:p>
            <a:pPr marL="0" lvl="0" indent="0" algn="l" rtl="0">
              <a:lnSpc>
                <a:spcPct val="100000"/>
              </a:lnSpc>
              <a:spcBef>
                <a:spcPts val="380"/>
              </a:spcBef>
              <a:spcAft>
                <a:spcPts val="0"/>
              </a:spcAft>
              <a:buSzPts val="1200"/>
              <a:buNone/>
            </a:pPr>
            <a:r>
              <a:rPr lang="en-AU"/>
              <a:t>Mātauranga and Māori scientist Pinterest collection: </a:t>
            </a:r>
            <a:r>
              <a:rPr lang="en-AU" u="sng">
                <a:solidFill>
                  <a:schemeClr val="hlink"/>
                </a:solidFill>
                <a:latin typeface="Arial"/>
                <a:ea typeface="Arial"/>
                <a:cs typeface="Arial"/>
                <a:sym typeface="Arial"/>
                <a:hlinkClick r:id="rId4"/>
              </a:rPr>
              <a:t>https://www.pinterest.nz/nzsciencelearn/m%C4%81tauranga-m%C4%81ori/</a:t>
            </a:r>
            <a:endParaRPr/>
          </a:p>
          <a:p>
            <a:pPr marL="0" lvl="0" indent="0" algn="l" rtl="0">
              <a:lnSpc>
                <a:spcPct val="100000"/>
              </a:lnSpc>
              <a:spcBef>
                <a:spcPts val="380"/>
              </a:spcBef>
              <a:spcAft>
                <a:spcPts val="0"/>
              </a:spcAft>
              <a:buSzPts val="1100"/>
              <a:buNone/>
            </a:pPr>
            <a:endParaRPr/>
          </a:p>
        </p:txBody>
      </p:sp>
      <p:sp>
        <p:nvSpPr>
          <p:cNvPr id="333" name="Google Shape;333;p18:notes"/>
          <p:cNvSpPr>
            <a:spLocks noGrp="1" noRot="1" noChangeAspect="1"/>
          </p:cNvSpPr>
          <p:nvPr>
            <p:ph type="sldImg" idx="2"/>
          </p:nvPr>
        </p:nvSpPr>
        <p:spPr>
          <a:xfrm>
            <a:off x="939800" y="750888"/>
            <a:ext cx="5010150" cy="37576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4:notes"/>
          <p:cNvSpPr>
            <a:spLocks noGrp="1" noRot="1" noChangeAspect="1"/>
          </p:cNvSpPr>
          <p:nvPr>
            <p:ph type="sldImg" idx="2"/>
          </p:nvPr>
        </p:nvSpPr>
        <p:spPr>
          <a:xfrm>
            <a:off x="939800" y="750888"/>
            <a:ext cx="501015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7" name="Google Shape;67;p4:notes"/>
          <p:cNvSpPr txBox="1">
            <a:spLocks noGrp="1"/>
          </p:cNvSpPr>
          <p:nvPr>
            <p:ph type="body" idx="1"/>
          </p:nvPr>
        </p:nvSpPr>
        <p:spPr>
          <a:xfrm>
            <a:off x="918634" y="4758889"/>
            <a:ext cx="5052483" cy="4508421"/>
          </a:xfrm>
          <a:prstGeom prst="rect">
            <a:avLst/>
          </a:prstGeom>
          <a:noFill/>
          <a:ln>
            <a:noFill/>
          </a:ln>
        </p:spPr>
        <p:txBody>
          <a:bodyPr spcFirstLastPara="1" wrap="square" lIns="96600" tIns="96600" rIns="96600" bIns="96600" anchor="t" anchorCtr="0">
            <a:noAutofit/>
          </a:bodyPr>
          <a:lstStyle/>
          <a:p>
            <a:pPr marL="0" lvl="0" indent="0" algn="l" rtl="0">
              <a:lnSpc>
                <a:spcPct val="100000"/>
              </a:lnSpc>
              <a:spcBef>
                <a:spcPts val="380"/>
              </a:spcBef>
              <a:spcAft>
                <a:spcPts val="0"/>
              </a:spcAft>
              <a:buSzPts val="1200"/>
              <a:buNone/>
            </a:pPr>
            <a:r>
              <a:rPr lang="en-AU" u="sng">
                <a:solidFill>
                  <a:schemeClr val="hlink"/>
                </a:solidFill>
                <a:latin typeface="Arial"/>
                <a:ea typeface="Arial"/>
                <a:cs typeface="Arial"/>
                <a:sym typeface="Arial"/>
                <a:hlinkClick r:id="rId3"/>
              </a:rPr>
              <a:t>https://www.waikato.ac.nz/fmis/about/staff/hemi</a:t>
            </a:r>
            <a:endParaRPr/>
          </a:p>
          <a:p>
            <a:pPr marL="0" lvl="0" indent="0" algn="l" rtl="0">
              <a:lnSpc>
                <a:spcPct val="100000"/>
              </a:lnSpc>
              <a:spcBef>
                <a:spcPts val="380"/>
              </a:spcBef>
              <a:spcAft>
                <a:spcPts val="0"/>
              </a:spcAft>
              <a:buSzPts val="1200"/>
              <a:buNone/>
            </a:pPr>
            <a:endParaRPr/>
          </a:p>
          <a:p>
            <a:pPr marL="0" lvl="0" indent="0" algn="l" rtl="0">
              <a:lnSpc>
                <a:spcPct val="100000"/>
              </a:lnSpc>
              <a:spcBef>
                <a:spcPts val="380"/>
              </a:spcBef>
              <a:spcAft>
                <a:spcPts val="0"/>
              </a:spcAft>
              <a:buSzPts val="1200"/>
              <a:buNone/>
            </a:pPr>
            <a:r>
              <a:rPr lang="en-AU"/>
              <a:t>Hēmi’s work on the Science Learning Hub</a:t>
            </a:r>
            <a:endParaRPr/>
          </a:p>
          <a:p>
            <a:pPr marL="0" lvl="0" indent="0" algn="l" rtl="0">
              <a:lnSpc>
                <a:spcPct val="100000"/>
              </a:lnSpc>
              <a:spcBef>
                <a:spcPts val="380"/>
              </a:spcBef>
              <a:spcAft>
                <a:spcPts val="0"/>
              </a:spcAft>
              <a:buSzPts val="1200"/>
              <a:buNone/>
            </a:pPr>
            <a:r>
              <a:rPr lang="en-AU"/>
              <a:t>Moa article: </a:t>
            </a:r>
            <a:r>
              <a:rPr lang="en-AU" u="sng">
                <a:solidFill>
                  <a:schemeClr val="hlink"/>
                </a:solidFill>
                <a:latin typeface="Arial"/>
                <a:ea typeface="Arial"/>
                <a:cs typeface="Arial"/>
                <a:sym typeface="Arial"/>
                <a:hlinkClick r:id="rId4"/>
              </a:rPr>
              <a:t>https://www.sciencelearn.org.nz/resources/2654-dead-as-the-moa-oral-traditions-show-that-early-maori-recognised-extinction</a:t>
            </a:r>
            <a:endParaRPr/>
          </a:p>
        </p:txBody>
      </p:sp>
      <p:sp>
        <p:nvSpPr>
          <p:cNvPr id="68" name="Google Shape;68;p4:notes"/>
          <p:cNvSpPr txBox="1">
            <a:spLocks noGrp="1"/>
          </p:cNvSpPr>
          <p:nvPr>
            <p:ph type="sldNum" idx="12"/>
          </p:nvPr>
        </p:nvSpPr>
        <p:spPr>
          <a:xfrm>
            <a:off x="3904192" y="9517777"/>
            <a:ext cx="2985558" cy="500936"/>
          </a:xfrm>
          <a:prstGeom prst="rect">
            <a:avLst/>
          </a:prstGeom>
          <a:noFill/>
          <a:ln>
            <a:noFill/>
          </a:ln>
        </p:spPr>
        <p:txBody>
          <a:bodyPr spcFirstLastPara="1" wrap="square" lIns="96600" tIns="48275" rIns="96600" bIns="48275" anchor="b" anchorCtr="0">
            <a:noAutofit/>
          </a:bodyPr>
          <a:lstStyle/>
          <a:p>
            <a:pPr marL="0" lvl="0" indent="0" algn="l" rtl="0">
              <a:lnSpc>
                <a:spcPct val="100000"/>
              </a:lnSpc>
              <a:spcBef>
                <a:spcPts val="0"/>
              </a:spcBef>
              <a:spcAft>
                <a:spcPts val="0"/>
              </a:spcAft>
              <a:buNone/>
            </a:pPr>
            <a:fld id="{00000000-1234-1234-1234-123412341234}" type="slidenum">
              <a:rPr lang="en-AU" sz="1500"/>
              <a:t>4</a:t>
            </a:fld>
            <a:endParaRPr sz="15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5dac72022b_0_21:notes"/>
          <p:cNvSpPr>
            <a:spLocks noGrp="1" noRot="1" noChangeAspect="1"/>
          </p:cNvSpPr>
          <p:nvPr>
            <p:ph type="sldImg" idx="2"/>
          </p:nvPr>
        </p:nvSpPr>
        <p:spPr>
          <a:xfrm>
            <a:off x="939800" y="750888"/>
            <a:ext cx="501015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5dac72022b_0_21:notes"/>
          <p:cNvSpPr txBox="1">
            <a:spLocks noGrp="1"/>
          </p:cNvSpPr>
          <p:nvPr>
            <p:ph type="body" idx="1"/>
          </p:nvPr>
        </p:nvSpPr>
        <p:spPr>
          <a:xfrm>
            <a:off x="918633" y="4758883"/>
            <a:ext cx="5052600" cy="4508400"/>
          </a:xfrm>
          <a:prstGeom prst="rect">
            <a:avLst/>
          </a:prstGeom>
        </p:spPr>
        <p:txBody>
          <a:bodyPr spcFirstLastPara="1" wrap="square" lIns="96600" tIns="96600" rIns="96600" bIns="96600" anchor="t" anchorCtr="0">
            <a:noAutofit/>
          </a:bodyPr>
          <a:lstStyle/>
          <a:p>
            <a:pPr marL="0" lvl="0" indent="0" algn="l" rtl="0">
              <a:spcBef>
                <a:spcPts val="360"/>
              </a:spcBef>
              <a:spcAft>
                <a:spcPts val="0"/>
              </a:spcAft>
              <a:buNone/>
            </a:pPr>
            <a:endParaRPr/>
          </a:p>
        </p:txBody>
      </p:sp>
      <p:sp>
        <p:nvSpPr>
          <p:cNvPr id="77" name="Google Shape;77;g5dac72022b_0_21:notes"/>
          <p:cNvSpPr txBox="1">
            <a:spLocks noGrp="1"/>
          </p:cNvSpPr>
          <p:nvPr>
            <p:ph type="sldNum" idx="12"/>
          </p:nvPr>
        </p:nvSpPr>
        <p:spPr>
          <a:xfrm>
            <a:off x="3904192" y="9517765"/>
            <a:ext cx="2985600" cy="501000"/>
          </a:xfrm>
          <a:prstGeom prst="rect">
            <a:avLst/>
          </a:prstGeom>
        </p:spPr>
        <p:txBody>
          <a:bodyPr spcFirstLastPara="1" wrap="square" lIns="96600" tIns="48275" rIns="96600" bIns="48275" anchor="b" anchorCtr="0">
            <a:noAutofit/>
          </a:bodyPr>
          <a:lstStyle/>
          <a:p>
            <a:pPr marL="0" lvl="0" indent="0" algn="r" rtl="0">
              <a:spcBef>
                <a:spcPts val="0"/>
              </a:spcBef>
              <a:spcAft>
                <a:spcPts val="0"/>
              </a:spcAft>
              <a:buClr>
                <a:schemeClr val="dk1"/>
              </a:buClr>
              <a:buSzPts val="300"/>
              <a:buFont typeface="Arial"/>
              <a:buNone/>
            </a:pPr>
            <a:fld id="{00000000-1234-1234-1234-123412341234}" type="slidenum">
              <a:rPr lang="en-AU"/>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5:notes"/>
          <p:cNvSpPr>
            <a:spLocks noGrp="1" noRot="1" noChangeAspect="1"/>
          </p:cNvSpPr>
          <p:nvPr>
            <p:ph type="sldImg" idx="2"/>
          </p:nvPr>
        </p:nvSpPr>
        <p:spPr>
          <a:xfrm>
            <a:off x="939800" y="750888"/>
            <a:ext cx="501015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4" name="Google Shape;84;p5:notes"/>
          <p:cNvSpPr txBox="1">
            <a:spLocks noGrp="1"/>
          </p:cNvSpPr>
          <p:nvPr>
            <p:ph type="body" idx="1"/>
          </p:nvPr>
        </p:nvSpPr>
        <p:spPr>
          <a:xfrm>
            <a:off x="918634" y="4758889"/>
            <a:ext cx="5052483" cy="4508421"/>
          </a:xfrm>
          <a:prstGeom prst="rect">
            <a:avLst/>
          </a:prstGeom>
          <a:noFill/>
          <a:ln>
            <a:noFill/>
          </a:ln>
        </p:spPr>
        <p:txBody>
          <a:bodyPr spcFirstLastPara="1" wrap="square" lIns="96600" tIns="96600" rIns="96600" bIns="96600" anchor="t" anchorCtr="0">
            <a:noAutofit/>
          </a:bodyPr>
          <a:lstStyle/>
          <a:p>
            <a:pPr marL="0" lvl="0" indent="0" algn="l" rtl="0">
              <a:lnSpc>
                <a:spcPct val="100000"/>
              </a:lnSpc>
              <a:spcBef>
                <a:spcPts val="380"/>
              </a:spcBef>
              <a:spcAft>
                <a:spcPts val="0"/>
              </a:spcAft>
              <a:buSzPts val="1200"/>
              <a:buNone/>
            </a:pPr>
            <a:r>
              <a:rPr lang="en-AU"/>
              <a:t>Mātauranga and Māori scientist Pinterest collection: </a:t>
            </a:r>
            <a:r>
              <a:rPr lang="en-AU" u="sng">
                <a:solidFill>
                  <a:schemeClr val="hlink"/>
                </a:solidFill>
                <a:latin typeface="Arial"/>
                <a:ea typeface="Arial"/>
                <a:cs typeface="Arial"/>
                <a:sym typeface="Arial"/>
                <a:hlinkClick r:id="rId3"/>
              </a:rPr>
              <a:t>https://www.pinterest.nz/nzsciencelearn/m%C4%81tauranga-m%C4%81ori/</a:t>
            </a:r>
            <a:endParaRPr sz="1300"/>
          </a:p>
        </p:txBody>
      </p:sp>
      <p:sp>
        <p:nvSpPr>
          <p:cNvPr id="85" name="Google Shape;85;p5:notes"/>
          <p:cNvSpPr txBox="1">
            <a:spLocks noGrp="1"/>
          </p:cNvSpPr>
          <p:nvPr>
            <p:ph type="sldNum" idx="12"/>
          </p:nvPr>
        </p:nvSpPr>
        <p:spPr>
          <a:xfrm>
            <a:off x="3904192" y="9517777"/>
            <a:ext cx="2985558" cy="500936"/>
          </a:xfrm>
          <a:prstGeom prst="rect">
            <a:avLst/>
          </a:prstGeom>
          <a:noFill/>
          <a:ln>
            <a:noFill/>
          </a:ln>
        </p:spPr>
        <p:txBody>
          <a:bodyPr spcFirstLastPara="1" wrap="square" lIns="96600" tIns="48275" rIns="96600" bIns="48275" anchor="b" anchorCtr="0">
            <a:noAutofit/>
          </a:bodyPr>
          <a:lstStyle/>
          <a:p>
            <a:pPr marL="0" lvl="0" indent="0" algn="l" rtl="0">
              <a:lnSpc>
                <a:spcPct val="100000"/>
              </a:lnSpc>
              <a:spcBef>
                <a:spcPts val="0"/>
              </a:spcBef>
              <a:spcAft>
                <a:spcPts val="0"/>
              </a:spcAft>
              <a:buNone/>
            </a:pPr>
            <a:fld id="{00000000-1234-1234-1234-123412341234}" type="slidenum">
              <a:rPr lang="en-AU" sz="1500"/>
              <a:t>6</a:t>
            </a:fld>
            <a:endParaRPr sz="15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a:spLocks noGrp="1" noRot="1" noChangeAspect="1"/>
          </p:cNvSpPr>
          <p:nvPr>
            <p:ph type="sldImg" idx="2"/>
          </p:nvPr>
        </p:nvSpPr>
        <p:spPr>
          <a:xfrm>
            <a:off x="939800" y="750888"/>
            <a:ext cx="501015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2" name="Google Shape;92;p6:notes"/>
          <p:cNvSpPr txBox="1">
            <a:spLocks noGrp="1"/>
          </p:cNvSpPr>
          <p:nvPr>
            <p:ph type="body" idx="1"/>
          </p:nvPr>
        </p:nvSpPr>
        <p:spPr>
          <a:xfrm>
            <a:off x="918634" y="4758889"/>
            <a:ext cx="5052483" cy="4508421"/>
          </a:xfrm>
          <a:prstGeom prst="rect">
            <a:avLst/>
          </a:prstGeom>
          <a:noFill/>
          <a:ln>
            <a:noFill/>
          </a:ln>
        </p:spPr>
        <p:txBody>
          <a:bodyPr spcFirstLastPara="1" wrap="square" lIns="96600" tIns="96600" rIns="96600" bIns="96600" anchor="t" anchorCtr="0">
            <a:noAutofit/>
          </a:bodyPr>
          <a:lstStyle/>
          <a:p>
            <a:pPr marL="0" lvl="0" indent="0" algn="l" rtl="0">
              <a:lnSpc>
                <a:spcPct val="100000"/>
              </a:lnSpc>
              <a:spcBef>
                <a:spcPts val="380"/>
              </a:spcBef>
              <a:spcAft>
                <a:spcPts val="0"/>
              </a:spcAft>
              <a:buSzPts val="1200"/>
              <a:buNone/>
            </a:pPr>
            <a:r>
              <a:rPr lang="en-AU"/>
              <a:t>What is mātauranga Māori to you? Ideas collection from webinar participants. </a:t>
            </a:r>
            <a:endParaRPr sz="1300"/>
          </a:p>
        </p:txBody>
      </p:sp>
      <p:sp>
        <p:nvSpPr>
          <p:cNvPr id="93" name="Google Shape;93;p6:notes"/>
          <p:cNvSpPr txBox="1">
            <a:spLocks noGrp="1"/>
          </p:cNvSpPr>
          <p:nvPr>
            <p:ph type="sldNum" idx="12"/>
          </p:nvPr>
        </p:nvSpPr>
        <p:spPr>
          <a:xfrm>
            <a:off x="3904192" y="9517777"/>
            <a:ext cx="2985558" cy="500936"/>
          </a:xfrm>
          <a:prstGeom prst="rect">
            <a:avLst/>
          </a:prstGeom>
          <a:noFill/>
          <a:ln>
            <a:noFill/>
          </a:ln>
        </p:spPr>
        <p:txBody>
          <a:bodyPr spcFirstLastPara="1" wrap="square" lIns="96600" tIns="48275" rIns="96600" bIns="48275" anchor="b" anchorCtr="0">
            <a:noAutofit/>
          </a:bodyPr>
          <a:lstStyle/>
          <a:p>
            <a:pPr marL="0" lvl="0" indent="0" algn="l" rtl="0">
              <a:lnSpc>
                <a:spcPct val="100000"/>
              </a:lnSpc>
              <a:spcBef>
                <a:spcPts val="0"/>
              </a:spcBef>
              <a:spcAft>
                <a:spcPts val="0"/>
              </a:spcAft>
              <a:buNone/>
            </a:pPr>
            <a:fld id="{00000000-1234-1234-1234-123412341234}" type="slidenum">
              <a:rPr lang="en-AU" sz="1500"/>
              <a:t>7</a:t>
            </a:fld>
            <a:endParaRPr sz="15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5d3630c550_0_0:notes"/>
          <p:cNvSpPr>
            <a:spLocks noGrp="1" noRot="1" noChangeAspect="1"/>
          </p:cNvSpPr>
          <p:nvPr>
            <p:ph type="sldImg" idx="2"/>
          </p:nvPr>
        </p:nvSpPr>
        <p:spPr>
          <a:xfrm>
            <a:off x="939800" y="750888"/>
            <a:ext cx="501015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7" name="Google Shape;107;g5d3630c550_0_0:notes"/>
          <p:cNvSpPr txBox="1">
            <a:spLocks noGrp="1"/>
          </p:cNvSpPr>
          <p:nvPr>
            <p:ph type="body" idx="1"/>
          </p:nvPr>
        </p:nvSpPr>
        <p:spPr>
          <a:xfrm>
            <a:off x="918634" y="4758889"/>
            <a:ext cx="5052483" cy="4508421"/>
          </a:xfrm>
          <a:prstGeom prst="rect">
            <a:avLst/>
          </a:prstGeom>
          <a:noFill/>
          <a:ln>
            <a:noFill/>
          </a:ln>
        </p:spPr>
        <p:txBody>
          <a:bodyPr spcFirstLastPara="1" wrap="square" lIns="96600" tIns="96600" rIns="96600" bIns="96600" anchor="t" anchorCtr="0">
            <a:noAutofit/>
          </a:bodyPr>
          <a:lstStyle/>
          <a:p>
            <a:pPr marL="0" lvl="0" indent="0" algn="l" rtl="0">
              <a:lnSpc>
                <a:spcPct val="100000"/>
              </a:lnSpc>
              <a:spcBef>
                <a:spcPts val="380"/>
              </a:spcBef>
              <a:spcAft>
                <a:spcPts val="0"/>
              </a:spcAft>
              <a:buSzPts val="1200"/>
              <a:buNone/>
            </a:pPr>
            <a:r>
              <a:rPr lang="en-AU"/>
              <a:t>Quote from Hēmi Whaanga</a:t>
            </a:r>
            <a:endParaRPr/>
          </a:p>
        </p:txBody>
      </p:sp>
      <p:sp>
        <p:nvSpPr>
          <p:cNvPr id="108" name="Google Shape;108;g5d3630c550_0_0:notes"/>
          <p:cNvSpPr txBox="1">
            <a:spLocks noGrp="1"/>
          </p:cNvSpPr>
          <p:nvPr>
            <p:ph type="sldNum" idx="12"/>
          </p:nvPr>
        </p:nvSpPr>
        <p:spPr>
          <a:xfrm>
            <a:off x="3904192" y="9517777"/>
            <a:ext cx="2985558" cy="500936"/>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en-AU"/>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d3630c550_0_7:notes"/>
          <p:cNvSpPr>
            <a:spLocks noGrp="1" noRot="1" noChangeAspect="1"/>
          </p:cNvSpPr>
          <p:nvPr>
            <p:ph type="sldImg" idx="2"/>
          </p:nvPr>
        </p:nvSpPr>
        <p:spPr>
          <a:xfrm>
            <a:off x="939800" y="750888"/>
            <a:ext cx="501015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5" name="Google Shape;115;g5d3630c550_0_7:notes"/>
          <p:cNvSpPr txBox="1">
            <a:spLocks noGrp="1"/>
          </p:cNvSpPr>
          <p:nvPr>
            <p:ph type="body" idx="1"/>
          </p:nvPr>
        </p:nvSpPr>
        <p:spPr>
          <a:xfrm>
            <a:off x="918634" y="4758889"/>
            <a:ext cx="5052483" cy="4508421"/>
          </a:xfrm>
          <a:prstGeom prst="rect">
            <a:avLst/>
          </a:prstGeom>
          <a:noFill/>
          <a:ln>
            <a:noFill/>
          </a:ln>
        </p:spPr>
        <p:txBody>
          <a:bodyPr spcFirstLastPara="1" wrap="square" lIns="96600" tIns="96600" rIns="96600" bIns="96600" anchor="t" anchorCtr="0">
            <a:noAutofit/>
          </a:bodyPr>
          <a:lstStyle/>
          <a:p>
            <a:pPr marL="0" lvl="0" indent="0" algn="l" rtl="0">
              <a:lnSpc>
                <a:spcPct val="100000"/>
              </a:lnSpc>
              <a:spcBef>
                <a:spcPts val="380"/>
              </a:spcBef>
              <a:spcAft>
                <a:spcPts val="0"/>
              </a:spcAft>
              <a:buSzPts val="1100"/>
              <a:buNone/>
            </a:pPr>
            <a:r>
              <a:rPr lang="en-AU"/>
              <a:t>Quote from Hēmi Whaanga</a:t>
            </a:r>
            <a:endParaRPr/>
          </a:p>
          <a:p>
            <a:pPr marL="0" lvl="0" indent="0" algn="l" rtl="0">
              <a:lnSpc>
                <a:spcPct val="100000"/>
              </a:lnSpc>
              <a:spcBef>
                <a:spcPts val="380"/>
              </a:spcBef>
              <a:spcAft>
                <a:spcPts val="0"/>
              </a:spcAft>
              <a:buSzPts val="1200"/>
              <a:buNone/>
            </a:pPr>
            <a:endParaRPr/>
          </a:p>
        </p:txBody>
      </p:sp>
      <p:sp>
        <p:nvSpPr>
          <p:cNvPr id="116" name="Google Shape;116;g5d3630c550_0_7:notes"/>
          <p:cNvSpPr txBox="1">
            <a:spLocks noGrp="1"/>
          </p:cNvSpPr>
          <p:nvPr>
            <p:ph type="sldNum" idx="12"/>
          </p:nvPr>
        </p:nvSpPr>
        <p:spPr>
          <a:xfrm>
            <a:off x="3904192" y="9517777"/>
            <a:ext cx="2985558" cy="500936"/>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en-AU"/>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
        <p:cNvGrpSpPr/>
        <p:nvPr/>
      </p:nvGrpSpPr>
      <p:grpSpPr>
        <a:xfrm>
          <a:off x="0" y="0"/>
          <a:ext cx="0" cy="0"/>
          <a:chOff x="0" y="0"/>
          <a:chExt cx="0" cy="0"/>
        </a:xfrm>
      </p:grpSpPr>
      <p:sp>
        <p:nvSpPr>
          <p:cNvPr id="16" name="Google Shape;16;p20"/>
          <p:cNvSpPr txBox="1">
            <a:spLocks noGrp="1"/>
          </p:cNvSpPr>
          <p:nvPr>
            <p:ph type="title"/>
          </p:nvPr>
        </p:nvSpPr>
        <p:spPr>
          <a:xfrm>
            <a:off x="533399" y="611872"/>
            <a:ext cx="3840600" cy="1161900"/>
          </a:xfrm>
          <a:prstGeom prst="rect">
            <a:avLst/>
          </a:prstGeom>
          <a:noFill/>
          <a:ln>
            <a:noFill/>
          </a:ln>
        </p:spPr>
        <p:txBody>
          <a:bodyPr spcFirstLastPara="1" wrap="square" lIns="91425" tIns="91425" rIns="91425" bIns="91425" anchor="b" anchorCtr="0">
            <a:noAutofit/>
          </a:bodyPr>
          <a:lstStyle>
            <a:lvl1pPr marR="0" lvl="0" algn="ctr">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1pPr>
            <a:lvl2pPr marR="0" lvl="1" algn="ctr">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2pPr>
            <a:lvl3pPr marR="0" lvl="2" algn="ctr">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3pPr>
            <a:lvl4pPr marR="0" lvl="3" algn="ctr">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4pPr>
            <a:lvl5pPr marR="0" lvl="4" algn="ctr">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5pPr>
            <a:lvl6pPr marR="0" lvl="5" algn="ctr">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6pPr>
            <a:lvl7pPr marR="0" lvl="6" algn="ctr">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7pPr>
            <a:lvl8pPr marR="0" lvl="7" algn="ctr">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8pPr>
            <a:lvl9pPr marR="0" lvl="8" algn="ctr">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17" name="Google Shape;17;p20"/>
          <p:cNvSpPr txBox="1">
            <a:spLocks noGrp="1"/>
          </p:cNvSpPr>
          <p:nvPr>
            <p:ph type="body" idx="1"/>
          </p:nvPr>
        </p:nvSpPr>
        <p:spPr>
          <a:xfrm>
            <a:off x="4742823" y="1587500"/>
            <a:ext cx="3840600" cy="3898800"/>
          </a:xfrm>
          <a:prstGeom prst="rect">
            <a:avLst/>
          </a:prstGeom>
          <a:noFill/>
          <a:ln>
            <a:noFill/>
          </a:ln>
        </p:spPr>
        <p:txBody>
          <a:bodyPr spcFirstLastPara="1" wrap="square" lIns="91425" tIns="91425" rIns="91425" bIns="91425" anchor="t" anchorCtr="0">
            <a:noAutofit/>
          </a:bodyPr>
          <a:lstStyle>
            <a:lvl1pPr marL="457200" marR="0" lvl="0" indent="-382270" algn="l">
              <a:lnSpc>
                <a:spcPct val="100000"/>
              </a:lnSpc>
              <a:spcBef>
                <a:spcPts val="2000"/>
              </a:spcBef>
              <a:spcAft>
                <a:spcPts val="0"/>
              </a:spcAft>
              <a:buClr>
                <a:srgbClr val="6FB7D7"/>
              </a:buClr>
              <a:buSzPts val="2420"/>
              <a:buFont typeface="Noto Sans Symbols"/>
              <a:buChar char="●"/>
              <a:defRPr sz="2200" b="0" i="0" u="none" strike="noStrike" cap="none">
                <a:solidFill>
                  <a:srgbClr val="595959"/>
                </a:solidFill>
                <a:latin typeface="Arial"/>
                <a:ea typeface="Arial"/>
                <a:cs typeface="Arial"/>
                <a:sym typeface="Arial"/>
              </a:defRPr>
            </a:lvl1pPr>
            <a:lvl2pPr marL="914400" marR="0" lvl="1" indent="-368300" algn="l">
              <a:lnSpc>
                <a:spcPct val="100000"/>
              </a:lnSpc>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2pPr>
            <a:lvl3pPr marL="1371600" marR="0" lvl="2" indent="-354330" algn="l">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3pPr>
            <a:lvl4pPr marL="1828800" marR="0" lvl="3" indent="-354330" algn="l">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2286000" marR="0" lvl="4" indent="-354329" algn="l">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 name="Google Shape;18;p20"/>
          <p:cNvSpPr txBox="1">
            <a:spLocks noGrp="1"/>
          </p:cNvSpPr>
          <p:nvPr>
            <p:ph type="body" idx="2"/>
          </p:nvPr>
        </p:nvSpPr>
        <p:spPr>
          <a:xfrm>
            <a:off x="533399" y="1787856"/>
            <a:ext cx="3840600" cy="3720300"/>
          </a:xfrm>
          <a:prstGeom prst="rect">
            <a:avLst/>
          </a:prstGeom>
          <a:noFill/>
          <a:ln>
            <a:noFill/>
          </a:ln>
        </p:spPr>
        <p:txBody>
          <a:bodyPr spcFirstLastPara="1" wrap="square" lIns="91425" tIns="91425" rIns="91425" bIns="91425" anchor="t" anchorCtr="0">
            <a:noAutofit/>
          </a:bodyPr>
          <a:lstStyle>
            <a:lvl1pPr marL="457200" marR="0" lvl="0" indent="-228600" algn="ctr">
              <a:lnSpc>
                <a:spcPct val="100000"/>
              </a:lnSpc>
              <a:spcBef>
                <a:spcPts val="2000"/>
              </a:spcBef>
              <a:spcAft>
                <a:spcPts val="0"/>
              </a:spcAft>
              <a:buClr>
                <a:srgbClr val="6FB7D7"/>
              </a:buClr>
              <a:buSzPts val="1980"/>
              <a:buFont typeface="Noto Sans Symbols"/>
              <a:buNone/>
              <a:defRPr sz="1800" b="0" i="0" u="none" strike="noStrike" cap="none">
                <a:solidFill>
                  <a:srgbClr val="595959"/>
                </a:solidFill>
                <a:latin typeface="Arial"/>
                <a:ea typeface="Arial"/>
                <a:cs typeface="Arial"/>
                <a:sym typeface="Arial"/>
              </a:defRPr>
            </a:lvl1pPr>
            <a:lvl2pPr marL="914400" marR="0" lvl="1" indent="-228600" algn="l">
              <a:lnSpc>
                <a:spcPct val="100000"/>
              </a:lnSpc>
              <a:spcBef>
                <a:spcPts val="600"/>
              </a:spcBef>
              <a:spcAft>
                <a:spcPts val="0"/>
              </a:spcAft>
              <a:buClr>
                <a:schemeClr val="accent1"/>
              </a:buClr>
              <a:buSzPts val="1320"/>
              <a:buFont typeface="Noto Sans Symbols"/>
              <a:buNone/>
              <a:defRPr sz="1200" b="0" i="0" u="none" strike="noStrike" cap="none">
                <a:solidFill>
                  <a:srgbClr val="595959"/>
                </a:solidFill>
                <a:latin typeface="Arial"/>
                <a:ea typeface="Arial"/>
                <a:cs typeface="Arial"/>
                <a:sym typeface="Arial"/>
              </a:defRPr>
            </a:lvl2pPr>
            <a:lvl3pPr marL="1371600" marR="0" lvl="2" indent="-228600" algn="l">
              <a:lnSpc>
                <a:spcPct val="100000"/>
              </a:lnSpc>
              <a:spcBef>
                <a:spcPts val="600"/>
              </a:spcBef>
              <a:spcAft>
                <a:spcPts val="0"/>
              </a:spcAft>
              <a:buClr>
                <a:schemeClr val="accent1"/>
              </a:buClr>
              <a:buSzPts val="1100"/>
              <a:buFont typeface="Noto Sans Symbols"/>
              <a:buNone/>
              <a:defRPr sz="1000" b="0" i="0" u="none" strike="noStrike" cap="none">
                <a:solidFill>
                  <a:srgbClr val="595959"/>
                </a:solidFill>
                <a:latin typeface="Arial"/>
                <a:ea typeface="Arial"/>
                <a:cs typeface="Arial"/>
                <a:sym typeface="Arial"/>
              </a:defRPr>
            </a:lvl3pPr>
            <a:lvl4pPr marL="1828800" marR="0" lvl="3" indent="-228600" algn="l">
              <a:lnSpc>
                <a:spcPct val="100000"/>
              </a:lnSpc>
              <a:spcBef>
                <a:spcPts val="600"/>
              </a:spcBef>
              <a:spcAft>
                <a:spcPts val="0"/>
              </a:spcAft>
              <a:buClr>
                <a:schemeClr val="accent1"/>
              </a:buClr>
              <a:buSzPts val="990"/>
              <a:buFont typeface="Noto Sans Symbols"/>
              <a:buNone/>
              <a:defRPr sz="900" b="0" i="0" u="none" strike="noStrike" cap="none">
                <a:solidFill>
                  <a:srgbClr val="595959"/>
                </a:solidFill>
                <a:latin typeface="Arial"/>
                <a:ea typeface="Arial"/>
                <a:cs typeface="Arial"/>
                <a:sym typeface="Arial"/>
              </a:defRPr>
            </a:lvl4pPr>
            <a:lvl5pPr marL="2286000" marR="0" lvl="4" indent="-228600" algn="l">
              <a:lnSpc>
                <a:spcPct val="100000"/>
              </a:lnSpc>
              <a:spcBef>
                <a:spcPts val="600"/>
              </a:spcBef>
              <a:spcAft>
                <a:spcPts val="0"/>
              </a:spcAft>
              <a:buClr>
                <a:schemeClr val="accent1"/>
              </a:buClr>
              <a:buSzPts val="990"/>
              <a:buFont typeface="Noto Sans Symbols"/>
              <a:buNone/>
              <a:defRPr sz="900" b="0" i="0" u="none" strike="noStrike" cap="none">
                <a:solidFill>
                  <a:srgbClr val="595959"/>
                </a:solidFill>
                <a:latin typeface="Arial"/>
                <a:ea typeface="Arial"/>
                <a:cs typeface="Arial"/>
                <a:sym typeface="Arial"/>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9" name="Google Shape;19;p20"/>
          <p:cNvSpPr txBox="1">
            <a:spLocks noGrp="1"/>
          </p:cNvSpPr>
          <p:nvPr>
            <p:ph type="dt" idx="10"/>
          </p:nvPr>
        </p:nvSpPr>
        <p:spPr>
          <a:xfrm>
            <a:off x="6781800" y="6275387"/>
            <a:ext cx="981000" cy="365100"/>
          </a:xfrm>
          <a:prstGeom prst="rect">
            <a:avLst/>
          </a:prstGeom>
          <a:noFill/>
          <a:ln>
            <a:noFill/>
          </a:ln>
        </p:spPr>
        <p:txBody>
          <a:bodyPr spcFirstLastPara="1" wrap="square" lIns="91425" tIns="91425" rIns="91425" bIns="91425" anchor="ctr" anchorCtr="0">
            <a:noAutofit/>
          </a:bodyPr>
          <a:lstStyle>
            <a:lvl1pPr marR="0" lvl="0" algn="r">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20" name="Google Shape;20;p20"/>
          <p:cNvSpPr txBox="1">
            <a:spLocks noGrp="1"/>
          </p:cNvSpPr>
          <p:nvPr>
            <p:ph type="ftr" idx="11"/>
          </p:nvPr>
        </p:nvSpPr>
        <p:spPr>
          <a:xfrm>
            <a:off x="265112" y="6275387"/>
            <a:ext cx="5983200" cy="365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2"/>
              </a:buClr>
              <a:buSzPts val="1200"/>
              <a:buFont typeface="Arial"/>
              <a:buNone/>
              <a:defRPr sz="1200" b="0" i="0" u="none" strike="noStrike" cap="none">
                <a:solidFill>
                  <a:schemeClr val="accent2"/>
                </a:solidFill>
                <a:latin typeface="Arial"/>
                <a:ea typeface="Arial"/>
                <a:cs typeface="Arial"/>
                <a:sym typeface="Arial"/>
              </a:defRPr>
            </a:lvl1pPr>
            <a:lvl2pPr marR="0" lvl="1" algn="l">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21" name="Google Shape;21;p20"/>
          <p:cNvSpPr txBox="1">
            <a:spLocks noGrp="1"/>
          </p:cNvSpPr>
          <p:nvPr>
            <p:ph type="sldNum" idx="12"/>
          </p:nvPr>
        </p:nvSpPr>
        <p:spPr>
          <a:xfrm>
            <a:off x="7897813" y="6275387"/>
            <a:ext cx="990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AU"/>
              <a:t>‹#›</a:t>
            </a:fld>
            <a:endParaRPr/>
          </a:p>
        </p:txBody>
      </p:sp>
      <p:pic>
        <p:nvPicPr>
          <p:cNvPr id="22" name="Google Shape;22;p20"/>
          <p:cNvPicPr preferRelativeResize="0"/>
          <p:nvPr/>
        </p:nvPicPr>
        <p:blipFill rotWithShape="1">
          <a:blip r:embed="rId2">
            <a:alphaModFix/>
          </a:blip>
          <a:srcRect/>
          <a:stretch/>
        </p:blipFill>
        <p:spPr>
          <a:xfrm>
            <a:off x="7558850" y="-2"/>
            <a:ext cx="1585150" cy="7119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9"/>
        <p:cNvGrpSpPr/>
        <p:nvPr/>
      </p:nvGrpSpPr>
      <p:grpSpPr>
        <a:xfrm>
          <a:off x="0" y="0"/>
          <a:ext cx="0" cy="0"/>
          <a:chOff x="0" y="0"/>
          <a:chExt cx="0" cy="0"/>
        </a:xfrm>
      </p:grpSpPr>
      <p:pic>
        <p:nvPicPr>
          <p:cNvPr id="30" name="Google Shape;30;g5dac72022b_0_34"/>
          <p:cNvPicPr preferRelativeResize="0"/>
          <p:nvPr/>
        </p:nvPicPr>
        <p:blipFill rotWithShape="1">
          <a:blip r:embed="rId2">
            <a:alphaModFix/>
          </a:blip>
          <a:srcRect l="5020" t="10312" r="5002" b="11439"/>
          <a:stretch/>
        </p:blipFill>
        <p:spPr>
          <a:xfrm>
            <a:off x="7362825" y="0"/>
            <a:ext cx="1717675" cy="754062"/>
          </a:xfrm>
          <a:prstGeom prst="rect">
            <a:avLst/>
          </a:prstGeom>
          <a:noFill/>
          <a:ln>
            <a:noFill/>
          </a:ln>
        </p:spPr>
      </p:pic>
      <p:sp>
        <p:nvSpPr>
          <p:cNvPr id="31" name="Google Shape;31;g5dac72022b_0_34"/>
          <p:cNvSpPr txBox="1">
            <a:spLocks noGrp="1"/>
          </p:cNvSpPr>
          <p:nvPr>
            <p:ph type="title"/>
          </p:nvPr>
        </p:nvSpPr>
        <p:spPr>
          <a:xfrm>
            <a:off x="533399" y="611872"/>
            <a:ext cx="3840600" cy="11619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1pPr>
            <a:lvl2pPr marR="0" lvl="1"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2pPr>
            <a:lvl3pPr marR="0" lvl="2"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3pPr>
            <a:lvl4pPr marR="0" lvl="3"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4pPr>
            <a:lvl5pPr marR="0" lvl="4"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5pPr>
            <a:lvl6pPr marR="0" lvl="5"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6pPr>
            <a:lvl7pPr marR="0" lvl="6"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7pPr>
            <a:lvl8pPr marR="0" lvl="7"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8pPr>
            <a:lvl9pPr marR="0" lvl="8"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32" name="Google Shape;32;g5dac72022b_0_34"/>
          <p:cNvSpPr txBox="1">
            <a:spLocks noGrp="1"/>
          </p:cNvSpPr>
          <p:nvPr>
            <p:ph type="body" idx="1"/>
          </p:nvPr>
        </p:nvSpPr>
        <p:spPr>
          <a:xfrm>
            <a:off x="4742823" y="1587500"/>
            <a:ext cx="3840600" cy="3898800"/>
          </a:xfrm>
          <a:prstGeom prst="rect">
            <a:avLst/>
          </a:prstGeom>
          <a:noFill/>
          <a:ln>
            <a:noFill/>
          </a:ln>
        </p:spPr>
        <p:txBody>
          <a:bodyPr spcFirstLastPara="1" wrap="square" lIns="91425" tIns="91425" rIns="91425" bIns="91425" anchor="t" anchorCtr="0">
            <a:noAutofit/>
          </a:bodyPr>
          <a:lstStyle>
            <a:lvl1pPr marL="457200" marR="0" lvl="0" indent="-382270" algn="l" rtl="0">
              <a:lnSpc>
                <a:spcPct val="100000"/>
              </a:lnSpc>
              <a:spcBef>
                <a:spcPts val="2000"/>
              </a:spcBef>
              <a:spcAft>
                <a:spcPts val="0"/>
              </a:spcAft>
              <a:buClr>
                <a:srgbClr val="6FB7D7"/>
              </a:buClr>
              <a:buSzPts val="2420"/>
              <a:buFont typeface="Noto Sans Symbols"/>
              <a:buChar char="●"/>
              <a:defRPr sz="2200" b="0" i="0" u="none" strike="noStrike" cap="none">
                <a:solidFill>
                  <a:srgbClr val="595959"/>
                </a:solidFill>
                <a:latin typeface="Arial"/>
                <a:ea typeface="Arial"/>
                <a:cs typeface="Arial"/>
                <a:sym typeface="Arial"/>
              </a:defRPr>
            </a:lvl1pPr>
            <a:lvl2pPr marL="914400" marR="0" lvl="1" indent="-368300" algn="l" rtl="0">
              <a:lnSpc>
                <a:spcPct val="100000"/>
              </a:lnSpc>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2pPr>
            <a:lvl3pPr marL="1371600" marR="0" lvl="2" indent="-35433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3pPr>
            <a:lvl4pPr marL="1828800" marR="0" lvl="3" indent="-35433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2286000" marR="0" lvl="4" indent="-354329"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3" name="Google Shape;33;g5dac72022b_0_34"/>
          <p:cNvSpPr txBox="1">
            <a:spLocks noGrp="1"/>
          </p:cNvSpPr>
          <p:nvPr>
            <p:ph type="body" idx="2"/>
          </p:nvPr>
        </p:nvSpPr>
        <p:spPr>
          <a:xfrm>
            <a:off x="533399" y="1787856"/>
            <a:ext cx="3840600" cy="37203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2000"/>
              </a:spcBef>
              <a:spcAft>
                <a:spcPts val="0"/>
              </a:spcAft>
              <a:buClr>
                <a:srgbClr val="6FB7D7"/>
              </a:buClr>
              <a:buSzPts val="1980"/>
              <a:buFont typeface="Noto Sans Symbols"/>
              <a:buNone/>
              <a:defRPr sz="1800" b="0" i="0" u="none" strike="noStrike" cap="none">
                <a:solidFill>
                  <a:srgbClr val="595959"/>
                </a:solidFill>
                <a:latin typeface="Arial"/>
                <a:ea typeface="Arial"/>
                <a:cs typeface="Arial"/>
                <a:sym typeface="Arial"/>
              </a:defRPr>
            </a:lvl1pPr>
            <a:lvl2pPr marL="914400" marR="0" lvl="1" indent="-228600" algn="l" rtl="0">
              <a:lnSpc>
                <a:spcPct val="100000"/>
              </a:lnSpc>
              <a:spcBef>
                <a:spcPts val="600"/>
              </a:spcBef>
              <a:spcAft>
                <a:spcPts val="0"/>
              </a:spcAft>
              <a:buClr>
                <a:schemeClr val="accent1"/>
              </a:buClr>
              <a:buSzPts val="1320"/>
              <a:buFont typeface="Noto Sans Symbols"/>
              <a:buNone/>
              <a:defRPr sz="1200" b="0" i="0" u="none" strike="noStrike" cap="none">
                <a:solidFill>
                  <a:srgbClr val="595959"/>
                </a:solidFill>
                <a:latin typeface="Arial"/>
                <a:ea typeface="Arial"/>
                <a:cs typeface="Arial"/>
                <a:sym typeface="Arial"/>
              </a:defRPr>
            </a:lvl2pPr>
            <a:lvl3pPr marL="1371600" marR="0" lvl="2" indent="-228600" algn="l" rtl="0">
              <a:lnSpc>
                <a:spcPct val="100000"/>
              </a:lnSpc>
              <a:spcBef>
                <a:spcPts val="600"/>
              </a:spcBef>
              <a:spcAft>
                <a:spcPts val="0"/>
              </a:spcAft>
              <a:buClr>
                <a:schemeClr val="accent1"/>
              </a:buClr>
              <a:buSzPts val="1100"/>
              <a:buFont typeface="Noto Sans Symbols"/>
              <a:buNone/>
              <a:defRPr sz="1000" b="0" i="0" u="none" strike="noStrike" cap="none">
                <a:solidFill>
                  <a:srgbClr val="595959"/>
                </a:solidFill>
                <a:latin typeface="Arial"/>
                <a:ea typeface="Arial"/>
                <a:cs typeface="Arial"/>
                <a:sym typeface="Arial"/>
              </a:defRPr>
            </a:lvl3pPr>
            <a:lvl4pPr marL="1828800" marR="0" lvl="3" indent="-228600" algn="l" rtl="0">
              <a:lnSpc>
                <a:spcPct val="100000"/>
              </a:lnSpc>
              <a:spcBef>
                <a:spcPts val="600"/>
              </a:spcBef>
              <a:spcAft>
                <a:spcPts val="0"/>
              </a:spcAft>
              <a:buClr>
                <a:schemeClr val="accent1"/>
              </a:buClr>
              <a:buSzPts val="990"/>
              <a:buFont typeface="Noto Sans Symbols"/>
              <a:buNone/>
              <a:defRPr sz="900" b="0" i="0" u="none" strike="noStrike" cap="none">
                <a:solidFill>
                  <a:srgbClr val="595959"/>
                </a:solidFill>
                <a:latin typeface="Arial"/>
                <a:ea typeface="Arial"/>
                <a:cs typeface="Arial"/>
                <a:sym typeface="Arial"/>
              </a:defRPr>
            </a:lvl4pPr>
            <a:lvl5pPr marL="2286000" marR="0" lvl="4" indent="-228600" algn="l" rtl="0">
              <a:lnSpc>
                <a:spcPct val="100000"/>
              </a:lnSpc>
              <a:spcBef>
                <a:spcPts val="600"/>
              </a:spcBef>
              <a:spcAft>
                <a:spcPts val="0"/>
              </a:spcAft>
              <a:buClr>
                <a:schemeClr val="accent1"/>
              </a:buClr>
              <a:buSzPts val="990"/>
              <a:buFont typeface="Noto Sans Symbols"/>
              <a:buNone/>
              <a:defRPr sz="900" b="0" i="0" u="none" strike="noStrike" cap="none">
                <a:solidFill>
                  <a:srgbClr val="595959"/>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34" name="Google Shape;34;g5dac72022b_0_34"/>
          <p:cNvSpPr txBox="1">
            <a:spLocks noGrp="1"/>
          </p:cNvSpPr>
          <p:nvPr>
            <p:ph type="dt" idx="10"/>
          </p:nvPr>
        </p:nvSpPr>
        <p:spPr>
          <a:xfrm>
            <a:off x="6781800" y="6275387"/>
            <a:ext cx="981000" cy="365100"/>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35" name="Google Shape;35;g5dac72022b_0_34"/>
          <p:cNvSpPr txBox="1">
            <a:spLocks noGrp="1"/>
          </p:cNvSpPr>
          <p:nvPr>
            <p:ph type="ftr" idx="11"/>
          </p:nvPr>
        </p:nvSpPr>
        <p:spPr>
          <a:xfrm>
            <a:off x="265112" y="6275387"/>
            <a:ext cx="5983200" cy="36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accent2"/>
              </a:buClr>
              <a:buSzPts val="1200"/>
              <a:buFont typeface="Arial"/>
              <a:buNone/>
              <a:defRPr sz="1200"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36" name="Google Shape;36;g5dac72022b_0_34"/>
          <p:cNvSpPr txBox="1">
            <a:spLocks noGrp="1"/>
          </p:cNvSpPr>
          <p:nvPr>
            <p:ph type="sldNum" idx="12"/>
          </p:nvPr>
        </p:nvSpPr>
        <p:spPr>
          <a:xfrm>
            <a:off x="7897813" y="6275387"/>
            <a:ext cx="990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549275" y="533400"/>
            <a:ext cx="8042400" cy="9111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1pPr>
            <a:lvl2pPr marR="0" lvl="1"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2pPr>
            <a:lvl3pPr marR="0" lvl="2"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3pPr>
            <a:lvl4pPr marR="0" lvl="3"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4pPr>
            <a:lvl5pPr marR="0" lvl="4"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5pPr>
            <a:lvl6pPr marR="0" lvl="5"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6pPr>
            <a:lvl7pPr marR="0" lvl="6"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7pPr>
            <a:lvl8pPr marR="0" lvl="7"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8pPr>
            <a:lvl9pPr marR="0" lvl="8"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11" name="Google Shape;11;p19"/>
          <p:cNvSpPr txBox="1">
            <a:spLocks noGrp="1"/>
          </p:cNvSpPr>
          <p:nvPr>
            <p:ph type="body" idx="1"/>
          </p:nvPr>
        </p:nvSpPr>
        <p:spPr>
          <a:xfrm>
            <a:off x="549275" y="1600200"/>
            <a:ext cx="8042400" cy="4343100"/>
          </a:xfrm>
          <a:prstGeom prst="rect">
            <a:avLst/>
          </a:prstGeom>
          <a:noFill/>
          <a:ln>
            <a:noFill/>
          </a:ln>
        </p:spPr>
        <p:txBody>
          <a:bodyPr spcFirstLastPara="1" wrap="square" lIns="91425" tIns="91425" rIns="91425" bIns="91425" anchor="t" anchorCtr="0">
            <a:noAutofit/>
          </a:bodyPr>
          <a:lstStyle>
            <a:lvl1pPr marL="457200" marR="0" lvl="0" indent="-396240" algn="l" rtl="0">
              <a:lnSpc>
                <a:spcPct val="100000"/>
              </a:lnSpc>
              <a:spcBef>
                <a:spcPts val="2000"/>
              </a:spcBef>
              <a:spcAft>
                <a:spcPts val="0"/>
              </a:spcAft>
              <a:buClr>
                <a:srgbClr val="6FB7D7"/>
              </a:buClr>
              <a:buSzPts val="2640"/>
              <a:buFont typeface="Noto Sans Symbols"/>
              <a:buChar char="●"/>
              <a:defRPr sz="2400" b="0" i="0" u="none" strike="noStrike" cap="none">
                <a:solidFill>
                  <a:srgbClr val="595959"/>
                </a:solidFill>
                <a:latin typeface="Arial"/>
                <a:ea typeface="Arial"/>
                <a:cs typeface="Arial"/>
                <a:sym typeface="Arial"/>
              </a:defRPr>
            </a:lvl1pPr>
            <a:lvl2pPr marL="914400" marR="0" lvl="1" indent="-382269" algn="l" rtl="0">
              <a:lnSpc>
                <a:spcPct val="100000"/>
              </a:lnSpc>
              <a:spcBef>
                <a:spcPts val="600"/>
              </a:spcBef>
              <a:spcAft>
                <a:spcPts val="0"/>
              </a:spcAft>
              <a:buClr>
                <a:schemeClr val="accent1"/>
              </a:buClr>
              <a:buSzPts val="2420"/>
              <a:buFont typeface="Noto Sans Symbols"/>
              <a:buChar char="●"/>
              <a:defRPr sz="2200" b="0" i="0" u="none" strike="noStrike" cap="none">
                <a:solidFill>
                  <a:srgbClr val="595959"/>
                </a:solidFill>
                <a:latin typeface="Arial"/>
                <a:ea typeface="Arial"/>
                <a:cs typeface="Arial"/>
                <a:sym typeface="Arial"/>
              </a:defRPr>
            </a:lvl2pPr>
            <a:lvl3pPr marL="1371600" marR="0" lvl="2" indent="-368300" algn="l" rtl="0">
              <a:lnSpc>
                <a:spcPct val="100000"/>
              </a:lnSpc>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3pPr>
            <a:lvl4pPr marL="1828800" marR="0" lvl="3" indent="-35433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2286000" marR="0" lvl="4" indent="-354329"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9"/>
          <p:cNvSpPr txBox="1">
            <a:spLocks noGrp="1"/>
          </p:cNvSpPr>
          <p:nvPr>
            <p:ph type="dt" idx="10"/>
          </p:nvPr>
        </p:nvSpPr>
        <p:spPr>
          <a:xfrm>
            <a:off x="6781800" y="6275387"/>
            <a:ext cx="981000" cy="365100"/>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13" name="Google Shape;13;p19"/>
          <p:cNvSpPr txBox="1">
            <a:spLocks noGrp="1"/>
          </p:cNvSpPr>
          <p:nvPr>
            <p:ph type="ftr" idx="11"/>
          </p:nvPr>
        </p:nvSpPr>
        <p:spPr>
          <a:xfrm>
            <a:off x="265112" y="6275387"/>
            <a:ext cx="5983200" cy="36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accent2"/>
              </a:buClr>
              <a:buSzPts val="1200"/>
              <a:buFont typeface="Arial"/>
              <a:buNone/>
              <a:defRPr sz="1200"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14" name="Google Shape;14;p19"/>
          <p:cNvSpPr txBox="1">
            <a:spLocks noGrp="1"/>
          </p:cNvSpPr>
          <p:nvPr>
            <p:ph type="sldNum" idx="12"/>
          </p:nvPr>
        </p:nvSpPr>
        <p:spPr>
          <a:xfrm>
            <a:off x="7897813" y="6275387"/>
            <a:ext cx="990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AU"/>
              <a:t>‹#›</a:t>
            </a:fld>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
        <p:cNvGrpSpPr/>
        <p:nvPr/>
      </p:nvGrpSpPr>
      <p:grpSpPr>
        <a:xfrm>
          <a:off x="0" y="0"/>
          <a:ext cx="0" cy="0"/>
          <a:chOff x="0" y="0"/>
          <a:chExt cx="0" cy="0"/>
        </a:xfrm>
      </p:grpSpPr>
      <p:sp>
        <p:nvSpPr>
          <p:cNvPr id="24" name="Google Shape;24;g5dac72022b_0_28"/>
          <p:cNvSpPr txBox="1">
            <a:spLocks noGrp="1"/>
          </p:cNvSpPr>
          <p:nvPr>
            <p:ph type="title"/>
          </p:nvPr>
        </p:nvSpPr>
        <p:spPr>
          <a:xfrm>
            <a:off x="549275" y="533400"/>
            <a:ext cx="8042400" cy="9111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1pPr>
            <a:lvl2pPr marR="0" lvl="1"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2pPr>
            <a:lvl3pPr marR="0" lvl="2"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3pPr>
            <a:lvl4pPr marR="0" lvl="3"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4pPr>
            <a:lvl5pPr marR="0" lvl="4"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5pPr>
            <a:lvl6pPr marR="0" lvl="5"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6pPr>
            <a:lvl7pPr marR="0" lvl="6"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7pPr>
            <a:lvl8pPr marR="0" lvl="7"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8pPr>
            <a:lvl9pPr marR="0" lvl="8"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25" name="Google Shape;25;g5dac72022b_0_28"/>
          <p:cNvSpPr txBox="1">
            <a:spLocks noGrp="1"/>
          </p:cNvSpPr>
          <p:nvPr>
            <p:ph type="body" idx="1"/>
          </p:nvPr>
        </p:nvSpPr>
        <p:spPr>
          <a:xfrm>
            <a:off x="549275" y="1600200"/>
            <a:ext cx="8042400" cy="4343100"/>
          </a:xfrm>
          <a:prstGeom prst="rect">
            <a:avLst/>
          </a:prstGeom>
          <a:noFill/>
          <a:ln>
            <a:noFill/>
          </a:ln>
        </p:spPr>
        <p:txBody>
          <a:bodyPr spcFirstLastPara="1" wrap="square" lIns="91425" tIns="91425" rIns="91425" bIns="91425" anchor="t" anchorCtr="0">
            <a:noAutofit/>
          </a:bodyPr>
          <a:lstStyle>
            <a:lvl1pPr marL="457200" marR="0" lvl="0" indent="-396240" algn="l" rtl="0">
              <a:lnSpc>
                <a:spcPct val="100000"/>
              </a:lnSpc>
              <a:spcBef>
                <a:spcPts val="2000"/>
              </a:spcBef>
              <a:spcAft>
                <a:spcPts val="0"/>
              </a:spcAft>
              <a:buClr>
                <a:srgbClr val="6FB7D7"/>
              </a:buClr>
              <a:buSzPts val="2640"/>
              <a:buFont typeface="Noto Sans Symbols"/>
              <a:buChar char="●"/>
              <a:defRPr sz="2400" b="0" i="0" u="none" strike="noStrike" cap="none">
                <a:solidFill>
                  <a:srgbClr val="595959"/>
                </a:solidFill>
                <a:latin typeface="Arial"/>
                <a:ea typeface="Arial"/>
                <a:cs typeface="Arial"/>
                <a:sym typeface="Arial"/>
              </a:defRPr>
            </a:lvl1pPr>
            <a:lvl2pPr marL="914400" marR="0" lvl="1" indent="-382269" algn="l" rtl="0">
              <a:lnSpc>
                <a:spcPct val="100000"/>
              </a:lnSpc>
              <a:spcBef>
                <a:spcPts val="600"/>
              </a:spcBef>
              <a:spcAft>
                <a:spcPts val="0"/>
              </a:spcAft>
              <a:buClr>
                <a:schemeClr val="accent1"/>
              </a:buClr>
              <a:buSzPts val="2420"/>
              <a:buFont typeface="Noto Sans Symbols"/>
              <a:buChar char="●"/>
              <a:defRPr sz="2200" b="0" i="0" u="none" strike="noStrike" cap="none">
                <a:solidFill>
                  <a:srgbClr val="595959"/>
                </a:solidFill>
                <a:latin typeface="Arial"/>
                <a:ea typeface="Arial"/>
                <a:cs typeface="Arial"/>
                <a:sym typeface="Arial"/>
              </a:defRPr>
            </a:lvl2pPr>
            <a:lvl3pPr marL="1371600" marR="0" lvl="2" indent="-368300" algn="l" rtl="0">
              <a:lnSpc>
                <a:spcPct val="100000"/>
              </a:lnSpc>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3pPr>
            <a:lvl4pPr marL="1828800" marR="0" lvl="3" indent="-35433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2286000" marR="0" lvl="4" indent="-354329"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6" name="Google Shape;26;g5dac72022b_0_28"/>
          <p:cNvSpPr txBox="1">
            <a:spLocks noGrp="1"/>
          </p:cNvSpPr>
          <p:nvPr>
            <p:ph type="dt" idx="10"/>
          </p:nvPr>
        </p:nvSpPr>
        <p:spPr>
          <a:xfrm>
            <a:off x="6781800" y="6275387"/>
            <a:ext cx="981000" cy="365100"/>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27" name="Google Shape;27;g5dac72022b_0_28"/>
          <p:cNvSpPr txBox="1">
            <a:spLocks noGrp="1"/>
          </p:cNvSpPr>
          <p:nvPr>
            <p:ph type="ftr" idx="11"/>
          </p:nvPr>
        </p:nvSpPr>
        <p:spPr>
          <a:xfrm>
            <a:off x="265112" y="6275387"/>
            <a:ext cx="5983200" cy="36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accent2"/>
              </a:buClr>
              <a:buSzPts val="1200"/>
              <a:buFont typeface="Arial"/>
              <a:buNone/>
              <a:defRPr sz="1200"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28" name="Google Shape;28;g5dac72022b_0_28"/>
          <p:cNvSpPr txBox="1">
            <a:spLocks noGrp="1"/>
          </p:cNvSpPr>
          <p:nvPr>
            <p:ph type="sldNum" idx="12"/>
          </p:nvPr>
        </p:nvSpPr>
        <p:spPr>
          <a:xfrm>
            <a:off x="7897813" y="6275387"/>
            <a:ext cx="990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AU"/>
              <a:t>‹#›</a:t>
            </a:fld>
            <a:endParaRPr/>
          </a:p>
        </p:txBody>
      </p:sp>
    </p:spTree>
  </p:cSld>
  <p:clrMap bg1="lt1" tx1="dk1" bg2="dk2" tx2="lt2" accent1="accent1" accent2="accent2" accent3="accent3" accent4="accent4" accent5="accent5" accent6="accent6" hlink="hlink" folHlink="folHlink"/>
  <p:sldLayoutIdLst>
    <p:sldLayoutId id="214748365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www.sciencelearn.org.nz/" TargetMode="Externa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sciblogs.co.nz/author/laura-goodall/"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http://www.sciencelearn.org.nz/"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hyperlink" Target="http://www.sciencelearn.org.nz/"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hyperlink" Target="http://www.aucklandartgallery.govt.nz/" TargetMode="Externa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hyperlink" Target="http://commons.wikimedia.org/wiki/File:Cloud_types_en.svg" TargetMode="Externa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hyperlink" Target="http://www.sciencelearn.org.nz/" TargetMode="Externa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www.sciencelearn.org.nz/" TargetMode="External"/><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hyperlink" Target="http://www.sciencelearn.org.nz/" TargetMode="Externa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hyperlink" Target="http://www.sciencelearn.org.nz/"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hyperlink" Target="http://www.sciencelearn.org.nz/"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hyperlink" Target="http://www.sciencelearn.org.nz/"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hyperlink" Target="http://www.sciencelearn.org.nz/" TargetMode="External"/><Relationship Id="rId4" Type="http://schemas.openxmlformats.org/officeDocument/2006/relationships/hyperlink" Target="http://www.astroimage.co.nz/"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hyperlink" Target="http://www.sciencelearn.org.nz/"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hyperlink" Target="http://www.sciencelearn.org.nz/" TargetMode="External"/><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www.sciencelearn.org.nz/"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slh-talk.slack.com/messages/CF4P51S8Z/convo/CC427F4L9-1540515148.000100/"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hyperlink" Target="http://www.sciencelearn.org.nz/" TargetMode="Externa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8" Type="http://schemas.openxmlformats.org/officeDocument/2006/relationships/image" Target="../media/image5.jpg"/><Relationship Id="rId13" Type="http://schemas.openxmlformats.org/officeDocument/2006/relationships/image" Target="../media/image41.jpg"/><Relationship Id="rId3" Type="http://schemas.openxmlformats.org/officeDocument/2006/relationships/hyperlink" Target="mailto:enquiries@sciencelearn.org.nz" TargetMode="External"/><Relationship Id="rId7" Type="http://schemas.openxmlformats.org/officeDocument/2006/relationships/hyperlink" Target="https://join.slack.com/t/slh-talk/shared_invite/enQtMjU3OTUzMDgwNjYxLTk1ZTdlMGY4Zjk5MzlkMDIwMmNkMzliOGZkYWQzNzFiZWM5M2U1ZGY1MTY3MjVjYmRjOWE1MTM1ZTc4OGRiY2Y" TargetMode="External"/><Relationship Id="rId12"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http://www.instagram.com/sciencelearninghubnz" TargetMode="External"/><Relationship Id="rId11" Type="http://schemas.openxmlformats.org/officeDocument/2006/relationships/image" Target="../media/image39.png"/><Relationship Id="rId5" Type="http://schemas.openxmlformats.org/officeDocument/2006/relationships/hyperlink" Target="https://nz.pinterest.com/nzsciencelearn/" TargetMode="External"/><Relationship Id="rId10" Type="http://schemas.openxmlformats.org/officeDocument/2006/relationships/image" Target="../media/image38.png"/><Relationship Id="rId4" Type="http://schemas.openxmlformats.org/officeDocument/2006/relationships/hyperlink" Target="http://www.facebook.com/nzsciencelearn" TargetMode="External"/><Relationship Id="rId9"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www.sciencelearn.org.nz/"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mailto:enquiries@sciencelearn.org.nz"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www.sciencelearn.org.nz/"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www.sciencelearn.org.nz/"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
        <p:cNvGrpSpPr/>
        <p:nvPr/>
      </p:nvGrpSpPr>
      <p:grpSpPr>
        <a:xfrm>
          <a:off x="0" y="0"/>
          <a:ext cx="0" cy="0"/>
          <a:chOff x="0" y="0"/>
          <a:chExt cx="0" cy="0"/>
        </a:xfrm>
      </p:grpSpPr>
      <p:sp>
        <p:nvSpPr>
          <p:cNvPr id="42" name="Google Shape;42;p1"/>
          <p:cNvSpPr txBox="1">
            <a:spLocks noGrp="1"/>
          </p:cNvSpPr>
          <p:nvPr>
            <p:ph type="title"/>
          </p:nvPr>
        </p:nvSpPr>
        <p:spPr>
          <a:xfrm>
            <a:off x="550862" y="914400"/>
            <a:ext cx="8042400" cy="9111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accent1"/>
              </a:buClr>
              <a:buSzPts val="900"/>
              <a:buFont typeface="Verdana"/>
              <a:buNone/>
            </a:pPr>
            <a:br>
              <a:rPr lang="en-AU" sz="3600" b="0" i="0" u="none" strike="noStrike" cap="none">
                <a:solidFill>
                  <a:schemeClr val="accent1"/>
                </a:solidFill>
                <a:latin typeface="Verdana"/>
                <a:ea typeface="Verdana"/>
                <a:cs typeface="Verdana"/>
                <a:sym typeface="Verdana"/>
              </a:rPr>
            </a:br>
            <a:endParaRPr sz="3600" b="0" i="0" u="none" strike="noStrike" cap="none">
              <a:solidFill>
                <a:schemeClr val="accent1"/>
              </a:solidFill>
              <a:latin typeface="Verdana"/>
              <a:ea typeface="Verdana"/>
              <a:cs typeface="Verdana"/>
              <a:sym typeface="Verdana"/>
            </a:endParaRPr>
          </a:p>
        </p:txBody>
      </p:sp>
      <p:sp>
        <p:nvSpPr>
          <p:cNvPr id="43" name="Google Shape;43;p1"/>
          <p:cNvSpPr txBox="1">
            <a:spLocks noGrp="1"/>
          </p:cNvSpPr>
          <p:nvPr>
            <p:ph type="title" idx="4294967295"/>
          </p:nvPr>
        </p:nvSpPr>
        <p:spPr>
          <a:xfrm>
            <a:off x="264800" y="246975"/>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Calibri"/>
              <a:buNone/>
            </a:pPr>
            <a:r>
              <a:rPr lang="en-AU" sz="4800" b="1"/>
              <a:t>Mātauranga Māori</a:t>
            </a:r>
            <a:endParaRPr sz="4800" b="1" i="0" u="none" strike="noStrike" cap="none">
              <a:solidFill>
                <a:schemeClr val="accent1"/>
              </a:solidFill>
            </a:endParaRPr>
          </a:p>
        </p:txBody>
      </p:sp>
      <p:sp>
        <p:nvSpPr>
          <p:cNvPr id="44" name="Google Shape;44;p1"/>
          <p:cNvSpPr txBox="1"/>
          <p:nvPr/>
        </p:nvSpPr>
        <p:spPr>
          <a:xfrm>
            <a:off x="5141875" y="1500775"/>
            <a:ext cx="3786900" cy="373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AU" sz="3600" b="1" i="0" u="none" strike="noStrike" cap="none">
                <a:solidFill>
                  <a:schemeClr val="accent1"/>
                </a:solidFill>
                <a:latin typeface="Arial"/>
                <a:ea typeface="Arial"/>
                <a:cs typeface="Arial"/>
                <a:sym typeface="Arial"/>
              </a:rPr>
              <a:t>Associate Professor Hēmi Whaanga</a:t>
            </a:r>
            <a:endParaRPr sz="3600" b="1" i="0" u="none" strike="noStrike" cap="none">
              <a:solidFill>
                <a:schemeClr val="accent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400"/>
              <a:buFont typeface="Arial"/>
              <a:buNone/>
            </a:pPr>
            <a:r>
              <a:rPr lang="en-AU" sz="3600" b="1" i="0" u="none" strike="noStrike" cap="none">
                <a:solidFill>
                  <a:schemeClr val="accent1"/>
                </a:solidFill>
                <a:latin typeface="Arial"/>
                <a:ea typeface="Arial"/>
                <a:cs typeface="Arial"/>
                <a:sym typeface="Arial"/>
              </a:rPr>
              <a:t>and</a:t>
            </a:r>
            <a:endParaRPr sz="3600" b="1" i="0" u="none" strike="noStrike" cap="none">
              <a:solidFill>
                <a:schemeClr val="accent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400"/>
              <a:buFont typeface="Arial"/>
              <a:buNone/>
            </a:pPr>
            <a:r>
              <a:rPr lang="en-AU" sz="3600" b="1" i="0" u="none" strike="noStrike" cap="none">
                <a:solidFill>
                  <a:schemeClr val="accent1"/>
                </a:solidFill>
                <a:latin typeface="Arial"/>
                <a:ea typeface="Arial"/>
                <a:cs typeface="Arial"/>
                <a:sym typeface="Arial"/>
              </a:rPr>
              <a:t>Greta Dromgool</a:t>
            </a:r>
            <a:r>
              <a:rPr lang="en-AU" sz="3000" b="0" i="0" u="none" strike="noStrike" cap="none">
                <a:solidFill>
                  <a:schemeClr val="dk1"/>
                </a:solidFill>
                <a:latin typeface="Arial"/>
                <a:ea typeface="Arial"/>
                <a:cs typeface="Arial"/>
                <a:sym typeface="Arial"/>
              </a:rPr>
              <a:t> </a:t>
            </a:r>
            <a:endParaRPr sz="3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Arial"/>
              <a:buNone/>
            </a:pPr>
            <a:endParaRPr sz="3000" b="1" i="0" u="none" strike="noStrike" cap="none">
              <a:solidFill>
                <a:srgbClr val="2C7C9F"/>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400"/>
              <a:buFont typeface="Arial"/>
              <a:buNone/>
            </a:pPr>
            <a:r>
              <a:rPr lang="en-AU" sz="3000" b="1" i="0" u="none" strike="noStrike" cap="none">
                <a:solidFill>
                  <a:srgbClr val="2C7C9F"/>
                </a:solidFill>
                <a:latin typeface="Arial"/>
                <a:ea typeface="Arial"/>
                <a:cs typeface="Arial"/>
                <a:sym typeface="Arial"/>
              </a:rPr>
              <a:t>June 2019</a:t>
            </a:r>
            <a:endParaRPr sz="3000" b="1" i="0" u="none" strike="noStrike" cap="none">
              <a:solidFill>
                <a:srgbClr val="2C7C9F"/>
              </a:solidFill>
              <a:latin typeface="Arial"/>
              <a:ea typeface="Arial"/>
              <a:cs typeface="Arial"/>
              <a:sym typeface="Arial"/>
            </a:endParaRPr>
          </a:p>
          <a:p>
            <a:pPr marL="0" marR="0" lvl="0" indent="0" algn="ctr" rtl="0">
              <a:lnSpc>
                <a:spcPct val="100000"/>
              </a:lnSpc>
              <a:spcBef>
                <a:spcPts val="0"/>
              </a:spcBef>
              <a:spcAft>
                <a:spcPts val="0"/>
              </a:spcAft>
              <a:buClr>
                <a:srgbClr val="2C7C9F"/>
              </a:buClr>
              <a:buSzPts val="2400"/>
              <a:buFont typeface="Arial"/>
              <a:buNone/>
            </a:pPr>
            <a:endParaRPr sz="2400" b="1" i="0" u="none" strike="noStrike" cap="none">
              <a:solidFill>
                <a:srgbClr val="2C7C9F"/>
              </a:solidFill>
              <a:latin typeface="Arial"/>
              <a:ea typeface="Arial"/>
              <a:cs typeface="Arial"/>
              <a:sym typeface="Arial"/>
            </a:endParaRPr>
          </a:p>
        </p:txBody>
      </p:sp>
      <p:pic>
        <p:nvPicPr>
          <p:cNvPr id="45" name="Google Shape;45;p1"/>
          <p:cNvPicPr preferRelativeResize="0"/>
          <p:nvPr/>
        </p:nvPicPr>
        <p:blipFill rotWithShape="1">
          <a:blip r:embed="rId4">
            <a:alphaModFix/>
          </a:blip>
          <a:srcRect r="3185"/>
          <a:stretch/>
        </p:blipFill>
        <p:spPr>
          <a:xfrm>
            <a:off x="437625" y="1694550"/>
            <a:ext cx="4704249" cy="3239250"/>
          </a:xfrm>
          <a:prstGeom prst="rect">
            <a:avLst/>
          </a:prstGeom>
          <a:noFill/>
          <a:ln>
            <a:noFill/>
          </a:ln>
          <a:effectLst>
            <a:outerShdw blurRad="142875" dist="95250" dir="5400000" algn="bl" rotWithShape="0">
              <a:srgbClr val="000000">
                <a:alpha val="49803"/>
              </a:srgbClr>
            </a:outerShdw>
          </a:effectLst>
        </p:spPr>
      </p:pic>
      <p:sp>
        <p:nvSpPr>
          <p:cNvPr id="46" name="Google Shape;46;p1"/>
          <p:cNvSpPr txBox="1"/>
          <p:nvPr/>
        </p:nvSpPr>
        <p:spPr>
          <a:xfrm>
            <a:off x="3826400" y="4933800"/>
            <a:ext cx="1106400" cy="306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AU" sz="1000" b="0" i="0" u="none" strike="noStrike" cap="none">
                <a:solidFill>
                  <a:srgbClr val="000000"/>
                </a:solidFill>
                <a:latin typeface="Verdana"/>
                <a:ea typeface="Verdana"/>
                <a:cs typeface="Verdana"/>
                <a:sym typeface="Verdana"/>
              </a:rPr>
              <a:t>Megan Balks</a:t>
            </a:r>
            <a:endParaRPr sz="1000" b="0" i="0" u="none" strike="noStrike" cap="none">
              <a:solidFill>
                <a:srgbClr val="000000"/>
              </a:solidFill>
              <a:latin typeface="Verdana"/>
              <a:ea typeface="Verdana"/>
              <a:cs typeface="Verdana"/>
              <a:sym typeface="Verdana"/>
            </a:endParaRPr>
          </a:p>
        </p:txBody>
      </p:sp>
      <p:sp>
        <p:nvSpPr>
          <p:cNvPr id="47" name="Google Shape;47;p1"/>
          <p:cNvSpPr txBox="1"/>
          <p:nvPr/>
        </p:nvSpPr>
        <p:spPr>
          <a:xfrm>
            <a:off x="0" y="6429600"/>
            <a:ext cx="9144000" cy="42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accent2"/>
                </a:solidFill>
                <a:latin typeface="Verdana"/>
                <a:ea typeface="Verdana"/>
                <a:cs typeface="Verdana"/>
                <a:sym typeface="Verdana"/>
              </a:rPr>
              <a:t>© Copyright. </a:t>
            </a:r>
            <a:r>
              <a:rPr lang="en-AU" sz="900" b="0" i="0" u="none" strike="noStrike" cap="none">
                <a:solidFill>
                  <a:schemeClr val="dk1"/>
                </a:solidFill>
                <a:latin typeface="Verdana"/>
                <a:ea typeface="Verdana"/>
                <a:cs typeface="Verdana"/>
                <a:sym typeface="Verdana"/>
              </a:rPr>
              <a:t>The University of Waikato Te Whare Wānanga o Waikato</a:t>
            </a:r>
            <a:r>
              <a:rPr lang="en-AU" sz="900" b="0" i="0" u="none" strike="noStrike" cap="none">
                <a:solidFill>
                  <a:schemeClr val="accent2"/>
                </a:solidFill>
                <a:latin typeface="Verdana"/>
                <a:ea typeface="Verdana"/>
                <a:cs typeface="Verdana"/>
                <a:sym typeface="Verdana"/>
              </a:rPr>
              <a:t>. All Rights Reserved | </a:t>
            </a:r>
            <a:r>
              <a:rPr lang="en-AU" sz="900" b="0" i="0" u="sng" strike="noStrike" cap="none">
                <a:solidFill>
                  <a:schemeClr val="hlink"/>
                </a:solidFill>
                <a:latin typeface="Verdana"/>
                <a:ea typeface="Verdana"/>
                <a:cs typeface="Verdana"/>
                <a:sym typeface="Verdana"/>
                <a:hlinkClick r:id="rId5"/>
              </a:rPr>
              <a:t>www.sciencelearn.org.nz</a:t>
            </a:r>
            <a:endParaRPr sz="9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dk1"/>
                </a:solidFill>
                <a:latin typeface="Verdana"/>
                <a:ea typeface="Verdana"/>
                <a:cs typeface="Verdana"/>
                <a:sym typeface="Verdana"/>
              </a:rPr>
              <a:t>All images are copyrighted. For further information, please refer to enquiries@sciencelearn.org.nz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5dcab1ff77_1_1"/>
          <p:cNvSpPr txBox="1"/>
          <p:nvPr/>
        </p:nvSpPr>
        <p:spPr>
          <a:xfrm>
            <a:off x="440550" y="437350"/>
            <a:ext cx="8262900" cy="872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AU" sz="3600" b="1" i="0" u="none" strike="noStrike" cap="none">
                <a:solidFill>
                  <a:schemeClr val="accent1"/>
                </a:solidFill>
                <a:latin typeface="Arial"/>
                <a:ea typeface="Arial"/>
                <a:cs typeface="Arial"/>
                <a:sym typeface="Arial"/>
              </a:rPr>
              <a:t>A place-based knowledge system </a:t>
            </a:r>
            <a:endParaRPr sz="3600" b="1" i="0" u="none" strike="noStrike" cap="none">
              <a:solidFill>
                <a:schemeClr val="accent1"/>
              </a:solidFill>
              <a:latin typeface="Arial"/>
              <a:ea typeface="Arial"/>
              <a:cs typeface="Arial"/>
              <a:sym typeface="Arial"/>
            </a:endParaRPr>
          </a:p>
        </p:txBody>
      </p:sp>
      <p:sp>
        <p:nvSpPr>
          <p:cNvPr id="127" name="Google Shape;127;g5dcab1ff77_1_1"/>
          <p:cNvSpPr txBox="1"/>
          <p:nvPr/>
        </p:nvSpPr>
        <p:spPr>
          <a:xfrm>
            <a:off x="630450" y="1416775"/>
            <a:ext cx="7883100" cy="4168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2000"/>
              </a:spcBef>
              <a:spcAft>
                <a:spcPts val="0"/>
              </a:spcAft>
              <a:buClr>
                <a:srgbClr val="000000"/>
              </a:buClr>
              <a:buSzPts val="3000"/>
              <a:buFont typeface="Arial"/>
              <a:buNone/>
            </a:pPr>
            <a:r>
              <a:rPr lang="en-AU" sz="3000" b="0" i="1" u="none" strike="noStrike" cap="none">
                <a:solidFill>
                  <a:srgbClr val="595959"/>
                </a:solidFill>
                <a:latin typeface="Arial"/>
                <a:ea typeface="Arial"/>
                <a:cs typeface="Arial"/>
                <a:sym typeface="Arial"/>
              </a:rPr>
              <a:t>“For example, knowledge relating to fishing may be very place based depending on where you are, what side of the island you are on. Knowledge about harvesting and forests, they will be very different from that knowledge. </a:t>
            </a:r>
            <a:endParaRPr sz="3000" b="0" i="1" u="none" strike="noStrike" cap="none">
              <a:solidFill>
                <a:srgbClr val="595959"/>
              </a:solidFill>
              <a:latin typeface="Arial"/>
              <a:ea typeface="Arial"/>
              <a:cs typeface="Arial"/>
              <a:sym typeface="Arial"/>
            </a:endParaRPr>
          </a:p>
          <a:p>
            <a:pPr marL="0" marR="0" lvl="0" indent="0" algn="ctr" rtl="0">
              <a:lnSpc>
                <a:spcPct val="100000"/>
              </a:lnSpc>
              <a:spcBef>
                <a:spcPts val="2000"/>
              </a:spcBef>
              <a:spcAft>
                <a:spcPts val="0"/>
              </a:spcAft>
              <a:buClr>
                <a:srgbClr val="000000"/>
              </a:buClr>
              <a:buSzPts val="3000"/>
              <a:buFont typeface="Arial"/>
              <a:buNone/>
            </a:pPr>
            <a:r>
              <a:rPr lang="en-AU" sz="3000" b="0" i="1" u="none" strike="noStrike" cap="none">
                <a:solidFill>
                  <a:srgbClr val="595959"/>
                </a:solidFill>
                <a:latin typeface="Arial"/>
                <a:ea typeface="Arial"/>
                <a:cs typeface="Arial"/>
                <a:sym typeface="Arial"/>
              </a:rPr>
              <a:t>They are very much different systems within a whole system of Māori knowledge.”</a:t>
            </a:r>
            <a:endParaRPr sz="3000" b="0" i="1" u="none" strike="noStrike" cap="none">
              <a:solidFill>
                <a:srgbClr val="595959"/>
              </a:solidFill>
              <a:latin typeface="Arial"/>
              <a:ea typeface="Arial"/>
              <a:cs typeface="Arial"/>
              <a:sym typeface="Arial"/>
            </a:endParaRPr>
          </a:p>
        </p:txBody>
      </p:sp>
      <p:sp>
        <p:nvSpPr>
          <p:cNvPr id="128" name="Google Shape;128;g5dcab1ff77_1_1"/>
          <p:cNvSpPr txBox="1"/>
          <p:nvPr/>
        </p:nvSpPr>
        <p:spPr>
          <a:xfrm>
            <a:off x="0" y="6429600"/>
            <a:ext cx="9144000" cy="42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accent2"/>
                </a:solidFill>
                <a:latin typeface="Verdana"/>
                <a:ea typeface="Verdana"/>
                <a:cs typeface="Verdana"/>
                <a:sym typeface="Verdana"/>
              </a:rPr>
              <a:t>© Copyright. </a:t>
            </a:r>
            <a:r>
              <a:rPr lang="en-AU" sz="900" b="0" i="0" u="none" strike="noStrike" cap="none">
                <a:solidFill>
                  <a:schemeClr val="dk1"/>
                </a:solidFill>
                <a:latin typeface="Verdana"/>
                <a:ea typeface="Verdana"/>
                <a:cs typeface="Verdana"/>
                <a:sym typeface="Verdana"/>
              </a:rPr>
              <a:t>The University of Waikato Te Whare Wānanga o Waikato</a:t>
            </a:r>
            <a:r>
              <a:rPr lang="en-AU" sz="900" b="0" i="0" u="none" strike="noStrike" cap="none">
                <a:solidFill>
                  <a:schemeClr val="accent2"/>
                </a:solidFill>
                <a:latin typeface="Verdana"/>
                <a:ea typeface="Verdana"/>
                <a:cs typeface="Verdana"/>
                <a:sym typeface="Verdana"/>
              </a:rPr>
              <a:t>. All Rights Reserved | </a:t>
            </a:r>
            <a:r>
              <a:rPr lang="en-AU" sz="900" b="0" i="0" u="sng" strike="noStrike" cap="none">
                <a:solidFill>
                  <a:schemeClr val="hlink"/>
                </a:solidFill>
                <a:latin typeface="Verdana"/>
                <a:ea typeface="Verdana"/>
                <a:cs typeface="Verdana"/>
                <a:sym typeface="Verdana"/>
                <a:hlinkClick r:id="rId3"/>
              </a:rPr>
              <a:t>www.sciencelearn.org.nz</a:t>
            </a:r>
            <a:endParaRPr sz="9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dk1"/>
                </a:solidFill>
                <a:latin typeface="Verdana"/>
                <a:ea typeface="Verdana"/>
                <a:cs typeface="Verdana"/>
                <a:sym typeface="Verdana"/>
              </a:rPr>
              <a:t>All images are copyrighted. For further information, please refer to enquiries@sciencelearn.org.nz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8"/>
          <p:cNvSpPr txBox="1"/>
          <p:nvPr/>
        </p:nvSpPr>
        <p:spPr>
          <a:xfrm>
            <a:off x="788250" y="-26125"/>
            <a:ext cx="7567500" cy="100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1000"/>
              </a:spcBef>
              <a:spcAft>
                <a:spcPts val="0"/>
              </a:spcAft>
              <a:buClr>
                <a:srgbClr val="000000"/>
              </a:buClr>
              <a:buSzPts val="3000"/>
              <a:buFont typeface="Arial"/>
              <a:buNone/>
            </a:pPr>
            <a:r>
              <a:rPr lang="en-AU" sz="3000" b="1" i="0" u="none" strike="noStrike" cap="none">
                <a:solidFill>
                  <a:srgbClr val="31859C"/>
                </a:solidFill>
                <a:latin typeface="Arial"/>
                <a:ea typeface="Arial"/>
                <a:cs typeface="Arial"/>
                <a:sym typeface="Arial"/>
              </a:rPr>
              <a:t>Exploring mātauranga Māori</a:t>
            </a:r>
            <a:endParaRPr sz="3200" b="1" i="0" u="none" strike="noStrike" cap="none">
              <a:solidFill>
                <a:schemeClr val="dk2"/>
              </a:solidFill>
              <a:latin typeface="Arial"/>
              <a:ea typeface="Arial"/>
              <a:cs typeface="Arial"/>
              <a:sym typeface="Arial"/>
            </a:endParaRPr>
          </a:p>
        </p:txBody>
      </p:sp>
      <p:sp>
        <p:nvSpPr>
          <p:cNvPr id="135" name="Google Shape;135;p8"/>
          <p:cNvSpPr txBox="1"/>
          <p:nvPr/>
        </p:nvSpPr>
        <p:spPr>
          <a:xfrm>
            <a:off x="317025" y="4381300"/>
            <a:ext cx="2578800" cy="1774500"/>
          </a:xfrm>
          <a:prstGeom prst="rect">
            <a:avLst/>
          </a:prstGeom>
          <a:solidFill>
            <a:srgbClr val="93C47D"/>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AU" sz="1400" b="1" i="0" u="none" strike="noStrike" cap="none">
                <a:solidFill>
                  <a:srgbClr val="000000"/>
                </a:solidFill>
                <a:latin typeface="Arial"/>
                <a:ea typeface="Arial"/>
                <a:cs typeface="Arial"/>
                <a:sym typeface="Arial"/>
              </a:rPr>
              <a:t>Mātauranga Māori – the ūkaipō of knowledge in New Zealand</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AU" sz="1400" b="0" i="0" u="none" strike="noStrike" cap="none">
                <a:solidFill>
                  <a:srgbClr val="000000"/>
                </a:solidFill>
                <a:latin typeface="Arial"/>
                <a:ea typeface="Arial"/>
                <a:cs typeface="Arial"/>
                <a:sym typeface="Arial"/>
              </a:rPr>
              <a:t>RSNZ Journal 2016</a:t>
            </a:r>
            <a:endParaRPr sz="1400" b="0" i="0" u="none" strike="noStrike" cap="none">
              <a:solidFill>
                <a:srgbClr val="000000"/>
              </a:solidFill>
              <a:latin typeface="Arial"/>
              <a:ea typeface="Arial"/>
              <a:cs typeface="Arial"/>
              <a:sym typeface="Arial"/>
            </a:endParaRPr>
          </a:p>
        </p:txBody>
      </p:sp>
      <p:sp>
        <p:nvSpPr>
          <p:cNvPr id="136" name="Google Shape;136;p8"/>
          <p:cNvSpPr/>
          <p:nvPr/>
        </p:nvSpPr>
        <p:spPr>
          <a:xfrm>
            <a:off x="3613500" y="4282000"/>
            <a:ext cx="5530500" cy="1873800"/>
          </a:xfrm>
          <a:prstGeom prst="wedgeRoundRectCallout">
            <a:avLst>
              <a:gd name="adj1" fmla="val -65556"/>
              <a:gd name="adj2" fmla="val 18016"/>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AU" sz="1800" b="0" i="0" u="none" strike="noStrike" cap="none">
                <a:solidFill>
                  <a:srgbClr val="000000"/>
                </a:solidFill>
                <a:latin typeface="Arial"/>
                <a:ea typeface="Arial"/>
                <a:cs typeface="Arial"/>
                <a:sym typeface="Arial"/>
              </a:rPr>
              <a:t>… mātauranga Māori includes knowledge generated using techniques consistent with the scientific method, but explained according to a Māori world view. </a:t>
            </a:r>
            <a:endParaRPr sz="1800" b="0" i="0" u="none" strike="noStrike" cap="none">
              <a:solidFill>
                <a:schemeClr val="dk1"/>
              </a:solidFill>
              <a:latin typeface="Arial"/>
              <a:ea typeface="Arial"/>
              <a:cs typeface="Arial"/>
              <a:sym typeface="Arial"/>
            </a:endParaRPr>
          </a:p>
        </p:txBody>
      </p:sp>
      <p:sp>
        <p:nvSpPr>
          <p:cNvPr id="137" name="Google Shape;137;p8"/>
          <p:cNvSpPr txBox="1"/>
          <p:nvPr/>
        </p:nvSpPr>
        <p:spPr>
          <a:xfrm>
            <a:off x="6220950" y="1458975"/>
            <a:ext cx="2505900" cy="1511700"/>
          </a:xfrm>
          <a:prstGeom prst="rect">
            <a:avLst/>
          </a:prstGeom>
          <a:solidFill>
            <a:srgbClr val="93C47D"/>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AU" sz="1400" b="1" i="1" u="none" strike="noStrike" cap="none">
                <a:solidFill>
                  <a:srgbClr val="000000"/>
                </a:solidFill>
                <a:latin typeface="Arial"/>
                <a:ea typeface="Arial"/>
                <a:cs typeface="Arial"/>
                <a:sym typeface="Arial"/>
              </a:rPr>
              <a:t>What is Mātauranga Māori?</a:t>
            </a:r>
            <a:endParaRPr sz="1400" b="1"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AU" sz="1400" b="0" i="0" u="sng" strike="noStrike" cap="none">
                <a:solidFill>
                  <a:schemeClr val="hlink"/>
                </a:solidFill>
                <a:latin typeface="Arial"/>
                <a:ea typeface="Arial"/>
                <a:cs typeface="Arial"/>
                <a:sym typeface="Arial"/>
                <a:hlinkClick r:id="rId3"/>
              </a:rPr>
              <a:t>Laura Goodall</a:t>
            </a:r>
            <a:r>
              <a:rPr lang="en-AU" sz="1400" b="0" i="0" u="none" strike="noStrike" cap="none">
                <a:solidFill>
                  <a:srgbClr val="000000"/>
                </a:solidFill>
                <a:latin typeface="Arial"/>
                <a:ea typeface="Arial"/>
                <a:cs typeface="Arial"/>
                <a:sym typeface="Arial"/>
              </a:rPr>
              <a:t> Sciblogs 26/02/2016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8"/>
          <p:cNvSpPr/>
          <p:nvPr/>
        </p:nvSpPr>
        <p:spPr>
          <a:xfrm>
            <a:off x="207775" y="1096725"/>
            <a:ext cx="5530500" cy="2911500"/>
          </a:xfrm>
          <a:prstGeom prst="wedgeRoundRectCallout">
            <a:avLst>
              <a:gd name="adj1" fmla="val 59952"/>
              <a:gd name="adj2" fmla="val -10667"/>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en-AU" sz="1800" b="0" i="0" u="none" strike="noStrike" cap="none">
                <a:solidFill>
                  <a:srgbClr val="000000"/>
                </a:solidFill>
                <a:latin typeface="Arial"/>
                <a:ea typeface="Arial"/>
                <a:cs typeface="Arial"/>
                <a:sym typeface="Arial"/>
              </a:rPr>
              <a:t>… </a:t>
            </a:r>
            <a:r>
              <a:rPr lang="en-AU" sz="1800" b="0" i="0" u="none" strike="noStrike" cap="none">
                <a:solidFill>
                  <a:srgbClr val="010101"/>
                </a:solidFill>
                <a:latin typeface="Arial"/>
                <a:ea typeface="Arial"/>
                <a:cs typeface="Arial"/>
                <a:sym typeface="Arial"/>
              </a:rPr>
              <a:t>Mātauranga Māori can’t be translated or defined in a simple, two-dimensional way: it is multifaceted. There are many aspects to it. From my understanding, Mātauranga Māori not only refers to the knowledge that Māori have, but encompasses the Māori way of knowing – and the connectedness that knowledge has with the environment out of which it was derived.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9" name="Google Shape;139;p8"/>
          <p:cNvSpPr txBox="1"/>
          <p:nvPr/>
        </p:nvSpPr>
        <p:spPr>
          <a:xfrm>
            <a:off x="0" y="6429600"/>
            <a:ext cx="9144000" cy="42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accent2"/>
                </a:solidFill>
                <a:latin typeface="Verdana"/>
                <a:ea typeface="Verdana"/>
                <a:cs typeface="Verdana"/>
                <a:sym typeface="Verdana"/>
              </a:rPr>
              <a:t>© Copyright. </a:t>
            </a:r>
            <a:r>
              <a:rPr lang="en-AU" sz="900" b="0" i="0" u="none" strike="noStrike" cap="none">
                <a:solidFill>
                  <a:schemeClr val="dk1"/>
                </a:solidFill>
                <a:latin typeface="Verdana"/>
                <a:ea typeface="Verdana"/>
                <a:cs typeface="Verdana"/>
                <a:sym typeface="Verdana"/>
              </a:rPr>
              <a:t>The University of Waikato Te Whare Wānanga o Waikato</a:t>
            </a:r>
            <a:r>
              <a:rPr lang="en-AU" sz="900" b="0" i="0" u="none" strike="noStrike" cap="none">
                <a:solidFill>
                  <a:schemeClr val="accent2"/>
                </a:solidFill>
                <a:latin typeface="Verdana"/>
                <a:ea typeface="Verdana"/>
                <a:cs typeface="Verdana"/>
                <a:sym typeface="Verdana"/>
              </a:rPr>
              <a:t>. All Rights Reserved | </a:t>
            </a:r>
            <a:r>
              <a:rPr lang="en-AU" sz="900" b="0" i="0" u="sng" strike="noStrike" cap="none">
                <a:solidFill>
                  <a:schemeClr val="hlink"/>
                </a:solidFill>
                <a:latin typeface="Verdana"/>
                <a:ea typeface="Verdana"/>
                <a:cs typeface="Verdana"/>
                <a:sym typeface="Verdana"/>
                <a:hlinkClick r:id="rId4"/>
              </a:rPr>
              <a:t>www.sciencelearn.org.nz</a:t>
            </a:r>
            <a:endParaRPr sz="9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dk1"/>
                </a:solidFill>
                <a:latin typeface="Verdana"/>
                <a:ea typeface="Verdana"/>
                <a:cs typeface="Verdana"/>
                <a:sym typeface="Verdana"/>
              </a:rPr>
              <a:t>All images are copyrighted. For further information, please refer to enquiries@sciencelearn.org.nz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5d3630c550_0_17"/>
          <p:cNvSpPr txBox="1">
            <a:spLocks noGrp="1"/>
          </p:cNvSpPr>
          <p:nvPr>
            <p:ph type="body" idx="2"/>
          </p:nvPr>
        </p:nvSpPr>
        <p:spPr>
          <a:xfrm>
            <a:off x="533400" y="1787850"/>
            <a:ext cx="7806300" cy="4196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1980"/>
              <a:buNone/>
            </a:pPr>
            <a:r>
              <a:rPr lang="en-AU" sz="3000" i="1"/>
              <a:t>“One of the important things when trying to incorporate it into your own classroom and  learning is that there are resources and people within your community that have expertise in this area.”</a:t>
            </a:r>
            <a:endParaRPr sz="3000" i="1"/>
          </a:p>
          <a:p>
            <a:pPr marL="0" lvl="0" indent="0" algn="l" rtl="0">
              <a:lnSpc>
                <a:spcPct val="100000"/>
              </a:lnSpc>
              <a:spcBef>
                <a:spcPts val="2000"/>
              </a:spcBef>
              <a:spcAft>
                <a:spcPts val="0"/>
              </a:spcAft>
              <a:buSzPts val="1980"/>
              <a:buNone/>
            </a:pPr>
            <a:endParaRPr/>
          </a:p>
          <a:p>
            <a:pPr marL="0" lvl="0" indent="0" algn="l" rtl="0">
              <a:lnSpc>
                <a:spcPct val="100000"/>
              </a:lnSpc>
              <a:spcBef>
                <a:spcPts val="2000"/>
              </a:spcBef>
              <a:spcAft>
                <a:spcPts val="0"/>
              </a:spcAft>
              <a:buSzPts val="1980"/>
              <a:buNone/>
            </a:pPr>
            <a:endParaRPr/>
          </a:p>
        </p:txBody>
      </p:sp>
      <p:sp>
        <p:nvSpPr>
          <p:cNvPr id="146" name="Google Shape;146;g5d3630c550_0_17"/>
          <p:cNvSpPr txBox="1"/>
          <p:nvPr/>
        </p:nvSpPr>
        <p:spPr>
          <a:xfrm>
            <a:off x="0" y="6429600"/>
            <a:ext cx="9144000" cy="42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accent2"/>
                </a:solidFill>
                <a:latin typeface="Verdana"/>
                <a:ea typeface="Verdana"/>
                <a:cs typeface="Verdana"/>
                <a:sym typeface="Verdana"/>
              </a:rPr>
              <a:t>© Copyright. </a:t>
            </a:r>
            <a:r>
              <a:rPr lang="en-AU" sz="900" b="0" i="0" u="none" strike="noStrike" cap="none">
                <a:solidFill>
                  <a:schemeClr val="dk1"/>
                </a:solidFill>
                <a:latin typeface="Verdana"/>
                <a:ea typeface="Verdana"/>
                <a:cs typeface="Verdana"/>
                <a:sym typeface="Verdana"/>
              </a:rPr>
              <a:t>The University of Waikato Te Whare Wānanga o Waikato</a:t>
            </a:r>
            <a:r>
              <a:rPr lang="en-AU" sz="900" b="0" i="0" u="none" strike="noStrike" cap="none">
                <a:solidFill>
                  <a:schemeClr val="accent2"/>
                </a:solidFill>
                <a:latin typeface="Verdana"/>
                <a:ea typeface="Verdana"/>
                <a:cs typeface="Verdana"/>
                <a:sym typeface="Verdana"/>
              </a:rPr>
              <a:t>. All Rights Reserved | </a:t>
            </a:r>
            <a:r>
              <a:rPr lang="en-AU" sz="900" b="0" i="0" u="sng" strike="noStrike" cap="none">
                <a:solidFill>
                  <a:schemeClr val="hlink"/>
                </a:solidFill>
                <a:latin typeface="Verdana"/>
                <a:ea typeface="Verdana"/>
                <a:cs typeface="Verdana"/>
                <a:sym typeface="Verdana"/>
                <a:hlinkClick r:id="rId3"/>
              </a:rPr>
              <a:t>www.sciencelearn.org.nz</a:t>
            </a:r>
            <a:endParaRPr sz="9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dk1"/>
                </a:solidFill>
                <a:latin typeface="Verdana"/>
                <a:ea typeface="Verdana"/>
                <a:cs typeface="Verdana"/>
                <a:sym typeface="Verdana"/>
              </a:rPr>
              <a:t>All images are copyrighted. For further information, please refer to enquiries@sciencelearn.org.nz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g5bc2de46f6_0_1"/>
          <p:cNvPicPr preferRelativeResize="0"/>
          <p:nvPr/>
        </p:nvPicPr>
        <p:blipFill rotWithShape="1">
          <a:blip r:embed="rId3">
            <a:alphaModFix/>
          </a:blip>
          <a:srcRect t="3198"/>
          <a:stretch/>
        </p:blipFill>
        <p:spPr>
          <a:xfrm>
            <a:off x="0" y="724277"/>
            <a:ext cx="9144003" cy="5592728"/>
          </a:xfrm>
          <a:prstGeom prst="rect">
            <a:avLst/>
          </a:prstGeom>
          <a:noFill/>
          <a:ln>
            <a:noFill/>
          </a:ln>
        </p:spPr>
      </p:pic>
      <p:sp>
        <p:nvSpPr>
          <p:cNvPr id="153" name="Google Shape;153;g5bc2de46f6_0_1"/>
          <p:cNvSpPr/>
          <p:nvPr/>
        </p:nvSpPr>
        <p:spPr>
          <a:xfrm>
            <a:off x="2183400" y="977375"/>
            <a:ext cx="1977000" cy="862200"/>
          </a:xfrm>
          <a:prstGeom prst="wedgeRoundRectCallout">
            <a:avLst>
              <a:gd name="adj1" fmla="val -70172"/>
              <a:gd name="adj2" fmla="val -1808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60960" marR="112776" lvl="0" indent="0" algn="l" rtl="0">
              <a:lnSpc>
                <a:spcPct val="115000"/>
              </a:lnSpc>
              <a:spcBef>
                <a:spcPts val="0"/>
              </a:spcBef>
              <a:spcAft>
                <a:spcPts val="0"/>
              </a:spcAft>
              <a:buClr>
                <a:schemeClr val="dk1"/>
              </a:buClr>
              <a:buSzPts val="1100"/>
              <a:buFont typeface="Arial"/>
              <a:buNone/>
            </a:pPr>
            <a:r>
              <a:rPr lang="en-AU" sz="1800" b="0" i="0" u="none" strike="noStrike" cap="none">
                <a:solidFill>
                  <a:schemeClr val="dk1"/>
                </a:solidFill>
                <a:latin typeface="Arial"/>
                <a:ea typeface="Arial"/>
                <a:cs typeface="Arial"/>
                <a:sym typeface="Arial"/>
              </a:rPr>
              <a:t> Traditions, beliefs, culture </a:t>
            </a:r>
            <a:endParaRPr sz="1800" b="0" i="0" u="none" strike="noStrike" cap="none">
              <a:solidFill>
                <a:srgbClr val="000000"/>
              </a:solidFill>
              <a:latin typeface="Arial"/>
              <a:ea typeface="Arial"/>
              <a:cs typeface="Arial"/>
              <a:sym typeface="Arial"/>
            </a:endParaRPr>
          </a:p>
        </p:txBody>
      </p:sp>
      <p:sp>
        <p:nvSpPr>
          <p:cNvPr id="154" name="Google Shape;154;g5bc2de46f6_0_1"/>
          <p:cNvSpPr/>
          <p:nvPr/>
        </p:nvSpPr>
        <p:spPr>
          <a:xfrm>
            <a:off x="4997175" y="3605550"/>
            <a:ext cx="2563500" cy="2549700"/>
          </a:xfrm>
          <a:prstGeom prst="wedgeRoundRectCallout">
            <a:avLst>
              <a:gd name="adj1" fmla="val 55468"/>
              <a:gd name="adj2" fmla="val -10269"/>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60960" marR="112776" lvl="0" indent="0" algn="l" rtl="0">
              <a:lnSpc>
                <a:spcPct val="115000"/>
              </a:lnSpc>
              <a:spcBef>
                <a:spcPts val="0"/>
              </a:spcBef>
              <a:spcAft>
                <a:spcPts val="0"/>
              </a:spcAft>
              <a:buNone/>
            </a:pPr>
            <a:r>
              <a:rPr lang="en-AU" sz="1800" b="0" i="0" u="none" strike="noStrike" cap="none">
                <a:solidFill>
                  <a:schemeClr val="dk1"/>
                </a:solidFill>
                <a:latin typeface="Arial"/>
                <a:ea typeface="Arial"/>
                <a:cs typeface="Arial"/>
                <a:sym typeface="Arial"/>
              </a:rPr>
              <a:t>Traditional knowledge, cultural, spiritual world view of Māori and expression of values (kaitiakitanga) </a:t>
            </a:r>
            <a:endParaRPr sz="1800" b="0" i="0" u="none" strike="noStrike" cap="none">
              <a:solidFill>
                <a:srgbClr val="000000"/>
              </a:solidFill>
              <a:latin typeface="Arial"/>
              <a:ea typeface="Arial"/>
              <a:cs typeface="Arial"/>
              <a:sym typeface="Arial"/>
            </a:endParaRPr>
          </a:p>
        </p:txBody>
      </p:sp>
      <p:sp>
        <p:nvSpPr>
          <p:cNvPr id="155" name="Google Shape;155;g5bc2de46f6_0_1"/>
          <p:cNvSpPr/>
          <p:nvPr/>
        </p:nvSpPr>
        <p:spPr>
          <a:xfrm>
            <a:off x="4572000" y="1003500"/>
            <a:ext cx="2913000" cy="2425500"/>
          </a:xfrm>
          <a:prstGeom prst="wedgeRoundRectCallout">
            <a:avLst>
              <a:gd name="adj1" fmla="val 55489"/>
              <a:gd name="adj2" fmla="val -25511"/>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60960" marR="112776" lvl="0" indent="0" algn="l" rtl="0">
              <a:lnSpc>
                <a:spcPct val="115000"/>
              </a:lnSpc>
              <a:spcBef>
                <a:spcPts val="1464"/>
              </a:spcBef>
              <a:spcAft>
                <a:spcPts val="0"/>
              </a:spcAft>
              <a:buClr>
                <a:schemeClr val="dk1"/>
              </a:buClr>
              <a:buSzPts val="1100"/>
              <a:buFont typeface="Arial"/>
              <a:buNone/>
            </a:pPr>
            <a:r>
              <a:rPr lang="en-AU" sz="1800" b="0" i="0" u="none" strike="noStrike" cap="none">
                <a:solidFill>
                  <a:schemeClr val="dk1"/>
                </a:solidFill>
                <a:latin typeface="Arial"/>
                <a:ea typeface="Arial"/>
                <a:cs typeface="Arial"/>
                <a:sym typeface="Arial"/>
              </a:rPr>
              <a:t>When harvesting kawa kawa leaves for rongoā, does the tikanga of when/where/how to harvest count as mātauranga?</a:t>
            </a:r>
            <a:endParaRPr sz="1800" b="0" i="0" u="none" strike="noStrike" cap="none">
              <a:solidFill>
                <a:srgbClr val="000000"/>
              </a:solidFill>
              <a:latin typeface="Arial"/>
              <a:ea typeface="Arial"/>
              <a:cs typeface="Arial"/>
              <a:sym typeface="Arial"/>
            </a:endParaRPr>
          </a:p>
        </p:txBody>
      </p:sp>
      <p:sp>
        <p:nvSpPr>
          <p:cNvPr id="156" name="Google Shape;156;g5bc2de46f6_0_1"/>
          <p:cNvSpPr txBox="1"/>
          <p:nvPr/>
        </p:nvSpPr>
        <p:spPr>
          <a:xfrm>
            <a:off x="693250" y="0"/>
            <a:ext cx="7567500" cy="100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1000"/>
              </a:spcBef>
              <a:spcAft>
                <a:spcPts val="0"/>
              </a:spcAft>
              <a:buClr>
                <a:srgbClr val="000000"/>
              </a:buClr>
              <a:buSzPts val="3000"/>
              <a:buFont typeface="Arial"/>
              <a:buNone/>
            </a:pPr>
            <a:r>
              <a:rPr lang="en-AU" sz="3000" b="1" i="0" u="none" strike="noStrike" cap="none">
                <a:solidFill>
                  <a:srgbClr val="31859C"/>
                </a:solidFill>
                <a:latin typeface="Arial"/>
                <a:ea typeface="Arial"/>
                <a:cs typeface="Arial"/>
                <a:sym typeface="Arial"/>
              </a:rPr>
              <a:t>Exploring mātauranga continued</a:t>
            </a:r>
            <a:endParaRPr sz="3000" b="1" i="0" u="none" strike="noStrike" cap="none">
              <a:solidFill>
                <a:srgbClr val="31859C"/>
              </a:solidFill>
              <a:latin typeface="Arial"/>
              <a:ea typeface="Arial"/>
              <a:cs typeface="Arial"/>
              <a:sym typeface="Arial"/>
            </a:endParaRPr>
          </a:p>
        </p:txBody>
      </p:sp>
      <p:sp>
        <p:nvSpPr>
          <p:cNvPr id="157" name="Google Shape;157;g5bc2de46f6_0_1"/>
          <p:cNvSpPr txBox="1"/>
          <p:nvPr/>
        </p:nvSpPr>
        <p:spPr>
          <a:xfrm>
            <a:off x="0" y="6429600"/>
            <a:ext cx="9144000" cy="42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accent2"/>
                </a:solidFill>
                <a:latin typeface="Verdana"/>
                <a:ea typeface="Verdana"/>
                <a:cs typeface="Verdana"/>
                <a:sym typeface="Verdana"/>
              </a:rPr>
              <a:t>© Copyright. </a:t>
            </a:r>
            <a:r>
              <a:rPr lang="en-AU" sz="900" b="0" i="0" u="none" strike="noStrike" cap="none">
                <a:solidFill>
                  <a:schemeClr val="dk1"/>
                </a:solidFill>
                <a:latin typeface="Verdana"/>
                <a:ea typeface="Verdana"/>
                <a:cs typeface="Verdana"/>
                <a:sym typeface="Verdana"/>
              </a:rPr>
              <a:t>The University of Waikato Te Whare Wānanga o Waikato</a:t>
            </a:r>
            <a:r>
              <a:rPr lang="en-AU" sz="900" b="0" i="0" u="none" strike="noStrike" cap="none">
                <a:solidFill>
                  <a:schemeClr val="accent2"/>
                </a:solidFill>
                <a:latin typeface="Verdana"/>
                <a:ea typeface="Verdana"/>
                <a:cs typeface="Verdana"/>
                <a:sym typeface="Verdana"/>
              </a:rPr>
              <a:t>. All Rights Reserved | </a:t>
            </a:r>
            <a:r>
              <a:rPr lang="en-AU" sz="900" b="0" i="0" u="sng" strike="noStrike" cap="none">
                <a:solidFill>
                  <a:schemeClr val="hlink"/>
                </a:solidFill>
                <a:latin typeface="Verdana"/>
                <a:ea typeface="Verdana"/>
                <a:cs typeface="Verdana"/>
                <a:sym typeface="Verdana"/>
                <a:hlinkClick r:id="rId4"/>
              </a:rPr>
              <a:t>www.sciencelearn.org.nz</a:t>
            </a:r>
            <a:endParaRPr sz="9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dk1"/>
                </a:solidFill>
                <a:latin typeface="Verdana"/>
                <a:ea typeface="Verdana"/>
                <a:cs typeface="Verdana"/>
                <a:sym typeface="Verdana"/>
              </a:rPr>
              <a:t>All images are copyrighted. For further information, please refer to enquiries@sciencelearn.org.nz </a:t>
            </a:r>
            <a:endParaRPr sz="1400" b="0" i="0" u="none" strike="noStrike" cap="none">
              <a:solidFill>
                <a:srgbClr val="000000"/>
              </a:solidFill>
              <a:latin typeface="Arial"/>
              <a:ea typeface="Arial"/>
              <a:cs typeface="Arial"/>
              <a:sym typeface="Arial"/>
            </a:endParaRPr>
          </a:p>
        </p:txBody>
      </p:sp>
      <p:sp>
        <p:nvSpPr>
          <p:cNvPr id="158" name="Google Shape;158;g5bc2de46f6_0_1"/>
          <p:cNvSpPr/>
          <p:nvPr/>
        </p:nvSpPr>
        <p:spPr>
          <a:xfrm>
            <a:off x="2183400" y="3722450"/>
            <a:ext cx="2648700" cy="2549700"/>
          </a:xfrm>
          <a:prstGeom prst="wedgeRoundRectCallout">
            <a:avLst>
              <a:gd name="adj1" fmla="val -65317"/>
              <a:gd name="adj2" fmla="val -31212"/>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60960" marR="112776" lvl="0" indent="0" algn="l" rtl="0">
              <a:lnSpc>
                <a:spcPct val="115000"/>
              </a:lnSpc>
              <a:spcBef>
                <a:spcPts val="0"/>
              </a:spcBef>
              <a:spcAft>
                <a:spcPts val="0"/>
              </a:spcAft>
              <a:buClr>
                <a:schemeClr val="dk1"/>
              </a:buClr>
              <a:buSzPts val="1100"/>
              <a:buFont typeface="Arial"/>
              <a:buNone/>
            </a:pPr>
            <a:r>
              <a:rPr lang="en-AU" sz="1800" b="0" i="0" u="none" strike="noStrike" cap="none">
                <a:solidFill>
                  <a:schemeClr val="dk1"/>
                </a:solidFill>
                <a:latin typeface="Arial"/>
                <a:ea typeface="Arial"/>
                <a:cs typeface="Arial"/>
                <a:sym typeface="Arial"/>
              </a:rPr>
              <a:t>Ko mātauranga Māori te korowai, tūāpapa rānei o ngā mea Māori katoa ... o te ao Māori. </a:t>
            </a:r>
            <a:endParaRPr sz="1800" b="0" i="0" u="none" strike="noStrike" cap="none">
              <a:solidFill>
                <a:schemeClr val="dk1"/>
              </a:solidFill>
              <a:latin typeface="Arial"/>
              <a:ea typeface="Arial"/>
              <a:cs typeface="Arial"/>
              <a:sym typeface="Arial"/>
            </a:endParaRPr>
          </a:p>
          <a:p>
            <a:pPr marL="60960" marR="70104" lvl="0" indent="0" algn="l" rtl="0">
              <a:lnSpc>
                <a:spcPct val="115000"/>
              </a:lnSpc>
              <a:spcBef>
                <a:spcPts val="0"/>
              </a:spcBef>
              <a:spcAft>
                <a:spcPts val="0"/>
              </a:spcAft>
              <a:buClr>
                <a:schemeClr val="dk1"/>
              </a:buClr>
              <a:buSzPts val="1100"/>
              <a:buFont typeface="Arial"/>
              <a:buNone/>
            </a:pPr>
            <a:r>
              <a:rPr lang="en-AU" sz="1800" b="0" i="0" u="none" strike="noStrike" cap="none">
                <a:solidFill>
                  <a:schemeClr val="dk1"/>
                </a:solidFill>
                <a:latin typeface="Arial"/>
                <a:ea typeface="Arial"/>
                <a:cs typeface="Arial"/>
                <a:sym typeface="Arial"/>
              </a:rPr>
              <a:t>Mātauranga kua tuku iho mai i o tātou tīpuna</a:t>
            </a:r>
            <a:endParaRPr sz="1800" b="0" i="0" u="none" strike="noStrike" cap="none">
              <a:solidFill>
                <a:schemeClr val="dk1"/>
              </a:solidFill>
              <a:latin typeface="Arial"/>
              <a:ea typeface="Arial"/>
              <a:cs typeface="Arial"/>
              <a:sym typeface="Arial"/>
            </a:endParaRPr>
          </a:p>
        </p:txBody>
      </p:sp>
      <p:sp>
        <p:nvSpPr>
          <p:cNvPr id="159" name="Google Shape;159;g5bc2de46f6_0_1"/>
          <p:cNvSpPr/>
          <p:nvPr/>
        </p:nvSpPr>
        <p:spPr>
          <a:xfrm>
            <a:off x="1926300" y="2133025"/>
            <a:ext cx="2491200" cy="1383900"/>
          </a:xfrm>
          <a:prstGeom prst="wedgeRoundRectCallout">
            <a:avLst>
              <a:gd name="adj1" fmla="val -59264"/>
              <a:gd name="adj2" fmla="val -82148"/>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60960" marR="112776" lvl="0" indent="0" algn="l" rtl="0">
              <a:lnSpc>
                <a:spcPct val="115000"/>
              </a:lnSpc>
              <a:spcBef>
                <a:spcPts val="0"/>
              </a:spcBef>
              <a:spcAft>
                <a:spcPts val="0"/>
              </a:spcAft>
              <a:buClr>
                <a:schemeClr val="dk1"/>
              </a:buClr>
              <a:buSzPts val="1100"/>
              <a:buFont typeface="Arial"/>
              <a:buNone/>
            </a:pPr>
            <a:r>
              <a:rPr lang="en-AU" sz="1800" b="0" i="0" u="none" strike="noStrike" cap="none">
                <a:solidFill>
                  <a:schemeClr val="dk1"/>
                </a:solidFill>
                <a:latin typeface="Arial"/>
                <a:ea typeface="Arial"/>
                <a:cs typeface="Arial"/>
                <a:sym typeface="Arial"/>
              </a:rPr>
              <a:t>Kaitiaki/guardianship of the living and non-living world</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g5bc2de46f6_0_16"/>
          <p:cNvSpPr txBox="1"/>
          <p:nvPr/>
        </p:nvSpPr>
        <p:spPr>
          <a:xfrm>
            <a:off x="788250" y="-26125"/>
            <a:ext cx="7567500" cy="100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1000"/>
              </a:spcBef>
              <a:spcAft>
                <a:spcPts val="0"/>
              </a:spcAft>
              <a:buClr>
                <a:srgbClr val="000000"/>
              </a:buClr>
              <a:buSzPts val="3000"/>
              <a:buFont typeface="Arial"/>
              <a:buNone/>
            </a:pPr>
            <a:r>
              <a:rPr lang="en-AU" sz="3000" b="1" i="0" u="none" strike="noStrike" cap="none">
                <a:solidFill>
                  <a:srgbClr val="31859C"/>
                </a:solidFill>
                <a:latin typeface="Arial"/>
                <a:ea typeface="Arial"/>
                <a:cs typeface="Arial"/>
                <a:sym typeface="Arial"/>
              </a:rPr>
              <a:t>Science and mātauranga </a:t>
            </a:r>
            <a:endParaRPr sz="3200" b="1" i="0" u="none" strike="noStrike" cap="none">
              <a:solidFill>
                <a:schemeClr val="dk2"/>
              </a:solidFill>
              <a:latin typeface="Arial"/>
              <a:ea typeface="Arial"/>
              <a:cs typeface="Arial"/>
              <a:sym typeface="Arial"/>
            </a:endParaRPr>
          </a:p>
        </p:txBody>
      </p:sp>
      <p:sp>
        <p:nvSpPr>
          <p:cNvPr id="166" name="Google Shape;166;g5bc2de46f6_0_16"/>
          <p:cNvSpPr txBox="1"/>
          <p:nvPr/>
        </p:nvSpPr>
        <p:spPr>
          <a:xfrm>
            <a:off x="0" y="6429600"/>
            <a:ext cx="9144000" cy="42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accent2"/>
                </a:solidFill>
                <a:latin typeface="Verdana"/>
                <a:ea typeface="Verdana"/>
                <a:cs typeface="Verdana"/>
                <a:sym typeface="Verdana"/>
              </a:rPr>
              <a:t>© Copyright. </a:t>
            </a:r>
            <a:r>
              <a:rPr lang="en-AU" sz="900" b="0" i="0" u="none" strike="noStrike" cap="none">
                <a:solidFill>
                  <a:schemeClr val="dk1"/>
                </a:solidFill>
                <a:latin typeface="Verdana"/>
                <a:ea typeface="Verdana"/>
                <a:cs typeface="Verdana"/>
                <a:sym typeface="Verdana"/>
              </a:rPr>
              <a:t>The University of Waikato Te Whare Wānanga o Waikato</a:t>
            </a:r>
            <a:r>
              <a:rPr lang="en-AU" sz="900" b="0" i="0" u="none" strike="noStrike" cap="none">
                <a:solidFill>
                  <a:schemeClr val="accent2"/>
                </a:solidFill>
                <a:latin typeface="Verdana"/>
                <a:ea typeface="Verdana"/>
                <a:cs typeface="Verdana"/>
                <a:sym typeface="Verdana"/>
              </a:rPr>
              <a:t>. All Rights Reserved | </a:t>
            </a:r>
            <a:r>
              <a:rPr lang="en-AU" sz="900" b="0" i="0" u="sng" strike="noStrike" cap="none">
                <a:solidFill>
                  <a:schemeClr val="hlink"/>
                </a:solidFill>
                <a:latin typeface="Verdana"/>
                <a:ea typeface="Verdana"/>
                <a:cs typeface="Verdana"/>
                <a:sym typeface="Verdana"/>
                <a:hlinkClick r:id="rId3"/>
              </a:rPr>
              <a:t>www.sciencelearn.org.nz</a:t>
            </a:r>
            <a:endParaRPr sz="9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dk1"/>
                </a:solidFill>
                <a:latin typeface="Verdana"/>
                <a:ea typeface="Verdana"/>
                <a:cs typeface="Verdana"/>
                <a:sym typeface="Verdana"/>
              </a:rPr>
              <a:t>All images are copyrighted. For further information, please refer to enquiries@sciencelearn.org.nz </a:t>
            </a:r>
            <a:endParaRPr sz="1400" b="0" i="0" u="none" strike="noStrike" cap="none">
              <a:solidFill>
                <a:srgbClr val="000000"/>
              </a:solidFill>
              <a:latin typeface="Arial"/>
              <a:ea typeface="Arial"/>
              <a:cs typeface="Arial"/>
              <a:sym typeface="Arial"/>
            </a:endParaRPr>
          </a:p>
        </p:txBody>
      </p:sp>
      <p:pic>
        <p:nvPicPr>
          <p:cNvPr id="167" name="Google Shape;167;g5bc2de46f6_0_16"/>
          <p:cNvPicPr preferRelativeResize="0"/>
          <p:nvPr/>
        </p:nvPicPr>
        <p:blipFill rotWithShape="1">
          <a:blip r:embed="rId4">
            <a:alphaModFix/>
          </a:blip>
          <a:srcRect/>
          <a:stretch/>
        </p:blipFill>
        <p:spPr>
          <a:xfrm>
            <a:off x="2683413" y="855287"/>
            <a:ext cx="3777182" cy="5147425"/>
          </a:xfrm>
          <a:prstGeom prst="rect">
            <a:avLst/>
          </a:prstGeom>
          <a:noFill/>
          <a:ln>
            <a:noFill/>
          </a:ln>
          <a:effectLst>
            <a:outerShdw blurRad="57150" dist="95250" dir="5400000" algn="bl" rotWithShape="0">
              <a:srgbClr val="000000">
                <a:alpha val="49803"/>
              </a:srgbClr>
            </a:outerShdw>
          </a:effectLst>
        </p:spPr>
      </p:pic>
      <p:sp>
        <p:nvSpPr>
          <p:cNvPr id="168" name="Google Shape;168;g5bc2de46f6_0_16"/>
          <p:cNvSpPr txBox="1"/>
          <p:nvPr/>
        </p:nvSpPr>
        <p:spPr>
          <a:xfrm rot="5400000">
            <a:off x="4804975" y="4598950"/>
            <a:ext cx="1309800" cy="47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AU" sz="600" b="0" i="0" u="sng" strike="noStrike" cap="none">
                <a:solidFill>
                  <a:srgbClr val="477DCA"/>
                </a:solidFill>
                <a:latin typeface="Roboto"/>
                <a:ea typeface="Roboto"/>
                <a:cs typeface="Roboto"/>
                <a:sym typeface="Roboto"/>
                <a:hlinkClick r:id="rId5"/>
              </a:rPr>
              <a:t>Auckland Art Gallery – Toi o Tāmaki </a:t>
            </a:r>
            <a:r>
              <a:rPr lang="en-AU" sz="600" b="0" i="0" u="none" strike="noStrike" cap="none">
                <a:solidFill>
                  <a:srgbClr val="4C4C4C"/>
                </a:solidFill>
                <a:latin typeface="Roboto"/>
                <a:ea typeface="Roboto"/>
                <a:cs typeface="Roboto"/>
                <a:sym typeface="Roboto"/>
              </a:rPr>
              <a:t>Reference: 1923/3 Oil on canvas by Sam Stuart</a:t>
            </a:r>
            <a:endParaRPr sz="6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5bc2de46f6_0_27"/>
          <p:cNvSpPr txBox="1"/>
          <p:nvPr/>
        </p:nvSpPr>
        <p:spPr>
          <a:xfrm>
            <a:off x="788250" y="-26125"/>
            <a:ext cx="7567500" cy="100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1000"/>
              </a:spcBef>
              <a:spcAft>
                <a:spcPts val="0"/>
              </a:spcAft>
              <a:buClr>
                <a:srgbClr val="000000"/>
              </a:buClr>
              <a:buSzPts val="3000"/>
              <a:buFont typeface="Arial"/>
              <a:buNone/>
            </a:pPr>
            <a:r>
              <a:rPr lang="en-AU" sz="3000" b="1" i="0" u="none" strike="noStrike" cap="none">
                <a:solidFill>
                  <a:srgbClr val="31859C"/>
                </a:solidFill>
                <a:latin typeface="Arial"/>
                <a:ea typeface="Arial"/>
                <a:cs typeface="Arial"/>
                <a:sym typeface="Arial"/>
              </a:rPr>
              <a:t>Maramataka</a:t>
            </a:r>
            <a:endParaRPr sz="3200" b="1" i="0" u="none" strike="noStrike" cap="none">
              <a:solidFill>
                <a:schemeClr val="dk2"/>
              </a:solidFill>
              <a:latin typeface="Arial"/>
              <a:ea typeface="Arial"/>
              <a:cs typeface="Arial"/>
              <a:sym typeface="Arial"/>
            </a:endParaRPr>
          </a:p>
        </p:txBody>
      </p:sp>
      <p:sp>
        <p:nvSpPr>
          <p:cNvPr id="175" name="Google Shape;175;g5bc2de46f6_0_27"/>
          <p:cNvSpPr txBox="1"/>
          <p:nvPr/>
        </p:nvSpPr>
        <p:spPr>
          <a:xfrm>
            <a:off x="0" y="6429600"/>
            <a:ext cx="9144000" cy="42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accent2"/>
                </a:solidFill>
                <a:latin typeface="Verdana"/>
                <a:ea typeface="Verdana"/>
                <a:cs typeface="Verdana"/>
                <a:sym typeface="Verdana"/>
              </a:rPr>
              <a:t>© Copyright. </a:t>
            </a:r>
            <a:r>
              <a:rPr lang="en-AU" sz="900" b="0" i="0" u="none" strike="noStrike" cap="none">
                <a:solidFill>
                  <a:schemeClr val="dk1"/>
                </a:solidFill>
                <a:latin typeface="Verdana"/>
                <a:ea typeface="Verdana"/>
                <a:cs typeface="Verdana"/>
                <a:sym typeface="Verdana"/>
              </a:rPr>
              <a:t>The University of Waikato Te Whare Wānanga o Waikato</a:t>
            </a:r>
            <a:r>
              <a:rPr lang="en-AU" sz="900" b="0" i="0" u="none" strike="noStrike" cap="none">
                <a:solidFill>
                  <a:schemeClr val="accent2"/>
                </a:solidFill>
                <a:latin typeface="Verdana"/>
                <a:ea typeface="Verdana"/>
                <a:cs typeface="Verdana"/>
                <a:sym typeface="Verdana"/>
              </a:rPr>
              <a:t>. All Rights Reserved | </a:t>
            </a:r>
            <a:r>
              <a:rPr lang="en-AU" sz="900" b="0" i="0" u="sng" strike="noStrike" cap="none">
                <a:solidFill>
                  <a:schemeClr val="hlink"/>
                </a:solidFill>
                <a:latin typeface="Verdana"/>
                <a:ea typeface="Verdana"/>
                <a:cs typeface="Verdana"/>
                <a:sym typeface="Verdana"/>
                <a:hlinkClick r:id="rId3"/>
              </a:rPr>
              <a:t>www.sciencelearn.org.nz</a:t>
            </a:r>
            <a:endParaRPr sz="9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dk1"/>
                </a:solidFill>
                <a:latin typeface="Verdana"/>
                <a:ea typeface="Verdana"/>
                <a:cs typeface="Verdana"/>
                <a:sym typeface="Verdana"/>
              </a:rPr>
              <a:t>All images are copyrighted. For further information, please refer to enquiries@sciencelearn.org.nz </a:t>
            </a:r>
            <a:endParaRPr sz="1400" b="0" i="0" u="none" strike="noStrike" cap="none">
              <a:solidFill>
                <a:srgbClr val="000000"/>
              </a:solidFill>
              <a:latin typeface="Arial"/>
              <a:ea typeface="Arial"/>
              <a:cs typeface="Arial"/>
              <a:sym typeface="Arial"/>
            </a:endParaRPr>
          </a:p>
        </p:txBody>
      </p:sp>
      <p:pic>
        <p:nvPicPr>
          <p:cNvPr id="176" name="Google Shape;176;g5bc2de46f6_0_27"/>
          <p:cNvPicPr preferRelativeResize="0"/>
          <p:nvPr/>
        </p:nvPicPr>
        <p:blipFill rotWithShape="1">
          <a:blip r:embed="rId4">
            <a:alphaModFix/>
          </a:blip>
          <a:srcRect/>
          <a:stretch/>
        </p:blipFill>
        <p:spPr>
          <a:xfrm>
            <a:off x="950300" y="977375"/>
            <a:ext cx="7256500" cy="49320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5bc2de46f6_0_34"/>
          <p:cNvSpPr txBox="1"/>
          <p:nvPr/>
        </p:nvSpPr>
        <p:spPr>
          <a:xfrm>
            <a:off x="788250" y="-26125"/>
            <a:ext cx="7567500" cy="100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1000"/>
              </a:spcBef>
              <a:spcAft>
                <a:spcPts val="0"/>
              </a:spcAft>
              <a:buClr>
                <a:srgbClr val="000000"/>
              </a:buClr>
              <a:buSzPts val="3000"/>
              <a:buFont typeface="Arial"/>
              <a:buNone/>
            </a:pPr>
            <a:r>
              <a:rPr lang="en-AU" sz="3000" b="1" i="0" u="none" strike="noStrike" cap="none">
                <a:solidFill>
                  <a:srgbClr val="31859C"/>
                </a:solidFill>
                <a:latin typeface="Arial"/>
                <a:ea typeface="Arial"/>
                <a:cs typeface="Arial"/>
                <a:sym typeface="Arial"/>
              </a:rPr>
              <a:t>Weather</a:t>
            </a:r>
            <a:endParaRPr sz="3200" b="1" i="0" u="none" strike="noStrike" cap="none">
              <a:solidFill>
                <a:schemeClr val="dk2"/>
              </a:solidFill>
              <a:latin typeface="Arial"/>
              <a:ea typeface="Arial"/>
              <a:cs typeface="Arial"/>
              <a:sym typeface="Arial"/>
            </a:endParaRPr>
          </a:p>
        </p:txBody>
      </p:sp>
      <p:sp>
        <p:nvSpPr>
          <p:cNvPr id="183" name="Google Shape;183;g5bc2de46f6_0_34"/>
          <p:cNvSpPr txBox="1"/>
          <p:nvPr/>
        </p:nvSpPr>
        <p:spPr>
          <a:xfrm>
            <a:off x="0" y="6429600"/>
            <a:ext cx="9144000" cy="42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accent2"/>
                </a:solidFill>
                <a:latin typeface="Verdana"/>
                <a:ea typeface="Verdana"/>
                <a:cs typeface="Verdana"/>
                <a:sym typeface="Verdana"/>
              </a:rPr>
              <a:t>© Copyright. </a:t>
            </a:r>
            <a:r>
              <a:rPr lang="en-AU" sz="900" b="0" i="0" u="none" strike="noStrike" cap="none">
                <a:solidFill>
                  <a:schemeClr val="dk1"/>
                </a:solidFill>
                <a:latin typeface="Verdana"/>
                <a:ea typeface="Verdana"/>
                <a:cs typeface="Verdana"/>
                <a:sym typeface="Verdana"/>
              </a:rPr>
              <a:t>The University of Waikato Te Whare Wānanga o Waikato</a:t>
            </a:r>
            <a:r>
              <a:rPr lang="en-AU" sz="900" b="0" i="0" u="none" strike="noStrike" cap="none">
                <a:solidFill>
                  <a:schemeClr val="accent2"/>
                </a:solidFill>
                <a:latin typeface="Verdana"/>
                <a:ea typeface="Verdana"/>
                <a:cs typeface="Verdana"/>
                <a:sym typeface="Verdana"/>
              </a:rPr>
              <a:t>. All Rights Reserved | </a:t>
            </a:r>
            <a:r>
              <a:rPr lang="en-AU" sz="900" b="0" i="0" u="sng" strike="noStrike" cap="none">
                <a:solidFill>
                  <a:schemeClr val="hlink"/>
                </a:solidFill>
                <a:latin typeface="Verdana"/>
                <a:ea typeface="Verdana"/>
                <a:cs typeface="Verdana"/>
                <a:sym typeface="Verdana"/>
                <a:hlinkClick r:id="rId3"/>
              </a:rPr>
              <a:t>www.sciencelearn.org.nz</a:t>
            </a:r>
            <a:endParaRPr sz="9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dk1"/>
                </a:solidFill>
                <a:latin typeface="Verdana"/>
                <a:ea typeface="Verdana"/>
                <a:cs typeface="Verdana"/>
                <a:sym typeface="Verdana"/>
              </a:rPr>
              <a:t>All images are copyrighted. For further information, please refer to enquiries@sciencelearn.org.nz </a:t>
            </a:r>
            <a:endParaRPr sz="1400" b="0" i="0" u="none" strike="noStrike" cap="none">
              <a:solidFill>
                <a:srgbClr val="000000"/>
              </a:solidFill>
              <a:latin typeface="Arial"/>
              <a:ea typeface="Arial"/>
              <a:cs typeface="Arial"/>
              <a:sym typeface="Arial"/>
            </a:endParaRPr>
          </a:p>
        </p:txBody>
      </p:sp>
      <p:pic>
        <p:nvPicPr>
          <p:cNvPr id="184" name="Google Shape;184;g5bc2de46f6_0_34"/>
          <p:cNvPicPr preferRelativeResize="0"/>
          <p:nvPr/>
        </p:nvPicPr>
        <p:blipFill rotWithShape="1">
          <a:blip r:embed="rId4">
            <a:alphaModFix/>
          </a:blip>
          <a:srcRect/>
          <a:stretch/>
        </p:blipFill>
        <p:spPr>
          <a:xfrm>
            <a:off x="512350" y="855287"/>
            <a:ext cx="3905880" cy="5147425"/>
          </a:xfrm>
          <a:prstGeom prst="rect">
            <a:avLst/>
          </a:prstGeom>
          <a:noFill/>
          <a:ln>
            <a:noFill/>
          </a:ln>
          <a:effectLst>
            <a:outerShdw blurRad="57150" dist="95250" dir="5400000" algn="bl" rotWithShape="0">
              <a:srgbClr val="000000">
                <a:alpha val="49803"/>
              </a:srgbClr>
            </a:outerShdw>
          </a:effectLst>
        </p:spPr>
      </p:pic>
      <p:pic>
        <p:nvPicPr>
          <p:cNvPr id="185" name="Google Shape;185;g5bc2de46f6_0_34"/>
          <p:cNvPicPr preferRelativeResize="0"/>
          <p:nvPr/>
        </p:nvPicPr>
        <p:blipFill rotWithShape="1">
          <a:blip r:embed="rId5">
            <a:alphaModFix/>
          </a:blip>
          <a:srcRect/>
          <a:stretch/>
        </p:blipFill>
        <p:spPr>
          <a:xfrm>
            <a:off x="4874598" y="855300"/>
            <a:ext cx="3658051" cy="5147400"/>
          </a:xfrm>
          <a:prstGeom prst="rect">
            <a:avLst/>
          </a:prstGeom>
          <a:noFill/>
          <a:ln>
            <a:noFill/>
          </a:ln>
          <a:effectLst>
            <a:outerShdw blurRad="57150" dist="95250" dir="5400000" algn="bl" rotWithShape="0">
              <a:srgbClr val="000000">
                <a:alpha val="49803"/>
              </a:srgbClr>
            </a:outerShdw>
          </a:effectLst>
        </p:spPr>
      </p:pic>
      <p:sp>
        <p:nvSpPr>
          <p:cNvPr id="186" name="Google Shape;186;g5bc2de46f6_0_34"/>
          <p:cNvSpPr txBox="1"/>
          <p:nvPr/>
        </p:nvSpPr>
        <p:spPr>
          <a:xfrm rot="5400000">
            <a:off x="2375325" y="2222350"/>
            <a:ext cx="1407000" cy="58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AU" sz="800" b="0" i="0" u="none" strike="noStrike" cap="none">
                <a:solidFill>
                  <a:srgbClr val="000000"/>
                </a:solidFill>
                <a:latin typeface="Roboto"/>
                <a:ea typeface="Roboto"/>
                <a:cs typeface="Roboto"/>
                <a:sym typeface="Roboto"/>
              </a:rPr>
              <a:t> </a:t>
            </a:r>
            <a:r>
              <a:rPr lang="en-AU" sz="800" b="0" i="0" u="none" strike="noStrike" cap="none">
                <a:solidFill>
                  <a:srgbClr val="000000"/>
                </a:solidFill>
                <a:uFill>
                  <a:noFill/>
                </a:uFill>
                <a:latin typeface="Roboto"/>
                <a:ea typeface="Roboto"/>
                <a:cs typeface="Roboto"/>
                <a:sym typeface="Roboto"/>
                <a:hlinkClick r:id="rId6"/>
              </a:rPr>
              <a:t>Valentin de Bruyn/Coton</a:t>
            </a:r>
            <a:endParaRPr sz="800" b="0" i="0" u="none" strike="noStrike" cap="none">
              <a:solidFill>
                <a:srgbClr val="000000"/>
              </a:solidFill>
              <a:latin typeface="Arial"/>
              <a:ea typeface="Arial"/>
              <a:cs typeface="Arial"/>
              <a:sym typeface="Arial"/>
            </a:endParaRPr>
          </a:p>
        </p:txBody>
      </p:sp>
      <p:sp>
        <p:nvSpPr>
          <p:cNvPr id="187" name="Google Shape;187;g5bc2de46f6_0_34"/>
          <p:cNvSpPr txBox="1"/>
          <p:nvPr/>
        </p:nvSpPr>
        <p:spPr>
          <a:xfrm>
            <a:off x="7932325" y="6001425"/>
            <a:ext cx="677100" cy="42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AU" sz="1200" b="0" i="0" u="none" strike="noStrike" cap="none">
                <a:solidFill>
                  <a:srgbClr val="000000"/>
                </a:solidFill>
                <a:latin typeface="Arial"/>
                <a:ea typeface="Arial"/>
                <a:cs typeface="Arial"/>
                <a:sym typeface="Arial"/>
              </a:rPr>
              <a:t>NIWA</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5bc2de46f6_0_42"/>
          <p:cNvSpPr txBox="1"/>
          <p:nvPr/>
        </p:nvSpPr>
        <p:spPr>
          <a:xfrm>
            <a:off x="788250" y="-26125"/>
            <a:ext cx="7567500" cy="100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1000"/>
              </a:spcBef>
              <a:spcAft>
                <a:spcPts val="0"/>
              </a:spcAft>
              <a:buClr>
                <a:srgbClr val="000000"/>
              </a:buClr>
              <a:buSzPts val="3000"/>
              <a:buFont typeface="Arial"/>
              <a:buNone/>
            </a:pPr>
            <a:r>
              <a:rPr lang="en-AU" sz="3000" b="1" i="0" u="none" strike="noStrike" cap="none">
                <a:solidFill>
                  <a:srgbClr val="31859C"/>
                </a:solidFill>
                <a:latin typeface="Arial"/>
                <a:ea typeface="Arial"/>
                <a:cs typeface="Arial"/>
                <a:sym typeface="Arial"/>
              </a:rPr>
              <a:t>Freshwater</a:t>
            </a:r>
            <a:endParaRPr sz="3200" b="1" i="0" u="none" strike="noStrike" cap="none">
              <a:solidFill>
                <a:schemeClr val="dk2"/>
              </a:solidFill>
              <a:latin typeface="Arial"/>
              <a:ea typeface="Arial"/>
              <a:cs typeface="Arial"/>
              <a:sym typeface="Arial"/>
            </a:endParaRPr>
          </a:p>
        </p:txBody>
      </p:sp>
      <p:sp>
        <p:nvSpPr>
          <p:cNvPr id="194" name="Google Shape;194;g5bc2de46f6_0_42"/>
          <p:cNvSpPr txBox="1"/>
          <p:nvPr/>
        </p:nvSpPr>
        <p:spPr>
          <a:xfrm>
            <a:off x="0" y="6429600"/>
            <a:ext cx="9144000" cy="42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accent2"/>
                </a:solidFill>
                <a:latin typeface="Verdana"/>
                <a:ea typeface="Verdana"/>
                <a:cs typeface="Verdana"/>
                <a:sym typeface="Verdana"/>
              </a:rPr>
              <a:t>© Copyright. </a:t>
            </a:r>
            <a:r>
              <a:rPr lang="en-AU" sz="900" b="0" i="0" u="none" strike="noStrike" cap="none">
                <a:solidFill>
                  <a:schemeClr val="dk1"/>
                </a:solidFill>
                <a:latin typeface="Verdana"/>
                <a:ea typeface="Verdana"/>
                <a:cs typeface="Verdana"/>
                <a:sym typeface="Verdana"/>
              </a:rPr>
              <a:t>The University of Waikato Te Whare Wānanga o Waikato</a:t>
            </a:r>
            <a:r>
              <a:rPr lang="en-AU" sz="900" b="0" i="0" u="none" strike="noStrike" cap="none">
                <a:solidFill>
                  <a:schemeClr val="accent2"/>
                </a:solidFill>
                <a:latin typeface="Verdana"/>
                <a:ea typeface="Verdana"/>
                <a:cs typeface="Verdana"/>
                <a:sym typeface="Verdana"/>
              </a:rPr>
              <a:t>. All Rights Reserved | </a:t>
            </a:r>
            <a:r>
              <a:rPr lang="en-AU" sz="900" b="0" i="0" u="sng" strike="noStrike" cap="none">
                <a:solidFill>
                  <a:schemeClr val="hlink"/>
                </a:solidFill>
                <a:latin typeface="Verdana"/>
                <a:ea typeface="Verdana"/>
                <a:cs typeface="Verdana"/>
                <a:sym typeface="Verdana"/>
                <a:hlinkClick r:id="rId3"/>
              </a:rPr>
              <a:t>www.sciencelearn.org.nz</a:t>
            </a:r>
            <a:endParaRPr sz="9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dk1"/>
                </a:solidFill>
                <a:latin typeface="Verdana"/>
                <a:ea typeface="Verdana"/>
                <a:cs typeface="Verdana"/>
                <a:sym typeface="Verdana"/>
              </a:rPr>
              <a:t>All images are copyrighted. For further information, please refer to enquiries@sciencelearn.org.nz </a:t>
            </a:r>
            <a:endParaRPr sz="1400" b="0" i="0" u="none" strike="noStrike" cap="none">
              <a:solidFill>
                <a:srgbClr val="000000"/>
              </a:solidFill>
              <a:latin typeface="Arial"/>
              <a:ea typeface="Arial"/>
              <a:cs typeface="Arial"/>
              <a:sym typeface="Arial"/>
            </a:endParaRPr>
          </a:p>
        </p:txBody>
      </p:sp>
      <p:sp>
        <p:nvSpPr>
          <p:cNvPr id="195" name="Google Shape;195;g5bc2de46f6_0_42"/>
          <p:cNvSpPr txBox="1"/>
          <p:nvPr/>
        </p:nvSpPr>
        <p:spPr>
          <a:xfrm>
            <a:off x="4925625" y="947250"/>
            <a:ext cx="3430200" cy="488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6" name="Google Shape;196;g5bc2de46f6_0_42"/>
          <p:cNvPicPr preferRelativeResize="0"/>
          <p:nvPr/>
        </p:nvPicPr>
        <p:blipFill rotWithShape="1">
          <a:blip r:embed="rId4">
            <a:alphaModFix/>
          </a:blip>
          <a:srcRect b="4351"/>
          <a:stretch/>
        </p:blipFill>
        <p:spPr>
          <a:xfrm>
            <a:off x="565275" y="762637"/>
            <a:ext cx="4210050" cy="5256825"/>
          </a:xfrm>
          <a:prstGeom prst="rect">
            <a:avLst/>
          </a:prstGeom>
          <a:noFill/>
          <a:ln>
            <a:noFill/>
          </a:ln>
          <a:effectLst>
            <a:outerShdw blurRad="57150" dist="95250" dir="5400000" algn="bl" rotWithShape="0">
              <a:srgbClr val="000000">
                <a:alpha val="49803"/>
              </a:srgbClr>
            </a:outerShdw>
          </a:effectLst>
        </p:spPr>
      </p:pic>
      <p:pic>
        <p:nvPicPr>
          <p:cNvPr id="197" name="Google Shape;197;g5bc2de46f6_0_42"/>
          <p:cNvPicPr preferRelativeResize="0"/>
          <p:nvPr/>
        </p:nvPicPr>
        <p:blipFill rotWithShape="1">
          <a:blip r:embed="rId5">
            <a:alphaModFix/>
          </a:blip>
          <a:srcRect/>
          <a:stretch/>
        </p:blipFill>
        <p:spPr>
          <a:xfrm>
            <a:off x="2821724" y="1340798"/>
            <a:ext cx="5449474" cy="3989175"/>
          </a:xfrm>
          <a:prstGeom prst="rect">
            <a:avLst/>
          </a:prstGeom>
          <a:noFill/>
          <a:ln>
            <a:noFill/>
          </a:ln>
          <a:effectLst>
            <a:outerShdw blurRad="57150" dist="95250" dir="5400000" algn="bl" rotWithShape="0">
              <a:srgbClr val="000000">
                <a:alpha val="49803"/>
              </a:srgbClr>
            </a:outerShdw>
          </a:effectLst>
        </p:spPr>
      </p:pic>
      <p:pic>
        <p:nvPicPr>
          <p:cNvPr id="198" name="Google Shape;198;g5bc2de46f6_0_42"/>
          <p:cNvPicPr preferRelativeResize="0"/>
          <p:nvPr/>
        </p:nvPicPr>
        <p:blipFill rotWithShape="1">
          <a:blip r:embed="rId6">
            <a:alphaModFix/>
          </a:blip>
          <a:srcRect/>
          <a:stretch/>
        </p:blipFill>
        <p:spPr>
          <a:xfrm>
            <a:off x="5680900" y="2668125"/>
            <a:ext cx="2674925" cy="3785025"/>
          </a:xfrm>
          <a:prstGeom prst="rect">
            <a:avLst/>
          </a:prstGeom>
          <a:noFill/>
          <a:ln>
            <a:noFill/>
          </a:ln>
          <a:effectLst>
            <a:outerShdw blurRad="57150" dist="95250" dir="5400000" algn="bl" rotWithShape="0">
              <a:srgbClr val="000000">
                <a:alpha val="49803"/>
              </a:srgbClr>
            </a:outerShdw>
          </a:effectLst>
        </p:spPr>
      </p:pic>
      <p:sp>
        <p:nvSpPr>
          <p:cNvPr id="199" name="Google Shape;199;g5bc2de46f6_0_42"/>
          <p:cNvSpPr txBox="1"/>
          <p:nvPr/>
        </p:nvSpPr>
        <p:spPr>
          <a:xfrm rot="5400000">
            <a:off x="6624825" y="4252725"/>
            <a:ext cx="3960000" cy="7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AU" sz="700">
                <a:solidFill>
                  <a:schemeClr val="dk1"/>
                </a:solidFill>
              </a:rPr>
              <a:t>Identifying a gap in regards to information, Waikato-Tainui approached and then collaborated with Manaaki Whenua on this publication — Te reo o te repo - The voice of the wetland: connections, understandings and learnings for the restoration of our wetlands / edited by Yvonne Taura, Cheri van Schravendijk-Goodman, Beverley Clarkson. -- Hamilton, NZ: Manaaki Whenua – Landcare Research and Waikato Raupatu River Trust, 2017.</a:t>
            </a:r>
            <a:endParaRPr sz="7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7"/>
          <p:cNvSpPr txBox="1"/>
          <p:nvPr/>
        </p:nvSpPr>
        <p:spPr>
          <a:xfrm>
            <a:off x="788250" y="-26125"/>
            <a:ext cx="7567500" cy="100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AU" sz="3000" b="1" i="0" u="none" strike="noStrike" cap="none">
                <a:solidFill>
                  <a:srgbClr val="31859C"/>
                </a:solidFill>
                <a:latin typeface="Arial"/>
                <a:ea typeface="Arial"/>
                <a:cs typeface="Arial"/>
                <a:sym typeface="Arial"/>
              </a:rPr>
              <a:t>Exploring mātauranga Māori</a:t>
            </a:r>
            <a:endParaRPr sz="3200" b="1" i="0" u="none" strike="noStrike" cap="none">
              <a:solidFill>
                <a:schemeClr val="dk2"/>
              </a:solidFill>
              <a:latin typeface="Arial"/>
              <a:ea typeface="Arial"/>
              <a:cs typeface="Arial"/>
              <a:sym typeface="Arial"/>
            </a:endParaRPr>
          </a:p>
        </p:txBody>
      </p:sp>
      <p:pic>
        <p:nvPicPr>
          <p:cNvPr id="206" name="Google Shape;206;p7"/>
          <p:cNvPicPr preferRelativeResize="0"/>
          <p:nvPr/>
        </p:nvPicPr>
        <p:blipFill rotWithShape="1">
          <a:blip r:embed="rId3">
            <a:alphaModFix/>
          </a:blip>
          <a:srcRect/>
          <a:stretch/>
        </p:blipFill>
        <p:spPr>
          <a:xfrm>
            <a:off x="152400" y="1129775"/>
            <a:ext cx="2611800" cy="2445875"/>
          </a:xfrm>
          <a:prstGeom prst="rect">
            <a:avLst/>
          </a:prstGeom>
          <a:noFill/>
          <a:ln>
            <a:noFill/>
          </a:ln>
        </p:spPr>
      </p:pic>
      <p:pic>
        <p:nvPicPr>
          <p:cNvPr id="207" name="Google Shape;207;p7"/>
          <p:cNvPicPr preferRelativeResize="0"/>
          <p:nvPr/>
        </p:nvPicPr>
        <p:blipFill rotWithShape="1">
          <a:blip r:embed="rId4">
            <a:alphaModFix/>
          </a:blip>
          <a:srcRect/>
          <a:stretch/>
        </p:blipFill>
        <p:spPr>
          <a:xfrm>
            <a:off x="6307759" y="3894600"/>
            <a:ext cx="2555391" cy="2445875"/>
          </a:xfrm>
          <a:prstGeom prst="rect">
            <a:avLst/>
          </a:prstGeom>
          <a:noFill/>
          <a:ln>
            <a:noFill/>
          </a:ln>
        </p:spPr>
      </p:pic>
      <p:sp>
        <p:nvSpPr>
          <p:cNvPr id="208" name="Google Shape;208;p7"/>
          <p:cNvSpPr/>
          <p:nvPr/>
        </p:nvSpPr>
        <p:spPr>
          <a:xfrm>
            <a:off x="3149100" y="1407988"/>
            <a:ext cx="5530500" cy="1873800"/>
          </a:xfrm>
          <a:prstGeom prst="wedgeRoundRectCallout">
            <a:avLst>
              <a:gd name="adj1" fmla="val -60439"/>
              <a:gd name="adj2" fmla="val 30438"/>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AU" sz="1800" b="0" i="0" u="none" strike="noStrike" cap="none">
                <a:solidFill>
                  <a:schemeClr val="dk1"/>
                </a:solidFill>
                <a:latin typeface="Arial"/>
                <a:ea typeface="Arial"/>
                <a:cs typeface="Arial"/>
                <a:sym typeface="Arial"/>
              </a:rPr>
              <a:t>Mātauranga Māori is, I believe, the knowledge of the Māori. And in a lot of cases, you have to look at what the mātauranga is about because some mātauranga is not for the common person.</a:t>
            </a:r>
            <a:endParaRPr sz="1800" b="0" i="0" u="none" strike="noStrike" cap="none">
              <a:solidFill>
                <a:srgbClr val="000000"/>
              </a:solidFill>
              <a:latin typeface="Arial"/>
              <a:ea typeface="Arial"/>
              <a:cs typeface="Arial"/>
              <a:sym typeface="Arial"/>
            </a:endParaRPr>
          </a:p>
        </p:txBody>
      </p:sp>
      <p:sp>
        <p:nvSpPr>
          <p:cNvPr id="209" name="Google Shape;209;p7"/>
          <p:cNvSpPr/>
          <p:nvPr/>
        </p:nvSpPr>
        <p:spPr>
          <a:xfrm>
            <a:off x="244800" y="3728075"/>
            <a:ext cx="5530500" cy="2612400"/>
          </a:xfrm>
          <a:prstGeom prst="wedgeRoundRectCallout">
            <a:avLst>
              <a:gd name="adj1" fmla="val 60568"/>
              <a:gd name="adj2" fmla="val 20641"/>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AU" sz="1800" b="0" i="0" u="none" strike="noStrike" cap="none">
                <a:solidFill>
                  <a:schemeClr val="dk1"/>
                </a:solidFill>
                <a:latin typeface="Arial"/>
                <a:ea typeface="Arial"/>
                <a:cs typeface="Arial"/>
                <a:sym typeface="Arial"/>
              </a:rPr>
              <a:t>There’s no general sort of thing in regards to Māori because we’re all different. Some are located on the coast, so they have knowledge that’s pertaining to the sea and the ocean. Some are located along the rivers, so they have an in-depth knowledge and understanding around the river.</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0" name="Google Shape;210;p7"/>
          <p:cNvSpPr txBox="1"/>
          <p:nvPr/>
        </p:nvSpPr>
        <p:spPr>
          <a:xfrm>
            <a:off x="6329204" y="6021592"/>
            <a:ext cx="25125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50"/>
              <a:buFont typeface="Arial"/>
              <a:buNone/>
            </a:pPr>
            <a:r>
              <a:rPr lang="en-AU" sz="1250" b="1" i="0" u="none" strike="noStrike" cap="none">
                <a:solidFill>
                  <a:srgbClr val="FFFFFF"/>
                </a:solidFill>
                <a:latin typeface="Arial"/>
                <a:ea typeface="Arial"/>
                <a:cs typeface="Arial"/>
                <a:sym typeface="Arial"/>
              </a:rPr>
              <a:t>APANUI SKIPPER</a:t>
            </a:r>
            <a:endParaRPr sz="1400" b="1" i="0" u="none" strike="noStrike" cap="none">
              <a:solidFill>
                <a:srgbClr val="FFFFFF"/>
              </a:solidFill>
              <a:latin typeface="Arial"/>
              <a:ea typeface="Arial"/>
              <a:cs typeface="Arial"/>
              <a:sym typeface="Arial"/>
            </a:endParaRPr>
          </a:p>
        </p:txBody>
      </p:sp>
      <p:sp>
        <p:nvSpPr>
          <p:cNvPr id="211" name="Google Shape;211;p7"/>
          <p:cNvSpPr txBox="1"/>
          <p:nvPr/>
        </p:nvSpPr>
        <p:spPr>
          <a:xfrm>
            <a:off x="542350" y="3210550"/>
            <a:ext cx="16269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chemeClr val="dk1"/>
              </a:buClr>
              <a:buSzPts val="1200"/>
              <a:buFont typeface="Calibri"/>
              <a:buNone/>
            </a:pPr>
            <a:r>
              <a:rPr lang="en-AU" sz="1250" b="1" i="0" u="none" strike="noStrike" cap="none">
                <a:solidFill>
                  <a:srgbClr val="FFFFFF"/>
                </a:solidFill>
                <a:latin typeface="Arial"/>
                <a:ea typeface="Arial"/>
                <a:cs typeface="Arial"/>
                <a:sym typeface="Arial"/>
              </a:rPr>
              <a:t>WENO ITI</a:t>
            </a:r>
            <a:endParaRPr sz="1400" b="1" i="0" u="none" strike="noStrike" cap="none">
              <a:solidFill>
                <a:srgbClr val="FFFFFF"/>
              </a:solidFill>
              <a:latin typeface="Arial"/>
              <a:ea typeface="Arial"/>
              <a:cs typeface="Arial"/>
              <a:sym typeface="Arial"/>
            </a:endParaRPr>
          </a:p>
        </p:txBody>
      </p:sp>
      <p:sp>
        <p:nvSpPr>
          <p:cNvPr id="212" name="Google Shape;212;p7"/>
          <p:cNvSpPr txBox="1"/>
          <p:nvPr/>
        </p:nvSpPr>
        <p:spPr>
          <a:xfrm>
            <a:off x="0" y="6429600"/>
            <a:ext cx="9144000" cy="42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accent2"/>
                </a:solidFill>
                <a:latin typeface="Verdana"/>
                <a:ea typeface="Verdana"/>
                <a:cs typeface="Verdana"/>
                <a:sym typeface="Verdana"/>
              </a:rPr>
              <a:t>© Copyright. </a:t>
            </a:r>
            <a:r>
              <a:rPr lang="en-AU" sz="900" b="0" i="0" u="none" strike="noStrike" cap="none">
                <a:solidFill>
                  <a:schemeClr val="dk1"/>
                </a:solidFill>
                <a:latin typeface="Verdana"/>
                <a:ea typeface="Verdana"/>
                <a:cs typeface="Verdana"/>
                <a:sym typeface="Verdana"/>
              </a:rPr>
              <a:t>The University of Waikato Te Whare Wānanga o Waikato</a:t>
            </a:r>
            <a:r>
              <a:rPr lang="en-AU" sz="900" b="0" i="0" u="none" strike="noStrike" cap="none">
                <a:solidFill>
                  <a:schemeClr val="accent2"/>
                </a:solidFill>
                <a:latin typeface="Verdana"/>
                <a:ea typeface="Verdana"/>
                <a:cs typeface="Verdana"/>
                <a:sym typeface="Verdana"/>
              </a:rPr>
              <a:t>. All Rights Reserved | </a:t>
            </a:r>
            <a:r>
              <a:rPr lang="en-AU" sz="900" b="0" i="0" u="sng" strike="noStrike" cap="none">
                <a:solidFill>
                  <a:schemeClr val="hlink"/>
                </a:solidFill>
                <a:latin typeface="Verdana"/>
                <a:ea typeface="Verdana"/>
                <a:cs typeface="Verdana"/>
                <a:sym typeface="Verdana"/>
                <a:hlinkClick r:id="rId5"/>
              </a:rPr>
              <a:t>www.sciencelearn.org.nz</a:t>
            </a:r>
            <a:endParaRPr sz="9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dk1"/>
                </a:solidFill>
                <a:latin typeface="Verdana"/>
                <a:ea typeface="Verdana"/>
                <a:cs typeface="Verdana"/>
                <a:sym typeface="Verdana"/>
              </a:rPr>
              <a:t>All images are copyrighted. For further information, please refer to enquiries@sciencelearn.org.nz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5bc2de46f6_0_58"/>
          <p:cNvSpPr txBox="1"/>
          <p:nvPr/>
        </p:nvSpPr>
        <p:spPr>
          <a:xfrm>
            <a:off x="788250" y="-26125"/>
            <a:ext cx="7567500" cy="100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1000"/>
              </a:spcBef>
              <a:spcAft>
                <a:spcPts val="0"/>
              </a:spcAft>
              <a:buClr>
                <a:srgbClr val="000000"/>
              </a:buClr>
              <a:buSzPts val="3000"/>
              <a:buFont typeface="Arial"/>
              <a:buNone/>
            </a:pPr>
            <a:r>
              <a:rPr lang="en-AU" sz="3000" b="1" i="0" u="none" strike="noStrike" cap="none">
                <a:solidFill>
                  <a:srgbClr val="31859C"/>
                </a:solidFill>
                <a:latin typeface="Arial"/>
                <a:ea typeface="Arial"/>
                <a:cs typeface="Arial"/>
                <a:sym typeface="Arial"/>
              </a:rPr>
              <a:t>Student knowledge</a:t>
            </a:r>
            <a:endParaRPr sz="3200" b="1" i="0" u="none" strike="noStrike" cap="none">
              <a:solidFill>
                <a:schemeClr val="dk2"/>
              </a:solidFill>
              <a:latin typeface="Arial"/>
              <a:ea typeface="Arial"/>
              <a:cs typeface="Arial"/>
              <a:sym typeface="Arial"/>
            </a:endParaRPr>
          </a:p>
        </p:txBody>
      </p:sp>
      <p:sp>
        <p:nvSpPr>
          <p:cNvPr id="219" name="Google Shape;219;g5bc2de46f6_0_58"/>
          <p:cNvSpPr txBox="1"/>
          <p:nvPr/>
        </p:nvSpPr>
        <p:spPr>
          <a:xfrm>
            <a:off x="0" y="6429600"/>
            <a:ext cx="9144000" cy="42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accent2"/>
                </a:solidFill>
                <a:latin typeface="Verdana"/>
                <a:ea typeface="Verdana"/>
                <a:cs typeface="Verdana"/>
                <a:sym typeface="Verdana"/>
              </a:rPr>
              <a:t>© Copyright. </a:t>
            </a:r>
            <a:r>
              <a:rPr lang="en-AU" sz="900" b="0" i="0" u="none" strike="noStrike" cap="none">
                <a:solidFill>
                  <a:schemeClr val="dk1"/>
                </a:solidFill>
                <a:latin typeface="Verdana"/>
                <a:ea typeface="Verdana"/>
                <a:cs typeface="Verdana"/>
                <a:sym typeface="Verdana"/>
              </a:rPr>
              <a:t>The University of Waikato Te Whare Wānanga o Waikato</a:t>
            </a:r>
            <a:r>
              <a:rPr lang="en-AU" sz="900" b="0" i="0" u="none" strike="noStrike" cap="none">
                <a:solidFill>
                  <a:schemeClr val="accent2"/>
                </a:solidFill>
                <a:latin typeface="Verdana"/>
                <a:ea typeface="Verdana"/>
                <a:cs typeface="Verdana"/>
                <a:sym typeface="Verdana"/>
              </a:rPr>
              <a:t>. All Rights Reserved | </a:t>
            </a:r>
            <a:r>
              <a:rPr lang="en-AU" sz="900" b="0" i="0" u="sng" strike="noStrike" cap="none">
                <a:solidFill>
                  <a:schemeClr val="hlink"/>
                </a:solidFill>
                <a:latin typeface="Verdana"/>
                <a:ea typeface="Verdana"/>
                <a:cs typeface="Verdana"/>
                <a:sym typeface="Verdana"/>
                <a:hlinkClick r:id="rId3"/>
              </a:rPr>
              <a:t>www.sciencelearn.org.nz</a:t>
            </a:r>
            <a:endParaRPr sz="9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dk1"/>
                </a:solidFill>
                <a:latin typeface="Verdana"/>
                <a:ea typeface="Verdana"/>
                <a:cs typeface="Verdana"/>
                <a:sym typeface="Verdana"/>
              </a:rPr>
              <a:t>All images are copyrighted. For further information, please refer to enquiries@sciencelearn.org.nz </a:t>
            </a:r>
            <a:endParaRPr sz="1400" b="0" i="0" u="none" strike="noStrike" cap="none">
              <a:solidFill>
                <a:srgbClr val="000000"/>
              </a:solidFill>
              <a:latin typeface="Arial"/>
              <a:ea typeface="Arial"/>
              <a:cs typeface="Arial"/>
              <a:sym typeface="Arial"/>
            </a:endParaRPr>
          </a:p>
        </p:txBody>
      </p:sp>
      <p:sp>
        <p:nvSpPr>
          <p:cNvPr id="220" name="Google Shape;220;g5bc2de46f6_0_58"/>
          <p:cNvSpPr txBox="1"/>
          <p:nvPr/>
        </p:nvSpPr>
        <p:spPr>
          <a:xfrm>
            <a:off x="4925625" y="947250"/>
            <a:ext cx="3430200" cy="488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1" name="Google Shape;221;g5bc2de46f6_0_58"/>
          <p:cNvPicPr preferRelativeResize="0"/>
          <p:nvPr/>
        </p:nvPicPr>
        <p:blipFill rotWithShape="1">
          <a:blip r:embed="rId4">
            <a:alphaModFix/>
          </a:blip>
          <a:srcRect/>
          <a:stretch/>
        </p:blipFill>
        <p:spPr>
          <a:xfrm>
            <a:off x="1881425" y="1091350"/>
            <a:ext cx="5381150" cy="4274025"/>
          </a:xfrm>
          <a:prstGeom prst="rect">
            <a:avLst/>
          </a:prstGeom>
          <a:noFill/>
          <a:ln>
            <a:noFill/>
          </a:ln>
        </p:spPr>
      </p:pic>
      <p:sp>
        <p:nvSpPr>
          <p:cNvPr id="222" name="Google Shape;222;g5bc2de46f6_0_58"/>
          <p:cNvSpPr txBox="1"/>
          <p:nvPr/>
        </p:nvSpPr>
        <p:spPr>
          <a:xfrm>
            <a:off x="5003700" y="5296425"/>
            <a:ext cx="2340300" cy="42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rgbClr val="4C4C4C"/>
                </a:solidFill>
                <a:latin typeface="Verdana"/>
                <a:ea typeface="Verdana"/>
                <a:cs typeface="Verdana"/>
                <a:sym typeface="Verdana"/>
              </a:rPr>
              <a:t>Dr Sarah Morgan, Comet Auckland</a:t>
            </a:r>
            <a:endParaRPr sz="900" b="0" i="0" u="none" strike="noStrike" cap="none">
              <a:solidFill>
                <a:srgbClr val="000000"/>
              </a:solidFill>
              <a:latin typeface="Verdana"/>
              <a:ea typeface="Verdana"/>
              <a:cs typeface="Verdana"/>
              <a:sym typeface="Verdan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1"/>
        <p:cNvGrpSpPr/>
        <p:nvPr/>
      </p:nvGrpSpPr>
      <p:grpSpPr>
        <a:xfrm>
          <a:off x="0" y="0"/>
          <a:ext cx="0" cy="0"/>
          <a:chOff x="0" y="0"/>
          <a:chExt cx="0" cy="0"/>
        </a:xfrm>
      </p:grpSpPr>
      <p:pic>
        <p:nvPicPr>
          <p:cNvPr id="52" name="Google Shape;52;p2"/>
          <p:cNvPicPr preferRelativeResize="0"/>
          <p:nvPr/>
        </p:nvPicPr>
        <p:blipFill rotWithShape="1">
          <a:blip r:embed="rId4">
            <a:alphaModFix/>
          </a:blip>
          <a:srcRect l="1498" t="8912" r="1196" b="7634"/>
          <a:stretch/>
        </p:blipFill>
        <p:spPr>
          <a:xfrm>
            <a:off x="24725" y="1335259"/>
            <a:ext cx="9144005" cy="1313516"/>
          </a:xfrm>
          <a:prstGeom prst="rect">
            <a:avLst/>
          </a:prstGeom>
          <a:noFill/>
          <a:ln>
            <a:noFill/>
          </a:ln>
        </p:spPr>
      </p:pic>
      <p:sp>
        <p:nvSpPr>
          <p:cNvPr id="53" name="Google Shape;53;p2"/>
          <p:cNvSpPr txBox="1"/>
          <p:nvPr/>
        </p:nvSpPr>
        <p:spPr>
          <a:xfrm>
            <a:off x="839100" y="181325"/>
            <a:ext cx="7465800" cy="1018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AU" sz="3000" b="1" i="0" u="none" strike="noStrike" cap="none">
                <a:solidFill>
                  <a:srgbClr val="31859C"/>
                </a:solidFill>
                <a:latin typeface="Arial"/>
                <a:ea typeface="Arial"/>
                <a:cs typeface="Arial"/>
                <a:sym typeface="Arial"/>
              </a:rPr>
              <a:t>Pokapū Akoranga Pūtaiao</a:t>
            </a:r>
            <a:r>
              <a:rPr lang="en-AU" sz="3200" b="1" i="0" u="none" strike="noStrike" cap="none">
                <a:solidFill>
                  <a:srgbClr val="31859C"/>
                </a:solidFill>
                <a:latin typeface="Arial"/>
                <a:ea typeface="Arial"/>
                <a:cs typeface="Arial"/>
                <a:sym typeface="Arial"/>
              </a:rPr>
              <a:t> </a:t>
            </a:r>
            <a:endParaRPr sz="3200" b="1" i="0" u="none" strike="noStrike" cap="none">
              <a:solidFill>
                <a:schemeClr val="dk2"/>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en-AU" sz="3000" b="1" i="0" u="none" strike="noStrike" cap="none">
                <a:solidFill>
                  <a:schemeClr val="accent1"/>
                </a:solidFill>
                <a:latin typeface="Arial"/>
                <a:ea typeface="Arial"/>
                <a:cs typeface="Arial"/>
                <a:sym typeface="Arial"/>
              </a:rPr>
              <a:t>The Science Learning Hub </a:t>
            </a:r>
            <a:endParaRPr sz="3000" b="0" i="0" u="none" strike="noStrike" cap="none">
              <a:solidFill>
                <a:srgbClr val="000000"/>
              </a:solidFill>
              <a:latin typeface="Arial"/>
              <a:ea typeface="Arial"/>
              <a:cs typeface="Arial"/>
              <a:sym typeface="Arial"/>
            </a:endParaRPr>
          </a:p>
        </p:txBody>
      </p:sp>
      <p:sp>
        <p:nvSpPr>
          <p:cNvPr id="54" name="Google Shape;54;p2"/>
          <p:cNvSpPr txBox="1"/>
          <p:nvPr/>
        </p:nvSpPr>
        <p:spPr>
          <a:xfrm>
            <a:off x="375725" y="2783900"/>
            <a:ext cx="8442000" cy="2645400"/>
          </a:xfrm>
          <a:prstGeom prst="rect">
            <a:avLst/>
          </a:prstGeom>
          <a:noFill/>
          <a:ln>
            <a:noFill/>
          </a:ln>
        </p:spPr>
        <p:txBody>
          <a:bodyPr spcFirstLastPara="1" wrap="square" lIns="91425" tIns="91425" rIns="91425" bIns="91425" anchor="ctr" anchorCtr="0">
            <a:noAutofit/>
          </a:bodyPr>
          <a:lstStyle/>
          <a:p>
            <a:pPr marL="349250" marR="0" lvl="0" indent="-349250" algn="l" rtl="0">
              <a:lnSpc>
                <a:spcPct val="100000"/>
              </a:lnSpc>
              <a:spcBef>
                <a:spcPts val="0"/>
              </a:spcBef>
              <a:spcAft>
                <a:spcPts val="0"/>
              </a:spcAft>
              <a:buClr>
                <a:srgbClr val="6FB7D7"/>
              </a:buClr>
              <a:buSzPts val="2640"/>
              <a:buFont typeface="Noto Sans Symbols"/>
              <a:buChar char="●"/>
            </a:pPr>
            <a:r>
              <a:rPr lang="en-AU" sz="2400" b="0" i="0" u="none" strike="noStrike" cap="none">
                <a:solidFill>
                  <a:srgbClr val="595959"/>
                </a:solidFill>
                <a:latin typeface="Arial"/>
                <a:ea typeface="Arial"/>
                <a:cs typeface="Arial"/>
                <a:sym typeface="Arial"/>
              </a:rPr>
              <a:t>A trustworthy online resource – produced by educators and scientists for New Zealand teachers and students. </a:t>
            </a:r>
            <a:endParaRPr sz="2400" b="0" i="0" u="none" strike="noStrike" cap="none">
              <a:solidFill>
                <a:srgbClr val="595959"/>
              </a:solidFill>
              <a:latin typeface="Arial"/>
              <a:ea typeface="Arial"/>
              <a:cs typeface="Arial"/>
              <a:sym typeface="Arial"/>
            </a:endParaRPr>
          </a:p>
          <a:p>
            <a:pPr marL="349250" marR="0" lvl="0" indent="-349250" algn="l" rtl="0">
              <a:lnSpc>
                <a:spcPct val="100000"/>
              </a:lnSpc>
              <a:spcBef>
                <a:spcPts val="1000"/>
              </a:spcBef>
              <a:spcAft>
                <a:spcPts val="0"/>
              </a:spcAft>
              <a:buClr>
                <a:srgbClr val="6FB7D7"/>
              </a:buClr>
              <a:buSzPts val="2640"/>
              <a:buFont typeface="Noto Sans Symbols"/>
              <a:buChar char="●"/>
            </a:pPr>
            <a:r>
              <a:rPr lang="en-AU" sz="2400" b="0" i="0" u="none" strike="noStrike" cap="none">
                <a:solidFill>
                  <a:srgbClr val="595959"/>
                </a:solidFill>
                <a:latin typeface="Arial"/>
                <a:ea typeface="Arial"/>
                <a:cs typeface="Arial"/>
                <a:sym typeface="Arial"/>
              </a:rPr>
              <a:t>Based on world-class New Zealand science research.</a:t>
            </a:r>
            <a:endParaRPr sz="2400" b="0" i="0" u="none" strike="noStrike" cap="none">
              <a:solidFill>
                <a:srgbClr val="595959"/>
              </a:solidFill>
              <a:latin typeface="Arial"/>
              <a:ea typeface="Arial"/>
              <a:cs typeface="Arial"/>
              <a:sym typeface="Arial"/>
            </a:endParaRPr>
          </a:p>
          <a:p>
            <a:pPr marL="349250" marR="0" lvl="0" indent="-349250" algn="l" rtl="0">
              <a:lnSpc>
                <a:spcPct val="100000"/>
              </a:lnSpc>
              <a:spcBef>
                <a:spcPts val="1000"/>
              </a:spcBef>
              <a:spcAft>
                <a:spcPts val="1000"/>
              </a:spcAft>
              <a:buClr>
                <a:srgbClr val="6FB7D7"/>
              </a:buClr>
              <a:buSzPts val="2640"/>
              <a:buFont typeface="Noto Sans Symbols"/>
              <a:buChar char="●"/>
            </a:pPr>
            <a:r>
              <a:rPr lang="en-AU" sz="2400" b="0" i="0" u="none" strike="noStrike" cap="none">
                <a:solidFill>
                  <a:srgbClr val="595959"/>
                </a:solidFill>
                <a:latin typeface="Arial"/>
                <a:ea typeface="Arial"/>
                <a:cs typeface="Arial"/>
                <a:sym typeface="Arial"/>
              </a:rPr>
              <a:t>Supported by learning activities, information about the key science ideas and concepts, multimedia tools and other resources.</a:t>
            </a:r>
            <a:endParaRPr sz="1400" b="0" i="0" u="none" strike="noStrike" cap="none">
              <a:solidFill>
                <a:srgbClr val="000000"/>
              </a:solidFill>
              <a:latin typeface="Arial"/>
              <a:ea typeface="Arial"/>
              <a:cs typeface="Arial"/>
              <a:sym typeface="Arial"/>
            </a:endParaRPr>
          </a:p>
        </p:txBody>
      </p:sp>
      <p:pic>
        <p:nvPicPr>
          <p:cNvPr id="55" name="Google Shape;55;p2"/>
          <p:cNvPicPr preferRelativeResize="0"/>
          <p:nvPr/>
        </p:nvPicPr>
        <p:blipFill rotWithShape="1">
          <a:blip r:embed="rId5">
            <a:alphaModFix/>
          </a:blip>
          <a:srcRect/>
          <a:stretch/>
        </p:blipFill>
        <p:spPr>
          <a:xfrm>
            <a:off x="1362975" y="5429300"/>
            <a:ext cx="6285020" cy="1018800"/>
          </a:xfrm>
          <a:prstGeom prst="rect">
            <a:avLst/>
          </a:prstGeom>
          <a:noFill/>
          <a:ln>
            <a:noFill/>
          </a:ln>
          <a:effectLst>
            <a:outerShdw blurRad="57150" dist="85725" dir="5400000" algn="bl" rotWithShape="0">
              <a:srgbClr val="000000">
                <a:alpha val="49019"/>
              </a:srgbClr>
            </a:outerShdw>
          </a:effectLst>
        </p:spPr>
      </p:pic>
      <p:sp>
        <p:nvSpPr>
          <p:cNvPr id="56" name="Google Shape;56;p2"/>
          <p:cNvSpPr txBox="1"/>
          <p:nvPr/>
        </p:nvSpPr>
        <p:spPr>
          <a:xfrm>
            <a:off x="0" y="6429600"/>
            <a:ext cx="9144000" cy="42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accent2"/>
                </a:solidFill>
                <a:latin typeface="Verdana"/>
                <a:ea typeface="Verdana"/>
                <a:cs typeface="Verdana"/>
                <a:sym typeface="Verdana"/>
              </a:rPr>
              <a:t>© Copyright. </a:t>
            </a:r>
            <a:r>
              <a:rPr lang="en-AU" sz="900" b="0" i="0" u="none" strike="noStrike" cap="none">
                <a:solidFill>
                  <a:schemeClr val="dk1"/>
                </a:solidFill>
                <a:latin typeface="Verdana"/>
                <a:ea typeface="Verdana"/>
                <a:cs typeface="Verdana"/>
                <a:sym typeface="Verdana"/>
              </a:rPr>
              <a:t>The University of Waikato Te Whare Wānanga o Waikato</a:t>
            </a:r>
            <a:r>
              <a:rPr lang="en-AU" sz="900" b="0" i="0" u="none" strike="noStrike" cap="none">
                <a:solidFill>
                  <a:schemeClr val="accent2"/>
                </a:solidFill>
                <a:latin typeface="Verdana"/>
                <a:ea typeface="Verdana"/>
                <a:cs typeface="Verdana"/>
                <a:sym typeface="Verdana"/>
              </a:rPr>
              <a:t>. All Rights Reserved | </a:t>
            </a:r>
            <a:r>
              <a:rPr lang="en-AU" sz="900" b="0" i="0" u="sng" strike="noStrike" cap="none">
                <a:solidFill>
                  <a:schemeClr val="hlink"/>
                </a:solidFill>
                <a:latin typeface="Verdana"/>
                <a:ea typeface="Verdana"/>
                <a:cs typeface="Verdana"/>
                <a:sym typeface="Verdana"/>
                <a:hlinkClick r:id="rId6"/>
              </a:rPr>
              <a:t>www.sciencelearn.org.nz</a:t>
            </a:r>
            <a:endParaRPr sz="9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dk1"/>
                </a:solidFill>
                <a:latin typeface="Verdana"/>
                <a:ea typeface="Verdana"/>
                <a:cs typeface="Verdana"/>
                <a:sym typeface="Verdana"/>
              </a:rPr>
              <a:t>All images are copyrighted. For further information, please refer to enquiries@sciencelearn.org.nz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5bc2de46f6_0_66"/>
          <p:cNvSpPr txBox="1"/>
          <p:nvPr/>
        </p:nvSpPr>
        <p:spPr>
          <a:xfrm>
            <a:off x="788250" y="-26125"/>
            <a:ext cx="7567500" cy="100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1000"/>
              </a:spcBef>
              <a:spcAft>
                <a:spcPts val="0"/>
              </a:spcAft>
              <a:buClr>
                <a:srgbClr val="000000"/>
              </a:buClr>
              <a:buSzPts val="3000"/>
              <a:buFont typeface="Arial"/>
              <a:buNone/>
            </a:pPr>
            <a:r>
              <a:rPr lang="en-AU" sz="3000" b="1" i="0" u="none" strike="noStrike" cap="none">
                <a:solidFill>
                  <a:srgbClr val="31859C"/>
                </a:solidFill>
                <a:latin typeface="Arial"/>
                <a:ea typeface="Arial"/>
                <a:cs typeface="Arial"/>
                <a:sym typeface="Arial"/>
              </a:rPr>
              <a:t>Making connections</a:t>
            </a:r>
            <a:endParaRPr sz="3200" b="1" i="0" u="none" strike="noStrike" cap="none">
              <a:solidFill>
                <a:schemeClr val="dk2"/>
              </a:solidFill>
              <a:latin typeface="Arial"/>
              <a:ea typeface="Arial"/>
              <a:cs typeface="Arial"/>
              <a:sym typeface="Arial"/>
            </a:endParaRPr>
          </a:p>
        </p:txBody>
      </p:sp>
      <p:sp>
        <p:nvSpPr>
          <p:cNvPr id="229" name="Google Shape;229;g5bc2de46f6_0_66"/>
          <p:cNvSpPr txBox="1"/>
          <p:nvPr/>
        </p:nvSpPr>
        <p:spPr>
          <a:xfrm>
            <a:off x="0" y="6429600"/>
            <a:ext cx="9144000" cy="42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accent2"/>
                </a:solidFill>
                <a:latin typeface="Verdana"/>
                <a:ea typeface="Verdana"/>
                <a:cs typeface="Verdana"/>
                <a:sym typeface="Verdana"/>
              </a:rPr>
              <a:t>© Copyright. </a:t>
            </a:r>
            <a:r>
              <a:rPr lang="en-AU" sz="900" b="0" i="0" u="none" strike="noStrike" cap="none">
                <a:solidFill>
                  <a:schemeClr val="dk1"/>
                </a:solidFill>
                <a:latin typeface="Verdana"/>
                <a:ea typeface="Verdana"/>
                <a:cs typeface="Verdana"/>
                <a:sym typeface="Verdana"/>
              </a:rPr>
              <a:t>The University of Waikato Te Whare Wānanga o Waikato</a:t>
            </a:r>
            <a:r>
              <a:rPr lang="en-AU" sz="900" b="0" i="0" u="none" strike="noStrike" cap="none">
                <a:solidFill>
                  <a:schemeClr val="accent2"/>
                </a:solidFill>
                <a:latin typeface="Verdana"/>
                <a:ea typeface="Verdana"/>
                <a:cs typeface="Verdana"/>
                <a:sym typeface="Verdana"/>
              </a:rPr>
              <a:t>. All Rights Reserved | </a:t>
            </a:r>
            <a:r>
              <a:rPr lang="en-AU" sz="900" b="0" i="0" u="sng" strike="noStrike" cap="none">
                <a:solidFill>
                  <a:schemeClr val="hlink"/>
                </a:solidFill>
                <a:latin typeface="Verdana"/>
                <a:ea typeface="Verdana"/>
                <a:cs typeface="Verdana"/>
                <a:sym typeface="Verdana"/>
                <a:hlinkClick r:id="rId3"/>
              </a:rPr>
              <a:t>www.sciencelearn.org.nz</a:t>
            </a:r>
            <a:endParaRPr sz="9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dk1"/>
                </a:solidFill>
                <a:latin typeface="Verdana"/>
                <a:ea typeface="Verdana"/>
                <a:cs typeface="Verdana"/>
                <a:sym typeface="Verdana"/>
              </a:rPr>
              <a:t>All images are copyrighted. For further information, please refer to enquiries@sciencelearn.org.nz </a:t>
            </a:r>
            <a:endParaRPr sz="1400" b="0" i="0" u="none" strike="noStrike" cap="none">
              <a:solidFill>
                <a:srgbClr val="000000"/>
              </a:solidFill>
              <a:latin typeface="Arial"/>
              <a:ea typeface="Arial"/>
              <a:cs typeface="Arial"/>
              <a:sym typeface="Arial"/>
            </a:endParaRPr>
          </a:p>
        </p:txBody>
      </p:sp>
      <p:sp>
        <p:nvSpPr>
          <p:cNvPr id="230" name="Google Shape;230;g5bc2de46f6_0_66"/>
          <p:cNvSpPr txBox="1"/>
          <p:nvPr/>
        </p:nvSpPr>
        <p:spPr>
          <a:xfrm>
            <a:off x="4925625" y="947250"/>
            <a:ext cx="3430200" cy="488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1" name="Google Shape;231;g5bc2de46f6_0_66"/>
          <p:cNvPicPr preferRelativeResize="0"/>
          <p:nvPr/>
        </p:nvPicPr>
        <p:blipFill rotWithShape="1">
          <a:blip r:embed="rId4">
            <a:alphaModFix/>
          </a:blip>
          <a:srcRect/>
          <a:stretch/>
        </p:blipFill>
        <p:spPr>
          <a:xfrm>
            <a:off x="2505975" y="976450"/>
            <a:ext cx="3790950" cy="4829175"/>
          </a:xfrm>
          <a:prstGeom prst="rect">
            <a:avLst/>
          </a:prstGeom>
          <a:noFill/>
          <a:ln>
            <a:noFill/>
          </a:ln>
        </p:spPr>
      </p:pic>
      <p:sp>
        <p:nvSpPr>
          <p:cNvPr id="232" name="Google Shape;232;g5bc2de46f6_0_66"/>
          <p:cNvSpPr txBox="1"/>
          <p:nvPr/>
        </p:nvSpPr>
        <p:spPr>
          <a:xfrm>
            <a:off x="2505975" y="5805625"/>
            <a:ext cx="3883500" cy="55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AU" sz="700">
                <a:solidFill>
                  <a:schemeClr val="dk1"/>
                </a:solidFill>
              </a:rPr>
              <a:t>Identifying a gap in regards to information, Waikato-Tainui approached and then collaborated with Manaaki Whenua on this publication — </a:t>
            </a:r>
            <a:r>
              <a:rPr lang="en-AU" sz="700" b="0" i="0" u="none" strike="noStrike" cap="none">
                <a:solidFill>
                  <a:schemeClr val="dk1"/>
                </a:solidFill>
                <a:latin typeface="Arial"/>
                <a:ea typeface="Arial"/>
                <a:cs typeface="Arial"/>
                <a:sym typeface="Arial"/>
              </a:rPr>
              <a:t>Te reo o te repo - The voice of the wetland: connections, understandings and learnings for the restoration of our wetlands / edited by Yvonne Taura, Cheri van Schravendijk-Goodman, Beverley Clarkson. -- Hamilton, NZ: Manaaki Whenua – Landcare Research and Waikato Raupatu River Trust, 2017.</a:t>
            </a: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7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5bc2de46f6_0_74"/>
          <p:cNvSpPr txBox="1"/>
          <p:nvPr/>
        </p:nvSpPr>
        <p:spPr>
          <a:xfrm>
            <a:off x="788250" y="-26125"/>
            <a:ext cx="7567500" cy="100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1000"/>
              </a:spcBef>
              <a:spcAft>
                <a:spcPts val="0"/>
              </a:spcAft>
              <a:buClr>
                <a:srgbClr val="000000"/>
              </a:buClr>
              <a:buSzPts val="3000"/>
              <a:buFont typeface="Arial"/>
              <a:buNone/>
            </a:pPr>
            <a:r>
              <a:rPr lang="en-AU" sz="3000" b="1" i="0" u="none" strike="noStrike" cap="none">
                <a:solidFill>
                  <a:srgbClr val="31859C"/>
                </a:solidFill>
                <a:latin typeface="Arial"/>
                <a:ea typeface="Arial"/>
                <a:cs typeface="Arial"/>
                <a:sym typeface="Arial"/>
              </a:rPr>
              <a:t>Whakapapa</a:t>
            </a:r>
            <a:endParaRPr sz="3200" b="1" i="0" u="none" strike="noStrike" cap="none">
              <a:solidFill>
                <a:schemeClr val="dk2"/>
              </a:solidFill>
              <a:latin typeface="Arial"/>
              <a:ea typeface="Arial"/>
              <a:cs typeface="Arial"/>
              <a:sym typeface="Arial"/>
            </a:endParaRPr>
          </a:p>
        </p:txBody>
      </p:sp>
      <p:sp>
        <p:nvSpPr>
          <p:cNvPr id="239" name="Google Shape;239;g5bc2de46f6_0_74"/>
          <p:cNvSpPr txBox="1"/>
          <p:nvPr/>
        </p:nvSpPr>
        <p:spPr>
          <a:xfrm>
            <a:off x="0" y="6429600"/>
            <a:ext cx="9144000" cy="42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accent2"/>
                </a:solidFill>
                <a:latin typeface="Verdana"/>
                <a:ea typeface="Verdana"/>
                <a:cs typeface="Verdana"/>
                <a:sym typeface="Verdana"/>
              </a:rPr>
              <a:t>© Copyright. </a:t>
            </a:r>
            <a:r>
              <a:rPr lang="en-AU" sz="900" b="0" i="0" u="none" strike="noStrike" cap="none">
                <a:solidFill>
                  <a:schemeClr val="dk1"/>
                </a:solidFill>
                <a:latin typeface="Verdana"/>
                <a:ea typeface="Verdana"/>
                <a:cs typeface="Verdana"/>
                <a:sym typeface="Verdana"/>
              </a:rPr>
              <a:t>The University of Waikato Te Whare Wānanga o Waikato</a:t>
            </a:r>
            <a:r>
              <a:rPr lang="en-AU" sz="900" b="0" i="0" u="none" strike="noStrike" cap="none">
                <a:solidFill>
                  <a:schemeClr val="accent2"/>
                </a:solidFill>
                <a:latin typeface="Verdana"/>
                <a:ea typeface="Verdana"/>
                <a:cs typeface="Verdana"/>
                <a:sym typeface="Verdana"/>
              </a:rPr>
              <a:t>. All Rights Reserved | </a:t>
            </a:r>
            <a:r>
              <a:rPr lang="en-AU" sz="900" b="0" i="0" u="sng" strike="noStrike" cap="none">
                <a:solidFill>
                  <a:schemeClr val="hlink"/>
                </a:solidFill>
                <a:latin typeface="Verdana"/>
                <a:ea typeface="Verdana"/>
                <a:cs typeface="Verdana"/>
                <a:sym typeface="Verdana"/>
                <a:hlinkClick r:id="rId3"/>
              </a:rPr>
              <a:t>www.sciencelearn.org.nz</a:t>
            </a:r>
            <a:endParaRPr sz="9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dk1"/>
                </a:solidFill>
                <a:latin typeface="Verdana"/>
                <a:ea typeface="Verdana"/>
                <a:cs typeface="Verdana"/>
                <a:sym typeface="Verdana"/>
              </a:rPr>
              <a:t>All images are copyrighted. For further information, please refer to enquiries@sciencelearn.org.nz </a:t>
            </a:r>
            <a:endParaRPr sz="1400" b="0" i="0" u="none" strike="noStrike" cap="none">
              <a:solidFill>
                <a:srgbClr val="000000"/>
              </a:solidFill>
              <a:latin typeface="Arial"/>
              <a:ea typeface="Arial"/>
              <a:cs typeface="Arial"/>
              <a:sym typeface="Arial"/>
            </a:endParaRPr>
          </a:p>
        </p:txBody>
      </p:sp>
      <p:sp>
        <p:nvSpPr>
          <p:cNvPr id="240" name="Google Shape;240;g5bc2de46f6_0_74"/>
          <p:cNvSpPr txBox="1"/>
          <p:nvPr/>
        </p:nvSpPr>
        <p:spPr>
          <a:xfrm>
            <a:off x="4925625" y="947250"/>
            <a:ext cx="3430200" cy="488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g5bc2de46f6_0_74"/>
          <p:cNvSpPr txBox="1"/>
          <p:nvPr/>
        </p:nvSpPr>
        <p:spPr>
          <a:xfrm>
            <a:off x="795675" y="1515575"/>
            <a:ext cx="3542700" cy="431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242" name="Google Shape;242;g5bc2de46f6_0_74"/>
          <p:cNvPicPr preferRelativeResize="0"/>
          <p:nvPr/>
        </p:nvPicPr>
        <p:blipFill rotWithShape="1">
          <a:blip r:embed="rId4">
            <a:alphaModFix/>
          </a:blip>
          <a:srcRect/>
          <a:stretch/>
        </p:blipFill>
        <p:spPr>
          <a:xfrm>
            <a:off x="1519238" y="1000125"/>
            <a:ext cx="6105525" cy="48577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9"/>
          <p:cNvSpPr txBox="1">
            <a:spLocks noGrp="1"/>
          </p:cNvSpPr>
          <p:nvPr>
            <p:ph type="body" idx="1"/>
          </p:nvPr>
        </p:nvSpPr>
        <p:spPr>
          <a:xfrm>
            <a:off x="4742823" y="1587500"/>
            <a:ext cx="3840600" cy="3898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2000"/>
              </a:spcBef>
              <a:spcAft>
                <a:spcPts val="0"/>
              </a:spcAft>
              <a:buSzPts val="2420"/>
              <a:buNone/>
            </a:pPr>
            <a:endParaRPr/>
          </a:p>
        </p:txBody>
      </p:sp>
      <p:pic>
        <p:nvPicPr>
          <p:cNvPr id="249" name="Google Shape;249;p9"/>
          <p:cNvPicPr preferRelativeResize="0"/>
          <p:nvPr/>
        </p:nvPicPr>
        <p:blipFill rotWithShape="1">
          <a:blip r:embed="rId3">
            <a:alphaModFix/>
          </a:blip>
          <a:srcRect t="4490" b="14603"/>
          <a:stretch/>
        </p:blipFill>
        <p:spPr>
          <a:xfrm>
            <a:off x="447538" y="867163"/>
            <a:ext cx="8248925" cy="5339474"/>
          </a:xfrm>
          <a:prstGeom prst="rect">
            <a:avLst/>
          </a:prstGeom>
          <a:noFill/>
          <a:ln>
            <a:noFill/>
          </a:ln>
          <a:effectLst>
            <a:outerShdw blurRad="142875" dist="95250" dir="5400000" algn="bl" rotWithShape="0">
              <a:srgbClr val="000000">
                <a:alpha val="49019"/>
              </a:srgbClr>
            </a:outerShdw>
          </a:effectLst>
        </p:spPr>
      </p:pic>
      <p:sp>
        <p:nvSpPr>
          <p:cNvPr id="250" name="Google Shape;250;p9"/>
          <p:cNvSpPr/>
          <p:nvPr/>
        </p:nvSpPr>
        <p:spPr>
          <a:xfrm>
            <a:off x="721525" y="2450700"/>
            <a:ext cx="907200" cy="468300"/>
          </a:xfrm>
          <a:prstGeom prst="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1" name="Google Shape;251;p9"/>
          <p:cNvPicPr preferRelativeResize="0"/>
          <p:nvPr/>
        </p:nvPicPr>
        <p:blipFill rotWithShape="1">
          <a:blip r:embed="rId4">
            <a:alphaModFix/>
          </a:blip>
          <a:srcRect/>
          <a:stretch/>
        </p:blipFill>
        <p:spPr>
          <a:xfrm>
            <a:off x="942975" y="2143125"/>
            <a:ext cx="7258050" cy="2571750"/>
          </a:xfrm>
          <a:prstGeom prst="rect">
            <a:avLst/>
          </a:prstGeom>
          <a:noFill/>
          <a:ln>
            <a:noFill/>
          </a:ln>
          <a:effectLst>
            <a:outerShdw blurRad="142875" dist="95250" dir="5400000" algn="bl" rotWithShape="0">
              <a:srgbClr val="000000">
                <a:alpha val="49019"/>
              </a:srgbClr>
            </a:outerShdw>
          </a:effectLst>
        </p:spPr>
      </p:pic>
      <p:sp>
        <p:nvSpPr>
          <p:cNvPr id="252" name="Google Shape;252;p9"/>
          <p:cNvSpPr txBox="1"/>
          <p:nvPr/>
        </p:nvSpPr>
        <p:spPr>
          <a:xfrm>
            <a:off x="2067600" y="4455525"/>
            <a:ext cx="1745400" cy="275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AU" sz="1000" b="0" i="0" u="none" strike="noStrike" cap="none">
                <a:solidFill>
                  <a:srgbClr val="FFFFFF"/>
                </a:solidFill>
                <a:latin typeface="Verdana"/>
                <a:ea typeface="Verdana"/>
                <a:cs typeface="Verdana"/>
                <a:sym typeface="Verdana"/>
              </a:rPr>
              <a:t>Auckland Museum</a:t>
            </a:r>
            <a:endParaRPr sz="1000" b="0" i="0" u="none" strike="noStrike" cap="none">
              <a:solidFill>
                <a:srgbClr val="FFFFFF"/>
              </a:solidFill>
              <a:latin typeface="Verdana"/>
              <a:ea typeface="Verdana"/>
              <a:cs typeface="Verdana"/>
              <a:sym typeface="Verdana"/>
            </a:endParaRPr>
          </a:p>
        </p:txBody>
      </p:sp>
      <p:sp>
        <p:nvSpPr>
          <p:cNvPr id="253" name="Google Shape;253;p9"/>
          <p:cNvSpPr txBox="1"/>
          <p:nvPr/>
        </p:nvSpPr>
        <p:spPr>
          <a:xfrm>
            <a:off x="0" y="6429600"/>
            <a:ext cx="9144000" cy="42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accent2"/>
                </a:solidFill>
                <a:latin typeface="Verdana"/>
                <a:ea typeface="Verdana"/>
                <a:cs typeface="Verdana"/>
                <a:sym typeface="Verdana"/>
              </a:rPr>
              <a:t>© Copyright. </a:t>
            </a:r>
            <a:r>
              <a:rPr lang="en-AU" sz="900" b="0" i="0" u="none" strike="noStrike" cap="none">
                <a:solidFill>
                  <a:schemeClr val="dk1"/>
                </a:solidFill>
                <a:latin typeface="Verdana"/>
                <a:ea typeface="Verdana"/>
                <a:cs typeface="Verdana"/>
                <a:sym typeface="Verdana"/>
              </a:rPr>
              <a:t>The University of Waikato Te Whare Wānanga o Waikato</a:t>
            </a:r>
            <a:r>
              <a:rPr lang="en-AU" sz="900" b="0" i="0" u="none" strike="noStrike" cap="none">
                <a:solidFill>
                  <a:schemeClr val="accent2"/>
                </a:solidFill>
                <a:latin typeface="Verdana"/>
                <a:ea typeface="Verdana"/>
                <a:cs typeface="Verdana"/>
                <a:sym typeface="Verdana"/>
              </a:rPr>
              <a:t>. All Rights Reserved | </a:t>
            </a:r>
            <a:r>
              <a:rPr lang="en-AU" sz="900" b="0" i="0" u="sng" strike="noStrike" cap="none">
                <a:solidFill>
                  <a:schemeClr val="hlink"/>
                </a:solidFill>
                <a:latin typeface="Verdana"/>
                <a:ea typeface="Verdana"/>
                <a:cs typeface="Verdana"/>
                <a:sym typeface="Verdana"/>
                <a:hlinkClick r:id="rId5"/>
              </a:rPr>
              <a:t>www.sciencelearn.org.nz</a:t>
            </a:r>
            <a:endParaRPr sz="9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dk1"/>
                </a:solidFill>
                <a:latin typeface="Verdana"/>
                <a:ea typeface="Verdana"/>
                <a:cs typeface="Verdana"/>
                <a:sym typeface="Verdana"/>
              </a:rPr>
              <a:t>All images are copyrighted. For further information, please refer to enquiries@sciencelearn.org.nz </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1000"/>
                                        <p:tgtEl>
                                          <p:spTgt spid="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0"/>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accent1"/>
              </a:buClr>
              <a:buSzPts val="800"/>
              <a:buFont typeface="Calibri"/>
              <a:buNone/>
            </a:pPr>
            <a:r>
              <a:rPr lang="en-AU" sz="3200" b="1"/>
              <a:t>Tātai arorangi</a:t>
            </a:r>
            <a:endParaRPr sz="3200" b="1"/>
          </a:p>
          <a:p>
            <a:pPr marL="0" lvl="0" indent="0" algn="ctr" rtl="0">
              <a:lnSpc>
                <a:spcPct val="100000"/>
              </a:lnSpc>
              <a:spcBef>
                <a:spcPts val="0"/>
              </a:spcBef>
              <a:spcAft>
                <a:spcPts val="0"/>
              </a:spcAft>
              <a:buClr>
                <a:schemeClr val="accent1"/>
              </a:buClr>
              <a:buSzPts val="800"/>
              <a:buFont typeface="Calibri"/>
              <a:buNone/>
            </a:pPr>
            <a:r>
              <a:rPr lang="en-AU" sz="3200" b="1"/>
              <a:t>Māori astronomy</a:t>
            </a:r>
            <a:endParaRPr sz="3200" b="1"/>
          </a:p>
        </p:txBody>
      </p:sp>
      <p:sp>
        <p:nvSpPr>
          <p:cNvPr id="260" name="Google Shape;260;p10"/>
          <p:cNvSpPr txBox="1"/>
          <p:nvPr/>
        </p:nvSpPr>
        <p:spPr>
          <a:xfrm>
            <a:off x="4878200" y="6113600"/>
            <a:ext cx="7336200" cy="85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1" name="Google Shape;261;p10"/>
          <p:cNvPicPr preferRelativeResize="0"/>
          <p:nvPr/>
        </p:nvPicPr>
        <p:blipFill rotWithShape="1">
          <a:blip r:embed="rId3">
            <a:alphaModFix/>
          </a:blip>
          <a:srcRect/>
          <a:stretch/>
        </p:blipFill>
        <p:spPr>
          <a:xfrm>
            <a:off x="152400" y="1295400"/>
            <a:ext cx="8839199" cy="4539048"/>
          </a:xfrm>
          <a:prstGeom prst="rect">
            <a:avLst/>
          </a:prstGeom>
          <a:noFill/>
          <a:ln>
            <a:noFill/>
          </a:ln>
        </p:spPr>
      </p:pic>
      <p:sp>
        <p:nvSpPr>
          <p:cNvPr id="262" name="Google Shape;262;p10"/>
          <p:cNvSpPr txBox="1"/>
          <p:nvPr/>
        </p:nvSpPr>
        <p:spPr>
          <a:xfrm>
            <a:off x="0" y="6429600"/>
            <a:ext cx="9144000" cy="42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accent2"/>
                </a:solidFill>
                <a:latin typeface="Verdana"/>
                <a:ea typeface="Verdana"/>
                <a:cs typeface="Verdana"/>
                <a:sym typeface="Verdana"/>
              </a:rPr>
              <a:t>© Copyright. </a:t>
            </a:r>
            <a:r>
              <a:rPr lang="en-AU" sz="900" b="0" i="0" u="none" strike="noStrike" cap="none">
                <a:solidFill>
                  <a:schemeClr val="dk1"/>
                </a:solidFill>
                <a:latin typeface="Verdana"/>
                <a:ea typeface="Verdana"/>
                <a:cs typeface="Verdana"/>
                <a:sym typeface="Verdana"/>
              </a:rPr>
              <a:t>The University of Waikato Te Whare Wānanga o Waikato</a:t>
            </a:r>
            <a:r>
              <a:rPr lang="en-AU" sz="900" b="0" i="0" u="none" strike="noStrike" cap="none">
                <a:solidFill>
                  <a:schemeClr val="accent2"/>
                </a:solidFill>
                <a:latin typeface="Verdana"/>
                <a:ea typeface="Verdana"/>
                <a:cs typeface="Verdana"/>
                <a:sym typeface="Verdana"/>
              </a:rPr>
              <a:t>. All Rights Reserved | </a:t>
            </a:r>
            <a:r>
              <a:rPr lang="en-AU" sz="900" b="0" i="0" u="sng" strike="noStrike" cap="none">
                <a:solidFill>
                  <a:schemeClr val="hlink"/>
                </a:solidFill>
                <a:latin typeface="Verdana"/>
                <a:ea typeface="Verdana"/>
                <a:cs typeface="Verdana"/>
                <a:sym typeface="Verdana"/>
                <a:hlinkClick r:id="rId4"/>
              </a:rPr>
              <a:t>www.sciencelearn.org.nz</a:t>
            </a:r>
            <a:endParaRPr sz="9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dk1"/>
                </a:solidFill>
                <a:latin typeface="Verdana"/>
                <a:ea typeface="Verdana"/>
                <a:cs typeface="Verdana"/>
                <a:sym typeface="Verdana"/>
              </a:rPr>
              <a:t>All images are copyrighted. For further information, please refer to enquiries@sciencelearn.org.nz </a:t>
            </a:r>
            <a:endParaRPr sz="1400" b="0" i="0" u="none" strike="noStrike" cap="none">
              <a:solidFill>
                <a:srgbClr val="000000"/>
              </a:solidFill>
              <a:latin typeface="Arial"/>
              <a:ea typeface="Arial"/>
              <a:cs typeface="Arial"/>
              <a:sym typeface="Arial"/>
            </a:endParaRPr>
          </a:p>
        </p:txBody>
      </p:sp>
      <p:sp>
        <p:nvSpPr>
          <p:cNvPr id="263" name="Google Shape;263;p10"/>
          <p:cNvSpPr txBox="1"/>
          <p:nvPr/>
        </p:nvSpPr>
        <p:spPr>
          <a:xfrm>
            <a:off x="7746075" y="5756125"/>
            <a:ext cx="1245600" cy="54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AU" sz="1200" b="0" i="0" u="none" strike="noStrike" cap="none">
                <a:solidFill>
                  <a:srgbClr val="4C4C4C"/>
                </a:solidFill>
                <a:latin typeface="Verdana"/>
                <a:ea typeface="Verdana"/>
                <a:cs typeface="Verdana"/>
                <a:sym typeface="Verdana"/>
              </a:rPr>
              <a:t>Shingo Takei</a:t>
            </a:r>
            <a:endParaRPr sz="1200" b="0" i="0" u="none" strike="noStrike" cap="none">
              <a:solidFill>
                <a:srgbClr val="000000"/>
              </a:solidFill>
              <a:latin typeface="Verdana"/>
              <a:ea typeface="Verdana"/>
              <a:cs typeface="Verdana"/>
              <a:sym typeface="Verdan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1"/>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accent1"/>
              </a:buClr>
              <a:buSzPts val="800"/>
              <a:buFont typeface="Calibri"/>
              <a:buNone/>
            </a:pPr>
            <a:r>
              <a:rPr lang="en-AU" sz="3200" b="1"/>
              <a:t>Tātai arorangi</a:t>
            </a:r>
            <a:endParaRPr sz="3200" b="1"/>
          </a:p>
          <a:p>
            <a:pPr marL="0" lvl="0" indent="0" algn="ctr" rtl="0">
              <a:lnSpc>
                <a:spcPct val="100000"/>
              </a:lnSpc>
              <a:spcBef>
                <a:spcPts val="0"/>
              </a:spcBef>
              <a:spcAft>
                <a:spcPts val="0"/>
              </a:spcAft>
              <a:buClr>
                <a:schemeClr val="accent1"/>
              </a:buClr>
              <a:buSzPts val="800"/>
              <a:buFont typeface="Calibri"/>
              <a:buNone/>
            </a:pPr>
            <a:r>
              <a:rPr lang="en-AU" sz="3200" b="1"/>
              <a:t>Māori astronomy</a:t>
            </a:r>
            <a:endParaRPr sz="3200" b="1"/>
          </a:p>
        </p:txBody>
      </p:sp>
      <p:pic>
        <p:nvPicPr>
          <p:cNvPr id="270" name="Google Shape;270;p11"/>
          <p:cNvPicPr preferRelativeResize="0"/>
          <p:nvPr/>
        </p:nvPicPr>
        <p:blipFill rotWithShape="1">
          <a:blip r:embed="rId3">
            <a:alphaModFix/>
          </a:blip>
          <a:srcRect/>
          <a:stretch/>
        </p:blipFill>
        <p:spPr>
          <a:xfrm>
            <a:off x="589775" y="1662800"/>
            <a:ext cx="7639050" cy="4343400"/>
          </a:xfrm>
          <a:prstGeom prst="rect">
            <a:avLst/>
          </a:prstGeom>
          <a:noFill/>
          <a:ln>
            <a:noFill/>
          </a:ln>
        </p:spPr>
      </p:pic>
      <p:sp>
        <p:nvSpPr>
          <p:cNvPr id="271" name="Google Shape;271;p11"/>
          <p:cNvSpPr txBox="1"/>
          <p:nvPr/>
        </p:nvSpPr>
        <p:spPr>
          <a:xfrm>
            <a:off x="6828875" y="5905425"/>
            <a:ext cx="1587000" cy="34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AU" sz="1000" b="0" i="0" u="none" strike="noStrike" cap="none">
                <a:solidFill>
                  <a:schemeClr val="dk1"/>
                </a:solidFill>
                <a:latin typeface="Verdana"/>
                <a:ea typeface="Verdana"/>
                <a:cs typeface="Verdana"/>
                <a:sym typeface="Verdana"/>
              </a:rPr>
              <a:t>Scottie Productions</a:t>
            </a:r>
            <a:endParaRPr sz="1400" b="0" i="0" u="none" strike="noStrike" cap="none">
              <a:solidFill>
                <a:srgbClr val="000000"/>
              </a:solidFill>
              <a:latin typeface="Arial"/>
              <a:ea typeface="Arial"/>
              <a:cs typeface="Arial"/>
              <a:sym typeface="Arial"/>
            </a:endParaRPr>
          </a:p>
        </p:txBody>
      </p:sp>
      <p:sp>
        <p:nvSpPr>
          <p:cNvPr id="272" name="Google Shape;272;p11"/>
          <p:cNvSpPr txBox="1"/>
          <p:nvPr/>
        </p:nvSpPr>
        <p:spPr>
          <a:xfrm>
            <a:off x="0" y="6429600"/>
            <a:ext cx="9144000" cy="42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accent2"/>
                </a:solidFill>
                <a:latin typeface="Verdana"/>
                <a:ea typeface="Verdana"/>
                <a:cs typeface="Verdana"/>
                <a:sym typeface="Verdana"/>
              </a:rPr>
              <a:t>© Copyright. </a:t>
            </a:r>
            <a:r>
              <a:rPr lang="en-AU" sz="900" b="0" i="0" u="none" strike="noStrike" cap="none">
                <a:solidFill>
                  <a:schemeClr val="dk1"/>
                </a:solidFill>
                <a:latin typeface="Verdana"/>
                <a:ea typeface="Verdana"/>
                <a:cs typeface="Verdana"/>
                <a:sym typeface="Verdana"/>
              </a:rPr>
              <a:t>The University of Waikato Te Whare Wānanga o Waikato</a:t>
            </a:r>
            <a:r>
              <a:rPr lang="en-AU" sz="900" b="0" i="0" u="none" strike="noStrike" cap="none">
                <a:solidFill>
                  <a:schemeClr val="accent2"/>
                </a:solidFill>
                <a:latin typeface="Verdana"/>
                <a:ea typeface="Verdana"/>
                <a:cs typeface="Verdana"/>
                <a:sym typeface="Verdana"/>
              </a:rPr>
              <a:t>. All Rights Reserved | </a:t>
            </a:r>
            <a:r>
              <a:rPr lang="en-AU" sz="900" b="0" i="0" u="sng" strike="noStrike" cap="none">
                <a:solidFill>
                  <a:schemeClr val="hlink"/>
                </a:solidFill>
                <a:latin typeface="Verdana"/>
                <a:ea typeface="Verdana"/>
                <a:cs typeface="Verdana"/>
                <a:sym typeface="Verdana"/>
                <a:hlinkClick r:id="rId4"/>
              </a:rPr>
              <a:t>www.sciencelearn.org.nz</a:t>
            </a:r>
            <a:endParaRPr sz="9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dk1"/>
                </a:solidFill>
                <a:latin typeface="Verdana"/>
                <a:ea typeface="Verdana"/>
                <a:cs typeface="Verdana"/>
                <a:sym typeface="Verdana"/>
              </a:rPr>
              <a:t>All images are copyrighted. For further information, please refer to enquiries@sciencelearn.org.nz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12"/>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accent1"/>
              </a:buClr>
              <a:buSzPts val="800"/>
              <a:buFont typeface="Calibri"/>
              <a:buNone/>
            </a:pPr>
            <a:r>
              <a:rPr lang="en-AU" sz="3200" b="1"/>
              <a:t>Tātai arorangi</a:t>
            </a:r>
            <a:endParaRPr sz="3200" b="1"/>
          </a:p>
          <a:p>
            <a:pPr marL="0" lvl="0" indent="0" algn="ctr" rtl="0">
              <a:lnSpc>
                <a:spcPct val="100000"/>
              </a:lnSpc>
              <a:spcBef>
                <a:spcPts val="0"/>
              </a:spcBef>
              <a:spcAft>
                <a:spcPts val="0"/>
              </a:spcAft>
              <a:buClr>
                <a:schemeClr val="accent1"/>
              </a:buClr>
              <a:buSzPts val="800"/>
              <a:buFont typeface="Calibri"/>
              <a:buNone/>
            </a:pPr>
            <a:r>
              <a:rPr lang="en-AU" sz="3200" b="1"/>
              <a:t>Māori astronomy</a:t>
            </a:r>
            <a:endParaRPr sz="3200" b="1"/>
          </a:p>
        </p:txBody>
      </p:sp>
      <p:pic>
        <p:nvPicPr>
          <p:cNvPr id="279" name="Google Shape;279;p12"/>
          <p:cNvPicPr preferRelativeResize="0"/>
          <p:nvPr/>
        </p:nvPicPr>
        <p:blipFill rotWithShape="1">
          <a:blip r:embed="rId3">
            <a:alphaModFix/>
          </a:blip>
          <a:srcRect/>
          <a:stretch/>
        </p:blipFill>
        <p:spPr>
          <a:xfrm>
            <a:off x="398283" y="1470125"/>
            <a:ext cx="8347443" cy="4676037"/>
          </a:xfrm>
          <a:prstGeom prst="rect">
            <a:avLst/>
          </a:prstGeom>
          <a:noFill/>
          <a:ln>
            <a:noFill/>
          </a:ln>
        </p:spPr>
      </p:pic>
      <p:sp>
        <p:nvSpPr>
          <p:cNvPr id="280" name="Google Shape;280;p12"/>
          <p:cNvSpPr txBox="1"/>
          <p:nvPr/>
        </p:nvSpPr>
        <p:spPr>
          <a:xfrm>
            <a:off x="7192900" y="6071725"/>
            <a:ext cx="1878300" cy="37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AU" sz="1000" b="0" i="0" u="none" strike="noStrike" cap="none">
                <a:solidFill>
                  <a:srgbClr val="000000"/>
                </a:solidFill>
                <a:latin typeface="Verdana"/>
                <a:ea typeface="Verdana"/>
                <a:cs typeface="Verdana"/>
                <a:sym typeface="Verdana"/>
              </a:rPr>
              <a:t>Scottie Productions</a:t>
            </a:r>
            <a:endParaRPr sz="1000" b="0" i="0" u="none" strike="noStrike" cap="none">
              <a:solidFill>
                <a:srgbClr val="000000"/>
              </a:solidFill>
              <a:latin typeface="Verdana"/>
              <a:ea typeface="Verdana"/>
              <a:cs typeface="Verdana"/>
              <a:sym typeface="Verdana"/>
            </a:endParaRPr>
          </a:p>
        </p:txBody>
      </p:sp>
      <p:sp>
        <p:nvSpPr>
          <p:cNvPr id="281" name="Google Shape;281;p12"/>
          <p:cNvSpPr txBox="1"/>
          <p:nvPr/>
        </p:nvSpPr>
        <p:spPr>
          <a:xfrm>
            <a:off x="0" y="6429600"/>
            <a:ext cx="9144000" cy="42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accent2"/>
                </a:solidFill>
                <a:latin typeface="Verdana"/>
                <a:ea typeface="Verdana"/>
                <a:cs typeface="Verdana"/>
                <a:sym typeface="Verdana"/>
              </a:rPr>
              <a:t>© Copyright. </a:t>
            </a:r>
            <a:r>
              <a:rPr lang="en-AU" sz="900" b="0" i="0" u="none" strike="noStrike" cap="none">
                <a:solidFill>
                  <a:schemeClr val="dk1"/>
                </a:solidFill>
                <a:latin typeface="Verdana"/>
                <a:ea typeface="Verdana"/>
                <a:cs typeface="Verdana"/>
                <a:sym typeface="Verdana"/>
              </a:rPr>
              <a:t>The University of Waikato Te Whare Wānanga o Waikato</a:t>
            </a:r>
            <a:r>
              <a:rPr lang="en-AU" sz="900" b="0" i="0" u="none" strike="noStrike" cap="none">
                <a:solidFill>
                  <a:schemeClr val="accent2"/>
                </a:solidFill>
                <a:latin typeface="Verdana"/>
                <a:ea typeface="Verdana"/>
                <a:cs typeface="Verdana"/>
                <a:sym typeface="Verdana"/>
              </a:rPr>
              <a:t>. All Rights Reserved | </a:t>
            </a:r>
            <a:r>
              <a:rPr lang="en-AU" sz="900" b="0" i="0" u="sng" strike="noStrike" cap="none">
                <a:solidFill>
                  <a:schemeClr val="hlink"/>
                </a:solidFill>
                <a:latin typeface="Verdana"/>
                <a:ea typeface="Verdana"/>
                <a:cs typeface="Verdana"/>
                <a:sym typeface="Verdana"/>
                <a:hlinkClick r:id="rId4"/>
              </a:rPr>
              <a:t>www.sciencelearn.org.nz</a:t>
            </a:r>
            <a:endParaRPr sz="9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dk1"/>
                </a:solidFill>
                <a:latin typeface="Verdana"/>
                <a:ea typeface="Verdana"/>
                <a:cs typeface="Verdana"/>
                <a:sym typeface="Verdana"/>
              </a:rPr>
              <a:t>All images are copyrighted. For further information, please refer to enquiries@sciencelearn.org.nz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13"/>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accent1"/>
              </a:buClr>
              <a:buSzPts val="800"/>
              <a:buFont typeface="Calibri"/>
              <a:buNone/>
            </a:pPr>
            <a:r>
              <a:rPr lang="en-AU" sz="3200" b="1"/>
              <a:t>Matariki</a:t>
            </a:r>
            <a:endParaRPr sz="3200" b="1"/>
          </a:p>
        </p:txBody>
      </p:sp>
      <p:sp>
        <p:nvSpPr>
          <p:cNvPr id="288" name="Google Shape;288;p13"/>
          <p:cNvSpPr txBox="1"/>
          <p:nvPr/>
        </p:nvSpPr>
        <p:spPr>
          <a:xfrm>
            <a:off x="4878200" y="6113600"/>
            <a:ext cx="7336200" cy="85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9" name="Google Shape;289;p13"/>
          <p:cNvPicPr preferRelativeResize="0"/>
          <p:nvPr/>
        </p:nvPicPr>
        <p:blipFill rotWithShape="1">
          <a:blip r:embed="rId3">
            <a:alphaModFix/>
          </a:blip>
          <a:srcRect/>
          <a:stretch/>
        </p:blipFill>
        <p:spPr>
          <a:xfrm>
            <a:off x="520013" y="862925"/>
            <a:ext cx="8103976" cy="5400251"/>
          </a:xfrm>
          <a:prstGeom prst="rect">
            <a:avLst/>
          </a:prstGeom>
          <a:noFill/>
          <a:ln>
            <a:noFill/>
          </a:ln>
        </p:spPr>
      </p:pic>
      <p:sp>
        <p:nvSpPr>
          <p:cNvPr id="290" name="Google Shape;290;p13"/>
          <p:cNvSpPr txBox="1"/>
          <p:nvPr/>
        </p:nvSpPr>
        <p:spPr>
          <a:xfrm>
            <a:off x="5897000" y="6188225"/>
            <a:ext cx="2789700" cy="29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AU" sz="1000" b="0" i="0" u="none" strike="noStrike" cap="none">
                <a:solidFill>
                  <a:srgbClr val="000000"/>
                </a:solidFill>
                <a:latin typeface="Verdana"/>
                <a:ea typeface="Verdana"/>
                <a:cs typeface="Verdana"/>
                <a:sym typeface="Verdana"/>
              </a:rPr>
              <a:t> Fraser Gunn, </a:t>
            </a:r>
            <a:r>
              <a:rPr lang="en-AU" sz="1000" b="0" i="0" u="sng" strike="noStrike" cap="none">
                <a:solidFill>
                  <a:srgbClr val="477DCA"/>
                </a:solidFill>
                <a:latin typeface="Verdana"/>
                <a:ea typeface="Verdana"/>
                <a:cs typeface="Verdana"/>
                <a:sym typeface="Verdana"/>
                <a:hlinkClick r:id="rId4"/>
              </a:rPr>
              <a:t>www.astroimage.co.nz</a:t>
            </a:r>
            <a:endParaRPr sz="1000" b="0" i="0" u="none" strike="noStrike" cap="none">
              <a:solidFill>
                <a:srgbClr val="000000"/>
              </a:solidFill>
              <a:latin typeface="Verdana"/>
              <a:ea typeface="Verdana"/>
              <a:cs typeface="Verdana"/>
              <a:sym typeface="Verdana"/>
            </a:endParaRPr>
          </a:p>
        </p:txBody>
      </p:sp>
      <p:sp>
        <p:nvSpPr>
          <p:cNvPr id="291" name="Google Shape;291;p13"/>
          <p:cNvSpPr txBox="1"/>
          <p:nvPr/>
        </p:nvSpPr>
        <p:spPr>
          <a:xfrm>
            <a:off x="0" y="6429600"/>
            <a:ext cx="9144000" cy="42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accent2"/>
                </a:solidFill>
                <a:latin typeface="Verdana"/>
                <a:ea typeface="Verdana"/>
                <a:cs typeface="Verdana"/>
                <a:sym typeface="Verdana"/>
              </a:rPr>
              <a:t>© Copyright. </a:t>
            </a:r>
            <a:r>
              <a:rPr lang="en-AU" sz="900" b="0" i="0" u="none" strike="noStrike" cap="none">
                <a:solidFill>
                  <a:schemeClr val="dk1"/>
                </a:solidFill>
                <a:latin typeface="Verdana"/>
                <a:ea typeface="Verdana"/>
                <a:cs typeface="Verdana"/>
                <a:sym typeface="Verdana"/>
              </a:rPr>
              <a:t>The University of Waikato Te Whare Wānanga o Waikato</a:t>
            </a:r>
            <a:r>
              <a:rPr lang="en-AU" sz="900" b="0" i="0" u="none" strike="noStrike" cap="none">
                <a:solidFill>
                  <a:schemeClr val="accent2"/>
                </a:solidFill>
                <a:latin typeface="Verdana"/>
                <a:ea typeface="Verdana"/>
                <a:cs typeface="Verdana"/>
                <a:sym typeface="Verdana"/>
              </a:rPr>
              <a:t>. All Rights Reserved | </a:t>
            </a:r>
            <a:r>
              <a:rPr lang="en-AU" sz="900" b="0" i="0" u="sng" strike="noStrike" cap="none">
                <a:solidFill>
                  <a:schemeClr val="hlink"/>
                </a:solidFill>
                <a:latin typeface="Verdana"/>
                <a:ea typeface="Verdana"/>
                <a:cs typeface="Verdana"/>
                <a:sym typeface="Verdana"/>
                <a:hlinkClick r:id="rId5"/>
              </a:rPr>
              <a:t>www.sciencelearn.org.nz</a:t>
            </a:r>
            <a:endParaRPr sz="9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dk1"/>
                </a:solidFill>
                <a:latin typeface="Verdana"/>
                <a:ea typeface="Verdana"/>
                <a:cs typeface="Verdana"/>
                <a:sym typeface="Verdana"/>
              </a:rPr>
              <a:t>All images are copyrighted. For further information, please refer to enquiries@sciencelearn.org.nz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14"/>
          <p:cNvPicPr preferRelativeResize="0"/>
          <p:nvPr/>
        </p:nvPicPr>
        <p:blipFill rotWithShape="1">
          <a:blip r:embed="rId3">
            <a:alphaModFix/>
          </a:blip>
          <a:srcRect/>
          <a:stretch/>
        </p:blipFill>
        <p:spPr>
          <a:xfrm>
            <a:off x="1314987" y="1344463"/>
            <a:ext cx="6249264" cy="4169063"/>
          </a:xfrm>
          <a:prstGeom prst="rect">
            <a:avLst/>
          </a:prstGeom>
          <a:noFill/>
          <a:ln>
            <a:noFill/>
          </a:ln>
        </p:spPr>
      </p:pic>
      <p:pic>
        <p:nvPicPr>
          <p:cNvPr id="298" name="Google Shape;298;p14"/>
          <p:cNvPicPr preferRelativeResize="0"/>
          <p:nvPr/>
        </p:nvPicPr>
        <p:blipFill rotWithShape="1">
          <a:blip r:embed="rId4">
            <a:alphaModFix/>
          </a:blip>
          <a:srcRect/>
          <a:stretch/>
        </p:blipFill>
        <p:spPr>
          <a:xfrm>
            <a:off x="2588283" y="1015650"/>
            <a:ext cx="2438400" cy="3543300"/>
          </a:xfrm>
          <a:prstGeom prst="rect">
            <a:avLst/>
          </a:prstGeom>
          <a:noFill/>
          <a:ln>
            <a:noFill/>
          </a:ln>
        </p:spPr>
      </p:pic>
      <p:pic>
        <p:nvPicPr>
          <p:cNvPr id="299" name="Google Shape;299;p14"/>
          <p:cNvPicPr preferRelativeResize="0"/>
          <p:nvPr/>
        </p:nvPicPr>
        <p:blipFill rotWithShape="1">
          <a:blip r:embed="rId5">
            <a:alphaModFix/>
          </a:blip>
          <a:srcRect/>
          <a:stretch/>
        </p:blipFill>
        <p:spPr>
          <a:xfrm>
            <a:off x="4117325" y="2495225"/>
            <a:ext cx="2438400" cy="3543300"/>
          </a:xfrm>
          <a:prstGeom prst="rect">
            <a:avLst/>
          </a:prstGeom>
          <a:noFill/>
          <a:ln>
            <a:noFill/>
          </a:ln>
        </p:spPr>
      </p:pic>
      <p:sp>
        <p:nvSpPr>
          <p:cNvPr id="300" name="Google Shape;300;p14"/>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accent1"/>
              </a:buClr>
              <a:buSzPts val="800"/>
              <a:buFont typeface="Calibri"/>
              <a:buNone/>
            </a:pPr>
            <a:r>
              <a:rPr lang="en-AU" sz="3200" b="1"/>
              <a:t>Matariki</a:t>
            </a:r>
            <a:endParaRPr sz="3200" b="1"/>
          </a:p>
        </p:txBody>
      </p:sp>
      <p:sp>
        <p:nvSpPr>
          <p:cNvPr id="301" name="Google Shape;301;p14"/>
          <p:cNvSpPr txBox="1"/>
          <p:nvPr/>
        </p:nvSpPr>
        <p:spPr>
          <a:xfrm>
            <a:off x="1220583" y="5525834"/>
            <a:ext cx="3806100" cy="34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rgbClr val="222222"/>
                </a:solidFill>
                <a:latin typeface="Verdana"/>
                <a:ea typeface="Verdana"/>
                <a:cs typeface="Verdana"/>
                <a:sym typeface="Verdana"/>
              </a:rPr>
              <a:t>Living by the Stars image © Rangi Matamua. </a:t>
            </a:r>
            <a:endParaRPr sz="900" b="0" i="0" u="none" strike="noStrike" cap="none">
              <a:solidFill>
                <a:srgbClr val="222222"/>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dk1"/>
                </a:solidFill>
                <a:latin typeface="Verdana"/>
                <a:ea typeface="Verdana"/>
                <a:cs typeface="Verdana"/>
                <a:sym typeface="Verdana"/>
              </a:rPr>
              <a:t>Book images, Huia Publishers</a:t>
            </a:r>
            <a:endParaRPr sz="900" b="0" i="0" u="none" strike="noStrike" cap="none">
              <a:solidFill>
                <a:srgbClr val="000000"/>
              </a:solidFill>
              <a:latin typeface="Arial"/>
              <a:ea typeface="Arial"/>
              <a:cs typeface="Arial"/>
              <a:sym typeface="Arial"/>
            </a:endParaRPr>
          </a:p>
        </p:txBody>
      </p:sp>
      <p:sp>
        <p:nvSpPr>
          <p:cNvPr id="302" name="Google Shape;302;p14"/>
          <p:cNvSpPr txBox="1"/>
          <p:nvPr/>
        </p:nvSpPr>
        <p:spPr>
          <a:xfrm>
            <a:off x="0" y="6429600"/>
            <a:ext cx="9144000" cy="42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accent2"/>
                </a:solidFill>
                <a:latin typeface="Verdana"/>
                <a:ea typeface="Verdana"/>
                <a:cs typeface="Verdana"/>
                <a:sym typeface="Verdana"/>
              </a:rPr>
              <a:t>© Copyright. </a:t>
            </a:r>
            <a:r>
              <a:rPr lang="en-AU" sz="900" b="0" i="0" u="none" strike="noStrike" cap="none">
                <a:solidFill>
                  <a:schemeClr val="dk1"/>
                </a:solidFill>
                <a:latin typeface="Verdana"/>
                <a:ea typeface="Verdana"/>
                <a:cs typeface="Verdana"/>
                <a:sym typeface="Verdana"/>
              </a:rPr>
              <a:t>The University of Waikato Te Whare Wānanga o Waikato</a:t>
            </a:r>
            <a:r>
              <a:rPr lang="en-AU" sz="900" b="0" i="0" u="none" strike="noStrike" cap="none">
                <a:solidFill>
                  <a:schemeClr val="accent2"/>
                </a:solidFill>
                <a:latin typeface="Verdana"/>
                <a:ea typeface="Verdana"/>
                <a:cs typeface="Verdana"/>
                <a:sym typeface="Verdana"/>
              </a:rPr>
              <a:t>. All Rights Reserved | </a:t>
            </a:r>
            <a:r>
              <a:rPr lang="en-AU" sz="900" b="0" i="0" u="sng" strike="noStrike" cap="none">
                <a:solidFill>
                  <a:schemeClr val="hlink"/>
                </a:solidFill>
                <a:latin typeface="Verdana"/>
                <a:ea typeface="Verdana"/>
                <a:cs typeface="Verdana"/>
                <a:sym typeface="Verdana"/>
                <a:hlinkClick r:id="rId6"/>
              </a:rPr>
              <a:t>www.sciencelearn.org.nz</a:t>
            </a:r>
            <a:endParaRPr sz="9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dk1"/>
                </a:solidFill>
                <a:latin typeface="Verdana"/>
                <a:ea typeface="Verdana"/>
                <a:cs typeface="Verdana"/>
                <a:sym typeface="Verdana"/>
              </a:rPr>
              <a:t>All images are copyrighted. For further information, please refer to enquiries@sciencelearn.org.nz </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8"/>
                                        </p:tgtEl>
                                        <p:attrNameLst>
                                          <p:attrName>style.visibility</p:attrName>
                                        </p:attrNameLst>
                                      </p:cBhvr>
                                      <p:to>
                                        <p:strVal val="visible"/>
                                      </p:to>
                                    </p:set>
                                    <p:animEffect transition="in" filter="fade">
                                      <p:cBhvr>
                                        <p:cTn id="7" dur="1000"/>
                                        <p:tgtEl>
                                          <p:spTgt spid="298"/>
                                        </p:tgtEl>
                                      </p:cBhvr>
                                    </p:animEffect>
                                  </p:childTnLst>
                                </p:cTn>
                              </p:par>
                              <p:par>
                                <p:cTn id="8" presetID="10" presetClass="entr" presetSubtype="0" fill="hold"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10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15"/>
          <p:cNvPicPr preferRelativeResize="0"/>
          <p:nvPr/>
        </p:nvPicPr>
        <p:blipFill rotWithShape="1">
          <a:blip r:embed="rId3">
            <a:alphaModFix/>
          </a:blip>
          <a:srcRect/>
          <a:stretch/>
        </p:blipFill>
        <p:spPr>
          <a:xfrm>
            <a:off x="1000125" y="1233488"/>
            <a:ext cx="7143750" cy="4391025"/>
          </a:xfrm>
          <a:prstGeom prst="rect">
            <a:avLst/>
          </a:prstGeom>
          <a:noFill/>
          <a:ln>
            <a:noFill/>
          </a:ln>
        </p:spPr>
      </p:pic>
      <p:sp>
        <p:nvSpPr>
          <p:cNvPr id="309" name="Google Shape;309;p15"/>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accent1"/>
              </a:buClr>
              <a:buSzPts val="800"/>
              <a:buFont typeface="Calibri"/>
              <a:buNone/>
            </a:pPr>
            <a:r>
              <a:rPr lang="en-AU" sz="3200" b="1"/>
              <a:t>Navigation</a:t>
            </a:r>
            <a:endParaRPr sz="3200" b="1"/>
          </a:p>
        </p:txBody>
      </p:sp>
      <p:pic>
        <p:nvPicPr>
          <p:cNvPr id="310" name="Google Shape;310;p15"/>
          <p:cNvPicPr preferRelativeResize="0"/>
          <p:nvPr/>
        </p:nvPicPr>
        <p:blipFill rotWithShape="1">
          <a:blip r:embed="rId4">
            <a:alphaModFix/>
          </a:blip>
          <a:srcRect/>
          <a:stretch/>
        </p:blipFill>
        <p:spPr>
          <a:xfrm>
            <a:off x="671213" y="1994525"/>
            <a:ext cx="7801576" cy="2659125"/>
          </a:xfrm>
          <a:prstGeom prst="rect">
            <a:avLst/>
          </a:prstGeom>
          <a:noFill/>
          <a:ln>
            <a:noFill/>
          </a:ln>
        </p:spPr>
      </p:pic>
      <p:pic>
        <p:nvPicPr>
          <p:cNvPr id="311" name="Google Shape;311;p15"/>
          <p:cNvPicPr preferRelativeResize="0"/>
          <p:nvPr/>
        </p:nvPicPr>
        <p:blipFill rotWithShape="1">
          <a:blip r:embed="rId5">
            <a:alphaModFix/>
          </a:blip>
          <a:srcRect/>
          <a:stretch/>
        </p:blipFill>
        <p:spPr>
          <a:xfrm>
            <a:off x="1000125" y="1047750"/>
            <a:ext cx="7143750" cy="4762500"/>
          </a:xfrm>
          <a:prstGeom prst="rect">
            <a:avLst/>
          </a:prstGeom>
          <a:noFill/>
          <a:ln>
            <a:noFill/>
          </a:ln>
        </p:spPr>
      </p:pic>
      <p:sp>
        <p:nvSpPr>
          <p:cNvPr id="312" name="Google Shape;312;p15"/>
          <p:cNvSpPr txBox="1"/>
          <p:nvPr/>
        </p:nvSpPr>
        <p:spPr>
          <a:xfrm>
            <a:off x="0" y="6429600"/>
            <a:ext cx="9144000" cy="42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accent2"/>
                </a:solidFill>
                <a:latin typeface="Verdana"/>
                <a:ea typeface="Verdana"/>
                <a:cs typeface="Verdana"/>
                <a:sym typeface="Verdana"/>
              </a:rPr>
              <a:t>© Copyright. </a:t>
            </a:r>
            <a:r>
              <a:rPr lang="en-AU" sz="900" b="0" i="0" u="none" strike="noStrike" cap="none">
                <a:solidFill>
                  <a:schemeClr val="dk1"/>
                </a:solidFill>
                <a:latin typeface="Verdana"/>
                <a:ea typeface="Verdana"/>
                <a:cs typeface="Verdana"/>
                <a:sym typeface="Verdana"/>
              </a:rPr>
              <a:t>The University of Waikato Te Whare Wānanga o Waikato</a:t>
            </a:r>
            <a:r>
              <a:rPr lang="en-AU" sz="900" b="0" i="0" u="none" strike="noStrike" cap="none">
                <a:solidFill>
                  <a:schemeClr val="accent2"/>
                </a:solidFill>
                <a:latin typeface="Verdana"/>
                <a:ea typeface="Verdana"/>
                <a:cs typeface="Verdana"/>
                <a:sym typeface="Verdana"/>
              </a:rPr>
              <a:t>. All Rights Reserved | </a:t>
            </a:r>
            <a:r>
              <a:rPr lang="en-AU" sz="900" b="0" i="0" u="sng" strike="noStrike" cap="none">
                <a:solidFill>
                  <a:schemeClr val="hlink"/>
                </a:solidFill>
                <a:latin typeface="Verdana"/>
                <a:ea typeface="Verdana"/>
                <a:cs typeface="Verdana"/>
                <a:sym typeface="Verdana"/>
                <a:hlinkClick r:id="rId6"/>
              </a:rPr>
              <a:t>www.sciencelearn.org.nz</a:t>
            </a:r>
            <a:endParaRPr sz="9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dk1"/>
                </a:solidFill>
                <a:latin typeface="Verdana"/>
                <a:ea typeface="Verdana"/>
                <a:cs typeface="Verdana"/>
                <a:sym typeface="Verdana"/>
              </a:rPr>
              <a:t>All images are copyrighted. For further information, please refer to enquiries@sciencelearn.org.nz </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fade">
                                      <p:cBhvr>
                                        <p:cTn id="7" dur="1000"/>
                                        <p:tgtEl>
                                          <p:spTgt spid="3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1"/>
                                        </p:tgtEl>
                                        <p:attrNameLst>
                                          <p:attrName>style.visibility</p:attrName>
                                        </p:attrNameLst>
                                      </p:cBhvr>
                                      <p:to>
                                        <p:strVal val="visible"/>
                                      </p:to>
                                    </p:set>
                                    <p:animEffect transition="in" filter="fade">
                                      <p:cBhvr>
                                        <p:cTn id="12" dur="1000"/>
                                        <p:tgtEl>
                                          <p:spTgt spid="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16"/>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accent1"/>
              </a:buClr>
              <a:buSzPts val="800"/>
              <a:buFont typeface="Calibri"/>
              <a:buNone/>
            </a:pPr>
            <a:r>
              <a:rPr lang="en-AU" sz="3200" b="1"/>
              <a:t>Navigation</a:t>
            </a:r>
            <a:endParaRPr sz="3200" b="1"/>
          </a:p>
        </p:txBody>
      </p:sp>
      <p:sp>
        <p:nvSpPr>
          <p:cNvPr id="319" name="Google Shape;319;p16"/>
          <p:cNvSpPr txBox="1"/>
          <p:nvPr/>
        </p:nvSpPr>
        <p:spPr>
          <a:xfrm>
            <a:off x="4878200" y="6113600"/>
            <a:ext cx="7336200" cy="85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16"/>
          <p:cNvSpPr txBox="1"/>
          <p:nvPr/>
        </p:nvSpPr>
        <p:spPr>
          <a:xfrm>
            <a:off x="717300" y="1354650"/>
            <a:ext cx="7899300" cy="4776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en-AU" sz="2400" b="0" i="1" u="none" strike="noStrike" cap="none">
                <a:solidFill>
                  <a:srgbClr val="595959"/>
                </a:solidFill>
                <a:latin typeface="Lora"/>
                <a:ea typeface="Lora"/>
                <a:cs typeface="Lora"/>
                <a:sym typeface="Lora"/>
              </a:rPr>
              <a:t>I’d be doing things like: “Let’s figure out how fast we’re going. Without using any instruments.” </a:t>
            </a:r>
            <a:endParaRPr sz="2400" b="0" i="1" u="none" strike="noStrike" cap="none">
              <a:solidFill>
                <a:srgbClr val="595959"/>
              </a:solidFill>
              <a:latin typeface="Lora"/>
              <a:ea typeface="Lora"/>
              <a:cs typeface="Lora"/>
              <a:sym typeface="Lora"/>
            </a:endParaRPr>
          </a:p>
          <a:p>
            <a:pPr marL="0" marR="0" lvl="0" indent="0" algn="l" rtl="0">
              <a:lnSpc>
                <a:spcPct val="115000"/>
              </a:lnSpc>
              <a:spcBef>
                <a:spcPts val="0"/>
              </a:spcBef>
              <a:spcAft>
                <a:spcPts val="0"/>
              </a:spcAft>
              <a:buClr>
                <a:srgbClr val="000000"/>
              </a:buClr>
              <a:buSzPts val="1200"/>
              <a:buFont typeface="Arial"/>
              <a:buNone/>
            </a:pPr>
            <a:endParaRPr sz="1200" b="0" i="1" u="none" strike="noStrike" cap="none">
              <a:solidFill>
                <a:srgbClr val="595959"/>
              </a:solidFill>
              <a:latin typeface="Lora"/>
              <a:ea typeface="Lora"/>
              <a:cs typeface="Lora"/>
              <a:sym typeface="Lora"/>
            </a:endParaRPr>
          </a:p>
          <a:p>
            <a:pPr marL="0" marR="0" lvl="0" indent="0" algn="l" rtl="0">
              <a:lnSpc>
                <a:spcPct val="115000"/>
              </a:lnSpc>
              <a:spcBef>
                <a:spcPts val="0"/>
              </a:spcBef>
              <a:spcAft>
                <a:spcPts val="0"/>
              </a:spcAft>
              <a:buClr>
                <a:srgbClr val="000000"/>
              </a:buClr>
              <a:buSzPts val="2400"/>
              <a:buFont typeface="Arial"/>
              <a:buNone/>
            </a:pPr>
            <a:r>
              <a:rPr lang="en-AU" sz="2400" b="0" i="1" u="none" strike="noStrike" cap="none">
                <a:solidFill>
                  <a:srgbClr val="595959"/>
                </a:solidFill>
                <a:latin typeface="Lora"/>
                <a:ea typeface="Lora"/>
                <a:cs typeface="Lora"/>
                <a:sym typeface="Lora"/>
              </a:rPr>
              <a:t>Then, I’d show them how to do that. Really, it’s all physics and maths. </a:t>
            </a:r>
            <a:endParaRPr sz="2400" b="0" i="1" u="none" strike="noStrike" cap="none">
              <a:solidFill>
                <a:srgbClr val="595959"/>
              </a:solidFill>
              <a:latin typeface="Lora"/>
              <a:ea typeface="Lora"/>
              <a:cs typeface="Lora"/>
              <a:sym typeface="Lora"/>
            </a:endParaRPr>
          </a:p>
          <a:p>
            <a:pPr marL="0" marR="0" lvl="0" indent="0" algn="l" rtl="0">
              <a:lnSpc>
                <a:spcPct val="115000"/>
              </a:lnSpc>
              <a:spcBef>
                <a:spcPts val="0"/>
              </a:spcBef>
              <a:spcAft>
                <a:spcPts val="0"/>
              </a:spcAft>
              <a:buClr>
                <a:srgbClr val="000000"/>
              </a:buClr>
              <a:buSzPts val="1200"/>
              <a:buFont typeface="Arial"/>
              <a:buNone/>
            </a:pPr>
            <a:endParaRPr sz="1200" b="0" i="1" u="none" strike="noStrike" cap="none">
              <a:solidFill>
                <a:srgbClr val="595959"/>
              </a:solidFill>
              <a:latin typeface="Lora"/>
              <a:ea typeface="Lora"/>
              <a:cs typeface="Lora"/>
              <a:sym typeface="Lora"/>
            </a:endParaRPr>
          </a:p>
          <a:p>
            <a:pPr marL="0" marR="0" lvl="0" indent="0" algn="l" rtl="0">
              <a:lnSpc>
                <a:spcPct val="115000"/>
              </a:lnSpc>
              <a:spcBef>
                <a:spcPts val="0"/>
              </a:spcBef>
              <a:spcAft>
                <a:spcPts val="0"/>
              </a:spcAft>
              <a:buClr>
                <a:srgbClr val="000000"/>
              </a:buClr>
              <a:buSzPts val="2400"/>
              <a:buFont typeface="Arial"/>
              <a:buNone/>
            </a:pPr>
            <a:r>
              <a:rPr lang="en-AU" sz="2400" b="0" i="1" u="none" strike="noStrike" cap="none">
                <a:solidFill>
                  <a:srgbClr val="595959"/>
                </a:solidFill>
                <a:latin typeface="Lora"/>
                <a:ea typeface="Lora"/>
                <a:cs typeface="Lora"/>
                <a:sym typeface="Lora"/>
              </a:rPr>
              <a:t>And they’d say: “But our tūpuna didn’t do any of that stuff.” </a:t>
            </a:r>
            <a:endParaRPr sz="2400" b="0" i="1" u="none" strike="noStrike" cap="none">
              <a:solidFill>
                <a:srgbClr val="595959"/>
              </a:solidFill>
              <a:latin typeface="Lora"/>
              <a:ea typeface="Lora"/>
              <a:cs typeface="Lora"/>
              <a:sym typeface="Lora"/>
            </a:endParaRPr>
          </a:p>
          <a:p>
            <a:pPr marL="0" marR="0" lvl="0" indent="0" algn="l" rtl="0">
              <a:lnSpc>
                <a:spcPct val="115000"/>
              </a:lnSpc>
              <a:spcBef>
                <a:spcPts val="0"/>
              </a:spcBef>
              <a:spcAft>
                <a:spcPts val="0"/>
              </a:spcAft>
              <a:buClr>
                <a:srgbClr val="000000"/>
              </a:buClr>
              <a:buSzPts val="1200"/>
              <a:buFont typeface="Arial"/>
              <a:buNone/>
            </a:pPr>
            <a:endParaRPr sz="1200" b="0" i="1" u="none" strike="noStrike" cap="none">
              <a:solidFill>
                <a:srgbClr val="595959"/>
              </a:solidFill>
              <a:latin typeface="Lora"/>
              <a:ea typeface="Lora"/>
              <a:cs typeface="Lora"/>
              <a:sym typeface="Lora"/>
            </a:endParaRPr>
          </a:p>
          <a:p>
            <a:pPr marL="0" marR="0" lvl="0" indent="0" algn="l" rtl="0">
              <a:lnSpc>
                <a:spcPct val="115000"/>
              </a:lnSpc>
              <a:spcBef>
                <a:spcPts val="0"/>
              </a:spcBef>
              <a:spcAft>
                <a:spcPts val="0"/>
              </a:spcAft>
              <a:buClr>
                <a:srgbClr val="000000"/>
              </a:buClr>
              <a:buSzPts val="2400"/>
              <a:buFont typeface="Arial"/>
              <a:buNone/>
            </a:pPr>
            <a:r>
              <a:rPr lang="en-AU" sz="2400" b="0" i="1" u="none" strike="noStrike" cap="none">
                <a:solidFill>
                  <a:srgbClr val="595959"/>
                </a:solidFill>
                <a:latin typeface="Lora"/>
                <a:ea typeface="Lora"/>
                <a:cs typeface="Lora"/>
                <a:sym typeface="Lora"/>
              </a:rPr>
              <a:t>And I’d say: “Yeah, they did. They just didn’t call it physics and maths. They called it living.”</a:t>
            </a:r>
            <a:endParaRPr sz="2400" b="0" i="1" u="none" strike="noStrike" cap="none">
              <a:solidFill>
                <a:srgbClr val="595959"/>
              </a:solidFill>
              <a:latin typeface="Lora"/>
              <a:ea typeface="Lora"/>
              <a:cs typeface="Lora"/>
              <a:sym typeface="Lora"/>
            </a:endParaRPr>
          </a:p>
          <a:p>
            <a:pPr marL="0" marR="0" lvl="0" indent="0" algn="l" rtl="0">
              <a:lnSpc>
                <a:spcPct val="115000"/>
              </a:lnSpc>
              <a:spcBef>
                <a:spcPts val="0"/>
              </a:spcBef>
              <a:spcAft>
                <a:spcPts val="0"/>
              </a:spcAft>
              <a:buClr>
                <a:srgbClr val="000000"/>
              </a:buClr>
              <a:buSzPts val="1200"/>
              <a:buFont typeface="Arial"/>
              <a:buNone/>
            </a:pPr>
            <a:endParaRPr sz="1200" b="0" i="1" u="none" strike="noStrike" cap="none">
              <a:solidFill>
                <a:srgbClr val="595959"/>
              </a:solidFill>
              <a:latin typeface="Lora"/>
              <a:ea typeface="Lora"/>
              <a:cs typeface="Lora"/>
              <a:sym typeface="Lora"/>
            </a:endParaRPr>
          </a:p>
          <a:p>
            <a:pPr marL="0" marR="0" lvl="0" indent="0" algn="r" rtl="0">
              <a:lnSpc>
                <a:spcPct val="100000"/>
              </a:lnSpc>
              <a:spcBef>
                <a:spcPts val="0"/>
              </a:spcBef>
              <a:spcAft>
                <a:spcPts val="0"/>
              </a:spcAft>
              <a:buClr>
                <a:srgbClr val="000000"/>
              </a:buClr>
              <a:buSzPts val="1800"/>
              <a:buFont typeface="Arial"/>
              <a:buNone/>
            </a:pPr>
            <a:r>
              <a:rPr lang="en-AU" sz="1800" b="0" i="0" u="none" strike="noStrike" cap="none">
                <a:solidFill>
                  <a:srgbClr val="595959"/>
                </a:solidFill>
                <a:latin typeface="Arial"/>
                <a:ea typeface="Arial"/>
                <a:cs typeface="Arial"/>
                <a:sym typeface="Arial"/>
              </a:rPr>
              <a:t>Hoturoa Barclay-Kerr</a:t>
            </a:r>
            <a:endParaRPr sz="1800" b="0" i="0" u="none" strike="noStrike" cap="none">
              <a:solidFill>
                <a:srgbClr val="595959"/>
              </a:solidFill>
              <a:latin typeface="Arial"/>
              <a:ea typeface="Arial"/>
              <a:cs typeface="Arial"/>
              <a:sym typeface="Arial"/>
            </a:endParaRPr>
          </a:p>
        </p:txBody>
      </p:sp>
      <p:sp>
        <p:nvSpPr>
          <p:cNvPr id="321" name="Google Shape;321;p16"/>
          <p:cNvSpPr txBox="1"/>
          <p:nvPr/>
        </p:nvSpPr>
        <p:spPr>
          <a:xfrm>
            <a:off x="0" y="6429600"/>
            <a:ext cx="9144000" cy="42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accent2"/>
                </a:solidFill>
                <a:latin typeface="Verdana"/>
                <a:ea typeface="Verdana"/>
                <a:cs typeface="Verdana"/>
                <a:sym typeface="Verdana"/>
              </a:rPr>
              <a:t>© Copyright. </a:t>
            </a:r>
            <a:r>
              <a:rPr lang="en-AU" sz="900" b="0" i="0" u="none" strike="noStrike" cap="none">
                <a:solidFill>
                  <a:schemeClr val="dk1"/>
                </a:solidFill>
                <a:latin typeface="Verdana"/>
                <a:ea typeface="Verdana"/>
                <a:cs typeface="Verdana"/>
                <a:sym typeface="Verdana"/>
              </a:rPr>
              <a:t>The University of Waikato Te Whare Wānanga o Waikato</a:t>
            </a:r>
            <a:r>
              <a:rPr lang="en-AU" sz="900" b="0" i="0" u="none" strike="noStrike" cap="none">
                <a:solidFill>
                  <a:schemeClr val="accent2"/>
                </a:solidFill>
                <a:latin typeface="Verdana"/>
                <a:ea typeface="Verdana"/>
                <a:cs typeface="Verdana"/>
                <a:sym typeface="Verdana"/>
              </a:rPr>
              <a:t>. All Rights Reserved | </a:t>
            </a:r>
            <a:r>
              <a:rPr lang="en-AU" sz="900" b="0" i="0" u="sng" strike="noStrike" cap="none">
                <a:solidFill>
                  <a:schemeClr val="hlink"/>
                </a:solidFill>
                <a:latin typeface="Verdana"/>
                <a:ea typeface="Verdana"/>
                <a:cs typeface="Verdana"/>
                <a:sym typeface="Verdana"/>
                <a:hlinkClick r:id="rId3"/>
              </a:rPr>
              <a:t>www.sciencelearn.org.nz</a:t>
            </a:r>
            <a:endParaRPr sz="9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dk1"/>
                </a:solidFill>
                <a:latin typeface="Verdana"/>
                <a:ea typeface="Verdana"/>
                <a:cs typeface="Verdana"/>
                <a:sym typeface="Verdana"/>
              </a:rPr>
              <a:t>All images are copyrighted. For further information, please refer to enquiries@sciencelearn.org.nz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3"/>
          <p:cNvPicPr preferRelativeResize="0"/>
          <p:nvPr/>
        </p:nvPicPr>
        <p:blipFill rotWithShape="1">
          <a:blip r:embed="rId3">
            <a:alphaModFix/>
          </a:blip>
          <a:srcRect/>
          <a:stretch/>
        </p:blipFill>
        <p:spPr>
          <a:xfrm>
            <a:off x="1754749" y="127875"/>
            <a:ext cx="5774648" cy="6188076"/>
          </a:xfrm>
          <a:prstGeom prst="rect">
            <a:avLst/>
          </a:prstGeom>
          <a:noFill/>
          <a:ln>
            <a:noFill/>
          </a:ln>
        </p:spPr>
      </p:pic>
      <p:sp>
        <p:nvSpPr>
          <p:cNvPr id="63" name="Google Shape;63;p3"/>
          <p:cNvSpPr txBox="1"/>
          <p:nvPr/>
        </p:nvSpPr>
        <p:spPr>
          <a:xfrm>
            <a:off x="6231900" y="6253850"/>
            <a:ext cx="13686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AU" sz="1000" b="0" i="0" u="none" strike="noStrike" cap="none">
                <a:solidFill>
                  <a:srgbClr val="000000"/>
                </a:solidFill>
                <a:latin typeface="Verdana"/>
                <a:ea typeface="Verdana"/>
                <a:cs typeface="Verdana"/>
                <a:sym typeface="Verdana"/>
              </a:rPr>
              <a:t>Private collection</a:t>
            </a:r>
            <a:endParaRPr sz="1000" b="0" i="0" u="none" strike="noStrike" cap="none">
              <a:solidFill>
                <a:srgbClr val="000000"/>
              </a:solidFill>
              <a:latin typeface="Verdana"/>
              <a:ea typeface="Verdana"/>
              <a:cs typeface="Verdana"/>
              <a:sym typeface="Verdana"/>
            </a:endParaRPr>
          </a:p>
        </p:txBody>
      </p:sp>
      <p:sp>
        <p:nvSpPr>
          <p:cNvPr id="64" name="Google Shape;64;p3"/>
          <p:cNvSpPr txBox="1"/>
          <p:nvPr/>
        </p:nvSpPr>
        <p:spPr>
          <a:xfrm>
            <a:off x="0" y="6429600"/>
            <a:ext cx="9144000" cy="42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accent2"/>
                </a:solidFill>
                <a:latin typeface="Verdana"/>
                <a:ea typeface="Verdana"/>
                <a:cs typeface="Verdana"/>
                <a:sym typeface="Verdana"/>
              </a:rPr>
              <a:t>© Copyright. </a:t>
            </a:r>
            <a:r>
              <a:rPr lang="en-AU" sz="900" b="0" i="0" u="none" strike="noStrike" cap="none">
                <a:solidFill>
                  <a:schemeClr val="dk1"/>
                </a:solidFill>
                <a:latin typeface="Verdana"/>
                <a:ea typeface="Verdana"/>
                <a:cs typeface="Verdana"/>
                <a:sym typeface="Verdana"/>
              </a:rPr>
              <a:t>The University of Waikato Te Whare Wānanga o Waikato</a:t>
            </a:r>
            <a:r>
              <a:rPr lang="en-AU" sz="900" b="0" i="0" u="none" strike="noStrike" cap="none">
                <a:solidFill>
                  <a:schemeClr val="accent2"/>
                </a:solidFill>
                <a:latin typeface="Verdana"/>
                <a:ea typeface="Verdana"/>
                <a:cs typeface="Verdana"/>
                <a:sym typeface="Verdana"/>
              </a:rPr>
              <a:t>. All Rights Reserved | </a:t>
            </a:r>
            <a:r>
              <a:rPr lang="en-AU" sz="900" b="0" i="0" u="sng" strike="noStrike" cap="none">
                <a:solidFill>
                  <a:schemeClr val="hlink"/>
                </a:solidFill>
                <a:latin typeface="Verdana"/>
                <a:ea typeface="Verdana"/>
                <a:cs typeface="Verdana"/>
                <a:sym typeface="Verdana"/>
                <a:hlinkClick r:id="rId4"/>
              </a:rPr>
              <a:t>www.sciencelearn.org.nz</a:t>
            </a:r>
            <a:endParaRPr sz="9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dk1"/>
                </a:solidFill>
                <a:latin typeface="Verdana"/>
                <a:ea typeface="Verdana"/>
                <a:cs typeface="Verdana"/>
                <a:sym typeface="Verdana"/>
              </a:rPr>
              <a:t>All images are copyrighted. For further information, please refer to enquiries@sciencelearn.org.nz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17"/>
          <p:cNvSpPr txBox="1">
            <a:spLocks noGrp="1"/>
          </p:cNvSpPr>
          <p:nvPr>
            <p:ph type="body" idx="1"/>
          </p:nvPr>
        </p:nvSpPr>
        <p:spPr>
          <a:xfrm>
            <a:off x="644350" y="1587500"/>
            <a:ext cx="7301700" cy="452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2000"/>
              </a:spcBef>
              <a:spcAft>
                <a:spcPts val="0"/>
              </a:spcAft>
              <a:buClr>
                <a:schemeClr val="dk1"/>
              </a:buClr>
              <a:buSzPts val="1100"/>
              <a:buFont typeface="Arial"/>
              <a:buNone/>
            </a:pPr>
            <a:r>
              <a:rPr lang="en-AU" u="sng">
                <a:solidFill>
                  <a:schemeClr val="hlink"/>
                </a:solidFill>
                <a:hlinkClick r:id="rId3"/>
              </a:rPr>
              <a:t>SLACK</a:t>
            </a:r>
            <a:endParaRPr/>
          </a:p>
        </p:txBody>
      </p:sp>
      <p:sp>
        <p:nvSpPr>
          <p:cNvPr id="328" name="Google Shape;328;p17"/>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Calibri"/>
              <a:buNone/>
            </a:pPr>
            <a:r>
              <a:rPr lang="en-AU" sz="3200" b="1"/>
              <a:t>Slack discussion forum</a:t>
            </a:r>
            <a:endParaRPr sz="3200" b="1" i="0" u="none" strike="noStrike" cap="none">
              <a:solidFill>
                <a:schemeClr val="accent1"/>
              </a:solidFill>
            </a:endParaRPr>
          </a:p>
        </p:txBody>
      </p:sp>
      <p:pic>
        <p:nvPicPr>
          <p:cNvPr id="329" name="Google Shape;329;p17"/>
          <p:cNvPicPr preferRelativeResize="0"/>
          <p:nvPr/>
        </p:nvPicPr>
        <p:blipFill rotWithShape="1">
          <a:blip r:embed="rId4">
            <a:alphaModFix/>
          </a:blip>
          <a:srcRect/>
          <a:stretch/>
        </p:blipFill>
        <p:spPr>
          <a:xfrm>
            <a:off x="644350" y="1247975"/>
            <a:ext cx="8088300" cy="4866824"/>
          </a:xfrm>
          <a:prstGeom prst="rect">
            <a:avLst/>
          </a:prstGeom>
          <a:noFill/>
          <a:ln>
            <a:noFill/>
          </a:ln>
        </p:spPr>
      </p:pic>
      <p:sp>
        <p:nvSpPr>
          <p:cNvPr id="330" name="Google Shape;330;p17"/>
          <p:cNvSpPr txBox="1"/>
          <p:nvPr/>
        </p:nvSpPr>
        <p:spPr>
          <a:xfrm>
            <a:off x="0" y="6429600"/>
            <a:ext cx="9144000" cy="42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accent2"/>
                </a:solidFill>
                <a:latin typeface="Verdana"/>
                <a:ea typeface="Verdana"/>
                <a:cs typeface="Verdana"/>
                <a:sym typeface="Verdana"/>
              </a:rPr>
              <a:t>© Copyright. </a:t>
            </a:r>
            <a:r>
              <a:rPr lang="en-AU" sz="900" b="0" i="0" u="none" strike="noStrike" cap="none">
                <a:solidFill>
                  <a:schemeClr val="dk1"/>
                </a:solidFill>
                <a:latin typeface="Verdana"/>
                <a:ea typeface="Verdana"/>
                <a:cs typeface="Verdana"/>
                <a:sym typeface="Verdana"/>
              </a:rPr>
              <a:t>The University of Waikato Te Whare Wānanga o Waikato</a:t>
            </a:r>
            <a:r>
              <a:rPr lang="en-AU" sz="900" b="0" i="0" u="none" strike="noStrike" cap="none">
                <a:solidFill>
                  <a:schemeClr val="accent2"/>
                </a:solidFill>
                <a:latin typeface="Verdana"/>
                <a:ea typeface="Verdana"/>
                <a:cs typeface="Verdana"/>
                <a:sym typeface="Verdana"/>
              </a:rPr>
              <a:t>. All Rights Reserved | </a:t>
            </a:r>
            <a:r>
              <a:rPr lang="en-AU" sz="900" b="0" i="0" u="sng" strike="noStrike" cap="none">
                <a:solidFill>
                  <a:schemeClr val="hlink"/>
                </a:solidFill>
                <a:latin typeface="Verdana"/>
                <a:ea typeface="Verdana"/>
                <a:cs typeface="Verdana"/>
                <a:sym typeface="Verdana"/>
                <a:hlinkClick r:id="rId5"/>
              </a:rPr>
              <a:t>www.sciencelearn.org.nz</a:t>
            </a:r>
            <a:endParaRPr sz="9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dk1"/>
                </a:solidFill>
                <a:latin typeface="Verdana"/>
                <a:ea typeface="Verdana"/>
                <a:cs typeface="Verdana"/>
                <a:sym typeface="Verdana"/>
              </a:rPr>
              <a:t>All images are copyrighted. For further information, please refer to enquiries@sciencelearn.org.nz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18"/>
          <p:cNvSpPr txBox="1">
            <a:spLocks noGrp="1"/>
          </p:cNvSpPr>
          <p:nvPr>
            <p:ph type="title"/>
          </p:nvPr>
        </p:nvSpPr>
        <p:spPr>
          <a:xfrm>
            <a:off x="966000" y="250725"/>
            <a:ext cx="7212000" cy="9111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accent1"/>
              </a:buClr>
              <a:buSzPts val="800"/>
              <a:buFont typeface="Calibri"/>
              <a:buNone/>
            </a:pPr>
            <a:r>
              <a:rPr lang="en-AU" sz="3200" b="1" i="0" u="none" strike="noStrike" cap="none">
                <a:solidFill>
                  <a:schemeClr val="accent1"/>
                </a:solidFill>
              </a:rPr>
              <a:t>Thanks </a:t>
            </a:r>
            <a:endParaRPr sz="3200" b="1" i="0" u="none" strike="noStrike" cap="none">
              <a:solidFill>
                <a:schemeClr val="accent1"/>
              </a:solidFill>
            </a:endParaRPr>
          </a:p>
          <a:p>
            <a:pPr marL="0" lvl="0" indent="0" algn="ctr" rtl="0">
              <a:lnSpc>
                <a:spcPct val="100000"/>
              </a:lnSpc>
              <a:spcBef>
                <a:spcPts val="0"/>
              </a:spcBef>
              <a:spcAft>
                <a:spcPts val="0"/>
              </a:spcAft>
              <a:buClr>
                <a:schemeClr val="dk1"/>
              </a:buClr>
              <a:buSzPts val="1100"/>
              <a:buFont typeface="Arial"/>
              <a:buNone/>
            </a:pPr>
            <a:r>
              <a:rPr lang="en-AU" sz="3000" b="1">
                <a:solidFill>
                  <a:srgbClr val="31859C"/>
                </a:solidFill>
              </a:rPr>
              <a:t>Pokapū Akoranga Pūtaiao</a:t>
            </a:r>
            <a:r>
              <a:rPr lang="en-AU" sz="3200" b="1">
                <a:solidFill>
                  <a:srgbClr val="31859C"/>
                </a:solidFill>
              </a:rPr>
              <a:t> </a:t>
            </a:r>
            <a:endParaRPr sz="3200" b="1">
              <a:solidFill>
                <a:schemeClr val="dk2"/>
              </a:solidFill>
            </a:endParaRPr>
          </a:p>
        </p:txBody>
      </p:sp>
      <p:sp>
        <p:nvSpPr>
          <p:cNvPr id="336" name="Google Shape;336;p18"/>
          <p:cNvSpPr txBox="1"/>
          <p:nvPr/>
        </p:nvSpPr>
        <p:spPr>
          <a:xfrm>
            <a:off x="2747650" y="1601650"/>
            <a:ext cx="5585400" cy="266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
              <a:buFont typeface="Calibri"/>
              <a:buNone/>
            </a:pPr>
            <a:r>
              <a:rPr lang="en-AU" sz="1800" b="0" i="0" u="none" strike="noStrike" cap="none">
                <a:solidFill>
                  <a:srgbClr val="000000"/>
                </a:solidFill>
                <a:latin typeface="Arial"/>
                <a:ea typeface="Arial"/>
                <a:cs typeface="Arial"/>
                <a:sym typeface="Arial"/>
              </a:rPr>
              <a:t>Email us on </a:t>
            </a:r>
            <a:r>
              <a:rPr lang="en-AU" sz="1800" b="0" i="0" u="sng" strike="noStrike" cap="none">
                <a:solidFill>
                  <a:schemeClr val="hlink"/>
                </a:solidFill>
                <a:latin typeface="Arial"/>
                <a:ea typeface="Arial"/>
                <a:cs typeface="Arial"/>
                <a:sym typeface="Arial"/>
                <a:hlinkClick r:id="rId3"/>
              </a:rPr>
              <a:t>enquiries@sciencelearn.org.nz</a:t>
            </a:r>
            <a:r>
              <a:rPr lang="en-AU" sz="1800" b="0" i="0" u="none" strike="noStrike" cap="none">
                <a:solidFill>
                  <a:srgbClr val="674EA7"/>
                </a:solidFill>
                <a:latin typeface="Arial"/>
                <a:ea typeface="Arial"/>
                <a:cs typeface="Arial"/>
                <a:sym typeface="Arial"/>
              </a:rPr>
              <a:t> </a:t>
            </a:r>
            <a:endParaRPr sz="1800" b="0" i="0" u="none" strike="noStrike" cap="none">
              <a:solidFill>
                <a:srgbClr val="674EA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
              <a:buFont typeface="Calibri"/>
              <a:buNone/>
            </a:pPr>
            <a:endParaRPr sz="1400" b="0" i="0" u="none" strike="noStrike" cap="none">
              <a:solidFill>
                <a:srgbClr val="674EA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
              <a:buFont typeface="Calibri"/>
              <a:buNone/>
            </a:pPr>
            <a:r>
              <a:rPr lang="en-AU" sz="1800" b="0" i="0" u="sng" strike="noStrike" cap="none">
                <a:solidFill>
                  <a:schemeClr val="hlink"/>
                </a:solidFill>
                <a:latin typeface="Arial"/>
                <a:ea typeface="Arial"/>
                <a:cs typeface="Arial"/>
                <a:sym typeface="Arial"/>
                <a:hlinkClick r:id="rId4"/>
              </a:rPr>
              <a:t>https://twitter.com/NZScienceLearn</a:t>
            </a:r>
            <a:endParaRPr sz="1800" b="0" i="0" u="none" strike="noStrike" cap="none">
              <a:solidFill>
                <a:srgbClr val="674EA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400" b="0" i="0" u="sng" strike="noStrike" cap="none">
              <a:solidFill>
                <a:srgbClr val="674EA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
              <a:buFont typeface="Calibri"/>
              <a:buNone/>
            </a:pPr>
            <a:r>
              <a:rPr lang="en-AU" sz="1800" b="0" i="0" u="sng" strike="noStrike" cap="none">
                <a:solidFill>
                  <a:schemeClr val="hlink"/>
                </a:solidFill>
                <a:latin typeface="Arial"/>
                <a:ea typeface="Arial"/>
                <a:cs typeface="Arial"/>
                <a:sym typeface="Arial"/>
                <a:hlinkClick r:id="rId4"/>
              </a:rPr>
              <a:t>www.facebook.com/nzsciencelearn</a:t>
            </a:r>
            <a:endParaRPr sz="1800" b="0" i="0" u="none" strike="noStrike" cap="none">
              <a:solidFill>
                <a:srgbClr val="674EA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
              <a:buFont typeface="Calibri"/>
              <a:buNone/>
            </a:pPr>
            <a:r>
              <a:rPr lang="en-AU" sz="1800" b="0" i="0" u="sng" strike="noStrike" cap="none">
                <a:solidFill>
                  <a:srgbClr val="674EA7"/>
                </a:solidFill>
                <a:latin typeface="Arial"/>
                <a:ea typeface="Arial"/>
                <a:cs typeface="Arial"/>
                <a:sym typeface="Arial"/>
              </a:rPr>
              <a:t> </a:t>
            </a:r>
            <a:endParaRPr sz="1400" b="0" i="0" u="none" strike="noStrike" cap="none">
              <a:solidFill>
                <a:srgbClr val="674EA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
              <a:buFont typeface="Calibri"/>
              <a:buNone/>
            </a:pPr>
            <a:r>
              <a:rPr lang="en-AU" sz="1800" b="0" i="0" u="sng" strike="noStrike" cap="none">
                <a:solidFill>
                  <a:schemeClr val="hlink"/>
                </a:solidFill>
                <a:latin typeface="Arial"/>
                <a:ea typeface="Arial"/>
                <a:cs typeface="Arial"/>
                <a:sym typeface="Arial"/>
                <a:hlinkClick r:id="rId5"/>
              </a:rPr>
              <a:t>https://nz.pinterest.com/nzsciencelearn</a:t>
            </a:r>
            <a:endParaRPr sz="1600" b="0" i="0" u="none" strike="noStrike" cap="none">
              <a:solidFill>
                <a:srgbClr val="674EA7"/>
              </a:solidFill>
              <a:latin typeface="Arial"/>
              <a:ea typeface="Arial"/>
              <a:cs typeface="Arial"/>
              <a:sym typeface="Arial"/>
            </a:endParaRPr>
          </a:p>
          <a:p>
            <a:pPr marL="0" marR="0" lvl="0" indent="0" algn="l" rtl="0">
              <a:lnSpc>
                <a:spcPct val="100000"/>
              </a:lnSpc>
              <a:spcBef>
                <a:spcPts val="0"/>
              </a:spcBef>
              <a:spcAft>
                <a:spcPts val="0"/>
              </a:spcAft>
              <a:buClr>
                <a:schemeClr val="hlink"/>
              </a:buClr>
              <a:buSzPts val="400"/>
              <a:buFont typeface="Calibri"/>
              <a:buNone/>
            </a:pPr>
            <a:endParaRPr sz="1400" b="0" i="0" u="none" strike="noStrike" cap="none">
              <a:solidFill>
                <a:srgbClr val="674EA7"/>
              </a:solidFill>
              <a:latin typeface="Arial"/>
              <a:ea typeface="Arial"/>
              <a:cs typeface="Arial"/>
              <a:sym typeface="Arial"/>
            </a:endParaRPr>
          </a:p>
          <a:p>
            <a:pPr marL="0" marR="0" lvl="0" indent="0" algn="l" rtl="0">
              <a:lnSpc>
                <a:spcPct val="100000"/>
              </a:lnSpc>
              <a:spcBef>
                <a:spcPts val="0"/>
              </a:spcBef>
              <a:spcAft>
                <a:spcPts val="0"/>
              </a:spcAft>
              <a:buClr>
                <a:schemeClr val="hlink"/>
              </a:buClr>
              <a:buSzPts val="400"/>
              <a:buFont typeface="Calibri"/>
              <a:buNone/>
            </a:pPr>
            <a:r>
              <a:rPr lang="en-AU" sz="1800" b="0" i="0" u="sng" strike="noStrike" cap="none">
                <a:solidFill>
                  <a:schemeClr val="hlink"/>
                </a:solidFill>
                <a:highlight>
                  <a:schemeClr val="lt1"/>
                </a:highlight>
                <a:latin typeface="Arial"/>
                <a:ea typeface="Arial"/>
                <a:cs typeface="Arial"/>
                <a:sym typeface="Arial"/>
                <a:hlinkClick r:id="rId6"/>
              </a:rPr>
              <a:t>www.instagram.com/sciencelearninghubnz</a:t>
            </a:r>
            <a:endParaRPr sz="1800" b="0" i="0" u="none" strike="noStrike" cap="none">
              <a:solidFill>
                <a:srgbClr val="674EA7"/>
              </a:solidFill>
              <a:latin typeface="Arial"/>
              <a:ea typeface="Arial"/>
              <a:cs typeface="Arial"/>
              <a:sym typeface="Arial"/>
            </a:endParaRPr>
          </a:p>
          <a:p>
            <a:pPr marL="0" marR="0" lvl="0" indent="0" algn="l" rtl="0">
              <a:lnSpc>
                <a:spcPct val="100000"/>
              </a:lnSpc>
              <a:spcBef>
                <a:spcPts val="0"/>
              </a:spcBef>
              <a:spcAft>
                <a:spcPts val="0"/>
              </a:spcAft>
              <a:buClr>
                <a:schemeClr val="hlink"/>
              </a:buClr>
              <a:buSzPts val="400"/>
              <a:buFont typeface="Calibri"/>
              <a:buNone/>
            </a:pPr>
            <a:r>
              <a:rPr lang="en-AU" sz="1800" b="0" i="0" u="none" strike="noStrike" cap="none">
                <a:solidFill>
                  <a:srgbClr val="674EA7"/>
                </a:solidFill>
                <a:latin typeface="Arial"/>
                <a:ea typeface="Arial"/>
                <a:cs typeface="Arial"/>
                <a:sym typeface="Arial"/>
              </a:rPr>
              <a:t> </a:t>
            </a:r>
            <a:endParaRPr sz="1800" b="0" i="0" u="none" strike="noStrike" cap="none">
              <a:solidFill>
                <a:srgbClr val="674EA7"/>
              </a:solidFill>
              <a:latin typeface="Arial"/>
              <a:ea typeface="Arial"/>
              <a:cs typeface="Arial"/>
              <a:sym typeface="Arial"/>
            </a:endParaRPr>
          </a:p>
          <a:p>
            <a:pPr marL="0" marR="0" lvl="0" indent="0" algn="l" rtl="0">
              <a:lnSpc>
                <a:spcPct val="100000"/>
              </a:lnSpc>
              <a:spcBef>
                <a:spcPts val="0"/>
              </a:spcBef>
              <a:spcAft>
                <a:spcPts val="0"/>
              </a:spcAft>
              <a:buClr>
                <a:schemeClr val="hlink"/>
              </a:buClr>
              <a:buSzPts val="400"/>
              <a:buFont typeface="Calibri"/>
              <a:buNone/>
            </a:pPr>
            <a:endParaRPr sz="1600" b="0" i="0" u="none" strike="noStrike" cap="none">
              <a:solidFill>
                <a:srgbClr val="000000"/>
              </a:solidFill>
              <a:latin typeface="Calibri"/>
              <a:ea typeface="Calibri"/>
              <a:cs typeface="Calibri"/>
              <a:sym typeface="Calibri"/>
            </a:endParaRPr>
          </a:p>
        </p:txBody>
      </p:sp>
      <p:sp>
        <p:nvSpPr>
          <p:cNvPr id="337" name="Google Shape;337;p18"/>
          <p:cNvSpPr txBox="1"/>
          <p:nvPr/>
        </p:nvSpPr>
        <p:spPr>
          <a:xfrm>
            <a:off x="392550" y="4512100"/>
            <a:ext cx="8595000" cy="77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1"/>
              </a:buClr>
              <a:buSzPts val="400"/>
              <a:buFont typeface="Arial"/>
              <a:buNone/>
            </a:pPr>
            <a:r>
              <a:rPr lang="en-AU" sz="2400" b="0" i="0" u="none" strike="noStrike" cap="none">
                <a:solidFill>
                  <a:srgbClr val="000000"/>
                </a:solidFill>
                <a:latin typeface="Arial"/>
                <a:ea typeface="Arial"/>
                <a:cs typeface="Arial"/>
                <a:sym typeface="Arial"/>
              </a:rPr>
              <a:t>Join us in our </a:t>
            </a:r>
            <a:r>
              <a:rPr lang="en-AU" sz="2400" b="1" i="0" u="none" strike="noStrike" cap="none">
                <a:solidFill>
                  <a:schemeClr val="accent1"/>
                </a:solidFill>
                <a:latin typeface="Arial"/>
                <a:ea typeface="Arial"/>
                <a:cs typeface="Arial"/>
                <a:sym typeface="Arial"/>
              </a:rPr>
              <a:t>discussion chan</a:t>
            </a:r>
            <a:r>
              <a:rPr lang="en-AU" sz="2400" b="1" i="0" u="none" strike="noStrike" cap="none">
                <a:solidFill>
                  <a:srgbClr val="2C7C9F"/>
                </a:solidFill>
                <a:latin typeface="Arial"/>
                <a:ea typeface="Arial"/>
                <a:cs typeface="Arial"/>
                <a:sym typeface="Arial"/>
              </a:rPr>
              <a:t>nel</a:t>
            </a:r>
            <a:r>
              <a:rPr lang="en-AU" sz="2400" b="1" i="0" u="none" strike="noStrike" cap="none">
                <a:solidFill>
                  <a:srgbClr val="000000"/>
                </a:solidFill>
                <a:latin typeface="Arial"/>
                <a:ea typeface="Arial"/>
                <a:cs typeface="Arial"/>
                <a:sym typeface="Arial"/>
              </a:rPr>
              <a:t> </a:t>
            </a:r>
            <a:r>
              <a:rPr lang="en-AU" sz="2400" b="0" i="0" u="none" strike="noStrike" cap="none">
                <a:solidFill>
                  <a:schemeClr val="dk1"/>
                </a:solidFill>
                <a:latin typeface="Arial"/>
                <a:ea typeface="Arial"/>
                <a:cs typeface="Arial"/>
                <a:sym typeface="Arial"/>
              </a:rPr>
              <a:t>on</a:t>
            </a:r>
            <a:r>
              <a:rPr lang="en-AU" sz="2400" b="0" i="0" u="none" strike="noStrike" cap="none">
                <a:solidFill>
                  <a:schemeClr val="accent1"/>
                </a:solidFill>
                <a:latin typeface="Arial"/>
                <a:ea typeface="Arial"/>
                <a:cs typeface="Arial"/>
                <a:sym typeface="Arial"/>
              </a:rPr>
              <a:t> </a:t>
            </a:r>
            <a:r>
              <a:rPr lang="en-AU" sz="2400" b="0" i="0" u="sng" strike="noStrike" cap="none">
                <a:solidFill>
                  <a:schemeClr val="hlink"/>
                </a:solidFill>
                <a:latin typeface="Arial"/>
                <a:ea typeface="Arial"/>
                <a:cs typeface="Arial"/>
                <a:sym typeface="Arial"/>
                <a:hlinkClick r:id="rId7"/>
              </a:rPr>
              <a:t>Slack</a:t>
            </a:r>
            <a:r>
              <a:rPr lang="en-AU" sz="2400" b="0" i="0" u="none" strike="noStrike" cap="none">
                <a:solidFill>
                  <a:schemeClr val="accent1"/>
                </a:solidFill>
                <a:latin typeface="Arial"/>
                <a:ea typeface="Arial"/>
                <a:cs typeface="Arial"/>
                <a:sym typeface="Arial"/>
              </a:rPr>
              <a:t>. </a:t>
            </a:r>
            <a:endParaRPr sz="2400" b="0" i="0" u="none" strike="noStrike" cap="none">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chemeClr val="accent1"/>
              </a:buClr>
              <a:buSzPts val="350"/>
              <a:buFont typeface="Arial"/>
              <a:buNone/>
            </a:pPr>
            <a:r>
              <a:rPr lang="en-AU" sz="1400" b="0" i="0" u="none" strike="noStrike" cap="none">
                <a:solidFill>
                  <a:srgbClr val="000000"/>
                </a:solidFill>
                <a:latin typeface="Arial"/>
                <a:ea typeface="Arial"/>
                <a:cs typeface="Arial"/>
                <a:sym typeface="Arial"/>
              </a:rPr>
              <a:t>(Any problems accessing Slack, please contact us via our enquiries email, </a:t>
            </a:r>
            <a:r>
              <a:rPr lang="en-AU" sz="1400" b="0" i="0" u="sng" strike="noStrike" cap="none">
                <a:solidFill>
                  <a:schemeClr val="hlink"/>
                </a:solidFill>
                <a:latin typeface="Arial"/>
                <a:ea typeface="Arial"/>
                <a:cs typeface="Arial"/>
                <a:sym typeface="Arial"/>
                <a:hlinkClick r:id="rId3"/>
              </a:rPr>
              <a:t>enquiries@sciencelearn.org.nz</a:t>
            </a:r>
            <a:r>
              <a:rPr lang="en-AU"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pic>
        <p:nvPicPr>
          <p:cNvPr id="338" name="Google Shape;338;p18"/>
          <p:cNvPicPr preferRelativeResize="0"/>
          <p:nvPr/>
        </p:nvPicPr>
        <p:blipFill rotWithShape="1">
          <a:blip r:embed="rId8">
            <a:alphaModFix/>
          </a:blip>
          <a:srcRect l="1498" t="8912" r="1196" b="7634"/>
          <a:stretch/>
        </p:blipFill>
        <p:spPr>
          <a:xfrm>
            <a:off x="0" y="5544484"/>
            <a:ext cx="9144005" cy="1313516"/>
          </a:xfrm>
          <a:prstGeom prst="rect">
            <a:avLst/>
          </a:prstGeom>
          <a:noFill/>
          <a:ln>
            <a:noFill/>
          </a:ln>
        </p:spPr>
      </p:pic>
      <p:pic>
        <p:nvPicPr>
          <p:cNvPr id="339" name="Google Shape;339;p18"/>
          <p:cNvPicPr preferRelativeResize="0"/>
          <p:nvPr/>
        </p:nvPicPr>
        <p:blipFill rotWithShape="1">
          <a:blip r:embed="rId9">
            <a:alphaModFix/>
          </a:blip>
          <a:srcRect/>
          <a:stretch/>
        </p:blipFill>
        <p:spPr>
          <a:xfrm>
            <a:off x="2016275" y="1583733"/>
            <a:ext cx="397675" cy="397675"/>
          </a:xfrm>
          <a:prstGeom prst="rect">
            <a:avLst/>
          </a:prstGeom>
          <a:noFill/>
          <a:ln>
            <a:noFill/>
          </a:ln>
        </p:spPr>
      </p:pic>
      <p:pic>
        <p:nvPicPr>
          <p:cNvPr id="340" name="Google Shape;340;p18"/>
          <p:cNvPicPr preferRelativeResize="0"/>
          <p:nvPr/>
        </p:nvPicPr>
        <p:blipFill rotWithShape="1">
          <a:blip r:embed="rId10">
            <a:alphaModFix/>
          </a:blip>
          <a:srcRect l="20571" t="15254"/>
          <a:stretch/>
        </p:blipFill>
        <p:spPr>
          <a:xfrm>
            <a:off x="2016263" y="2077388"/>
            <a:ext cx="397675" cy="403725"/>
          </a:xfrm>
          <a:prstGeom prst="rect">
            <a:avLst/>
          </a:prstGeom>
          <a:noFill/>
          <a:ln>
            <a:noFill/>
          </a:ln>
        </p:spPr>
      </p:pic>
      <p:pic>
        <p:nvPicPr>
          <p:cNvPr id="341" name="Google Shape;341;p18"/>
          <p:cNvPicPr preferRelativeResize="0"/>
          <p:nvPr/>
        </p:nvPicPr>
        <p:blipFill rotWithShape="1">
          <a:blip r:embed="rId11">
            <a:alphaModFix/>
          </a:blip>
          <a:srcRect/>
          <a:stretch/>
        </p:blipFill>
        <p:spPr>
          <a:xfrm>
            <a:off x="1971102" y="2552944"/>
            <a:ext cx="488018" cy="468300"/>
          </a:xfrm>
          <a:prstGeom prst="rect">
            <a:avLst/>
          </a:prstGeom>
          <a:noFill/>
          <a:ln>
            <a:noFill/>
          </a:ln>
        </p:spPr>
      </p:pic>
      <p:pic>
        <p:nvPicPr>
          <p:cNvPr id="342" name="Google Shape;342;p18"/>
          <p:cNvPicPr preferRelativeResize="0"/>
          <p:nvPr/>
        </p:nvPicPr>
        <p:blipFill rotWithShape="1">
          <a:blip r:embed="rId12">
            <a:alphaModFix/>
          </a:blip>
          <a:srcRect l="11777" t="9673"/>
          <a:stretch/>
        </p:blipFill>
        <p:spPr>
          <a:xfrm>
            <a:off x="2016273" y="3109488"/>
            <a:ext cx="397675" cy="395050"/>
          </a:xfrm>
          <a:prstGeom prst="rect">
            <a:avLst/>
          </a:prstGeom>
          <a:noFill/>
          <a:ln>
            <a:noFill/>
          </a:ln>
        </p:spPr>
      </p:pic>
      <p:sp>
        <p:nvSpPr>
          <p:cNvPr id="343" name="Google Shape;343;p18"/>
          <p:cNvSpPr/>
          <p:nvPr/>
        </p:nvSpPr>
        <p:spPr>
          <a:xfrm>
            <a:off x="775375" y="1548400"/>
            <a:ext cx="907200" cy="468300"/>
          </a:xfrm>
          <a:prstGeom prst="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4" name="Google Shape;344;p18"/>
          <p:cNvPicPr preferRelativeResize="0"/>
          <p:nvPr/>
        </p:nvPicPr>
        <p:blipFill rotWithShape="1">
          <a:blip r:embed="rId13">
            <a:alphaModFix/>
          </a:blip>
          <a:srcRect/>
          <a:stretch/>
        </p:blipFill>
        <p:spPr>
          <a:xfrm>
            <a:off x="2016275" y="3592775"/>
            <a:ext cx="397675" cy="3976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4"/>
          <p:cNvPicPr preferRelativeResize="0"/>
          <p:nvPr/>
        </p:nvPicPr>
        <p:blipFill rotWithShape="1">
          <a:blip r:embed="rId3">
            <a:alphaModFix/>
          </a:blip>
          <a:srcRect/>
          <a:stretch/>
        </p:blipFill>
        <p:spPr>
          <a:xfrm>
            <a:off x="5628300" y="1405800"/>
            <a:ext cx="2685650" cy="4046375"/>
          </a:xfrm>
          <a:prstGeom prst="rect">
            <a:avLst/>
          </a:prstGeom>
          <a:noFill/>
          <a:ln>
            <a:noFill/>
          </a:ln>
        </p:spPr>
      </p:pic>
      <p:sp>
        <p:nvSpPr>
          <p:cNvPr id="71" name="Google Shape;71;p4"/>
          <p:cNvSpPr txBox="1"/>
          <p:nvPr/>
        </p:nvSpPr>
        <p:spPr>
          <a:xfrm>
            <a:off x="244925" y="962225"/>
            <a:ext cx="5285700" cy="553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AU" sz="2400" b="0" i="0" u="none" strike="noStrike" cap="none">
                <a:solidFill>
                  <a:srgbClr val="595959"/>
                </a:solidFill>
                <a:latin typeface="Arial"/>
                <a:ea typeface="Arial"/>
                <a:cs typeface="Arial"/>
                <a:sym typeface="Arial"/>
              </a:rPr>
              <a:t>Associate Professor at Te Pua Wānanga ki te Ao (Faculty of Māori and Indigenous Studies), Waikato University.</a:t>
            </a:r>
            <a:endParaRPr sz="2400" b="0" i="0" u="none" strike="noStrike" cap="none">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AU" sz="2400" b="0" i="0" u="none" strike="noStrike" cap="none">
                <a:solidFill>
                  <a:srgbClr val="595959"/>
                </a:solidFill>
                <a:latin typeface="Arial"/>
                <a:ea typeface="Arial"/>
                <a:cs typeface="Arial"/>
                <a:sym typeface="Arial"/>
              </a:rPr>
              <a:t>Hēmi is involved in the areas of mātauranga Māori, traditional ecological knowledge, digitisation of indigenous knowledge, language revitalisation, linguistics, language teaching and curriculum development.</a:t>
            </a:r>
            <a:endParaRPr sz="2400" b="0" i="0" u="none" strike="noStrike" cap="none">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72" name="Google Shape;72;p4"/>
          <p:cNvSpPr txBox="1"/>
          <p:nvPr/>
        </p:nvSpPr>
        <p:spPr>
          <a:xfrm>
            <a:off x="0" y="192450"/>
            <a:ext cx="9144000" cy="769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AU" sz="3000" b="1" i="0" u="none" strike="noStrike" cap="none">
                <a:solidFill>
                  <a:srgbClr val="31859C"/>
                </a:solidFill>
                <a:latin typeface="Arial"/>
                <a:ea typeface="Arial"/>
                <a:cs typeface="Arial"/>
                <a:sym typeface="Arial"/>
              </a:rPr>
              <a:t>Hēmi Whaanga</a:t>
            </a:r>
            <a:endParaRPr sz="3000" b="1" i="0" u="none" strike="noStrike" cap="none">
              <a:solidFill>
                <a:srgbClr val="31859C"/>
              </a:solidFill>
              <a:latin typeface="Arial"/>
              <a:ea typeface="Arial"/>
              <a:cs typeface="Arial"/>
              <a:sym typeface="Arial"/>
            </a:endParaRPr>
          </a:p>
        </p:txBody>
      </p:sp>
      <p:sp>
        <p:nvSpPr>
          <p:cNvPr id="73" name="Google Shape;73;p4"/>
          <p:cNvSpPr txBox="1"/>
          <p:nvPr/>
        </p:nvSpPr>
        <p:spPr>
          <a:xfrm>
            <a:off x="0" y="6429600"/>
            <a:ext cx="9144000" cy="42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accent2"/>
                </a:solidFill>
                <a:latin typeface="Verdana"/>
                <a:ea typeface="Verdana"/>
                <a:cs typeface="Verdana"/>
                <a:sym typeface="Verdana"/>
              </a:rPr>
              <a:t>© Copyright. </a:t>
            </a:r>
            <a:r>
              <a:rPr lang="en-AU" sz="900" b="0" i="0" u="none" strike="noStrike" cap="none">
                <a:solidFill>
                  <a:schemeClr val="dk1"/>
                </a:solidFill>
                <a:latin typeface="Verdana"/>
                <a:ea typeface="Verdana"/>
                <a:cs typeface="Verdana"/>
                <a:sym typeface="Verdana"/>
              </a:rPr>
              <a:t>The University of Waikato Te Whare Wānanga o Waikato</a:t>
            </a:r>
            <a:r>
              <a:rPr lang="en-AU" sz="900" b="0" i="0" u="none" strike="noStrike" cap="none">
                <a:solidFill>
                  <a:schemeClr val="accent2"/>
                </a:solidFill>
                <a:latin typeface="Verdana"/>
                <a:ea typeface="Verdana"/>
                <a:cs typeface="Verdana"/>
                <a:sym typeface="Verdana"/>
              </a:rPr>
              <a:t>. All Rights Reserved | </a:t>
            </a:r>
            <a:r>
              <a:rPr lang="en-AU" sz="900" b="0" i="0" u="sng" strike="noStrike" cap="none">
                <a:solidFill>
                  <a:schemeClr val="hlink"/>
                </a:solidFill>
                <a:latin typeface="Verdana"/>
                <a:ea typeface="Verdana"/>
                <a:cs typeface="Verdana"/>
                <a:sym typeface="Verdana"/>
                <a:hlinkClick r:id="rId4"/>
              </a:rPr>
              <a:t>www.sciencelearn.org.nz</a:t>
            </a:r>
            <a:endParaRPr sz="9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dk1"/>
                </a:solidFill>
                <a:latin typeface="Verdana"/>
                <a:ea typeface="Verdana"/>
                <a:cs typeface="Verdana"/>
                <a:sym typeface="Verdana"/>
              </a:rPr>
              <a:t>All images are copyrighted. For further information, please refer to enquiries@sciencelearn.org.nz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g5dac72022b_0_21"/>
          <p:cNvSpPr txBox="1">
            <a:spLocks noGrp="1"/>
          </p:cNvSpPr>
          <p:nvPr>
            <p:ph type="title"/>
          </p:nvPr>
        </p:nvSpPr>
        <p:spPr>
          <a:xfrm>
            <a:off x="380475" y="139200"/>
            <a:ext cx="3993300" cy="48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AU">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Index</a:t>
            </a:r>
            <a:endParaRPr/>
          </a:p>
        </p:txBody>
      </p:sp>
      <p:graphicFrame>
        <p:nvGraphicFramePr>
          <p:cNvPr id="80" name="Google Shape;80;g5dac72022b_0_21"/>
          <p:cNvGraphicFramePr/>
          <p:nvPr/>
        </p:nvGraphicFramePr>
        <p:xfrm>
          <a:off x="294075" y="705300"/>
          <a:ext cx="8631950" cy="5984375"/>
        </p:xfrm>
        <a:graphic>
          <a:graphicData uri="http://schemas.openxmlformats.org/drawingml/2006/table">
            <a:tbl>
              <a:tblPr>
                <a:noFill/>
                <a:tableStyleId>{278D0E16-2B03-4022-92E7-EB6E3DC485D1}</a:tableStyleId>
              </a:tblPr>
              <a:tblGrid>
                <a:gridCol w="5975950">
                  <a:extLst>
                    <a:ext uri="{9D8B030D-6E8A-4147-A177-3AD203B41FA5}">
                      <a16:colId xmlns:a16="http://schemas.microsoft.com/office/drawing/2014/main" val="20000"/>
                    </a:ext>
                  </a:extLst>
                </a:gridCol>
                <a:gridCol w="1455375">
                  <a:extLst>
                    <a:ext uri="{9D8B030D-6E8A-4147-A177-3AD203B41FA5}">
                      <a16:colId xmlns:a16="http://schemas.microsoft.com/office/drawing/2014/main" val="20001"/>
                    </a:ext>
                  </a:extLst>
                </a:gridCol>
                <a:gridCol w="1200625">
                  <a:extLst>
                    <a:ext uri="{9D8B030D-6E8A-4147-A177-3AD203B41FA5}">
                      <a16:colId xmlns:a16="http://schemas.microsoft.com/office/drawing/2014/main" val="20002"/>
                    </a:ext>
                  </a:extLst>
                </a:gridCol>
              </a:tblGrid>
              <a:tr h="597400">
                <a:tc>
                  <a:txBody>
                    <a:bodyPr/>
                    <a:lstStyle/>
                    <a:p>
                      <a:pPr marL="0" lvl="0" indent="0" algn="l" rtl="0">
                        <a:spcBef>
                          <a:spcPts val="0"/>
                        </a:spcBef>
                        <a:spcAft>
                          <a:spcPts val="0"/>
                        </a:spcAft>
                        <a:buNone/>
                      </a:pPr>
                      <a:r>
                        <a:rPr lang="en-AU" sz="1600" b="1"/>
                        <a:t>Topic</a:t>
                      </a:r>
                      <a:endParaRPr sz="1600" b="1"/>
                    </a:p>
                  </a:txBody>
                  <a:tcPr marL="91425" marR="9142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AU" sz="1600" b="1"/>
                        <a:t>Slide show number(s)</a:t>
                      </a:r>
                      <a:endParaRPr sz="1600" b="1"/>
                    </a:p>
                  </a:txBody>
                  <a:tcPr marL="91425" marR="9142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AU" sz="1600" b="1"/>
                        <a:t>Video timecode</a:t>
                      </a:r>
                      <a:endParaRPr sz="1600" b="1"/>
                    </a:p>
                  </a:txBody>
                  <a:tcPr marL="91425" marR="9142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89725">
                <a:tc>
                  <a:txBody>
                    <a:bodyPr/>
                    <a:lstStyle/>
                    <a:p>
                      <a:pPr marL="0" lvl="0" indent="0" algn="l" rtl="0">
                        <a:spcBef>
                          <a:spcPts val="0"/>
                        </a:spcBef>
                        <a:spcAft>
                          <a:spcPts val="0"/>
                        </a:spcAft>
                        <a:buNone/>
                      </a:pPr>
                      <a:r>
                        <a:rPr lang="en-AU">
                          <a:latin typeface="Verdana"/>
                          <a:ea typeface="Verdana"/>
                          <a:cs typeface="Verdana"/>
                          <a:sym typeface="Verdana"/>
                        </a:rPr>
                        <a:t>Welcome</a:t>
                      </a:r>
                      <a:endParaRPr>
                        <a:latin typeface="Verdana"/>
                        <a:ea typeface="Verdana"/>
                        <a:cs typeface="Verdana"/>
                        <a:sym typeface="Verdana"/>
                      </a:endParaRPr>
                    </a:p>
                  </a:txBody>
                  <a:tcPr marL="63500" marR="63500" marT="0" marB="0">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AU">
                          <a:latin typeface="Verdana"/>
                          <a:ea typeface="Verdana"/>
                          <a:cs typeface="Verdana"/>
                          <a:sym typeface="Verdana"/>
                        </a:rPr>
                        <a:t>1</a:t>
                      </a:r>
                      <a:endParaRPr>
                        <a:latin typeface="Verdana"/>
                        <a:ea typeface="Verdana"/>
                        <a:cs typeface="Verdana"/>
                        <a:sym typeface="Verdana"/>
                      </a:endParaRPr>
                    </a:p>
                  </a:txBody>
                  <a:tcPr marL="68575" marR="68575" marT="0" marB="0">
                    <a:lnL w="12700" cap="flat" cmpd="sng">
                      <a:solidFill>
                        <a:srgbClr val="000000">
                          <a:alpha val="0"/>
                        </a:srgbClr>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AU"/>
                        <a:t>00:00</a:t>
                      </a:r>
                      <a:endParaRPr/>
                    </a:p>
                  </a:txBody>
                  <a:tcPr marL="91425" marR="91425" marT="0" marB="0">
                    <a:lnL w="6350" cap="flat" cmpd="sng">
                      <a:solidFill>
                        <a:srgbClr val="000000">
                          <a:alpha val="0"/>
                        </a:srgbClr>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489725">
                <a:tc>
                  <a:txBody>
                    <a:bodyPr/>
                    <a:lstStyle/>
                    <a:p>
                      <a:pPr marL="0" lvl="0" indent="0" algn="l" rtl="0">
                        <a:spcBef>
                          <a:spcPts val="0"/>
                        </a:spcBef>
                        <a:spcAft>
                          <a:spcPts val="0"/>
                        </a:spcAft>
                        <a:buClr>
                          <a:schemeClr val="dk1"/>
                        </a:buClr>
                        <a:buSzPts val="1100"/>
                        <a:buFont typeface="Arial"/>
                        <a:buNone/>
                      </a:pPr>
                      <a:r>
                        <a:rPr lang="en-AU">
                          <a:solidFill>
                            <a:schemeClr val="dk1"/>
                          </a:solidFill>
                          <a:latin typeface="Verdana"/>
                          <a:ea typeface="Verdana"/>
                          <a:cs typeface="Verdana"/>
                          <a:sym typeface="Verdana"/>
                        </a:rPr>
                        <a:t>Introducing the Science Learning Hub and presenters</a:t>
                      </a:r>
                      <a:endParaRPr>
                        <a:latin typeface="Verdana"/>
                        <a:ea typeface="Verdana"/>
                        <a:cs typeface="Verdana"/>
                        <a:sym typeface="Verdana"/>
                      </a:endParaRPr>
                    </a:p>
                  </a:txBody>
                  <a:tcPr marL="63500" marR="63500" marT="0" marB="0">
                    <a:lnL w="12700" cap="flat" cmpd="sng">
                      <a:solidFill>
                        <a:srgbClr val="000000">
                          <a:alpha val="0"/>
                        </a:srgbClr>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AU">
                          <a:latin typeface="Verdana"/>
                          <a:ea typeface="Verdana"/>
                          <a:cs typeface="Verdana"/>
                          <a:sym typeface="Verdana"/>
                        </a:rPr>
                        <a:t>2-4</a:t>
                      </a:r>
                      <a:endParaRPr>
                        <a:latin typeface="Verdana"/>
                        <a:ea typeface="Verdana"/>
                        <a:cs typeface="Verdana"/>
                        <a:sym typeface="Verdana"/>
                      </a:endParaRPr>
                    </a:p>
                  </a:txBody>
                  <a:tcPr marL="68575" marR="68575" marT="0" marB="0">
                    <a:lnL w="6350" cap="flat" cmpd="sng">
                      <a:solidFill>
                        <a:srgbClr val="000000">
                          <a:alpha val="0"/>
                        </a:srgbClr>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AU"/>
                        <a:t>00:19</a:t>
                      </a:r>
                      <a:endParaRPr/>
                    </a:p>
                  </a:txBody>
                  <a:tcPr marL="91425" marR="91425" marT="0" marB="0">
                    <a:lnL w="6350" cap="flat" cmpd="sng">
                      <a:solidFill>
                        <a:srgbClr val="000000">
                          <a:alpha val="0"/>
                        </a:srgbClr>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89725">
                <a:tc>
                  <a:txBody>
                    <a:bodyPr/>
                    <a:lstStyle/>
                    <a:p>
                      <a:pPr marL="0" lvl="0" indent="0" algn="l" rtl="0">
                        <a:spcBef>
                          <a:spcPts val="0"/>
                        </a:spcBef>
                        <a:spcAft>
                          <a:spcPts val="0"/>
                        </a:spcAft>
                        <a:buNone/>
                      </a:pPr>
                      <a:r>
                        <a:rPr lang="en-AU">
                          <a:latin typeface="Verdana"/>
                          <a:ea typeface="Verdana"/>
                          <a:cs typeface="Verdana"/>
                          <a:sym typeface="Verdana"/>
                        </a:rPr>
                        <a:t>Index</a:t>
                      </a:r>
                      <a:endParaRPr>
                        <a:latin typeface="Verdana"/>
                        <a:ea typeface="Verdana"/>
                        <a:cs typeface="Verdana"/>
                        <a:sym typeface="Verdana"/>
                      </a:endParaRPr>
                    </a:p>
                  </a:txBody>
                  <a:tcPr marL="63500" marR="63500" marT="0" marB="0">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AU">
                          <a:latin typeface="Verdana"/>
                          <a:ea typeface="Verdana"/>
                          <a:cs typeface="Verdana"/>
                          <a:sym typeface="Verdana"/>
                        </a:rPr>
                        <a:t>5</a:t>
                      </a:r>
                      <a:endParaRPr>
                        <a:latin typeface="Verdana"/>
                        <a:ea typeface="Verdana"/>
                        <a:cs typeface="Verdana"/>
                        <a:sym typeface="Verdana"/>
                      </a:endParaRPr>
                    </a:p>
                  </a:txBody>
                  <a:tcPr marL="63500" marR="63500" marT="0" marB="0">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AU"/>
                        <a:t>2:25</a:t>
                      </a:r>
                      <a:endParaRPr/>
                    </a:p>
                  </a:txBody>
                  <a:tcPr marL="91425" marR="91425" marT="0" marB="0">
                    <a:lnL w="12700" cap="flat" cmpd="sng">
                      <a:solidFill>
                        <a:srgbClr val="000000">
                          <a:alpha val="0"/>
                        </a:srgbClr>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489725">
                <a:tc>
                  <a:txBody>
                    <a:bodyPr/>
                    <a:lstStyle/>
                    <a:p>
                      <a:pPr marL="0" lvl="0" indent="0" algn="l" rtl="0">
                        <a:spcBef>
                          <a:spcPts val="0"/>
                        </a:spcBef>
                        <a:spcAft>
                          <a:spcPts val="0"/>
                        </a:spcAft>
                        <a:buNone/>
                      </a:pPr>
                      <a:r>
                        <a:rPr lang="en-AU">
                          <a:latin typeface="Verdana"/>
                          <a:ea typeface="Verdana"/>
                          <a:cs typeface="Verdana"/>
                          <a:sym typeface="Verdana"/>
                        </a:rPr>
                        <a:t>Exploring mātauranga Māori – teacher ideas</a:t>
                      </a:r>
                      <a:endParaRPr>
                        <a:latin typeface="Verdana"/>
                        <a:ea typeface="Verdana"/>
                        <a:cs typeface="Verdana"/>
                        <a:sym typeface="Verdana"/>
                      </a:endParaRPr>
                    </a:p>
                  </a:txBody>
                  <a:tcPr marL="63500" marR="63500" marT="0" marB="0">
                    <a:lnL w="12700" cap="flat" cmpd="sng">
                      <a:solidFill>
                        <a:srgbClr val="000000">
                          <a:alpha val="0"/>
                        </a:srgbClr>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AU">
                          <a:latin typeface="Verdana"/>
                          <a:ea typeface="Verdana"/>
                          <a:cs typeface="Verdana"/>
                          <a:sym typeface="Verdana"/>
                        </a:rPr>
                        <a:t>6 –7</a:t>
                      </a:r>
                      <a:endParaRPr>
                        <a:latin typeface="Verdana"/>
                        <a:ea typeface="Verdana"/>
                        <a:cs typeface="Verdana"/>
                        <a:sym typeface="Verdana"/>
                      </a:endParaRPr>
                    </a:p>
                  </a:txBody>
                  <a:tcPr marL="68575" marR="68575" marT="0" marB="0">
                    <a:lnL w="6350" cap="flat" cmpd="sng">
                      <a:solidFill>
                        <a:srgbClr val="000000">
                          <a:alpha val="0"/>
                        </a:srgbClr>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AU"/>
                        <a:t>2:36</a:t>
                      </a:r>
                      <a:endParaRPr/>
                    </a:p>
                  </a:txBody>
                  <a:tcPr marL="91425" marR="91425" marT="0" marB="0">
                    <a:lnL w="6350" cap="flat" cmpd="sng">
                      <a:solidFill>
                        <a:srgbClr val="000000">
                          <a:alpha val="0"/>
                        </a:srgbClr>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489725">
                <a:tc>
                  <a:txBody>
                    <a:bodyPr/>
                    <a:lstStyle/>
                    <a:p>
                      <a:pPr marL="0" lvl="0" indent="0" algn="l" rtl="0">
                        <a:spcBef>
                          <a:spcPts val="0"/>
                        </a:spcBef>
                        <a:spcAft>
                          <a:spcPts val="0"/>
                        </a:spcAft>
                        <a:buNone/>
                      </a:pPr>
                      <a:r>
                        <a:rPr lang="en-AU">
                          <a:latin typeface="Verdana"/>
                          <a:ea typeface="Verdana"/>
                          <a:cs typeface="Verdana"/>
                          <a:sym typeface="Verdana"/>
                        </a:rPr>
                        <a:t>Exploring mātauranga Māori – perspectives</a:t>
                      </a:r>
                      <a:endParaRPr>
                        <a:latin typeface="Verdana"/>
                        <a:ea typeface="Verdana"/>
                        <a:cs typeface="Verdana"/>
                        <a:sym typeface="Verdana"/>
                      </a:endParaRPr>
                    </a:p>
                  </a:txBody>
                  <a:tcPr marL="63500" marR="63500" marT="0" marB="0">
                    <a:lnL w="12700" cap="flat" cmpd="sng">
                      <a:solidFill>
                        <a:srgbClr val="000000">
                          <a:alpha val="0"/>
                        </a:srgbClr>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AU">
                          <a:latin typeface="Verdana"/>
                          <a:ea typeface="Verdana"/>
                          <a:cs typeface="Verdana"/>
                          <a:sym typeface="Verdana"/>
                        </a:rPr>
                        <a:t>8 – 13</a:t>
                      </a:r>
                      <a:endParaRPr>
                        <a:latin typeface="Verdana"/>
                        <a:ea typeface="Verdana"/>
                        <a:cs typeface="Verdana"/>
                        <a:sym typeface="Verdana"/>
                      </a:endParaRPr>
                    </a:p>
                  </a:txBody>
                  <a:tcPr marL="68575" marR="68575" marT="0" marB="0">
                    <a:lnL w="6350" cap="flat" cmpd="sng">
                      <a:solidFill>
                        <a:srgbClr val="000000">
                          <a:alpha val="0"/>
                        </a:srgbClr>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AU"/>
                        <a:t>4:03</a:t>
                      </a:r>
                      <a:endParaRPr/>
                    </a:p>
                  </a:txBody>
                  <a:tcPr marL="91425" marR="91425" marT="0" marB="0">
                    <a:lnL w="6350" cap="flat" cmpd="sng">
                      <a:solidFill>
                        <a:srgbClr val="000000">
                          <a:alpha val="0"/>
                        </a:srgbClr>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489725">
                <a:tc>
                  <a:txBody>
                    <a:bodyPr/>
                    <a:lstStyle/>
                    <a:p>
                      <a:pPr marL="0" lvl="0" indent="0" algn="l" rtl="0">
                        <a:spcBef>
                          <a:spcPts val="0"/>
                        </a:spcBef>
                        <a:spcAft>
                          <a:spcPts val="0"/>
                        </a:spcAft>
                        <a:buNone/>
                      </a:pPr>
                      <a:r>
                        <a:rPr lang="en-AU">
                          <a:latin typeface="Verdana"/>
                          <a:ea typeface="Verdana"/>
                          <a:cs typeface="Verdana"/>
                          <a:sym typeface="Verdana"/>
                        </a:rPr>
                        <a:t>Science and mātauranga</a:t>
                      </a:r>
                      <a:endParaRPr>
                        <a:latin typeface="Verdana"/>
                        <a:ea typeface="Verdana"/>
                        <a:cs typeface="Verdana"/>
                        <a:sym typeface="Verdana"/>
                      </a:endParaRPr>
                    </a:p>
                  </a:txBody>
                  <a:tcPr marL="63500" marR="63500" marT="0" marB="0">
                    <a:lnL w="12700" cap="flat" cmpd="sng">
                      <a:solidFill>
                        <a:srgbClr val="000000">
                          <a:alpha val="0"/>
                        </a:srgbClr>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AU">
                          <a:latin typeface="Verdana"/>
                          <a:ea typeface="Verdana"/>
                          <a:cs typeface="Verdana"/>
                          <a:sym typeface="Verdana"/>
                        </a:rPr>
                        <a:t>14</a:t>
                      </a:r>
                      <a:endParaRPr>
                        <a:latin typeface="Verdana"/>
                        <a:ea typeface="Verdana"/>
                        <a:cs typeface="Verdana"/>
                        <a:sym typeface="Verdana"/>
                      </a:endParaRPr>
                    </a:p>
                  </a:txBody>
                  <a:tcPr marL="68575" marR="68575" marT="0" marB="0">
                    <a:lnL w="6350" cap="flat" cmpd="sng">
                      <a:solidFill>
                        <a:srgbClr val="000000">
                          <a:alpha val="0"/>
                        </a:srgbClr>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AU"/>
                        <a:t>12:38</a:t>
                      </a:r>
                      <a:endParaRPr/>
                    </a:p>
                  </a:txBody>
                  <a:tcPr marL="91425" marR="91425" marT="0" marB="0">
                    <a:lnL w="6350" cap="flat" cmpd="sng">
                      <a:solidFill>
                        <a:srgbClr val="000000">
                          <a:alpha val="0"/>
                        </a:srgbClr>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489725">
                <a:tc>
                  <a:txBody>
                    <a:bodyPr/>
                    <a:lstStyle/>
                    <a:p>
                      <a:pPr marL="0" lvl="0" indent="0" algn="l" rtl="0">
                        <a:spcBef>
                          <a:spcPts val="0"/>
                        </a:spcBef>
                        <a:spcAft>
                          <a:spcPts val="0"/>
                        </a:spcAft>
                        <a:buNone/>
                      </a:pPr>
                      <a:r>
                        <a:rPr lang="en-AU">
                          <a:latin typeface="Verdana"/>
                          <a:ea typeface="Verdana"/>
                          <a:cs typeface="Verdana"/>
                          <a:sym typeface="Verdana"/>
                        </a:rPr>
                        <a:t>Maramataka, weather and fresh water </a:t>
                      </a:r>
                      <a:endParaRPr>
                        <a:latin typeface="Verdana"/>
                        <a:ea typeface="Verdana"/>
                        <a:cs typeface="Verdana"/>
                        <a:sym typeface="Verdana"/>
                      </a:endParaRPr>
                    </a:p>
                  </a:txBody>
                  <a:tcPr marL="63500" marR="63500" marT="0" marB="0">
                    <a:lnL w="12700" cap="flat" cmpd="sng">
                      <a:solidFill>
                        <a:srgbClr val="000000">
                          <a:alpha val="0"/>
                        </a:srgbClr>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AU">
                          <a:latin typeface="Verdana"/>
                          <a:ea typeface="Verdana"/>
                          <a:cs typeface="Verdana"/>
                          <a:sym typeface="Verdana"/>
                        </a:rPr>
                        <a:t>15–17  </a:t>
                      </a:r>
                      <a:endParaRPr>
                        <a:latin typeface="Verdana"/>
                        <a:ea typeface="Verdana"/>
                        <a:cs typeface="Verdana"/>
                        <a:sym typeface="Verdana"/>
                      </a:endParaRPr>
                    </a:p>
                  </a:txBody>
                  <a:tcPr marL="68575" marR="68575" marT="0" marB="0">
                    <a:lnL w="6350" cap="flat" cmpd="sng">
                      <a:solidFill>
                        <a:srgbClr val="000000">
                          <a:alpha val="0"/>
                        </a:srgbClr>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AU"/>
                        <a:t>15:16</a:t>
                      </a:r>
                      <a:endParaRPr/>
                    </a:p>
                  </a:txBody>
                  <a:tcPr marL="91425" marR="91425" marT="0" marB="0">
                    <a:lnL w="6350" cap="flat" cmpd="sng">
                      <a:solidFill>
                        <a:srgbClr val="000000">
                          <a:alpha val="0"/>
                        </a:srgbClr>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489725">
                <a:tc>
                  <a:txBody>
                    <a:bodyPr/>
                    <a:lstStyle/>
                    <a:p>
                      <a:pPr marL="0" lvl="0" indent="0" algn="l" rtl="0">
                        <a:spcBef>
                          <a:spcPts val="0"/>
                        </a:spcBef>
                        <a:spcAft>
                          <a:spcPts val="0"/>
                        </a:spcAft>
                        <a:buNone/>
                      </a:pPr>
                      <a:r>
                        <a:rPr lang="en-AU">
                          <a:latin typeface="Verdana"/>
                          <a:ea typeface="Verdana"/>
                          <a:cs typeface="Verdana"/>
                          <a:sym typeface="Verdana"/>
                        </a:rPr>
                        <a:t>Students, making connections and whakapapa</a:t>
                      </a:r>
                      <a:endParaRPr>
                        <a:latin typeface="Verdana"/>
                        <a:ea typeface="Verdana"/>
                        <a:cs typeface="Verdana"/>
                        <a:sym typeface="Verdana"/>
                      </a:endParaRPr>
                    </a:p>
                  </a:txBody>
                  <a:tcPr marL="63500" marR="63500" marT="0" marB="0">
                    <a:lnL w="12700" cap="flat" cmpd="sng">
                      <a:solidFill>
                        <a:srgbClr val="000000">
                          <a:alpha val="0"/>
                        </a:srgbClr>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AU">
                          <a:latin typeface="Verdana"/>
                          <a:ea typeface="Verdana"/>
                          <a:cs typeface="Verdana"/>
                          <a:sym typeface="Verdana"/>
                        </a:rPr>
                        <a:t>18 – 22</a:t>
                      </a:r>
                      <a:endParaRPr>
                        <a:latin typeface="Verdana"/>
                        <a:ea typeface="Verdana"/>
                        <a:cs typeface="Verdana"/>
                        <a:sym typeface="Verdana"/>
                      </a:endParaRPr>
                    </a:p>
                  </a:txBody>
                  <a:tcPr marL="68575" marR="68575" marT="0" marB="0">
                    <a:lnL w="6350" cap="flat" cmpd="sng">
                      <a:solidFill>
                        <a:srgbClr val="000000">
                          <a:alpha val="0"/>
                        </a:srgbClr>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AU"/>
                        <a:t>21:19</a:t>
                      </a:r>
                      <a:endParaRPr/>
                    </a:p>
                  </a:txBody>
                  <a:tcPr marL="91425" marR="91425" marT="0" marB="0">
                    <a:lnL w="6350" cap="flat" cmpd="sng">
                      <a:solidFill>
                        <a:srgbClr val="000000">
                          <a:alpha val="0"/>
                        </a:srgbClr>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489725">
                <a:tc>
                  <a:txBody>
                    <a:bodyPr/>
                    <a:lstStyle/>
                    <a:p>
                      <a:pPr marL="0" lvl="0" indent="0" algn="l" rtl="0">
                        <a:spcBef>
                          <a:spcPts val="0"/>
                        </a:spcBef>
                        <a:spcAft>
                          <a:spcPts val="0"/>
                        </a:spcAft>
                        <a:buNone/>
                      </a:pPr>
                      <a:r>
                        <a:rPr lang="en-AU">
                          <a:latin typeface="Verdana"/>
                          <a:ea typeface="Verdana"/>
                          <a:cs typeface="Verdana"/>
                          <a:sym typeface="Verdana"/>
                        </a:rPr>
                        <a:t>Tātai arorangi and Matariki</a:t>
                      </a:r>
                      <a:endParaRPr>
                        <a:latin typeface="Verdana"/>
                        <a:ea typeface="Verdana"/>
                        <a:cs typeface="Verdana"/>
                        <a:sym typeface="Verdana"/>
                      </a:endParaRPr>
                    </a:p>
                  </a:txBody>
                  <a:tcPr marL="63500" marR="63500" marT="0" marB="0">
                    <a:lnL w="12700" cap="flat" cmpd="sng">
                      <a:solidFill>
                        <a:srgbClr val="000000">
                          <a:alpha val="0"/>
                        </a:srgbClr>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AU">
                          <a:latin typeface="Verdana"/>
                          <a:ea typeface="Verdana"/>
                          <a:cs typeface="Verdana"/>
                          <a:sym typeface="Verdana"/>
                        </a:rPr>
                        <a:t>23 – 27</a:t>
                      </a:r>
                      <a:endParaRPr>
                        <a:latin typeface="Verdana"/>
                        <a:ea typeface="Verdana"/>
                        <a:cs typeface="Verdana"/>
                        <a:sym typeface="Verdana"/>
                      </a:endParaRPr>
                    </a:p>
                  </a:txBody>
                  <a:tcPr marL="68575" marR="68575" marT="0" marB="0">
                    <a:lnL w="6350" cap="flat" cmpd="sng">
                      <a:solidFill>
                        <a:srgbClr val="000000">
                          <a:alpha val="0"/>
                        </a:srgbClr>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AU"/>
                        <a:t>28:19</a:t>
                      </a:r>
                      <a:endParaRPr/>
                    </a:p>
                  </a:txBody>
                  <a:tcPr marL="91425" marR="91425" marT="0" marB="0">
                    <a:lnL w="6350" cap="flat" cmpd="sng">
                      <a:solidFill>
                        <a:srgbClr val="000000">
                          <a:alpha val="0"/>
                        </a:srgbClr>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r h="489725">
                <a:tc>
                  <a:txBody>
                    <a:bodyPr/>
                    <a:lstStyle/>
                    <a:p>
                      <a:pPr marL="0" lvl="0" indent="0" algn="l" rtl="0">
                        <a:spcBef>
                          <a:spcPts val="0"/>
                        </a:spcBef>
                        <a:spcAft>
                          <a:spcPts val="0"/>
                        </a:spcAft>
                        <a:buNone/>
                      </a:pPr>
                      <a:r>
                        <a:rPr lang="en-AU">
                          <a:latin typeface="Verdana"/>
                          <a:ea typeface="Verdana"/>
                          <a:cs typeface="Verdana"/>
                          <a:sym typeface="Verdana"/>
                        </a:rPr>
                        <a:t>Navigation</a:t>
                      </a:r>
                      <a:endParaRPr>
                        <a:latin typeface="Verdana"/>
                        <a:ea typeface="Verdana"/>
                        <a:cs typeface="Verdana"/>
                        <a:sym typeface="Verdana"/>
                      </a:endParaRPr>
                    </a:p>
                  </a:txBody>
                  <a:tcPr marL="63500" marR="63500" marT="0" marB="0">
                    <a:lnL w="12700" cap="flat" cmpd="sng">
                      <a:solidFill>
                        <a:srgbClr val="000000">
                          <a:alpha val="0"/>
                        </a:srgbClr>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AU">
                          <a:latin typeface="Verdana"/>
                          <a:ea typeface="Verdana"/>
                          <a:cs typeface="Verdana"/>
                          <a:sym typeface="Verdana"/>
                        </a:rPr>
                        <a:t>28 – 29</a:t>
                      </a:r>
                      <a:endParaRPr>
                        <a:latin typeface="Verdana"/>
                        <a:ea typeface="Verdana"/>
                        <a:cs typeface="Verdana"/>
                        <a:sym typeface="Verdana"/>
                      </a:endParaRPr>
                    </a:p>
                  </a:txBody>
                  <a:tcPr marL="68575" marR="68575" marT="0" marB="0">
                    <a:lnL w="6350" cap="flat" cmpd="sng">
                      <a:solidFill>
                        <a:srgbClr val="000000">
                          <a:alpha val="0"/>
                        </a:srgbClr>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AU"/>
                        <a:t>38:12</a:t>
                      </a:r>
                      <a:endParaRPr/>
                    </a:p>
                  </a:txBody>
                  <a:tcPr marL="91425" marR="91425" marT="0" marB="0">
                    <a:lnL w="6350" cap="flat" cmpd="sng">
                      <a:solidFill>
                        <a:srgbClr val="000000">
                          <a:alpha val="0"/>
                        </a:srgbClr>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0"/>
                  </a:ext>
                </a:extLst>
              </a:tr>
              <a:tr h="489725">
                <a:tc>
                  <a:txBody>
                    <a:bodyPr/>
                    <a:lstStyle/>
                    <a:p>
                      <a:pPr marL="0" lvl="0" indent="0" algn="l" rtl="0">
                        <a:spcBef>
                          <a:spcPts val="0"/>
                        </a:spcBef>
                        <a:spcAft>
                          <a:spcPts val="0"/>
                        </a:spcAft>
                        <a:buNone/>
                      </a:pPr>
                      <a:r>
                        <a:rPr lang="en-AU">
                          <a:latin typeface="Verdana"/>
                          <a:ea typeface="Verdana"/>
                          <a:cs typeface="Verdana"/>
                          <a:sym typeface="Verdana"/>
                        </a:rPr>
                        <a:t>SLH links, keep in touch and thanks</a:t>
                      </a:r>
                      <a:endParaRPr>
                        <a:latin typeface="Verdana"/>
                        <a:ea typeface="Verdana"/>
                        <a:cs typeface="Verdana"/>
                        <a:sym typeface="Verdana"/>
                      </a:endParaRPr>
                    </a:p>
                  </a:txBody>
                  <a:tcPr marL="68575" marR="68575" marT="0" marB="0">
                    <a:lnL w="6350" cap="flat" cmpd="sng">
                      <a:solidFill>
                        <a:srgbClr val="000000">
                          <a:alpha val="0"/>
                        </a:srgbClr>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AU">
                          <a:latin typeface="Verdana"/>
                          <a:ea typeface="Verdana"/>
                          <a:cs typeface="Verdana"/>
                          <a:sym typeface="Verdana"/>
                        </a:rPr>
                        <a:t>30 – 31</a:t>
                      </a:r>
                      <a:endParaRPr>
                        <a:latin typeface="Verdana"/>
                        <a:ea typeface="Verdana"/>
                        <a:cs typeface="Verdana"/>
                        <a:sym typeface="Verdana"/>
                      </a:endParaRPr>
                    </a:p>
                  </a:txBody>
                  <a:tcPr marL="68575" marR="68575" marT="0" marB="0">
                    <a:lnL w="6350" cap="flat" cmpd="sng">
                      <a:solidFill>
                        <a:srgbClr val="000000">
                          <a:alpha val="0"/>
                        </a:srgbClr>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AU"/>
                        <a:t>39:41</a:t>
                      </a:r>
                      <a:endParaRPr/>
                    </a:p>
                  </a:txBody>
                  <a:tcPr marL="91425" marR="91425" marT="0" marB="0">
                    <a:lnL w="6350" cap="flat" cmpd="sng">
                      <a:solidFill>
                        <a:srgbClr val="000000">
                          <a:alpha val="0"/>
                        </a:srgbClr>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sp>
        <p:nvSpPr>
          <p:cNvPr id="81" name="Google Shape;81;g5dac72022b_0_21"/>
          <p:cNvSpPr txBox="1"/>
          <p:nvPr/>
        </p:nvSpPr>
        <p:spPr>
          <a:xfrm>
            <a:off x="233400" y="6469325"/>
            <a:ext cx="8361000" cy="42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AU" sz="1000">
                <a:solidFill>
                  <a:schemeClr val="accent2"/>
                </a:solidFill>
                <a:latin typeface="Verdana"/>
                <a:ea typeface="Verdana"/>
                <a:cs typeface="Verdana"/>
                <a:sym typeface="Verdana"/>
              </a:rPr>
              <a:t>© Copyright. University of Waikato. All Rights Reserved | </a:t>
            </a:r>
            <a:r>
              <a:rPr lang="en-AU" sz="1000" u="sng">
                <a:solidFill>
                  <a:schemeClr val="hlink"/>
                </a:solidFill>
                <a:latin typeface="Verdana"/>
                <a:ea typeface="Verdana"/>
                <a:cs typeface="Verdana"/>
                <a:sym typeface="Verdana"/>
                <a:hlinkClick r:id="rId3"/>
              </a:rPr>
              <a:t>www.sciencelearn.org.nz</a:t>
            </a:r>
            <a:endParaRPr>
              <a:solidFill>
                <a:schemeClr val="dk1"/>
              </a:solidFill>
            </a:endParaRPr>
          </a:p>
          <a:p>
            <a:pPr marL="0" lvl="0" indent="0" algn="l" rtl="0">
              <a:spcBef>
                <a:spcPts val="0"/>
              </a:spcBef>
              <a:spcAft>
                <a:spcPts val="0"/>
              </a:spcAft>
              <a:buNone/>
            </a:pPr>
            <a:r>
              <a:rPr lang="en-AU" sz="1000">
                <a:solidFill>
                  <a:schemeClr val="dk1"/>
                </a:solidFill>
                <a:latin typeface="Calibri"/>
                <a:ea typeface="Calibri"/>
                <a:cs typeface="Calibri"/>
                <a:sym typeface="Calibri"/>
              </a:rPr>
              <a:t>All images are copyrighted. For further information, please refer to </a:t>
            </a:r>
            <a:r>
              <a:rPr lang="en-AU" sz="1000" u="sng">
                <a:solidFill>
                  <a:schemeClr val="hlink"/>
                </a:solidFill>
                <a:latin typeface="Calibri"/>
                <a:ea typeface="Calibri"/>
                <a:cs typeface="Calibri"/>
                <a:sym typeface="Calibri"/>
                <a:hlinkClick r:id="rId4"/>
              </a:rPr>
              <a:t>enquiries@sciencelearn.org.nz</a:t>
            </a:r>
            <a:r>
              <a:rPr lang="en-AU" sz="1000">
                <a:solidFill>
                  <a:schemeClr val="dk1"/>
                </a:solidFill>
                <a:latin typeface="Calibri"/>
                <a:ea typeface="Calibri"/>
                <a:cs typeface="Calibri"/>
                <a:sym typeface="Calibri"/>
              </a:rPr>
              <a:t>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5"/>
          <p:cNvSpPr txBox="1"/>
          <p:nvPr/>
        </p:nvSpPr>
        <p:spPr>
          <a:xfrm>
            <a:off x="788250" y="-26125"/>
            <a:ext cx="7567500" cy="100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AU" sz="3000" b="1" i="0" u="none" strike="noStrike" cap="none">
                <a:solidFill>
                  <a:srgbClr val="31859C"/>
                </a:solidFill>
                <a:latin typeface="Arial"/>
                <a:ea typeface="Arial"/>
                <a:cs typeface="Arial"/>
                <a:sym typeface="Arial"/>
              </a:rPr>
              <a:t>Exploring </a:t>
            </a:r>
            <a:endParaRPr sz="3000" b="1" i="0" u="none" strike="noStrike" cap="none">
              <a:solidFill>
                <a:srgbClr val="31859C"/>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00"/>
              <a:buFont typeface="Arial"/>
              <a:buNone/>
            </a:pPr>
            <a:r>
              <a:rPr lang="en-AU" sz="3000" b="1" i="0" u="none" strike="noStrike" cap="none">
                <a:solidFill>
                  <a:srgbClr val="31859C"/>
                </a:solidFill>
                <a:latin typeface="Arial"/>
                <a:ea typeface="Arial"/>
                <a:cs typeface="Arial"/>
                <a:sym typeface="Arial"/>
              </a:rPr>
              <a:t>mātauranga Māori</a:t>
            </a:r>
            <a:endParaRPr sz="3200" b="1" i="0" u="none" strike="noStrike" cap="none">
              <a:solidFill>
                <a:schemeClr val="dk2"/>
              </a:solidFill>
              <a:latin typeface="Arial"/>
              <a:ea typeface="Arial"/>
              <a:cs typeface="Arial"/>
              <a:sym typeface="Arial"/>
            </a:endParaRPr>
          </a:p>
        </p:txBody>
      </p:sp>
      <p:pic>
        <p:nvPicPr>
          <p:cNvPr id="88" name="Google Shape;88;p5"/>
          <p:cNvPicPr preferRelativeResize="0"/>
          <p:nvPr/>
        </p:nvPicPr>
        <p:blipFill rotWithShape="1">
          <a:blip r:embed="rId3">
            <a:alphaModFix/>
          </a:blip>
          <a:srcRect/>
          <a:stretch/>
        </p:blipFill>
        <p:spPr>
          <a:xfrm>
            <a:off x="1208525" y="1282175"/>
            <a:ext cx="6934550" cy="5059249"/>
          </a:xfrm>
          <a:prstGeom prst="rect">
            <a:avLst/>
          </a:prstGeom>
          <a:noFill/>
          <a:ln>
            <a:noFill/>
          </a:ln>
        </p:spPr>
      </p:pic>
      <p:sp>
        <p:nvSpPr>
          <p:cNvPr id="89" name="Google Shape;89;p5"/>
          <p:cNvSpPr txBox="1"/>
          <p:nvPr/>
        </p:nvSpPr>
        <p:spPr>
          <a:xfrm>
            <a:off x="0" y="6429600"/>
            <a:ext cx="9144000" cy="42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accent2"/>
                </a:solidFill>
                <a:latin typeface="Verdana"/>
                <a:ea typeface="Verdana"/>
                <a:cs typeface="Verdana"/>
                <a:sym typeface="Verdana"/>
              </a:rPr>
              <a:t>© Copyright. </a:t>
            </a:r>
            <a:r>
              <a:rPr lang="en-AU" sz="900" b="0" i="0" u="none" strike="noStrike" cap="none">
                <a:solidFill>
                  <a:schemeClr val="dk1"/>
                </a:solidFill>
                <a:latin typeface="Verdana"/>
                <a:ea typeface="Verdana"/>
                <a:cs typeface="Verdana"/>
                <a:sym typeface="Verdana"/>
              </a:rPr>
              <a:t>The University of Waikato Te Whare Wānanga o Waikato</a:t>
            </a:r>
            <a:r>
              <a:rPr lang="en-AU" sz="900" b="0" i="0" u="none" strike="noStrike" cap="none">
                <a:solidFill>
                  <a:schemeClr val="accent2"/>
                </a:solidFill>
                <a:latin typeface="Verdana"/>
                <a:ea typeface="Verdana"/>
                <a:cs typeface="Verdana"/>
                <a:sym typeface="Verdana"/>
              </a:rPr>
              <a:t>. All Rights Reserved | </a:t>
            </a:r>
            <a:r>
              <a:rPr lang="en-AU" sz="900" b="0" i="0" u="sng" strike="noStrike" cap="none">
                <a:solidFill>
                  <a:schemeClr val="hlink"/>
                </a:solidFill>
                <a:latin typeface="Verdana"/>
                <a:ea typeface="Verdana"/>
                <a:cs typeface="Verdana"/>
                <a:sym typeface="Verdana"/>
                <a:hlinkClick r:id="rId4"/>
              </a:rPr>
              <a:t>www.sciencelearn.org.nz</a:t>
            </a:r>
            <a:endParaRPr sz="9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dk1"/>
                </a:solidFill>
                <a:latin typeface="Verdana"/>
                <a:ea typeface="Verdana"/>
                <a:cs typeface="Verdana"/>
                <a:sym typeface="Verdana"/>
              </a:rPr>
              <a:t>All images are copyrighted. For further information, please refer to enquiries@sciencelearn.org.nz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6"/>
          <p:cNvSpPr txBox="1">
            <a:spLocks noGrp="1"/>
          </p:cNvSpPr>
          <p:nvPr>
            <p:ph type="body" idx="1"/>
          </p:nvPr>
        </p:nvSpPr>
        <p:spPr>
          <a:xfrm>
            <a:off x="4742823" y="1587500"/>
            <a:ext cx="3840600" cy="389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2000"/>
              </a:spcBef>
              <a:spcAft>
                <a:spcPts val="0"/>
              </a:spcAft>
              <a:buClr>
                <a:srgbClr val="6FB7D7"/>
              </a:buClr>
              <a:buSzPts val="2420"/>
              <a:buFont typeface="Noto Sans Symbols"/>
              <a:buNone/>
            </a:pPr>
            <a:endParaRPr sz="2200" b="0" i="0" u="none" strike="noStrike" cap="none">
              <a:solidFill>
                <a:srgbClr val="595959"/>
              </a:solidFill>
              <a:latin typeface="Arial"/>
              <a:ea typeface="Arial"/>
              <a:cs typeface="Arial"/>
              <a:sym typeface="Arial"/>
            </a:endParaRPr>
          </a:p>
        </p:txBody>
      </p:sp>
      <p:sp>
        <p:nvSpPr>
          <p:cNvPr id="96" name="Google Shape;96;p6"/>
          <p:cNvSpPr txBox="1">
            <a:spLocks noGrp="1"/>
          </p:cNvSpPr>
          <p:nvPr>
            <p:ph type="body" idx="2"/>
          </p:nvPr>
        </p:nvSpPr>
        <p:spPr>
          <a:xfrm>
            <a:off x="533399" y="1787856"/>
            <a:ext cx="3840600" cy="3720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2000"/>
              </a:spcBef>
              <a:spcAft>
                <a:spcPts val="0"/>
              </a:spcAft>
              <a:buClr>
                <a:srgbClr val="6FB7D7"/>
              </a:buClr>
              <a:buSzPts val="1980"/>
              <a:buFont typeface="Noto Sans Symbols"/>
              <a:buNone/>
            </a:pPr>
            <a:endParaRPr sz="1800" b="0" i="0" u="none" strike="noStrike" cap="none">
              <a:solidFill>
                <a:srgbClr val="595959"/>
              </a:solidFill>
              <a:latin typeface="Arial"/>
              <a:ea typeface="Arial"/>
              <a:cs typeface="Arial"/>
              <a:sym typeface="Arial"/>
            </a:endParaRPr>
          </a:p>
        </p:txBody>
      </p:sp>
      <p:pic>
        <p:nvPicPr>
          <p:cNvPr id="97" name="Google Shape;97;p6"/>
          <p:cNvPicPr preferRelativeResize="0"/>
          <p:nvPr/>
        </p:nvPicPr>
        <p:blipFill rotWithShape="1">
          <a:blip r:embed="rId3">
            <a:alphaModFix/>
          </a:blip>
          <a:srcRect/>
          <a:stretch/>
        </p:blipFill>
        <p:spPr>
          <a:xfrm>
            <a:off x="116150" y="774225"/>
            <a:ext cx="8543731" cy="5525362"/>
          </a:xfrm>
          <a:prstGeom prst="rect">
            <a:avLst/>
          </a:prstGeom>
          <a:noFill/>
          <a:ln>
            <a:noFill/>
          </a:ln>
        </p:spPr>
      </p:pic>
      <p:sp>
        <p:nvSpPr>
          <p:cNvPr id="98" name="Google Shape;98;p6"/>
          <p:cNvSpPr/>
          <p:nvPr/>
        </p:nvSpPr>
        <p:spPr>
          <a:xfrm>
            <a:off x="2324225" y="1503250"/>
            <a:ext cx="2769600" cy="1324200"/>
          </a:xfrm>
          <a:prstGeom prst="wedgeRoundRectCallout">
            <a:avLst>
              <a:gd name="adj1" fmla="val -62683"/>
              <a:gd name="adj2" fmla="val 42647"/>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60960" marR="112776" lvl="0" indent="0" algn="l" rtl="0">
              <a:lnSpc>
                <a:spcPct val="115000"/>
              </a:lnSpc>
              <a:spcBef>
                <a:spcPts val="0"/>
              </a:spcBef>
              <a:spcAft>
                <a:spcPts val="0"/>
              </a:spcAft>
              <a:buClr>
                <a:schemeClr val="dk1"/>
              </a:buClr>
              <a:buSzPts val="1100"/>
              <a:buFont typeface="Arial"/>
              <a:buNone/>
            </a:pPr>
            <a:r>
              <a:rPr lang="en-AU" sz="1800" b="0" i="0" u="none" strike="noStrike" cap="none">
                <a:solidFill>
                  <a:schemeClr val="dk1"/>
                </a:solidFill>
                <a:latin typeface="Arial"/>
                <a:ea typeface="Arial"/>
                <a:cs typeface="Arial"/>
                <a:sym typeface="Arial"/>
              </a:rPr>
              <a:t>Traditional knowledge – connection with land, flora, fauna and natural cycles</a:t>
            </a:r>
            <a:endParaRPr sz="1800" b="0" i="0" u="none" strike="noStrike" cap="none">
              <a:solidFill>
                <a:srgbClr val="000000"/>
              </a:solidFill>
              <a:latin typeface="Arial"/>
              <a:ea typeface="Arial"/>
              <a:cs typeface="Arial"/>
              <a:sym typeface="Arial"/>
            </a:endParaRPr>
          </a:p>
        </p:txBody>
      </p:sp>
      <p:sp>
        <p:nvSpPr>
          <p:cNvPr id="99" name="Google Shape;99;p6"/>
          <p:cNvSpPr/>
          <p:nvPr/>
        </p:nvSpPr>
        <p:spPr>
          <a:xfrm>
            <a:off x="2725150" y="3048200"/>
            <a:ext cx="4242900" cy="499800"/>
          </a:xfrm>
          <a:prstGeom prst="wedgeRoundRectCallout">
            <a:avLst>
              <a:gd name="adj1" fmla="val -39453"/>
              <a:gd name="adj2" fmla="val 119383"/>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60960" marR="112776" lvl="0" indent="0" algn="l" rtl="0">
              <a:lnSpc>
                <a:spcPct val="115000"/>
              </a:lnSpc>
              <a:spcBef>
                <a:spcPts val="0"/>
              </a:spcBef>
              <a:spcAft>
                <a:spcPts val="0"/>
              </a:spcAft>
              <a:buNone/>
            </a:pPr>
            <a:r>
              <a:rPr lang="en-AU" sz="1800" b="0" i="0" u="none" strike="noStrike" cap="none">
                <a:solidFill>
                  <a:schemeClr val="dk1"/>
                </a:solidFill>
                <a:latin typeface="Arial"/>
                <a:ea typeface="Arial"/>
                <a:cs typeface="Arial"/>
                <a:sym typeface="Arial"/>
              </a:rPr>
              <a:t>Māori way of living, seeing and doing</a:t>
            </a:r>
            <a:endParaRPr sz="1800" b="0" i="0" u="none" strike="noStrike" cap="none">
              <a:solidFill>
                <a:srgbClr val="000000"/>
              </a:solidFill>
              <a:latin typeface="Arial"/>
              <a:ea typeface="Arial"/>
              <a:cs typeface="Arial"/>
              <a:sym typeface="Arial"/>
            </a:endParaRPr>
          </a:p>
        </p:txBody>
      </p:sp>
      <p:sp>
        <p:nvSpPr>
          <p:cNvPr id="100" name="Google Shape;100;p6"/>
          <p:cNvSpPr/>
          <p:nvPr/>
        </p:nvSpPr>
        <p:spPr>
          <a:xfrm>
            <a:off x="5346750" y="1285025"/>
            <a:ext cx="1834200" cy="1324200"/>
          </a:xfrm>
          <a:prstGeom prst="wedgeRoundRectCallout">
            <a:avLst>
              <a:gd name="adj1" fmla="val 64863"/>
              <a:gd name="adj2" fmla="val 15141"/>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60960" marR="112776" lvl="0" indent="0" algn="l" rtl="0">
              <a:lnSpc>
                <a:spcPct val="115000"/>
              </a:lnSpc>
              <a:spcBef>
                <a:spcPts val="0"/>
              </a:spcBef>
              <a:spcAft>
                <a:spcPts val="0"/>
              </a:spcAft>
              <a:buClr>
                <a:schemeClr val="dk1"/>
              </a:buClr>
              <a:buSzPts val="1100"/>
              <a:buFont typeface="Arial"/>
              <a:buNone/>
            </a:pPr>
            <a:r>
              <a:rPr lang="en-AU" sz="1800" b="0" i="0" u="none" strike="noStrike" cap="none">
                <a:solidFill>
                  <a:schemeClr val="dk1"/>
                </a:solidFill>
                <a:latin typeface="Arial"/>
                <a:ea typeface="Arial"/>
                <a:cs typeface="Arial"/>
                <a:sym typeface="Arial"/>
              </a:rPr>
              <a:t>Science with a Māori context and perspectives</a:t>
            </a:r>
            <a:endParaRPr sz="1800" b="0" i="0" u="none" strike="noStrike" cap="none">
              <a:solidFill>
                <a:srgbClr val="000000"/>
              </a:solidFill>
              <a:latin typeface="Arial"/>
              <a:ea typeface="Arial"/>
              <a:cs typeface="Arial"/>
              <a:sym typeface="Arial"/>
            </a:endParaRPr>
          </a:p>
        </p:txBody>
      </p:sp>
      <p:sp>
        <p:nvSpPr>
          <p:cNvPr id="101" name="Google Shape;101;p6"/>
          <p:cNvSpPr/>
          <p:nvPr/>
        </p:nvSpPr>
        <p:spPr>
          <a:xfrm>
            <a:off x="227975" y="4057400"/>
            <a:ext cx="2320800" cy="1945800"/>
          </a:xfrm>
          <a:prstGeom prst="wedgeRoundRectCallout">
            <a:avLst>
              <a:gd name="adj1" fmla="val 63631"/>
              <a:gd name="adj2" fmla="val 547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60960" marR="112776" lvl="0" indent="0" algn="l" rtl="0">
              <a:lnSpc>
                <a:spcPct val="115000"/>
              </a:lnSpc>
              <a:spcBef>
                <a:spcPts val="0"/>
              </a:spcBef>
              <a:spcAft>
                <a:spcPts val="0"/>
              </a:spcAft>
              <a:buClr>
                <a:schemeClr val="dk1"/>
              </a:buClr>
              <a:buSzPts val="1100"/>
              <a:buFont typeface="Arial"/>
              <a:buNone/>
            </a:pPr>
            <a:r>
              <a:rPr lang="en-AU" sz="1800" b="0" i="0" u="none" strike="noStrike" cap="none">
                <a:solidFill>
                  <a:schemeClr val="dk1"/>
                </a:solidFill>
                <a:latin typeface="Arial"/>
                <a:ea typeface="Arial"/>
                <a:cs typeface="Arial"/>
                <a:sym typeface="Arial"/>
              </a:rPr>
              <a:t>Knowledge, concepts – mauri in biology – life force, health of an environment like a stream </a:t>
            </a:r>
            <a:endParaRPr sz="1800" b="0" i="0" u="none" strike="noStrike" cap="none">
              <a:solidFill>
                <a:srgbClr val="000000"/>
              </a:solidFill>
              <a:latin typeface="Arial"/>
              <a:ea typeface="Arial"/>
              <a:cs typeface="Arial"/>
              <a:sym typeface="Arial"/>
            </a:endParaRPr>
          </a:p>
        </p:txBody>
      </p:sp>
      <p:sp>
        <p:nvSpPr>
          <p:cNvPr id="102" name="Google Shape;102;p6"/>
          <p:cNvSpPr txBox="1"/>
          <p:nvPr/>
        </p:nvSpPr>
        <p:spPr>
          <a:xfrm>
            <a:off x="788250" y="-26125"/>
            <a:ext cx="7567500" cy="1221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1000"/>
              </a:spcBef>
              <a:spcAft>
                <a:spcPts val="0"/>
              </a:spcAft>
              <a:buClr>
                <a:srgbClr val="000000"/>
              </a:buClr>
              <a:buSzPts val="3000"/>
              <a:buFont typeface="Arial"/>
              <a:buNone/>
            </a:pPr>
            <a:r>
              <a:rPr lang="en-AU" sz="3000" b="1" i="0" u="none" strike="noStrike" cap="none">
                <a:solidFill>
                  <a:srgbClr val="31859C"/>
                </a:solidFill>
                <a:latin typeface="Arial"/>
                <a:ea typeface="Arial"/>
                <a:cs typeface="Arial"/>
                <a:sym typeface="Arial"/>
              </a:rPr>
              <a:t>Exploring mātauranga Māori</a:t>
            </a:r>
            <a:endParaRPr sz="3000" b="1" i="0" u="none" strike="noStrike" cap="none">
              <a:solidFill>
                <a:srgbClr val="31859C"/>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00"/>
              <a:buFont typeface="Arial"/>
              <a:buNone/>
            </a:pPr>
            <a:r>
              <a:rPr lang="en-AU" sz="3000" b="1" i="0" u="none" strike="noStrike" cap="none">
                <a:solidFill>
                  <a:srgbClr val="31859C"/>
                </a:solidFill>
                <a:latin typeface="Arial"/>
                <a:ea typeface="Arial"/>
                <a:cs typeface="Arial"/>
                <a:sym typeface="Arial"/>
              </a:rPr>
              <a:t>What does it mean to you?</a:t>
            </a:r>
            <a:endParaRPr sz="3000" b="1" i="0" u="none" strike="noStrike" cap="none">
              <a:solidFill>
                <a:srgbClr val="31859C"/>
              </a:solidFill>
              <a:latin typeface="Arial"/>
              <a:ea typeface="Arial"/>
              <a:cs typeface="Arial"/>
              <a:sym typeface="Arial"/>
            </a:endParaRPr>
          </a:p>
        </p:txBody>
      </p:sp>
      <p:sp>
        <p:nvSpPr>
          <p:cNvPr id="103" name="Google Shape;103;p6"/>
          <p:cNvSpPr txBox="1"/>
          <p:nvPr/>
        </p:nvSpPr>
        <p:spPr>
          <a:xfrm>
            <a:off x="0" y="6429600"/>
            <a:ext cx="9144000" cy="42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accent2"/>
                </a:solidFill>
                <a:latin typeface="Verdana"/>
                <a:ea typeface="Verdana"/>
                <a:cs typeface="Verdana"/>
                <a:sym typeface="Verdana"/>
              </a:rPr>
              <a:t>© Copyright. </a:t>
            </a:r>
            <a:r>
              <a:rPr lang="en-AU" sz="900" b="0" i="0" u="none" strike="noStrike" cap="none">
                <a:solidFill>
                  <a:schemeClr val="dk1"/>
                </a:solidFill>
                <a:latin typeface="Verdana"/>
                <a:ea typeface="Verdana"/>
                <a:cs typeface="Verdana"/>
                <a:sym typeface="Verdana"/>
              </a:rPr>
              <a:t>The University of Waikato Te Whare Wānanga o Waikato</a:t>
            </a:r>
            <a:r>
              <a:rPr lang="en-AU" sz="900" b="0" i="0" u="none" strike="noStrike" cap="none">
                <a:solidFill>
                  <a:schemeClr val="accent2"/>
                </a:solidFill>
                <a:latin typeface="Verdana"/>
                <a:ea typeface="Verdana"/>
                <a:cs typeface="Verdana"/>
                <a:sym typeface="Verdana"/>
              </a:rPr>
              <a:t>. All Rights Reserved | </a:t>
            </a:r>
            <a:r>
              <a:rPr lang="en-AU" sz="900" b="0" i="0" u="sng" strike="noStrike" cap="none">
                <a:solidFill>
                  <a:schemeClr val="hlink"/>
                </a:solidFill>
                <a:latin typeface="Verdana"/>
                <a:ea typeface="Verdana"/>
                <a:cs typeface="Verdana"/>
                <a:sym typeface="Verdana"/>
                <a:hlinkClick r:id="rId4"/>
              </a:rPr>
              <a:t>www.sciencelearn.org.nz</a:t>
            </a:r>
            <a:endParaRPr sz="9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dk1"/>
                </a:solidFill>
                <a:latin typeface="Verdana"/>
                <a:ea typeface="Verdana"/>
                <a:cs typeface="Verdana"/>
                <a:sym typeface="Verdana"/>
              </a:rPr>
              <a:t>All images are copyrighted. For further information, please refer to enquiries@sciencelearn.org.nz </a:t>
            </a:r>
            <a:endParaRPr sz="1400" b="0" i="0" u="none" strike="noStrike" cap="none">
              <a:solidFill>
                <a:srgbClr val="000000"/>
              </a:solidFill>
              <a:latin typeface="Arial"/>
              <a:ea typeface="Arial"/>
              <a:cs typeface="Arial"/>
              <a:sym typeface="Arial"/>
            </a:endParaRPr>
          </a:p>
        </p:txBody>
      </p:sp>
      <p:sp>
        <p:nvSpPr>
          <p:cNvPr id="104" name="Google Shape;104;p6"/>
          <p:cNvSpPr/>
          <p:nvPr/>
        </p:nvSpPr>
        <p:spPr>
          <a:xfrm>
            <a:off x="4198350" y="3748850"/>
            <a:ext cx="2769600" cy="2438100"/>
          </a:xfrm>
          <a:prstGeom prst="wedgeRoundRectCallout">
            <a:avLst>
              <a:gd name="adj1" fmla="val 61674"/>
              <a:gd name="adj2" fmla="val -19394"/>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60960" marR="112776" lvl="0" indent="0" algn="l" rtl="0">
              <a:lnSpc>
                <a:spcPct val="115000"/>
              </a:lnSpc>
              <a:spcBef>
                <a:spcPts val="0"/>
              </a:spcBef>
              <a:spcAft>
                <a:spcPts val="0"/>
              </a:spcAft>
              <a:buClr>
                <a:schemeClr val="dk1"/>
              </a:buClr>
              <a:buSzPts val="1100"/>
              <a:buFont typeface="Arial"/>
              <a:buNone/>
            </a:pPr>
            <a:r>
              <a:rPr lang="en-AU" sz="1800" b="0" i="0" u="none" strike="noStrike" cap="none">
                <a:solidFill>
                  <a:schemeClr val="dk1"/>
                </a:solidFill>
                <a:latin typeface="Arial"/>
                <a:ea typeface="Arial"/>
                <a:cs typeface="Arial"/>
                <a:sym typeface="Arial"/>
              </a:rPr>
              <a:t>A body of knowledge gathered by careful observation/analysis, often explained by a spiritual/ holistic world view</a:t>
            </a:r>
            <a:endParaRPr sz="1800" b="1"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g5d3630c550_0_0"/>
          <p:cNvSpPr txBox="1">
            <a:spLocks noGrp="1"/>
          </p:cNvSpPr>
          <p:nvPr>
            <p:ph type="body" idx="2"/>
          </p:nvPr>
        </p:nvSpPr>
        <p:spPr>
          <a:xfrm>
            <a:off x="668850" y="1330800"/>
            <a:ext cx="7806300" cy="4196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2000"/>
              </a:spcBef>
              <a:spcAft>
                <a:spcPts val="0"/>
              </a:spcAft>
              <a:buClr>
                <a:schemeClr val="dk1"/>
              </a:buClr>
              <a:buSzPts val="1100"/>
              <a:buFont typeface="Arial"/>
              <a:buNone/>
            </a:pPr>
            <a:r>
              <a:rPr lang="en-AU" sz="3000" i="1"/>
              <a:t>“… Mātauranga Māori is something that incorporates all aspects of Māori world view, traditional knowledge, cultural knowledge, spiritual knowledge, values, all those systems that interrelate with each other to create a knowledge system …”</a:t>
            </a:r>
            <a:endParaRPr sz="3000" i="1"/>
          </a:p>
          <a:p>
            <a:pPr marL="0" lvl="0" indent="0" algn="l" rtl="0">
              <a:lnSpc>
                <a:spcPct val="100000"/>
              </a:lnSpc>
              <a:spcBef>
                <a:spcPts val="2000"/>
              </a:spcBef>
              <a:spcAft>
                <a:spcPts val="0"/>
              </a:spcAft>
              <a:buSzPts val="1980"/>
              <a:buNone/>
            </a:pPr>
            <a:endParaRPr/>
          </a:p>
        </p:txBody>
      </p:sp>
      <p:sp>
        <p:nvSpPr>
          <p:cNvPr id="111" name="Google Shape;111;g5d3630c550_0_0"/>
          <p:cNvSpPr txBox="1"/>
          <p:nvPr/>
        </p:nvSpPr>
        <p:spPr>
          <a:xfrm>
            <a:off x="788250" y="-26125"/>
            <a:ext cx="7567500" cy="1356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AU" sz="3600" b="1" i="0" u="none" strike="noStrike" cap="none">
                <a:solidFill>
                  <a:srgbClr val="31859C"/>
                </a:solidFill>
                <a:latin typeface="Arial"/>
                <a:ea typeface="Arial"/>
                <a:cs typeface="Arial"/>
                <a:sym typeface="Arial"/>
              </a:rPr>
              <a:t>Exploring </a:t>
            </a:r>
            <a:endParaRPr sz="3600" b="1" i="0" u="none" strike="noStrike" cap="none">
              <a:solidFill>
                <a:srgbClr val="31859C"/>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00"/>
              <a:buFont typeface="Arial"/>
              <a:buNone/>
            </a:pPr>
            <a:r>
              <a:rPr lang="en-AU" sz="3600" b="1" i="0" u="none" strike="noStrike" cap="none">
                <a:solidFill>
                  <a:srgbClr val="31859C"/>
                </a:solidFill>
                <a:latin typeface="Arial"/>
                <a:ea typeface="Arial"/>
                <a:cs typeface="Arial"/>
                <a:sym typeface="Arial"/>
              </a:rPr>
              <a:t>mātauranga Māori</a:t>
            </a:r>
            <a:endParaRPr sz="3600" b="1" i="0" u="none" strike="noStrike" cap="none">
              <a:solidFill>
                <a:schemeClr val="dk2"/>
              </a:solidFill>
              <a:latin typeface="Arial"/>
              <a:ea typeface="Arial"/>
              <a:cs typeface="Arial"/>
              <a:sym typeface="Arial"/>
            </a:endParaRPr>
          </a:p>
        </p:txBody>
      </p:sp>
      <p:sp>
        <p:nvSpPr>
          <p:cNvPr id="112" name="Google Shape;112;g5d3630c550_0_0"/>
          <p:cNvSpPr txBox="1"/>
          <p:nvPr/>
        </p:nvSpPr>
        <p:spPr>
          <a:xfrm>
            <a:off x="0" y="6429600"/>
            <a:ext cx="9144000" cy="42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accent2"/>
                </a:solidFill>
                <a:latin typeface="Verdana"/>
                <a:ea typeface="Verdana"/>
                <a:cs typeface="Verdana"/>
                <a:sym typeface="Verdana"/>
              </a:rPr>
              <a:t>© Copyright. </a:t>
            </a:r>
            <a:r>
              <a:rPr lang="en-AU" sz="900" b="0" i="0" u="none" strike="noStrike" cap="none">
                <a:solidFill>
                  <a:schemeClr val="dk1"/>
                </a:solidFill>
                <a:latin typeface="Verdana"/>
                <a:ea typeface="Verdana"/>
                <a:cs typeface="Verdana"/>
                <a:sym typeface="Verdana"/>
              </a:rPr>
              <a:t>The University of Waikato Te Whare Wānanga o Waikato</a:t>
            </a:r>
            <a:r>
              <a:rPr lang="en-AU" sz="900" b="0" i="0" u="none" strike="noStrike" cap="none">
                <a:solidFill>
                  <a:schemeClr val="accent2"/>
                </a:solidFill>
                <a:latin typeface="Verdana"/>
                <a:ea typeface="Verdana"/>
                <a:cs typeface="Verdana"/>
                <a:sym typeface="Verdana"/>
              </a:rPr>
              <a:t>. All Rights Reserved | </a:t>
            </a:r>
            <a:r>
              <a:rPr lang="en-AU" sz="900" b="0" i="0" u="sng" strike="noStrike" cap="none">
                <a:solidFill>
                  <a:schemeClr val="hlink"/>
                </a:solidFill>
                <a:latin typeface="Verdana"/>
                <a:ea typeface="Verdana"/>
                <a:cs typeface="Verdana"/>
                <a:sym typeface="Verdana"/>
                <a:hlinkClick r:id="rId3"/>
              </a:rPr>
              <a:t>www.sciencelearn.org.nz</a:t>
            </a:r>
            <a:endParaRPr sz="9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dk1"/>
                </a:solidFill>
                <a:latin typeface="Verdana"/>
                <a:ea typeface="Verdana"/>
                <a:cs typeface="Verdana"/>
                <a:sym typeface="Verdana"/>
              </a:rPr>
              <a:t>All images are copyrighted. For further information, please refer to enquiries@sciencelearn.org.nz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g5d3630c550_0_7"/>
          <p:cNvSpPr txBox="1">
            <a:spLocks noGrp="1"/>
          </p:cNvSpPr>
          <p:nvPr>
            <p:ph type="title"/>
          </p:nvPr>
        </p:nvSpPr>
        <p:spPr>
          <a:xfrm>
            <a:off x="307800" y="573875"/>
            <a:ext cx="8528400" cy="6720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600"/>
              <a:buNone/>
            </a:pPr>
            <a:r>
              <a:rPr lang="en-AU" b="1"/>
              <a:t>Is mātauranga a science?</a:t>
            </a:r>
            <a:endParaRPr b="1"/>
          </a:p>
        </p:txBody>
      </p:sp>
      <p:sp>
        <p:nvSpPr>
          <p:cNvPr id="119" name="Google Shape;119;g5d3630c550_0_7"/>
          <p:cNvSpPr txBox="1">
            <a:spLocks noGrp="1"/>
          </p:cNvSpPr>
          <p:nvPr>
            <p:ph type="body" idx="2"/>
          </p:nvPr>
        </p:nvSpPr>
        <p:spPr>
          <a:xfrm>
            <a:off x="608925" y="1365187"/>
            <a:ext cx="7806300" cy="3528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2000"/>
              </a:spcBef>
              <a:spcAft>
                <a:spcPts val="0"/>
              </a:spcAft>
              <a:buClr>
                <a:schemeClr val="dk1"/>
              </a:buClr>
              <a:buSzPts val="1100"/>
              <a:buFont typeface="Arial"/>
              <a:buNone/>
            </a:pPr>
            <a:r>
              <a:rPr lang="en-AU" sz="3000" i="1"/>
              <a:t>“Saying mātauranga Māori is a science, well, science is involved in mātauranga, but it is a holistic system that we have to describe everything, how we interact with the environment, with each other, with all those different aspects of Māoridom.”</a:t>
            </a:r>
            <a:endParaRPr sz="3000" i="1"/>
          </a:p>
        </p:txBody>
      </p:sp>
      <p:sp>
        <p:nvSpPr>
          <p:cNvPr id="120" name="Google Shape;120;g5d3630c550_0_7"/>
          <p:cNvSpPr txBox="1"/>
          <p:nvPr/>
        </p:nvSpPr>
        <p:spPr>
          <a:xfrm>
            <a:off x="0" y="6429600"/>
            <a:ext cx="9144000" cy="42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accent2"/>
                </a:solidFill>
                <a:latin typeface="Verdana"/>
                <a:ea typeface="Verdana"/>
                <a:cs typeface="Verdana"/>
                <a:sym typeface="Verdana"/>
              </a:rPr>
              <a:t>© Copyright. </a:t>
            </a:r>
            <a:r>
              <a:rPr lang="en-AU" sz="900" b="0" i="0" u="none" strike="noStrike" cap="none">
                <a:solidFill>
                  <a:schemeClr val="dk1"/>
                </a:solidFill>
                <a:latin typeface="Verdana"/>
                <a:ea typeface="Verdana"/>
                <a:cs typeface="Verdana"/>
                <a:sym typeface="Verdana"/>
              </a:rPr>
              <a:t>The University of Waikato Te Whare Wānanga o Waikato</a:t>
            </a:r>
            <a:r>
              <a:rPr lang="en-AU" sz="900" b="0" i="0" u="none" strike="noStrike" cap="none">
                <a:solidFill>
                  <a:schemeClr val="accent2"/>
                </a:solidFill>
                <a:latin typeface="Verdana"/>
                <a:ea typeface="Verdana"/>
                <a:cs typeface="Verdana"/>
                <a:sym typeface="Verdana"/>
              </a:rPr>
              <a:t>. All Rights Reserved | </a:t>
            </a:r>
            <a:r>
              <a:rPr lang="en-AU" sz="900" b="0" i="0" u="sng" strike="noStrike" cap="none">
                <a:solidFill>
                  <a:schemeClr val="hlink"/>
                </a:solidFill>
                <a:latin typeface="Verdana"/>
                <a:ea typeface="Verdana"/>
                <a:cs typeface="Verdana"/>
                <a:sym typeface="Verdana"/>
                <a:hlinkClick r:id="rId3"/>
              </a:rPr>
              <a:t>www.sciencelearn.org.nz</a:t>
            </a:r>
            <a:endParaRPr sz="9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chemeClr val="dk1"/>
                </a:solidFill>
                <a:latin typeface="Verdana"/>
                <a:ea typeface="Verdana"/>
                <a:cs typeface="Verdana"/>
                <a:sym typeface="Verdana"/>
              </a:rPr>
              <a:t>All images are copyrighted. For further information, please refer to enquiries@sciencelearn.org.nz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10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0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3475</Words>
  <Application>Microsoft Office PowerPoint</Application>
  <PresentationFormat>On-screen Show (4:3)</PresentationFormat>
  <Paragraphs>303</Paragraphs>
  <Slides>31</Slides>
  <Notes>31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Arial</vt:lpstr>
      <vt:lpstr>Calibri</vt:lpstr>
      <vt:lpstr>Lora</vt:lpstr>
      <vt:lpstr>Noto Sans Symbols</vt:lpstr>
      <vt:lpstr>Roboto</vt:lpstr>
      <vt:lpstr>Source Sans Pro</vt:lpstr>
      <vt:lpstr>Verdana</vt:lpstr>
      <vt:lpstr>10_Breeze</vt:lpstr>
      <vt:lpstr>10_Breeze</vt:lpstr>
      <vt:lpstr> </vt:lpstr>
      <vt:lpstr>PowerPoint Presentation</vt:lpstr>
      <vt:lpstr>PowerPoint Presentation</vt:lpstr>
      <vt:lpstr>PowerPoint Presentation</vt:lpstr>
      <vt:lpstr>Index</vt:lpstr>
      <vt:lpstr>PowerPoint Presentation</vt:lpstr>
      <vt:lpstr>PowerPoint Presentation</vt:lpstr>
      <vt:lpstr>PowerPoint Presentation</vt:lpstr>
      <vt:lpstr>Is mātauranga a 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Tātai arorangi Māori astronomy</vt:lpstr>
      <vt:lpstr>Tātai arorangi Māori astronomy</vt:lpstr>
      <vt:lpstr>Tātai arorangi Māori astronomy</vt:lpstr>
      <vt:lpstr>Matariki</vt:lpstr>
      <vt:lpstr>Matariki</vt:lpstr>
      <vt:lpstr>Navigation</vt:lpstr>
      <vt:lpstr>Navigation</vt:lpstr>
      <vt:lpstr>Slack discussion forum</vt:lpstr>
      <vt:lpstr>Thanks  Pokapū Akoranga Pūtaiao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Mary</dc:creator>
  <cp:lastModifiedBy>V</cp:lastModifiedBy>
  <cp:revision>1</cp:revision>
  <dcterms:modified xsi:type="dcterms:W3CDTF">2021-09-14T01:13:22Z</dcterms:modified>
</cp:coreProperties>
</file>