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  <p:sldMasterId id="2147483652" r:id="rId2"/>
    <p:sldMasterId id="2147483653" r:id="rId3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ource Sans Pro" panose="020B0503030403020204" pitchFamily="3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5D7C09-E75C-4856-B71A-1FBE78F3296B}">
  <a:tblStyle styleId="{075D7C09-E75C-4856-B71A-1FBE78F329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59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430-observation-and-the-mystery-bo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resources/28-observing-earthworms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071-developing-observation-skills-in-younger-student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resources/1400-observation-learning-to-see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59-interpreting-representations-heat-pump-cycl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resources/711-using-radiocarbon-carbon-dioxide-data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topic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citizen_science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lh-talk.slack.com/messages/CDL529ERW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online.tki.org.nz/Science-capabilities-for-citizenship/Introducing-five-science-capabilitie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245-slh-and-the-science-capabilitie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603d54b3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" name="Google Shape;53;g603d54b390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603d54b390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0629292e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" name="Google Shape;143;g70629292e3_0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70629292e3_0_4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3aecc95c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1" name="Google Shape;151;g63aecc95c8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63aecc95c8_0_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1df630b7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41df630b7_0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www.sciencelearn.org.nz/resources/430-observation-and-the-mystery-box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www.sciencelearn.org.nz/resources/28-observing-earthworms</a:t>
            </a:r>
            <a:endParaRPr/>
          </a:p>
        </p:txBody>
      </p:sp>
      <p:sp>
        <p:nvSpPr>
          <p:cNvPr id="163" name="Google Shape;163;g741df630b7_0_1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41df630b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41df630b7_0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www.sciencelearn.org.nz/resources/2071-developing-observation-skills-in-younger-students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www.sciencelearn.org.nz/resources/1400-observation-learning-to-see</a:t>
            </a:r>
            <a:endParaRPr/>
          </a:p>
        </p:txBody>
      </p:sp>
      <p:sp>
        <p:nvSpPr>
          <p:cNvPr id="172" name="Google Shape;172;g741df630b7_0_3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07e6914b6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0" name="Google Shape;180;g707e6914b6_3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81" name="Google Shape;181;g707e6914b6_3_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07e6914b6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7" name="Google Shape;187;g707e6914b6_3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88" name="Google Shape;188;g707e6914b6_3_1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07e6914b6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6" name="Google Shape;196;g707e6914b6_3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97" name="Google Shape;197;g707e6914b6_3_2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07e691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5" name="Google Shape;205;g707e6914b6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06" name="Google Shape;206;g707e6914b6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07e6914b6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7" name="Google Shape;217;g707e6914b6_3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18" name="Google Shape;218;g707e6914b6_3_3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3aecc95c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g63aecc95c8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63aecc95c8_0_2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/>
              <a:t>The SLH is funded by the NZ Government – MBIE Ministry of Business, Innovation and Employment – under the Curious Minds fund</a:t>
            </a: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41df630b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41df630b7_0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www.sciencelearn.org.nz/resources/259-interpreting-representations-heat-pump-cycle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www.sciencelearn.org.nz/resources/711-using-radiocarbon-carbon-dioxide-data</a:t>
            </a:r>
            <a:endParaRPr/>
          </a:p>
        </p:txBody>
      </p:sp>
      <p:sp>
        <p:nvSpPr>
          <p:cNvPr id="235" name="Google Shape;235;g741df630b7_0_5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fadfe87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3" name="Google Shape;243;g6fadfe874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6fadfe8744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fb5c1d34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3" name="Google Shape;253;g6fb5c1d34c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6fb5c1d34c_0_3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fb5c1d34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6fb5c1d34c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6fb5c1d34c_0_1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fb5c1d34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3" name="Google Shape;273;g6fb5c1d34c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6fb5c1d34c_0_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fb5c1d34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3" name="Google Shape;283;g6fb5c1d34c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6fb5c1d34c_0_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3aecc95c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2" name="Google Shape;292;g63aecc95c8_0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63aecc95c8_0_2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41df630b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41df630b7_0_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www.sciencelearn.org.nz/topics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www.sciencelearn.org.nz/citizen_science</a:t>
            </a:r>
            <a:endParaRPr dirty="0"/>
          </a:p>
        </p:txBody>
      </p:sp>
      <p:sp>
        <p:nvSpPr>
          <p:cNvPr id="303" name="Google Shape;303;g741df630b7_0_5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0629292e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1" name="Google Shape;311;g70629292e3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12" name="Google Shape;312;g70629292e3_0_2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0629292e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8" name="Google Shape;318;g70629292e3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19" name="Google Shape;319;g70629292e3_0_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41df630b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41df630b7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741df630b7_0_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0629292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5" name="Google Shape;325;g70629292e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26" name="Google Shape;326;g70629292e3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0629292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2" name="Google Shape;332;g70629292e3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33" name="Google Shape;333;g70629292e3_0_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0629292e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9" name="Google Shape;339;g70629292e3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40" name="Google Shape;340;g70629292e3_0_3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/>
              <a:t>Don’t forget that SLH can help, </a:t>
            </a:r>
            <a:r>
              <a:rPr lang="en-AU" sz="1000">
                <a:solidFill>
                  <a:schemeClr val="dk1"/>
                </a:solidFill>
              </a:rPr>
              <a:t>SLACK: </a:t>
            </a:r>
            <a:r>
              <a:rPr lang="en-AU" sz="1000" u="sng">
                <a:solidFill>
                  <a:srgbClr val="1155CC"/>
                </a:solidFill>
                <a:hlinkClick r:id="rId3"/>
              </a:rPr>
              <a:t>https://slh-talk.slack.com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41df630b7_0_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741df630b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" name="Google Shape;8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/>
          </a:p>
        </p:txBody>
      </p:sp>
      <p:sp>
        <p:nvSpPr>
          <p:cNvPr id="83" name="Google Shape;83;p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2" name="Google Shape;92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41df630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0" name="Google Shape;100;g741df630b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741df630b7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41df630b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41df630b7_0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741df630b7_0_4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1" name="Google Shape;121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000">
                <a:latin typeface="Calibri"/>
                <a:ea typeface="Calibri"/>
                <a:cs typeface="Calibri"/>
                <a:sym typeface="Calibri"/>
              </a:rPr>
              <a:t>Image from: </a:t>
            </a:r>
            <a:r>
              <a:rPr lang="en-A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https://scienceonline.tki.org.nz/Science-capabilities-for-citizenship/Introducing-five-science-capabilities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1" name="Google Shape;13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www.sciencelearn.org.nz/resources/2245-slh-and-the-science-capabilities</a:t>
            </a:r>
            <a:endParaRPr/>
          </a:p>
        </p:txBody>
      </p:sp>
      <p:sp>
        <p:nvSpPr>
          <p:cNvPr id="132" name="Google Shape;132;p1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227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8850" y="-2"/>
            <a:ext cx="1585150" cy="7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l="5020" t="10311" r="5001" b="11437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227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l="5020" t="10312" r="5002" b="11439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sciencelearn.org.nz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sciencelearn.org.n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mailto:enquiries@sciencelearn.org.nz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mailto:enquiries@sciencelearn.org.n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mailto:enquiries@sciencelearn.org.n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apehucollege.school.nz/ruapehu-college/" TargetMode="External"/><Relationship Id="rId5" Type="http://schemas.openxmlformats.org/officeDocument/2006/relationships/image" Target="../media/image31.jpg"/><Relationship Id="rId4" Type="http://schemas.openxmlformats.org/officeDocument/2006/relationships/hyperlink" Target="mailto:enquiries@sciencelearn.org.nz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apehucollege.school.nz/ruapehu-college/" TargetMode="External"/><Relationship Id="rId5" Type="http://schemas.openxmlformats.org/officeDocument/2006/relationships/image" Target="../media/image32.jpg"/><Relationship Id="rId4" Type="http://schemas.openxmlformats.org/officeDocument/2006/relationships/hyperlink" Target="mailto:enquiries@sciencelearn.org.n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apehucollege.school.nz/ruapehu-college/" TargetMode="External"/><Relationship Id="rId5" Type="http://schemas.openxmlformats.org/officeDocument/2006/relationships/image" Target="../media/image33.jpg"/><Relationship Id="rId4" Type="http://schemas.openxmlformats.org/officeDocument/2006/relationships/hyperlink" Target="mailto:enquiries@sciencelearn.org.nz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apehucollege.school.nz/ruapehu-college/" TargetMode="External"/><Relationship Id="rId5" Type="http://schemas.openxmlformats.org/officeDocument/2006/relationships/image" Target="../media/image34.jpg"/><Relationship Id="rId4" Type="http://schemas.openxmlformats.org/officeDocument/2006/relationships/hyperlink" Target="mailto:enquiries@sciencelearn.org.nz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apehucollege.school.nz/ruapehu-college/" TargetMode="External"/><Relationship Id="rId5" Type="http://schemas.openxmlformats.org/officeDocument/2006/relationships/image" Target="../media/image35.jpg"/><Relationship Id="rId4" Type="http://schemas.openxmlformats.org/officeDocument/2006/relationships/hyperlink" Target="mailto:enquiries@sciencelearn.org.nz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mailto:enquiries@sciencelearn.org.nz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13" Type="http://schemas.openxmlformats.org/officeDocument/2006/relationships/image" Target="../media/image47.png"/><Relationship Id="rId3" Type="http://schemas.openxmlformats.org/officeDocument/2006/relationships/image" Target="../media/image1.jpg"/><Relationship Id="rId7" Type="http://schemas.openxmlformats.org/officeDocument/2006/relationships/hyperlink" Target="http://www.instagram.com/sciencelearninghubnz" TargetMode="Externa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z.pinterest.com/nzsciencelearn/" TargetMode="External"/><Relationship Id="rId11" Type="http://schemas.openxmlformats.org/officeDocument/2006/relationships/image" Target="../media/image45.png"/><Relationship Id="rId5" Type="http://schemas.openxmlformats.org/officeDocument/2006/relationships/hyperlink" Target="http://www.facebook.com/nzsciencelearn" TargetMode="External"/><Relationship Id="rId10" Type="http://schemas.openxmlformats.org/officeDocument/2006/relationships/image" Target="../media/image44.png"/><Relationship Id="rId4" Type="http://schemas.openxmlformats.org/officeDocument/2006/relationships/hyperlink" Target="mailto:enquiries@sciencelearn.org.nz" TargetMode="External"/><Relationship Id="rId9" Type="http://schemas.openxmlformats.org/officeDocument/2006/relationships/image" Target="../media/image6.jpg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hyperlink" Target="mailto:enquiries@sciencelearn.org.n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sciencelearn.org.n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sciencelearn.org.n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4" Type="http://schemas.openxmlformats.org/officeDocument/2006/relationships/hyperlink" Target="https://scienceonline.tki.org.nz/Science-capabilities-for-citizenshi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enquiries@sciencelearn.org.nz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/>
        </p:nvSpPr>
        <p:spPr>
          <a:xfrm>
            <a:off x="23813" y="390525"/>
            <a:ext cx="693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7"/>
          <p:cNvSpPr txBox="1"/>
          <p:nvPr/>
        </p:nvSpPr>
        <p:spPr>
          <a:xfrm>
            <a:off x="385475" y="5458651"/>
            <a:ext cx="82188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endParaRPr sz="2400" b="1">
              <a:solidFill>
                <a:srgbClr val="31859C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31  October</a:t>
            </a:r>
            <a:endParaRPr sz="2400" b="1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4800" b="1"/>
              <a:t>Science capabilities </a:t>
            </a:r>
            <a:endParaRPr sz="48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4800" b="1"/>
              <a:t>in action</a:t>
            </a:r>
            <a:endParaRPr sz="4800" b="1" i="0" u="none" strike="noStrike" cap="none">
              <a:solidFill>
                <a:schemeClr val="accent1"/>
              </a:solidFill>
            </a:endParaRPr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7138" y="1659425"/>
            <a:ext cx="5589826" cy="305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/>
        </p:nvSpPr>
        <p:spPr>
          <a:xfrm>
            <a:off x="6009150" y="4625650"/>
            <a:ext cx="2005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Royal Society Te Apārangi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83600" y="4886973"/>
            <a:ext cx="3225550" cy="871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625" y="1407300"/>
            <a:ext cx="7512925" cy="484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457250" y="511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What do the science capabilities look like in action?</a:t>
            </a:r>
            <a:endParaRPr sz="3200" b="1"/>
          </a:p>
        </p:txBody>
      </p:sp>
      <p:sp>
        <p:nvSpPr>
          <p:cNvPr id="148" name="Google Shape;148;p16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Helen Moore</a:t>
            </a:r>
            <a:endParaRPr sz="3200" b="1"/>
          </a:p>
        </p:txBody>
      </p:sp>
      <p:sp>
        <p:nvSpPr>
          <p:cNvPr id="155" name="Google Shape;155;p17"/>
          <p:cNvSpPr txBox="1"/>
          <p:nvPr/>
        </p:nvSpPr>
        <p:spPr>
          <a:xfrm>
            <a:off x="7152000" y="6273230"/>
            <a:ext cx="19920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131450" y="6492900"/>
            <a:ext cx="895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5">
            <a:alphaModFix/>
          </a:blip>
          <a:srcRect l="7288" r="7865"/>
          <a:stretch/>
        </p:blipFill>
        <p:spPr>
          <a:xfrm>
            <a:off x="1902588" y="1674863"/>
            <a:ext cx="5321075" cy="35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/>
        </p:nvSpPr>
        <p:spPr>
          <a:xfrm>
            <a:off x="1729688" y="1324800"/>
            <a:ext cx="4395900" cy="4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5231600" y="5134125"/>
            <a:ext cx="21129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Royal Society Te Apārangi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>
            <a:spLocks noGrp="1"/>
          </p:cNvSpPr>
          <p:nvPr>
            <p:ph type="body" idx="2"/>
          </p:nvPr>
        </p:nvSpPr>
        <p:spPr>
          <a:xfrm>
            <a:off x="649850" y="1326500"/>
            <a:ext cx="8037000" cy="11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/>
              <a:t>Learners make careful observations and differentiate between observation and inference.</a:t>
            </a:r>
            <a:endParaRPr/>
          </a:p>
          <a:p>
            <a:pPr marL="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b="1"/>
              <a:t>Gather and interpret data</a:t>
            </a:r>
            <a:endParaRPr sz="3200" b="1"/>
          </a:p>
        </p:txBody>
      </p:sp>
      <p:pic>
        <p:nvPicPr>
          <p:cNvPr id="167" name="Google Shape;16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650" y="2501875"/>
            <a:ext cx="3465075" cy="3848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0200" y="3101188"/>
            <a:ext cx="3400500" cy="355118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body" idx="2"/>
          </p:nvPr>
        </p:nvSpPr>
        <p:spPr>
          <a:xfrm>
            <a:off x="649850" y="1326500"/>
            <a:ext cx="80370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Learners make careful observations and differentiate between observation and inference.</a:t>
            </a:r>
            <a:endParaRPr/>
          </a:p>
          <a:p>
            <a:pPr marL="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457200" y="183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b="1"/>
              <a:t>Gather and interpret data</a:t>
            </a:r>
            <a:endParaRPr sz="3200" b="1"/>
          </a:p>
        </p:txBody>
      </p:sp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450" y="2430800"/>
            <a:ext cx="3395425" cy="37338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4">
            <a:alphaModFix/>
          </a:blip>
          <a:srcRect b="10984"/>
          <a:stretch/>
        </p:blipFill>
        <p:spPr>
          <a:xfrm>
            <a:off x="4168825" y="3026850"/>
            <a:ext cx="3469900" cy="36258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52288" y="-287536"/>
            <a:ext cx="5814023" cy="77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5482300" y="6413150"/>
            <a:ext cx="29781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Photo by Helen Moore © </a:t>
            </a:r>
            <a:r>
              <a:rPr lang="en-AU" sz="1000">
                <a:solidFill>
                  <a:srgbClr val="272727"/>
                </a:solidFill>
                <a:latin typeface="Verdana"/>
                <a:ea typeface="Verdana"/>
                <a:cs typeface="Verdana"/>
                <a:sym typeface="Verdana"/>
              </a:rPr>
              <a:t>Hikurangi School</a:t>
            </a: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/>
          <p:cNvPicPr preferRelativeResize="0"/>
          <p:nvPr/>
        </p:nvPicPr>
        <p:blipFill rotWithShape="1">
          <a:blip r:embed="rId3">
            <a:alphaModFix/>
          </a:blip>
          <a:srcRect t="5767"/>
          <a:stretch/>
        </p:blipFill>
        <p:spPr>
          <a:xfrm>
            <a:off x="0" y="594425"/>
            <a:ext cx="4390598" cy="55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 rotWithShape="1">
          <a:blip r:embed="rId4">
            <a:alphaModFix/>
          </a:blip>
          <a:srcRect t="5767"/>
          <a:stretch/>
        </p:blipFill>
        <p:spPr>
          <a:xfrm>
            <a:off x="4572000" y="1188875"/>
            <a:ext cx="4390598" cy="55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0" y="6577700"/>
            <a:ext cx="3000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Photos by Helen Moore © Hikurangi School</a:t>
            </a: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6059950" y="6577700"/>
            <a:ext cx="30000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00" y="608976"/>
            <a:ext cx="5055077" cy="37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4">
            <a:alphaModFix/>
          </a:blip>
          <a:srcRect t="11071"/>
          <a:stretch/>
        </p:blipFill>
        <p:spPr>
          <a:xfrm>
            <a:off x="5148625" y="2046701"/>
            <a:ext cx="3798623" cy="45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/>
        </p:nvSpPr>
        <p:spPr>
          <a:xfrm>
            <a:off x="137900" y="4400275"/>
            <a:ext cx="30000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77125" y="6550850"/>
            <a:ext cx="8914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Photos by Helen Moore © Hikurangi School</a:t>
            </a: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/>
          <p:nvPr/>
        </p:nvSpPr>
        <p:spPr>
          <a:xfrm>
            <a:off x="428625" y="897425"/>
            <a:ext cx="74742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362475" y="565450"/>
            <a:ext cx="3160800" cy="2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3"/>
          <p:cNvSpPr txBox="1"/>
          <p:nvPr/>
        </p:nvSpPr>
        <p:spPr>
          <a:xfrm>
            <a:off x="1145425" y="2471175"/>
            <a:ext cx="4567200" cy="3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870600" y="1169297"/>
            <a:ext cx="5611077" cy="420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/>
        </p:nvSpPr>
        <p:spPr>
          <a:xfrm>
            <a:off x="130500" y="3457100"/>
            <a:ext cx="3392700" cy="3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84774" y="1127600"/>
            <a:ext cx="5722223" cy="42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90900" y="6543100"/>
            <a:ext cx="38214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Photos by Helen Moore © Hikurangi School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 rotWithShape="1">
          <a:blip r:embed="rId3">
            <a:alphaModFix/>
          </a:blip>
          <a:srcRect l="1652" t="4150"/>
          <a:stretch/>
        </p:blipFill>
        <p:spPr>
          <a:xfrm rot="10800000">
            <a:off x="884425" y="931573"/>
            <a:ext cx="7467425" cy="545810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5617675" y="6317500"/>
            <a:ext cx="30138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Photo by Helen Moore © Hikurangi School</a:t>
            </a:r>
            <a:r>
              <a:rPr lang="en-AU" sz="1100"/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Meredith Wilson </a:t>
            </a:r>
            <a:endParaRPr sz="3200" b="1"/>
          </a:p>
        </p:txBody>
      </p:sp>
      <p:sp>
        <p:nvSpPr>
          <p:cNvPr id="228" name="Google Shape;228;p25"/>
          <p:cNvSpPr txBox="1"/>
          <p:nvPr/>
        </p:nvSpPr>
        <p:spPr>
          <a:xfrm>
            <a:off x="4654525" y="5615700"/>
            <a:ext cx="20703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Royal Society Te Apārangi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36700" y="6515925"/>
            <a:ext cx="90093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30" name="Google Shape;230;p25"/>
          <p:cNvPicPr preferRelativeResize="0"/>
          <p:nvPr/>
        </p:nvPicPr>
        <p:blipFill rotWithShape="1">
          <a:blip r:embed="rId5">
            <a:alphaModFix/>
          </a:blip>
          <a:srcRect l="12341" r="10029"/>
          <a:stretch/>
        </p:blipFill>
        <p:spPr>
          <a:xfrm>
            <a:off x="2565738" y="1820750"/>
            <a:ext cx="4012525" cy="38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/>
        </p:nvSpPr>
        <p:spPr>
          <a:xfrm>
            <a:off x="4451425" y="1407300"/>
            <a:ext cx="4395900" cy="4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8"/>
          <p:cNvPicPr preferRelativeResize="0"/>
          <p:nvPr/>
        </p:nvPicPr>
        <p:blipFill rotWithShape="1">
          <a:blip r:embed="rId4">
            <a:alphaModFix/>
          </a:blip>
          <a:srcRect l="1498" t="8912" r="1196" b="7634"/>
          <a:stretch/>
        </p:blipFill>
        <p:spPr>
          <a:xfrm>
            <a:off x="24725" y="1335259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/>
          <p:nvPr/>
        </p:nvSpPr>
        <p:spPr>
          <a:xfrm>
            <a:off x="839100" y="181325"/>
            <a:ext cx="74658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Pokapū Akoranga Pūtaiao</a:t>
            </a:r>
            <a:r>
              <a:rPr lang="en-AU" sz="32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Science Learning Hub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 txBox="1"/>
          <p:nvPr/>
        </p:nvSpPr>
        <p:spPr>
          <a:xfrm>
            <a:off x="375725" y="2783900"/>
            <a:ext cx="8442000" cy="26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trustworthy online resource – produced by educators and scientists for New Zealand teachers and students. 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Based on world-class New Zealand science research.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Supported by learning activities, information about the key science ideas and concepts, multimedia tools and other resources.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2975" y="5429300"/>
            <a:ext cx="6285020" cy="1018800"/>
          </a:xfrm>
          <a:prstGeom prst="rect">
            <a:avLst/>
          </a:prstGeom>
          <a:noFill/>
          <a:ln>
            <a:noFill/>
          </a:ln>
          <a:effectLst>
            <a:outerShdw blurRad="57150" dist="85725" dir="5400000" algn="bl" rotWithShape="0">
              <a:srgbClr val="000000">
                <a:alpha val="47058"/>
              </a:srgbClr>
            </a:outerShdw>
          </a:effectLst>
        </p:spPr>
      </p:pic>
      <p:sp>
        <p:nvSpPr>
          <p:cNvPr id="71" name="Google Shape;71;p8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>
            <a:spLocks noGrp="1"/>
          </p:cNvSpPr>
          <p:nvPr>
            <p:ph type="body" idx="2"/>
          </p:nvPr>
        </p:nvSpPr>
        <p:spPr>
          <a:xfrm>
            <a:off x="649850" y="1326500"/>
            <a:ext cx="8037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Scientists represent their ideas in a variety of ways, including models, graphs, charts, diagrams and written texts.</a:t>
            </a:r>
            <a:endParaRPr/>
          </a:p>
          <a:p>
            <a:pPr marL="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Interpret representations</a:t>
            </a:r>
            <a:endParaRPr b="1"/>
          </a:p>
        </p:txBody>
      </p:sp>
      <p:pic>
        <p:nvPicPr>
          <p:cNvPr id="239" name="Google Shape;2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600" y="2590600"/>
            <a:ext cx="3102925" cy="3705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8226" y="3087450"/>
            <a:ext cx="3238851" cy="35915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Interpret representations</a:t>
            </a:r>
            <a:endParaRPr sz="3200" b="1"/>
          </a:p>
        </p:txBody>
      </p:sp>
      <p:sp>
        <p:nvSpPr>
          <p:cNvPr id="247" name="Google Shape;247;p27"/>
          <p:cNvSpPr txBox="1"/>
          <p:nvPr/>
        </p:nvSpPr>
        <p:spPr>
          <a:xfrm>
            <a:off x="36700" y="6515925"/>
            <a:ext cx="90093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48" name="Google Shape;248;p27"/>
          <p:cNvPicPr preferRelativeResize="0"/>
          <p:nvPr/>
        </p:nvPicPr>
        <p:blipFill rotWithShape="1">
          <a:blip r:embed="rId5">
            <a:alphaModFix/>
          </a:blip>
          <a:srcRect l="2666" t="2092" b="7336"/>
          <a:stretch/>
        </p:blipFill>
        <p:spPr>
          <a:xfrm rot="10800000">
            <a:off x="1279200" y="1155952"/>
            <a:ext cx="6774850" cy="472839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/>
          <p:nvPr/>
        </p:nvSpPr>
        <p:spPr>
          <a:xfrm>
            <a:off x="1579200" y="1561450"/>
            <a:ext cx="1703400" cy="967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7"/>
          <p:cNvSpPr txBox="1"/>
          <p:nvPr/>
        </p:nvSpPr>
        <p:spPr>
          <a:xfrm>
            <a:off x="5437200" y="5839250"/>
            <a:ext cx="31221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Photo by Meredith Wilson © </a:t>
            </a:r>
            <a:r>
              <a:rPr lang="en-AU" sz="9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/>
              </a:rPr>
              <a:t>Ruapehu College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Interpret representations</a:t>
            </a:r>
            <a:endParaRPr sz="3200" b="1"/>
          </a:p>
        </p:txBody>
      </p:sp>
      <p:sp>
        <p:nvSpPr>
          <p:cNvPr id="257" name="Google Shape;257;p28"/>
          <p:cNvSpPr txBox="1"/>
          <p:nvPr/>
        </p:nvSpPr>
        <p:spPr>
          <a:xfrm>
            <a:off x="36700" y="6515925"/>
            <a:ext cx="90093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58" name="Google Shape;258;p28"/>
          <p:cNvPicPr preferRelativeResize="0"/>
          <p:nvPr/>
        </p:nvPicPr>
        <p:blipFill rotWithShape="1">
          <a:blip r:embed="rId5">
            <a:alphaModFix/>
          </a:blip>
          <a:srcRect t="2170" b="4694"/>
          <a:stretch/>
        </p:blipFill>
        <p:spPr>
          <a:xfrm rot="10800000">
            <a:off x="1324325" y="1075827"/>
            <a:ext cx="6906275" cy="482439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/>
          <p:nvPr/>
        </p:nvSpPr>
        <p:spPr>
          <a:xfrm>
            <a:off x="1472725" y="1637425"/>
            <a:ext cx="230700" cy="855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8"/>
          <p:cNvSpPr txBox="1"/>
          <p:nvPr/>
        </p:nvSpPr>
        <p:spPr>
          <a:xfrm>
            <a:off x="5337925" y="5830225"/>
            <a:ext cx="3167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Photo by Meredith Wilson © </a:t>
            </a:r>
            <a:r>
              <a:rPr lang="en-AU" sz="9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/>
              </a:rPr>
              <a:t>Ruapehu College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Interpret representations</a:t>
            </a:r>
            <a:endParaRPr sz="3200" b="1"/>
          </a:p>
        </p:txBody>
      </p:sp>
      <p:sp>
        <p:nvSpPr>
          <p:cNvPr id="267" name="Google Shape;267;p29"/>
          <p:cNvSpPr txBox="1"/>
          <p:nvPr/>
        </p:nvSpPr>
        <p:spPr>
          <a:xfrm>
            <a:off x="36700" y="6515925"/>
            <a:ext cx="90093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68" name="Google Shape;26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369450" y="1070975"/>
            <a:ext cx="6924400" cy="51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/>
          <p:nvPr/>
        </p:nvSpPr>
        <p:spPr>
          <a:xfrm>
            <a:off x="6803450" y="5899850"/>
            <a:ext cx="1490400" cy="328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 txBox="1"/>
          <p:nvPr/>
        </p:nvSpPr>
        <p:spPr>
          <a:xfrm>
            <a:off x="5780100" y="6223850"/>
            <a:ext cx="31401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Photo by Meredith Wilson © </a:t>
            </a:r>
            <a:r>
              <a:rPr lang="en-AU" sz="9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/>
              </a:rPr>
              <a:t>Ruapehu College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Interpret representations</a:t>
            </a:r>
            <a:endParaRPr sz="3200" b="1"/>
          </a:p>
        </p:txBody>
      </p:sp>
      <p:sp>
        <p:nvSpPr>
          <p:cNvPr id="277" name="Google Shape;277;p30"/>
          <p:cNvSpPr txBox="1"/>
          <p:nvPr/>
        </p:nvSpPr>
        <p:spPr>
          <a:xfrm>
            <a:off x="36700" y="6515925"/>
            <a:ext cx="9009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78" name="Google Shape;27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77649" y="936097"/>
            <a:ext cx="7127425" cy="534557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/>
          <p:nvPr/>
        </p:nvSpPr>
        <p:spPr>
          <a:xfrm>
            <a:off x="7195125" y="1197700"/>
            <a:ext cx="816300" cy="399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0"/>
          <p:cNvSpPr txBox="1"/>
          <p:nvPr/>
        </p:nvSpPr>
        <p:spPr>
          <a:xfrm>
            <a:off x="5662775" y="6227250"/>
            <a:ext cx="28425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Photo by Meredith Wilson © </a:t>
            </a:r>
            <a:r>
              <a:rPr lang="en-AU" sz="9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/>
              </a:rPr>
              <a:t>Ruapehu College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Interpret representations</a:t>
            </a:r>
            <a:endParaRPr sz="3200" b="1"/>
          </a:p>
        </p:txBody>
      </p:sp>
      <p:sp>
        <p:nvSpPr>
          <p:cNvPr id="287" name="Google Shape;287;p31"/>
          <p:cNvSpPr txBox="1"/>
          <p:nvPr/>
        </p:nvSpPr>
        <p:spPr>
          <a:xfrm>
            <a:off x="36700" y="6515925"/>
            <a:ext cx="9009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88" name="Google Shape;28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2375" y="1075675"/>
            <a:ext cx="6870000" cy="51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/>
          <p:nvPr/>
        </p:nvSpPr>
        <p:spPr>
          <a:xfrm>
            <a:off x="5599625" y="6169525"/>
            <a:ext cx="58923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Photo by Meredith Wilson © </a:t>
            </a:r>
            <a:r>
              <a:rPr lang="en-AU" sz="9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/>
              </a:rPr>
              <a:t>Ruapehu College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Roger Colquhoun</a:t>
            </a:r>
            <a:endParaRPr sz="3200" b="1"/>
          </a:p>
        </p:txBody>
      </p:sp>
      <p:sp>
        <p:nvSpPr>
          <p:cNvPr id="296" name="Google Shape;296;p32"/>
          <p:cNvSpPr txBox="1"/>
          <p:nvPr/>
        </p:nvSpPr>
        <p:spPr>
          <a:xfrm>
            <a:off x="4476550" y="6148050"/>
            <a:ext cx="234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Royal Society Te Apārangi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98" name="Google Shape;29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777" y="1407300"/>
            <a:ext cx="3598555" cy="48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2374100" y="1223675"/>
            <a:ext cx="4395900" cy="4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>
            <a:spLocks noGrp="1"/>
          </p:cNvSpPr>
          <p:nvPr>
            <p:ph type="body" idx="2"/>
          </p:nvPr>
        </p:nvSpPr>
        <p:spPr>
          <a:xfrm>
            <a:off x="649850" y="1326500"/>
            <a:ext cx="8037000" cy="11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/>
              <a:t>This capability requires students to use the other capabilities to engage with science in ‘real life’ contexts.</a:t>
            </a:r>
            <a:endParaRPr/>
          </a:p>
          <a:p>
            <a:pPr marL="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b="1"/>
              <a:t>Engaging in science</a:t>
            </a:r>
            <a:endParaRPr sz="3200" b="1"/>
          </a:p>
        </p:txBody>
      </p:sp>
      <p:pic>
        <p:nvPicPr>
          <p:cNvPr id="307" name="Google Shape;3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000" y="2741425"/>
            <a:ext cx="3084951" cy="34762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" name="Google Shape;30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575" y="3056022"/>
            <a:ext cx="3084949" cy="349875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4"/>
          <p:cNvSpPr txBox="1"/>
          <p:nvPr/>
        </p:nvSpPr>
        <p:spPr>
          <a:xfrm>
            <a:off x="6158800" y="6444600"/>
            <a:ext cx="27312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Photo by R. Colquhoun © Selwyn Ridge School</a:t>
            </a:r>
            <a:endParaRPr sz="1000" b="0" i="0" u="none" strike="noStrike" cap="none">
              <a:solidFill>
                <a:srgbClr val="000000"/>
              </a:solidFill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5"/>
          <p:cNvSpPr txBox="1"/>
          <p:nvPr/>
        </p:nvSpPr>
        <p:spPr>
          <a:xfrm>
            <a:off x="6158800" y="6444600"/>
            <a:ext cx="27312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Photo by R. Colquhoun © Selwyn Ridge School</a:t>
            </a:r>
            <a:endParaRPr sz="1000" b="0" i="0" u="none" strike="noStrike" cap="none">
              <a:solidFill>
                <a:srgbClr val="000000"/>
              </a:solidFill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380475" y="139200"/>
            <a:ext cx="3993300" cy="6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78" name="Google Shape;78;p9"/>
          <p:cNvGraphicFramePr/>
          <p:nvPr/>
        </p:nvGraphicFramePr>
        <p:xfrm>
          <a:off x="301375" y="907925"/>
          <a:ext cx="8629000" cy="5046000"/>
        </p:xfrm>
        <a:graphic>
          <a:graphicData uri="http://schemas.openxmlformats.org/drawingml/2006/table">
            <a:tbl>
              <a:tblPr>
                <a:noFill/>
                <a:tableStyleId>{075D7C09-E75C-4856-B71A-1FBE78F3296B}</a:tableStyleId>
              </a:tblPr>
              <a:tblGrid>
                <a:gridCol w="584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/>
                        <a:t>Topic</a:t>
                      </a:r>
                      <a:endParaRPr sz="15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/>
                        <a:t>PowerPoint slide number(s )</a:t>
                      </a:r>
                      <a:endParaRPr sz="15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/>
                        <a:t>Video timecode</a:t>
                      </a:r>
                      <a:endParaRPr sz="15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Introducing the Science Learning Hub 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Index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01:04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Purpose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01:12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What are the science capabilities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5–7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01:30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Science capabilities resources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8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–10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02:50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Helen Moore – gathering data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11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–18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05:21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Meredith Wilson – representing data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19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–25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17:45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Roger Colquhoun – engaging in science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26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–32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25:06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33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–34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32:19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9" name="Google Shape;79;p9"/>
          <p:cNvSpPr txBox="1"/>
          <p:nvPr/>
        </p:nvSpPr>
        <p:spPr>
          <a:xfrm>
            <a:off x="204150" y="6375425"/>
            <a:ext cx="83610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413" y="152400"/>
            <a:ext cx="6149176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6"/>
          <p:cNvSpPr txBox="1"/>
          <p:nvPr/>
        </p:nvSpPr>
        <p:spPr>
          <a:xfrm>
            <a:off x="4915400" y="6374300"/>
            <a:ext cx="27312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Photo by R. Colquhoun © Selwyn Ridge School</a:t>
            </a:r>
            <a:endParaRPr sz="1000" b="0" i="0" u="none" strike="noStrike" cap="none">
              <a:solidFill>
                <a:srgbClr val="000000"/>
              </a:solidFill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 txBox="1"/>
          <p:nvPr/>
        </p:nvSpPr>
        <p:spPr>
          <a:xfrm>
            <a:off x="6158800" y="6444600"/>
            <a:ext cx="27312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Photo by R. Colquhoun © Selwyn Ridge School</a:t>
            </a:r>
            <a:endParaRPr sz="1000" b="0" i="0" u="none" strike="noStrike" cap="none">
              <a:solidFill>
                <a:srgbClr val="000000"/>
              </a:solidFill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225100"/>
            <a:ext cx="8839204" cy="203284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 txBox="1"/>
          <p:nvPr/>
        </p:nvSpPr>
        <p:spPr>
          <a:xfrm>
            <a:off x="6260400" y="3996950"/>
            <a:ext cx="27312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Photo by R. Colquhoun © Selwyn Ridge School</a:t>
            </a:r>
            <a:endParaRPr sz="1000" b="0" i="0" u="none" strike="noStrike" cap="none">
              <a:solidFill>
                <a:srgbClr val="000000"/>
              </a:solidFill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 txBox="1"/>
          <p:nvPr/>
        </p:nvSpPr>
        <p:spPr>
          <a:xfrm>
            <a:off x="2747650" y="1282375"/>
            <a:ext cx="5585400" cy="29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</a:t>
            </a:r>
            <a:r>
              <a:rPr lang="en-AU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enquiries@sciencelearn.org.nz</a:t>
            </a:r>
            <a:r>
              <a:rPr lang="en-AU" sz="18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4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https://twitter.com/NZScienceLearn</a:t>
            </a:r>
            <a:endParaRPr sz="18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sng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sz="18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800" b="0" i="0" u="sng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sz="18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sz="1800" b="0" i="0" u="sng" strike="noStrike" cap="none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www.instagram.com/sciencelearninghubnz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9"/>
          <p:cNvSpPr txBox="1"/>
          <p:nvPr/>
        </p:nvSpPr>
        <p:spPr>
          <a:xfrm>
            <a:off x="392550" y="4371800"/>
            <a:ext cx="8595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lang="en-A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lang="en-AU" sz="24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lang="en-A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n-AU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lang="en-AU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enquiries@sciencelearn.org.nz</a:t>
            </a: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39"/>
          <p:cNvPicPr preferRelativeResize="0"/>
          <p:nvPr/>
        </p:nvPicPr>
        <p:blipFill rotWithShape="1">
          <a:blip r:embed="rId9">
            <a:alphaModFix/>
          </a:blip>
          <a:srcRect l="1498" t="8912" r="1196" b="7634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71850" y="3451691"/>
            <a:ext cx="80746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76750" y="1246233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9"/>
          <p:cNvPicPr preferRelativeResize="0"/>
          <p:nvPr/>
        </p:nvPicPr>
        <p:blipFill rotWithShape="1">
          <a:blip r:embed="rId12">
            <a:alphaModFix/>
          </a:blip>
          <a:srcRect l="20571" t="15254"/>
          <a:stretch/>
        </p:blipFill>
        <p:spPr>
          <a:xfrm>
            <a:off x="2076750" y="1810275"/>
            <a:ext cx="397675" cy="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6748" y="2380350"/>
            <a:ext cx="347325" cy="33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9"/>
          <p:cNvPicPr preferRelativeResize="0"/>
          <p:nvPr/>
        </p:nvPicPr>
        <p:blipFill rotWithShape="1">
          <a:blip r:embed="rId14">
            <a:alphaModFix/>
          </a:blip>
          <a:srcRect l="11777" t="9673"/>
          <a:stretch/>
        </p:blipFill>
        <p:spPr>
          <a:xfrm>
            <a:off x="2076751" y="2861000"/>
            <a:ext cx="397675" cy="3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9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Keep in touch</a:t>
            </a:r>
            <a:endParaRPr sz="32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0"/>
          <p:cNvPicPr preferRelativeResize="0"/>
          <p:nvPr/>
        </p:nvPicPr>
        <p:blipFill rotWithShape="1">
          <a:blip r:embed="rId4">
            <a:alphaModFix/>
          </a:blip>
          <a:srcRect l="1498" t="8912" r="1196" b="7635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xfrm>
            <a:off x="457200" y="690175"/>
            <a:ext cx="82296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The Science Learning Hub </a:t>
            </a:r>
            <a:endParaRPr sz="32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would like to thank Helen Moore, Meredith Wilson, Roger Colquhoun and the Royal Society of New Zealand. </a:t>
            </a:r>
            <a:endParaRPr sz="3200" b="1"/>
          </a:p>
        </p:txBody>
      </p:sp>
      <p:pic>
        <p:nvPicPr>
          <p:cNvPr id="363" name="Google Shape;36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2794" y="3876826"/>
            <a:ext cx="3678425" cy="9938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4666175" y="1518524"/>
            <a:ext cx="4011900" cy="44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this webinar, we will:</a:t>
            </a:r>
            <a:endParaRPr sz="2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outline the science capabilities</a:t>
            </a: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share examples of the science capabilities in action</a:t>
            </a: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share resources you can use in your classroom.</a:t>
            </a: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448325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Purpose</a:t>
            </a:r>
            <a:endParaRPr sz="3200" b="1" i="0" u="none" strike="noStrike" cap="none">
              <a:solidFill>
                <a:schemeClr val="accent1"/>
              </a:solidFill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 rotWithShape="1">
          <a:blip r:embed="rId5">
            <a:alphaModFix/>
          </a:blip>
          <a:srcRect l="3536" t="3232" r="32853" b="3578"/>
          <a:stretch/>
        </p:blipFill>
        <p:spPr>
          <a:xfrm>
            <a:off x="672775" y="1653600"/>
            <a:ext cx="3899400" cy="3745500"/>
          </a:xfrm>
          <a:prstGeom prst="flowChartConnector">
            <a:avLst/>
          </a:prstGeom>
          <a:noFill/>
          <a:ln>
            <a:noFill/>
          </a:ln>
          <a:effectLst>
            <a:outerShdw blurRad="57150" dist="95250" dir="5400000" algn="bl" rotWithShape="0">
              <a:srgbClr val="000000">
                <a:alpha val="48627"/>
              </a:srgbClr>
            </a:outerShdw>
          </a:effectLst>
        </p:spPr>
      </p:pic>
      <p:sp>
        <p:nvSpPr>
          <p:cNvPr id="89" name="Google Shape;89;p10"/>
          <p:cNvSpPr txBox="1"/>
          <p:nvPr/>
        </p:nvSpPr>
        <p:spPr>
          <a:xfrm>
            <a:off x="2646475" y="5368250"/>
            <a:ext cx="152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Boulcott School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625" y="1407300"/>
            <a:ext cx="7512924" cy="48459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457250" y="511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What are the science capabilities?</a:t>
            </a:r>
            <a:endParaRPr sz="3200" b="1"/>
          </a:p>
        </p:txBody>
      </p:sp>
      <p:sp>
        <p:nvSpPr>
          <p:cNvPr id="97" name="Google Shape;97;p11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625" y="1407300"/>
            <a:ext cx="7512925" cy="484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"/>
          <p:cNvSpPr txBox="1">
            <a:spLocks noGrp="1"/>
          </p:cNvSpPr>
          <p:nvPr>
            <p:ph type="title"/>
          </p:nvPr>
        </p:nvSpPr>
        <p:spPr>
          <a:xfrm>
            <a:off x="457250" y="511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What are the science capabilities?</a:t>
            </a:r>
            <a:endParaRPr sz="3200" b="1"/>
          </a:p>
        </p:txBody>
      </p:sp>
      <p:sp>
        <p:nvSpPr>
          <p:cNvPr id="105" name="Google Shape;105;p12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612175" y="1499350"/>
            <a:ext cx="1713600" cy="1143000"/>
          </a:xfrm>
          <a:prstGeom prst="wedgeRoundRectCallout">
            <a:avLst>
              <a:gd name="adj1" fmla="val 56654"/>
              <a:gd name="adj2" fmla="val 33491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They connect to the Nature of science strand and bring it to life. </a:t>
            </a:r>
            <a:endParaRPr/>
          </a:p>
        </p:txBody>
      </p:sp>
      <p:sp>
        <p:nvSpPr>
          <p:cNvPr id="107" name="Google Shape;107;p12"/>
          <p:cNvSpPr/>
          <p:nvPr/>
        </p:nvSpPr>
        <p:spPr>
          <a:xfrm>
            <a:off x="2451600" y="4437550"/>
            <a:ext cx="2295000" cy="1387500"/>
          </a:xfrm>
          <a:prstGeom prst="wedgeRoundRectCallout">
            <a:avLst>
              <a:gd name="adj1" fmla="val -78735"/>
              <a:gd name="adj2" fmla="val -1394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They are part of a functional knowledge of science. What students’ might need to say and be able to do.</a:t>
            </a:r>
            <a:endParaRPr/>
          </a:p>
        </p:txBody>
      </p:sp>
      <p:sp>
        <p:nvSpPr>
          <p:cNvPr id="108" name="Google Shape;108;p12"/>
          <p:cNvSpPr/>
          <p:nvPr/>
        </p:nvSpPr>
        <p:spPr>
          <a:xfrm>
            <a:off x="4944875" y="4349350"/>
            <a:ext cx="1713600" cy="1635300"/>
          </a:xfrm>
          <a:prstGeom prst="wedgeRoundRectCallout">
            <a:avLst>
              <a:gd name="adj1" fmla="val 77804"/>
              <a:gd name="adj2" fmla="val -2314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They can support teachers to make sure teaching science isn’t just about knowing more stuff.</a:t>
            </a:r>
            <a:endParaRPr/>
          </a:p>
        </p:txBody>
      </p:sp>
      <p:sp>
        <p:nvSpPr>
          <p:cNvPr id="109" name="Google Shape;109;p12"/>
          <p:cNvSpPr/>
          <p:nvPr/>
        </p:nvSpPr>
        <p:spPr>
          <a:xfrm>
            <a:off x="3974625" y="2022800"/>
            <a:ext cx="2173500" cy="774300"/>
          </a:xfrm>
          <a:prstGeom prst="wedgeRoundRectCallout">
            <a:avLst>
              <a:gd name="adj1" fmla="val 91877"/>
              <a:gd name="adj2" fmla="val 4370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They involve working like scientists and working in context.</a:t>
            </a:r>
            <a:endParaRPr/>
          </a:p>
        </p:txBody>
      </p:sp>
      <p:sp>
        <p:nvSpPr>
          <p:cNvPr id="110" name="Google Shape;110;p12"/>
          <p:cNvSpPr/>
          <p:nvPr/>
        </p:nvSpPr>
        <p:spPr>
          <a:xfrm>
            <a:off x="4090025" y="3003700"/>
            <a:ext cx="2295000" cy="931500"/>
          </a:xfrm>
          <a:prstGeom prst="wedgeRoundRectCallout">
            <a:avLst>
              <a:gd name="adj1" fmla="val 84139"/>
              <a:gd name="adj2" fmla="val 11439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chemeClr val="dk1"/>
                </a:solidFill>
              </a:rPr>
              <a:t>They are important knowledge and skills and attitudes for scientific citizenship and literacy.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1" name="Google Shape;111;p12"/>
          <p:cNvSpPr/>
          <p:nvPr/>
        </p:nvSpPr>
        <p:spPr>
          <a:xfrm>
            <a:off x="826725" y="3358575"/>
            <a:ext cx="2615700" cy="711300"/>
          </a:xfrm>
          <a:prstGeom prst="wedgeRoundRectCallout">
            <a:avLst>
              <a:gd name="adj1" fmla="val 24218"/>
              <a:gd name="adj2" fmla="val -108622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They help to connect content, the Nature of science strand and the key competencies.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" name="Google Shape;112;p12"/>
          <p:cNvSpPr/>
          <p:nvPr/>
        </p:nvSpPr>
        <p:spPr>
          <a:xfrm>
            <a:off x="6223525" y="1407300"/>
            <a:ext cx="2295000" cy="523500"/>
          </a:xfrm>
          <a:prstGeom prst="wedgeRoundRectCallout">
            <a:avLst>
              <a:gd name="adj1" fmla="val -10370"/>
              <a:gd name="adj2" fmla="val 16078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Gathering, understanding and critiquing data.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3"/>
          <p:cNvPicPr preferRelativeResize="0"/>
          <p:nvPr/>
        </p:nvPicPr>
        <p:blipFill rotWithShape="1">
          <a:blip r:embed="rId3">
            <a:alphaModFix/>
          </a:blip>
          <a:srcRect l="754" t="1168" b="677"/>
          <a:stretch/>
        </p:blipFill>
        <p:spPr>
          <a:xfrm>
            <a:off x="1951825" y="709750"/>
            <a:ext cx="5651425" cy="58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What are science capabilities?</a:t>
            </a:r>
            <a:endParaRPr sz="3200" b="1"/>
          </a:p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50" y="1641150"/>
            <a:ext cx="8229602" cy="472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/>
          <p:nvPr/>
        </p:nvSpPr>
        <p:spPr>
          <a:xfrm>
            <a:off x="222575" y="1154100"/>
            <a:ext cx="85551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AU" sz="2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https://scienceonline.tki.org.nz/Science-capabilities-for-citizenship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7152000" y="6273230"/>
            <a:ext cx="1992000" cy="2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A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Crown Copyright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/>
          <p:nvPr/>
        </p:nvSpPr>
        <p:spPr>
          <a:xfrm>
            <a:off x="457250" y="1488450"/>
            <a:ext cx="3530700" cy="4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Link content and Nature of Science strands, NZC statement and key competencies.</a:t>
            </a:r>
            <a:endParaRPr sz="24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8400" y="1624175"/>
            <a:ext cx="4540801" cy="422163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/>
          <p:nvPr/>
        </p:nvSpPr>
        <p:spPr>
          <a:xfrm>
            <a:off x="3783725" y="2943200"/>
            <a:ext cx="2684700" cy="1377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276" y="3332400"/>
            <a:ext cx="2144049" cy="23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 rotWithShape="1">
          <a:blip r:embed="rId5">
            <a:alphaModFix/>
          </a:blip>
          <a:srcRect r="5230"/>
          <a:stretch/>
        </p:blipFill>
        <p:spPr>
          <a:xfrm>
            <a:off x="1862650" y="3998025"/>
            <a:ext cx="2144048" cy="234059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/>
              <a:t>Science capabilities</a:t>
            </a:r>
            <a:endParaRPr sz="3200" b="1"/>
          </a:p>
        </p:txBody>
      </p:sp>
      <p:sp>
        <p:nvSpPr>
          <p:cNvPr id="140" name="Google Shape;140;p15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 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enquiries@sciencelearn.org.nz</a:t>
            </a: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>
              <a:solidFill>
                <a:schemeClr val="accent2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1678</Words>
  <Application>Microsoft Office PowerPoint</Application>
  <PresentationFormat>On-screen Show (4:3)</PresentationFormat>
  <Paragraphs>188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Verdana</vt:lpstr>
      <vt:lpstr>Arial</vt:lpstr>
      <vt:lpstr>Source Sans Pro</vt:lpstr>
      <vt:lpstr>Calibri</vt:lpstr>
      <vt:lpstr>Noto Sans Symbols</vt:lpstr>
      <vt:lpstr>10_Breeze</vt:lpstr>
      <vt:lpstr>10_Breeze</vt:lpstr>
      <vt:lpstr>10_Breeze</vt:lpstr>
      <vt:lpstr>Science capabilities  in action</vt:lpstr>
      <vt:lpstr>PowerPoint Presentation</vt:lpstr>
      <vt:lpstr>Index</vt:lpstr>
      <vt:lpstr>Purpose</vt:lpstr>
      <vt:lpstr>What are the science capabilities?</vt:lpstr>
      <vt:lpstr>What are the science capabilities?</vt:lpstr>
      <vt:lpstr>PowerPoint Presentation</vt:lpstr>
      <vt:lpstr>What are science capabilities?</vt:lpstr>
      <vt:lpstr>Science capabilities</vt:lpstr>
      <vt:lpstr>What do the science capabilities look like in action?</vt:lpstr>
      <vt:lpstr>Helen Moore</vt:lpstr>
      <vt:lpstr>Gather and interpret data</vt:lpstr>
      <vt:lpstr>Gather and interpret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Meredith Wilson </vt:lpstr>
      <vt:lpstr>Interpret representations</vt:lpstr>
      <vt:lpstr>Interpret representations</vt:lpstr>
      <vt:lpstr>Interpret representations</vt:lpstr>
      <vt:lpstr>Interpret representations</vt:lpstr>
      <vt:lpstr>Interpret representations</vt:lpstr>
      <vt:lpstr>Interpret representations</vt:lpstr>
      <vt:lpstr>Roger Colquhoun</vt:lpstr>
      <vt:lpstr>Engaging in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in touch</vt:lpstr>
      <vt:lpstr>The Science Learning Hub  would like to thank Helen Moore, Meredith Wilson, Roger Colquhoun and the Royal Society of New Zealand.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capabilities in action</dc:title>
  <dc:creator>Science Learning Hub, University of Waikato</dc:creator>
  <cp:lastModifiedBy>Vanya Bootham</cp:lastModifiedBy>
  <cp:revision>1</cp:revision>
  <dcterms:modified xsi:type="dcterms:W3CDTF">2019-11-18T19:27:53Z</dcterms:modified>
</cp:coreProperties>
</file>