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709caf1b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709caf1b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Moth egg</a:t>
            </a:r>
            <a:endParaRPr/>
          </a:p>
        </p:txBody>
      </p:sp>
      <p:sp>
        <p:nvSpPr>
          <p:cNvPr id="89" name="Google Shape;89;g64709caf1b_0_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709caf1b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4709caf1b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Wool fibre</a:t>
            </a:r>
            <a:endParaRPr/>
          </a:p>
        </p:txBody>
      </p:sp>
      <p:sp>
        <p:nvSpPr>
          <p:cNvPr id="96" name="Google Shape;96;g64709caf1b_0_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709caf1b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709caf1b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Testae amoeba</a:t>
            </a:r>
            <a:endParaRPr/>
          </a:p>
        </p:txBody>
      </p:sp>
      <p:sp>
        <p:nvSpPr>
          <p:cNvPr id="103" name="Google Shape;103;g64709caf1b_0_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709caf1b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709caf1b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Flax pollen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64709caf1b_0_6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8742c7c3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8742c7c3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48742c7c3_0_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7959233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7959233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6f79592338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4709caf1b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64709caf1b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Barnyard grass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64709caf1b_0_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648742c7c3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648742c7c3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G</a:t>
            </a:r>
            <a:r>
              <a:rPr lang="en-AU"/>
              <a:t>rass surface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g648742c7c3_0_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4709caf1b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64709caf1b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Diatom</a:t>
            </a:r>
            <a:endParaRPr/>
          </a:p>
        </p:txBody>
      </p:sp>
      <p:sp>
        <p:nvSpPr>
          <p:cNvPr id="47" name="Google Shape;47;g64709caf1b_0_5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4709caf1b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64709caf1b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Basil pollen</a:t>
            </a:r>
            <a:endParaRPr/>
          </a:p>
        </p:txBody>
      </p:sp>
      <p:sp>
        <p:nvSpPr>
          <p:cNvPr id="54" name="Google Shape;54;g64709caf1b_0_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4709caf1b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4709caf1b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Soil bacteria</a:t>
            </a:r>
            <a:endParaRPr/>
          </a:p>
        </p:txBody>
      </p:sp>
      <p:sp>
        <p:nvSpPr>
          <p:cNvPr id="61" name="Google Shape;61;g64709caf1b_0_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4709caf1b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4709caf1b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Didymo</a:t>
            </a:r>
            <a:endParaRPr/>
          </a:p>
        </p:txBody>
      </p:sp>
      <p:sp>
        <p:nvSpPr>
          <p:cNvPr id="68" name="Google Shape;68;g64709caf1b_0_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4709caf1b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4709caf1b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Rock (thin section)</a:t>
            </a:r>
            <a:endParaRPr/>
          </a:p>
        </p:txBody>
      </p:sp>
      <p:sp>
        <p:nvSpPr>
          <p:cNvPr id="75" name="Google Shape;75;g64709caf1b_0_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709caf1b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709caf1b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Horopito pollen</a:t>
            </a:r>
            <a:endParaRPr/>
          </a:p>
        </p:txBody>
      </p:sp>
      <p:sp>
        <p:nvSpPr>
          <p:cNvPr id="82" name="Google Shape;82;g64709caf1b_0_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11444" l="5023" r="4997" t="10311"/>
          <a:stretch/>
        </p:blipFill>
        <p:spPr>
          <a:xfrm>
            <a:off x="7362825" y="0"/>
            <a:ext cx="1717675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533399" y="611872"/>
            <a:ext cx="3840479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742823" y="1587500"/>
            <a:ext cx="3840479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227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273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27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http://www.sciencelearn.org.nz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http://www.sciencelearn.org.nz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http://www.sciencelearn.org.n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294550" y="181325"/>
            <a:ext cx="74658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Electron microscopes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698900" y="902825"/>
            <a:ext cx="7797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</a:rPr>
              <a:t>Electron microscopes enable us to look in far more detail at objects than is possible with a light microscope. Some electron microscopes can detect objects that are approximately one-twentieth of a nanometre (10-9 m).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</a:rPr>
              <a:t>Electron microscopes can’t be used to look directly at living things. Instead, electron microscopes aim to provide a high-resolution ‘snapshot’ of a moment in time.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i="1" lang="en-AU" sz="2000">
                <a:solidFill>
                  <a:srgbClr val="5A9DFF"/>
                </a:solidFill>
              </a:rPr>
              <a:t>I think the electron microscope has contributed more to science than any other scientific instrument that’s ever been invented.</a:t>
            </a:r>
            <a:endParaRPr i="1" sz="2000">
              <a:solidFill>
                <a:srgbClr val="5A9DFF"/>
              </a:solidFill>
            </a:endParaRPr>
          </a:p>
          <a:p>
            <a:pPr indent="0" lvl="0" marL="137160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5A9DFF"/>
                </a:solidFill>
              </a:rPr>
              <a:t>Allan Mitchell, Microscopy Otago</a:t>
            </a:r>
            <a:endParaRPr sz="1800">
              <a:solidFill>
                <a:srgbClr val="5A9DFF"/>
              </a:solidFill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0" y="6438650"/>
            <a:ext cx="914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t/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 rot="-5400000">
            <a:off x="5975700" y="314752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 rot="-5400000">
            <a:off x="5975700" y="312590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 rot="-5400000">
            <a:off x="5975700" y="311507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 rot="-5400000">
            <a:off x="5975700" y="308260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392800" y="49350"/>
            <a:ext cx="3840600" cy="11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Images</a:t>
            </a:r>
            <a:endParaRPr/>
          </a:p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1247325" y="1295175"/>
            <a:ext cx="3840600" cy="47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Barnyard grass 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Grass surface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Diatom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Basil pollen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Soil bacteria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Didymo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Rock (thin section)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Horopito pollen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Moth egg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Wool fibre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Testate amoeba</a:t>
            </a:r>
            <a:endParaRPr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en-AU">
                <a:solidFill>
                  <a:srgbClr val="222222"/>
                </a:solidFill>
              </a:rPr>
              <a:t>Flax pollen</a:t>
            </a:r>
            <a:endParaRPr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6850" y="6458000"/>
            <a:ext cx="90303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t/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533401" y="611885"/>
            <a:ext cx="7948800" cy="48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/>
              <a:t>The Science Learning Hub would like to thank Helen Turner,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/>
              <a:t>The University of Waikato Te Whare Wānanga o Waikato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000"/>
              <a:t>for the use of the images in this slideshow.</a:t>
            </a:r>
            <a:endParaRPr sz="3000"/>
          </a:p>
        </p:txBody>
      </p:sp>
      <p:sp>
        <p:nvSpPr>
          <p:cNvPr id="131" name="Google Shape;131;p17"/>
          <p:cNvSpPr txBox="1"/>
          <p:nvPr/>
        </p:nvSpPr>
        <p:spPr>
          <a:xfrm>
            <a:off x="53000" y="6391625"/>
            <a:ext cx="9041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t/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 rot="-5400000">
            <a:off x="5904250" y="307180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</a:t>
            </a:r>
            <a:r>
              <a:rPr lang="en-AU" sz="1000">
                <a:solidFill>
                  <a:srgbClr val="FFFFFF"/>
                </a:solidFill>
              </a:rPr>
              <a:t>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 rot="-5400000">
            <a:off x="5874100" y="311507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 rot="-5400000">
            <a:off x="5909000" y="309345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 rot="-5400000">
            <a:off x="5874100" y="308262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 rot="-5400000">
            <a:off x="5946225" y="311507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 rot="-5400000">
            <a:off x="5975700" y="310425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 rot="-5400000">
            <a:off x="5975700" y="3104250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0"/>
            <a:ext cx="914400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/>
        </p:nvSpPr>
        <p:spPr>
          <a:xfrm rot="-5400000">
            <a:off x="5975700" y="3093425"/>
            <a:ext cx="5928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>
                <a:solidFill>
                  <a:srgbClr val="FFFFFF"/>
                </a:solidFill>
              </a:rPr>
              <a:t>©  Helen Turner, </a:t>
            </a:r>
            <a:r>
              <a:rPr lang="en-AU" sz="1000">
                <a:solidFill>
                  <a:srgbClr val="FFFFFF"/>
                </a:solidFill>
              </a:rPr>
              <a:t>University</a:t>
            </a:r>
            <a:r>
              <a:rPr lang="en-AU" sz="1000">
                <a:solidFill>
                  <a:srgbClr val="FFFFFF"/>
                </a:solidFill>
              </a:rPr>
              <a:t> of Waikato Te Whare Wānanga o Waikato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