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5"/>
    <p:sldMasterId id="2147483650" r:id="rId6"/>
    <p:sldMasterId id="2147483652" r:id="rId7"/>
    <p:sldMasterId id="2147483654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</p:sldIdLst>
  <p:sldSz cy="6858000" cx="9144000"/>
  <p:notesSz cx="6858000" cy="9144000"/>
  <p:embeddedFontLst>
    <p:embeddedFont>
      <p:font typeface="Roboto"/>
      <p:regular r:id="rId39"/>
      <p:bold r:id="rId40"/>
      <p:italic r:id="rId41"/>
      <p:boldItalic r:id="rId42"/>
    </p:embeddedFont>
    <p:embeddedFont>
      <p:font typeface="Source Sans Pro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47" roundtripDataSignature="AMtx7mjENVVyMEZ6mOPNHy5s4o/tMkL8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FE1FC34A-86CD-47D1-B0FA-2749BFF4FCFE}">
  <a:tblStyle styleId="{FE1FC34A-86CD-47D1-B0FA-2749BFF4FCF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.fntdata"/><Relationship Id="rId20" Type="http://schemas.openxmlformats.org/officeDocument/2006/relationships/slide" Target="slides/slide11.xml"/><Relationship Id="rId42" Type="http://schemas.openxmlformats.org/officeDocument/2006/relationships/font" Target="fonts/Roboto-boldItalic.fntdata"/><Relationship Id="rId41" Type="http://schemas.openxmlformats.org/officeDocument/2006/relationships/font" Target="fonts/Roboto-italic.fntdata"/><Relationship Id="rId22" Type="http://schemas.openxmlformats.org/officeDocument/2006/relationships/slide" Target="slides/slide13.xml"/><Relationship Id="rId44" Type="http://schemas.openxmlformats.org/officeDocument/2006/relationships/font" Target="fonts/SourceSansPro-bold.fntdata"/><Relationship Id="rId21" Type="http://schemas.openxmlformats.org/officeDocument/2006/relationships/slide" Target="slides/slide12.xml"/><Relationship Id="rId43" Type="http://schemas.openxmlformats.org/officeDocument/2006/relationships/font" Target="fonts/SourceSansPro-regular.fntdata"/><Relationship Id="rId24" Type="http://schemas.openxmlformats.org/officeDocument/2006/relationships/slide" Target="slides/slide15.xml"/><Relationship Id="rId46" Type="http://schemas.openxmlformats.org/officeDocument/2006/relationships/font" Target="fonts/SourceSansPro-boldItalic.fntdata"/><Relationship Id="rId23" Type="http://schemas.openxmlformats.org/officeDocument/2006/relationships/slide" Target="slides/slide14.xml"/><Relationship Id="rId45" Type="http://schemas.openxmlformats.org/officeDocument/2006/relationships/font" Target="fonts/SourceSansPro-italic.fntdata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notesMaster" Target="notesMasters/notesMaster1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47" Type="http://customschemas.google.com/relationships/presentationmetadata" Target="metadata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11" Type="http://schemas.openxmlformats.org/officeDocument/2006/relationships/slide" Target="slides/slide2.xml"/><Relationship Id="rId33" Type="http://schemas.openxmlformats.org/officeDocument/2006/relationships/slide" Target="slides/slide24.xml"/><Relationship Id="rId10" Type="http://schemas.openxmlformats.org/officeDocument/2006/relationships/slide" Target="slides/slide1.xml"/><Relationship Id="rId32" Type="http://schemas.openxmlformats.org/officeDocument/2006/relationships/slide" Target="slides/slide23.xml"/><Relationship Id="rId13" Type="http://schemas.openxmlformats.org/officeDocument/2006/relationships/slide" Target="slides/slide4.xml"/><Relationship Id="rId35" Type="http://schemas.openxmlformats.org/officeDocument/2006/relationships/slide" Target="slides/slide26.xml"/><Relationship Id="rId12" Type="http://schemas.openxmlformats.org/officeDocument/2006/relationships/slide" Target="slides/slide3.xml"/><Relationship Id="rId34" Type="http://schemas.openxmlformats.org/officeDocument/2006/relationships/slide" Target="slides/slide25.xml"/><Relationship Id="rId15" Type="http://schemas.openxmlformats.org/officeDocument/2006/relationships/slide" Target="slides/slide6.xml"/><Relationship Id="rId37" Type="http://schemas.openxmlformats.org/officeDocument/2006/relationships/slide" Target="slides/slide28.xml"/><Relationship Id="rId14" Type="http://schemas.openxmlformats.org/officeDocument/2006/relationships/slide" Target="slides/slide5.xml"/><Relationship Id="rId36" Type="http://schemas.openxmlformats.org/officeDocument/2006/relationships/slide" Target="slides/slide27.xml"/><Relationship Id="rId17" Type="http://schemas.openxmlformats.org/officeDocument/2006/relationships/slide" Target="slides/slide8.xml"/><Relationship Id="rId39" Type="http://schemas.openxmlformats.org/officeDocument/2006/relationships/font" Target="fonts/Roboto-regular.fntdata"/><Relationship Id="rId16" Type="http://schemas.openxmlformats.org/officeDocument/2006/relationships/slide" Target="slides/slide7.xml"/><Relationship Id="rId38" Type="http://schemas.openxmlformats.org/officeDocument/2006/relationships/slide" Target="slides/slide29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curiousminds.nz/profiles/yvonne-taura/" TargetMode="External"/><Relationship Id="rId3" Type="http://schemas.openxmlformats.org/officeDocument/2006/relationships/hyperlink" Target="https://www.landcareresearch.co.nz/publications/books/te-reo-o-te-repo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topics/m%C4%81tauranga-m%C4%81ori" TargetMode="External"/><Relationship Id="rId3" Type="http://schemas.openxmlformats.org/officeDocument/2006/relationships/hyperlink" Target="https://www.sciencelearn.org.nz/resources/2545-matauranga-maori-and-science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545-matauranga-maori-and-science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videos/258-whakapapa-and-biodiversity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544-understanding-kaitiakitanga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waikatoregion.govt.nz/assets/PageFiles/20481/TR%202010-36.pdf" TargetMode="External"/><Relationship Id="rId3" Type="http://schemas.openxmlformats.org/officeDocument/2006/relationships/hyperlink" Target="https://teara.govt.nz/en/hauraki-coromandel-region/page-3" TargetMode="External"/><Relationship Id="rId4" Type="http://schemas.openxmlformats.org/officeDocument/2006/relationships/hyperlink" Target="https://teara.govt.nz/en/hauraki-coromandel-region/page-3" TargetMode="External"/><Relationship Id="rId5" Type="http://schemas.openxmlformats.org/officeDocument/2006/relationships/hyperlink" Target="https://teara.govt.nz/en/interactive/30365/vegetation-in-the-lower-waihou-valley-before-human-settlement" TargetMode="External"/><Relationship Id="rId6" Type="http://schemas.openxmlformats.org/officeDocument/2006/relationships/hyperlink" Target="https://www.landcareresearch.co.nz/science/portfolios/defining-land-biota/fungi/distribution-and-ecology/site-restoration" TargetMode="External"/><Relationship Id="rId7" Type="http://schemas.openxmlformats.org/officeDocument/2006/relationships/hyperlink" Target="https://www.landcare.org.nz/region-item/waikato" TargetMode="External"/><Relationship Id="rId8" Type="http://schemas.openxmlformats.org/officeDocument/2006/relationships/hyperlink" Target="https://www.waikatoregion.govt.nz/assets/WRC/Environment/Natural-Resources/Biodiversity/planting-guides/WRC-Coromandel-planting-guide-part1.pdf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519-observing-harakeke" TargetMode="External"/><Relationship Id="rId3" Type="http://schemas.openxmlformats.org/officeDocument/2006/relationships/hyperlink" Target="https://www.sciencelearn.org.nz/videos/295-exploring-harakeke-on-the-sem" TargetMode="External"/><Relationship Id="rId4" Type="http://schemas.openxmlformats.org/officeDocument/2006/relationships/hyperlink" Target="https://www.sciencelearn.org.nz/videos/659-the-problem-with-harakeke" TargetMode="External"/><Relationship Id="rId5" Type="http://schemas.openxmlformats.org/officeDocument/2006/relationships/hyperlink" Target="https://www.sciencelearn.org.nz/resources/1271-preserving-harakeke-taonga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curiousminds.nz/profiles/yvonne-taura/" TargetMode="External"/><Relationship Id="rId3" Type="http://schemas.openxmlformats.org/officeDocument/2006/relationships/hyperlink" Target="https://www.landcareresearch.co.nz/publications/books/te-reo-o-te-repo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185-rongoa-maori" TargetMode="External"/><Relationship Id="rId3" Type="http://schemas.openxmlformats.org/officeDocument/2006/relationships/hyperlink" Target="https://maoriplantuse.landcareresearch.co.nz/WebForms/default.aspx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831-kauri-dieback-and-matauranga-maori" TargetMode="External"/><Relationship Id="rId3" Type="http://schemas.openxmlformats.org/officeDocument/2006/relationships/hyperlink" Target="https://www.sciencelearn.org.nz/resources/1593-sea-sponges-and-rongoa" TargetMode="External"/><Relationship Id="rId4" Type="http://schemas.openxmlformats.org/officeDocument/2006/relationships/hyperlink" Target="https://www.sciencelearn.org.nz/resources/2822-the-science-of-rongoa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197-using-rongoa-maori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197-using-rongoa-maori" TargetMode="Externa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3711-nga-hekaheka-o-aotearoa" TargetMode="External"/><Relationship Id="rId3" Type="http://schemas.openxmlformats.org/officeDocument/2006/relationships/hyperlink" Target="https://www.sciencelearn.org.nz/resources/2669-nga-matauranga-me-te-whakamahi-a-te-maori-i-nga-hekaheka" TargetMode="Externa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3688-torohihi" TargetMode="Externa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collections/shared/0159ae30e9e27cf5b67eb1f096073898" TargetMode="Externa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videos/1834-te-whakatakaka-o-ahi-pepe-mothnet" TargetMode="External"/><Relationship Id="rId3" Type="http://schemas.openxmlformats.org/officeDocument/2006/relationships/hyperlink" Target="https://www.sciencelearn.org.nz/resources/2611-making-moth-identification-guides" TargetMode="External"/><Relationship Id="rId4" Type="http://schemas.openxmlformats.org/officeDocument/2006/relationships/hyperlink" Target="https://www.sciencelearn.org.nz/resources/2611-making-moth-identification-guides" TargetMode="External"/><Relationship Id="rId5" Type="http://schemas.openxmlformats.org/officeDocument/2006/relationships/hyperlink" Target="https://www.landcareresearch.co.nz/information-for/citizen-science/mothnet/identification" TargetMode="External"/><Relationship Id="rId6" Type="http://schemas.openxmlformats.org/officeDocument/2006/relationships/hyperlink" Target="https://www.landcareresearch.co.nz/information-for/citizen-science/mothnet/identification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lh-talk.slack.com/messages/CDL529ERW/" TargetMode="Externa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curiousminds.nz/profiles/yvonne-taura/" TargetMode="External"/><Relationship Id="rId3" Type="http://schemas.openxmlformats.org/officeDocument/2006/relationships/hyperlink" Target="https://www.landcareresearch.co.nz/publications/books/te-reo-o-te-repo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463-inanga-life-cycle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interest.nz/nzsciencelearn/m%C4%81tauranga-m%C4%81ori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801-matauranga-maori" TargetMode="External"/><Relationship Id="rId3" Type="http://schemas.openxmlformats.org/officeDocument/2006/relationships/hyperlink" Target="https://www.sciencelearn.org.nz/resources/2801-matauranga-maori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603d54b390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7" name="Google Shape;67;g603d54b390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g603d54b390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5813ba1aa_0_0:notes"/>
          <p:cNvSpPr/>
          <p:nvPr>
            <p:ph idx="2" type="sldImg"/>
          </p:nvPr>
        </p:nvSpPr>
        <p:spPr>
          <a:xfrm>
            <a:off x="935469" y="685330"/>
            <a:ext cx="49872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3" name="Google Shape;163;g75813ba1aa_0_0:notes"/>
          <p:cNvSpPr txBox="1"/>
          <p:nvPr>
            <p:ph idx="1" type="body"/>
          </p:nvPr>
        </p:nvSpPr>
        <p:spPr>
          <a:xfrm>
            <a:off x="914401" y="4343406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AU"/>
              <a:t>Yvonne Taura: </a:t>
            </a:r>
            <a:r>
              <a:rPr lang="en-AU" u="sng">
                <a:solidFill>
                  <a:schemeClr val="hlink"/>
                </a:solidFill>
                <a:hlinkClick r:id="rId2"/>
              </a:rPr>
              <a:t>www.curiousminds.nz/profiles/yvonne-taura/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AU"/>
              <a:t>Te Reo o te Repo: </a:t>
            </a:r>
            <a:r>
              <a:rPr lang="en-AU" u="sng">
                <a:solidFill>
                  <a:schemeClr val="hlink"/>
                </a:solidFill>
                <a:hlinkClick r:id="rId3"/>
              </a:rPr>
              <a:t>www.landcareresearch.co.nz/publications/books/te-reo-o-te-repo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g75813ba1aa_0_0:notes"/>
          <p:cNvSpPr txBox="1"/>
          <p:nvPr>
            <p:ph idx="12" type="sldNum"/>
          </p:nvPr>
        </p:nvSpPr>
        <p:spPr>
          <a:xfrm>
            <a:off x="3886201" y="868681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725" lIns="93500" spcFirstLastPara="1" rIns="93500" wrap="square" tIns="467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42d46c31e_0_66:notes"/>
          <p:cNvSpPr/>
          <p:nvPr>
            <p:ph idx="2" type="sldImg"/>
          </p:nvPr>
        </p:nvSpPr>
        <p:spPr>
          <a:xfrm>
            <a:off x="935469" y="685330"/>
            <a:ext cx="49872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5" name="Google Shape;175;g742d46c31e_0_66:notes"/>
          <p:cNvSpPr txBox="1"/>
          <p:nvPr>
            <p:ph idx="1" type="body"/>
          </p:nvPr>
        </p:nvSpPr>
        <p:spPr>
          <a:xfrm>
            <a:off x="914401" y="4343406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</a:pPr>
            <a:r>
              <a:rPr lang="en-AU"/>
              <a:t>Topic: </a:t>
            </a:r>
            <a:r>
              <a:rPr lang="en-AU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www.sciencelearn.org.nz/topics/mātauranga-māori</a:t>
            </a:r>
            <a:r>
              <a:rPr lang="en-AU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</a:pPr>
            <a:r>
              <a:rPr lang="en-AU"/>
              <a:t>Article: </a:t>
            </a:r>
            <a:r>
              <a:rPr lang="en-AU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www.sciencelearn.org.nz/resources/2545-matauranga-maori-and-science</a:t>
            </a:r>
            <a:endParaRPr/>
          </a:p>
        </p:txBody>
      </p:sp>
      <p:sp>
        <p:nvSpPr>
          <p:cNvPr id="176" name="Google Shape;176;g742d46c31e_0_66:notes"/>
          <p:cNvSpPr txBox="1"/>
          <p:nvPr>
            <p:ph idx="12" type="sldNum"/>
          </p:nvPr>
        </p:nvSpPr>
        <p:spPr>
          <a:xfrm>
            <a:off x="3886201" y="868681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725" lIns="93500" spcFirstLastPara="1" rIns="93500" wrap="square" tIns="467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42d46c31e_0_9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742d46c31e_0_9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742d46c31e_0_9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742d46c31e_0_44:notes"/>
          <p:cNvSpPr/>
          <p:nvPr>
            <p:ph idx="2" type="sldImg"/>
          </p:nvPr>
        </p:nvSpPr>
        <p:spPr>
          <a:xfrm>
            <a:off x="935469" y="685330"/>
            <a:ext cx="49872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95" name="Google Shape;195;g742d46c31e_0_44:notes"/>
          <p:cNvSpPr txBox="1"/>
          <p:nvPr>
            <p:ph idx="1" type="body"/>
          </p:nvPr>
        </p:nvSpPr>
        <p:spPr>
          <a:xfrm>
            <a:off x="914401" y="4343406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AU"/>
              <a:t>Article: </a:t>
            </a:r>
            <a:r>
              <a:rPr lang="en-AU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www.sciencelearn.org.nz/resources/2545-matauranga-maori-and-science</a:t>
            </a:r>
            <a:endParaRPr/>
          </a:p>
        </p:txBody>
      </p:sp>
      <p:sp>
        <p:nvSpPr>
          <p:cNvPr id="196" name="Google Shape;196;g742d46c31e_0_44:notes"/>
          <p:cNvSpPr txBox="1"/>
          <p:nvPr>
            <p:ph idx="12" type="sldNum"/>
          </p:nvPr>
        </p:nvSpPr>
        <p:spPr>
          <a:xfrm>
            <a:off x="3886201" y="868681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725" lIns="93500" spcFirstLastPara="1" rIns="93500" wrap="square" tIns="467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-AU" sz="1500"/>
              <a:t>‹#›</a:t>
            </a:fld>
            <a:endParaRPr sz="15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04" name="Google Shape;204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AU"/>
              <a:t>Video: </a:t>
            </a: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www.sciencelearn.org.nz/videos/258-whakapapa-and-biodiversity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205" name="Google Shape;205;p1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6b48aebedf_0_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14" name="Google Shape;214;g6b48aebedf_0_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AU"/>
              <a:t>Article:</a:t>
            </a:r>
            <a:r>
              <a:rPr lang="en-AU"/>
              <a:t> </a:t>
            </a: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www.sciencelearn.org.nz/resources/2544-understanding-kaitiakitanga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215" name="Google Shape;215;g6b48aebedf_0_3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6b48aebedf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6b48aebedf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www.waikatoregion.govt.nz/assets/PageFiles/20481/TR%202010-36.pdf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Te Ara: </a:t>
            </a:r>
            <a:r>
              <a:rPr lang="en-AU" u="sng">
                <a:solidFill>
                  <a:schemeClr val="hlink"/>
                </a:solidFill>
                <a:hlinkClick r:id="rId3"/>
              </a:rPr>
              <a:t>https://</a:t>
            </a:r>
            <a:r>
              <a:rPr lang="en-AU" u="sng">
                <a:solidFill>
                  <a:schemeClr val="hlink"/>
                </a:solidFill>
                <a:hlinkClick r:id="rId4"/>
              </a:rPr>
              <a:t>teara.govt.nz/en/hauraki-coromandel-region/page-3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5"/>
              </a:rPr>
              <a:t>https://teara.govt.nz/en/interactive/30365/vegetation-in-the-lower-waihou-valley-before-human-settlement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Manaaki Whenua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Fungi: </a:t>
            </a:r>
            <a:r>
              <a:rPr lang="en-AU" u="sng">
                <a:solidFill>
                  <a:schemeClr val="hlink"/>
                </a:solidFill>
                <a:hlinkClick r:id="rId6"/>
              </a:rPr>
              <a:t>www.landcareresearch.co.nz/science/portfolios/defining-land-biota/fungi/distribution-and-ecology/site-restoration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Landcare Trust: </a:t>
            </a:r>
            <a:r>
              <a:rPr lang="en-AU" u="sng">
                <a:solidFill>
                  <a:schemeClr val="hlink"/>
                </a:solidFill>
                <a:hlinkClick r:id="rId7"/>
              </a:rPr>
              <a:t>www.landcare.org.nz/region-item/waikato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What to plant: </a:t>
            </a:r>
            <a:r>
              <a:rPr lang="en-AU" u="sng">
                <a:solidFill>
                  <a:schemeClr val="hlink"/>
                </a:solidFill>
                <a:hlinkClick r:id="rId8"/>
              </a:rPr>
              <a:t>www.waikatoregion.govt.nz/assets/WRC/Environment/Natural-Resources/Biodiversity/planting-guides/WRC-Coromandel-planting-guide-part1.pdf</a:t>
            </a:r>
            <a:endParaRPr/>
          </a:p>
        </p:txBody>
      </p:sp>
      <p:sp>
        <p:nvSpPr>
          <p:cNvPr id="225" name="Google Shape;225;g6b48aebedf_0_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78e51f28ea_0_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78e51f28ea_0_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36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AU" sz="11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www.sciencelearn.org.nz/resources/519-observing-harakeke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www.sciencelearn.org.nz/videos/295-exploring-harakeke-on-the-sem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www.sciencelearn.org.nz/videos/659-the-problem-with-harakeke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www.sciencelearn.org.nz/resources/1271-preserving-harakeke-taonga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78e51f28ea_0_1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75813ba1aa_0_11:notes"/>
          <p:cNvSpPr/>
          <p:nvPr>
            <p:ph idx="2" type="sldImg"/>
          </p:nvPr>
        </p:nvSpPr>
        <p:spPr>
          <a:xfrm>
            <a:off x="935469" y="685330"/>
            <a:ext cx="49872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45" name="Google Shape;245;g75813ba1aa_0_11:notes"/>
          <p:cNvSpPr txBox="1"/>
          <p:nvPr>
            <p:ph idx="1" type="body"/>
          </p:nvPr>
        </p:nvSpPr>
        <p:spPr>
          <a:xfrm>
            <a:off x="914401" y="4343406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AU"/>
              <a:t>Yvonne Taura: </a:t>
            </a:r>
            <a:r>
              <a:rPr lang="en-AU" u="sng">
                <a:solidFill>
                  <a:schemeClr val="hlink"/>
                </a:solidFill>
                <a:hlinkClick r:id="rId2"/>
              </a:rPr>
              <a:t>www.curiousminds.nz/profiles/yvonne-taura/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AU"/>
              <a:t>Te Reo o te Repo: </a:t>
            </a:r>
            <a:r>
              <a:rPr lang="en-AU" u="sng">
                <a:solidFill>
                  <a:schemeClr val="hlink"/>
                </a:solidFill>
                <a:hlinkClick r:id="rId3"/>
              </a:rPr>
              <a:t>www.landcareresearch.co.nz/publications/books/te-reo-o-te-repo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75813ba1aa_0_11:notes"/>
          <p:cNvSpPr txBox="1"/>
          <p:nvPr>
            <p:ph idx="12" type="sldNum"/>
          </p:nvPr>
        </p:nvSpPr>
        <p:spPr>
          <a:xfrm>
            <a:off x="3886201" y="868681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725" lIns="93500" spcFirstLastPara="1" rIns="93500" wrap="square" tIns="467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741df630b7_0_1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57" name="Google Shape;257;g741df630b7_0_1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AU"/>
              <a:t>Article: </a:t>
            </a: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www.sciencelearn.org.nz/resources/185-rongoa-maori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AU"/>
              <a:t>Manaaki Whenua: </a:t>
            </a: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https://maoriplantuse.landcareresearch.co.nz/WebForms/default.aspx</a:t>
            </a:r>
            <a:endParaRPr/>
          </a:p>
        </p:txBody>
      </p:sp>
      <p:sp>
        <p:nvSpPr>
          <p:cNvPr id="258" name="Google Shape;258;g741df630b7_0_11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AU"/>
              <a:t>The SLH is funded by the NZ Government – MBIE Ministry of Business, Innovation and Employment – under the Curious Minds fund</a:t>
            </a:r>
            <a:endParaRPr/>
          </a:p>
        </p:txBody>
      </p:sp>
      <p:sp>
        <p:nvSpPr>
          <p:cNvPr id="77" name="Google Shape;77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8e51f29c9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67" name="Google Shape;267;g78e51f29c9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AU"/>
              <a:t>Kauri dieback and mātauanga: </a:t>
            </a: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www.sciencelearn.org.nz/resources/2831-kauri-dieback-and-matauranga-maori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AU"/>
              <a:t>Sea sponges: </a:t>
            </a: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www.sciencelearn.org.nz/resources/1593-sea-sponges-and-rongoa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AU"/>
              <a:t>Connected journal: </a:t>
            </a: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www.sciencelearn.org.nz/resources/2822-the-science-of-rongoa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268" name="Google Shape;268;g78e51f29c9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b48aebedf_0_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6b48aebedf_0_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Activity: </a:t>
            </a: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www.sciencelearn.org.nz/resources/197-using-rongoa-maori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6b48aebedf_0_1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78e51f28ea_0_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78e51f28ea_0_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/>
              <a:t>Activity: </a:t>
            </a: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www.sciencelearn.org.nz/resources/197-using-rongoa-maori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g78e51f28ea_0_2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78e51f28ea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95" name="Google Shape;295;g78e51f28ea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www.sciencelearn.org.nz/images/3711-nga-hekaheka-o-aotearoa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www.sciencelearn.org.nz/resources/2669-nga-matauranga-me-te-whakamahi-a-te-maori-i-nga-hekaheka</a:t>
            </a:r>
            <a:endParaRPr/>
          </a:p>
        </p:txBody>
      </p:sp>
      <p:sp>
        <p:nvSpPr>
          <p:cNvPr id="296" name="Google Shape;296;g78e51f28ea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8e51f28ea_0_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05" name="Google Shape;305;g78e51f28ea_0_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AU">
                <a:highlight>
                  <a:srgbClr val="FFFFFF"/>
                </a:highlight>
              </a:rPr>
              <a:t>Image: </a:t>
            </a:r>
            <a:r>
              <a:rPr lang="en-AU">
                <a:solidFill>
                  <a:srgbClr val="1A73E8"/>
                </a:solidFill>
                <a:highlight>
                  <a:srgbClr val="FFFFFF"/>
                </a:highlight>
                <a:uFill>
                  <a:noFill/>
                </a:uFill>
                <a:hlinkClick r:id="rId2"/>
              </a:rPr>
              <a:t>www.sciencelearn.org.nz/images/3688-torohihi</a:t>
            </a:r>
            <a:r>
              <a:rPr lang="en-AU"/>
              <a:t> </a:t>
            </a:r>
            <a:endParaRPr/>
          </a:p>
        </p:txBody>
      </p:sp>
      <p:sp>
        <p:nvSpPr>
          <p:cNvPr id="306" name="Google Shape;306;g78e51f28ea_0_3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78e51f28ea_0_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15" name="Google Shape;315;g78e51f28ea_0_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https://www.sciencelearn.org.nz/collections/shared/0159ae30e9e27cf5b67eb1f096073898</a:t>
            </a:r>
            <a:r>
              <a:rPr lang="en-AU" sz="1100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316" name="Google Shape;316;g78e51f28ea_0_4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742d46c31e_0_1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24" name="Google Shape;324;g742d46c31e_0_1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rPr lang="en-AU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www.sciencelearn.org.nz/videos/1834-te-whakatakaka-o-ahi-pepe-mothnet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AU">
                <a:solidFill>
                  <a:schemeClr val="dk1"/>
                </a:solidFill>
              </a:rPr>
              <a:t>Puka Whakamārama o Te Pepe Nui –</a:t>
            </a:r>
            <a:r>
              <a:rPr lang="en-AU">
                <a:solidFill>
                  <a:schemeClr val="dk1"/>
                </a:solidFill>
                <a:uFill>
                  <a:noFill/>
                </a:uFill>
                <a:hlinkClick r:id="rId3"/>
              </a:rPr>
              <a:t> </a:t>
            </a:r>
            <a:r>
              <a:rPr lang="en-AU" u="sng">
                <a:solidFill>
                  <a:srgbClr val="336699"/>
                </a:solidFill>
                <a:hlinkClick r:id="rId4"/>
              </a:rPr>
              <a:t>moth identification guides</a:t>
            </a:r>
            <a:r>
              <a:rPr lang="en-AU">
                <a:solidFill>
                  <a:schemeClr val="dk1"/>
                </a:solidFill>
              </a:rPr>
              <a:t> – have been sent to New Zealand schools and are available for</a:t>
            </a:r>
            <a:r>
              <a:rPr lang="en-AU">
                <a:solidFill>
                  <a:schemeClr val="dk1"/>
                </a:solidFill>
                <a:uFill>
                  <a:noFill/>
                </a:uFill>
                <a:hlinkClick r:id="rId5"/>
              </a:rPr>
              <a:t> </a:t>
            </a:r>
            <a:r>
              <a:rPr lang="en-AU" u="sng">
                <a:solidFill>
                  <a:srgbClr val="336699"/>
                </a:solidFill>
                <a:hlinkClick r:id="rId6"/>
              </a:rPr>
              <a:t>download</a:t>
            </a:r>
            <a:r>
              <a:rPr lang="en-AU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g742d46c31e_0_12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742d46c31e_0_1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39" name="Google Shape;339;g742d46c31e_0_1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g742d46c31e_0_14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/>
              <a:t>Don’t forget the SLH can help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>
                <a:solidFill>
                  <a:schemeClr val="dk1"/>
                </a:solidFill>
              </a:rPr>
              <a:t>SLACK: </a:t>
            </a:r>
            <a:r>
              <a:rPr lang="en-AU" sz="1000" u="sng">
                <a:solidFill>
                  <a:srgbClr val="1155CC"/>
                </a:solidFill>
                <a:hlinkClick r:id="rId2"/>
              </a:rPr>
              <a:t>https://slh-talk.slack.com/messages/CDL529ERW/</a:t>
            </a:r>
            <a:r>
              <a:rPr lang="en-AU" sz="1000">
                <a:solidFill>
                  <a:schemeClr val="dk1"/>
                </a:solidFill>
              </a:rPr>
              <a:t> 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741df630b7_0_9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g741df630b7_0_9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41df630b7_0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6" name="Google Shape;86;g741df630b7_0_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87" name="Google Shape;87;g741df630b7_0_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742d46c31e_0_164:notes"/>
          <p:cNvSpPr/>
          <p:nvPr>
            <p:ph idx="2" type="sldImg"/>
          </p:nvPr>
        </p:nvSpPr>
        <p:spPr>
          <a:xfrm>
            <a:off x="935469" y="685330"/>
            <a:ext cx="49872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4" name="Google Shape;94;g742d46c31e_0_164:notes"/>
          <p:cNvSpPr txBox="1"/>
          <p:nvPr>
            <p:ph idx="1" type="body"/>
          </p:nvPr>
        </p:nvSpPr>
        <p:spPr>
          <a:xfrm>
            <a:off x="914401" y="4343406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</a:pPr>
            <a:r>
              <a:rPr lang="en-AU"/>
              <a:t>Yvonne Taura: </a:t>
            </a:r>
            <a:r>
              <a:rPr lang="en-AU" u="sng">
                <a:solidFill>
                  <a:schemeClr val="hlink"/>
                </a:solidFill>
                <a:hlinkClick r:id="rId2"/>
              </a:rPr>
              <a:t>www.curiousminds.nz/profiles/yvonne-taura/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</a:pPr>
            <a:r>
              <a:rPr lang="en-AU"/>
              <a:t>Te Reo o te Repo: </a:t>
            </a:r>
            <a:r>
              <a:rPr lang="en-AU" u="sng">
                <a:solidFill>
                  <a:schemeClr val="hlink"/>
                </a:solidFill>
                <a:hlinkClick r:id="rId3"/>
              </a:rPr>
              <a:t>www.landcareresearch.co.nz/publications/books/te-reo-o-te-repo</a:t>
            </a:r>
            <a:endParaRPr/>
          </a:p>
        </p:txBody>
      </p:sp>
      <p:sp>
        <p:nvSpPr>
          <p:cNvPr id="95" name="Google Shape;95;g742d46c31e_0_164:notes"/>
          <p:cNvSpPr txBox="1"/>
          <p:nvPr>
            <p:ph idx="12" type="sldNum"/>
          </p:nvPr>
        </p:nvSpPr>
        <p:spPr>
          <a:xfrm>
            <a:off x="3886201" y="868681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725" lIns="93500" spcFirstLastPara="1" rIns="93500" wrap="square" tIns="467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6" name="Google Shape;106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www.sciencelearn.org.nz/images/463-inanga-life-cycle</a:t>
            </a:r>
            <a:endParaRPr sz="1000"/>
          </a:p>
        </p:txBody>
      </p:sp>
      <p:sp>
        <p:nvSpPr>
          <p:cNvPr id="107" name="Google Shape;107;p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5" name="Google Shape;115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3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742d46c31e_0_2:notes"/>
          <p:cNvSpPr/>
          <p:nvPr>
            <p:ph idx="2" type="sldImg"/>
          </p:nvPr>
        </p:nvSpPr>
        <p:spPr>
          <a:xfrm>
            <a:off x="935469" y="685330"/>
            <a:ext cx="49872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0" name="Google Shape;130;g742d46c31e_0_2:notes"/>
          <p:cNvSpPr txBox="1"/>
          <p:nvPr>
            <p:ph idx="1" type="body"/>
          </p:nvPr>
        </p:nvSpPr>
        <p:spPr>
          <a:xfrm>
            <a:off x="914401" y="4343406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</a:pPr>
            <a:r>
              <a:rPr lang="en-AU"/>
              <a:t>Mātauranga and Māori scientist Pinterest collection: </a:t>
            </a:r>
            <a:r>
              <a:rPr lang="en-AU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www.pinterest.nz/nzsciencelearn/mātauranga-māori</a:t>
            </a:r>
            <a:r>
              <a:rPr lang="en-AU">
                <a:latin typeface="Arial"/>
                <a:ea typeface="Arial"/>
                <a:cs typeface="Arial"/>
                <a:sym typeface="Arial"/>
              </a:rPr>
              <a:t> </a:t>
            </a:r>
            <a:endParaRPr sz="1300"/>
          </a:p>
        </p:txBody>
      </p:sp>
      <p:sp>
        <p:nvSpPr>
          <p:cNvPr id="131" name="Google Shape;131;g742d46c31e_0_2:notes"/>
          <p:cNvSpPr txBox="1"/>
          <p:nvPr>
            <p:ph idx="12" type="sldNum"/>
          </p:nvPr>
        </p:nvSpPr>
        <p:spPr>
          <a:xfrm>
            <a:off x="3886201" y="868681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725" lIns="93500" spcFirstLastPara="1" rIns="93500" wrap="square" tIns="467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-AU" sz="1500"/>
              <a:t>‹#›</a:t>
            </a:fld>
            <a:endParaRPr sz="15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742d46c31e_0_9:notes"/>
          <p:cNvSpPr/>
          <p:nvPr>
            <p:ph idx="2" type="sldImg"/>
          </p:nvPr>
        </p:nvSpPr>
        <p:spPr>
          <a:xfrm>
            <a:off x="935469" y="685330"/>
            <a:ext cx="49872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0" name="Google Shape;140;g742d46c31e_0_9:notes"/>
          <p:cNvSpPr txBox="1"/>
          <p:nvPr>
            <p:ph idx="1" type="body"/>
          </p:nvPr>
        </p:nvSpPr>
        <p:spPr>
          <a:xfrm>
            <a:off x="914401" y="4343406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</a:pPr>
            <a:r>
              <a:rPr lang="en-AU"/>
              <a:t>What is mātauranga Māori to you? Ideas collection from webinar participants.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</a:pPr>
            <a:r>
              <a:rPr lang="en-AU"/>
              <a:t>This can be found at 3:35min in our webinar Mātauranga Māori  </a:t>
            </a: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www.sciencelearn.org.nz/resources/</a:t>
            </a:r>
            <a:r>
              <a:rPr lang="en-A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2801-matauranga-maori</a:t>
            </a:r>
            <a:endParaRPr/>
          </a:p>
        </p:txBody>
      </p:sp>
      <p:sp>
        <p:nvSpPr>
          <p:cNvPr id="141" name="Google Shape;141;g742d46c31e_0_9:notes"/>
          <p:cNvSpPr txBox="1"/>
          <p:nvPr>
            <p:ph idx="12" type="sldNum"/>
          </p:nvPr>
        </p:nvSpPr>
        <p:spPr>
          <a:xfrm>
            <a:off x="3886201" y="868681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725" lIns="93500" spcFirstLastPara="1" rIns="93500" wrap="square" tIns="467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-AU" sz="1500"/>
              <a:t>‹#›</a:t>
            </a:fld>
            <a:endParaRPr sz="15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742d46c31e_0_23:notes"/>
          <p:cNvSpPr/>
          <p:nvPr>
            <p:ph idx="2" type="sldImg"/>
          </p:nvPr>
        </p:nvSpPr>
        <p:spPr>
          <a:xfrm>
            <a:off x="935469" y="685330"/>
            <a:ext cx="49872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5" name="Google Shape;155;g742d46c31e_0_23:notes"/>
          <p:cNvSpPr txBox="1"/>
          <p:nvPr>
            <p:ph idx="1" type="body"/>
          </p:nvPr>
        </p:nvSpPr>
        <p:spPr>
          <a:xfrm>
            <a:off x="914401" y="4343406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</a:pPr>
            <a:r>
              <a:rPr lang="en-AU"/>
              <a:t>Quote from Hēmi Whaanga</a:t>
            </a:r>
            <a:endParaRPr/>
          </a:p>
        </p:txBody>
      </p:sp>
      <p:sp>
        <p:nvSpPr>
          <p:cNvPr id="156" name="Google Shape;156;g742d46c31e_0_23:notes"/>
          <p:cNvSpPr txBox="1"/>
          <p:nvPr>
            <p:ph idx="12" type="sldNum"/>
          </p:nvPr>
        </p:nvSpPr>
        <p:spPr>
          <a:xfrm>
            <a:off x="3886201" y="868681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725" lIns="93500" spcFirstLastPara="1" rIns="93500" wrap="square" tIns="467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603d54b390_0_16"/>
          <p:cNvSpPr txBox="1"/>
          <p:nvPr>
            <p:ph type="title"/>
          </p:nvPr>
        </p:nvSpPr>
        <p:spPr>
          <a:xfrm>
            <a:off x="533399" y="611872"/>
            <a:ext cx="38406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7" name="Google Shape;17;g603d54b390_0_16"/>
          <p:cNvSpPr txBox="1"/>
          <p:nvPr>
            <p:ph idx="1" type="body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2270" lvl="0" marL="457200" marR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433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g603d54b390_0_16"/>
          <p:cNvSpPr txBox="1"/>
          <p:nvPr>
            <p:ph idx="2" type="body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g603d54b390_0_16"/>
          <p:cNvSpPr txBox="1"/>
          <p:nvPr>
            <p:ph idx="10" type="dt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g603d54b390_0_16"/>
          <p:cNvSpPr txBox="1"/>
          <p:nvPr>
            <p:ph idx="11" type="ftr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g603d54b390_0_16"/>
          <p:cNvSpPr txBox="1"/>
          <p:nvPr>
            <p:ph idx="12" type="sldNum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pic>
        <p:nvPicPr>
          <p:cNvPr id="22" name="Google Shape;22;g603d54b390_0_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58850" y="-2"/>
            <a:ext cx="1585150" cy="71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g5f58dc51a6_0_13"/>
          <p:cNvPicPr preferRelativeResize="0"/>
          <p:nvPr/>
        </p:nvPicPr>
        <p:blipFill rotWithShape="1">
          <a:blip r:embed="rId2">
            <a:alphaModFix/>
          </a:blip>
          <a:srcRect b="11437" l="5020" r="5001" t="10311"/>
          <a:stretch/>
        </p:blipFill>
        <p:spPr>
          <a:xfrm>
            <a:off x="7362825" y="0"/>
            <a:ext cx="1717675" cy="75406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g5f58dc51a6_0_13"/>
          <p:cNvSpPr txBox="1"/>
          <p:nvPr>
            <p:ph type="title"/>
          </p:nvPr>
        </p:nvSpPr>
        <p:spPr>
          <a:xfrm>
            <a:off x="533399" y="611872"/>
            <a:ext cx="38406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2" name="Google Shape;32;g5f58dc51a6_0_13"/>
          <p:cNvSpPr txBox="1"/>
          <p:nvPr>
            <p:ph idx="1" type="body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2270" lvl="0" marL="457200" marR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433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g5f58dc51a6_0_13"/>
          <p:cNvSpPr txBox="1"/>
          <p:nvPr>
            <p:ph idx="2" type="body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g5f58dc51a6_0_13"/>
          <p:cNvSpPr txBox="1"/>
          <p:nvPr>
            <p:ph idx="10" type="dt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g5f58dc51a6_0_13"/>
          <p:cNvSpPr txBox="1"/>
          <p:nvPr>
            <p:ph idx="11" type="ftr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g5f58dc51a6_0_13"/>
          <p:cNvSpPr txBox="1"/>
          <p:nvPr>
            <p:ph idx="12" type="sldNum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g741df630b7_0_20"/>
          <p:cNvPicPr preferRelativeResize="0"/>
          <p:nvPr/>
        </p:nvPicPr>
        <p:blipFill rotWithShape="1">
          <a:blip r:embed="rId2">
            <a:alphaModFix/>
          </a:blip>
          <a:srcRect b="11439" l="5020" r="5001" t="10311"/>
          <a:stretch/>
        </p:blipFill>
        <p:spPr>
          <a:xfrm>
            <a:off x="7362825" y="0"/>
            <a:ext cx="1717675" cy="75406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g741df630b7_0_20"/>
          <p:cNvSpPr txBox="1"/>
          <p:nvPr>
            <p:ph type="title"/>
          </p:nvPr>
        </p:nvSpPr>
        <p:spPr>
          <a:xfrm>
            <a:off x="533399" y="611872"/>
            <a:ext cx="38406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46" name="Google Shape;46;g741df630b7_0_20"/>
          <p:cNvSpPr txBox="1"/>
          <p:nvPr>
            <p:ph idx="1" type="body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2270" lvl="0" marL="457200" marR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433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g741df630b7_0_20"/>
          <p:cNvSpPr txBox="1"/>
          <p:nvPr>
            <p:ph idx="2" type="body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g741df630b7_0_20"/>
          <p:cNvSpPr txBox="1"/>
          <p:nvPr>
            <p:ph idx="10" type="dt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Google Shape;49;g741df630b7_0_20"/>
          <p:cNvSpPr txBox="1"/>
          <p:nvPr>
            <p:ph idx="11" type="ftr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g741df630b7_0_20"/>
          <p:cNvSpPr txBox="1"/>
          <p:nvPr>
            <p:ph idx="12" type="sldNum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742d46c31e_0_1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62825" y="0"/>
            <a:ext cx="1717675" cy="754062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742d46c31e_0_139"/>
          <p:cNvSpPr txBox="1"/>
          <p:nvPr>
            <p:ph type="title"/>
          </p:nvPr>
        </p:nvSpPr>
        <p:spPr>
          <a:xfrm>
            <a:off x="533399" y="611872"/>
            <a:ext cx="38406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60" name="Google Shape;60;g742d46c31e_0_139"/>
          <p:cNvSpPr txBox="1"/>
          <p:nvPr>
            <p:ph idx="1" type="body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227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433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g742d46c31e_0_139"/>
          <p:cNvSpPr txBox="1"/>
          <p:nvPr>
            <p:ph idx="2" type="body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g742d46c31e_0_139"/>
          <p:cNvSpPr txBox="1"/>
          <p:nvPr>
            <p:ph idx="10" type="dt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g742d46c31e_0_139"/>
          <p:cNvSpPr txBox="1"/>
          <p:nvPr>
            <p:ph idx="11" type="ftr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g742d46c31e_0_139"/>
          <p:cNvSpPr txBox="1"/>
          <p:nvPr>
            <p:ph idx="12" type="sldNum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4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5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3.xml"/><Relationship Id="rId3" Type="http://schemas.openxmlformats.org/officeDocument/2006/relationships/theme" Target="../theme/theme3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4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603d54b390_0_10"/>
          <p:cNvSpPr txBox="1"/>
          <p:nvPr>
            <p:ph type="title"/>
          </p:nvPr>
        </p:nvSpPr>
        <p:spPr>
          <a:xfrm>
            <a:off x="549275" y="533400"/>
            <a:ext cx="80424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" name="Google Shape;11;g603d54b390_0_10"/>
          <p:cNvSpPr txBox="1"/>
          <p:nvPr>
            <p:ph idx="1" type="body"/>
          </p:nvPr>
        </p:nvSpPr>
        <p:spPr>
          <a:xfrm>
            <a:off x="549275" y="1600200"/>
            <a:ext cx="8042400" cy="43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624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2269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g603d54b390_0_10"/>
          <p:cNvSpPr txBox="1"/>
          <p:nvPr>
            <p:ph idx="10" type="dt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g603d54b390_0_10"/>
          <p:cNvSpPr txBox="1"/>
          <p:nvPr>
            <p:ph idx="11" type="ftr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g603d54b390_0_10"/>
          <p:cNvSpPr txBox="1"/>
          <p:nvPr>
            <p:ph idx="12" type="sldNum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5f58dc51a6_0_7"/>
          <p:cNvSpPr txBox="1"/>
          <p:nvPr>
            <p:ph type="title"/>
          </p:nvPr>
        </p:nvSpPr>
        <p:spPr>
          <a:xfrm>
            <a:off x="549275" y="533400"/>
            <a:ext cx="80424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5" name="Google Shape;25;g5f58dc51a6_0_7"/>
          <p:cNvSpPr txBox="1"/>
          <p:nvPr>
            <p:ph idx="1" type="body"/>
          </p:nvPr>
        </p:nvSpPr>
        <p:spPr>
          <a:xfrm>
            <a:off x="549275" y="1600200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624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2269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g5f58dc51a6_0_7"/>
          <p:cNvSpPr txBox="1"/>
          <p:nvPr>
            <p:ph idx="10" type="dt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g5f58dc51a6_0_7"/>
          <p:cNvSpPr txBox="1"/>
          <p:nvPr>
            <p:ph idx="11" type="ftr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g5f58dc51a6_0_7"/>
          <p:cNvSpPr txBox="1"/>
          <p:nvPr>
            <p:ph idx="12" type="sldNum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741df630b7_0_14"/>
          <p:cNvSpPr txBox="1"/>
          <p:nvPr>
            <p:ph type="title"/>
          </p:nvPr>
        </p:nvSpPr>
        <p:spPr>
          <a:xfrm>
            <a:off x="549275" y="533400"/>
            <a:ext cx="80424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9" name="Google Shape;39;g741df630b7_0_14"/>
          <p:cNvSpPr txBox="1"/>
          <p:nvPr>
            <p:ph idx="1" type="body"/>
          </p:nvPr>
        </p:nvSpPr>
        <p:spPr>
          <a:xfrm>
            <a:off x="549275" y="1600200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624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2269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g741df630b7_0_14"/>
          <p:cNvSpPr txBox="1"/>
          <p:nvPr>
            <p:ph idx="10" type="dt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g741df630b7_0_14"/>
          <p:cNvSpPr txBox="1"/>
          <p:nvPr>
            <p:ph idx="11" type="ftr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g741df630b7_0_14"/>
          <p:cNvSpPr txBox="1"/>
          <p:nvPr>
            <p:ph idx="12" type="sldNum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742d46c31e_0_133"/>
          <p:cNvSpPr txBox="1"/>
          <p:nvPr>
            <p:ph type="title"/>
          </p:nvPr>
        </p:nvSpPr>
        <p:spPr>
          <a:xfrm>
            <a:off x="549275" y="533400"/>
            <a:ext cx="80424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3" name="Google Shape;53;g742d46c31e_0_133"/>
          <p:cNvSpPr txBox="1"/>
          <p:nvPr>
            <p:ph idx="1" type="body"/>
          </p:nvPr>
        </p:nvSpPr>
        <p:spPr>
          <a:xfrm>
            <a:off x="549275" y="1600200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624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2269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g742d46c31e_0_133"/>
          <p:cNvSpPr txBox="1"/>
          <p:nvPr>
            <p:ph idx="10" type="dt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g742d46c31e_0_133"/>
          <p:cNvSpPr txBox="1"/>
          <p:nvPr>
            <p:ph idx="11" type="ftr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g742d46c31e_0_133"/>
          <p:cNvSpPr txBox="1"/>
          <p:nvPr>
            <p:ph idx="12" type="sldNum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hyperlink" Target="http://www.sciencelearn.org.nz" TargetMode="External"/><Relationship Id="rId5" Type="http://schemas.openxmlformats.org/officeDocument/2006/relationships/hyperlink" Target="mailto:enquiries@sciencelearn.org.nz" TargetMode="External"/><Relationship Id="rId6" Type="http://schemas.openxmlformats.org/officeDocument/2006/relationships/hyperlink" Target="http://www.sciencelearn.org.nz/" TargetMode="External"/><Relationship Id="rId7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image" Target="../media/image36.png"/><Relationship Id="rId6" Type="http://schemas.openxmlformats.org/officeDocument/2006/relationships/hyperlink" Target="https://www.curiousminds.nz/profiles/yvonne-taura/" TargetMode="External"/><Relationship Id="rId7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10.png"/><Relationship Id="rId5" Type="http://schemas.openxmlformats.org/officeDocument/2006/relationships/hyperlink" Target="http://www.sciencelearn.org.nz" TargetMode="External"/><Relationship Id="rId6" Type="http://schemas.openxmlformats.org/officeDocument/2006/relationships/hyperlink" Target="mailto:enquiries@sciencelearn.org.nz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hyperlink" Target="http://www.sciencelearn.org.nz" TargetMode="External"/><Relationship Id="rId5" Type="http://schemas.openxmlformats.org/officeDocument/2006/relationships/hyperlink" Target="mailto:enquiries@sciencelearn.org.nz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://www.aucklandartgallery.govt.nz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34.png"/><Relationship Id="rId7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20.png"/><Relationship Id="rId7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hyperlink" Target="http://www.sciencelearn.org.nz" TargetMode="External"/><Relationship Id="rId6" Type="http://schemas.openxmlformats.org/officeDocument/2006/relationships/hyperlink" Target="mailto:enquiries@sciencelearn.org.nz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Relationship Id="rId4" Type="http://schemas.openxmlformats.org/officeDocument/2006/relationships/image" Target="../media/image39.png"/><Relationship Id="rId5" Type="http://schemas.openxmlformats.org/officeDocument/2006/relationships/image" Target="../media/image42.png"/><Relationship Id="rId6" Type="http://schemas.openxmlformats.org/officeDocument/2006/relationships/hyperlink" Target="http://www.sciencelearn.org.nz" TargetMode="External"/><Relationship Id="rId7" Type="http://schemas.openxmlformats.org/officeDocument/2006/relationships/hyperlink" Target="mailto:enquiries@sciencelearn.org.nz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image" Target="../media/image36.png"/><Relationship Id="rId6" Type="http://schemas.openxmlformats.org/officeDocument/2006/relationships/hyperlink" Target="https://www.curiousminds.nz/profiles/yvonne-taura/" TargetMode="External"/><Relationship Id="rId7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40.png"/><Relationship Id="rId7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9.jpg"/><Relationship Id="rId5" Type="http://schemas.openxmlformats.org/officeDocument/2006/relationships/image" Target="../media/image6.jpg"/><Relationship Id="rId6" Type="http://schemas.openxmlformats.org/officeDocument/2006/relationships/hyperlink" Target="http://www.sciencelearn.org.nz" TargetMode="External"/><Relationship Id="rId7" Type="http://schemas.openxmlformats.org/officeDocument/2006/relationships/hyperlink" Target="mailto:enquiries@sciencelearn.org.nz" TargetMode="External"/><Relationship Id="rId8" Type="http://schemas.openxmlformats.org/officeDocument/2006/relationships/hyperlink" Target="http://www.sciencelearn.org.nz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47.png"/><Relationship Id="rId7" Type="http://schemas.openxmlformats.org/officeDocument/2006/relationships/image" Target="../media/image44.png"/><Relationship Id="rId8" Type="http://schemas.openxmlformats.org/officeDocument/2006/relationships/image" Target="../media/image4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png"/><Relationship Id="rId4" Type="http://schemas.openxmlformats.org/officeDocument/2006/relationships/hyperlink" Target="http://www.sciencelearn.org.nz" TargetMode="External"/><Relationship Id="rId5" Type="http://schemas.openxmlformats.org/officeDocument/2006/relationships/hyperlink" Target="mailto:enquiries@sciencelearn.org.nz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Relationship Id="rId4" Type="http://schemas.openxmlformats.org/officeDocument/2006/relationships/image" Target="../media/image37.png"/><Relationship Id="rId5" Type="http://schemas.openxmlformats.org/officeDocument/2006/relationships/hyperlink" Target="http://www.sciencelearn.org.nz" TargetMode="External"/><Relationship Id="rId6" Type="http://schemas.openxmlformats.org/officeDocument/2006/relationships/hyperlink" Target="mailto:enquiries@sciencelearn.org.nz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19.png"/><Relationship Id="rId7" Type="http://schemas.openxmlformats.org/officeDocument/2006/relationships/image" Target="../media/image4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Relationship Id="rId4" Type="http://schemas.openxmlformats.org/officeDocument/2006/relationships/hyperlink" Target="http://www.sciencelearn.org.nz" TargetMode="External"/><Relationship Id="rId5" Type="http://schemas.openxmlformats.org/officeDocument/2006/relationships/hyperlink" Target="mailto:enquiries@sciencelearn.org.nz" TargetMode="External"/><Relationship Id="rId6" Type="http://schemas.openxmlformats.org/officeDocument/2006/relationships/hyperlink" Target="http://www.sciencelearn.org.nz/" TargetMode="External"/><Relationship Id="rId7" Type="http://schemas.openxmlformats.org/officeDocument/2006/relationships/hyperlink" Target="http://www.sciencelearn.org.nz/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www.sciencelearn.org.nz/" TargetMode="External"/><Relationship Id="rId7" Type="http://schemas.openxmlformats.org/officeDocument/2006/relationships/image" Target="../media/image3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www.sciencelearn.org.nz/" TargetMode="External"/><Relationship Id="rId4" Type="http://schemas.openxmlformats.org/officeDocument/2006/relationships/image" Target="../media/image30.png"/><Relationship Id="rId10" Type="http://schemas.openxmlformats.org/officeDocument/2006/relationships/hyperlink" Target="http://www.sciencelearn.org.nz/" TargetMode="External"/><Relationship Id="rId9" Type="http://schemas.openxmlformats.org/officeDocument/2006/relationships/hyperlink" Target="http://www.sciencelearn.org.nz/" TargetMode="External"/><Relationship Id="rId5" Type="http://schemas.openxmlformats.org/officeDocument/2006/relationships/image" Target="../media/image23.png"/><Relationship Id="rId6" Type="http://schemas.openxmlformats.org/officeDocument/2006/relationships/image" Target="../media/image25.png"/><Relationship Id="rId7" Type="http://schemas.openxmlformats.org/officeDocument/2006/relationships/hyperlink" Target="http://www.sciencelearn.org.nz" TargetMode="External"/><Relationship Id="rId8" Type="http://schemas.openxmlformats.org/officeDocument/2006/relationships/hyperlink" Target="mailto:enquiries@sciencelearn.org.nz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.jpg"/><Relationship Id="rId4" Type="http://schemas.openxmlformats.org/officeDocument/2006/relationships/hyperlink" Target="http://www.sciencelearn.org.nz" TargetMode="External"/><Relationship Id="rId5" Type="http://schemas.openxmlformats.org/officeDocument/2006/relationships/hyperlink" Target="mailto:enquiries@sciencelearn.org.nz" TargetMode="External"/><Relationship Id="rId6" Type="http://schemas.openxmlformats.org/officeDocument/2006/relationships/hyperlink" Target="http://www.sciencelearn.org.nz/" TargetMode="External"/><Relationship Id="rId7" Type="http://schemas.openxmlformats.org/officeDocument/2006/relationships/hyperlink" Target="http://www.sciencelearn.org.nz/" TargetMode="External"/></Relationships>
</file>

<file path=ppt/slides/_rels/slide28.xml.rels><?xml version="1.0" encoding="UTF-8" standalone="yes"?><Relationships xmlns="http://schemas.openxmlformats.org/package/2006/relationships"><Relationship Id="rId11" Type="http://schemas.openxmlformats.org/officeDocument/2006/relationships/image" Target="../media/image9.jpg"/><Relationship Id="rId10" Type="http://schemas.openxmlformats.org/officeDocument/2006/relationships/hyperlink" Target="mailto:enquiries@sciencelearn.org.nz" TargetMode="External"/><Relationship Id="rId13" Type="http://schemas.openxmlformats.org/officeDocument/2006/relationships/image" Target="../media/image28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jpg"/><Relationship Id="rId4" Type="http://schemas.openxmlformats.org/officeDocument/2006/relationships/hyperlink" Target="mailto:enquiries@sciencelearn.org.nz" TargetMode="External"/><Relationship Id="rId9" Type="http://schemas.openxmlformats.org/officeDocument/2006/relationships/hyperlink" Target="https://join.slack.com/t/slh-talk/shared_invite/enQtMjU3OTUzMDgwNjYxLTk1ZTdlMGY4Zjk5MzlkMDIwMmNkMzliOGZkYWQzNzFiZWM5M2U1ZGY1MTY3MjVjYmRjOWE1MTM1ZTc4OGRiY2Y" TargetMode="External"/><Relationship Id="rId15" Type="http://schemas.openxmlformats.org/officeDocument/2006/relationships/image" Target="../media/image31.png"/><Relationship Id="rId14" Type="http://schemas.openxmlformats.org/officeDocument/2006/relationships/image" Target="../media/image27.png"/><Relationship Id="rId17" Type="http://schemas.openxmlformats.org/officeDocument/2006/relationships/hyperlink" Target="http://www.sciencelearn.org.nz" TargetMode="External"/><Relationship Id="rId16" Type="http://schemas.openxmlformats.org/officeDocument/2006/relationships/image" Target="../media/image26.png"/><Relationship Id="rId5" Type="http://schemas.openxmlformats.org/officeDocument/2006/relationships/hyperlink" Target="http://www.facebook.com/nzsciencelearn" TargetMode="External"/><Relationship Id="rId19" Type="http://schemas.openxmlformats.org/officeDocument/2006/relationships/hyperlink" Target="http://www.sciencelearn.org.nz/" TargetMode="External"/><Relationship Id="rId6" Type="http://schemas.openxmlformats.org/officeDocument/2006/relationships/hyperlink" Target="http://www.facebook.com/nzsciencelearn" TargetMode="External"/><Relationship Id="rId18" Type="http://schemas.openxmlformats.org/officeDocument/2006/relationships/hyperlink" Target="mailto:enquiries@sciencelearn.org.nz" TargetMode="External"/><Relationship Id="rId7" Type="http://schemas.openxmlformats.org/officeDocument/2006/relationships/hyperlink" Target="https://nz.pinterest.com/nzsciencelearn/" TargetMode="External"/><Relationship Id="rId8" Type="http://schemas.openxmlformats.org/officeDocument/2006/relationships/hyperlink" Target="http://www.instagram.com/sciencelearninghubnz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jpg"/><Relationship Id="rId4" Type="http://schemas.openxmlformats.org/officeDocument/2006/relationships/image" Target="../media/image9.jpg"/><Relationship Id="rId5" Type="http://schemas.openxmlformats.org/officeDocument/2006/relationships/hyperlink" Target="http://www.sciencelearn.org.nz" TargetMode="External"/><Relationship Id="rId6" Type="http://schemas.openxmlformats.org/officeDocument/2006/relationships/hyperlink" Target="mailto:enquiries@sciencelearn.org.nz" TargetMode="External"/><Relationship Id="rId7" Type="http://schemas.openxmlformats.org/officeDocument/2006/relationships/hyperlink" Target="http://www.sciencelearn.org.nz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image" Target="../media/image36.png"/><Relationship Id="rId6" Type="http://schemas.openxmlformats.org/officeDocument/2006/relationships/hyperlink" Target="https://www.curiousminds.nz/profiles/yvonne-taura/" TargetMode="External"/><Relationship Id="rId7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Relationship Id="rId4" Type="http://schemas.openxmlformats.org/officeDocument/2006/relationships/hyperlink" Target="http://www.sciencelearn.org.nz" TargetMode="External"/><Relationship Id="rId5" Type="http://schemas.openxmlformats.org/officeDocument/2006/relationships/hyperlink" Target="mailto:enquiries@sciencelearn.org.nz" TargetMode="External"/><Relationship Id="rId6" Type="http://schemas.openxmlformats.org/officeDocument/2006/relationships/hyperlink" Target="http://www.sciencelearn.org.nz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Relationship Id="rId4" Type="http://schemas.openxmlformats.org/officeDocument/2006/relationships/hyperlink" Target="http://www.sciencelearn.org.nz" TargetMode="External"/><Relationship Id="rId5" Type="http://schemas.openxmlformats.org/officeDocument/2006/relationships/hyperlink" Target="mailto:enquiries@sciencelearn.org.nz" TargetMode="External"/><Relationship Id="rId6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hyperlink" Target="http://www.sciencelearn.org.nz" TargetMode="External"/><Relationship Id="rId5" Type="http://schemas.openxmlformats.org/officeDocument/2006/relationships/hyperlink" Target="mailto:enquiries@sciencelearn.org.nz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603d54b390_0_0"/>
          <p:cNvSpPr txBox="1"/>
          <p:nvPr/>
        </p:nvSpPr>
        <p:spPr>
          <a:xfrm>
            <a:off x="23813" y="390525"/>
            <a:ext cx="6934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603d54b390_0_0"/>
          <p:cNvSpPr txBox="1"/>
          <p:nvPr/>
        </p:nvSpPr>
        <p:spPr>
          <a:xfrm>
            <a:off x="385475" y="5776788"/>
            <a:ext cx="82188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ts val="600"/>
              <a:buFont typeface="Arial"/>
              <a:buNone/>
            </a:pPr>
            <a:r>
              <a:rPr b="1" i="0" lang="en-AU" sz="24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4–4:45 pm Thursday </a:t>
            </a:r>
            <a:r>
              <a:rPr b="1" lang="en-AU" sz="2400">
                <a:solidFill>
                  <a:srgbClr val="31859C"/>
                </a:solidFill>
              </a:rPr>
              <a:t>2</a:t>
            </a:r>
            <a:r>
              <a:rPr b="1" i="0" lang="en-AU" sz="24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1  </a:t>
            </a:r>
            <a:r>
              <a:rPr b="1" lang="en-AU" sz="2400">
                <a:solidFill>
                  <a:srgbClr val="31859C"/>
                </a:solidFill>
              </a:rPr>
              <a:t>November</a:t>
            </a:r>
            <a:endParaRPr b="1" i="0" sz="2400" u="none" cap="none" strike="noStrik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603d54b390_0_0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rgbClr val="0000FF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6"/>
            </a:endParaRPr>
          </a:p>
        </p:txBody>
      </p:sp>
      <p:sp>
        <p:nvSpPr>
          <p:cNvPr id="73" name="Google Shape;73;g603d54b390_0_0"/>
          <p:cNvSpPr txBox="1"/>
          <p:nvPr>
            <p:ph type="title"/>
          </p:nvPr>
        </p:nvSpPr>
        <p:spPr>
          <a:xfrm>
            <a:off x="457250" y="264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4800"/>
              <a:t>Mātauranga and the </a:t>
            </a:r>
            <a:endParaRPr b="1" sz="48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4800"/>
              <a:t>Living World</a:t>
            </a:r>
            <a:endParaRPr b="1" i="0" sz="4800" u="none" cap="none" strike="noStrike">
              <a:solidFill>
                <a:schemeClr val="accent1"/>
              </a:solidFill>
            </a:endParaRPr>
          </a:p>
        </p:txBody>
      </p:sp>
      <p:pic>
        <p:nvPicPr>
          <p:cNvPr id="74" name="Google Shape;74;g603d54b390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27713" y="1766240"/>
            <a:ext cx="5270824" cy="3923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75813ba1aa_0_0"/>
          <p:cNvSpPr txBox="1"/>
          <p:nvPr/>
        </p:nvSpPr>
        <p:spPr>
          <a:xfrm>
            <a:off x="0" y="6429600"/>
            <a:ext cx="91440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7" name="Google Shape;167;g75813ba1aa_0_0"/>
          <p:cNvPicPr preferRelativeResize="0"/>
          <p:nvPr/>
        </p:nvPicPr>
        <p:blipFill rotWithShape="1">
          <a:blip r:embed="rId5">
            <a:alphaModFix/>
          </a:blip>
          <a:srcRect b="0" l="0" r="0" t="8617"/>
          <a:stretch/>
        </p:blipFill>
        <p:spPr>
          <a:xfrm>
            <a:off x="528700" y="1040225"/>
            <a:ext cx="4676775" cy="4475924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8" name="Google Shape;168;g75813ba1aa_0_0"/>
          <p:cNvSpPr txBox="1"/>
          <p:nvPr/>
        </p:nvSpPr>
        <p:spPr>
          <a:xfrm>
            <a:off x="796550" y="5771325"/>
            <a:ext cx="78489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AU" sz="3600" u="sng">
                <a:solidFill>
                  <a:srgbClr val="4C4C4C"/>
                </a:solidFill>
                <a:hlinkClick r:id="rId6"/>
              </a:rPr>
              <a:t>www.curiousminds.nz/profiles</a:t>
            </a:r>
            <a:endParaRPr sz="3600">
              <a:solidFill>
                <a:srgbClr val="4C4C4C"/>
              </a:solidFill>
            </a:endParaRPr>
          </a:p>
        </p:txBody>
      </p:sp>
      <p:sp>
        <p:nvSpPr>
          <p:cNvPr id="169" name="Google Shape;169;g75813ba1aa_0_0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200"/>
              <a:t>Yvonne Taura</a:t>
            </a:r>
            <a:endParaRPr b="1" sz="3200"/>
          </a:p>
        </p:txBody>
      </p:sp>
      <p:pic>
        <p:nvPicPr>
          <p:cNvPr id="170" name="Google Shape;170;g75813ba1aa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24451" y="1295400"/>
            <a:ext cx="3162349" cy="447592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75813ba1aa_0_0"/>
          <p:cNvSpPr txBox="1"/>
          <p:nvPr/>
        </p:nvSpPr>
        <p:spPr>
          <a:xfrm>
            <a:off x="2041450" y="5516150"/>
            <a:ext cx="33492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latin typeface="Verdana"/>
                <a:ea typeface="Verdana"/>
                <a:cs typeface="Verdana"/>
                <a:sym typeface="Verdana"/>
              </a:rPr>
              <a:t>Curious Minds He Hihiri i te Mahara/Crown Copyright</a:t>
            </a:r>
            <a:endParaRPr sz="9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2" name="Google Shape;172;g75813ba1aa_0_0"/>
          <p:cNvSpPr txBox="1"/>
          <p:nvPr/>
        </p:nvSpPr>
        <p:spPr>
          <a:xfrm rot="5399132">
            <a:off x="6550929" y="3472150"/>
            <a:ext cx="4750200" cy="4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Identifying a gap in regards to information, Waikato-Tainui approached and then collaborated with Manaaki Whenua on this publication — Te reo o te repo - The voice of the wetland: connections, understandings and learnings for the restoration of our wetlands / edited by Yvonne Taura, Cheri van Schravendijk-Goodman, Beverley Clarkson. -- Hamilton, NZ: Manaaki Whenua – Landcare Research and Waikato Raupatu River Trust, 2017.</a:t>
            </a:r>
            <a:endParaRPr sz="6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42d46c31e_0_66"/>
          <p:cNvSpPr txBox="1"/>
          <p:nvPr>
            <p:ph idx="1" type="body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420"/>
              <a:buNone/>
            </a:pPr>
            <a:r>
              <a:t/>
            </a:r>
            <a:endParaRPr/>
          </a:p>
        </p:txBody>
      </p:sp>
      <p:pic>
        <p:nvPicPr>
          <p:cNvPr id="179" name="Google Shape;179;g742d46c31e_0_66"/>
          <p:cNvPicPr preferRelativeResize="0"/>
          <p:nvPr/>
        </p:nvPicPr>
        <p:blipFill rotWithShape="1">
          <a:blip r:embed="rId3">
            <a:alphaModFix/>
          </a:blip>
          <a:srcRect b="14603" l="0" r="0" t="4490"/>
          <a:stretch/>
        </p:blipFill>
        <p:spPr>
          <a:xfrm>
            <a:off x="334500" y="1090138"/>
            <a:ext cx="8248925" cy="5339474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95250">
              <a:srgbClr val="000000">
                <a:alpha val="48630"/>
              </a:srgbClr>
            </a:outerShdw>
          </a:effectLst>
        </p:spPr>
      </p:pic>
      <p:pic>
        <p:nvPicPr>
          <p:cNvPr id="180" name="Google Shape;180;g742d46c31e_0_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7600" y="3443175"/>
            <a:ext cx="6491375" cy="2300100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95250">
              <a:srgbClr val="000000">
                <a:alpha val="48630"/>
              </a:srgbClr>
            </a:outerShdw>
          </a:effectLst>
        </p:spPr>
      </p:pic>
      <p:sp>
        <p:nvSpPr>
          <p:cNvPr id="181" name="Google Shape;181;g742d46c31e_0_66"/>
          <p:cNvSpPr txBox="1"/>
          <p:nvPr/>
        </p:nvSpPr>
        <p:spPr>
          <a:xfrm>
            <a:off x="3004350" y="5302075"/>
            <a:ext cx="13590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AU" sz="1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Auckland Museum</a:t>
            </a:r>
            <a:endParaRPr b="0" i="0" sz="10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2" name="Google Shape;182;g742d46c31e_0_66"/>
          <p:cNvSpPr txBox="1"/>
          <p:nvPr/>
        </p:nvSpPr>
        <p:spPr>
          <a:xfrm>
            <a:off x="0" y="6429600"/>
            <a:ext cx="91440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3" name="Google Shape;183;g742d46c31e_0_66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200"/>
              <a:t>Mātauranga on the Hub</a:t>
            </a:r>
            <a:endParaRPr b="1" sz="3200"/>
          </a:p>
        </p:txBody>
      </p:sp>
      <p:sp>
        <p:nvSpPr>
          <p:cNvPr id="184" name="Google Shape;184;g742d46c31e_0_66"/>
          <p:cNvSpPr/>
          <p:nvPr/>
        </p:nvSpPr>
        <p:spPr>
          <a:xfrm>
            <a:off x="1321075" y="2553588"/>
            <a:ext cx="2719800" cy="7362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g742d46c31e_0_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25" y="1479575"/>
            <a:ext cx="8911178" cy="4102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742d46c31e_0_92"/>
          <p:cNvSpPr txBox="1"/>
          <p:nvPr>
            <p:ph type="title"/>
          </p:nvPr>
        </p:nvSpPr>
        <p:spPr>
          <a:xfrm>
            <a:off x="448325" y="24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200"/>
              <a:t>Mātauranga on the Hub</a:t>
            </a:r>
            <a:endParaRPr b="1" sz="3200"/>
          </a:p>
        </p:txBody>
      </p:sp>
      <p:sp>
        <p:nvSpPr>
          <p:cNvPr id="192" name="Google Shape;192;g742d46c31e_0_92"/>
          <p:cNvSpPr txBox="1"/>
          <p:nvPr/>
        </p:nvSpPr>
        <p:spPr>
          <a:xfrm>
            <a:off x="97125" y="6374300"/>
            <a:ext cx="8969100" cy="4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742d46c31e_0_44"/>
          <p:cNvSpPr txBox="1"/>
          <p:nvPr/>
        </p:nvSpPr>
        <p:spPr>
          <a:xfrm>
            <a:off x="788250" y="-26125"/>
            <a:ext cx="7567500" cy="10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AU" sz="30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Science and mātauranga </a:t>
            </a:r>
            <a:endParaRPr b="1" i="0" sz="3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g742d46c31e_0_44"/>
          <p:cNvSpPr txBox="1"/>
          <p:nvPr/>
        </p:nvSpPr>
        <p:spPr>
          <a:xfrm>
            <a:off x="0" y="6429600"/>
            <a:ext cx="91440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0" name="Google Shape;200;g742d46c31e_0_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70167" y="770349"/>
            <a:ext cx="4090434" cy="55743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95250">
              <a:srgbClr val="000000">
                <a:alpha val="49410"/>
              </a:srgbClr>
            </a:outerShdw>
          </a:effectLst>
        </p:spPr>
      </p:pic>
      <p:sp>
        <p:nvSpPr>
          <p:cNvPr id="201" name="Google Shape;201;g742d46c31e_0_44"/>
          <p:cNvSpPr txBox="1"/>
          <p:nvPr/>
        </p:nvSpPr>
        <p:spPr>
          <a:xfrm rot="5400000">
            <a:off x="4804975" y="4598950"/>
            <a:ext cx="13098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AU" sz="600" u="sng" cap="none" strike="noStrike">
                <a:solidFill>
                  <a:srgbClr val="477DCA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Auckland Art Gallery – Toi o Tāmaki </a:t>
            </a:r>
            <a:r>
              <a:rPr b="0" i="0" lang="en-AU" sz="600" u="none" cap="none" strike="noStrike">
                <a:solidFill>
                  <a:srgbClr val="4C4C4C"/>
                </a:solidFill>
                <a:latin typeface="Roboto"/>
                <a:ea typeface="Roboto"/>
                <a:cs typeface="Roboto"/>
                <a:sym typeface="Roboto"/>
              </a:rPr>
              <a:t>Reference: 1923/3 Oil on canvas by Sam Stuart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8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/>
            </a:endParaRPr>
          </a:p>
        </p:txBody>
      </p:sp>
      <p:sp>
        <p:nvSpPr>
          <p:cNvPr id="208" name="Google Shape;208;p18"/>
          <p:cNvSpPr txBox="1"/>
          <p:nvPr/>
        </p:nvSpPr>
        <p:spPr>
          <a:xfrm>
            <a:off x="788250" y="-26125"/>
            <a:ext cx="7567500" cy="13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-AU" sz="3600">
                <a:solidFill>
                  <a:srgbClr val="31859C"/>
                </a:solidFill>
              </a:rPr>
              <a:t>Whakapapa</a:t>
            </a:r>
            <a:endParaRPr b="1" i="0" sz="3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6813" y="819113"/>
            <a:ext cx="5148763" cy="487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96325" y="3641175"/>
            <a:ext cx="2606100" cy="27747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8"/>
          <p:cNvSpPr/>
          <p:nvPr/>
        </p:nvSpPr>
        <p:spPr>
          <a:xfrm>
            <a:off x="5475575" y="1330775"/>
            <a:ext cx="2994900" cy="2374200"/>
          </a:xfrm>
          <a:prstGeom prst="wedgeRoundRectCallout">
            <a:avLst>
              <a:gd fmla="val -1895" name="adj1"/>
              <a:gd fmla="val 71424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>
                <a:solidFill>
                  <a:schemeClr val="dk1"/>
                </a:solidFill>
              </a:rPr>
              <a:t>What themes can we use to engage children in Year 3 &amp; 4?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>
                <a:solidFill>
                  <a:schemeClr val="dk1"/>
                </a:solidFill>
              </a:rPr>
              <a:t>How to work this in at ECE and new entrant levels.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b48aebedf_0_32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/>
            </a:endParaRPr>
          </a:p>
        </p:txBody>
      </p:sp>
      <p:sp>
        <p:nvSpPr>
          <p:cNvPr id="218" name="Google Shape;218;g6b48aebedf_0_32"/>
          <p:cNvSpPr txBox="1"/>
          <p:nvPr/>
        </p:nvSpPr>
        <p:spPr>
          <a:xfrm>
            <a:off x="788250" y="-26125"/>
            <a:ext cx="7567500" cy="13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-AU" sz="3600">
                <a:solidFill>
                  <a:srgbClr val="31859C"/>
                </a:solidFill>
              </a:rPr>
              <a:t>Kaitiakitanga</a:t>
            </a:r>
            <a:endParaRPr b="1" i="0" sz="3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g6b48aebedf_0_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52275" y="3257200"/>
            <a:ext cx="2050150" cy="315635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6b48aebedf_0_32"/>
          <p:cNvSpPr/>
          <p:nvPr/>
        </p:nvSpPr>
        <p:spPr>
          <a:xfrm>
            <a:off x="5883550" y="1680650"/>
            <a:ext cx="2994900" cy="1952700"/>
          </a:xfrm>
          <a:prstGeom prst="wedgeRoundRectCallout">
            <a:avLst>
              <a:gd fmla="val -1895" name="adj1"/>
              <a:gd fmla="val 71424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>
                <a:solidFill>
                  <a:schemeClr val="dk1"/>
                </a:solidFill>
              </a:rPr>
              <a:t>How do I include it with Environmental Education as an Enviro school?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21" name="Google Shape;221;g6b48aebedf_0_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0250" y="1067100"/>
            <a:ext cx="4196399" cy="5346450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g6b48aebedf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838" y="577175"/>
            <a:ext cx="7303770" cy="541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6b48aebedf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0612" y="3627500"/>
            <a:ext cx="1643389" cy="2731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6b48aebedf_0_6"/>
          <p:cNvSpPr/>
          <p:nvPr/>
        </p:nvSpPr>
        <p:spPr>
          <a:xfrm>
            <a:off x="6566575" y="1104075"/>
            <a:ext cx="2234400" cy="2473500"/>
          </a:xfrm>
          <a:prstGeom prst="wedgeRoundRectCallout">
            <a:avLst>
              <a:gd fmla="val -3048" name="adj1"/>
              <a:gd fmla="val 75003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>
                <a:solidFill>
                  <a:schemeClr val="dk1"/>
                </a:solidFill>
              </a:rPr>
              <a:t>I wish to know more about flora and fauna in Hauraki Plains, Hunuas, and Coromandel</a:t>
            </a:r>
            <a:endParaRPr sz="1800"/>
          </a:p>
        </p:txBody>
      </p:sp>
      <p:sp>
        <p:nvSpPr>
          <p:cNvPr id="230" name="Google Shape;230;g6b48aebedf_0_6"/>
          <p:cNvSpPr txBox="1"/>
          <p:nvPr/>
        </p:nvSpPr>
        <p:spPr>
          <a:xfrm>
            <a:off x="-125" y="6480475"/>
            <a:ext cx="91440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/>
          </a:p>
        </p:txBody>
      </p:sp>
      <p:sp>
        <p:nvSpPr>
          <p:cNvPr id="231" name="Google Shape;231;g6b48aebedf_0_6"/>
          <p:cNvSpPr txBox="1"/>
          <p:nvPr/>
        </p:nvSpPr>
        <p:spPr>
          <a:xfrm>
            <a:off x="5414200" y="5928425"/>
            <a:ext cx="23145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 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</a:t>
            </a:r>
            <a:r>
              <a:rPr lang="en-AU" sz="1000">
                <a:latin typeface="Verdana"/>
                <a:ea typeface="Verdana"/>
                <a:cs typeface="Verdana"/>
                <a:sym typeface="Verdana"/>
              </a:rPr>
              <a:t>Rob Davies-Colley, NIWA</a:t>
            </a:r>
            <a:endParaRPr sz="10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g78e51f28ea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75" y="823363"/>
            <a:ext cx="4625151" cy="5326224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8" name="Google Shape;238;g78e51f28ea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209500"/>
            <a:ext cx="4235226" cy="4253150"/>
          </a:xfrm>
          <a:prstGeom prst="rect">
            <a:avLst/>
          </a:prstGeom>
          <a:noFill/>
          <a:ln cap="flat" cmpd="sng" w="28575">
            <a:solidFill>
              <a:srgbClr val="4C4C4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9" name="Google Shape;239;g78e51f28ea_0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6625" y="3429000"/>
            <a:ext cx="3469276" cy="2997251"/>
          </a:xfrm>
          <a:prstGeom prst="rect">
            <a:avLst/>
          </a:prstGeom>
          <a:noFill/>
          <a:ln cap="flat" cmpd="sng" w="28575">
            <a:solidFill>
              <a:srgbClr val="4C4C4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0" name="Google Shape;240;g78e51f28ea_0_11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200"/>
              <a:t>Harakeke</a:t>
            </a:r>
            <a:endParaRPr b="1" sz="3200"/>
          </a:p>
        </p:txBody>
      </p:sp>
      <p:sp>
        <p:nvSpPr>
          <p:cNvPr id="241" name="Google Shape;241;g78e51f28ea_0_11"/>
          <p:cNvSpPr txBox="1"/>
          <p:nvPr/>
        </p:nvSpPr>
        <p:spPr>
          <a:xfrm>
            <a:off x="53250" y="6426250"/>
            <a:ext cx="90906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7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78e51f28ea_0_11"/>
          <p:cNvSpPr txBox="1"/>
          <p:nvPr/>
        </p:nvSpPr>
        <p:spPr>
          <a:xfrm>
            <a:off x="6815400" y="4722200"/>
            <a:ext cx="16293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Scottie Productions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75813ba1aa_0_11"/>
          <p:cNvSpPr txBox="1"/>
          <p:nvPr/>
        </p:nvSpPr>
        <p:spPr>
          <a:xfrm>
            <a:off x="0" y="6429600"/>
            <a:ext cx="91440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9" name="Google Shape;249;g75813ba1aa_0_11"/>
          <p:cNvPicPr preferRelativeResize="0"/>
          <p:nvPr/>
        </p:nvPicPr>
        <p:blipFill rotWithShape="1">
          <a:blip r:embed="rId5">
            <a:alphaModFix/>
          </a:blip>
          <a:srcRect b="0" l="0" r="0" t="8617"/>
          <a:stretch/>
        </p:blipFill>
        <p:spPr>
          <a:xfrm>
            <a:off x="528700" y="1040225"/>
            <a:ext cx="4676775" cy="4475924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0" name="Google Shape;250;g75813ba1aa_0_11"/>
          <p:cNvSpPr txBox="1"/>
          <p:nvPr/>
        </p:nvSpPr>
        <p:spPr>
          <a:xfrm>
            <a:off x="796550" y="5771325"/>
            <a:ext cx="78489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AU" sz="3600" u="sng">
                <a:solidFill>
                  <a:srgbClr val="4C4C4C"/>
                </a:solidFill>
                <a:hlinkClick r:id="rId6"/>
              </a:rPr>
              <a:t>www.curiousminds.nz/profiles</a:t>
            </a:r>
            <a:endParaRPr sz="3600">
              <a:solidFill>
                <a:srgbClr val="4C4C4C"/>
              </a:solidFill>
            </a:endParaRPr>
          </a:p>
        </p:txBody>
      </p:sp>
      <p:sp>
        <p:nvSpPr>
          <p:cNvPr id="251" name="Google Shape;251;g75813ba1aa_0_11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200"/>
              <a:t>Yvonne Taura</a:t>
            </a:r>
            <a:endParaRPr b="1" sz="3200"/>
          </a:p>
        </p:txBody>
      </p:sp>
      <p:pic>
        <p:nvPicPr>
          <p:cNvPr id="252" name="Google Shape;252;g75813ba1aa_0_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24451" y="1295400"/>
            <a:ext cx="3162349" cy="447592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75813ba1aa_0_11"/>
          <p:cNvSpPr txBox="1"/>
          <p:nvPr/>
        </p:nvSpPr>
        <p:spPr>
          <a:xfrm>
            <a:off x="2041450" y="5516150"/>
            <a:ext cx="33492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latin typeface="Verdana"/>
                <a:ea typeface="Verdana"/>
                <a:cs typeface="Verdana"/>
                <a:sym typeface="Verdana"/>
              </a:rPr>
              <a:t>Curious Minds He Hihiri i te Mahara/Crown Copyright</a:t>
            </a:r>
            <a:endParaRPr sz="9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4" name="Google Shape;254;g75813ba1aa_0_11"/>
          <p:cNvSpPr txBox="1"/>
          <p:nvPr/>
        </p:nvSpPr>
        <p:spPr>
          <a:xfrm rot="5399132">
            <a:off x="6550929" y="3472150"/>
            <a:ext cx="4750200" cy="4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Identifying a gap in regards to information, Waikato-Tainui approached and then collaborated with Manaaki Whenua on this publication — Te reo o te repo - The voice of the wetland: connections, understandings and learnings for the restoration of our wetlands / edited by Yvonne Taura, Cheri van Schravendijk-Goodman, Beverley Clarkson. -- Hamilton, NZ: Manaaki Whenua – Landcare Research and Waikato Raupatu River Trust, 2017.</a:t>
            </a:r>
            <a:endParaRPr sz="6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741df630b7_0_110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200">
                <a:latin typeface="Calibri"/>
                <a:ea typeface="Calibri"/>
                <a:cs typeface="Calibri"/>
                <a:sym typeface="Calibri"/>
              </a:rPr>
              <a:t>Science Learning Hub resources</a:t>
            </a:r>
            <a:endParaRPr b="1" sz="3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2400">
                <a:solidFill>
                  <a:srgbClr val="000000"/>
                </a:solidFill>
              </a:rPr>
              <a:t>Rongoā </a:t>
            </a:r>
            <a:endParaRPr b="1" sz="3200"/>
          </a:p>
        </p:txBody>
      </p:sp>
      <p:sp>
        <p:nvSpPr>
          <p:cNvPr id="261" name="Google Shape;261;g741df630b7_0_110"/>
          <p:cNvSpPr txBox="1"/>
          <p:nvPr/>
        </p:nvSpPr>
        <p:spPr>
          <a:xfrm>
            <a:off x="23825" y="6554775"/>
            <a:ext cx="90786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/>
            </a:endParaRPr>
          </a:p>
        </p:txBody>
      </p:sp>
      <p:pic>
        <p:nvPicPr>
          <p:cNvPr id="262" name="Google Shape;262;g741df630b7_0_1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9025" y="1264623"/>
            <a:ext cx="4740200" cy="5119402"/>
          </a:xfrm>
          <a:prstGeom prst="rect">
            <a:avLst/>
          </a:prstGeom>
          <a:noFill/>
          <a:ln cap="flat" cmpd="sng" w="28575">
            <a:solidFill>
              <a:srgbClr val="4C4C4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3" name="Google Shape;263;g741df630b7_0_1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3034925"/>
            <a:ext cx="2155360" cy="331832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741df630b7_0_110"/>
          <p:cNvSpPr/>
          <p:nvPr/>
        </p:nvSpPr>
        <p:spPr>
          <a:xfrm>
            <a:off x="366125" y="1417025"/>
            <a:ext cx="3402900" cy="1465500"/>
          </a:xfrm>
          <a:prstGeom prst="wedgeRoundRectCallout">
            <a:avLst>
              <a:gd fmla="val 4918" name="adj1"/>
              <a:gd fmla="val 102535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>
                <a:solidFill>
                  <a:schemeClr val="dk1"/>
                </a:solidFill>
              </a:rPr>
              <a:t>I’m developing a </a:t>
            </a:r>
            <a:r>
              <a:rPr lang="en-AU" sz="1800">
                <a:solidFill>
                  <a:schemeClr val="dk1"/>
                </a:solidFill>
              </a:rPr>
              <a:t>rongoā </a:t>
            </a:r>
            <a:r>
              <a:rPr lang="en-AU" sz="1800">
                <a:solidFill>
                  <a:schemeClr val="dk1"/>
                </a:solidFill>
              </a:rPr>
              <a:t>unit –  what are some of the things I should include?</a:t>
            </a: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3"/>
          <p:cNvPicPr preferRelativeResize="0"/>
          <p:nvPr/>
        </p:nvPicPr>
        <p:blipFill rotWithShape="1">
          <a:blip r:embed="rId4">
            <a:alphaModFix/>
          </a:blip>
          <a:srcRect b="7634" l="1498" r="1196" t="8912"/>
          <a:stretch/>
        </p:blipFill>
        <p:spPr>
          <a:xfrm>
            <a:off x="24725" y="1335259"/>
            <a:ext cx="9144005" cy="1313516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3"/>
          <p:cNvSpPr txBox="1"/>
          <p:nvPr/>
        </p:nvSpPr>
        <p:spPr>
          <a:xfrm>
            <a:off x="839100" y="181325"/>
            <a:ext cx="7465800" cy="10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AU" sz="30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Pokapū Akoranga Pūtaiao</a:t>
            </a:r>
            <a:r>
              <a:rPr b="1" i="0" lang="en-AU" sz="32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3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AU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Science Learning Hub 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"/>
          <p:cNvSpPr txBox="1"/>
          <p:nvPr/>
        </p:nvSpPr>
        <p:spPr>
          <a:xfrm>
            <a:off x="375725" y="2783900"/>
            <a:ext cx="8442000" cy="26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349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 trustworthy online resource – produced by educators and scientists for New Zealand teachers and students. 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3492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Based on world-class New Zealand science research.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34925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Supported by learning activities, information about the key science ideas and concepts, multimedia tools and other resources.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62975" y="5429300"/>
            <a:ext cx="6285020" cy="1018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85725">
              <a:srgbClr val="000000">
                <a:alpha val="46666"/>
              </a:srgbClr>
            </a:outerShdw>
          </a:effectLst>
        </p:spPr>
      </p:pic>
      <p:sp>
        <p:nvSpPr>
          <p:cNvPr id="83" name="Google Shape;83;p3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Science Learning Hub – Pokapū Akoranga Pūtaiao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b="0" i="0" lang="en-AU" sz="900" u="sng" cap="none" strike="noStrike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7"/>
              </a:rPr>
              <a:t>enquiries@sciencelearn.org.nz</a:t>
            </a:r>
            <a:r>
              <a:rPr b="0" i="0" lang="en-AU" sz="900" u="none" cap="none" strike="noStrike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0" i="0" sz="900" u="none" cap="none" strike="noStrike">
              <a:solidFill>
                <a:srgbClr val="0000FF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78e51f29c9_0_0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200">
                <a:latin typeface="Calibri"/>
                <a:ea typeface="Calibri"/>
                <a:cs typeface="Calibri"/>
                <a:sym typeface="Calibri"/>
              </a:rPr>
              <a:t>Science Learning Hub resources</a:t>
            </a:r>
            <a:endParaRPr b="1" sz="3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2400">
                <a:solidFill>
                  <a:srgbClr val="000000"/>
                </a:solidFill>
              </a:rPr>
              <a:t>Rongoā </a:t>
            </a:r>
            <a:endParaRPr b="1" sz="3200"/>
          </a:p>
        </p:txBody>
      </p:sp>
      <p:sp>
        <p:nvSpPr>
          <p:cNvPr id="271" name="Google Shape;271;g78e51f29c9_0_0"/>
          <p:cNvSpPr txBox="1"/>
          <p:nvPr/>
        </p:nvSpPr>
        <p:spPr>
          <a:xfrm>
            <a:off x="23825" y="6695900"/>
            <a:ext cx="9078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/>
            </a:endParaRPr>
          </a:p>
        </p:txBody>
      </p:sp>
      <p:pic>
        <p:nvPicPr>
          <p:cNvPr id="272" name="Google Shape;272;g78e51f29c9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188" y="1295400"/>
            <a:ext cx="3914969" cy="505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78e51f29c9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67734">
            <a:off x="3410303" y="1397864"/>
            <a:ext cx="3478651" cy="3914413"/>
          </a:xfrm>
          <a:prstGeom prst="rect">
            <a:avLst/>
          </a:prstGeom>
          <a:noFill/>
          <a:ln cap="flat" cmpd="sng" w="28575">
            <a:solidFill>
              <a:srgbClr val="4C4C4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4" name="Google Shape;274;g78e51f29c9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477641">
            <a:off x="5500824" y="2137624"/>
            <a:ext cx="3448278" cy="3945104"/>
          </a:xfrm>
          <a:prstGeom prst="rect">
            <a:avLst/>
          </a:prstGeom>
          <a:noFill/>
          <a:ln cap="flat" cmpd="sng" w="28575">
            <a:solidFill>
              <a:srgbClr val="4C4C4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5" name="Google Shape;275;g78e51f29c9_0_0"/>
          <p:cNvSpPr txBox="1"/>
          <p:nvPr/>
        </p:nvSpPr>
        <p:spPr>
          <a:xfrm rot="484690">
            <a:off x="5161872" y="6050738"/>
            <a:ext cx="3744556" cy="2945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latin typeface="Verdana"/>
                <a:ea typeface="Verdana"/>
                <a:cs typeface="Verdana"/>
                <a:sym typeface="Verdana"/>
              </a:rPr>
              <a:t>Photograph by Simon Waterfield/Crown Copyright</a:t>
            </a:r>
            <a:endParaRPr sz="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6" name="Google Shape;276;g78e51f29c9_0_0"/>
          <p:cNvSpPr txBox="1"/>
          <p:nvPr/>
        </p:nvSpPr>
        <p:spPr>
          <a:xfrm rot="439440">
            <a:off x="3538623" y="3962843"/>
            <a:ext cx="1724974" cy="5994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© Scottie Productions</a:t>
            </a:r>
            <a:endParaRPr sz="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g6b48aebedf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6138" y="217600"/>
            <a:ext cx="5800575" cy="6078450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3" name="Google Shape;283;g6b48aebedf_0_16"/>
          <p:cNvSpPr txBox="1"/>
          <p:nvPr/>
        </p:nvSpPr>
        <p:spPr>
          <a:xfrm>
            <a:off x="63900" y="6468650"/>
            <a:ext cx="9080100" cy="3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g78e51f28ea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927171">
            <a:off x="1132400" y="750853"/>
            <a:ext cx="4152250" cy="5723699"/>
          </a:xfrm>
          <a:prstGeom prst="rect">
            <a:avLst/>
          </a:prstGeom>
          <a:noFill/>
          <a:ln cap="flat" cmpd="sng" w="38100">
            <a:solidFill>
              <a:srgbClr val="4C4C4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0" name="Google Shape;290;g78e51f28ea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34989">
            <a:off x="5405314" y="1434088"/>
            <a:ext cx="3381950" cy="4760848"/>
          </a:xfrm>
          <a:prstGeom prst="rect">
            <a:avLst/>
          </a:prstGeom>
          <a:noFill/>
          <a:ln cap="flat" cmpd="sng" w="38100">
            <a:solidFill>
              <a:srgbClr val="4C4C4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1" name="Google Shape;291;g78e51f28ea_0_26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200">
                <a:latin typeface="Calibri"/>
                <a:ea typeface="Calibri"/>
                <a:cs typeface="Calibri"/>
                <a:sym typeface="Calibri"/>
              </a:rPr>
              <a:t>Science Learning Hub resources</a:t>
            </a:r>
            <a:endParaRPr b="1" sz="3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2400">
                <a:solidFill>
                  <a:srgbClr val="000000"/>
                </a:solidFill>
              </a:rPr>
              <a:t>Rongoā </a:t>
            </a:r>
            <a:endParaRPr b="1" sz="3200"/>
          </a:p>
        </p:txBody>
      </p:sp>
      <p:sp>
        <p:nvSpPr>
          <p:cNvPr id="292" name="Google Shape;292;g78e51f28ea_0_26"/>
          <p:cNvSpPr txBox="1"/>
          <p:nvPr/>
        </p:nvSpPr>
        <p:spPr>
          <a:xfrm>
            <a:off x="31800" y="6444600"/>
            <a:ext cx="91440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78e51f28ea_0_0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t/>
            </a:r>
            <a:endParaRPr b="1" sz="3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200">
                <a:latin typeface="Calibri"/>
                <a:ea typeface="Calibri"/>
                <a:cs typeface="Calibri"/>
                <a:sym typeface="Calibri"/>
              </a:rPr>
              <a:t>Science Learning Hub resources</a:t>
            </a:r>
            <a:endParaRPr b="1" sz="3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2400">
                <a:solidFill>
                  <a:srgbClr val="000000"/>
                </a:solidFill>
              </a:rPr>
              <a:t>Ngā Hekaheka o Aotearoa</a:t>
            </a:r>
            <a:endParaRPr b="1" sz="3200"/>
          </a:p>
        </p:txBody>
      </p:sp>
      <p:sp>
        <p:nvSpPr>
          <p:cNvPr id="299" name="Google Shape;299;g78e51f28ea_0_0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/>
            </a:endParaRPr>
          </a:p>
        </p:txBody>
      </p:sp>
      <p:pic>
        <p:nvPicPr>
          <p:cNvPr id="300" name="Google Shape;300;g78e51f28ea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4425" y="1310175"/>
            <a:ext cx="3458150" cy="487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78e51f28ea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97150" y="1310175"/>
            <a:ext cx="4059488" cy="4879199"/>
          </a:xfrm>
          <a:prstGeom prst="rect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2" name="Google Shape;302;g78e51f28ea_0_0"/>
          <p:cNvSpPr txBox="1"/>
          <p:nvPr/>
        </p:nvSpPr>
        <p:spPr>
          <a:xfrm>
            <a:off x="1650600" y="6144500"/>
            <a:ext cx="23919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latin typeface="Verdana"/>
                <a:ea typeface="Verdana"/>
                <a:cs typeface="Verdana"/>
                <a:sym typeface="Verdana"/>
              </a:rPr>
              <a:t>© Manaaki Whenua – Landcare Research</a:t>
            </a:r>
            <a:endParaRPr sz="8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78e51f28ea_0_34"/>
          <p:cNvSpPr txBox="1"/>
          <p:nvPr>
            <p:ph idx="2" type="body"/>
          </p:nvPr>
        </p:nvSpPr>
        <p:spPr>
          <a:xfrm>
            <a:off x="649850" y="1326500"/>
            <a:ext cx="8037000" cy="11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</a:pPr>
            <a:r>
              <a:t/>
            </a:r>
            <a:endParaRPr sz="9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980"/>
              <a:buNone/>
            </a:pPr>
            <a:r>
              <a:t/>
            </a:r>
            <a:endParaRPr/>
          </a:p>
        </p:txBody>
      </p:sp>
      <p:sp>
        <p:nvSpPr>
          <p:cNvPr id="309" name="Google Shape;309;g78e51f28ea_0_34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t/>
            </a:r>
            <a:endParaRPr b="1" sz="3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200">
                <a:latin typeface="Calibri"/>
                <a:ea typeface="Calibri"/>
                <a:cs typeface="Calibri"/>
                <a:sym typeface="Calibri"/>
              </a:rPr>
              <a:t>Science Learning Hub resources</a:t>
            </a:r>
            <a:endParaRPr b="1" sz="3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2400">
                <a:solidFill>
                  <a:srgbClr val="000000"/>
                </a:solidFill>
              </a:rPr>
              <a:t>Ngā Hekaheka o Aotearoa</a:t>
            </a:r>
            <a:endParaRPr b="1" sz="3200"/>
          </a:p>
        </p:txBody>
      </p:sp>
      <p:pic>
        <p:nvPicPr>
          <p:cNvPr id="310" name="Google Shape;310;g78e51f28ea_0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550" y="1790700"/>
            <a:ext cx="7962900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78e51f28ea_0_34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6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7"/>
            </a:endParaRPr>
          </a:p>
        </p:txBody>
      </p:sp>
      <p:sp>
        <p:nvSpPr>
          <p:cNvPr id="312" name="Google Shape;312;g78e51f28ea_0_34"/>
          <p:cNvSpPr txBox="1"/>
          <p:nvPr/>
        </p:nvSpPr>
        <p:spPr>
          <a:xfrm>
            <a:off x="6252875" y="5011425"/>
            <a:ext cx="2433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Manaaki Whenua – Landcare Research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78e51f28ea_0_42"/>
          <p:cNvSpPr txBox="1"/>
          <p:nvPr>
            <p:ph idx="2" type="body"/>
          </p:nvPr>
        </p:nvSpPr>
        <p:spPr>
          <a:xfrm>
            <a:off x="649850" y="1326500"/>
            <a:ext cx="8037000" cy="11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</a:pPr>
            <a:r>
              <a:t/>
            </a:r>
            <a:endParaRPr sz="9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980"/>
              <a:buNone/>
            </a:pPr>
            <a:r>
              <a:t/>
            </a:r>
            <a:endParaRPr/>
          </a:p>
        </p:txBody>
      </p:sp>
      <p:sp>
        <p:nvSpPr>
          <p:cNvPr id="319" name="Google Shape;319;g78e51f28ea_0_42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t/>
            </a:r>
            <a:endParaRPr b="1" sz="3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200">
                <a:latin typeface="Calibri"/>
                <a:ea typeface="Calibri"/>
                <a:cs typeface="Calibri"/>
                <a:sym typeface="Calibri"/>
              </a:rPr>
              <a:t>Science Learning Hub resources</a:t>
            </a:r>
            <a:endParaRPr b="1" sz="3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2400">
                <a:solidFill>
                  <a:srgbClr val="000000"/>
                </a:solidFill>
              </a:rPr>
              <a:t>Ngā Hekaheka o Aotearoa</a:t>
            </a:r>
            <a:endParaRPr b="1" sz="3200"/>
          </a:p>
        </p:txBody>
      </p:sp>
      <p:sp>
        <p:nvSpPr>
          <p:cNvPr id="320" name="Google Shape;320;g78e51f28ea_0_42"/>
          <p:cNvSpPr txBox="1"/>
          <p:nvPr/>
        </p:nvSpPr>
        <p:spPr>
          <a:xfrm>
            <a:off x="23825" y="6596850"/>
            <a:ext cx="9078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6"/>
            </a:endParaRPr>
          </a:p>
        </p:txBody>
      </p:sp>
      <p:pic>
        <p:nvPicPr>
          <p:cNvPr id="321" name="Google Shape;321;g78e51f28ea_0_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45375" y="1356549"/>
            <a:ext cx="3835478" cy="502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742d46c31e_0_122"/>
          <p:cNvSpPr txBox="1"/>
          <p:nvPr/>
        </p:nvSpPr>
        <p:spPr>
          <a:xfrm>
            <a:off x="23813" y="390525"/>
            <a:ext cx="6934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742d46c31e_0_122"/>
          <p:cNvSpPr txBox="1"/>
          <p:nvPr/>
        </p:nvSpPr>
        <p:spPr>
          <a:xfrm>
            <a:off x="88264" y="6140553"/>
            <a:ext cx="5939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sp>
        <p:nvSpPr>
          <p:cNvPr id="329" name="Google Shape;329;g742d46c31e_0_122"/>
          <p:cNvSpPr txBox="1"/>
          <p:nvPr/>
        </p:nvSpPr>
        <p:spPr>
          <a:xfrm>
            <a:off x="5149850" y="4239425"/>
            <a:ext cx="1646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A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Steve Hathaway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742d46c31e_0_122"/>
          <p:cNvSpPr txBox="1"/>
          <p:nvPr/>
        </p:nvSpPr>
        <p:spPr>
          <a:xfrm>
            <a:off x="457200" y="1425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t/>
            </a:r>
            <a:endParaRPr b="1" sz="32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Science </a:t>
            </a:r>
            <a:r>
              <a:rPr b="1" lang="en-AU" sz="3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earning </a:t>
            </a:r>
            <a:r>
              <a:rPr b="1" lang="en-AU" sz="3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ub resources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Ahi Pepe Mothnet</a:t>
            </a:r>
            <a:endParaRPr b="0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g742d46c31e_0_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625" y="1257229"/>
            <a:ext cx="5195800" cy="322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742d46c31e_0_1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69438" y="3100975"/>
            <a:ext cx="2923776" cy="248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742d46c31e_0_1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46258">
            <a:off x="4832700" y="1785787"/>
            <a:ext cx="4071200" cy="4454060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190500">
              <a:srgbClr val="000000">
                <a:alpha val="49800"/>
              </a:srgbClr>
            </a:outerShdw>
          </a:effectLst>
        </p:spPr>
      </p:pic>
      <p:sp>
        <p:nvSpPr>
          <p:cNvPr id="334" name="Google Shape;334;g742d46c31e_0_122"/>
          <p:cNvSpPr txBox="1"/>
          <p:nvPr/>
        </p:nvSpPr>
        <p:spPr>
          <a:xfrm>
            <a:off x="23825" y="6567150"/>
            <a:ext cx="90786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7"/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8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9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10"/>
            </a:endParaRPr>
          </a:p>
        </p:txBody>
      </p:sp>
      <p:sp>
        <p:nvSpPr>
          <p:cNvPr id="335" name="Google Shape;335;g742d46c31e_0_122"/>
          <p:cNvSpPr txBox="1"/>
          <p:nvPr/>
        </p:nvSpPr>
        <p:spPr>
          <a:xfrm>
            <a:off x="1722475" y="5522950"/>
            <a:ext cx="32322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AU" sz="900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© 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Manaaki Whenua — Landcare 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Research</a:t>
            </a:r>
            <a:endParaRPr/>
          </a:p>
        </p:txBody>
      </p:sp>
      <p:sp>
        <p:nvSpPr>
          <p:cNvPr id="336" name="Google Shape;336;g742d46c31e_0_122"/>
          <p:cNvSpPr txBox="1"/>
          <p:nvPr/>
        </p:nvSpPr>
        <p:spPr>
          <a:xfrm rot="-5400000">
            <a:off x="-192625" y="1930350"/>
            <a:ext cx="3221700" cy="18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© 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Manaaki Whenua – Landcare Research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g742d46c31e_0_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6625" y="1407300"/>
            <a:ext cx="7512925" cy="4845976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g742d46c31e_0_147"/>
          <p:cNvSpPr txBox="1"/>
          <p:nvPr>
            <p:ph type="title"/>
          </p:nvPr>
        </p:nvSpPr>
        <p:spPr>
          <a:xfrm>
            <a:off x="457250" y="511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200"/>
              <a:t>Classroom ideas</a:t>
            </a:r>
            <a:endParaRPr b="1" sz="3200"/>
          </a:p>
        </p:txBody>
      </p:sp>
      <p:sp>
        <p:nvSpPr>
          <p:cNvPr id="344" name="Google Shape;344;g742d46c31e_0_147"/>
          <p:cNvSpPr txBox="1"/>
          <p:nvPr/>
        </p:nvSpPr>
        <p:spPr>
          <a:xfrm>
            <a:off x="23825" y="6479300"/>
            <a:ext cx="90786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6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7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1"/>
          <p:cNvSpPr txBox="1"/>
          <p:nvPr/>
        </p:nvSpPr>
        <p:spPr>
          <a:xfrm>
            <a:off x="2747650" y="1282375"/>
            <a:ext cx="5585400" cy="29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Email us </a:t>
            </a:r>
            <a:r>
              <a:rPr b="0" i="0" lang="en-AU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enquiries@sciencelearn.org.nz</a:t>
            </a:r>
            <a:r>
              <a:rPr b="0" i="0" lang="en-AU" sz="1800" u="none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https://twitter.com/NZScienceLearn</a:t>
            </a:r>
            <a:endParaRPr b="0" i="0" sz="18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400" u="sng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www.facebook.com/nzsciencelearn</a:t>
            </a:r>
            <a:endParaRPr b="0" i="0" sz="18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800" u="sng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https://nz.pinterest.com/nzsciencelearn</a:t>
            </a:r>
            <a:endParaRPr b="0" i="0" sz="18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rPr b="0" i="0" lang="en-AU" sz="1800" u="sng" cap="none" strike="noStrike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8"/>
              </a:rPr>
              <a:t>www.instagram.com/sciencelearninghubnz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21"/>
          <p:cNvSpPr txBox="1"/>
          <p:nvPr/>
        </p:nvSpPr>
        <p:spPr>
          <a:xfrm>
            <a:off x="392550" y="4157513"/>
            <a:ext cx="8595000" cy="9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"/>
              <a:buFont typeface="Arial"/>
              <a:buNone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Join us in our </a:t>
            </a:r>
            <a:r>
              <a:rPr b="1" i="0" lang="en-AU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discussion chan</a:t>
            </a:r>
            <a:r>
              <a:rPr b="1" i="0" lang="en-AU" sz="24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nel</a:t>
            </a:r>
            <a:r>
              <a:rPr b="1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A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</a:t>
            </a:r>
            <a:r>
              <a:rPr b="0" i="0" lang="en-AU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AU" sz="2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Slack</a:t>
            </a:r>
            <a:r>
              <a:rPr b="0" i="0" lang="en-AU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5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(Any problems accessing Slack, please contact us via our enquiries email, 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enquiries@sciencelearn.org.nz</a:t>
            </a: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p21"/>
          <p:cNvPicPr preferRelativeResize="0"/>
          <p:nvPr/>
        </p:nvPicPr>
        <p:blipFill rotWithShape="1">
          <a:blip r:embed="rId11">
            <a:alphaModFix/>
          </a:blip>
          <a:srcRect b="7634" l="1498" r="1196" t="8912"/>
          <a:stretch/>
        </p:blipFill>
        <p:spPr>
          <a:xfrm>
            <a:off x="0" y="5204784"/>
            <a:ext cx="9144005" cy="131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871850" y="3451691"/>
            <a:ext cx="807469" cy="2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076750" y="1246233"/>
            <a:ext cx="397675" cy="3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1"/>
          <p:cNvPicPr preferRelativeResize="0"/>
          <p:nvPr/>
        </p:nvPicPr>
        <p:blipFill rotWithShape="1">
          <a:blip r:embed="rId14">
            <a:alphaModFix/>
          </a:blip>
          <a:srcRect b="0" l="20571" r="0" t="15254"/>
          <a:stretch/>
        </p:blipFill>
        <p:spPr>
          <a:xfrm>
            <a:off x="2076750" y="1810275"/>
            <a:ext cx="397675" cy="40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076748" y="2380350"/>
            <a:ext cx="347325" cy="33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1"/>
          <p:cNvPicPr preferRelativeResize="0"/>
          <p:nvPr/>
        </p:nvPicPr>
        <p:blipFill rotWithShape="1">
          <a:blip r:embed="rId16">
            <a:alphaModFix/>
          </a:blip>
          <a:srcRect b="0" l="11777" r="0" t="9673"/>
          <a:stretch/>
        </p:blipFill>
        <p:spPr>
          <a:xfrm>
            <a:off x="2076751" y="2861000"/>
            <a:ext cx="397675" cy="39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1"/>
          <p:cNvSpPr txBox="1"/>
          <p:nvPr>
            <p:ph type="title"/>
          </p:nvPr>
        </p:nvSpPr>
        <p:spPr>
          <a:xfrm>
            <a:off x="457250" y="264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200"/>
              <a:t>Keep in touch</a:t>
            </a:r>
            <a:endParaRPr b="1" sz="3200"/>
          </a:p>
        </p:txBody>
      </p:sp>
      <p:sp>
        <p:nvSpPr>
          <p:cNvPr id="358" name="Google Shape;358;p21"/>
          <p:cNvSpPr txBox="1"/>
          <p:nvPr/>
        </p:nvSpPr>
        <p:spPr>
          <a:xfrm>
            <a:off x="-10625" y="6482350"/>
            <a:ext cx="91440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17"/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18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19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g741df630b7_0_96"/>
          <p:cNvPicPr preferRelativeResize="0"/>
          <p:nvPr/>
        </p:nvPicPr>
        <p:blipFill rotWithShape="1">
          <a:blip r:embed="rId4">
            <a:alphaModFix/>
          </a:blip>
          <a:srcRect b="7634" l="1498" r="1196" t="8912"/>
          <a:stretch/>
        </p:blipFill>
        <p:spPr>
          <a:xfrm>
            <a:off x="0" y="5172334"/>
            <a:ext cx="9144005" cy="1313516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741df630b7_0_96"/>
          <p:cNvSpPr txBox="1"/>
          <p:nvPr>
            <p:ph type="title"/>
          </p:nvPr>
        </p:nvSpPr>
        <p:spPr>
          <a:xfrm>
            <a:off x="457200" y="690175"/>
            <a:ext cx="82296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200"/>
              <a:t>The Science Learning Hub </a:t>
            </a:r>
            <a:endParaRPr b="1" sz="32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200"/>
              <a:t>would like to Yvonne Taura from </a:t>
            </a:r>
            <a:endParaRPr b="1" sz="32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200"/>
              <a:t>Manaaki Whenua. </a:t>
            </a:r>
            <a:endParaRPr b="1" sz="3200"/>
          </a:p>
        </p:txBody>
      </p:sp>
      <p:sp>
        <p:nvSpPr>
          <p:cNvPr id="365" name="Google Shape;365;g741df630b7_0_96"/>
          <p:cNvSpPr txBox="1"/>
          <p:nvPr/>
        </p:nvSpPr>
        <p:spPr>
          <a:xfrm>
            <a:off x="21275" y="6485850"/>
            <a:ext cx="91440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7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" name="Google Shape;89;g741df630b7_0_7"/>
          <p:cNvGraphicFramePr/>
          <p:nvPr/>
        </p:nvGraphicFramePr>
        <p:xfrm>
          <a:off x="279913" y="524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{FE1FC34A-86CD-47D1-B0FA-2749BFF4FCFE}</a:tableStyleId>
              </a:tblPr>
              <a:tblGrid>
                <a:gridCol w="5818875"/>
                <a:gridCol w="1709525"/>
                <a:gridCol w="1055775"/>
              </a:tblGrid>
              <a:tr h="676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AU" sz="1500" u="none" cap="none" strike="noStrike"/>
                        <a:t>Topic</a:t>
                      </a:r>
                      <a:endParaRPr b="1" sz="15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AU" sz="1500"/>
                        <a:t>S</a:t>
                      </a:r>
                      <a:r>
                        <a:rPr b="1" lang="en-AU" sz="1500" u="none" cap="none" strike="noStrike"/>
                        <a:t>lideshow number(s)</a:t>
                      </a:r>
                      <a:endParaRPr b="1" sz="15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AU" sz="1500" u="none" cap="none" strike="noStrike"/>
                        <a:t>Video timecode</a:t>
                      </a:r>
                      <a:endParaRPr b="1" sz="1500" u="none" cap="none" strike="noStrike"/>
                    </a:p>
                  </a:txBody>
                  <a:tcPr marT="91425" marB="91425" marR="91425" marL="91425"/>
                </a:tc>
              </a:tr>
              <a:tr h="435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AU" u="none" cap="none" strike="noStrike"/>
                        <a:t>Introducing the Science Learning Hub </a:t>
                      </a:r>
                      <a:endParaRPr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AU" u="none" cap="none" strike="noStrike"/>
                        <a:t>1</a:t>
                      </a:r>
                      <a:r>
                        <a:rPr lang="en-AU" u="none" cap="none" strike="noStrike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-AU">
                          <a:solidFill>
                            <a:schemeClr val="dk1"/>
                          </a:solidFill>
                        </a:rPr>
                        <a:t>2</a:t>
                      </a:r>
                      <a:endParaRPr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AU" u="none" cap="none" strike="noStrike"/>
                        <a:t>00:00</a:t>
                      </a:r>
                      <a:endParaRPr u="none" cap="none" strike="noStrike"/>
                    </a:p>
                  </a:txBody>
                  <a:tcPr marT="91425" marB="91425" marR="91425" marL="91425"/>
                </a:tc>
              </a:tr>
              <a:tr h="435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AU" u="none" cap="none" strike="noStrike"/>
                        <a:t>Index</a:t>
                      </a:r>
                      <a:endParaRPr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AU" u="none" cap="none" strike="noStrike"/>
                        <a:t>3</a:t>
                      </a:r>
                      <a:endParaRPr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/>
                        <a:t>1:04</a:t>
                      </a:r>
                      <a:endParaRPr u="none" cap="none" strike="noStrike"/>
                    </a:p>
                  </a:txBody>
                  <a:tcPr marT="91425" marB="91425" marR="91425" marL="91425"/>
                </a:tc>
              </a:tr>
              <a:tr h="435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AU"/>
                        <a:t>Introducing </a:t>
                      </a:r>
                      <a:r>
                        <a:rPr lang="en-AU">
                          <a:solidFill>
                            <a:schemeClr val="dk1"/>
                          </a:solidFill>
                        </a:rPr>
                        <a:t>Yvonne Taura and our </a:t>
                      </a:r>
                      <a:r>
                        <a:rPr lang="en-AU"/>
                        <a:t>p</a:t>
                      </a:r>
                      <a:r>
                        <a:rPr lang="en-AU" u="none" cap="none" strike="noStrike"/>
                        <a:t>urpose</a:t>
                      </a:r>
                      <a:endParaRPr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AU">
                          <a:solidFill>
                            <a:schemeClr val="dk1"/>
                          </a:solidFill>
                        </a:rPr>
                        <a:t>4</a:t>
                      </a:r>
                      <a:r>
                        <a:rPr lang="en-AU">
                          <a:solidFill>
                            <a:schemeClr val="dk1"/>
                          </a:solidFill>
                        </a:rPr>
                        <a:t>–6</a:t>
                      </a:r>
                      <a:endParaRPr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/>
                        <a:t>1:28</a:t>
                      </a:r>
                      <a:endParaRPr u="none" cap="none" strike="noStrike"/>
                    </a:p>
                  </a:txBody>
                  <a:tcPr marT="91425" marB="91425" marR="91425" marL="91425"/>
                </a:tc>
              </a:tr>
              <a:tr h="503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Mātauranga on the Hub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AU"/>
                        <a:t>7</a:t>
                      </a:r>
                      <a:r>
                        <a:rPr lang="en-AU" u="none" cap="none" strike="noStrike"/>
                        <a:t>–</a:t>
                      </a:r>
                      <a:r>
                        <a:rPr lang="en-AU"/>
                        <a:t>13</a:t>
                      </a:r>
                      <a:endParaRPr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/>
                        <a:t>6:02</a:t>
                      </a:r>
                      <a:endParaRPr u="none" cap="none" strike="noStrike"/>
                    </a:p>
                  </a:txBody>
                  <a:tcPr marT="91425" marB="91425" marR="91425" marL="91425"/>
                </a:tc>
              </a:tr>
              <a:tr h="503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Whakapapa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AU"/>
                        <a:t>14</a:t>
                      </a:r>
                      <a:endParaRPr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/>
                        <a:t>12:03</a:t>
                      </a:r>
                      <a:endParaRPr u="none" cap="none" strike="noStrike"/>
                    </a:p>
                  </a:txBody>
                  <a:tcPr marT="91425" marB="91425" marR="91425" marL="91425"/>
                </a:tc>
              </a:tr>
              <a:tr h="503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Kaitiakitanga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AU"/>
                        <a:t>15</a:t>
                      </a:r>
                      <a:endParaRPr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/>
                        <a:t>14:31</a:t>
                      </a:r>
                      <a:endParaRPr u="none" cap="none" strike="noStrike"/>
                    </a:p>
                  </a:txBody>
                  <a:tcPr marT="91425" marB="91425" marR="91425" marL="91425"/>
                </a:tc>
              </a:tr>
              <a:tr h="503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Harakeke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AU"/>
                        <a:t>16</a:t>
                      </a:r>
                      <a:r>
                        <a:rPr lang="en-AU">
                          <a:solidFill>
                            <a:schemeClr val="dk1"/>
                          </a:solidFill>
                        </a:rPr>
                        <a:t>–18</a:t>
                      </a:r>
                      <a:endParaRPr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/>
                        <a:t>19:02</a:t>
                      </a:r>
                      <a:endParaRPr u="none" cap="none" strike="noStrike"/>
                    </a:p>
                  </a:txBody>
                  <a:tcPr marT="91425" marB="91425" marR="91425" marL="91425"/>
                </a:tc>
              </a:tr>
              <a:tr h="503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Rongoā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AU"/>
                        <a:t>19</a:t>
                      </a:r>
                      <a:r>
                        <a:rPr lang="en-AU" u="none" cap="none" strike="noStrike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-AU">
                          <a:solidFill>
                            <a:schemeClr val="dk1"/>
                          </a:solidFill>
                        </a:rPr>
                        <a:t>22</a:t>
                      </a:r>
                      <a:endParaRPr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/>
                        <a:t>24:00</a:t>
                      </a:r>
                      <a:endParaRPr u="none" cap="none" strike="noStrike"/>
                    </a:p>
                  </a:txBody>
                  <a:tcPr marT="91425" marB="91425" marR="91425" marL="91425"/>
                </a:tc>
              </a:tr>
              <a:tr h="503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Ngā Hekeheka/Fungi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23</a:t>
                      </a:r>
                      <a:r>
                        <a:rPr lang="en-AU">
                          <a:solidFill>
                            <a:schemeClr val="dk1"/>
                          </a:solidFill>
                        </a:rPr>
                        <a:t>–25</a:t>
                      </a:r>
                      <a:endParaRPr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27:17</a:t>
                      </a:r>
                      <a:endParaRPr u="none" cap="none" strike="noStrike"/>
                    </a:p>
                  </a:txBody>
                  <a:tcPr marT="91425" marB="91425" marR="91425" marL="91425"/>
                </a:tc>
              </a:tr>
              <a:tr h="503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Ahi Pepe/Mothnet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26</a:t>
                      </a:r>
                      <a:endParaRPr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29:27</a:t>
                      </a:r>
                      <a:endParaRPr u="none" cap="none" strike="noStrike"/>
                    </a:p>
                  </a:txBody>
                  <a:tcPr marT="91425" marB="91425" marR="91425" marL="91425"/>
                </a:tc>
              </a:tr>
              <a:tr h="435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u="none" cap="none" strike="noStrike">
                          <a:solidFill>
                            <a:schemeClr val="dk1"/>
                          </a:solidFill>
                        </a:rPr>
                        <a:t>SLH links, keep in touch and thanks</a:t>
                      </a:r>
                      <a:endParaRPr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AU"/>
                        <a:t>27</a:t>
                      </a:r>
                      <a:r>
                        <a:rPr lang="en-AU" u="none" cap="none" strike="noStrike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-AU">
                          <a:solidFill>
                            <a:schemeClr val="dk1"/>
                          </a:solidFill>
                        </a:rPr>
                        <a:t>29</a:t>
                      </a:r>
                      <a:endParaRPr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/>
                        <a:t>33:23</a:t>
                      </a:r>
                      <a:endParaRPr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90" name="Google Shape;90;g741df630b7_0_7"/>
          <p:cNvSpPr txBox="1"/>
          <p:nvPr/>
        </p:nvSpPr>
        <p:spPr>
          <a:xfrm>
            <a:off x="204150" y="6375425"/>
            <a:ext cx="86814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Science Learning Hub – Pokapū Akoranga Pūtaiao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000">
              <a:solidFill>
                <a:srgbClr val="0000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1" name="Google Shape;91;g741df630b7_0_7"/>
          <p:cNvSpPr txBox="1"/>
          <p:nvPr>
            <p:ph type="title"/>
          </p:nvPr>
        </p:nvSpPr>
        <p:spPr>
          <a:xfrm>
            <a:off x="457200" y="0"/>
            <a:ext cx="82296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Index</a:t>
            </a:r>
            <a:endParaRPr b="1" i="0" u="none" cap="none" strike="noStrike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742d46c31e_0_164"/>
          <p:cNvSpPr txBox="1"/>
          <p:nvPr/>
        </p:nvSpPr>
        <p:spPr>
          <a:xfrm>
            <a:off x="0" y="6429600"/>
            <a:ext cx="91440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8" name="Google Shape;98;g742d46c31e_0_164"/>
          <p:cNvPicPr preferRelativeResize="0"/>
          <p:nvPr/>
        </p:nvPicPr>
        <p:blipFill rotWithShape="1">
          <a:blip r:embed="rId5">
            <a:alphaModFix/>
          </a:blip>
          <a:srcRect b="0" l="0" r="0" t="8617"/>
          <a:stretch/>
        </p:blipFill>
        <p:spPr>
          <a:xfrm>
            <a:off x="528700" y="1040225"/>
            <a:ext cx="4676775" cy="4475924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9" name="Google Shape;99;g742d46c31e_0_164"/>
          <p:cNvSpPr txBox="1"/>
          <p:nvPr/>
        </p:nvSpPr>
        <p:spPr>
          <a:xfrm>
            <a:off x="796550" y="5771325"/>
            <a:ext cx="78489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AU" sz="3600" u="sng">
                <a:solidFill>
                  <a:srgbClr val="4C4C4C"/>
                </a:solidFill>
                <a:hlinkClick r:id="rId6"/>
              </a:rPr>
              <a:t>www.curiousminds.nz/profiles</a:t>
            </a:r>
            <a:r>
              <a:rPr lang="en-AU" sz="3600">
                <a:solidFill>
                  <a:srgbClr val="4C4C4C"/>
                </a:solidFill>
              </a:rPr>
              <a:t> </a:t>
            </a:r>
            <a:endParaRPr sz="3600">
              <a:solidFill>
                <a:srgbClr val="4C4C4C"/>
              </a:solidFill>
            </a:endParaRPr>
          </a:p>
        </p:txBody>
      </p:sp>
      <p:sp>
        <p:nvSpPr>
          <p:cNvPr id="100" name="Google Shape;100;g742d46c31e_0_164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200"/>
              <a:t>Yvonne Taura</a:t>
            </a:r>
            <a:endParaRPr b="1" sz="3200"/>
          </a:p>
        </p:txBody>
      </p:sp>
      <p:pic>
        <p:nvPicPr>
          <p:cNvPr id="101" name="Google Shape;101;g742d46c31e_0_1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24451" y="1295400"/>
            <a:ext cx="3162349" cy="447592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742d46c31e_0_164"/>
          <p:cNvSpPr txBox="1"/>
          <p:nvPr/>
        </p:nvSpPr>
        <p:spPr>
          <a:xfrm>
            <a:off x="2041450" y="5516150"/>
            <a:ext cx="33492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latin typeface="Verdana"/>
                <a:ea typeface="Verdana"/>
                <a:cs typeface="Verdana"/>
                <a:sym typeface="Verdana"/>
              </a:rPr>
              <a:t>Curious Minds He Hihiri i te Mahara/Crown Copyright</a:t>
            </a:r>
            <a:endParaRPr sz="9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g742d46c31e_0_164"/>
          <p:cNvSpPr txBox="1"/>
          <p:nvPr/>
        </p:nvSpPr>
        <p:spPr>
          <a:xfrm rot="5399132">
            <a:off x="6550929" y="3472150"/>
            <a:ext cx="4750200" cy="4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Identifying a gap in regards to information, Waikato-Tainui approached and then collaborated with Manaaki Whenua on this publication — Te reo o te repo - The voice of the wetland: connections, understandings and learnings for the restoration of our wetlands / edited by Yvonne Taura, Cheri van Schravendijk-Goodman, Beverley Clarkson. -- Hamilton, NZ: Manaaki Whenua – Landcare Research and Waikato Raupatu River Trust, 2017.</a:t>
            </a:r>
            <a:endParaRPr sz="6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"/>
          <p:cNvSpPr/>
          <p:nvPr/>
        </p:nvSpPr>
        <p:spPr>
          <a:xfrm>
            <a:off x="4666175" y="1518524"/>
            <a:ext cx="4011900" cy="44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AU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 this webinar, we will:</a:t>
            </a:r>
            <a:endParaRPr b="1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Char char="●"/>
            </a:pPr>
            <a:r>
              <a:rPr lang="en-AU" sz="2400">
                <a:solidFill>
                  <a:srgbClr val="434343"/>
                </a:solidFill>
              </a:rPr>
              <a:t>highlight</a:t>
            </a:r>
            <a:r>
              <a:rPr b="0" i="0" lang="en-AU" sz="2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some impo</a:t>
            </a:r>
            <a:r>
              <a:rPr lang="en-AU" sz="2400">
                <a:solidFill>
                  <a:srgbClr val="434343"/>
                </a:solidFill>
              </a:rPr>
              <a:t>rtant ideas about including mātauranga in the classroom</a:t>
            </a:r>
            <a:endParaRPr sz="2400">
              <a:solidFill>
                <a:srgbClr val="434343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Char char="●"/>
            </a:pPr>
            <a:r>
              <a:rPr b="0" i="0" lang="en-AU" sz="2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share</a:t>
            </a:r>
            <a:r>
              <a:rPr lang="en-AU" sz="2400">
                <a:solidFill>
                  <a:srgbClr val="434343"/>
                </a:solidFill>
              </a:rPr>
              <a:t> mātauranga informed resources you can use in the classroom.</a:t>
            </a:r>
            <a:endParaRPr b="0" i="0" sz="2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6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rgbClr val="0000FF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/>
            </a:endParaRPr>
          </a:p>
        </p:txBody>
      </p:sp>
      <p:sp>
        <p:nvSpPr>
          <p:cNvPr id="111" name="Google Shape;111;p6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Purpose</a:t>
            </a:r>
            <a:endParaRPr b="1" i="0" u="none" cap="none" strike="noStrike">
              <a:solidFill>
                <a:schemeClr val="accent1"/>
              </a:solidFill>
            </a:endParaRPr>
          </a:p>
        </p:txBody>
      </p:sp>
      <p:pic>
        <p:nvPicPr>
          <p:cNvPr id="112" name="Google Shape;112;p6"/>
          <p:cNvPicPr preferRelativeResize="0"/>
          <p:nvPr/>
        </p:nvPicPr>
        <p:blipFill rotWithShape="1">
          <a:blip r:embed="rId6">
            <a:alphaModFix/>
          </a:blip>
          <a:srcRect b="0" l="2739" r="8014" t="0"/>
          <a:stretch/>
        </p:blipFill>
        <p:spPr>
          <a:xfrm>
            <a:off x="330275" y="1598550"/>
            <a:ext cx="4241725" cy="3604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1555" y="1654200"/>
            <a:ext cx="6923144" cy="446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3"/>
          <p:cNvSpPr txBox="1"/>
          <p:nvPr>
            <p:ph type="title"/>
          </p:nvPr>
        </p:nvSpPr>
        <p:spPr>
          <a:xfrm>
            <a:off x="962475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200"/>
              <a:t>Participant questions</a:t>
            </a:r>
            <a:endParaRPr b="1" sz="3200"/>
          </a:p>
        </p:txBody>
      </p:sp>
      <p:sp>
        <p:nvSpPr>
          <p:cNvPr id="120" name="Google Shape;120;p13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6"/>
            </a:endParaRPr>
          </a:p>
        </p:txBody>
      </p:sp>
      <p:sp>
        <p:nvSpPr>
          <p:cNvPr id="121" name="Google Shape;121;p13"/>
          <p:cNvSpPr/>
          <p:nvPr/>
        </p:nvSpPr>
        <p:spPr>
          <a:xfrm>
            <a:off x="230125" y="1029625"/>
            <a:ext cx="2178900" cy="1143000"/>
          </a:xfrm>
          <a:prstGeom prst="wedgeRoundRectCallout">
            <a:avLst>
              <a:gd fmla="val 51071" name="adj1"/>
              <a:gd fmla="val 69038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200">
                <a:solidFill>
                  <a:schemeClr val="dk1"/>
                </a:solidFill>
              </a:rPr>
              <a:t>I’m developing a rongoā unit –  what are some of the things I should include?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22" name="Google Shape;122;p13"/>
          <p:cNvSpPr/>
          <p:nvPr/>
        </p:nvSpPr>
        <p:spPr>
          <a:xfrm>
            <a:off x="230125" y="2923900"/>
            <a:ext cx="1965300" cy="1282200"/>
          </a:xfrm>
          <a:prstGeom prst="wedgeRoundRectCallout">
            <a:avLst>
              <a:gd fmla="val 10807" name="adj1"/>
              <a:gd fmla="val 81062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200">
                <a:solidFill>
                  <a:schemeClr val="dk1"/>
                </a:solidFill>
              </a:rPr>
              <a:t>What are some practical ways that mātautanga māori can be included in primary classroom programmes?</a:t>
            </a:r>
            <a:endParaRPr sz="1200"/>
          </a:p>
        </p:txBody>
      </p:sp>
      <p:sp>
        <p:nvSpPr>
          <p:cNvPr id="123" name="Google Shape;123;p13"/>
          <p:cNvSpPr/>
          <p:nvPr/>
        </p:nvSpPr>
        <p:spPr>
          <a:xfrm>
            <a:off x="4714900" y="4654250"/>
            <a:ext cx="1965300" cy="1465500"/>
          </a:xfrm>
          <a:prstGeom prst="wedgeRoundRectCallout">
            <a:avLst>
              <a:gd fmla="val 73875" name="adj1"/>
              <a:gd fmla="val -34098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chemeClr val="dk1"/>
                </a:solidFill>
              </a:rPr>
              <a:t>What themes can we use to engage children in Year 3 and 4?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chemeClr val="dk1"/>
                </a:solidFill>
              </a:rPr>
              <a:t>How to work this in at ECE and new entrant levels.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24" name="Google Shape;124;p13"/>
          <p:cNvSpPr/>
          <p:nvPr/>
        </p:nvSpPr>
        <p:spPr>
          <a:xfrm>
            <a:off x="6860750" y="834100"/>
            <a:ext cx="1826100" cy="1465500"/>
          </a:xfrm>
          <a:prstGeom prst="wedgeRoundRectCallout">
            <a:avLst>
              <a:gd fmla="val 4108" name="adj1"/>
              <a:gd fmla="val 80005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chemeClr val="dk1"/>
                </a:solidFill>
              </a:rPr>
              <a:t>What resources are </a:t>
            </a:r>
            <a:r>
              <a:rPr lang="en-AU" sz="1200">
                <a:solidFill>
                  <a:schemeClr val="dk1"/>
                </a:solidFill>
              </a:rPr>
              <a:t>available?</a:t>
            </a:r>
            <a:r>
              <a:rPr lang="en-AU" sz="1200">
                <a:solidFill>
                  <a:schemeClr val="dk1"/>
                </a:solidFill>
              </a:rPr>
              <a:t>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200">
                <a:solidFill>
                  <a:schemeClr val="dk1"/>
                </a:solidFill>
              </a:rPr>
              <a:t>How can we access local knowledge and stories?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25" name="Google Shape;125;p13"/>
          <p:cNvSpPr/>
          <p:nvPr/>
        </p:nvSpPr>
        <p:spPr>
          <a:xfrm>
            <a:off x="4572000" y="3245875"/>
            <a:ext cx="1826100" cy="1282200"/>
          </a:xfrm>
          <a:prstGeom prst="wedgeRoundRectCallout">
            <a:avLst>
              <a:gd fmla="val 73057" name="adj1"/>
              <a:gd fmla="val 54436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200">
                <a:solidFill>
                  <a:schemeClr val="dk1"/>
                </a:solidFill>
              </a:rPr>
              <a:t>How do I include it with Environmental Education as an Enviro school?</a:t>
            </a:r>
            <a:endParaRPr sz="1200"/>
          </a:p>
        </p:txBody>
      </p:sp>
      <p:sp>
        <p:nvSpPr>
          <p:cNvPr id="126" name="Google Shape;126;p13"/>
          <p:cNvSpPr/>
          <p:nvPr/>
        </p:nvSpPr>
        <p:spPr>
          <a:xfrm>
            <a:off x="2745900" y="4032475"/>
            <a:ext cx="1483200" cy="1815300"/>
          </a:xfrm>
          <a:prstGeom prst="wedgeRoundRectCallout">
            <a:avLst>
              <a:gd fmla="val -80150" name="adj1"/>
              <a:gd fmla="val 30644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200">
                <a:solidFill>
                  <a:schemeClr val="dk1"/>
                </a:solidFill>
              </a:rPr>
              <a:t>I wish to know more about flora and fauna in Hauraki Plains, Hunuas, and Coromandel.</a:t>
            </a:r>
            <a:endParaRPr sz="1200"/>
          </a:p>
        </p:txBody>
      </p:sp>
      <p:sp>
        <p:nvSpPr>
          <p:cNvPr id="127" name="Google Shape;127;p13"/>
          <p:cNvSpPr/>
          <p:nvPr/>
        </p:nvSpPr>
        <p:spPr>
          <a:xfrm>
            <a:off x="3613575" y="1029625"/>
            <a:ext cx="2927400" cy="1631400"/>
          </a:xfrm>
          <a:prstGeom prst="wedgeRoundRectCallout">
            <a:avLst>
              <a:gd fmla="val -57949" name="adj1"/>
              <a:gd fmla="val 52502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chemeClr val="dk1"/>
                </a:solidFill>
              </a:rPr>
              <a:t>How can I best help and encourage other science department members to have the confidence to go into this area. What resources could help me learn and deliver science from a Māori perspective?</a:t>
            </a:r>
            <a:endParaRPr sz="1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42d46c31e_0_2"/>
          <p:cNvSpPr txBox="1"/>
          <p:nvPr/>
        </p:nvSpPr>
        <p:spPr>
          <a:xfrm>
            <a:off x="788250" y="-26125"/>
            <a:ext cx="7567500" cy="10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AU" sz="30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Exploring </a:t>
            </a:r>
            <a:endParaRPr b="1" i="0" sz="3000" u="none" cap="none" strike="noStrik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AU" sz="30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mātauranga Māori</a:t>
            </a:r>
            <a:endParaRPr b="1" i="0" sz="3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g742d46c31e_0_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125" y="1506775"/>
            <a:ext cx="6269623" cy="457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742d46c31e_0_2"/>
          <p:cNvSpPr txBox="1"/>
          <p:nvPr/>
        </p:nvSpPr>
        <p:spPr>
          <a:xfrm>
            <a:off x="0" y="6429600"/>
            <a:ext cx="91440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6" name="Google Shape;136;g742d46c31e_0_2"/>
          <p:cNvPicPr preferRelativeResize="0"/>
          <p:nvPr/>
        </p:nvPicPr>
        <p:blipFill rotWithShape="1">
          <a:blip r:embed="rId6">
            <a:alphaModFix/>
          </a:blip>
          <a:srcRect b="3428" l="0" r="0" t="0"/>
          <a:stretch/>
        </p:blipFill>
        <p:spPr>
          <a:xfrm>
            <a:off x="6751675" y="3693025"/>
            <a:ext cx="1708550" cy="238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742d46c31e_0_2"/>
          <p:cNvSpPr/>
          <p:nvPr/>
        </p:nvSpPr>
        <p:spPr>
          <a:xfrm>
            <a:off x="6352850" y="1123500"/>
            <a:ext cx="2564400" cy="2569500"/>
          </a:xfrm>
          <a:prstGeom prst="wedgeRoundRectCallout">
            <a:avLst>
              <a:gd fmla="val 18942" name="adj1"/>
              <a:gd fmla="val 72615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solidFill>
                  <a:schemeClr val="dk1"/>
                </a:solidFill>
              </a:rPr>
              <a:t>How can I best help and encourage other science department members to have the confidence to go into this area?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solidFill>
                  <a:schemeClr val="dk1"/>
                </a:solidFill>
              </a:rPr>
              <a:t>What resources could help me learn and deliver science from a Māori perspective?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742d46c31e_0_9"/>
          <p:cNvSpPr txBox="1"/>
          <p:nvPr>
            <p:ph idx="1" type="body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None/>
            </a:pPr>
            <a:r>
              <a:t/>
            </a:r>
            <a:endParaRPr b="0" i="0" sz="2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g742d46c31e_0_9"/>
          <p:cNvSpPr txBox="1"/>
          <p:nvPr>
            <p:ph idx="2" type="body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g742d46c31e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150" y="774225"/>
            <a:ext cx="8543731" cy="552536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742d46c31e_0_9"/>
          <p:cNvSpPr/>
          <p:nvPr/>
        </p:nvSpPr>
        <p:spPr>
          <a:xfrm>
            <a:off x="2324225" y="1503250"/>
            <a:ext cx="2769600" cy="1324200"/>
          </a:xfrm>
          <a:prstGeom prst="wedgeRoundRectCallout">
            <a:avLst>
              <a:gd fmla="val -62683" name="adj1"/>
              <a:gd fmla="val 42647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60960" marR="112776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A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Traditional knowledge – connection with land, flora, fauna and natural cycles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742d46c31e_0_9"/>
          <p:cNvSpPr/>
          <p:nvPr/>
        </p:nvSpPr>
        <p:spPr>
          <a:xfrm>
            <a:off x="2725150" y="3048200"/>
            <a:ext cx="4242900" cy="499800"/>
          </a:xfrm>
          <a:prstGeom prst="wedgeRoundRectCallout">
            <a:avLst>
              <a:gd fmla="val -39453" name="adj1"/>
              <a:gd fmla="val 119383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60960" marR="112776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A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Māori way of living, seeing and doing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742d46c31e_0_9"/>
          <p:cNvSpPr/>
          <p:nvPr/>
        </p:nvSpPr>
        <p:spPr>
          <a:xfrm>
            <a:off x="5346750" y="1285025"/>
            <a:ext cx="1834200" cy="1324200"/>
          </a:xfrm>
          <a:prstGeom prst="wedgeRoundRectCallout">
            <a:avLst>
              <a:gd fmla="val 64863" name="adj1"/>
              <a:gd fmla="val 15141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60960" marR="112776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A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Science with a Māori context and perspectives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g742d46c31e_0_9"/>
          <p:cNvSpPr/>
          <p:nvPr/>
        </p:nvSpPr>
        <p:spPr>
          <a:xfrm>
            <a:off x="227975" y="4057400"/>
            <a:ext cx="2320800" cy="1945800"/>
          </a:xfrm>
          <a:prstGeom prst="wedgeRoundRectCallout">
            <a:avLst>
              <a:gd fmla="val 63631" name="adj1"/>
              <a:gd fmla="val 5470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60960" marR="112776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A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Knowledge, concepts – mauri in biology – life force, health of an environment like a stream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g742d46c31e_0_9"/>
          <p:cNvSpPr txBox="1"/>
          <p:nvPr/>
        </p:nvSpPr>
        <p:spPr>
          <a:xfrm>
            <a:off x="788250" y="-26125"/>
            <a:ext cx="7567500" cy="12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AU" sz="30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Exploring mātauranga Māori</a:t>
            </a:r>
            <a:endParaRPr b="1" i="0" sz="3000" u="none" cap="none" strike="noStrik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AU" sz="30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What does it mean to you?</a:t>
            </a:r>
            <a:endParaRPr b="1" i="0" sz="3000" u="none" cap="none" strike="noStrik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742d46c31e_0_9"/>
          <p:cNvSpPr txBox="1"/>
          <p:nvPr/>
        </p:nvSpPr>
        <p:spPr>
          <a:xfrm>
            <a:off x="0" y="6429600"/>
            <a:ext cx="91440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2" name="Google Shape;152;g742d46c31e_0_9"/>
          <p:cNvSpPr/>
          <p:nvPr/>
        </p:nvSpPr>
        <p:spPr>
          <a:xfrm>
            <a:off x="4198350" y="3748850"/>
            <a:ext cx="2769600" cy="2438100"/>
          </a:xfrm>
          <a:prstGeom prst="wedgeRoundRectCallout">
            <a:avLst>
              <a:gd fmla="val 61674" name="adj1"/>
              <a:gd fmla="val -19394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60960" marR="112776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A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body of knowledge gathered by careful observation/analysis, often explained by a spiritual/holistic world view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42d46c31e_0_23"/>
          <p:cNvSpPr txBox="1"/>
          <p:nvPr>
            <p:ph idx="2" type="body"/>
          </p:nvPr>
        </p:nvSpPr>
        <p:spPr>
          <a:xfrm>
            <a:off x="668850" y="1330800"/>
            <a:ext cx="7806300" cy="41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AU" sz="3000"/>
              <a:t>“… Mātauranga Māori is something that incorporates all aspects of Māori world view, traditional knowledge, cultural knowledge, spiritual knowledge, values, all those systems that interrelate with each other to create a knowledge system …”</a:t>
            </a:r>
            <a:endParaRPr i="1" sz="3000"/>
          </a:p>
          <a:p>
            <a:pPr indent="0" lvl="0" marL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980"/>
              <a:buNone/>
            </a:pPr>
            <a:r>
              <a:t/>
            </a:r>
            <a:endParaRPr/>
          </a:p>
        </p:txBody>
      </p:sp>
      <p:sp>
        <p:nvSpPr>
          <p:cNvPr id="159" name="Google Shape;159;g742d46c31e_0_23"/>
          <p:cNvSpPr txBox="1"/>
          <p:nvPr/>
        </p:nvSpPr>
        <p:spPr>
          <a:xfrm>
            <a:off x="788250" y="-26125"/>
            <a:ext cx="7567500" cy="13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AU" sz="36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Exploring </a:t>
            </a:r>
            <a:endParaRPr b="1" i="0" sz="3600" u="none" cap="none" strike="noStrik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AU" sz="36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b="1" i="0" lang="en-AU" sz="36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ātauranga </a:t>
            </a:r>
            <a:r>
              <a:rPr b="1" i="0" lang="en-AU" sz="36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Māori</a:t>
            </a:r>
            <a:endParaRPr b="1" i="0" sz="3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g742d46c31e_0_23"/>
          <p:cNvSpPr txBox="1"/>
          <p:nvPr/>
        </p:nvSpPr>
        <p:spPr>
          <a:xfrm>
            <a:off x="0" y="6429600"/>
            <a:ext cx="91440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Mary</dc:creator>
</cp:coreProperties>
</file>