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1" r:id="rId5"/>
    <p:sldMasterId id="2147483652" r:id="rId6"/>
    <p:sldMasterId id="214748365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Lst>
  <p:sldSz cy="6858000" cx="9144000"/>
  <p:notesSz cx="6858000" cy="9144000"/>
  <p:embeddedFontLst>
    <p:embeddedFont>
      <p:font typeface="Source Sans Pro"/>
      <p:regular r:id="rId29"/>
      <p:bold r:id="rId30"/>
      <p:italic r:id="rId31"/>
      <p:boldItalic r:id="rId3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596233E3-A8FB-4D08-ABB8-BC9F895ABF74}">
  <a:tblStyle styleId="{596233E3-A8FB-4D08-ABB8-BC9F895ABF74}" styleName="Table_0">
    <a:wholeTbl>
      <a:tcTxStyle b="off" i="off">
        <a:font>
          <a:latin typeface="Arial"/>
          <a:ea typeface="Arial"/>
          <a:cs typeface="Arial"/>
        </a:font>
        <a:srgbClr val="000000"/>
      </a:tcTxStyle>
    </a:wholeTbl>
    <a:band1H>
      <a:tcTxStyle b="off" i="off"/>
    </a:band1H>
    <a:band2H>
      <a:tcTxStyle b="off" i="off"/>
    </a:band2H>
    <a:band1V>
      <a:tcTxStyle b="off" i="off"/>
    </a:band1V>
    <a:band2V>
      <a:tcTxStyle b="off" i="off"/>
    </a:band2V>
    <a:lastCol>
      <a:tcTxStyle b="off" i="off"/>
    </a:lastCol>
    <a:firstCol>
      <a:tcTxStyle b="off" i="off"/>
    </a:firstCol>
    <a:lastRow>
      <a:tcTxStyle b="off" i="off"/>
    </a:lastRow>
    <a:seCell>
      <a:tcTxStyle b="off" i="off"/>
    </a:seCell>
    <a:swCell>
      <a:tcTxStyle b="off" i="off"/>
    </a:swCell>
    <a:firstRow>
      <a:tcTxStyle b="off" i="off"/>
    </a:firstRow>
    <a:neCell>
      <a:tcTxStyle b="off" i="off"/>
    </a:neCell>
    <a:nwCell>
      <a:tcTxStyle b="off" i="off"/>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2.xml"/><Relationship Id="rId22" Type="http://schemas.openxmlformats.org/officeDocument/2006/relationships/slide" Target="slides/slide14.xml"/><Relationship Id="rId21" Type="http://schemas.openxmlformats.org/officeDocument/2006/relationships/slide" Target="slides/slide13.xml"/><Relationship Id="rId24" Type="http://schemas.openxmlformats.org/officeDocument/2006/relationships/slide" Target="slides/slide16.xml"/><Relationship Id="rId23" Type="http://schemas.openxmlformats.org/officeDocument/2006/relationships/slide" Target="slides/slide15.xml"/><Relationship Id="rId1" Type="http://schemas.openxmlformats.org/officeDocument/2006/relationships/theme" Target="theme/theme4.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1.xml"/><Relationship Id="rId26" Type="http://schemas.openxmlformats.org/officeDocument/2006/relationships/slide" Target="slides/slide18.xml"/><Relationship Id="rId25" Type="http://schemas.openxmlformats.org/officeDocument/2006/relationships/slide" Target="slides/slide17.xml"/><Relationship Id="rId28" Type="http://schemas.openxmlformats.org/officeDocument/2006/relationships/slide" Target="slides/slide20.xml"/><Relationship Id="rId27" Type="http://schemas.openxmlformats.org/officeDocument/2006/relationships/slide" Target="slides/slide19.xml"/><Relationship Id="rId5" Type="http://schemas.openxmlformats.org/officeDocument/2006/relationships/slideMaster" Target="slideMasters/slideMaster1.xml"/><Relationship Id="rId6" Type="http://schemas.openxmlformats.org/officeDocument/2006/relationships/slideMaster" Target="slideMasters/slideMaster2.xml"/><Relationship Id="rId29" Type="http://schemas.openxmlformats.org/officeDocument/2006/relationships/font" Target="fonts/SourceSansPro-regular.fntdata"/><Relationship Id="rId7" Type="http://schemas.openxmlformats.org/officeDocument/2006/relationships/slideMaster" Target="slideMasters/slideMaster3.xml"/><Relationship Id="rId8" Type="http://schemas.openxmlformats.org/officeDocument/2006/relationships/notesMaster" Target="notesMasters/notesMaster1.xml"/><Relationship Id="rId31" Type="http://schemas.openxmlformats.org/officeDocument/2006/relationships/font" Target="fonts/SourceSansPro-italic.fntdata"/><Relationship Id="rId30" Type="http://schemas.openxmlformats.org/officeDocument/2006/relationships/font" Target="fonts/SourceSansPro-bold.fntdata"/><Relationship Id="rId11" Type="http://schemas.openxmlformats.org/officeDocument/2006/relationships/slide" Target="slides/slide3.xml"/><Relationship Id="rId10" Type="http://schemas.openxmlformats.org/officeDocument/2006/relationships/slide" Target="slides/slide2.xml"/><Relationship Id="rId32" Type="http://schemas.openxmlformats.org/officeDocument/2006/relationships/font" Target="fonts/SourceSansPro-boldItalic.fntdata"/><Relationship Id="rId13" Type="http://schemas.openxmlformats.org/officeDocument/2006/relationships/slide" Target="slides/slide5.xml"/><Relationship Id="rId12" Type="http://schemas.openxmlformats.org/officeDocument/2006/relationships/slide" Target="slides/slide4.xml"/><Relationship Id="rId15" Type="http://schemas.openxmlformats.org/officeDocument/2006/relationships/slide" Target="slides/slide7.xml"/><Relationship Id="rId14" Type="http://schemas.openxmlformats.org/officeDocument/2006/relationships/slide" Target="slides/slide6.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72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6200" y="0"/>
            <a:ext cx="2971799" cy="457200"/>
          </a:xfrm>
          <a:prstGeom prst="rect">
            <a:avLst/>
          </a:prstGeom>
          <a:noFill/>
          <a:ln>
            <a:noFill/>
          </a:ln>
        </p:spPr>
        <p:txBody>
          <a:bodyPr anchorCtr="0" anchor="t" bIns="91425" lIns="91425" spcFirstLastPara="1" rIns="91425" wrap="square" tIns="91425">
            <a:noAutofit/>
          </a:bodyPr>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6" name="Google Shape;6;n"/>
          <p:cNvSpPr txBox="1"/>
          <p:nvPr>
            <p:ph idx="1" type="body"/>
          </p:nvPr>
        </p:nvSpPr>
        <p:spPr>
          <a:xfrm>
            <a:off x="914400" y="4343400"/>
            <a:ext cx="5029199" cy="4114800"/>
          </a:xfrm>
          <a:prstGeom prst="rect">
            <a:avLst/>
          </a:prstGeom>
          <a:noFill/>
          <a:ln>
            <a:noFill/>
          </a:ln>
        </p:spPr>
        <p:txBody>
          <a:bodyPr anchorCtr="0" anchor="t" bIns="91425" lIns="91425" spcFirstLastPara="1" rIns="91425" wrap="square" tIns="91425">
            <a:noAutofit/>
          </a:bodyPr>
          <a:lstStyle>
            <a:lvl1pPr indent="-304800" lvl="0" marL="4572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1pPr>
            <a:lvl2pPr indent="-304800" lvl="1" marL="9144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2pPr>
            <a:lvl3pPr indent="-304800" lvl="2" marL="13716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3pPr>
            <a:lvl4pPr indent="-304800" lvl="3" marL="18288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4pPr>
            <a:lvl5pPr indent="-304800" lvl="4" marL="2286000" marR="0" rtl="0" algn="l">
              <a:lnSpc>
                <a:spcPct val="100000"/>
              </a:lnSpc>
              <a:spcBef>
                <a:spcPts val="36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5pPr>
            <a:lvl6pPr indent="-304800" lvl="5" marL="27432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6pPr>
            <a:lvl7pPr indent="-304800" lvl="6" marL="32004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7pPr>
            <a:lvl8pPr indent="-304800" lvl="7" marL="36576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8pPr>
            <a:lvl9pPr indent="-304800" lvl="8" marL="4114800" marR="0" rtl="0" algn="l">
              <a:lnSpc>
                <a:spcPct val="100000"/>
              </a:lnSpc>
              <a:spcBef>
                <a:spcPts val="0"/>
              </a:spcBef>
              <a:spcAft>
                <a:spcPts val="0"/>
              </a:spcAft>
              <a:buClr>
                <a:schemeClr val="dk1"/>
              </a:buClr>
              <a:buSzPts val="1200"/>
              <a:buFont typeface="Calibri"/>
              <a:buChar char="■"/>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6800"/>
            <a:ext cx="2971799" cy="457200"/>
          </a:xfrm>
          <a:prstGeom prst="rect">
            <a:avLst/>
          </a:prstGeom>
          <a:noFill/>
          <a:ln>
            <a:noFill/>
          </a:ln>
        </p:spPr>
        <p:txBody>
          <a:bodyPr anchorCtr="0" anchor="b" bIns="91425" lIns="91425" spcFirstLastPara="1" rIns="91425" wrap="square" tIns="91425">
            <a:noAutofit/>
          </a:bodyPr>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3886200" y="8686800"/>
            <a:ext cx="2971799"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interest.co.uk/nzsciencelearn/science-fair-investigations/" TargetMode="External"/><Relationship Id="rId3" Type="http://schemas.openxmlformats.org/officeDocument/2006/relationships/hyperlink" Target="https://natlib.govt.nz/schools/topics/57eae64d1257570f70004715/science-fairs-and-projects" TargetMode="Externa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nzcer.org.nz/blogs/science-fair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590-question-dice-template" TargetMode="External"/><Relationship Id="rId3" Type="http://schemas.openxmlformats.org/officeDocument/2006/relationships/hyperlink" Target="https://www.jpl.nasa.gov/edu/learn/activities/science-fair-project/" TargetMode="External"/><Relationship Id="rId4" Type="http://schemas.openxmlformats.org/officeDocument/2006/relationships/hyperlink" Target="https://www.sciencelearn.org.nz/resources/61-question-dice-game"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googlesciencefair.com/educator-resources" TargetMode="External"/><Relationship Id="rId3" Type="http://schemas.openxmlformats.org/officeDocument/2006/relationships/hyperlink" Target="https://www.sciencelearn.org.nz/images/665-investigating-bubbles"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181-using-a-heath-moth-trap"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1041-modelling-tectonic-plates" TargetMode="External"/><Relationship Id="rId3" Type="http://schemas.openxmlformats.org/officeDocument/2006/relationships/hyperlink" Target="https://www.sciencelearn.org.nz/resources/2868-winning-ways-presenting-scientific-data" TargetMode="External"/><Relationship Id="rId4" Type="http://schemas.openxmlformats.org/officeDocument/2006/relationships/hyperlink" Target="https://www.sciencelearn.org.nz/resources/2868-winning-ways-presenting-scientific-data"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slh-talk.slack.com/messages/CDL529ERW/"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3551-life-size-leaf-collection"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fair.org.nz/assets/files/Intro%20to%20the%20Science%20Fair.pdf" TargetMode="Externa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sciencelearn.org.nz/images/2674-manurewa-high-school-s-health-expo"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zase.org.nz/animal-ethics/" TargetMode="External"/><Relationship Id="rId3" Type="http://schemas.openxmlformats.org/officeDocument/2006/relationships/hyperlink" Target="https://anzccart.org.nz/schools/information-for-new-zealand-teachers/" TargetMode="External"/><Relationship Id="rId4" Type="http://schemas.openxmlformats.org/officeDocument/2006/relationships/hyperlink" Target="https://www.royalsociety.org.nz/what-we-do/funds-and-opportunities/crest-awards/crest-and-ethical-practice/crest-and-ethics/"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iwa.co.nz/education-and-training/science-and-technology-fairs" TargetMode="External"/><Relationship Id="rId3" Type="http://schemas.openxmlformats.org/officeDocument/2006/relationships/hyperlink" Target="https://www.royalsociety.org.nz/what-we-do/funds-and-opportunities/crest-awards/" TargetMode="External"/><Relationship Id="rId4" Type="http://schemas.openxmlformats.org/officeDocument/2006/relationships/hyperlink" Target="https://www.brightsparks.org.nz/"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1" name="Shape 51"/>
        <p:cNvGrpSpPr/>
        <p:nvPr/>
      </p:nvGrpSpPr>
      <p:grpSpPr>
        <a:xfrm>
          <a:off x="0" y="0"/>
          <a:ext cx="0" cy="0"/>
          <a:chOff x="0" y="0"/>
          <a:chExt cx="0" cy="0"/>
        </a:xfrm>
      </p:grpSpPr>
      <p:sp>
        <p:nvSpPr>
          <p:cNvPr id="52" name="Google Shape;52;g603d54b39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53" name="Google Shape;53;g603d54b390_0_0: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00"/>
              <a:buFont typeface="Calibri"/>
              <a:buNone/>
            </a:pPr>
            <a:r>
              <a:t/>
            </a:r>
            <a:endParaRPr b="0" i="0" sz="1100" u="none" cap="none" strike="noStrike">
              <a:solidFill>
                <a:schemeClr val="dk1"/>
              </a:solidFill>
              <a:latin typeface="Calibri"/>
              <a:ea typeface="Calibri"/>
              <a:cs typeface="Calibri"/>
              <a:sym typeface="Calibri"/>
            </a:endParaRPr>
          </a:p>
        </p:txBody>
      </p:sp>
      <p:sp>
        <p:nvSpPr>
          <p:cNvPr id="54" name="Google Shape;54;g603d54b390_0_0: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0" name="Shape 150"/>
        <p:cNvGrpSpPr/>
        <p:nvPr/>
      </p:nvGrpSpPr>
      <p:grpSpPr>
        <a:xfrm>
          <a:off x="0" y="0"/>
          <a:ext cx="0" cy="0"/>
          <a:chOff x="0" y="0"/>
          <a:chExt cx="0" cy="0"/>
        </a:xfrm>
      </p:grpSpPr>
      <p:sp>
        <p:nvSpPr>
          <p:cNvPr id="151" name="Google Shape;151;g7ca8610e75_0_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52" name="Google Shape;152;g7ca8610e75_0_8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Science Expo – students choose an experiment to teach to other students</a:t>
            </a:r>
            <a:endParaRPr/>
          </a:p>
        </p:txBody>
      </p:sp>
      <p:sp>
        <p:nvSpPr>
          <p:cNvPr id="153" name="Google Shape;153;g7ca8610e75_0_8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0" name="Shape 160"/>
        <p:cNvGrpSpPr/>
        <p:nvPr/>
      </p:nvGrpSpPr>
      <p:grpSpPr>
        <a:xfrm>
          <a:off x="0" y="0"/>
          <a:ext cx="0" cy="0"/>
          <a:chOff x="0" y="0"/>
          <a:chExt cx="0" cy="0"/>
        </a:xfrm>
      </p:grpSpPr>
      <p:sp>
        <p:nvSpPr>
          <p:cNvPr id="161" name="Google Shape;161;g742d46c31e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62" name="Google Shape;162;g742d46c31e_0_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u="sng">
                <a:solidFill>
                  <a:schemeClr val="hlink"/>
                </a:solidFill>
                <a:latin typeface="Arial"/>
                <a:ea typeface="Arial"/>
                <a:cs typeface="Arial"/>
                <a:sym typeface="Arial"/>
                <a:hlinkClick r:id="rId2"/>
              </a:rPr>
              <a:t>www.pinterest.co.uk/nzsciencelearn/science-fair-investigations/</a:t>
            </a:r>
            <a:endParaRPr/>
          </a:p>
          <a:p>
            <a:pPr indent="0" lvl="0" marL="0" rtl="0" algn="l">
              <a:spcBef>
                <a:spcPts val="360"/>
              </a:spcBef>
              <a:spcAft>
                <a:spcPts val="0"/>
              </a:spcAft>
              <a:buNone/>
            </a:pPr>
            <a:r>
              <a:rPr lang="en-AU"/>
              <a:t>National Library: </a:t>
            </a:r>
            <a:r>
              <a:rPr lang="en-AU" sz="1100" u="sng">
                <a:solidFill>
                  <a:schemeClr val="hlink"/>
                </a:solidFill>
                <a:latin typeface="Arial"/>
                <a:ea typeface="Arial"/>
                <a:cs typeface="Arial"/>
                <a:sym typeface="Arial"/>
                <a:hlinkClick r:id="rId3"/>
              </a:rPr>
              <a:t>https://natlib.govt.nz/schools/topics/57eae64d1257570f70004715/science-fairs-and-projects</a:t>
            </a:r>
            <a:endParaRPr sz="1400">
              <a:latin typeface="Arial"/>
              <a:ea typeface="Arial"/>
              <a:cs typeface="Arial"/>
              <a:sym typeface="Arial"/>
            </a:endParaRPr>
          </a:p>
          <a:p>
            <a:pPr indent="0" lvl="0" marL="0" rtl="0" algn="l">
              <a:spcBef>
                <a:spcPts val="360"/>
              </a:spcBef>
              <a:spcAft>
                <a:spcPts val="0"/>
              </a:spcAft>
              <a:buNone/>
            </a:pPr>
            <a:r>
              <a:t/>
            </a:r>
            <a:endParaRPr/>
          </a:p>
        </p:txBody>
      </p:sp>
      <p:sp>
        <p:nvSpPr>
          <p:cNvPr id="163" name="Google Shape;163;g742d46c31e_0_9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7d31f5ef4c_0_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7d31f5ef4c_0_2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u="sng">
                <a:solidFill>
                  <a:schemeClr val="hlink"/>
                </a:solidFill>
                <a:latin typeface="Arial"/>
                <a:ea typeface="Arial"/>
                <a:cs typeface="Arial"/>
                <a:sym typeface="Arial"/>
                <a:hlinkClick r:id="rId2"/>
              </a:rPr>
              <a:t>www.nzcer.org.nz/blogs/science-fairs</a:t>
            </a:r>
            <a:endParaRPr/>
          </a:p>
          <a:p>
            <a:pPr indent="0" lvl="0" marL="0" rtl="0" algn="l">
              <a:spcBef>
                <a:spcPts val="360"/>
              </a:spcBef>
              <a:spcAft>
                <a:spcPts val="0"/>
              </a:spcAft>
              <a:buNone/>
            </a:pPr>
            <a:r>
              <a:t/>
            </a:r>
            <a:endParaRPr/>
          </a:p>
        </p:txBody>
      </p:sp>
      <p:sp>
        <p:nvSpPr>
          <p:cNvPr id="173" name="Google Shape;173;g7d31f5ef4c_0_2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8" name="Shape 178"/>
        <p:cNvGrpSpPr/>
        <p:nvPr/>
      </p:nvGrpSpPr>
      <p:grpSpPr>
        <a:xfrm>
          <a:off x="0" y="0"/>
          <a:ext cx="0" cy="0"/>
          <a:chOff x="0" y="0"/>
          <a:chExt cx="0" cy="0"/>
        </a:xfrm>
      </p:grpSpPr>
      <p:sp>
        <p:nvSpPr>
          <p:cNvPr id="179" name="Google Shape;179;g7d31f5ef4c_0_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80" name="Google Shape;180;g7d31f5ef4c_0_2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304800" lvl="0" marL="457200" rtl="0" algn="l">
              <a:spcBef>
                <a:spcPts val="360"/>
              </a:spcBef>
              <a:spcAft>
                <a:spcPts val="0"/>
              </a:spcAft>
              <a:buSzPts val="1200"/>
              <a:buChar char="●"/>
            </a:pPr>
            <a:r>
              <a:rPr lang="en-AU"/>
              <a:t>Brainstorming and mindmapping interests</a:t>
            </a:r>
            <a:endParaRPr/>
          </a:p>
          <a:p>
            <a:pPr indent="-304800" lvl="0" marL="457200" rtl="0" algn="l">
              <a:spcBef>
                <a:spcPts val="0"/>
              </a:spcBef>
              <a:spcAft>
                <a:spcPts val="0"/>
              </a:spcAft>
              <a:buSzPts val="1200"/>
              <a:buChar char="●"/>
            </a:pPr>
            <a:r>
              <a:rPr lang="en-AU"/>
              <a:t>Diamond ordering activity</a:t>
            </a:r>
            <a:endParaRPr/>
          </a:p>
          <a:p>
            <a:pPr indent="-304800" lvl="0" marL="457200" rtl="0" algn="l">
              <a:spcBef>
                <a:spcPts val="0"/>
              </a:spcBef>
              <a:spcAft>
                <a:spcPts val="0"/>
              </a:spcAft>
              <a:buSzPts val="1200"/>
              <a:buChar char="●"/>
            </a:pPr>
            <a:r>
              <a:rPr lang="en-AU"/>
              <a:t>Scene prompt activity – next slide</a:t>
            </a:r>
            <a:endParaRPr/>
          </a:p>
          <a:p>
            <a:pPr indent="0" lvl="0" marL="0" rtl="0" algn="l">
              <a:spcBef>
                <a:spcPts val="360"/>
              </a:spcBef>
              <a:spcAft>
                <a:spcPts val="0"/>
              </a:spcAft>
              <a:buNone/>
            </a:pPr>
            <a:r>
              <a:rPr lang="en-AU"/>
              <a:t>Image: </a:t>
            </a:r>
            <a:r>
              <a:rPr lang="en-AU" sz="1100" u="sng">
                <a:solidFill>
                  <a:schemeClr val="hlink"/>
                </a:solidFill>
                <a:latin typeface="Arial"/>
                <a:ea typeface="Arial"/>
                <a:cs typeface="Arial"/>
                <a:sym typeface="Arial"/>
                <a:hlinkClick r:id="rId2"/>
              </a:rPr>
              <a:t>www.sciencelearn.org.nz/images/590-question-dice-template</a:t>
            </a:r>
            <a:endParaRPr/>
          </a:p>
          <a:p>
            <a:pPr indent="0" lvl="0" marL="0" rtl="0" algn="l">
              <a:spcBef>
                <a:spcPts val="360"/>
              </a:spcBef>
              <a:spcAft>
                <a:spcPts val="0"/>
              </a:spcAft>
              <a:buClr>
                <a:schemeClr val="dk1"/>
              </a:buClr>
              <a:buSzPts val="1100"/>
              <a:buFont typeface="Arial"/>
              <a:buNone/>
            </a:pPr>
            <a:r>
              <a:rPr lang="en-AU"/>
              <a:t>Idea from: </a:t>
            </a:r>
            <a:r>
              <a:rPr lang="en-AU" sz="1100" u="sng">
                <a:solidFill>
                  <a:schemeClr val="hlink"/>
                </a:solidFill>
                <a:latin typeface="Arial"/>
                <a:ea typeface="Arial"/>
                <a:cs typeface="Arial"/>
                <a:sym typeface="Arial"/>
                <a:hlinkClick r:id="rId3"/>
              </a:rPr>
              <a:t>www.jpl.nasa.gov/edu/learn/activities/science-fair-project/</a:t>
            </a:r>
            <a:endParaRPr/>
          </a:p>
          <a:p>
            <a:pPr indent="0" lvl="0" marL="0" rtl="0" algn="l">
              <a:spcBef>
                <a:spcPts val="360"/>
              </a:spcBef>
              <a:spcAft>
                <a:spcPts val="0"/>
              </a:spcAft>
              <a:buClr>
                <a:schemeClr val="dk1"/>
              </a:buClr>
              <a:buSzPts val="1100"/>
              <a:buFont typeface="Arial"/>
              <a:buNone/>
            </a:pPr>
            <a:r>
              <a:rPr lang="en-AU"/>
              <a:t>Activity: </a:t>
            </a:r>
            <a:r>
              <a:rPr lang="en-AU" sz="1100" u="sng">
                <a:solidFill>
                  <a:schemeClr val="hlink"/>
                </a:solidFill>
                <a:latin typeface="Arial"/>
                <a:ea typeface="Arial"/>
                <a:cs typeface="Arial"/>
                <a:sym typeface="Arial"/>
                <a:hlinkClick r:id="rId4"/>
              </a:rPr>
              <a:t>www.sciencelearn.org.nz/resources/61-question-dice-game</a:t>
            </a:r>
            <a:endParaRPr/>
          </a:p>
          <a:p>
            <a:pPr indent="0" lvl="0" marL="0" rtl="0" algn="l">
              <a:spcBef>
                <a:spcPts val="360"/>
              </a:spcBef>
              <a:spcAft>
                <a:spcPts val="0"/>
              </a:spcAft>
              <a:buNone/>
            </a:pPr>
            <a:r>
              <a:t/>
            </a:r>
            <a:endParaRPr/>
          </a:p>
        </p:txBody>
      </p:sp>
      <p:sp>
        <p:nvSpPr>
          <p:cNvPr id="181" name="Google Shape;181;g7d31f5ef4c_0_21: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89" name="Shape 189"/>
        <p:cNvGrpSpPr/>
        <p:nvPr/>
      </p:nvGrpSpPr>
      <p:grpSpPr>
        <a:xfrm>
          <a:off x="0" y="0"/>
          <a:ext cx="0" cy="0"/>
          <a:chOff x="0" y="0"/>
          <a:chExt cx="0" cy="0"/>
        </a:xfrm>
      </p:grpSpPr>
      <p:sp>
        <p:nvSpPr>
          <p:cNvPr id="190" name="Google Shape;190;g7d31f5ef4c_0_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1" name="Google Shape;191;g7d31f5ef4c_0_3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sz="1100" u="sng">
                <a:solidFill>
                  <a:schemeClr val="hlink"/>
                </a:solidFill>
                <a:latin typeface="Arial"/>
                <a:ea typeface="Arial"/>
                <a:cs typeface="Arial"/>
                <a:sym typeface="Arial"/>
                <a:hlinkClick r:id="rId2"/>
              </a:rPr>
              <a:t>www.googlesciencefair.com/educator-resources</a:t>
            </a:r>
            <a:endParaRPr/>
          </a:p>
          <a:p>
            <a:pPr indent="0" lvl="0" marL="0" rtl="0" algn="l">
              <a:spcBef>
                <a:spcPts val="360"/>
              </a:spcBef>
              <a:spcAft>
                <a:spcPts val="0"/>
              </a:spcAft>
              <a:buNone/>
            </a:pPr>
            <a:r>
              <a:rPr lang="en-AU"/>
              <a:t>Image: </a:t>
            </a:r>
            <a:r>
              <a:rPr lang="en-AU" u="sng">
                <a:solidFill>
                  <a:schemeClr val="hlink"/>
                </a:solidFill>
                <a:hlinkClick r:id="rId3"/>
              </a:rPr>
              <a:t>www.sciencelearn.org.nz/images/665-investigating-bubbles</a:t>
            </a:r>
            <a:r>
              <a:rPr lang="en-AU"/>
              <a:t> </a:t>
            </a:r>
            <a:endParaRPr/>
          </a:p>
        </p:txBody>
      </p:sp>
      <p:sp>
        <p:nvSpPr>
          <p:cNvPr id="192" name="Google Shape;192;g7d31f5ef4c_0_3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8" name="Shape 198"/>
        <p:cNvGrpSpPr/>
        <p:nvPr/>
      </p:nvGrpSpPr>
      <p:grpSpPr>
        <a:xfrm>
          <a:off x="0" y="0"/>
          <a:ext cx="0" cy="0"/>
          <a:chOff x="0" y="0"/>
          <a:chExt cx="0" cy="0"/>
        </a:xfrm>
      </p:grpSpPr>
      <p:sp>
        <p:nvSpPr>
          <p:cNvPr id="199" name="Google Shape;199;g7ca8610e75_0_10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0" name="Google Shape;200;g7ca8610e75_0_10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01" name="Google Shape;201;g7ca8610e75_0_10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1" name="Shape 211"/>
        <p:cNvGrpSpPr/>
        <p:nvPr/>
      </p:nvGrpSpPr>
      <p:grpSpPr>
        <a:xfrm>
          <a:off x="0" y="0"/>
          <a:ext cx="0" cy="0"/>
          <a:chOff x="0" y="0"/>
          <a:chExt cx="0" cy="0"/>
        </a:xfrm>
      </p:grpSpPr>
      <p:sp>
        <p:nvSpPr>
          <p:cNvPr id="212" name="Google Shape;212;g7d31f5ef4c_0_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7d31f5ef4c_0_4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14" name="Google Shape;214;g7d31f5ef4c_0_49: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2" name="Shape 222"/>
        <p:cNvGrpSpPr/>
        <p:nvPr/>
      </p:nvGrpSpPr>
      <p:grpSpPr>
        <a:xfrm>
          <a:off x="0" y="0"/>
          <a:ext cx="0" cy="0"/>
          <a:chOff x="0" y="0"/>
          <a:chExt cx="0" cy="0"/>
        </a:xfrm>
      </p:grpSpPr>
      <p:sp>
        <p:nvSpPr>
          <p:cNvPr id="223" name="Google Shape;223;g7d31f5ef4c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24" name="Google Shape;224;g7d31f5ef4c_0_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latin typeface="Arial"/>
                <a:ea typeface="Arial"/>
                <a:cs typeface="Arial"/>
                <a:sym typeface="Arial"/>
              </a:rPr>
              <a:t>Image: </a:t>
            </a:r>
            <a:r>
              <a:rPr lang="en-AU" u="sng">
                <a:solidFill>
                  <a:schemeClr val="hlink"/>
                </a:solidFill>
                <a:latin typeface="Arial"/>
                <a:ea typeface="Arial"/>
                <a:cs typeface="Arial"/>
                <a:sym typeface="Arial"/>
                <a:hlinkClick r:id="rId2"/>
              </a:rPr>
              <a:t>www.sciencelearn.org.nz/images/3181-using-a-heath-moth-trap</a:t>
            </a:r>
            <a:r>
              <a:rPr lang="en-AU">
                <a:latin typeface="Arial"/>
                <a:ea typeface="Arial"/>
                <a:cs typeface="Arial"/>
                <a:sym typeface="Arial"/>
              </a:rPr>
              <a:t> – Lepidopterist Dr Robert Hoare and students from Te Kura Kaupapa Māori o Ōtepoti check the contents of a Heath moth trap. Heath moth traps attract and trap moths. (part of the mothnet/PSP mahi)</a:t>
            </a:r>
            <a:endParaRPr>
              <a:latin typeface="Arial"/>
              <a:ea typeface="Arial"/>
              <a:cs typeface="Arial"/>
              <a:sym typeface="Arial"/>
            </a:endParaRPr>
          </a:p>
        </p:txBody>
      </p:sp>
      <p:sp>
        <p:nvSpPr>
          <p:cNvPr id="225" name="Google Shape;225;g7d31f5ef4c_0_4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2" name="Shape 232"/>
        <p:cNvGrpSpPr/>
        <p:nvPr/>
      </p:nvGrpSpPr>
      <p:grpSpPr>
        <a:xfrm>
          <a:off x="0" y="0"/>
          <a:ext cx="0" cy="0"/>
          <a:chOff x="0" y="0"/>
          <a:chExt cx="0" cy="0"/>
        </a:xfrm>
      </p:grpSpPr>
      <p:sp>
        <p:nvSpPr>
          <p:cNvPr id="233" name="Google Shape;233;g7ca8610e75_0_1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34" name="Google Shape;234;g7ca8610e75_0_1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Image: </a:t>
            </a:r>
            <a:r>
              <a:rPr lang="en-AU" sz="1100" u="sng">
                <a:solidFill>
                  <a:schemeClr val="hlink"/>
                </a:solidFill>
                <a:latin typeface="Arial"/>
                <a:ea typeface="Arial"/>
                <a:cs typeface="Arial"/>
                <a:sym typeface="Arial"/>
                <a:hlinkClick r:id="rId2"/>
              </a:rPr>
              <a:t>www.sciencelearn.org.nz/images/1041-modelling-tectonic-plates</a:t>
            </a:r>
            <a:endParaRPr/>
          </a:p>
          <a:p>
            <a:pPr indent="0" lvl="0" marL="0" rtl="0" algn="l">
              <a:spcBef>
                <a:spcPts val="360"/>
              </a:spcBef>
              <a:spcAft>
                <a:spcPts val="0"/>
              </a:spcAft>
              <a:buNone/>
            </a:pPr>
            <a:r>
              <a:rPr lang="en-AU"/>
              <a:t>What is your purpose – what form of communication meets this best?</a:t>
            </a:r>
            <a:endParaRPr/>
          </a:p>
          <a:p>
            <a:pPr indent="0" lvl="0" marL="0" rtl="0" algn="l">
              <a:spcBef>
                <a:spcPts val="360"/>
              </a:spcBef>
              <a:spcAft>
                <a:spcPts val="0"/>
              </a:spcAft>
              <a:buNone/>
            </a:pPr>
            <a:r>
              <a:rPr lang="en-AU"/>
              <a:t>Image: </a:t>
            </a:r>
            <a:r>
              <a:rPr lang="en-AU" u="sng">
                <a:solidFill>
                  <a:schemeClr val="hlink"/>
                </a:solidFill>
                <a:hlinkClick r:id="rId3"/>
              </a:rPr>
              <a:t>www.sciencelearn.org.nz/resources/2868-winning-ways-presenting-scientific-data</a:t>
            </a:r>
            <a:r>
              <a:rPr lang="en-AU"/>
              <a:t> </a:t>
            </a:r>
            <a:endParaRPr/>
          </a:p>
          <a:p>
            <a:pPr indent="0" lvl="0" marL="0" rtl="0" algn="l">
              <a:spcBef>
                <a:spcPts val="360"/>
              </a:spcBef>
              <a:spcAft>
                <a:spcPts val="0"/>
              </a:spcAft>
              <a:buNone/>
            </a:pPr>
            <a:r>
              <a:rPr lang="en-AU"/>
              <a:t>Article: </a:t>
            </a:r>
            <a:r>
              <a:rPr lang="en-AU" u="sng">
                <a:solidFill>
                  <a:schemeClr val="hlink"/>
                </a:solidFill>
                <a:hlinkClick r:id="rId4"/>
              </a:rPr>
              <a:t>www.sciencelearn.org.nz/resources/2868-winning-ways-presenting-scientific-data</a:t>
            </a:r>
            <a:r>
              <a:rPr lang="en-AU"/>
              <a:t> </a:t>
            </a:r>
            <a:endParaRPr/>
          </a:p>
        </p:txBody>
      </p:sp>
      <p:sp>
        <p:nvSpPr>
          <p:cNvPr id="235" name="Google Shape;235;g7ca8610e75_0_11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44" name="Shape 244"/>
        <p:cNvGrpSpPr/>
        <p:nvPr/>
      </p:nvGrpSpPr>
      <p:grpSpPr>
        <a:xfrm>
          <a:off x="0" y="0"/>
          <a:ext cx="0" cy="0"/>
          <a:chOff x="0" y="0"/>
          <a:chExt cx="0" cy="0"/>
        </a:xfrm>
      </p:grpSpPr>
      <p:sp>
        <p:nvSpPr>
          <p:cNvPr id="245" name="Google Shape;245;g7ca8610e75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7ca8610e75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t/>
            </a:r>
            <a:endParaRPr/>
          </a:p>
        </p:txBody>
      </p:sp>
      <p:sp>
        <p:nvSpPr>
          <p:cNvPr id="247" name="Google Shape;247;g7ca8610e75_0_0: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 name="Shape 61"/>
        <p:cNvGrpSpPr/>
        <p:nvPr/>
      </p:nvGrpSpPr>
      <p:grpSpPr>
        <a:xfrm>
          <a:off x="0" y="0"/>
          <a:ext cx="0" cy="0"/>
          <a:chOff x="0" y="0"/>
          <a:chExt cx="0" cy="0"/>
        </a:xfrm>
      </p:grpSpPr>
      <p:sp>
        <p:nvSpPr>
          <p:cNvPr id="62" name="Google Shape;62;p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450"/>
              <a:buFont typeface="Calibri"/>
              <a:buNone/>
            </a:pPr>
            <a:r>
              <a:rPr lang="en-AU"/>
              <a:t>The SLH is funded by the New Zealand Government – MBIE Ministry of Business, Innovation and Employment – under the Curious Minds fund</a:t>
            </a:r>
            <a:endParaRPr/>
          </a:p>
        </p:txBody>
      </p:sp>
      <p:sp>
        <p:nvSpPr>
          <p:cNvPr id="63" name="Google Shape;63;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2" name="Shape 252"/>
        <p:cNvGrpSpPr/>
        <p:nvPr/>
      </p:nvGrpSpPr>
      <p:grpSpPr>
        <a:xfrm>
          <a:off x="0" y="0"/>
          <a:ext cx="0" cy="0"/>
          <a:chOff x="0" y="0"/>
          <a:chExt cx="0" cy="0"/>
        </a:xfrm>
      </p:grpSpPr>
      <p:sp>
        <p:nvSpPr>
          <p:cNvPr id="253" name="Google Shape;253;p2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Clr>
                <a:schemeClr val="dk1"/>
              </a:buClr>
              <a:buSzPts val="1100"/>
              <a:buFont typeface="Arial"/>
              <a:buNone/>
            </a:pPr>
            <a:r>
              <a:rPr lang="en-AU">
                <a:latin typeface="Arial"/>
                <a:ea typeface="Arial"/>
                <a:cs typeface="Arial"/>
                <a:sym typeface="Arial"/>
              </a:rPr>
              <a:t>Don’t forget the SLH can help</a:t>
            </a:r>
            <a:endParaRPr>
              <a:latin typeface="Arial"/>
              <a:ea typeface="Arial"/>
              <a:cs typeface="Arial"/>
              <a:sym typeface="Arial"/>
            </a:endParaRPr>
          </a:p>
          <a:p>
            <a:pPr indent="0" lvl="0" marL="0" rtl="0" algn="l">
              <a:lnSpc>
                <a:spcPct val="100000"/>
              </a:lnSpc>
              <a:spcBef>
                <a:spcPts val="360"/>
              </a:spcBef>
              <a:spcAft>
                <a:spcPts val="0"/>
              </a:spcAft>
              <a:buClr>
                <a:schemeClr val="dk1"/>
              </a:buClr>
              <a:buSzPts val="1100"/>
              <a:buFont typeface="Arial"/>
              <a:buNone/>
            </a:pPr>
            <a:r>
              <a:rPr lang="en-AU">
                <a:solidFill>
                  <a:schemeClr val="dk1"/>
                </a:solidFill>
                <a:latin typeface="Arial"/>
                <a:ea typeface="Arial"/>
                <a:cs typeface="Arial"/>
                <a:sym typeface="Arial"/>
              </a:rPr>
              <a:t>SLACK: </a:t>
            </a:r>
            <a:r>
              <a:rPr lang="en-AU" u="sng">
                <a:solidFill>
                  <a:srgbClr val="1155CC"/>
                </a:solidFill>
                <a:latin typeface="Arial"/>
                <a:ea typeface="Arial"/>
                <a:cs typeface="Arial"/>
                <a:sym typeface="Arial"/>
                <a:hlinkClick r:id="rId2"/>
              </a:rPr>
              <a:t>https://slh-talk.slack.com/messages/CDL529ERW/</a:t>
            </a:r>
            <a:r>
              <a:rPr lang="en-AU">
                <a:solidFill>
                  <a:schemeClr val="dk1"/>
                </a:solidFill>
                <a:latin typeface="Arial"/>
                <a:ea typeface="Arial"/>
                <a:cs typeface="Arial"/>
                <a:sym typeface="Arial"/>
              </a:rPr>
              <a:t> </a:t>
            </a:r>
            <a:endParaRPr i="0" u="none" cap="none" strike="noStrike">
              <a:solidFill>
                <a:srgbClr val="000000"/>
              </a:solidFill>
              <a:latin typeface="Arial"/>
              <a:ea typeface="Arial"/>
              <a:cs typeface="Arial"/>
              <a:sym typeface="Arial"/>
            </a:endParaRPr>
          </a:p>
        </p:txBody>
      </p:sp>
      <p:sp>
        <p:nvSpPr>
          <p:cNvPr id="254" name="Google Shape;254;p2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 name="Shape 70"/>
        <p:cNvGrpSpPr/>
        <p:nvPr/>
      </p:nvGrpSpPr>
      <p:grpSpPr>
        <a:xfrm>
          <a:off x="0" y="0"/>
          <a:ext cx="0" cy="0"/>
          <a:chOff x="0" y="0"/>
          <a:chExt cx="0" cy="0"/>
        </a:xfrm>
      </p:grpSpPr>
      <p:sp>
        <p:nvSpPr>
          <p:cNvPr id="71" name="Google Shape;71;p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72" name="Google Shape;72;p6:notes"/>
          <p:cNvSpPr txBox="1"/>
          <p:nvPr>
            <p:ph idx="1" type="body"/>
          </p:nvPr>
        </p:nvSpPr>
        <p:spPr>
          <a:xfrm>
            <a:off x="914400" y="4343400"/>
            <a:ext cx="50292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360"/>
              </a:spcBef>
              <a:spcAft>
                <a:spcPts val="0"/>
              </a:spcAft>
              <a:buClr>
                <a:schemeClr val="dk1"/>
              </a:buClr>
              <a:buSzPts val="250"/>
              <a:buFont typeface="Calibri"/>
              <a:buNone/>
            </a:pPr>
            <a:r>
              <a:rPr lang="en-AU"/>
              <a:t>Image: </a:t>
            </a:r>
            <a:r>
              <a:rPr lang="en-AU" sz="1100" u="sng">
                <a:solidFill>
                  <a:schemeClr val="hlink"/>
                </a:solidFill>
                <a:latin typeface="Arial"/>
                <a:ea typeface="Arial"/>
                <a:cs typeface="Arial"/>
                <a:sym typeface="Arial"/>
                <a:hlinkClick r:id="rId2"/>
              </a:rPr>
              <a:t>www.sciencelearn.org.nz/images/3551-life-size-leaf-collection</a:t>
            </a:r>
            <a:endParaRPr sz="1000"/>
          </a:p>
        </p:txBody>
      </p:sp>
      <p:sp>
        <p:nvSpPr>
          <p:cNvPr id="73" name="Google Shape;73;p6: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AU"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9" name="Shape 79"/>
        <p:cNvGrpSpPr/>
        <p:nvPr/>
      </p:nvGrpSpPr>
      <p:grpSpPr>
        <a:xfrm>
          <a:off x="0" y="0"/>
          <a:ext cx="0" cy="0"/>
          <a:chOff x="0" y="0"/>
          <a:chExt cx="0" cy="0"/>
        </a:xfrm>
      </p:grpSpPr>
      <p:sp>
        <p:nvSpPr>
          <p:cNvPr id="80" name="Google Shape;80;g741df630b7_0_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1" name="Google Shape;81;g741df630b7_0_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t/>
            </a:r>
            <a:endParaRPr/>
          </a:p>
        </p:txBody>
      </p:sp>
      <p:sp>
        <p:nvSpPr>
          <p:cNvPr id="82" name="Google Shape;82;g741df630b7_0_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7d31f5ef4c_0_13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00"/>
            <a:headEnd len="sm" w="sm" type="none"/>
            <a:tailEnd len="sm" w="sm" type="none"/>
          </a:ln>
        </p:spPr>
      </p:sp>
      <p:sp>
        <p:nvSpPr>
          <p:cNvPr id="89" name="Google Shape;89;g7d31f5ef4c_0_13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360"/>
              </a:spcBef>
              <a:spcAft>
                <a:spcPts val="0"/>
              </a:spcAft>
              <a:buSzPts val="1200"/>
              <a:buNone/>
            </a:pPr>
            <a:r>
              <a:rPr lang="en-AU"/>
              <a:t>See themselves as </a:t>
            </a:r>
            <a:r>
              <a:rPr lang="en-AU"/>
              <a:t>scientists</a:t>
            </a:r>
            <a:r>
              <a:rPr lang="en-AU"/>
              <a:t> to be in awe and wonder about the world around them to </a:t>
            </a:r>
            <a:r>
              <a:rPr lang="en-AU"/>
              <a:t>understand</a:t>
            </a:r>
            <a:r>
              <a:rPr lang="en-AU"/>
              <a:t> the Nature of Science (NOS)</a:t>
            </a:r>
            <a:endParaRPr/>
          </a:p>
        </p:txBody>
      </p:sp>
      <p:sp>
        <p:nvSpPr>
          <p:cNvPr id="90" name="Google Shape;90;g7d31f5ef4c_0_137:notes"/>
          <p:cNvSpPr txBox="1"/>
          <p:nvPr>
            <p:ph idx="12" type="sldNum"/>
          </p:nvPr>
        </p:nvSpPr>
        <p:spPr>
          <a:xfrm>
            <a:off x="3886200" y="8686800"/>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AU"/>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2" name="Shape 102"/>
        <p:cNvGrpSpPr/>
        <p:nvPr/>
      </p:nvGrpSpPr>
      <p:grpSpPr>
        <a:xfrm>
          <a:off x="0" y="0"/>
          <a:ext cx="0" cy="0"/>
          <a:chOff x="0" y="0"/>
          <a:chExt cx="0" cy="0"/>
        </a:xfrm>
      </p:grpSpPr>
      <p:sp>
        <p:nvSpPr>
          <p:cNvPr id="103" name="Google Shape;103;g7ca8610e75_0_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04" name="Google Shape;104;g7ca8610e75_0_9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304800" lvl="0" marL="457200" rtl="0" algn="l">
              <a:spcBef>
                <a:spcPts val="360"/>
              </a:spcBef>
              <a:spcAft>
                <a:spcPts val="0"/>
              </a:spcAft>
              <a:buSzPts val="1200"/>
              <a:buChar char="●"/>
            </a:pPr>
            <a:r>
              <a:rPr lang="en-AU"/>
              <a:t>W</a:t>
            </a:r>
            <a:r>
              <a:rPr lang="en-AU"/>
              <a:t>hat are you wanting to achieve?</a:t>
            </a:r>
            <a:endParaRPr/>
          </a:p>
          <a:p>
            <a:pPr indent="-304800" lvl="0" marL="457200" rtl="0" algn="l">
              <a:spcBef>
                <a:spcPts val="0"/>
              </a:spcBef>
              <a:spcAft>
                <a:spcPts val="0"/>
              </a:spcAft>
              <a:buSzPts val="1200"/>
              <a:buChar char="●"/>
            </a:pPr>
            <a:r>
              <a:rPr lang="en-AU"/>
              <a:t>What learning are you wanting to support?</a:t>
            </a:r>
            <a:endParaRPr/>
          </a:p>
          <a:p>
            <a:pPr indent="-304800" lvl="0" marL="457200" rtl="0" algn="l">
              <a:spcBef>
                <a:spcPts val="0"/>
              </a:spcBef>
              <a:spcAft>
                <a:spcPts val="0"/>
              </a:spcAft>
              <a:buSzPts val="1200"/>
              <a:buChar char="●"/>
            </a:pPr>
            <a:r>
              <a:rPr lang="en-AU"/>
              <a:t>Excitement/passion/engagement a sense of achievement pride in their work and building on those skills.</a:t>
            </a:r>
            <a:endParaRPr/>
          </a:p>
          <a:p>
            <a:pPr indent="-304800" lvl="0" marL="457200" rtl="0" algn="l">
              <a:spcBef>
                <a:spcPts val="0"/>
              </a:spcBef>
              <a:spcAft>
                <a:spcPts val="0"/>
              </a:spcAft>
              <a:buSzPts val="1200"/>
              <a:buChar char="●"/>
            </a:pPr>
            <a:r>
              <a:rPr lang="en-AU"/>
              <a:t>Could be a storytelling exercise – it could be  just made of pictures it could be a recorded rap or a poem that comes from a small project …. </a:t>
            </a:r>
            <a:endParaRPr/>
          </a:p>
          <a:p>
            <a:pPr indent="0" lvl="0" marL="0" rtl="0" algn="l">
              <a:spcBef>
                <a:spcPts val="360"/>
              </a:spcBef>
              <a:spcAft>
                <a:spcPts val="0"/>
              </a:spcAft>
              <a:buClr>
                <a:schemeClr val="dk1"/>
              </a:buClr>
              <a:buSzPts val="1100"/>
              <a:buFont typeface="Arial"/>
              <a:buNone/>
            </a:pPr>
            <a:r>
              <a:rPr lang="en-AU"/>
              <a:t>NIWA: What is the Fair – Science projects: Study the world to find out something new. Is there a question that you can answer by doing a test or making observations? Technology projects: Can you put something together from things that already exist to make life better? </a:t>
            </a:r>
            <a:r>
              <a:rPr lang="en-AU" sz="1100" u="sng">
                <a:solidFill>
                  <a:schemeClr val="hlink"/>
                </a:solidFill>
                <a:latin typeface="Arial"/>
                <a:ea typeface="Arial"/>
                <a:cs typeface="Arial"/>
                <a:sym typeface="Arial"/>
                <a:hlinkClick r:id="rId2"/>
              </a:rPr>
              <a:t>www.scifair.org.nz/assets/files/Intro%20to%20the%20Science%20Fair.pdf</a:t>
            </a:r>
            <a:endParaRPr/>
          </a:p>
        </p:txBody>
      </p:sp>
      <p:sp>
        <p:nvSpPr>
          <p:cNvPr id="105" name="Google Shape;105;g7ca8610e75_0_92: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7" name="Shape 117"/>
        <p:cNvGrpSpPr/>
        <p:nvPr/>
      </p:nvGrpSpPr>
      <p:grpSpPr>
        <a:xfrm>
          <a:off x="0" y="0"/>
          <a:ext cx="0" cy="0"/>
          <a:chOff x="0" y="0"/>
          <a:chExt cx="0" cy="0"/>
        </a:xfrm>
      </p:grpSpPr>
      <p:sp>
        <p:nvSpPr>
          <p:cNvPr id="118" name="Google Shape;118;g7d31f5ef4c_0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19" name="Google Shape;119;g7d31f5ef4c_0_1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360"/>
              </a:spcBef>
              <a:spcAft>
                <a:spcPts val="0"/>
              </a:spcAft>
              <a:buNone/>
            </a:pPr>
            <a:r>
              <a:rPr lang="en-AU"/>
              <a:t>Image:</a:t>
            </a:r>
            <a:r>
              <a:rPr lang="en-AU" sz="1100">
                <a:latin typeface="Arial"/>
                <a:ea typeface="Arial"/>
                <a:cs typeface="Arial"/>
                <a:sym typeface="Arial"/>
              </a:rPr>
              <a:t> </a:t>
            </a:r>
            <a:r>
              <a:rPr lang="en-AU" sz="1100" u="sng">
                <a:solidFill>
                  <a:schemeClr val="hlink"/>
                </a:solidFill>
                <a:latin typeface="Arial"/>
                <a:ea typeface="Arial"/>
                <a:cs typeface="Arial"/>
                <a:sym typeface="Arial"/>
                <a:hlinkClick r:id="rId2"/>
              </a:rPr>
              <a:t>www.sciencelearn.org.nz/images/2674-manurewa-high-school-s-health-expo</a:t>
            </a:r>
            <a:endParaRPr/>
          </a:p>
          <a:p>
            <a:pPr indent="-304800" lvl="0" marL="457200" rtl="0" algn="l">
              <a:spcBef>
                <a:spcPts val="360"/>
              </a:spcBef>
              <a:spcAft>
                <a:spcPts val="0"/>
              </a:spcAft>
              <a:buSzPts val="1200"/>
              <a:buChar char="●"/>
            </a:pPr>
            <a:r>
              <a:rPr lang="en-AU"/>
              <a:t>d</a:t>
            </a:r>
            <a:r>
              <a:rPr lang="en-AU"/>
              <a:t>eveloping Nature of science and science capabilities</a:t>
            </a:r>
            <a:endParaRPr/>
          </a:p>
          <a:p>
            <a:pPr indent="-304800" lvl="0" marL="457200" rtl="0" algn="l">
              <a:spcBef>
                <a:spcPts val="0"/>
              </a:spcBef>
              <a:spcAft>
                <a:spcPts val="0"/>
              </a:spcAft>
              <a:buSzPts val="1200"/>
              <a:buChar char="●"/>
            </a:pPr>
            <a:r>
              <a:rPr lang="en-AU"/>
              <a:t>bringing together STEAM subjects</a:t>
            </a:r>
            <a:endParaRPr/>
          </a:p>
          <a:p>
            <a:pPr indent="-304800" lvl="0" marL="457200" rtl="0" algn="l">
              <a:spcBef>
                <a:spcPts val="0"/>
              </a:spcBef>
              <a:spcAft>
                <a:spcPts val="0"/>
              </a:spcAft>
              <a:buSzPts val="1200"/>
              <a:buChar char="●"/>
            </a:pPr>
            <a:r>
              <a:rPr lang="en-AU"/>
              <a:t>promoting hands-on science</a:t>
            </a:r>
            <a:endParaRPr/>
          </a:p>
          <a:p>
            <a:pPr indent="-304800" lvl="0" marL="457200" rtl="0" algn="l">
              <a:spcBef>
                <a:spcPts val="0"/>
              </a:spcBef>
              <a:spcAft>
                <a:spcPts val="0"/>
              </a:spcAft>
              <a:buSzPts val="1200"/>
              <a:buChar char="●"/>
            </a:pPr>
            <a:r>
              <a:rPr lang="en-AU"/>
              <a:t>see themselves as scientists</a:t>
            </a:r>
            <a:endParaRPr/>
          </a:p>
          <a:p>
            <a:pPr indent="-304800" lvl="0" marL="457200" rtl="0" algn="l">
              <a:spcBef>
                <a:spcPts val="0"/>
              </a:spcBef>
              <a:spcAft>
                <a:spcPts val="0"/>
              </a:spcAft>
              <a:buSzPts val="1200"/>
              <a:buChar char="●"/>
            </a:pPr>
            <a:r>
              <a:rPr lang="en-AU"/>
              <a:t>understand about fair testing (but not the be all) </a:t>
            </a:r>
            <a:endParaRPr/>
          </a:p>
          <a:p>
            <a:pPr indent="-304800" lvl="0" marL="457200" rtl="0" algn="l">
              <a:spcBef>
                <a:spcPts val="0"/>
              </a:spcBef>
              <a:spcAft>
                <a:spcPts val="0"/>
              </a:spcAft>
              <a:buSzPts val="1200"/>
              <a:buChar char="●"/>
            </a:pPr>
            <a:r>
              <a:rPr lang="en-AU"/>
              <a:t>scientific process  </a:t>
            </a:r>
            <a:endParaRPr/>
          </a:p>
          <a:p>
            <a:pPr indent="-304800" lvl="0" marL="457200" rtl="0" algn="l">
              <a:spcBef>
                <a:spcPts val="0"/>
              </a:spcBef>
              <a:spcAft>
                <a:spcPts val="0"/>
              </a:spcAft>
              <a:buSzPts val="1200"/>
              <a:buChar char="●"/>
            </a:pPr>
            <a:r>
              <a:rPr lang="en-AU"/>
              <a:t>but what do YOU as a school want them to get out of it? That then that drives how you go about doing it.</a:t>
            </a:r>
            <a:endParaRPr/>
          </a:p>
          <a:p>
            <a:pPr indent="0" lvl="0" marL="0" rtl="0" algn="l">
              <a:spcBef>
                <a:spcPts val="360"/>
              </a:spcBef>
              <a:spcAft>
                <a:spcPts val="0"/>
              </a:spcAft>
              <a:buNone/>
            </a:pPr>
            <a:r>
              <a:t/>
            </a:r>
            <a:endParaRPr/>
          </a:p>
        </p:txBody>
      </p:sp>
      <p:sp>
        <p:nvSpPr>
          <p:cNvPr id="120" name="Google Shape;120;g7d31f5ef4c_0_14: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9" name="Shape 129"/>
        <p:cNvGrpSpPr/>
        <p:nvPr/>
      </p:nvGrpSpPr>
      <p:grpSpPr>
        <a:xfrm>
          <a:off x="0" y="0"/>
          <a:ext cx="0" cy="0"/>
          <a:chOff x="0" y="0"/>
          <a:chExt cx="0" cy="0"/>
        </a:xfrm>
      </p:grpSpPr>
      <p:sp>
        <p:nvSpPr>
          <p:cNvPr id="130" name="Google Shape;130;g7d31f5ef4c_0_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31" name="Google Shape;131;g7d31f5ef4c_0_6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AU"/>
              <a:t>New Zealand Association of Science Educators (</a:t>
            </a:r>
            <a:r>
              <a:rPr lang="en-AU"/>
              <a:t>NZASE): </a:t>
            </a:r>
            <a:r>
              <a:rPr lang="en-AU" sz="1100" u="sng">
                <a:solidFill>
                  <a:schemeClr val="hlink"/>
                </a:solidFill>
                <a:latin typeface="Arial"/>
                <a:ea typeface="Arial"/>
                <a:cs typeface="Arial"/>
                <a:sym typeface="Arial"/>
                <a:hlinkClick r:id="rId2"/>
              </a:rPr>
              <a:t>https://nzase.org.nz/animal-ethics/</a:t>
            </a:r>
            <a:endParaRPr/>
          </a:p>
          <a:p>
            <a:pPr indent="0" lvl="0" marL="0" rtl="0" algn="l">
              <a:lnSpc>
                <a:spcPct val="100000"/>
              </a:lnSpc>
              <a:spcBef>
                <a:spcPts val="0"/>
              </a:spcBef>
              <a:spcAft>
                <a:spcPts val="0"/>
              </a:spcAft>
              <a:buNone/>
            </a:pPr>
            <a:r>
              <a:rPr lang="en-AU"/>
              <a:t>Australian and New Zealand Council for the Care of Animals in Research and Teaching: </a:t>
            </a:r>
            <a:r>
              <a:rPr lang="en-AU" sz="1100" u="sng">
                <a:solidFill>
                  <a:schemeClr val="hlink"/>
                </a:solidFill>
                <a:latin typeface="Arial"/>
                <a:ea typeface="Arial"/>
                <a:cs typeface="Arial"/>
                <a:sym typeface="Arial"/>
                <a:hlinkClick r:id="rId3"/>
              </a:rPr>
              <a:t>https://anzccart.org.nz/schools/information-for-new-zealand-teachers/</a:t>
            </a:r>
            <a:endParaRPr/>
          </a:p>
          <a:p>
            <a:pPr indent="0" lvl="0" marL="0" rtl="0" algn="l">
              <a:lnSpc>
                <a:spcPct val="100000"/>
              </a:lnSpc>
              <a:spcBef>
                <a:spcPts val="0"/>
              </a:spcBef>
              <a:spcAft>
                <a:spcPts val="0"/>
              </a:spcAft>
              <a:buClr>
                <a:schemeClr val="dk1"/>
              </a:buClr>
              <a:buSzPts val="1100"/>
              <a:buFont typeface="Arial"/>
              <a:buNone/>
            </a:pPr>
            <a:r>
              <a:rPr lang="en-AU" sz="1100">
                <a:latin typeface="Arial"/>
                <a:ea typeface="Arial"/>
                <a:cs typeface="Arial"/>
                <a:sym typeface="Arial"/>
              </a:rPr>
              <a:t>Human ethics: </a:t>
            </a:r>
            <a:r>
              <a:rPr lang="en-AU" sz="1100" u="sng">
                <a:solidFill>
                  <a:srgbClr val="1155CC"/>
                </a:solidFill>
                <a:latin typeface="Arial"/>
                <a:ea typeface="Arial"/>
                <a:cs typeface="Arial"/>
                <a:sym typeface="Arial"/>
                <a:hlinkClick r:id="rId4"/>
              </a:rPr>
              <a:t>www.royalsociety.org.nz/what-we-do/funds-and-opportunities/crest-awards/crest-and-ethical-practice/crest-and-ethics/</a:t>
            </a:r>
            <a:endParaRPr sz="1100">
              <a:latin typeface="Arial"/>
              <a:ea typeface="Arial"/>
              <a:cs typeface="Arial"/>
              <a:sym typeface="Arial"/>
            </a:endParaRPr>
          </a:p>
          <a:p>
            <a:pPr indent="0" lvl="0" marL="0" rtl="0" algn="l">
              <a:spcBef>
                <a:spcPts val="360"/>
              </a:spcBef>
              <a:spcAft>
                <a:spcPts val="0"/>
              </a:spcAft>
              <a:buNone/>
            </a:pPr>
            <a:r>
              <a:t/>
            </a:r>
            <a:endParaRPr/>
          </a:p>
        </p:txBody>
      </p:sp>
      <p:sp>
        <p:nvSpPr>
          <p:cNvPr id="132" name="Google Shape;132;g7d31f5ef4c_0_65: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7ca8610e75_0_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7ca8610e75_0_7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AU"/>
              <a:t>Regional fairs: </a:t>
            </a:r>
            <a:r>
              <a:rPr lang="en-AU" sz="1100" u="sng">
                <a:solidFill>
                  <a:schemeClr val="hlink"/>
                </a:solidFill>
                <a:latin typeface="Arial"/>
                <a:ea typeface="Arial"/>
                <a:cs typeface="Arial"/>
                <a:sym typeface="Arial"/>
                <a:hlinkClick r:id="rId2"/>
              </a:rPr>
              <a:t>https://niwa.co.nz/education-and-training/science-and-technology-fairs</a:t>
            </a:r>
            <a:endParaRPr/>
          </a:p>
          <a:p>
            <a:pPr indent="0" lvl="0" marL="0" rtl="0" algn="l">
              <a:spcBef>
                <a:spcPts val="0"/>
              </a:spcBef>
              <a:spcAft>
                <a:spcPts val="0"/>
              </a:spcAft>
              <a:buNone/>
            </a:pPr>
            <a:r>
              <a:rPr lang="en-AU"/>
              <a:t>Crest: </a:t>
            </a:r>
            <a:r>
              <a:rPr lang="en-AU" sz="1100" u="sng">
                <a:solidFill>
                  <a:schemeClr val="hlink"/>
                </a:solidFill>
                <a:latin typeface="Arial"/>
                <a:ea typeface="Arial"/>
                <a:cs typeface="Arial"/>
                <a:sym typeface="Arial"/>
                <a:hlinkClick r:id="rId3"/>
              </a:rPr>
              <a:t>www.royalsociety.org.nz/what-we-do/funds-and-opportunities/crest-awards/</a:t>
            </a:r>
            <a:endParaRPr/>
          </a:p>
          <a:p>
            <a:pPr indent="0" lvl="0" marL="0" rtl="0" algn="l">
              <a:spcBef>
                <a:spcPts val="0"/>
              </a:spcBef>
              <a:spcAft>
                <a:spcPts val="0"/>
              </a:spcAft>
              <a:buNone/>
            </a:pPr>
            <a:r>
              <a:rPr lang="en-AU"/>
              <a:t>Brightsparks: </a:t>
            </a:r>
            <a:r>
              <a:rPr lang="en-AU" sz="1100" u="sng">
                <a:solidFill>
                  <a:schemeClr val="hlink"/>
                </a:solidFill>
                <a:latin typeface="Arial"/>
                <a:ea typeface="Arial"/>
                <a:cs typeface="Arial"/>
                <a:sym typeface="Arial"/>
                <a:hlinkClick r:id="rId4"/>
              </a:rPr>
              <a:t>www.brightsparks.org.nz/</a:t>
            </a:r>
            <a:endParaRPr/>
          </a:p>
        </p:txBody>
      </p:sp>
      <p:sp>
        <p:nvSpPr>
          <p:cNvPr id="142" name="Google Shape;142;g7ca8610e75_0_78:notes"/>
          <p:cNvSpPr txBox="1"/>
          <p:nvPr>
            <p:ph idx="12" type="sldNum"/>
          </p:nvPr>
        </p:nvSpPr>
        <p:spPr>
          <a:xfrm>
            <a:off x="3886200" y="8686800"/>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chemeClr val="dk1"/>
              </a:buClr>
              <a:buSzPts val="300"/>
              <a:buFont typeface="Arial"/>
              <a:buNone/>
            </a:pPr>
            <a:fld id="{00000000-1234-1234-1234-123412341234}" type="slidenum">
              <a:rPr lang="en-AU"/>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2.jp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15" name="Shape 15"/>
        <p:cNvGrpSpPr/>
        <p:nvPr/>
      </p:nvGrpSpPr>
      <p:grpSpPr>
        <a:xfrm>
          <a:off x="0" y="0"/>
          <a:ext cx="0" cy="0"/>
          <a:chOff x="0" y="0"/>
          <a:chExt cx="0" cy="0"/>
        </a:xfrm>
      </p:grpSpPr>
      <p:sp>
        <p:nvSpPr>
          <p:cNvPr id="16" name="Google Shape;16;p2"/>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7" name="Google Shape;17;p2"/>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8" name="Google Shape;18;p2"/>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19" name="Google Shape;19;p2"/>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0" name="Google Shape;20;p2"/>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1" name="Google Shape;21;p2"/>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pic>
        <p:nvPicPr>
          <p:cNvPr id="22" name="Google Shape;22;p2"/>
          <p:cNvPicPr preferRelativeResize="0"/>
          <p:nvPr/>
        </p:nvPicPr>
        <p:blipFill rotWithShape="1">
          <a:blip r:embed="rId2">
            <a:alphaModFix/>
          </a:blip>
          <a:srcRect b="0" l="0" r="0" t="0"/>
          <a:stretch/>
        </p:blipFill>
        <p:spPr>
          <a:xfrm>
            <a:off x="7558850" y="-2"/>
            <a:ext cx="1585150" cy="711950"/>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29" name="Shape 29"/>
        <p:cNvGrpSpPr/>
        <p:nvPr/>
      </p:nvGrpSpPr>
      <p:grpSpPr>
        <a:xfrm>
          <a:off x="0" y="0"/>
          <a:ext cx="0" cy="0"/>
          <a:chOff x="0" y="0"/>
          <a:chExt cx="0" cy="0"/>
        </a:xfrm>
      </p:grpSpPr>
      <p:pic>
        <p:nvPicPr>
          <p:cNvPr id="30" name="Google Shape;30;p4"/>
          <p:cNvPicPr preferRelativeResize="0"/>
          <p:nvPr/>
        </p:nvPicPr>
        <p:blipFill rotWithShape="1">
          <a:blip r:embed="rId2">
            <a:alphaModFix/>
          </a:blip>
          <a:srcRect b="11437" l="5020" r="5001" t="10311"/>
          <a:stretch/>
        </p:blipFill>
        <p:spPr>
          <a:xfrm>
            <a:off x="7362825" y="0"/>
            <a:ext cx="1717675" cy="754062"/>
          </a:xfrm>
          <a:prstGeom prst="rect">
            <a:avLst/>
          </a:prstGeom>
          <a:noFill/>
          <a:ln>
            <a:noFill/>
          </a:ln>
        </p:spPr>
      </p:pic>
      <p:sp>
        <p:nvSpPr>
          <p:cNvPr id="31" name="Google Shape;31;p4"/>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2" name="Google Shape;32;p4"/>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33" name="Google Shape;33;p4"/>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34" name="Google Shape;34;p4"/>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5" name="Google Shape;35;p4"/>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36" name="Google Shape;36;p4"/>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ontent with Caption" type="objTx">
  <p:cSld name="OBJECT_WITH_CAPTION_TEXT">
    <p:spTree>
      <p:nvGrpSpPr>
        <p:cNvPr id="43" name="Shape 43"/>
        <p:cNvGrpSpPr/>
        <p:nvPr/>
      </p:nvGrpSpPr>
      <p:grpSpPr>
        <a:xfrm>
          <a:off x="0" y="0"/>
          <a:ext cx="0" cy="0"/>
          <a:chOff x="0" y="0"/>
          <a:chExt cx="0" cy="0"/>
        </a:xfrm>
      </p:grpSpPr>
      <p:pic>
        <p:nvPicPr>
          <p:cNvPr id="44" name="Google Shape;44;p6"/>
          <p:cNvPicPr preferRelativeResize="0"/>
          <p:nvPr/>
        </p:nvPicPr>
        <p:blipFill rotWithShape="1">
          <a:blip r:embed="rId2">
            <a:alphaModFix/>
          </a:blip>
          <a:srcRect b="11439" l="5020" r="5001" t="10311"/>
          <a:stretch/>
        </p:blipFill>
        <p:spPr>
          <a:xfrm>
            <a:off x="7362825" y="0"/>
            <a:ext cx="1717675" cy="754062"/>
          </a:xfrm>
          <a:prstGeom prst="rect">
            <a:avLst/>
          </a:prstGeom>
          <a:noFill/>
          <a:ln>
            <a:noFill/>
          </a:ln>
        </p:spPr>
      </p:pic>
      <p:sp>
        <p:nvSpPr>
          <p:cNvPr id="45" name="Google Shape;45;p6"/>
          <p:cNvSpPr txBox="1"/>
          <p:nvPr>
            <p:ph type="title"/>
          </p:nvPr>
        </p:nvSpPr>
        <p:spPr>
          <a:xfrm>
            <a:off x="533399" y="611872"/>
            <a:ext cx="3840600" cy="1161900"/>
          </a:xfrm>
          <a:prstGeom prst="rect">
            <a:avLst/>
          </a:prstGeom>
          <a:noFill/>
          <a:ln>
            <a:noFill/>
          </a:ln>
        </p:spPr>
        <p:txBody>
          <a:bodyPr anchorCtr="0" anchor="b" bIns="91425" lIns="91425" spcFirstLastPara="1" rIns="91425" wrap="square" tIns="91425">
            <a:noAutofit/>
          </a:bodyPr>
          <a:lstStyle>
            <a:lvl1pPr lvl="0"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46" name="Google Shape;46;p6"/>
          <p:cNvSpPr txBox="1"/>
          <p:nvPr>
            <p:ph idx="1" type="body"/>
          </p:nvPr>
        </p:nvSpPr>
        <p:spPr>
          <a:xfrm>
            <a:off x="4742823" y="1587500"/>
            <a:ext cx="3840600" cy="3898800"/>
          </a:xfrm>
          <a:prstGeom prst="rect">
            <a:avLst/>
          </a:prstGeom>
          <a:noFill/>
          <a:ln>
            <a:noFill/>
          </a:ln>
        </p:spPr>
        <p:txBody>
          <a:bodyPr anchorCtr="0" anchor="t" bIns="91425" lIns="91425" spcFirstLastPara="1" rIns="91425" wrap="square" tIns="91425">
            <a:noAutofit/>
          </a:bodyPr>
          <a:lstStyle>
            <a:lvl1pPr indent="-382270" lvl="0" marL="457200" marR="0" algn="l">
              <a:lnSpc>
                <a:spcPct val="100000"/>
              </a:lnSpc>
              <a:spcBef>
                <a:spcPts val="2000"/>
              </a:spcBef>
              <a:spcAft>
                <a:spcPts val="0"/>
              </a:spcAft>
              <a:buClr>
                <a:srgbClr val="6FB7D7"/>
              </a:buClr>
              <a:buSzPts val="2420"/>
              <a:buFont typeface="Noto Sans Symbols"/>
              <a:buChar char="●"/>
              <a:defRPr b="0" i="0" sz="2200" u="none" cap="none" strike="noStrike">
                <a:solidFill>
                  <a:srgbClr val="595959"/>
                </a:solidFill>
                <a:latin typeface="Arial"/>
                <a:ea typeface="Arial"/>
                <a:cs typeface="Arial"/>
                <a:sym typeface="Arial"/>
              </a:defRPr>
            </a:lvl1pPr>
            <a:lvl2pPr indent="-368300" lvl="1" marL="914400" marR="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2pPr>
            <a:lvl3pPr indent="-354330" lvl="2" marL="13716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3pPr>
            <a:lvl4pPr indent="-354330" lvl="3" marL="18288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7" name="Google Shape;47;p6"/>
          <p:cNvSpPr txBox="1"/>
          <p:nvPr>
            <p:ph idx="2" type="body"/>
          </p:nvPr>
        </p:nvSpPr>
        <p:spPr>
          <a:xfrm>
            <a:off x="533399" y="1787856"/>
            <a:ext cx="3840600" cy="3720300"/>
          </a:xfrm>
          <a:prstGeom prst="rect">
            <a:avLst/>
          </a:prstGeom>
          <a:noFill/>
          <a:ln>
            <a:noFill/>
          </a:ln>
        </p:spPr>
        <p:txBody>
          <a:bodyPr anchorCtr="0" anchor="t" bIns="91425" lIns="91425" spcFirstLastPara="1" rIns="91425" wrap="square" tIns="91425">
            <a:noAutofit/>
          </a:bodyPr>
          <a:lstStyle>
            <a:lvl1pPr indent="-228600" lvl="0" marL="457200" marR="0" algn="ctr">
              <a:lnSpc>
                <a:spcPct val="100000"/>
              </a:lnSpc>
              <a:spcBef>
                <a:spcPts val="2000"/>
              </a:spcBef>
              <a:spcAft>
                <a:spcPts val="0"/>
              </a:spcAft>
              <a:buClr>
                <a:srgbClr val="6FB7D7"/>
              </a:buClr>
              <a:buSzPts val="1980"/>
              <a:buFont typeface="Noto Sans Symbols"/>
              <a:buNone/>
              <a:defRPr b="0" i="0" sz="1800" u="none" cap="none" strike="noStrike">
                <a:solidFill>
                  <a:srgbClr val="595959"/>
                </a:solidFill>
                <a:latin typeface="Arial"/>
                <a:ea typeface="Arial"/>
                <a:cs typeface="Arial"/>
                <a:sym typeface="Arial"/>
              </a:defRPr>
            </a:lvl1pPr>
            <a:lvl2pPr indent="-228600" lvl="1" marL="914400" marR="0" algn="l">
              <a:lnSpc>
                <a:spcPct val="100000"/>
              </a:lnSpc>
              <a:spcBef>
                <a:spcPts val="600"/>
              </a:spcBef>
              <a:spcAft>
                <a:spcPts val="0"/>
              </a:spcAft>
              <a:buClr>
                <a:schemeClr val="accent1"/>
              </a:buClr>
              <a:buSzPts val="1320"/>
              <a:buFont typeface="Noto Sans Symbols"/>
              <a:buNone/>
              <a:defRPr b="0" i="0" sz="1200" u="none" cap="none" strike="noStrike">
                <a:solidFill>
                  <a:srgbClr val="595959"/>
                </a:solidFill>
                <a:latin typeface="Arial"/>
                <a:ea typeface="Arial"/>
                <a:cs typeface="Arial"/>
                <a:sym typeface="Arial"/>
              </a:defRPr>
            </a:lvl2pPr>
            <a:lvl3pPr indent="-228600" lvl="2" marL="1371600" marR="0" algn="l">
              <a:lnSpc>
                <a:spcPct val="100000"/>
              </a:lnSpc>
              <a:spcBef>
                <a:spcPts val="600"/>
              </a:spcBef>
              <a:spcAft>
                <a:spcPts val="0"/>
              </a:spcAft>
              <a:buClr>
                <a:schemeClr val="accent1"/>
              </a:buClr>
              <a:buSzPts val="1100"/>
              <a:buFont typeface="Noto Sans Symbols"/>
              <a:buNone/>
              <a:defRPr b="0" i="0" sz="1000" u="none" cap="none" strike="noStrike">
                <a:solidFill>
                  <a:srgbClr val="595959"/>
                </a:solidFill>
                <a:latin typeface="Arial"/>
                <a:ea typeface="Arial"/>
                <a:cs typeface="Arial"/>
                <a:sym typeface="Arial"/>
              </a:defRPr>
            </a:lvl3pPr>
            <a:lvl4pPr indent="-228600" lvl="3" marL="18288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4pPr>
            <a:lvl5pPr indent="-228600" lvl="4" marL="2286000" marR="0" algn="l">
              <a:lnSpc>
                <a:spcPct val="100000"/>
              </a:lnSpc>
              <a:spcBef>
                <a:spcPts val="600"/>
              </a:spcBef>
              <a:spcAft>
                <a:spcPts val="0"/>
              </a:spcAft>
              <a:buClr>
                <a:schemeClr val="accent1"/>
              </a:buClr>
              <a:buSzPts val="990"/>
              <a:buFont typeface="Noto Sans Symbols"/>
              <a:buNone/>
              <a:defRPr b="0" i="0" sz="900" u="none" cap="none" strike="noStrike">
                <a:solidFill>
                  <a:srgbClr val="595959"/>
                </a:solidFill>
                <a:latin typeface="Arial"/>
                <a:ea typeface="Arial"/>
                <a:cs typeface="Arial"/>
                <a:sym typeface="Arial"/>
              </a:defRPr>
            </a:lvl5pPr>
            <a:lvl6pPr indent="-228600" lvl="5" marL="27432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6pPr>
            <a:lvl7pPr indent="-228600" lvl="6" marL="32004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7pPr>
            <a:lvl8pPr indent="-228600" lvl="7" marL="36576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8pPr>
            <a:lvl9pPr indent="-228600" lvl="8" marL="4114800" marR="0" algn="l">
              <a:lnSpc>
                <a:spcPct val="100000"/>
              </a:lnSpc>
              <a:spcBef>
                <a:spcPts val="180"/>
              </a:spcBef>
              <a:spcAft>
                <a:spcPts val="0"/>
              </a:spcAft>
              <a:buClr>
                <a:schemeClr val="dk1"/>
              </a:buClr>
              <a:buSzPts val="900"/>
              <a:buFont typeface="Arial"/>
              <a:buNone/>
              <a:defRPr b="0" i="0" sz="900" u="none" cap="none" strike="noStrike">
                <a:solidFill>
                  <a:schemeClr val="dk1"/>
                </a:solidFill>
                <a:latin typeface="Arial"/>
                <a:ea typeface="Arial"/>
                <a:cs typeface="Arial"/>
                <a:sym typeface="Arial"/>
              </a:defRPr>
            </a:lvl9pPr>
          </a:lstStyle>
          <a:p/>
        </p:txBody>
      </p:sp>
      <p:sp>
        <p:nvSpPr>
          <p:cNvPr id="48" name="Google Shape;48;p6"/>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9" name="Google Shape;49;p6"/>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50" name="Google Shape;50;p6"/>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1.xml"/><Relationship Id="rId3" Type="http://schemas.openxmlformats.org/officeDocument/2006/relationships/theme" Target="../theme/theme4.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2.xml"/><Relationship Id="rId3"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1.jpg"/><Relationship Id="rId2" Type="http://schemas.openxmlformats.org/officeDocument/2006/relationships/slideLayout" Target="../slideLayouts/slideLayout3.xml"/><Relationship Id="rId3"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11" name="Google Shape;11;p1"/>
          <p:cNvSpPr txBox="1"/>
          <p:nvPr>
            <p:ph idx="1" type="body"/>
          </p:nvPr>
        </p:nvSpPr>
        <p:spPr>
          <a:xfrm>
            <a:off x="549275" y="1600200"/>
            <a:ext cx="8042400" cy="43431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8"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23" name="Shape 23"/>
        <p:cNvGrpSpPr/>
        <p:nvPr/>
      </p:nvGrpSpPr>
      <p:grpSpPr>
        <a:xfrm>
          <a:off x="0" y="0"/>
          <a:ext cx="0" cy="0"/>
          <a:chOff x="0" y="0"/>
          <a:chExt cx="0" cy="0"/>
        </a:xfrm>
      </p:grpSpPr>
      <p:sp>
        <p:nvSpPr>
          <p:cNvPr id="24" name="Google Shape;24;p3"/>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25" name="Google Shape;25;p3"/>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6" name="Google Shape;26;p3"/>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7" name="Google Shape;27;p3"/>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28" name="Google Shape;28;p3"/>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49"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1">
            <a:alphaModFix/>
          </a:blip>
          <a:stretch>
            <a:fillRect/>
          </a:stretch>
        </a:blipFill>
      </p:bgPr>
    </p:bg>
    <p:spTree>
      <p:nvGrpSpPr>
        <p:cNvPr id="37" name="Shape 37"/>
        <p:cNvGrpSpPr/>
        <p:nvPr/>
      </p:nvGrpSpPr>
      <p:grpSpPr>
        <a:xfrm>
          <a:off x="0" y="0"/>
          <a:ext cx="0" cy="0"/>
          <a:chOff x="0" y="0"/>
          <a:chExt cx="0" cy="0"/>
        </a:xfrm>
      </p:grpSpPr>
      <p:sp>
        <p:nvSpPr>
          <p:cNvPr id="38" name="Google Shape;38;p5"/>
          <p:cNvSpPr txBox="1"/>
          <p:nvPr>
            <p:ph type="title"/>
          </p:nvPr>
        </p:nvSpPr>
        <p:spPr>
          <a:xfrm>
            <a:off x="549275" y="533400"/>
            <a:ext cx="8042400" cy="911100"/>
          </a:xfrm>
          <a:prstGeom prst="rect">
            <a:avLst/>
          </a:prstGeom>
          <a:noFill/>
          <a:ln>
            <a:noFill/>
          </a:ln>
        </p:spPr>
        <p:txBody>
          <a:bodyPr anchorCtr="0" anchor="b" bIns="91425" lIns="91425" spcFirstLastPara="1" rIns="91425" wrap="square" tIns="91425">
            <a:noAutofit/>
          </a:bodyPr>
          <a:lstStyle>
            <a:lvl1pPr lvl="0"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1pPr>
            <a:lvl2pPr lvl="1"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2pPr>
            <a:lvl3pPr lvl="2"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3pPr>
            <a:lvl4pPr lvl="3"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4pPr>
            <a:lvl5pPr lvl="4" marR="0" rtl="0" algn="ctr">
              <a:lnSpc>
                <a:spcPct val="100000"/>
              </a:lnSpc>
              <a:spcBef>
                <a:spcPts val="0"/>
              </a:spcBef>
              <a:spcAft>
                <a:spcPts val="0"/>
              </a:spcAft>
              <a:buClr>
                <a:schemeClr val="accent1"/>
              </a:buClr>
              <a:buSzPts val="3600"/>
              <a:buFont typeface="Arial"/>
              <a:buNone/>
              <a:defRPr b="0" i="0" sz="3600" u="none" cap="none" strike="noStrike">
                <a:solidFill>
                  <a:schemeClr val="accent1"/>
                </a:solidFill>
                <a:latin typeface="Arial"/>
                <a:ea typeface="Arial"/>
                <a:cs typeface="Arial"/>
                <a:sym typeface="Arial"/>
              </a:defRPr>
            </a:lvl5pPr>
            <a:lvl6pPr lvl="5"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6pPr>
            <a:lvl7pPr lvl="6"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7pPr>
            <a:lvl8pPr lvl="7"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8pPr>
            <a:lvl9pPr lvl="8" marR="0" rtl="0" algn="ctr">
              <a:lnSpc>
                <a:spcPct val="100000"/>
              </a:lnSpc>
              <a:spcBef>
                <a:spcPts val="0"/>
              </a:spcBef>
              <a:spcAft>
                <a:spcPts val="0"/>
              </a:spcAft>
              <a:buClr>
                <a:schemeClr val="accent1"/>
              </a:buClr>
              <a:buSzPts val="3600"/>
              <a:buFont typeface="Source Sans Pro"/>
              <a:buNone/>
              <a:defRPr b="0" i="0" sz="3600" u="none" cap="none" strike="noStrike">
                <a:solidFill>
                  <a:schemeClr val="accent1"/>
                </a:solidFill>
                <a:latin typeface="Source Sans Pro"/>
                <a:ea typeface="Source Sans Pro"/>
                <a:cs typeface="Source Sans Pro"/>
                <a:sym typeface="Source Sans Pro"/>
              </a:defRPr>
            </a:lvl9pPr>
          </a:lstStyle>
          <a:p/>
        </p:txBody>
      </p:sp>
      <p:sp>
        <p:nvSpPr>
          <p:cNvPr id="39" name="Google Shape;39;p5"/>
          <p:cNvSpPr txBox="1"/>
          <p:nvPr>
            <p:ph idx="1" type="body"/>
          </p:nvPr>
        </p:nvSpPr>
        <p:spPr>
          <a:xfrm>
            <a:off x="549275" y="1600200"/>
            <a:ext cx="8042400" cy="4343400"/>
          </a:xfrm>
          <a:prstGeom prst="rect">
            <a:avLst/>
          </a:prstGeom>
          <a:noFill/>
          <a:ln>
            <a:noFill/>
          </a:ln>
        </p:spPr>
        <p:txBody>
          <a:bodyPr anchorCtr="0" anchor="t" bIns="91425" lIns="91425" spcFirstLastPara="1" rIns="91425" wrap="square" tIns="91425">
            <a:noAutofit/>
          </a:bodyPr>
          <a:lstStyle>
            <a:lvl1pPr indent="-396240" lvl="0" marL="457200" marR="0" rtl="0" algn="l">
              <a:lnSpc>
                <a:spcPct val="100000"/>
              </a:lnSpc>
              <a:spcBef>
                <a:spcPts val="2000"/>
              </a:spcBef>
              <a:spcAft>
                <a:spcPts val="0"/>
              </a:spcAft>
              <a:buClr>
                <a:srgbClr val="6FB7D7"/>
              </a:buClr>
              <a:buSzPts val="2640"/>
              <a:buFont typeface="Noto Sans Symbols"/>
              <a:buChar char="●"/>
              <a:defRPr b="0" i="0" sz="2400" u="none" cap="none" strike="noStrike">
                <a:solidFill>
                  <a:srgbClr val="595959"/>
                </a:solidFill>
                <a:latin typeface="Arial"/>
                <a:ea typeface="Arial"/>
                <a:cs typeface="Arial"/>
                <a:sym typeface="Arial"/>
              </a:defRPr>
            </a:lvl1pPr>
            <a:lvl2pPr indent="-382269" lvl="1" marL="914400" marR="0" rtl="0" algn="l">
              <a:lnSpc>
                <a:spcPct val="100000"/>
              </a:lnSpc>
              <a:spcBef>
                <a:spcPts val="600"/>
              </a:spcBef>
              <a:spcAft>
                <a:spcPts val="0"/>
              </a:spcAft>
              <a:buClr>
                <a:schemeClr val="accent1"/>
              </a:buClr>
              <a:buSzPts val="2420"/>
              <a:buFont typeface="Noto Sans Symbols"/>
              <a:buChar char="●"/>
              <a:defRPr b="0" i="0" sz="2200" u="none" cap="none" strike="noStrike">
                <a:solidFill>
                  <a:srgbClr val="595959"/>
                </a:solidFill>
                <a:latin typeface="Arial"/>
                <a:ea typeface="Arial"/>
                <a:cs typeface="Arial"/>
                <a:sym typeface="Arial"/>
              </a:defRPr>
            </a:lvl2pPr>
            <a:lvl3pPr indent="-368300" lvl="2" marL="1371600" marR="0" rtl="0" algn="l">
              <a:lnSpc>
                <a:spcPct val="100000"/>
              </a:lnSpc>
              <a:spcBef>
                <a:spcPts val="600"/>
              </a:spcBef>
              <a:spcAft>
                <a:spcPts val="0"/>
              </a:spcAft>
              <a:buClr>
                <a:schemeClr val="accent1"/>
              </a:buClr>
              <a:buSzPts val="2200"/>
              <a:buFont typeface="Noto Sans Symbols"/>
              <a:buChar char="●"/>
              <a:defRPr b="0" i="0" sz="2000" u="none" cap="none" strike="noStrike">
                <a:solidFill>
                  <a:srgbClr val="595959"/>
                </a:solidFill>
                <a:latin typeface="Arial"/>
                <a:ea typeface="Arial"/>
                <a:cs typeface="Arial"/>
                <a:sym typeface="Arial"/>
              </a:defRPr>
            </a:lvl3pPr>
            <a:lvl4pPr indent="-354330" lvl="3" marL="18288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4pPr>
            <a:lvl5pPr indent="-354329" lvl="4" marL="2286000" marR="0" rtl="0" algn="l">
              <a:lnSpc>
                <a:spcPct val="100000"/>
              </a:lnSpc>
              <a:spcBef>
                <a:spcPts val="600"/>
              </a:spcBef>
              <a:spcAft>
                <a:spcPts val="0"/>
              </a:spcAft>
              <a:buClr>
                <a:schemeClr val="accent1"/>
              </a:buClr>
              <a:buSzPts val="1980"/>
              <a:buFont typeface="Noto Sans Symbols"/>
              <a:buChar char="●"/>
              <a:defRPr b="0" i="0" sz="1800" u="none" cap="none" strike="noStrike">
                <a:solidFill>
                  <a:srgbClr val="595959"/>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0" name="Google Shape;40;p5"/>
          <p:cNvSpPr txBox="1"/>
          <p:nvPr>
            <p:ph idx="10" type="dt"/>
          </p:nvPr>
        </p:nvSpPr>
        <p:spPr>
          <a:xfrm>
            <a:off x="6781800" y="6275387"/>
            <a:ext cx="981000" cy="365100"/>
          </a:xfrm>
          <a:prstGeom prst="rect">
            <a:avLst/>
          </a:prstGeom>
          <a:noFill/>
          <a:ln>
            <a:noFill/>
          </a:ln>
        </p:spPr>
        <p:txBody>
          <a:bodyPr anchorCtr="0" anchor="ctr" bIns="91425" lIns="91425" spcFirstLastPara="1" rIns="91425" wrap="square" tIns="91425">
            <a:noAutofit/>
          </a:bodyPr>
          <a:lstStyle>
            <a:lvl1pPr lvl="0" marR="0" rtl="0" algn="r">
              <a:lnSpc>
                <a:spcPct val="100000"/>
              </a:lnSpc>
              <a:spcBef>
                <a:spcPts val="0"/>
              </a:spcBef>
              <a:spcAft>
                <a:spcPts val="0"/>
              </a:spcAft>
              <a:buClr>
                <a:schemeClr val="lt1"/>
              </a:buClr>
              <a:buSzPts val="1200"/>
              <a:buFont typeface="Arial"/>
              <a:buNone/>
              <a:defRPr b="0" i="0" sz="1200" u="none" cap="none" strike="noStrike">
                <a:solidFill>
                  <a:schemeClr val="lt1"/>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1" name="Google Shape;41;p5"/>
          <p:cNvSpPr txBox="1"/>
          <p:nvPr>
            <p:ph idx="11" type="ftr"/>
          </p:nvPr>
        </p:nvSpPr>
        <p:spPr>
          <a:xfrm>
            <a:off x="265112" y="6275387"/>
            <a:ext cx="5983200" cy="365100"/>
          </a:xfrm>
          <a:prstGeom prst="rect">
            <a:avLst/>
          </a:prstGeom>
          <a:noFill/>
          <a:ln>
            <a:noFill/>
          </a:ln>
        </p:spPr>
        <p:txBody>
          <a:bodyPr anchorCtr="0" anchor="ctr" bIns="91425" lIns="91425" spcFirstLastPara="1" rIns="91425" wrap="square" tIns="91425">
            <a:noAutofit/>
          </a:bodyPr>
          <a:lstStyle>
            <a:lvl1pPr lvl="0" marR="0" rtl="0" algn="l">
              <a:lnSpc>
                <a:spcPct val="100000"/>
              </a:lnSpc>
              <a:spcBef>
                <a:spcPts val="0"/>
              </a:spcBef>
              <a:spcAft>
                <a:spcPts val="0"/>
              </a:spcAft>
              <a:buClr>
                <a:schemeClr val="accent2"/>
              </a:buClr>
              <a:buSzPts val="1200"/>
              <a:buFont typeface="Arial"/>
              <a:buNone/>
              <a:defRPr b="0" i="0" sz="1200" u="none" cap="none" strike="noStrike">
                <a:solidFill>
                  <a:schemeClr val="accent2"/>
                </a:solidFill>
                <a:latin typeface="Arial"/>
                <a:ea typeface="Arial"/>
                <a:cs typeface="Arial"/>
                <a:sym typeface="Arial"/>
              </a:defRPr>
            </a:lvl1pPr>
            <a:lvl2pPr lvl="1"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9pPr>
          </a:lstStyle>
          <a:p/>
        </p:txBody>
      </p:sp>
      <p:sp>
        <p:nvSpPr>
          <p:cNvPr id="42" name="Google Shape;42;p5"/>
          <p:cNvSpPr txBox="1"/>
          <p:nvPr>
            <p:ph idx="12" type="sldNum"/>
          </p:nvPr>
        </p:nvSpPr>
        <p:spPr>
          <a:xfrm>
            <a:off x="7897813" y="6275387"/>
            <a:ext cx="990600" cy="365100"/>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chemeClr val="lt1"/>
              </a:buClr>
              <a:buSzPts val="900"/>
              <a:buFont typeface="Arial"/>
              <a:buNone/>
              <a:defRPr b="0" i="0" sz="36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AU"/>
              <a:t>‹#›</a:t>
            </a:fld>
            <a:endParaRPr/>
          </a:p>
        </p:txBody>
      </p:sp>
    </p:spTree>
  </p:cSld>
  <p:clrMap accent1="accent1" accent2="accent2" accent3="accent3" accent4="accent4" accent5="accent5" accent6="accent6" bg1="lt1" bg2="dk2" tx1="dk1" tx2="lt2" folHlink="folHlink" hlink="hlink"/>
  <p:sldLayoutIdLst>
    <p:sldLayoutId id="2147483650"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 Id="rId7" Type="http://schemas.openxmlformats.org/officeDocument/2006/relationships/image" Target="../media/image6.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25.png"/><Relationship Id="rId6" Type="http://schemas.openxmlformats.org/officeDocument/2006/relationships/image" Target="../media/image1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14.png"/><Relationship Id="rId6" Type="http://schemas.openxmlformats.org/officeDocument/2006/relationships/image" Target="../media/image1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5.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15.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13.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10.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23.png"/><Relationship Id="rId6" Type="http://schemas.openxmlformats.org/officeDocument/2006/relationships/hyperlink" Target="https://www.sciencelearn.org.nz/resources/2868-winning-ways-presenting-scientific-data" TargetMode="External"/><Relationship Id="rId7" Type="http://schemas.openxmlformats.org/officeDocument/2006/relationships/hyperlink" Target="https://www.sciencelearn.org.nz/resources/2868-winning-ways-presenting-scientific-data" TargetMode="External"/><Relationship Id="rId8"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s://www.sciencelearn.org.nz/resources/1225-kindling-cracker" TargetMode="External"/><Relationship Id="rId6" Type="http://schemas.openxmlformats.org/officeDocument/2006/relationships/hyperlink" Target="https://www.sciencelearn.org.nz/resources/1503-oobleck-versus-flubber" TargetMode="External"/><Relationship Id="rId7" Type="http://schemas.openxmlformats.org/officeDocument/2006/relationships/hyperlink" Target="https://www.sciencelearn.org.nz/resources/2141-science-project-measures-noise-levels"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jpg"/><Relationship Id="rId4" Type="http://schemas.openxmlformats.org/officeDocument/2006/relationships/image" Target="../media/image17.jpg"/><Relationship Id="rId5" Type="http://schemas.openxmlformats.org/officeDocument/2006/relationships/image" Target="../media/image3.jpg"/><Relationship Id="rId6" Type="http://schemas.openxmlformats.org/officeDocument/2006/relationships/hyperlink" Target="http://www.sciencelearn.org.nz" TargetMode="External"/><Relationship Id="rId7" Type="http://schemas.openxmlformats.org/officeDocument/2006/relationships/hyperlink" Target="mailto:enquiries@sciencelearn.org.nz" TargetMode="External"/><Relationship Id="rId8" Type="http://schemas.openxmlformats.org/officeDocument/2006/relationships/hyperlink" Target="http://www.sciencelearn.org.nz/" TargetMode="External"/></Relationships>
</file>

<file path=ppt/slides/_rels/slide20.xml.rels><?xml version="1.0" encoding="UTF-8" standalone="yes"?><Relationships xmlns="http://schemas.openxmlformats.org/package/2006/relationships"><Relationship Id="rId11" Type="http://schemas.openxmlformats.org/officeDocument/2006/relationships/image" Target="../media/image17.jpg"/><Relationship Id="rId10" Type="http://schemas.openxmlformats.org/officeDocument/2006/relationships/hyperlink" Target="mailto:enquiries@sciencelearn.org.nz" TargetMode="External"/><Relationship Id="rId13" Type="http://schemas.openxmlformats.org/officeDocument/2006/relationships/image" Target="../media/image22.png"/><Relationship Id="rId12"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jpg"/><Relationship Id="rId4" Type="http://schemas.openxmlformats.org/officeDocument/2006/relationships/hyperlink" Target="mailto:enquiries@sciencelearn.org.nz" TargetMode="External"/><Relationship Id="rId9" Type="http://schemas.openxmlformats.org/officeDocument/2006/relationships/hyperlink" Target="https://join.slack.com/t/slh-talk/shared_invite/enQtMjU3OTUzMDgwNjYxLTk1ZTdlMGY4Zjk5MzlkMDIwMmNkMzliOGZkYWQzNzFiZWM5M2U1ZGY1MTY3MjVjYmRjOWE1MTM1ZTc4OGRiY2Y" TargetMode="External"/><Relationship Id="rId15" Type="http://schemas.openxmlformats.org/officeDocument/2006/relationships/image" Target="../media/image21.png"/><Relationship Id="rId14" Type="http://schemas.openxmlformats.org/officeDocument/2006/relationships/image" Target="../media/image19.png"/><Relationship Id="rId17" Type="http://schemas.openxmlformats.org/officeDocument/2006/relationships/hyperlink" Target="http://www.sciencelearn.org.nz" TargetMode="External"/><Relationship Id="rId16" Type="http://schemas.openxmlformats.org/officeDocument/2006/relationships/image" Target="../media/image20.png"/><Relationship Id="rId5" Type="http://schemas.openxmlformats.org/officeDocument/2006/relationships/hyperlink" Target="http://www.facebook.com/nzsciencelearn" TargetMode="External"/><Relationship Id="rId19" Type="http://schemas.openxmlformats.org/officeDocument/2006/relationships/hyperlink" Target="http://www.sciencelearn.org.nz/" TargetMode="External"/><Relationship Id="rId6" Type="http://schemas.openxmlformats.org/officeDocument/2006/relationships/hyperlink" Target="http://www.facebook.com/nzsciencelearn" TargetMode="External"/><Relationship Id="rId18" Type="http://schemas.openxmlformats.org/officeDocument/2006/relationships/hyperlink" Target="mailto:enquiries@sciencelearn.org.nz" TargetMode="External"/><Relationship Id="rId7" Type="http://schemas.openxmlformats.org/officeDocument/2006/relationships/hyperlink" Target="https://nz.pinterest.com/nzsciencelearn/" TargetMode="External"/><Relationship Id="rId8" Type="http://schemas.openxmlformats.org/officeDocument/2006/relationships/hyperlink" Target="http://www.instagram.com/sciencelearninghubnz"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hyperlink" Target="http://www.sciencelearn.org.nz/" TargetMode="External"/><Relationship Id="rId6" Type="http://schemas.openxmlformats.org/officeDocument/2006/relationships/image" Target="../media/image1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15.jp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hyperlink" Target="http://www.sciencelearn.org.nz/"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1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hyperlink" Target="http://www.sciencelearn.org.nz" TargetMode="External"/><Relationship Id="rId5" Type="http://schemas.openxmlformats.org/officeDocument/2006/relationships/hyperlink" Target="mailto:enquiries@sciencelearn.org.nz" TargetMode="External"/><Relationship Id="rId6" Type="http://schemas.openxmlformats.org/officeDocument/2006/relationships/image" Target="../media/image1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8.png"/><Relationship Id="rId6" Type="http://schemas.openxmlformats.org/officeDocument/2006/relationships/hyperlink" Target="http://creativecommons.org/licenses/by-sa/3.0/"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hyperlink" Target="http://www.sciencelearn.org.nz" TargetMode="External"/><Relationship Id="rId4" Type="http://schemas.openxmlformats.org/officeDocument/2006/relationships/hyperlink" Target="mailto:enquiries@sciencelearn.org.nz" TargetMode="External"/><Relationship Id="rId5"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55" name="Shape 55"/>
        <p:cNvGrpSpPr/>
        <p:nvPr/>
      </p:nvGrpSpPr>
      <p:grpSpPr>
        <a:xfrm>
          <a:off x="0" y="0"/>
          <a:ext cx="0" cy="0"/>
          <a:chOff x="0" y="0"/>
          <a:chExt cx="0" cy="0"/>
        </a:xfrm>
      </p:grpSpPr>
      <p:sp>
        <p:nvSpPr>
          <p:cNvPr id="56" name="Google Shape;56;p7"/>
          <p:cNvSpPr txBox="1"/>
          <p:nvPr/>
        </p:nvSpPr>
        <p:spPr>
          <a:xfrm>
            <a:off x="23813" y="390525"/>
            <a:ext cx="69342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t/>
            </a:r>
            <a:endParaRPr b="0" i="0" sz="1200" u="none" cap="none" strike="noStrike">
              <a:solidFill>
                <a:schemeClr val="accent2"/>
              </a:solidFill>
              <a:latin typeface="Arial"/>
              <a:ea typeface="Arial"/>
              <a:cs typeface="Arial"/>
              <a:sym typeface="Arial"/>
            </a:endParaRPr>
          </a:p>
        </p:txBody>
      </p:sp>
      <p:sp>
        <p:nvSpPr>
          <p:cNvPr id="57" name="Google Shape;57;p7"/>
          <p:cNvSpPr txBox="1"/>
          <p:nvPr/>
        </p:nvSpPr>
        <p:spPr>
          <a:xfrm>
            <a:off x="385475" y="5776788"/>
            <a:ext cx="8218800" cy="5445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31859C"/>
              </a:buClr>
              <a:buSzPts val="600"/>
              <a:buFont typeface="Arial"/>
              <a:buNone/>
            </a:pPr>
            <a:r>
              <a:rPr b="1" i="0" lang="en-AU" sz="2400" u="none" cap="none" strike="noStrike">
                <a:solidFill>
                  <a:srgbClr val="31859C"/>
                </a:solidFill>
                <a:latin typeface="Arial"/>
                <a:ea typeface="Arial"/>
                <a:cs typeface="Arial"/>
                <a:sym typeface="Arial"/>
              </a:rPr>
              <a:t>4–4:45 pm Thursday 20 February  </a:t>
            </a:r>
            <a:endParaRPr b="1" i="0" sz="2400" u="none" cap="none" strike="noStrike">
              <a:solidFill>
                <a:srgbClr val="31859C"/>
              </a:solidFill>
              <a:latin typeface="Arial"/>
              <a:ea typeface="Arial"/>
              <a:cs typeface="Arial"/>
              <a:sym typeface="Arial"/>
            </a:endParaRPr>
          </a:p>
        </p:txBody>
      </p:sp>
      <p:sp>
        <p:nvSpPr>
          <p:cNvPr id="58" name="Google Shape;58;p7"/>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4"/>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5"/>
              </a:rPr>
              <a:t>enquiries@sciencelearn.org.nz</a:t>
            </a:r>
            <a:r>
              <a:rPr lang="en-AU" sz="900">
                <a:solidFill>
                  <a:srgbClr val="0000FF"/>
                </a:solidFill>
                <a:latin typeface="Verdana"/>
                <a:ea typeface="Verdana"/>
                <a:cs typeface="Verdana"/>
                <a:sym typeface="Verdana"/>
              </a:rPr>
              <a:t> </a:t>
            </a:r>
            <a:endParaRPr sz="900">
              <a:solidFill>
                <a:srgbClr val="0000FF"/>
              </a:solidFill>
              <a:uFill>
                <a:noFill/>
              </a:uFill>
              <a:latin typeface="Verdana"/>
              <a:ea typeface="Verdana"/>
              <a:cs typeface="Verdana"/>
              <a:sym typeface="Verdana"/>
              <a:hlinkClick r:id="rId6"/>
            </a:endParaRPr>
          </a:p>
        </p:txBody>
      </p:sp>
      <p:sp>
        <p:nvSpPr>
          <p:cNvPr id="59" name="Google Shape;59;p7"/>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4800"/>
              <a:t>Flipping science fairs</a:t>
            </a:r>
            <a:endParaRPr b="1" i="0" sz="4800" u="none" cap="none" strike="noStrike">
              <a:solidFill>
                <a:schemeClr val="accent1"/>
              </a:solidFill>
            </a:endParaRPr>
          </a:p>
        </p:txBody>
      </p:sp>
      <p:pic>
        <p:nvPicPr>
          <p:cNvPr id="60" name="Google Shape;60;p7"/>
          <p:cNvPicPr preferRelativeResize="0"/>
          <p:nvPr/>
        </p:nvPicPr>
        <p:blipFill>
          <a:blip r:embed="rId7">
            <a:alphaModFix/>
          </a:blip>
          <a:stretch>
            <a:fillRect/>
          </a:stretch>
        </p:blipFill>
        <p:spPr>
          <a:xfrm>
            <a:off x="1596350" y="1396650"/>
            <a:ext cx="6289348" cy="429550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4" name="Shape 154"/>
        <p:cNvGrpSpPr/>
        <p:nvPr/>
      </p:nvGrpSpPr>
      <p:grpSpPr>
        <a:xfrm>
          <a:off x="0" y="0"/>
          <a:ext cx="0" cy="0"/>
          <a:chOff x="0" y="0"/>
          <a:chExt cx="0" cy="0"/>
        </a:xfrm>
      </p:grpSpPr>
      <p:sp>
        <p:nvSpPr>
          <p:cNvPr id="155" name="Google Shape;155;p16"/>
          <p:cNvSpPr txBox="1"/>
          <p:nvPr>
            <p:ph type="title"/>
          </p:nvPr>
        </p:nvSpPr>
        <p:spPr>
          <a:xfrm>
            <a:off x="371075" y="201925"/>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What’s in a name?</a:t>
            </a:r>
            <a:endParaRPr b="1" sz="3200"/>
          </a:p>
        </p:txBody>
      </p:sp>
      <p:sp>
        <p:nvSpPr>
          <p:cNvPr id="156" name="Google Shape;156;p16"/>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157" name="Google Shape;157;p16"/>
          <p:cNvSpPr txBox="1"/>
          <p:nvPr/>
        </p:nvSpPr>
        <p:spPr>
          <a:xfrm>
            <a:off x="1777275" y="1206900"/>
            <a:ext cx="6339000" cy="4444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AU" sz="2400"/>
              <a:t>Science exhibition</a:t>
            </a:r>
            <a:endParaRPr sz="2400"/>
          </a:p>
          <a:p>
            <a:pPr indent="-381000" lvl="0" marL="457200" rtl="0" algn="l">
              <a:spcBef>
                <a:spcPts val="1000"/>
              </a:spcBef>
              <a:spcAft>
                <a:spcPts val="0"/>
              </a:spcAft>
              <a:buClr>
                <a:schemeClr val="dk1"/>
              </a:buClr>
              <a:buSzPts val="2400"/>
              <a:buChar char="●"/>
            </a:pPr>
            <a:r>
              <a:rPr lang="en-AU" sz="2400">
                <a:solidFill>
                  <a:schemeClr val="dk1"/>
                </a:solidFill>
              </a:rPr>
              <a:t>Science talent search</a:t>
            </a:r>
            <a:endParaRPr sz="2400">
              <a:solidFill>
                <a:schemeClr val="dk1"/>
              </a:solidFill>
            </a:endParaRPr>
          </a:p>
          <a:p>
            <a:pPr indent="-381000" lvl="0" marL="457200" rtl="0" algn="l">
              <a:spcBef>
                <a:spcPts val="1000"/>
              </a:spcBef>
              <a:spcAft>
                <a:spcPts val="0"/>
              </a:spcAft>
              <a:buSzPts val="2400"/>
              <a:buChar char="●"/>
            </a:pPr>
            <a:r>
              <a:rPr lang="en-AU" sz="2400"/>
              <a:t>Interest fair</a:t>
            </a:r>
            <a:endParaRPr sz="2400"/>
          </a:p>
          <a:p>
            <a:pPr indent="-381000" lvl="0" marL="457200" rtl="0" algn="l">
              <a:spcBef>
                <a:spcPts val="1000"/>
              </a:spcBef>
              <a:spcAft>
                <a:spcPts val="0"/>
              </a:spcAft>
              <a:buSzPts val="2400"/>
              <a:buChar char="●"/>
            </a:pPr>
            <a:r>
              <a:rPr lang="en-AU" sz="2400"/>
              <a:t>Science celebration/festival/expo</a:t>
            </a:r>
            <a:endParaRPr sz="2400"/>
          </a:p>
          <a:p>
            <a:pPr indent="-381000" lvl="0" marL="457200" rtl="0" algn="l">
              <a:spcBef>
                <a:spcPts val="1000"/>
              </a:spcBef>
              <a:spcAft>
                <a:spcPts val="0"/>
              </a:spcAft>
              <a:buSzPts val="2400"/>
              <a:buChar char="●"/>
            </a:pPr>
            <a:r>
              <a:rPr lang="en-AU" sz="2400"/>
              <a:t>Science stories</a:t>
            </a:r>
            <a:endParaRPr sz="2400"/>
          </a:p>
          <a:p>
            <a:pPr indent="-381000" lvl="0" marL="457200" rtl="0" algn="l">
              <a:spcBef>
                <a:spcPts val="1000"/>
              </a:spcBef>
              <a:spcAft>
                <a:spcPts val="0"/>
              </a:spcAft>
              <a:buSzPts val="2400"/>
              <a:buChar char="●"/>
            </a:pPr>
            <a:r>
              <a:rPr lang="en-AU" sz="2400"/>
              <a:t>Science</a:t>
            </a:r>
            <a:r>
              <a:rPr lang="en-AU" sz="2400"/>
              <a:t> and space festival</a:t>
            </a:r>
            <a:endParaRPr sz="2400"/>
          </a:p>
          <a:p>
            <a:pPr indent="0" lvl="0" marL="0" rtl="0" algn="l">
              <a:spcBef>
                <a:spcPts val="1000"/>
              </a:spcBef>
              <a:spcAft>
                <a:spcPts val="0"/>
              </a:spcAft>
              <a:buNone/>
            </a:pPr>
            <a:r>
              <a:t/>
            </a:r>
            <a:endParaRPr sz="2400"/>
          </a:p>
        </p:txBody>
      </p:sp>
      <p:pic>
        <p:nvPicPr>
          <p:cNvPr id="158" name="Google Shape;158;p16"/>
          <p:cNvPicPr preferRelativeResize="0"/>
          <p:nvPr/>
        </p:nvPicPr>
        <p:blipFill>
          <a:blip r:embed="rId5">
            <a:alphaModFix/>
          </a:blip>
          <a:stretch>
            <a:fillRect/>
          </a:stretch>
        </p:blipFill>
        <p:spPr>
          <a:xfrm>
            <a:off x="97125" y="3612273"/>
            <a:ext cx="1781075" cy="2544375"/>
          </a:xfrm>
          <a:prstGeom prst="rect">
            <a:avLst/>
          </a:prstGeom>
          <a:noFill/>
          <a:ln>
            <a:noFill/>
          </a:ln>
        </p:spPr>
      </p:pic>
      <p:sp>
        <p:nvSpPr>
          <p:cNvPr id="159" name="Google Shape;159;p16"/>
          <p:cNvSpPr/>
          <p:nvPr/>
        </p:nvSpPr>
        <p:spPr>
          <a:xfrm>
            <a:off x="2222825" y="4497325"/>
            <a:ext cx="6168900" cy="1405500"/>
          </a:xfrm>
          <a:prstGeom prst="wedgeRectCallout">
            <a:avLst>
              <a:gd fmla="val -63128" name="adj1"/>
              <a:gd fmla="val -3827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We are changing from Science Fair to a Science Expo where all investigations are publicly displayed. </a:t>
            </a:r>
            <a:endParaRPr sz="1800"/>
          </a:p>
          <a:p>
            <a:pPr indent="0" lvl="0" marL="0" rtl="0" algn="l">
              <a:spcBef>
                <a:spcPts val="0"/>
              </a:spcBef>
              <a:spcAft>
                <a:spcPts val="0"/>
              </a:spcAft>
              <a:buNone/>
            </a:pPr>
            <a:r>
              <a:rPr lang="en-AU" sz="1800"/>
              <a:t>You could also run a STEAM circus! </a:t>
            </a:r>
            <a:endParaRPr sz="1800"/>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4" name="Shape 164"/>
        <p:cNvGrpSpPr/>
        <p:nvPr/>
      </p:nvGrpSpPr>
      <p:grpSpPr>
        <a:xfrm>
          <a:off x="0" y="0"/>
          <a:ext cx="0" cy="0"/>
          <a:chOff x="0" y="0"/>
          <a:chExt cx="0" cy="0"/>
        </a:xfrm>
      </p:grpSpPr>
      <p:sp>
        <p:nvSpPr>
          <p:cNvPr id="165" name="Google Shape;165;p17"/>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pic>
        <p:nvPicPr>
          <p:cNvPr id="166" name="Google Shape;166;p17"/>
          <p:cNvPicPr preferRelativeResize="0"/>
          <p:nvPr/>
        </p:nvPicPr>
        <p:blipFill>
          <a:blip r:embed="rId5">
            <a:alphaModFix/>
          </a:blip>
          <a:stretch>
            <a:fillRect/>
          </a:stretch>
        </p:blipFill>
        <p:spPr>
          <a:xfrm>
            <a:off x="0" y="1471451"/>
            <a:ext cx="7370175" cy="3288211"/>
          </a:xfrm>
          <a:prstGeom prst="rect">
            <a:avLst/>
          </a:prstGeom>
          <a:noFill/>
          <a:ln>
            <a:noFill/>
          </a:ln>
        </p:spPr>
      </p:pic>
      <p:sp>
        <p:nvSpPr>
          <p:cNvPr id="167" name="Google Shape;167;p17"/>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Figuring out what project to do</a:t>
            </a:r>
            <a:endParaRPr b="1" sz="3200"/>
          </a:p>
        </p:txBody>
      </p:sp>
      <p:pic>
        <p:nvPicPr>
          <p:cNvPr id="168" name="Google Shape;168;p17"/>
          <p:cNvPicPr preferRelativeResize="0"/>
          <p:nvPr/>
        </p:nvPicPr>
        <p:blipFill>
          <a:blip r:embed="rId6">
            <a:alphaModFix/>
          </a:blip>
          <a:stretch>
            <a:fillRect/>
          </a:stretch>
        </p:blipFill>
        <p:spPr>
          <a:xfrm>
            <a:off x="7159299" y="3675024"/>
            <a:ext cx="1773825" cy="2522575"/>
          </a:xfrm>
          <a:prstGeom prst="rect">
            <a:avLst/>
          </a:prstGeom>
          <a:noFill/>
          <a:ln>
            <a:noFill/>
          </a:ln>
        </p:spPr>
      </p:pic>
      <p:sp>
        <p:nvSpPr>
          <p:cNvPr id="169" name="Google Shape;169;p17"/>
          <p:cNvSpPr/>
          <p:nvPr/>
        </p:nvSpPr>
        <p:spPr>
          <a:xfrm>
            <a:off x="3028700" y="4684275"/>
            <a:ext cx="3866700" cy="1430700"/>
          </a:xfrm>
          <a:prstGeom prst="wedgeRectCallout">
            <a:avLst>
              <a:gd fmla="val 76299" name="adj1"/>
              <a:gd fmla="val -5597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1600"/>
              <a:t>Ways to help students follow their own interests in the questions they set themselves while still scaffolding rich and genuine development of scientific skills and techniques.</a:t>
            </a:r>
            <a:endParaRPr sz="1600"/>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4" name="Shape 174"/>
        <p:cNvGrpSpPr/>
        <p:nvPr/>
      </p:nvGrpSpPr>
      <p:grpSpPr>
        <a:xfrm>
          <a:off x="0" y="0"/>
          <a:ext cx="0" cy="0"/>
          <a:chOff x="0" y="0"/>
          <a:chExt cx="0" cy="0"/>
        </a:xfrm>
      </p:grpSpPr>
      <p:sp>
        <p:nvSpPr>
          <p:cNvPr id="175" name="Google Shape;175;p18"/>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Real-life contexts</a:t>
            </a:r>
            <a:endParaRPr b="1" sz="3200"/>
          </a:p>
          <a:p>
            <a:pPr indent="0" lvl="0" marL="0" marR="0" rtl="0" algn="ctr">
              <a:lnSpc>
                <a:spcPct val="100000"/>
              </a:lnSpc>
              <a:spcBef>
                <a:spcPts val="0"/>
              </a:spcBef>
              <a:spcAft>
                <a:spcPts val="0"/>
              </a:spcAft>
              <a:buClr>
                <a:schemeClr val="accent1"/>
              </a:buClr>
              <a:buSzPts val="800"/>
              <a:buFont typeface="Calibri"/>
              <a:buNone/>
            </a:pPr>
            <a:r>
              <a:rPr b="1" lang="en-AU" sz="3200"/>
              <a:t>Creating a science identity</a:t>
            </a:r>
            <a:endParaRPr b="1" sz="3200"/>
          </a:p>
        </p:txBody>
      </p:sp>
      <p:sp>
        <p:nvSpPr>
          <p:cNvPr id="176" name="Google Shape;176;p18"/>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177" name="Google Shape;177;p18"/>
          <p:cNvSpPr txBox="1"/>
          <p:nvPr/>
        </p:nvSpPr>
        <p:spPr>
          <a:xfrm>
            <a:off x="623450" y="1935263"/>
            <a:ext cx="8054400" cy="38970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AU" sz="3600">
                <a:solidFill>
                  <a:schemeClr val="dk1"/>
                </a:solidFill>
                <a:latin typeface="Source Sans Pro"/>
                <a:ea typeface="Source Sans Pro"/>
                <a:cs typeface="Source Sans Pro"/>
                <a:sym typeface="Source Sans Pro"/>
              </a:rPr>
              <a:t>Rather than focusing on competition and a final product – what if we shifted the focus of science fairs to students participating in a science community?</a:t>
            </a:r>
            <a:r>
              <a:rPr i="1" lang="en-AU" sz="3600">
                <a:solidFill>
                  <a:schemeClr val="dk1"/>
                </a:solidFill>
                <a:latin typeface="Source Sans Pro"/>
                <a:ea typeface="Source Sans Pro"/>
                <a:cs typeface="Source Sans Pro"/>
                <a:sym typeface="Source Sans Pro"/>
              </a:rPr>
              <a:t> </a:t>
            </a:r>
            <a:endParaRPr i="1" sz="3600">
              <a:solidFill>
                <a:schemeClr val="dk1"/>
              </a:solidFill>
              <a:latin typeface="Source Sans Pro"/>
              <a:ea typeface="Source Sans Pro"/>
              <a:cs typeface="Source Sans Pro"/>
              <a:sym typeface="Source Sans Pro"/>
            </a:endParaRPr>
          </a:p>
          <a:p>
            <a:pPr indent="0" lvl="0" marL="0" rtl="0" algn="ctr">
              <a:spcBef>
                <a:spcPts val="1000"/>
              </a:spcBef>
              <a:spcAft>
                <a:spcPts val="0"/>
              </a:spcAft>
              <a:buNone/>
            </a:pPr>
            <a:r>
              <a:rPr i="1" lang="en-AU" sz="3000">
                <a:solidFill>
                  <a:schemeClr val="dk1"/>
                </a:solidFill>
                <a:latin typeface="Source Sans Pro"/>
                <a:ea typeface="Source Sans Pro"/>
                <a:cs typeface="Source Sans Pro"/>
                <a:sym typeface="Source Sans Pro"/>
              </a:rPr>
              <a:t>(Ally Bull, 2016)</a:t>
            </a:r>
            <a:endParaRPr i="1" sz="30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2" name="Shape 182"/>
        <p:cNvGrpSpPr/>
        <p:nvPr/>
      </p:nvGrpSpPr>
      <p:grpSpPr>
        <a:xfrm>
          <a:off x="0" y="0"/>
          <a:ext cx="0" cy="0"/>
          <a:chOff x="0" y="0"/>
          <a:chExt cx="0" cy="0"/>
        </a:xfrm>
      </p:grpSpPr>
      <p:sp>
        <p:nvSpPr>
          <p:cNvPr id="183" name="Google Shape;183;p19"/>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pic>
        <p:nvPicPr>
          <p:cNvPr id="184" name="Google Shape;184;p19"/>
          <p:cNvPicPr preferRelativeResize="0"/>
          <p:nvPr/>
        </p:nvPicPr>
        <p:blipFill>
          <a:blip r:embed="rId5">
            <a:alphaModFix/>
          </a:blip>
          <a:stretch>
            <a:fillRect/>
          </a:stretch>
        </p:blipFill>
        <p:spPr>
          <a:xfrm>
            <a:off x="5019047" y="1578677"/>
            <a:ext cx="3317854" cy="4444200"/>
          </a:xfrm>
          <a:prstGeom prst="rect">
            <a:avLst/>
          </a:prstGeom>
          <a:noFill/>
          <a:ln>
            <a:noFill/>
          </a:ln>
        </p:spPr>
      </p:pic>
      <p:sp>
        <p:nvSpPr>
          <p:cNvPr id="185" name="Google Shape;185;p19"/>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Figuring out what project to do</a:t>
            </a:r>
            <a:endParaRPr b="1" sz="3200"/>
          </a:p>
        </p:txBody>
      </p:sp>
      <p:sp>
        <p:nvSpPr>
          <p:cNvPr id="186" name="Google Shape;186;p19"/>
          <p:cNvSpPr txBox="1"/>
          <p:nvPr/>
        </p:nvSpPr>
        <p:spPr>
          <a:xfrm>
            <a:off x="448325" y="1679925"/>
            <a:ext cx="4325100" cy="44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2400"/>
              <a:t>Practise asking questions</a:t>
            </a:r>
            <a:endParaRPr b="1" sz="2400"/>
          </a:p>
          <a:p>
            <a:pPr indent="0" lvl="0" marL="0" rtl="0" algn="l">
              <a:spcBef>
                <a:spcPts val="0"/>
              </a:spcBef>
              <a:spcAft>
                <a:spcPts val="0"/>
              </a:spcAft>
              <a:buNone/>
            </a:pPr>
            <a:r>
              <a:t/>
            </a:r>
            <a:endParaRPr sz="2400"/>
          </a:p>
          <a:p>
            <a:pPr indent="0" lvl="0" marL="0" rtl="0" algn="l">
              <a:spcBef>
                <a:spcPts val="0"/>
              </a:spcBef>
              <a:spcAft>
                <a:spcPts val="0"/>
              </a:spcAft>
              <a:buNone/>
            </a:pPr>
            <a:r>
              <a:rPr lang="en-AU" sz="2400"/>
              <a:t>View a scene</a:t>
            </a:r>
            <a:endParaRPr sz="2400"/>
          </a:p>
          <a:p>
            <a:pPr indent="0" lvl="0" marL="0" rtl="0" algn="l">
              <a:spcBef>
                <a:spcPts val="0"/>
              </a:spcBef>
              <a:spcAft>
                <a:spcPts val="0"/>
              </a:spcAft>
              <a:buNone/>
            </a:pPr>
            <a:r>
              <a:rPr lang="en-AU" sz="2400"/>
              <a:t>What parts interest you?</a:t>
            </a:r>
            <a:endParaRPr sz="2400"/>
          </a:p>
          <a:p>
            <a:pPr indent="0" lvl="0" marL="0" rtl="0" algn="l">
              <a:spcBef>
                <a:spcPts val="0"/>
              </a:spcBef>
              <a:spcAft>
                <a:spcPts val="0"/>
              </a:spcAft>
              <a:buNone/>
            </a:pPr>
            <a:r>
              <a:rPr lang="en-AU" sz="2400"/>
              <a:t>Use question dice</a:t>
            </a:r>
            <a:endParaRPr sz="2400"/>
          </a:p>
          <a:p>
            <a:pPr indent="0" lvl="0" marL="0" rtl="0" algn="l">
              <a:spcBef>
                <a:spcPts val="0"/>
              </a:spcBef>
              <a:spcAft>
                <a:spcPts val="0"/>
              </a:spcAft>
              <a:buNone/>
            </a:pPr>
            <a:r>
              <a:t/>
            </a:r>
            <a:endParaRPr sz="2400"/>
          </a:p>
        </p:txBody>
      </p:sp>
      <p:pic>
        <p:nvPicPr>
          <p:cNvPr id="187" name="Google Shape;187;p19"/>
          <p:cNvPicPr preferRelativeResize="0"/>
          <p:nvPr/>
        </p:nvPicPr>
        <p:blipFill>
          <a:blip r:embed="rId6">
            <a:alphaModFix/>
          </a:blip>
          <a:stretch>
            <a:fillRect/>
          </a:stretch>
        </p:blipFill>
        <p:spPr>
          <a:xfrm>
            <a:off x="165538" y="3669200"/>
            <a:ext cx="2219325" cy="2705100"/>
          </a:xfrm>
          <a:prstGeom prst="rect">
            <a:avLst/>
          </a:prstGeom>
          <a:noFill/>
          <a:ln>
            <a:noFill/>
          </a:ln>
        </p:spPr>
      </p:pic>
      <p:sp>
        <p:nvSpPr>
          <p:cNvPr id="188" name="Google Shape;188;p19"/>
          <p:cNvSpPr/>
          <p:nvPr/>
        </p:nvSpPr>
        <p:spPr>
          <a:xfrm>
            <a:off x="2525925" y="5102525"/>
            <a:ext cx="2581500" cy="1232700"/>
          </a:xfrm>
          <a:prstGeom prst="wedgeRectCallout">
            <a:avLst>
              <a:gd fmla="val -80132" name="adj1"/>
              <a:gd fmla="val -9607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1600"/>
              <a:t>Ways to help students follow their own interests in the questions they set themselves.</a:t>
            </a:r>
            <a:endParaRPr sz="1600"/>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3" name="Shape 193"/>
        <p:cNvGrpSpPr/>
        <p:nvPr/>
      </p:nvGrpSpPr>
      <p:grpSpPr>
        <a:xfrm>
          <a:off x="0" y="0"/>
          <a:ext cx="0" cy="0"/>
          <a:chOff x="0" y="0"/>
          <a:chExt cx="0" cy="0"/>
        </a:xfrm>
      </p:grpSpPr>
      <p:sp>
        <p:nvSpPr>
          <p:cNvPr id="194" name="Google Shape;194;p20"/>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Teacher planning</a:t>
            </a:r>
            <a:endParaRPr b="1" sz="3200"/>
          </a:p>
        </p:txBody>
      </p:sp>
      <p:sp>
        <p:nvSpPr>
          <p:cNvPr id="195" name="Google Shape;195;p20"/>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196" name="Google Shape;196;p20"/>
          <p:cNvSpPr txBox="1"/>
          <p:nvPr/>
        </p:nvSpPr>
        <p:spPr>
          <a:xfrm>
            <a:off x="2339675" y="1331050"/>
            <a:ext cx="4789500" cy="47721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AU" sz="2400"/>
              <a:t>Keep purpose in front of mind</a:t>
            </a:r>
            <a:endParaRPr sz="2400"/>
          </a:p>
          <a:p>
            <a:pPr indent="-381000" lvl="0" marL="457200" rtl="0" algn="l">
              <a:spcBef>
                <a:spcPts val="0"/>
              </a:spcBef>
              <a:spcAft>
                <a:spcPts val="0"/>
              </a:spcAft>
              <a:buSzPts val="2400"/>
              <a:buChar char="●"/>
            </a:pPr>
            <a:r>
              <a:rPr lang="en-AU" sz="2400"/>
              <a:t>Allow time </a:t>
            </a:r>
            <a:endParaRPr sz="2400"/>
          </a:p>
        </p:txBody>
      </p:sp>
      <p:pic>
        <p:nvPicPr>
          <p:cNvPr id="197" name="Google Shape;197;p20"/>
          <p:cNvPicPr preferRelativeResize="0"/>
          <p:nvPr/>
        </p:nvPicPr>
        <p:blipFill rotWithShape="1">
          <a:blip r:embed="rId5">
            <a:alphaModFix/>
          </a:blip>
          <a:srcRect b="0" l="11426" r="0" t="0"/>
          <a:stretch/>
        </p:blipFill>
        <p:spPr>
          <a:xfrm>
            <a:off x="2492950" y="2474887"/>
            <a:ext cx="4140325" cy="350582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2" name="Shape 202"/>
        <p:cNvGrpSpPr/>
        <p:nvPr/>
      </p:nvGrpSpPr>
      <p:grpSpPr>
        <a:xfrm>
          <a:off x="0" y="0"/>
          <a:ext cx="0" cy="0"/>
          <a:chOff x="0" y="0"/>
          <a:chExt cx="0" cy="0"/>
        </a:xfrm>
      </p:grpSpPr>
      <p:sp>
        <p:nvSpPr>
          <p:cNvPr id="203" name="Google Shape;203;p21"/>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What level of support do </a:t>
            </a:r>
            <a:endParaRPr b="1" sz="3200"/>
          </a:p>
          <a:p>
            <a:pPr indent="0" lvl="0" marL="0" marR="0" rtl="0" algn="ctr">
              <a:lnSpc>
                <a:spcPct val="100000"/>
              </a:lnSpc>
              <a:spcBef>
                <a:spcPts val="0"/>
              </a:spcBef>
              <a:spcAft>
                <a:spcPts val="0"/>
              </a:spcAft>
              <a:buClr>
                <a:schemeClr val="accent1"/>
              </a:buClr>
              <a:buSzPts val="800"/>
              <a:buFont typeface="Calibri"/>
              <a:buNone/>
            </a:pPr>
            <a:r>
              <a:rPr b="1" lang="en-AU" sz="3200"/>
              <a:t>your students need?</a:t>
            </a:r>
            <a:endParaRPr b="1" sz="3200"/>
          </a:p>
        </p:txBody>
      </p:sp>
      <p:sp>
        <p:nvSpPr>
          <p:cNvPr id="204" name="Google Shape;204;p21"/>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205" name="Google Shape;205;p21"/>
          <p:cNvSpPr txBox="1"/>
          <p:nvPr/>
        </p:nvSpPr>
        <p:spPr>
          <a:xfrm>
            <a:off x="869600" y="1679925"/>
            <a:ext cx="4446900" cy="44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p:txBody>
      </p:sp>
      <p:pic>
        <p:nvPicPr>
          <p:cNvPr id="206" name="Google Shape;206;p21"/>
          <p:cNvPicPr preferRelativeResize="0"/>
          <p:nvPr/>
        </p:nvPicPr>
        <p:blipFill rotWithShape="1">
          <a:blip r:embed="rId5">
            <a:alphaModFix/>
          </a:blip>
          <a:srcRect b="0" l="0" r="0" t="0"/>
          <a:stretch/>
        </p:blipFill>
        <p:spPr>
          <a:xfrm>
            <a:off x="1101550" y="1654200"/>
            <a:ext cx="7317794" cy="4720102"/>
          </a:xfrm>
          <a:prstGeom prst="rect">
            <a:avLst/>
          </a:prstGeom>
          <a:noFill/>
          <a:ln>
            <a:noFill/>
          </a:ln>
        </p:spPr>
      </p:pic>
      <p:sp>
        <p:nvSpPr>
          <p:cNvPr id="207" name="Google Shape;207;p21"/>
          <p:cNvSpPr/>
          <p:nvPr/>
        </p:nvSpPr>
        <p:spPr>
          <a:xfrm>
            <a:off x="2607650" y="4302000"/>
            <a:ext cx="1562700" cy="1677300"/>
          </a:xfrm>
          <a:prstGeom prst="wedgeRectCallout">
            <a:avLst>
              <a:gd fmla="val -81537" name="adj1"/>
              <a:gd fmla="val -753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Some students need ideas on how to get started.</a:t>
            </a:r>
            <a:endParaRPr sz="1800"/>
          </a:p>
        </p:txBody>
      </p:sp>
      <p:sp>
        <p:nvSpPr>
          <p:cNvPr id="208" name="Google Shape;208;p21"/>
          <p:cNvSpPr/>
          <p:nvPr/>
        </p:nvSpPr>
        <p:spPr>
          <a:xfrm>
            <a:off x="361850" y="1151850"/>
            <a:ext cx="2053500" cy="1518900"/>
          </a:xfrm>
          <a:prstGeom prst="wedgeRectCallout">
            <a:avLst>
              <a:gd fmla="val 60763" name="adj1"/>
              <a:gd fmla="val 4887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At our school some students work in a group with learning support staff.</a:t>
            </a:r>
            <a:endParaRPr sz="1800"/>
          </a:p>
        </p:txBody>
      </p:sp>
      <p:sp>
        <p:nvSpPr>
          <p:cNvPr id="209" name="Google Shape;209;p21"/>
          <p:cNvSpPr/>
          <p:nvPr/>
        </p:nvSpPr>
        <p:spPr>
          <a:xfrm>
            <a:off x="4497325" y="3653000"/>
            <a:ext cx="2429700" cy="2067600"/>
          </a:xfrm>
          <a:prstGeom prst="wedgeRectCallout">
            <a:avLst>
              <a:gd fmla="val 72142" name="adj1"/>
              <a:gd fmla="val 2212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My class has not done much science, so we all worked through an investigation together. Next time we will try working groups.</a:t>
            </a:r>
            <a:endParaRPr sz="1800"/>
          </a:p>
        </p:txBody>
      </p:sp>
      <p:sp>
        <p:nvSpPr>
          <p:cNvPr id="210" name="Google Shape;210;p21"/>
          <p:cNvSpPr/>
          <p:nvPr/>
        </p:nvSpPr>
        <p:spPr>
          <a:xfrm>
            <a:off x="4041450" y="1467350"/>
            <a:ext cx="2988900" cy="1791900"/>
          </a:xfrm>
          <a:prstGeom prst="wedgeRectCallout">
            <a:avLst>
              <a:gd fmla="val 58874" name="adj1"/>
              <a:gd fmla="val 2581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We run a fair at the end of year 10, that way students have had at least two years learning the knowledge and skills needed to work independently.</a:t>
            </a:r>
            <a:endParaRPr sz="1800"/>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5" name="Shape 215"/>
        <p:cNvGrpSpPr/>
        <p:nvPr/>
      </p:nvGrpSpPr>
      <p:grpSpPr>
        <a:xfrm>
          <a:off x="0" y="0"/>
          <a:ext cx="0" cy="0"/>
          <a:chOff x="0" y="0"/>
          <a:chExt cx="0" cy="0"/>
        </a:xfrm>
      </p:grpSpPr>
      <p:sp>
        <p:nvSpPr>
          <p:cNvPr id="216" name="Google Shape;216;p22"/>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Tools</a:t>
            </a:r>
            <a:endParaRPr b="1" sz="3200"/>
          </a:p>
        </p:txBody>
      </p:sp>
      <p:sp>
        <p:nvSpPr>
          <p:cNvPr id="217" name="Google Shape;217;p22"/>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218" name="Google Shape;218;p22"/>
          <p:cNvSpPr txBox="1"/>
          <p:nvPr/>
        </p:nvSpPr>
        <p:spPr>
          <a:xfrm>
            <a:off x="830650" y="1658975"/>
            <a:ext cx="4446900" cy="4444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AU" sz="2400"/>
              <a:t>Journals</a:t>
            </a:r>
            <a:endParaRPr sz="2400"/>
          </a:p>
          <a:p>
            <a:pPr indent="-381000" lvl="1" marL="914400" rtl="0" algn="l">
              <a:spcBef>
                <a:spcPts val="1000"/>
              </a:spcBef>
              <a:spcAft>
                <a:spcPts val="0"/>
              </a:spcAft>
              <a:buSzPts val="2400"/>
              <a:buChar char="○"/>
            </a:pPr>
            <a:r>
              <a:rPr lang="en-AU" sz="2400"/>
              <a:t>handwritten or digital</a:t>
            </a:r>
            <a:endParaRPr sz="2400"/>
          </a:p>
          <a:p>
            <a:pPr indent="-381000" lvl="0" marL="457200" rtl="0" algn="l">
              <a:spcBef>
                <a:spcPts val="1000"/>
              </a:spcBef>
              <a:spcAft>
                <a:spcPts val="0"/>
              </a:spcAft>
              <a:buSzPts val="2400"/>
              <a:buChar char="●"/>
            </a:pPr>
            <a:r>
              <a:rPr lang="en-AU" sz="2400"/>
              <a:t>Planning sheets/templates</a:t>
            </a:r>
            <a:endParaRPr sz="2400"/>
          </a:p>
          <a:p>
            <a:pPr indent="-381000" lvl="0" marL="457200" rtl="0" algn="l">
              <a:spcBef>
                <a:spcPts val="1000"/>
              </a:spcBef>
              <a:spcAft>
                <a:spcPts val="0"/>
              </a:spcAft>
              <a:buSzPts val="2400"/>
              <a:buChar char="●"/>
            </a:pPr>
            <a:r>
              <a:rPr lang="en-AU" sz="2400"/>
              <a:t>Mentoring </a:t>
            </a:r>
            <a:endParaRPr sz="2400"/>
          </a:p>
          <a:p>
            <a:pPr indent="-381000" lvl="1" marL="914400" rtl="0" algn="l">
              <a:spcBef>
                <a:spcPts val="1000"/>
              </a:spcBef>
              <a:spcAft>
                <a:spcPts val="0"/>
              </a:spcAft>
              <a:buSzPts val="2400"/>
              <a:buChar char="○"/>
            </a:pPr>
            <a:r>
              <a:rPr lang="en-AU" sz="2400"/>
              <a:t>other schools</a:t>
            </a:r>
            <a:endParaRPr sz="2400"/>
          </a:p>
          <a:p>
            <a:pPr indent="-381000" lvl="1" marL="914400" rtl="0" algn="l">
              <a:spcBef>
                <a:spcPts val="1000"/>
              </a:spcBef>
              <a:spcAft>
                <a:spcPts val="0"/>
              </a:spcAft>
              <a:buSzPts val="2400"/>
              <a:buChar char="○"/>
            </a:pPr>
            <a:r>
              <a:rPr lang="en-AU" sz="2400"/>
              <a:t>grandparents</a:t>
            </a:r>
            <a:endParaRPr sz="2400"/>
          </a:p>
          <a:p>
            <a:pPr indent="0" lvl="0" marL="914400" rtl="0" algn="l">
              <a:spcBef>
                <a:spcPts val="1000"/>
              </a:spcBef>
              <a:spcAft>
                <a:spcPts val="1000"/>
              </a:spcAft>
              <a:buNone/>
            </a:pPr>
            <a:r>
              <a:t/>
            </a:r>
            <a:endParaRPr sz="2400"/>
          </a:p>
        </p:txBody>
      </p:sp>
      <p:pic>
        <p:nvPicPr>
          <p:cNvPr id="219" name="Google Shape;219;p22"/>
          <p:cNvPicPr preferRelativeResize="0"/>
          <p:nvPr/>
        </p:nvPicPr>
        <p:blipFill rotWithShape="1">
          <a:blip r:embed="rId5">
            <a:alphaModFix/>
          </a:blip>
          <a:srcRect b="0" l="5606" r="6927" t="0"/>
          <a:stretch/>
        </p:blipFill>
        <p:spPr>
          <a:xfrm>
            <a:off x="5793650" y="3046400"/>
            <a:ext cx="3032375" cy="2657475"/>
          </a:xfrm>
          <a:prstGeom prst="rect">
            <a:avLst/>
          </a:prstGeom>
          <a:noFill/>
          <a:ln>
            <a:noFill/>
          </a:ln>
        </p:spPr>
      </p:pic>
      <p:sp>
        <p:nvSpPr>
          <p:cNvPr id="220" name="Google Shape;220;p22"/>
          <p:cNvSpPr/>
          <p:nvPr/>
        </p:nvSpPr>
        <p:spPr>
          <a:xfrm>
            <a:off x="5156925" y="1908725"/>
            <a:ext cx="3521100" cy="680700"/>
          </a:xfrm>
          <a:prstGeom prst="wedgeRectCallout">
            <a:avLst>
              <a:gd fmla="val -364" name="adj1"/>
              <a:gd fmla="val 15244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How do you ensure authenticity?</a:t>
            </a:r>
            <a:endParaRPr sz="1800"/>
          </a:p>
        </p:txBody>
      </p:sp>
      <p:sp>
        <p:nvSpPr>
          <p:cNvPr id="221" name="Google Shape;221;p22"/>
          <p:cNvSpPr/>
          <p:nvPr/>
        </p:nvSpPr>
        <p:spPr>
          <a:xfrm>
            <a:off x="3047275" y="4622600"/>
            <a:ext cx="2835300" cy="1397700"/>
          </a:xfrm>
          <a:prstGeom prst="wedgeRectCallout">
            <a:avLst>
              <a:gd fmla="val 78567" name="adj1"/>
              <a:gd fmla="val -8627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sz="1800"/>
              <a:t>Primary and secondary schools could connect </a:t>
            </a:r>
            <a:r>
              <a:rPr lang="en-AU" sz="1800"/>
              <a:t>to</a:t>
            </a:r>
            <a:r>
              <a:rPr lang="en-AU" sz="1800"/>
              <a:t> develop science and communication </a:t>
            </a:r>
            <a:r>
              <a:rPr lang="en-AU" sz="1800">
                <a:solidFill>
                  <a:schemeClr val="dk1"/>
                </a:solidFill>
              </a:rPr>
              <a:t>skills</a:t>
            </a:r>
            <a:r>
              <a:rPr lang="en-AU" sz="1800"/>
              <a:t>.</a:t>
            </a:r>
            <a:endParaRPr sz="1800"/>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6" name="Shape 226"/>
        <p:cNvGrpSpPr/>
        <p:nvPr/>
      </p:nvGrpSpPr>
      <p:grpSpPr>
        <a:xfrm>
          <a:off x="0" y="0"/>
          <a:ext cx="0" cy="0"/>
          <a:chOff x="0" y="0"/>
          <a:chExt cx="0" cy="0"/>
        </a:xfrm>
      </p:grpSpPr>
      <p:sp>
        <p:nvSpPr>
          <p:cNvPr id="227" name="Google Shape;227;p23"/>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Whānau and community </a:t>
            </a:r>
            <a:r>
              <a:rPr b="1" lang="en-AU" sz="3200"/>
              <a:t>involvement</a:t>
            </a:r>
            <a:endParaRPr b="1" sz="3200"/>
          </a:p>
        </p:txBody>
      </p:sp>
      <p:sp>
        <p:nvSpPr>
          <p:cNvPr id="228" name="Google Shape;228;p23"/>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229" name="Google Shape;229;p23"/>
          <p:cNvSpPr txBox="1"/>
          <p:nvPr/>
        </p:nvSpPr>
        <p:spPr>
          <a:xfrm>
            <a:off x="869600" y="1679925"/>
            <a:ext cx="4446900" cy="44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p:txBody>
      </p:sp>
      <p:sp>
        <p:nvSpPr>
          <p:cNvPr id="230" name="Google Shape;230;p23"/>
          <p:cNvSpPr txBox="1"/>
          <p:nvPr/>
        </p:nvSpPr>
        <p:spPr>
          <a:xfrm>
            <a:off x="4502100" y="5704400"/>
            <a:ext cx="27507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b="1">
              <a:latin typeface="Verdana"/>
              <a:ea typeface="Verdana"/>
              <a:cs typeface="Verdana"/>
              <a:sym typeface="Verdana"/>
            </a:endParaRPr>
          </a:p>
        </p:txBody>
      </p:sp>
      <p:pic>
        <p:nvPicPr>
          <p:cNvPr id="231" name="Google Shape;231;p23"/>
          <p:cNvPicPr preferRelativeResize="0"/>
          <p:nvPr/>
        </p:nvPicPr>
        <p:blipFill>
          <a:blip r:embed="rId5">
            <a:alphaModFix/>
          </a:blip>
          <a:stretch>
            <a:fillRect/>
          </a:stretch>
        </p:blipFill>
        <p:spPr>
          <a:xfrm>
            <a:off x="1543301" y="1387850"/>
            <a:ext cx="5876150" cy="440711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6" name="Shape 236"/>
        <p:cNvGrpSpPr/>
        <p:nvPr/>
      </p:nvGrpSpPr>
      <p:grpSpPr>
        <a:xfrm>
          <a:off x="0" y="0"/>
          <a:ext cx="0" cy="0"/>
          <a:chOff x="0" y="0"/>
          <a:chExt cx="0" cy="0"/>
        </a:xfrm>
      </p:grpSpPr>
      <p:sp>
        <p:nvSpPr>
          <p:cNvPr id="237" name="Google Shape;237;p24"/>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Science </a:t>
            </a:r>
            <a:r>
              <a:rPr b="1" lang="en-AU" sz="3200"/>
              <a:t>communication</a:t>
            </a:r>
            <a:endParaRPr b="1" sz="3200"/>
          </a:p>
        </p:txBody>
      </p:sp>
      <p:sp>
        <p:nvSpPr>
          <p:cNvPr id="238" name="Google Shape;238;p24"/>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239" name="Google Shape;239;p24"/>
          <p:cNvSpPr txBox="1"/>
          <p:nvPr/>
        </p:nvSpPr>
        <p:spPr>
          <a:xfrm>
            <a:off x="869600" y="1679925"/>
            <a:ext cx="4446900" cy="4444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p:txBody>
      </p:sp>
      <p:pic>
        <p:nvPicPr>
          <p:cNvPr id="240" name="Google Shape;240;p24"/>
          <p:cNvPicPr preferRelativeResize="0"/>
          <p:nvPr/>
        </p:nvPicPr>
        <p:blipFill>
          <a:blip r:embed="rId5">
            <a:alphaModFix/>
          </a:blip>
          <a:stretch>
            <a:fillRect/>
          </a:stretch>
        </p:blipFill>
        <p:spPr>
          <a:xfrm>
            <a:off x="1349350" y="1387850"/>
            <a:ext cx="3119149" cy="4681650"/>
          </a:xfrm>
          <a:prstGeom prst="rect">
            <a:avLst/>
          </a:prstGeom>
          <a:noFill/>
          <a:ln>
            <a:noFill/>
          </a:ln>
        </p:spPr>
      </p:pic>
      <p:sp>
        <p:nvSpPr>
          <p:cNvPr id="241" name="Google Shape;241;p24"/>
          <p:cNvSpPr txBox="1"/>
          <p:nvPr/>
        </p:nvSpPr>
        <p:spPr>
          <a:xfrm>
            <a:off x="5203800" y="1774800"/>
            <a:ext cx="3204900" cy="3876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AU" sz="1800"/>
              <a:t>Also see the </a:t>
            </a:r>
            <a:r>
              <a:rPr i="1" lang="en-AU" sz="1800"/>
              <a:t>Connected </a:t>
            </a:r>
            <a:r>
              <a:rPr lang="en-AU" sz="1800"/>
              <a:t>article </a:t>
            </a:r>
            <a:r>
              <a:rPr lang="en-AU" sz="1800" u="sng">
                <a:solidFill>
                  <a:schemeClr val="hlink"/>
                </a:solidFill>
                <a:hlinkClick r:id="rId6"/>
              </a:rPr>
              <a:t>Winning ways: </a:t>
            </a:r>
            <a:r>
              <a:rPr lang="en-AU" sz="1800" u="sng">
                <a:solidFill>
                  <a:schemeClr val="hlink"/>
                </a:solidFill>
                <a:hlinkClick r:id="rId7"/>
              </a:rPr>
              <a:t>presenting scientific data</a:t>
            </a:r>
            <a:r>
              <a:rPr lang="en-AU" sz="1800"/>
              <a:t> </a:t>
            </a:r>
            <a:endParaRPr sz="1800"/>
          </a:p>
        </p:txBody>
      </p:sp>
      <p:pic>
        <p:nvPicPr>
          <p:cNvPr descr="Winning Ways 01.jpg" id="242" name="Google Shape;242;p24"/>
          <p:cNvPicPr preferRelativeResize="0"/>
          <p:nvPr/>
        </p:nvPicPr>
        <p:blipFill rotWithShape="1">
          <a:blip r:embed="rId8">
            <a:alphaModFix/>
          </a:blip>
          <a:srcRect b="18417" l="30266" r="-1648" t="17985"/>
          <a:stretch/>
        </p:blipFill>
        <p:spPr>
          <a:xfrm>
            <a:off x="5246675" y="2998225"/>
            <a:ext cx="3119149" cy="3203778"/>
          </a:xfrm>
          <a:prstGeom prst="rect">
            <a:avLst/>
          </a:prstGeom>
          <a:noFill/>
          <a:ln>
            <a:noFill/>
          </a:ln>
        </p:spPr>
      </p:pic>
      <p:sp>
        <p:nvSpPr>
          <p:cNvPr id="243" name="Google Shape;243;p24"/>
          <p:cNvSpPr txBox="1"/>
          <p:nvPr/>
        </p:nvSpPr>
        <p:spPr>
          <a:xfrm>
            <a:off x="6449050" y="5782200"/>
            <a:ext cx="19167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AU" sz="1000">
                <a:solidFill>
                  <a:schemeClr val="dk1"/>
                </a:solidFill>
                <a:latin typeface="Verdana"/>
                <a:ea typeface="Verdana"/>
                <a:cs typeface="Verdana"/>
                <a:sym typeface="Verdana"/>
              </a:rPr>
              <a:t>Illustration by Katie O’Neill</a:t>
            </a:r>
            <a:endParaRPr sz="10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AU" sz="1000">
                <a:solidFill>
                  <a:schemeClr val="dk1"/>
                </a:solidFill>
                <a:latin typeface="Verdana"/>
                <a:ea typeface="Verdana"/>
                <a:cs typeface="Verdana"/>
                <a:sym typeface="Verdana"/>
              </a:rPr>
              <a:t>Crown Copyright 2016</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8" name="Shape 248"/>
        <p:cNvGrpSpPr/>
        <p:nvPr/>
      </p:nvGrpSpPr>
      <p:grpSpPr>
        <a:xfrm>
          <a:off x="0" y="0"/>
          <a:ext cx="0" cy="0"/>
          <a:chOff x="0" y="0"/>
          <a:chExt cx="0" cy="0"/>
        </a:xfrm>
      </p:grpSpPr>
      <p:sp>
        <p:nvSpPr>
          <p:cNvPr id="249" name="Google Shape;249;p25"/>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Get inspired</a:t>
            </a:r>
            <a:endParaRPr b="1" sz="3200"/>
          </a:p>
        </p:txBody>
      </p:sp>
      <p:sp>
        <p:nvSpPr>
          <p:cNvPr id="250" name="Google Shape;250;p25"/>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251" name="Google Shape;251;p25"/>
          <p:cNvSpPr txBox="1"/>
          <p:nvPr/>
        </p:nvSpPr>
        <p:spPr>
          <a:xfrm>
            <a:off x="1544675" y="1543325"/>
            <a:ext cx="6036900" cy="3697500"/>
          </a:xfrm>
          <a:prstGeom prst="rect">
            <a:avLst/>
          </a:prstGeom>
          <a:noFill/>
          <a:ln>
            <a:noFill/>
          </a:ln>
        </p:spPr>
        <p:txBody>
          <a:bodyPr anchorCtr="0" anchor="t" bIns="91425" lIns="91425" spcFirstLastPara="1" rIns="91425" wrap="square" tIns="91425">
            <a:noAutofit/>
          </a:bodyPr>
          <a:lstStyle/>
          <a:p>
            <a:pPr indent="0" lvl="0" marL="0" rtl="0" algn="l">
              <a:spcBef>
                <a:spcPts val="1200"/>
              </a:spcBef>
              <a:spcAft>
                <a:spcPts val="0"/>
              </a:spcAft>
              <a:buNone/>
            </a:pPr>
            <a:r>
              <a:rPr lang="en-AU" sz="1100">
                <a:solidFill>
                  <a:schemeClr val="dk1"/>
                </a:solidFill>
              </a:rPr>
              <a:t> </a:t>
            </a:r>
            <a:r>
              <a:rPr lang="en-AU" sz="2400">
                <a:solidFill>
                  <a:schemeClr val="dk1"/>
                </a:solidFill>
              </a:rPr>
              <a:t>Stories of some previous New Zealand science fair winners.</a:t>
            </a:r>
            <a:endParaRPr sz="2400">
              <a:solidFill>
                <a:schemeClr val="dk1"/>
              </a:solidFill>
            </a:endParaRPr>
          </a:p>
          <a:p>
            <a:pPr indent="-381000" lvl="0" marL="457200" rtl="0" algn="l">
              <a:spcBef>
                <a:spcPts val="1200"/>
              </a:spcBef>
              <a:spcAft>
                <a:spcPts val="0"/>
              </a:spcAft>
              <a:buClr>
                <a:schemeClr val="dk1"/>
              </a:buClr>
              <a:buSzPts val="2400"/>
              <a:buChar char="●"/>
            </a:pPr>
            <a:r>
              <a:rPr lang="en-AU" sz="2400" u="sng">
                <a:solidFill>
                  <a:srgbClr val="1155CC"/>
                </a:solidFill>
                <a:hlinkClick r:id="rId5"/>
              </a:rPr>
              <a:t>Kindling cracker</a:t>
            </a:r>
            <a:endParaRPr sz="2400" u="sng">
              <a:solidFill>
                <a:srgbClr val="1155CC"/>
              </a:solidFill>
            </a:endParaRPr>
          </a:p>
          <a:p>
            <a:pPr indent="-381000" lvl="0" marL="457200" rtl="0" algn="l">
              <a:spcBef>
                <a:spcPts val="0"/>
              </a:spcBef>
              <a:spcAft>
                <a:spcPts val="0"/>
              </a:spcAft>
              <a:buClr>
                <a:schemeClr val="dk1"/>
              </a:buClr>
              <a:buSzPts val="2400"/>
              <a:buChar char="●"/>
            </a:pPr>
            <a:r>
              <a:rPr lang="en-AU" sz="2400" u="sng">
                <a:solidFill>
                  <a:srgbClr val="1155CC"/>
                </a:solidFill>
                <a:hlinkClick r:id="rId6"/>
              </a:rPr>
              <a:t>Oobleck versus flubber</a:t>
            </a:r>
            <a:endParaRPr sz="2400" u="sng">
              <a:solidFill>
                <a:srgbClr val="1155CC"/>
              </a:solidFill>
            </a:endParaRPr>
          </a:p>
          <a:p>
            <a:pPr indent="-381000" lvl="0" marL="457200" rtl="0" algn="l">
              <a:spcBef>
                <a:spcPts val="0"/>
              </a:spcBef>
              <a:spcAft>
                <a:spcPts val="0"/>
              </a:spcAft>
              <a:buClr>
                <a:schemeClr val="dk1"/>
              </a:buClr>
              <a:buSzPts val="2400"/>
              <a:buChar char="●"/>
            </a:pPr>
            <a:r>
              <a:rPr lang="en-AU" sz="2400" u="sng">
                <a:solidFill>
                  <a:srgbClr val="1155CC"/>
                </a:solidFill>
                <a:hlinkClick r:id="rId7"/>
              </a:rPr>
              <a:t>Science project measures noise levels</a:t>
            </a:r>
            <a:endParaRPr b="1" sz="2400">
              <a:solidFill>
                <a:schemeClr val="dk1"/>
              </a:solidFill>
            </a:endParaRPr>
          </a:p>
          <a:p>
            <a:pPr indent="0" lvl="0" marL="0" rtl="0" algn="l">
              <a:spcBef>
                <a:spcPts val="1200"/>
              </a:spcBef>
              <a:spcAft>
                <a:spcPts val="0"/>
              </a:spcAft>
              <a:buNone/>
            </a:pPr>
            <a:r>
              <a:t/>
            </a:r>
            <a:endParaRPr b="1" sz="2400">
              <a:solidFill>
                <a:schemeClr val="dk1"/>
              </a:solidFill>
            </a:endParaRPr>
          </a:p>
          <a:p>
            <a:pPr indent="0" lvl="0" marL="0" rtl="0" algn="ctr">
              <a:spcBef>
                <a:spcPts val="1200"/>
              </a:spcBef>
              <a:spcAft>
                <a:spcPts val="1200"/>
              </a:spcAft>
              <a:buNone/>
            </a:pPr>
            <a:r>
              <a:rPr b="1" lang="en-AU" sz="2400">
                <a:solidFill>
                  <a:schemeClr val="dk1"/>
                </a:solidFill>
              </a:rPr>
              <a:t>Questions?</a:t>
            </a:r>
            <a:endParaRPr b="1" sz="2400">
              <a:solidFill>
                <a:schemeClr val="dk1"/>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64" name="Shape 64"/>
        <p:cNvGrpSpPr/>
        <p:nvPr/>
      </p:nvGrpSpPr>
      <p:grpSpPr>
        <a:xfrm>
          <a:off x="0" y="0"/>
          <a:ext cx="0" cy="0"/>
          <a:chOff x="0" y="0"/>
          <a:chExt cx="0" cy="0"/>
        </a:xfrm>
      </p:grpSpPr>
      <p:pic>
        <p:nvPicPr>
          <p:cNvPr id="65" name="Google Shape;65;p8"/>
          <p:cNvPicPr preferRelativeResize="0"/>
          <p:nvPr/>
        </p:nvPicPr>
        <p:blipFill rotWithShape="1">
          <a:blip r:embed="rId4">
            <a:alphaModFix/>
          </a:blip>
          <a:srcRect b="7634" l="1498" r="1196" t="8912"/>
          <a:stretch/>
        </p:blipFill>
        <p:spPr>
          <a:xfrm>
            <a:off x="24725" y="1335259"/>
            <a:ext cx="9144005" cy="1313516"/>
          </a:xfrm>
          <a:prstGeom prst="rect">
            <a:avLst/>
          </a:prstGeom>
          <a:noFill/>
          <a:ln>
            <a:noFill/>
          </a:ln>
        </p:spPr>
      </p:pic>
      <p:sp>
        <p:nvSpPr>
          <p:cNvPr id="66" name="Google Shape;66;p8"/>
          <p:cNvSpPr txBox="1"/>
          <p:nvPr/>
        </p:nvSpPr>
        <p:spPr>
          <a:xfrm>
            <a:off x="839100" y="181325"/>
            <a:ext cx="7465800" cy="1018800"/>
          </a:xfrm>
          <a:prstGeom prst="rect">
            <a:avLst/>
          </a:prstGeom>
          <a:noFill/>
          <a:ln>
            <a:noFill/>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rgbClr val="31859C"/>
                </a:solidFill>
                <a:latin typeface="Arial"/>
                <a:ea typeface="Arial"/>
                <a:cs typeface="Arial"/>
                <a:sym typeface="Arial"/>
              </a:rPr>
              <a:t>Pokapū Akoranga Pūtaiao</a:t>
            </a:r>
            <a:r>
              <a:rPr b="1" i="0" lang="en-AU" sz="3200" u="none" cap="none" strike="noStrike">
                <a:solidFill>
                  <a:srgbClr val="31859C"/>
                </a:solidFill>
                <a:latin typeface="Arial"/>
                <a:ea typeface="Arial"/>
                <a:cs typeface="Arial"/>
                <a:sym typeface="Arial"/>
              </a:rPr>
              <a:t> </a:t>
            </a:r>
            <a:endParaRPr b="1" i="0" sz="3200" u="none" cap="none" strike="noStrike">
              <a:solidFill>
                <a:schemeClr val="dk2"/>
              </a:solidFill>
              <a:latin typeface="Arial"/>
              <a:ea typeface="Arial"/>
              <a:cs typeface="Arial"/>
              <a:sym typeface="Arial"/>
            </a:endParaRPr>
          </a:p>
          <a:p>
            <a:pPr indent="0" lvl="0" marL="0" marR="0" rtl="0" algn="ctr">
              <a:lnSpc>
                <a:spcPct val="100000"/>
              </a:lnSpc>
              <a:spcBef>
                <a:spcPts val="0"/>
              </a:spcBef>
              <a:spcAft>
                <a:spcPts val="0"/>
              </a:spcAft>
              <a:buClr>
                <a:schemeClr val="dk1"/>
              </a:buClr>
              <a:buSzPts val="1100"/>
              <a:buFont typeface="Arial"/>
              <a:buNone/>
            </a:pPr>
            <a:r>
              <a:rPr b="1" i="0" lang="en-AU" sz="3000" u="none" cap="none" strike="noStrike">
                <a:solidFill>
                  <a:schemeClr val="accent1"/>
                </a:solidFill>
                <a:latin typeface="Arial"/>
                <a:ea typeface="Arial"/>
                <a:cs typeface="Arial"/>
                <a:sym typeface="Arial"/>
              </a:rPr>
              <a:t>The Science Learning Hub </a:t>
            </a:r>
            <a:endParaRPr b="0" i="0" sz="3000" u="none" cap="none" strike="noStrike">
              <a:solidFill>
                <a:srgbClr val="000000"/>
              </a:solidFill>
              <a:latin typeface="Arial"/>
              <a:ea typeface="Arial"/>
              <a:cs typeface="Arial"/>
              <a:sym typeface="Arial"/>
            </a:endParaRPr>
          </a:p>
        </p:txBody>
      </p:sp>
      <p:sp>
        <p:nvSpPr>
          <p:cNvPr id="67" name="Google Shape;67;p8"/>
          <p:cNvSpPr txBox="1"/>
          <p:nvPr/>
        </p:nvSpPr>
        <p:spPr>
          <a:xfrm>
            <a:off x="375725" y="2783900"/>
            <a:ext cx="8442000" cy="2645400"/>
          </a:xfrm>
          <a:prstGeom prst="rect">
            <a:avLst/>
          </a:prstGeom>
          <a:noFill/>
          <a:ln>
            <a:noFill/>
          </a:ln>
        </p:spPr>
        <p:txBody>
          <a:bodyPr anchorCtr="0" anchor="ctr" bIns="91425" lIns="91425" spcFirstLastPara="1" rIns="91425" wrap="square" tIns="91425">
            <a:noAutofit/>
          </a:bodyPr>
          <a:lstStyle/>
          <a:p>
            <a:pPr indent="-349250" lvl="0" marL="349250" marR="0" rtl="0" algn="l">
              <a:lnSpc>
                <a:spcPct val="100000"/>
              </a:lnSpc>
              <a:spcBef>
                <a:spcPts val="0"/>
              </a:spcBef>
              <a:spcAft>
                <a:spcPts val="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A trustworthy online resource – produced by educators and scientists for New Zealand teachers and students. </a:t>
            </a:r>
            <a:endParaRPr b="0" i="0" sz="2400" u="none" cap="none" strike="noStrike">
              <a:solidFill>
                <a:srgbClr val="595959"/>
              </a:solidFill>
              <a:latin typeface="Arial"/>
              <a:ea typeface="Arial"/>
              <a:cs typeface="Arial"/>
              <a:sym typeface="Arial"/>
            </a:endParaRPr>
          </a:p>
          <a:p>
            <a:pPr indent="-349250" lvl="0" marL="349250" marR="0" rtl="0" algn="l">
              <a:lnSpc>
                <a:spcPct val="100000"/>
              </a:lnSpc>
              <a:spcBef>
                <a:spcPts val="1000"/>
              </a:spcBef>
              <a:spcAft>
                <a:spcPts val="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Based on world-class New Zealand science research.</a:t>
            </a:r>
            <a:endParaRPr b="0" i="0" sz="2400" u="none" cap="none" strike="noStrike">
              <a:solidFill>
                <a:srgbClr val="595959"/>
              </a:solidFill>
              <a:latin typeface="Arial"/>
              <a:ea typeface="Arial"/>
              <a:cs typeface="Arial"/>
              <a:sym typeface="Arial"/>
            </a:endParaRPr>
          </a:p>
          <a:p>
            <a:pPr indent="-349250" lvl="0" marL="349250" marR="0" rtl="0" algn="l">
              <a:lnSpc>
                <a:spcPct val="100000"/>
              </a:lnSpc>
              <a:spcBef>
                <a:spcPts val="1000"/>
              </a:spcBef>
              <a:spcAft>
                <a:spcPts val="1000"/>
              </a:spcAft>
              <a:buClr>
                <a:srgbClr val="6FB7D7"/>
              </a:buClr>
              <a:buSzPts val="2640"/>
              <a:buFont typeface="Noto Sans Symbols"/>
              <a:buChar char="●"/>
            </a:pPr>
            <a:r>
              <a:rPr b="0" i="0" lang="en-AU" sz="2400" u="none" cap="none" strike="noStrike">
                <a:solidFill>
                  <a:srgbClr val="595959"/>
                </a:solidFill>
                <a:latin typeface="Arial"/>
                <a:ea typeface="Arial"/>
                <a:cs typeface="Arial"/>
                <a:sym typeface="Arial"/>
              </a:rPr>
              <a:t>Supported by learning activities, information about the key science ideas and concepts, multimedia tools and other resources.</a:t>
            </a:r>
            <a:endParaRPr b="0" i="0" sz="1400" u="none" cap="none" strike="noStrike">
              <a:solidFill>
                <a:srgbClr val="000000"/>
              </a:solidFill>
              <a:latin typeface="Arial"/>
              <a:ea typeface="Arial"/>
              <a:cs typeface="Arial"/>
              <a:sym typeface="Arial"/>
            </a:endParaRPr>
          </a:p>
        </p:txBody>
      </p:sp>
      <p:pic>
        <p:nvPicPr>
          <p:cNvPr id="68" name="Google Shape;68;p8"/>
          <p:cNvPicPr preferRelativeResize="0"/>
          <p:nvPr/>
        </p:nvPicPr>
        <p:blipFill rotWithShape="1">
          <a:blip r:embed="rId5">
            <a:alphaModFix/>
          </a:blip>
          <a:srcRect b="0" l="0" r="0" t="0"/>
          <a:stretch/>
        </p:blipFill>
        <p:spPr>
          <a:xfrm>
            <a:off x="1362975" y="5429300"/>
            <a:ext cx="6285020" cy="1018800"/>
          </a:xfrm>
          <a:prstGeom prst="rect">
            <a:avLst/>
          </a:prstGeom>
          <a:noFill/>
          <a:ln>
            <a:noFill/>
          </a:ln>
          <a:effectLst>
            <a:outerShdw blurRad="57150" rotWithShape="0" algn="bl" dir="5400000" dist="85725">
              <a:srgbClr val="000000">
                <a:alpha val="46666"/>
              </a:srgbClr>
            </a:outerShdw>
          </a:effectLst>
        </p:spPr>
      </p:pic>
      <p:sp>
        <p:nvSpPr>
          <p:cNvPr id="69" name="Google Shape;69;p8"/>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 Copyright. The University of Waikato Te Whare Wananga o Waikato</a:t>
            </a:r>
            <a:r>
              <a:rPr lang="en-AU" sz="900">
                <a:solidFill>
                  <a:schemeClr val="dk1"/>
                </a:solidFill>
                <a:latin typeface="Verdana"/>
                <a:ea typeface="Verdana"/>
                <a:cs typeface="Verdana"/>
                <a:sym typeface="Verdana"/>
              </a:rPr>
              <a:t> l </a:t>
            </a:r>
            <a:r>
              <a:rPr lang="en-AU" sz="900" u="sng">
                <a:solidFill>
                  <a:srgbClr val="0000FF"/>
                </a:solidFill>
                <a:latin typeface="Verdana"/>
                <a:ea typeface="Verdana"/>
                <a:cs typeface="Verdana"/>
                <a:sym typeface="Verdana"/>
                <a:hlinkClick r:id="rId6"/>
              </a:rPr>
              <a:t>Science Learning Hub – Pokapū Akoranga Pūtaiao</a:t>
            </a:r>
            <a:r>
              <a:rPr lang="en-AU" sz="900">
                <a:solidFill>
                  <a:srgbClr val="0000FF"/>
                </a:solidFill>
                <a:latin typeface="Verdana"/>
                <a:ea typeface="Verdana"/>
                <a:cs typeface="Verdana"/>
                <a:sym typeface="Verdana"/>
              </a:rPr>
              <a:t>. </a:t>
            </a:r>
            <a:r>
              <a:rPr b="0" i="0" lang="en-AU" sz="900" u="none" cap="none" strike="noStrike">
                <a:solidFill>
                  <a:schemeClr val="dk1"/>
                </a:solidFill>
                <a:latin typeface="Verdana"/>
                <a:ea typeface="Verdana"/>
                <a:cs typeface="Verdana"/>
                <a:sym typeface="Verdana"/>
              </a:rPr>
              <a:t>All Rights Reserved </a:t>
            </a:r>
            <a:endParaRPr sz="900">
              <a:solidFill>
                <a:schemeClr val="dk1"/>
              </a:solidFill>
              <a:latin typeface="Verdana"/>
              <a:ea typeface="Verdana"/>
              <a:cs typeface="Verdana"/>
              <a:sym typeface="Verdana"/>
            </a:endParaRPr>
          </a:p>
          <a:p>
            <a:pPr indent="0" lvl="0" marL="0" marR="0" rtl="0" algn="l">
              <a:lnSpc>
                <a:spcPct val="100000"/>
              </a:lnSpc>
              <a:spcBef>
                <a:spcPts val="0"/>
              </a:spcBef>
              <a:spcAft>
                <a:spcPts val="0"/>
              </a:spcAft>
              <a:buClr>
                <a:schemeClr val="accent2"/>
              </a:buClr>
              <a:buSzPts val="250"/>
              <a:buFont typeface="Verdana"/>
              <a:buNone/>
            </a:pPr>
            <a:r>
              <a:rPr b="0" i="0" lang="en-AU" sz="900" u="none" cap="none" strike="noStrike">
                <a:solidFill>
                  <a:schemeClr val="dk1"/>
                </a:solidFill>
                <a:latin typeface="Verdana"/>
                <a:ea typeface="Verdana"/>
                <a:cs typeface="Verdana"/>
                <a:sym typeface="Verdana"/>
              </a:rPr>
              <a:t>All images are copyrighted. For further information, please refer to </a:t>
            </a:r>
            <a:r>
              <a:rPr b="0" i="0" lang="en-AU" sz="900" u="sng" cap="none" strike="noStrike">
                <a:solidFill>
                  <a:srgbClr val="0000FF"/>
                </a:solidFill>
                <a:latin typeface="Verdana"/>
                <a:ea typeface="Verdana"/>
                <a:cs typeface="Verdana"/>
                <a:sym typeface="Verdana"/>
                <a:hlinkClick r:id="rId7"/>
              </a:rPr>
              <a:t>enquiries@sciencelearn.org.nz</a:t>
            </a:r>
            <a:r>
              <a:rPr b="0" i="0" lang="en-AU" sz="900" u="none" cap="none" strike="noStrike">
                <a:solidFill>
                  <a:srgbClr val="0000FF"/>
                </a:solidFill>
                <a:latin typeface="Verdana"/>
                <a:ea typeface="Verdana"/>
                <a:cs typeface="Verdana"/>
                <a:sym typeface="Verdana"/>
              </a:rPr>
              <a:t> </a:t>
            </a:r>
            <a:endParaRPr b="0" i="0" sz="900" u="none" cap="none" strike="noStrike">
              <a:solidFill>
                <a:srgbClr val="0000FF"/>
              </a:solidFill>
              <a:uFill>
                <a:noFill/>
              </a:uFill>
              <a:latin typeface="Verdana"/>
              <a:ea typeface="Verdana"/>
              <a:cs typeface="Verdana"/>
              <a:sym typeface="Verdana"/>
              <a:hlinkClick r:id="rId8"/>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blipFill>
          <a:blip r:embed="rId3">
            <a:alphaModFix/>
          </a:blip>
          <a:stretch>
            <a:fillRect/>
          </a:stretch>
        </a:blipFill>
      </p:bgPr>
    </p:bg>
    <p:spTree>
      <p:nvGrpSpPr>
        <p:cNvPr id="255" name="Shape 255"/>
        <p:cNvGrpSpPr/>
        <p:nvPr/>
      </p:nvGrpSpPr>
      <p:grpSpPr>
        <a:xfrm>
          <a:off x="0" y="0"/>
          <a:ext cx="0" cy="0"/>
          <a:chOff x="0" y="0"/>
          <a:chExt cx="0" cy="0"/>
        </a:xfrm>
      </p:grpSpPr>
      <p:sp>
        <p:nvSpPr>
          <p:cNvPr id="256" name="Google Shape;256;p26"/>
          <p:cNvSpPr txBox="1"/>
          <p:nvPr/>
        </p:nvSpPr>
        <p:spPr>
          <a:xfrm>
            <a:off x="2747650" y="1282375"/>
            <a:ext cx="5585400" cy="29919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400"/>
              <a:buFont typeface="Calibri"/>
              <a:buNone/>
            </a:pPr>
            <a:r>
              <a:rPr b="0" i="0" lang="en-AU" sz="1800" u="none" cap="none" strike="noStrike">
                <a:solidFill>
                  <a:srgbClr val="000000"/>
                </a:solidFill>
                <a:latin typeface="Arial"/>
                <a:ea typeface="Arial"/>
                <a:cs typeface="Arial"/>
                <a:sym typeface="Arial"/>
              </a:rPr>
              <a:t>Email us </a:t>
            </a:r>
            <a:r>
              <a:rPr b="0" i="0" lang="en-AU" sz="1800" u="sng" cap="none" strike="noStrike">
                <a:solidFill>
                  <a:schemeClr val="hlink"/>
                </a:solidFill>
                <a:latin typeface="Arial"/>
                <a:ea typeface="Arial"/>
                <a:cs typeface="Arial"/>
                <a:sym typeface="Arial"/>
                <a:hlinkClick r:id="rId4"/>
              </a:rPr>
              <a:t>enquiries@sciencelearn.org.nz</a:t>
            </a:r>
            <a:r>
              <a:rPr b="0" i="0" lang="en-AU" sz="1800" u="none" cap="none" strike="noStrike">
                <a:solidFill>
                  <a:srgbClr val="674EA7"/>
                </a:solidFill>
                <a:latin typeface="Arial"/>
                <a:ea typeface="Arial"/>
                <a:cs typeface="Arial"/>
                <a:sym typeface="Arial"/>
              </a:rPr>
              <a:t>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5"/>
              </a:rPr>
              <a:t>https://twitter.com/NZScienceLearn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400" u="sng"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6"/>
              </a:rPr>
              <a:t>www.facebook.com/nzsciencelearn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rgbClr val="674EA7"/>
                </a:solidFill>
                <a:latin typeface="Arial"/>
                <a:ea typeface="Arial"/>
                <a:cs typeface="Arial"/>
                <a:sym typeface="Arial"/>
              </a:rPr>
              <a:t> </a:t>
            </a:r>
            <a:endParaRPr b="0" i="0" sz="14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400"/>
              <a:buFont typeface="Calibri"/>
              <a:buNone/>
            </a:pPr>
            <a:r>
              <a:rPr b="0" i="0" lang="en-AU" sz="1800" u="sng" cap="none" strike="noStrike">
                <a:solidFill>
                  <a:schemeClr val="hlink"/>
                </a:solidFill>
                <a:latin typeface="Arial"/>
                <a:ea typeface="Arial"/>
                <a:cs typeface="Arial"/>
                <a:sym typeface="Arial"/>
                <a:hlinkClick r:id="rId7"/>
              </a:rPr>
              <a:t>https://nz.pinterest.com/nzsciencelearn</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800" u="none" cap="none" strike="noStrike">
              <a:solidFill>
                <a:srgbClr val="674EA7"/>
              </a:solidFill>
              <a:latin typeface="Arial"/>
              <a:ea typeface="Arial"/>
              <a:cs typeface="Arial"/>
              <a:sym typeface="Arial"/>
            </a:endParaRPr>
          </a:p>
          <a:p>
            <a:pPr indent="0" lvl="0" marL="0" marR="0" rtl="0" algn="l">
              <a:lnSpc>
                <a:spcPct val="100000"/>
              </a:lnSpc>
              <a:spcBef>
                <a:spcPts val="0"/>
              </a:spcBef>
              <a:spcAft>
                <a:spcPts val="0"/>
              </a:spcAft>
              <a:buClr>
                <a:schemeClr val="hlink"/>
              </a:buClr>
              <a:buSzPts val="400"/>
              <a:buFont typeface="Calibri"/>
              <a:buNone/>
            </a:pPr>
            <a:r>
              <a:rPr b="0" i="0" lang="en-AU" sz="1800" u="sng" cap="none" strike="noStrike">
                <a:solidFill>
                  <a:schemeClr val="hlink"/>
                </a:solidFill>
                <a:highlight>
                  <a:schemeClr val="lt1"/>
                </a:highlight>
                <a:latin typeface="Arial"/>
                <a:ea typeface="Arial"/>
                <a:cs typeface="Arial"/>
                <a:sym typeface="Arial"/>
                <a:hlinkClick r:id="rId8"/>
              </a:rPr>
              <a:t>www.instagram.com/sciencelearninghubnz</a:t>
            </a:r>
            <a:endParaRPr b="0" i="0" sz="1600" u="none" cap="none" strike="noStrike">
              <a:solidFill>
                <a:srgbClr val="000000"/>
              </a:solidFill>
              <a:latin typeface="Calibri"/>
              <a:ea typeface="Calibri"/>
              <a:cs typeface="Calibri"/>
              <a:sym typeface="Calibri"/>
            </a:endParaRPr>
          </a:p>
        </p:txBody>
      </p:sp>
      <p:sp>
        <p:nvSpPr>
          <p:cNvPr id="257" name="Google Shape;257;p26"/>
          <p:cNvSpPr txBox="1"/>
          <p:nvPr/>
        </p:nvSpPr>
        <p:spPr>
          <a:xfrm>
            <a:off x="392550" y="4157513"/>
            <a:ext cx="8595000" cy="980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400"/>
              <a:buFont typeface="Arial"/>
              <a:buNone/>
            </a:pPr>
            <a:r>
              <a:rPr b="0" i="0" lang="en-AU" sz="2400" u="none" cap="none" strike="noStrike">
                <a:solidFill>
                  <a:srgbClr val="000000"/>
                </a:solidFill>
                <a:latin typeface="Arial"/>
                <a:ea typeface="Arial"/>
                <a:cs typeface="Arial"/>
                <a:sym typeface="Arial"/>
              </a:rPr>
              <a:t>Join us in our </a:t>
            </a:r>
            <a:r>
              <a:rPr b="1" i="0" lang="en-AU" sz="2400" u="none" cap="none" strike="noStrike">
                <a:solidFill>
                  <a:schemeClr val="accent1"/>
                </a:solidFill>
                <a:latin typeface="Arial"/>
                <a:ea typeface="Arial"/>
                <a:cs typeface="Arial"/>
                <a:sym typeface="Arial"/>
              </a:rPr>
              <a:t>discussion chan</a:t>
            </a:r>
            <a:r>
              <a:rPr b="1" i="0" lang="en-AU" sz="2400" u="none" cap="none" strike="noStrike">
                <a:solidFill>
                  <a:srgbClr val="2C7C9F"/>
                </a:solidFill>
                <a:latin typeface="Arial"/>
                <a:ea typeface="Arial"/>
                <a:cs typeface="Arial"/>
                <a:sym typeface="Arial"/>
              </a:rPr>
              <a:t>nel</a:t>
            </a:r>
            <a:r>
              <a:rPr b="1" i="0" lang="en-AU" sz="2400" u="none" cap="none" strike="noStrike">
                <a:solidFill>
                  <a:srgbClr val="000000"/>
                </a:solidFill>
                <a:latin typeface="Arial"/>
                <a:ea typeface="Arial"/>
                <a:cs typeface="Arial"/>
                <a:sym typeface="Arial"/>
              </a:rPr>
              <a:t> </a:t>
            </a:r>
            <a:r>
              <a:rPr b="0" i="0" lang="en-AU" sz="2400" u="none" cap="none" strike="noStrike">
                <a:solidFill>
                  <a:schemeClr val="dk1"/>
                </a:solidFill>
                <a:latin typeface="Arial"/>
                <a:ea typeface="Arial"/>
                <a:cs typeface="Arial"/>
                <a:sym typeface="Arial"/>
              </a:rPr>
              <a:t>on</a:t>
            </a:r>
            <a:r>
              <a:rPr b="0" i="0" lang="en-AU" sz="2400" u="none" cap="none" strike="noStrike">
                <a:solidFill>
                  <a:schemeClr val="accent1"/>
                </a:solidFill>
                <a:latin typeface="Arial"/>
                <a:ea typeface="Arial"/>
                <a:cs typeface="Arial"/>
                <a:sym typeface="Arial"/>
              </a:rPr>
              <a:t> </a:t>
            </a:r>
            <a:r>
              <a:rPr b="0" i="0" lang="en-AU" sz="2400" u="sng" cap="none" strike="noStrike">
                <a:solidFill>
                  <a:schemeClr val="hlink"/>
                </a:solidFill>
                <a:latin typeface="Arial"/>
                <a:ea typeface="Arial"/>
                <a:cs typeface="Arial"/>
                <a:sym typeface="Arial"/>
                <a:hlinkClick r:id="rId9"/>
              </a:rPr>
              <a:t>Slack</a:t>
            </a:r>
            <a:r>
              <a:rPr b="0" i="0" lang="en-AU" sz="2400" u="none" cap="none" strike="noStrike">
                <a:solidFill>
                  <a:schemeClr val="accent1"/>
                </a:solidFill>
                <a:latin typeface="Arial"/>
                <a:ea typeface="Arial"/>
                <a:cs typeface="Arial"/>
                <a:sym typeface="Arial"/>
              </a:rPr>
              <a:t>. </a:t>
            </a:r>
            <a:endParaRPr b="0" i="0" sz="2400" u="none" cap="none" strike="noStrike">
              <a:solidFill>
                <a:srgbClr val="000000"/>
              </a:solidFill>
              <a:latin typeface="Arial"/>
              <a:ea typeface="Arial"/>
              <a:cs typeface="Arial"/>
              <a:sym typeface="Arial"/>
            </a:endParaRPr>
          </a:p>
          <a:p>
            <a:pPr indent="0" lvl="0" marL="0" marR="0" rtl="0" algn="ctr">
              <a:lnSpc>
                <a:spcPct val="100000"/>
              </a:lnSpc>
              <a:spcBef>
                <a:spcPts val="600"/>
              </a:spcBef>
              <a:spcAft>
                <a:spcPts val="0"/>
              </a:spcAft>
              <a:buClr>
                <a:schemeClr val="accent1"/>
              </a:buClr>
              <a:buSzPts val="350"/>
              <a:buFont typeface="Arial"/>
              <a:buNone/>
            </a:pPr>
            <a:r>
              <a:rPr b="0" i="0" lang="en-AU" sz="1400" u="none" cap="none" strike="noStrike">
                <a:solidFill>
                  <a:srgbClr val="000000"/>
                </a:solidFill>
                <a:latin typeface="Arial"/>
                <a:ea typeface="Arial"/>
                <a:cs typeface="Arial"/>
                <a:sym typeface="Arial"/>
              </a:rPr>
              <a:t>(Any problems accessing Slack, please contact us via our enquiries email, </a:t>
            </a:r>
            <a:r>
              <a:rPr b="0" i="0" lang="en-AU" sz="1400" u="sng" cap="none" strike="noStrike">
                <a:solidFill>
                  <a:schemeClr val="hlink"/>
                </a:solidFill>
                <a:latin typeface="Arial"/>
                <a:ea typeface="Arial"/>
                <a:cs typeface="Arial"/>
                <a:sym typeface="Arial"/>
                <a:hlinkClick r:id="rId10"/>
              </a:rPr>
              <a:t>enquiries@sciencelearn.org.nz</a:t>
            </a:r>
            <a:r>
              <a:rPr b="0" i="0" lang="en-AU" sz="1400" u="none" cap="none" strike="noStrike">
                <a:solidFill>
                  <a:srgbClr val="000000"/>
                </a:solidFill>
                <a:latin typeface="Arial"/>
                <a:ea typeface="Arial"/>
                <a:cs typeface="Arial"/>
                <a:sym typeface="Arial"/>
              </a:rPr>
              <a:t>.)</a:t>
            </a:r>
            <a:endParaRPr b="0" i="0" sz="1400" u="none" cap="none" strike="noStrike">
              <a:solidFill>
                <a:srgbClr val="000000"/>
              </a:solidFill>
              <a:latin typeface="Arial"/>
              <a:ea typeface="Arial"/>
              <a:cs typeface="Arial"/>
              <a:sym typeface="Arial"/>
            </a:endParaRPr>
          </a:p>
        </p:txBody>
      </p:sp>
      <p:pic>
        <p:nvPicPr>
          <p:cNvPr id="258" name="Google Shape;258;p26"/>
          <p:cNvPicPr preferRelativeResize="0"/>
          <p:nvPr/>
        </p:nvPicPr>
        <p:blipFill rotWithShape="1">
          <a:blip r:embed="rId11">
            <a:alphaModFix/>
          </a:blip>
          <a:srcRect b="7634" l="1498" r="1196" t="8912"/>
          <a:stretch/>
        </p:blipFill>
        <p:spPr>
          <a:xfrm>
            <a:off x="0" y="5204784"/>
            <a:ext cx="9144005" cy="1313516"/>
          </a:xfrm>
          <a:prstGeom prst="rect">
            <a:avLst/>
          </a:prstGeom>
          <a:noFill/>
          <a:ln>
            <a:noFill/>
          </a:ln>
        </p:spPr>
      </p:pic>
      <p:pic>
        <p:nvPicPr>
          <p:cNvPr id="259" name="Google Shape;259;p26"/>
          <p:cNvPicPr preferRelativeResize="0"/>
          <p:nvPr/>
        </p:nvPicPr>
        <p:blipFill rotWithShape="1">
          <a:blip r:embed="rId12">
            <a:alphaModFix/>
          </a:blip>
          <a:srcRect b="0" l="0" r="0" t="0"/>
          <a:stretch/>
        </p:blipFill>
        <p:spPr>
          <a:xfrm>
            <a:off x="1871850" y="3451691"/>
            <a:ext cx="807469" cy="285000"/>
          </a:xfrm>
          <a:prstGeom prst="rect">
            <a:avLst/>
          </a:prstGeom>
          <a:noFill/>
          <a:ln>
            <a:noFill/>
          </a:ln>
        </p:spPr>
      </p:pic>
      <p:pic>
        <p:nvPicPr>
          <p:cNvPr id="260" name="Google Shape;260;p26"/>
          <p:cNvPicPr preferRelativeResize="0"/>
          <p:nvPr/>
        </p:nvPicPr>
        <p:blipFill rotWithShape="1">
          <a:blip r:embed="rId13">
            <a:alphaModFix/>
          </a:blip>
          <a:srcRect b="0" l="0" r="0" t="0"/>
          <a:stretch/>
        </p:blipFill>
        <p:spPr>
          <a:xfrm>
            <a:off x="2076750" y="1246233"/>
            <a:ext cx="397675" cy="397675"/>
          </a:xfrm>
          <a:prstGeom prst="rect">
            <a:avLst/>
          </a:prstGeom>
          <a:noFill/>
          <a:ln>
            <a:noFill/>
          </a:ln>
        </p:spPr>
      </p:pic>
      <p:pic>
        <p:nvPicPr>
          <p:cNvPr id="261" name="Google Shape;261;p26"/>
          <p:cNvPicPr preferRelativeResize="0"/>
          <p:nvPr/>
        </p:nvPicPr>
        <p:blipFill rotWithShape="1">
          <a:blip r:embed="rId14">
            <a:alphaModFix/>
          </a:blip>
          <a:srcRect b="0" l="20571" r="0" t="15254"/>
          <a:stretch/>
        </p:blipFill>
        <p:spPr>
          <a:xfrm>
            <a:off x="2076750" y="1810275"/>
            <a:ext cx="397675" cy="403725"/>
          </a:xfrm>
          <a:prstGeom prst="rect">
            <a:avLst/>
          </a:prstGeom>
          <a:noFill/>
          <a:ln>
            <a:noFill/>
          </a:ln>
        </p:spPr>
      </p:pic>
      <p:pic>
        <p:nvPicPr>
          <p:cNvPr id="262" name="Google Shape;262;p26"/>
          <p:cNvPicPr preferRelativeResize="0"/>
          <p:nvPr/>
        </p:nvPicPr>
        <p:blipFill rotWithShape="1">
          <a:blip r:embed="rId15">
            <a:alphaModFix/>
          </a:blip>
          <a:srcRect b="0" l="0" r="0" t="0"/>
          <a:stretch/>
        </p:blipFill>
        <p:spPr>
          <a:xfrm>
            <a:off x="2076748" y="2380350"/>
            <a:ext cx="347325" cy="333320"/>
          </a:xfrm>
          <a:prstGeom prst="rect">
            <a:avLst/>
          </a:prstGeom>
          <a:noFill/>
          <a:ln>
            <a:noFill/>
          </a:ln>
        </p:spPr>
      </p:pic>
      <p:pic>
        <p:nvPicPr>
          <p:cNvPr id="263" name="Google Shape;263;p26"/>
          <p:cNvPicPr preferRelativeResize="0"/>
          <p:nvPr/>
        </p:nvPicPr>
        <p:blipFill rotWithShape="1">
          <a:blip r:embed="rId16">
            <a:alphaModFix/>
          </a:blip>
          <a:srcRect b="0" l="11777" r="0" t="9673"/>
          <a:stretch/>
        </p:blipFill>
        <p:spPr>
          <a:xfrm>
            <a:off x="2076751" y="2861000"/>
            <a:ext cx="397675" cy="395050"/>
          </a:xfrm>
          <a:prstGeom prst="rect">
            <a:avLst/>
          </a:prstGeom>
          <a:noFill/>
          <a:ln>
            <a:noFill/>
          </a:ln>
        </p:spPr>
      </p:pic>
      <p:sp>
        <p:nvSpPr>
          <p:cNvPr id="264" name="Google Shape;264;p26"/>
          <p:cNvSpPr txBox="1"/>
          <p:nvPr>
            <p:ph type="title"/>
          </p:nvPr>
        </p:nvSpPr>
        <p:spPr>
          <a:xfrm>
            <a:off x="457250" y="26430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Keep in touch</a:t>
            </a:r>
            <a:endParaRPr b="1" sz="3200"/>
          </a:p>
        </p:txBody>
      </p:sp>
      <p:sp>
        <p:nvSpPr>
          <p:cNvPr id="265" name="Google Shape;265;p26"/>
          <p:cNvSpPr txBox="1"/>
          <p:nvPr/>
        </p:nvSpPr>
        <p:spPr>
          <a:xfrm>
            <a:off x="-10625" y="6482350"/>
            <a:ext cx="9144000" cy="333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17"/>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dk1"/>
              </a:buClr>
              <a:buSzPts val="1100"/>
              <a:buFont typeface="Arial"/>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18"/>
              </a:rPr>
              <a:t>enquiries@sciencelearn.org.nz</a:t>
            </a:r>
            <a:r>
              <a:rPr lang="en-AU" sz="900">
                <a:solidFill>
                  <a:srgbClr val="0000FF"/>
                </a:solidFill>
                <a:latin typeface="Verdana"/>
                <a:ea typeface="Verdana"/>
                <a:cs typeface="Verdana"/>
                <a:sym typeface="Verdana"/>
              </a:rPr>
              <a:t> </a:t>
            </a:r>
            <a:endParaRPr sz="900">
              <a:solidFill>
                <a:schemeClr val="dk1"/>
              </a:solidFill>
              <a:uFill>
                <a:noFill/>
              </a:uFill>
              <a:latin typeface="Verdana"/>
              <a:ea typeface="Verdana"/>
              <a:cs typeface="Verdana"/>
              <a:sym typeface="Verdana"/>
              <a:hlinkClick r:id="rId19"/>
            </a:endParaRPr>
          </a:p>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 name="Shape 74"/>
        <p:cNvGrpSpPr/>
        <p:nvPr/>
      </p:nvGrpSpPr>
      <p:grpSpPr>
        <a:xfrm>
          <a:off x="0" y="0"/>
          <a:ext cx="0" cy="0"/>
          <a:chOff x="0" y="0"/>
          <a:chExt cx="0" cy="0"/>
        </a:xfrm>
      </p:grpSpPr>
      <p:sp>
        <p:nvSpPr>
          <p:cNvPr id="75" name="Google Shape;75;p9"/>
          <p:cNvSpPr/>
          <p:nvPr/>
        </p:nvSpPr>
        <p:spPr>
          <a:xfrm>
            <a:off x="4337100" y="1089900"/>
            <a:ext cx="4349700" cy="49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1" i="0" lang="en-AU" sz="2400" u="none" cap="none" strike="noStrike">
                <a:solidFill>
                  <a:schemeClr val="accent1"/>
                </a:solidFill>
                <a:latin typeface="Arial"/>
                <a:ea typeface="Arial"/>
                <a:cs typeface="Arial"/>
                <a:sym typeface="Arial"/>
              </a:rPr>
              <a:t>In this webinar, we will</a:t>
            </a:r>
            <a:r>
              <a:rPr b="1" i="0" lang="en-AU" sz="2400" u="none" cap="none" strike="noStrike">
                <a:solidFill>
                  <a:schemeClr val="accent1"/>
                </a:solidFill>
                <a:latin typeface="Arial"/>
                <a:ea typeface="Arial"/>
                <a:cs typeface="Arial"/>
                <a:sym typeface="Arial"/>
              </a:rPr>
              <a:t>:</a:t>
            </a:r>
            <a:endParaRPr b="1" i="0" sz="2400" u="none" cap="none" strike="noStrike">
              <a:solidFill>
                <a:schemeClr val="accent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1100"/>
              <a:buFont typeface="Arial"/>
              <a:buNone/>
            </a:pPr>
            <a:r>
              <a:t/>
            </a:r>
            <a:endParaRPr b="1" sz="2400">
              <a:solidFill>
                <a:schemeClr val="accent1"/>
              </a:solidFill>
            </a:endParaRPr>
          </a:p>
          <a:p>
            <a:pPr indent="-381000" lvl="0" marL="457200" rtl="0" algn="l">
              <a:spcBef>
                <a:spcPts val="0"/>
              </a:spcBef>
              <a:spcAft>
                <a:spcPts val="0"/>
              </a:spcAft>
              <a:buClr>
                <a:schemeClr val="dk1"/>
              </a:buClr>
              <a:buSzPts val="2400"/>
              <a:buChar char="●"/>
            </a:pPr>
            <a:r>
              <a:rPr lang="en-AU" sz="2400">
                <a:solidFill>
                  <a:schemeClr val="dk1"/>
                </a:solidFill>
              </a:rPr>
              <a:t>share ideas on how to flip science fairs </a:t>
            </a:r>
            <a:endParaRPr sz="2400">
              <a:solidFill>
                <a:schemeClr val="dk1"/>
              </a:solidFill>
            </a:endParaRPr>
          </a:p>
          <a:p>
            <a:pPr indent="-381000" lvl="0" marL="457200" rtl="0" algn="l">
              <a:spcBef>
                <a:spcPts val="1000"/>
              </a:spcBef>
              <a:spcAft>
                <a:spcPts val="0"/>
              </a:spcAft>
              <a:buClr>
                <a:schemeClr val="dk1"/>
              </a:buClr>
              <a:buSzPts val="2400"/>
              <a:buChar char="●"/>
            </a:pPr>
            <a:r>
              <a:rPr lang="en-AU" sz="2400">
                <a:solidFill>
                  <a:schemeClr val="dk1"/>
                </a:solidFill>
              </a:rPr>
              <a:t>explore important components for ensuring quality learning</a:t>
            </a:r>
            <a:endParaRPr sz="2400">
              <a:solidFill>
                <a:schemeClr val="dk1"/>
              </a:solidFill>
            </a:endParaRPr>
          </a:p>
          <a:p>
            <a:pPr indent="-381000" lvl="0" marL="457200" rtl="0" algn="l">
              <a:spcBef>
                <a:spcPts val="1000"/>
              </a:spcBef>
              <a:spcAft>
                <a:spcPts val="0"/>
              </a:spcAft>
              <a:buClr>
                <a:schemeClr val="dk1"/>
              </a:buClr>
              <a:buSzPts val="2400"/>
              <a:buChar char="●"/>
            </a:pPr>
            <a:r>
              <a:rPr lang="en-AU" sz="2400">
                <a:solidFill>
                  <a:schemeClr val="dk1"/>
                </a:solidFill>
              </a:rPr>
              <a:t>link to the science capabilities and nature of science</a:t>
            </a:r>
            <a:endParaRPr sz="2400">
              <a:solidFill>
                <a:schemeClr val="dk1"/>
              </a:solidFill>
            </a:endParaRPr>
          </a:p>
          <a:p>
            <a:pPr indent="-381000" lvl="0" marL="457200" rtl="0" algn="l">
              <a:spcBef>
                <a:spcPts val="1000"/>
              </a:spcBef>
              <a:spcAft>
                <a:spcPts val="0"/>
              </a:spcAft>
              <a:buClr>
                <a:schemeClr val="dk1"/>
              </a:buClr>
              <a:buSzPts val="2400"/>
              <a:buChar char="●"/>
            </a:pPr>
            <a:r>
              <a:rPr lang="en-AU" sz="2400">
                <a:solidFill>
                  <a:schemeClr val="dk1"/>
                </a:solidFill>
              </a:rPr>
              <a:t>share inspiring outcomes. </a:t>
            </a:r>
            <a:endParaRPr sz="2400">
              <a:solidFill>
                <a:schemeClr val="dk1"/>
              </a:solidFill>
            </a:endParaRPr>
          </a:p>
          <a:p>
            <a:pPr indent="0" lvl="2" marL="0" marR="0" rtl="0" algn="l">
              <a:lnSpc>
                <a:spcPct val="100000"/>
              </a:lnSpc>
              <a:spcBef>
                <a:spcPts val="1200"/>
              </a:spcBef>
              <a:spcAft>
                <a:spcPts val="0"/>
              </a:spcAft>
              <a:buClr>
                <a:srgbClr val="000000"/>
              </a:buClr>
              <a:buSzPts val="20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100000"/>
              </a:lnSpc>
              <a:spcBef>
                <a:spcPts val="1000"/>
              </a:spcBef>
              <a:spcAft>
                <a:spcPts val="1000"/>
              </a:spcAft>
              <a:buNone/>
            </a:pPr>
            <a:r>
              <a:t/>
            </a:r>
            <a:endParaRPr b="0" i="0" sz="2000" u="none" cap="none" strike="noStrike">
              <a:solidFill>
                <a:srgbClr val="434343"/>
              </a:solidFill>
              <a:latin typeface="Arial"/>
              <a:ea typeface="Arial"/>
              <a:cs typeface="Arial"/>
              <a:sym typeface="Arial"/>
            </a:endParaRPr>
          </a:p>
        </p:txBody>
      </p:sp>
      <p:sp>
        <p:nvSpPr>
          <p:cNvPr id="76" name="Google Shape;76;p9"/>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solidFill>
                <a:srgbClr val="0000FF"/>
              </a:solidFill>
              <a:uFill>
                <a:noFill/>
              </a:uFill>
              <a:latin typeface="Verdana"/>
              <a:ea typeface="Verdana"/>
              <a:cs typeface="Verdana"/>
              <a:sym typeface="Verdana"/>
              <a:hlinkClick r:id="rId5"/>
            </a:endParaRPr>
          </a:p>
        </p:txBody>
      </p:sp>
      <p:sp>
        <p:nvSpPr>
          <p:cNvPr id="77" name="Google Shape;77;p9"/>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a:t>Purpose</a:t>
            </a:r>
            <a:endParaRPr b="1" i="0" u="none" cap="none" strike="noStrike">
              <a:solidFill>
                <a:schemeClr val="accent1"/>
              </a:solidFill>
            </a:endParaRPr>
          </a:p>
        </p:txBody>
      </p:sp>
      <p:pic>
        <p:nvPicPr>
          <p:cNvPr id="78" name="Google Shape;78;p9"/>
          <p:cNvPicPr preferRelativeResize="0"/>
          <p:nvPr/>
        </p:nvPicPr>
        <p:blipFill>
          <a:blip r:embed="rId6">
            <a:alphaModFix/>
          </a:blip>
          <a:stretch>
            <a:fillRect/>
          </a:stretch>
        </p:blipFill>
        <p:spPr>
          <a:xfrm>
            <a:off x="152400" y="1685050"/>
            <a:ext cx="4023452" cy="301664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3" name="Shape 83"/>
        <p:cNvGrpSpPr/>
        <p:nvPr/>
      </p:nvGrpSpPr>
      <p:grpSpPr>
        <a:xfrm>
          <a:off x="0" y="0"/>
          <a:ext cx="0" cy="0"/>
          <a:chOff x="0" y="0"/>
          <a:chExt cx="0" cy="0"/>
        </a:xfrm>
      </p:grpSpPr>
      <p:graphicFrame>
        <p:nvGraphicFramePr>
          <p:cNvPr id="84" name="Google Shape;84;p10"/>
          <p:cNvGraphicFramePr/>
          <p:nvPr/>
        </p:nvGraphicFramePr>
        <p:xfrm>
          <a:off x="74913" y="879850"/>
          <a:ext cx="3000000" cy="3000000"/>
        </p:xfrm>
        <a:graphic>
          <a:graphicData uri="http://schemas.openxmlformats.org/drawingml/2006/table">
            <a:tbl>
              <a:tblPr>
                <a:noFill/>
                <a:tableStyleId>{596233E3-A8FB-4D08-ABB8-BC9F895ABF74}</a:tableStyleId>
              </a:tblPr>
              <a:tblGrid>
                <a:gridCol w="6223125"/>
                <a:gridCol w="1427475"/>
                <a:gridCol w="1289250"/>
              </a:tblGrid>
              <a:tr h="872850">
                <a:tc>
                  <a:txBody>
                    <a:bodyPr/>
                    <a:lstStyle/>
                    <a:p>
                      <a:pPr indent="0" lvl="0" marL="0" rtl="0" algn="l">
                        <a:lnSpc>
                          <a:spcPct val="115000"/>
                        </a:lnSpc>
                        <a:spcBef>
                          <a:spcPts val="0"/>
                        </a:spcBef>
                        <a:spcAft>
                          <a:spcPts val="0"/>
                        </a:spcAft>
                        <a:buNone/>
                      </a:pPr>
                      <a:r>
                        <a:rPr b="1" lang="en-AU" sz="2000"/>
                        <a:t>Topic</a:t>
                      </a:r>
                      <a:endParaRPr b="1"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2000"/>
                        <a:t>Slideshow number(s)</a:t>
                      </a:r>
                      <a:endParaRPr b="1"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ctr">
                        <a:lnSpc>
                          <a:spcPct val="115000"/>
                        </a:lnSpc>
                        <a:spcBef>
                          <a:spcPts val="0"/>
                        </a:spcBef>
                        <a:spcAft>
                          <a:spcPts val="0"/>
                        </a:spcAft>
                        <a:buNone/>
                      </a:pPr>
                      <a:r>
                        <a:rPr b="1" lang="en-AU" sz="2000"/>
                        <a:t>Video timecode</a:t>
                      </a:r>
                      <a:endParaRPr b="1"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55325">
                <a:tc>
                  <a:txBody>
                    <a:bodyPr/>
                    <a:lstStyle/>
                    <a:p>
                      <a:pPr indent="0" lvl="0" marL="0" rtl="0" algn="l">
                        <a:lnSpc>
                          <a:spcPct val="135000"/>
                        </a:lnSpc>
                        <a:spcBef>
                          <a:spcPts val="0"/>
                        </a:spcBef>
                        <a:spcAft>
                          <a:spcPts val="0"/>
                        </a:spcAft>
                        <a:buNone/>
                      </a:pPr>
                      <a:r>
                        <a:rPr lang="en-AU" sz="2000"/>
                        <a:t>Introducing the Science Learning Hub and presenters </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1–2 </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00:00</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28925">
                <a:tc>
                  <a:txBody>
                    <a:bodyPr/>
                    <a:lstStyle/>
                    <a:p>
                      <a:pPr indent="0" lvl="0" marL="0" rtl="0" algn="l">
                        <a:lnSpc>
                          <a:spcPct val="135000"/>
                        </a:lnSpc>
                        <a:spcBef>
                          <a:spcPts val="0"/>
                        </a:spcBef>
                        <a:spcAft>
                          <a:spcPts val="0"/>
                        </a:spcAft>
                        <a:buNone/>
                      </a:pPr>
                      <a:r>
                        <a:rPr lang="en-AU" sz="2000"/>
                        <a:t>Purpose</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3</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01:49</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28925">
                <a:tc>
                  <a:txBody>
                    <a:bodyPr/>
                    <a:lstStyle/>
                    <a:p>
                      <a:pPr indent="0" lvl="0" marL="0" rtl="0" algn="l">
                        <a:lnSpc>
                          <a:spcPct val="135000"/>
                        </a:lnSpc>
                        <a:spcBef>
                          <a:spcPts val="0"/>
                        </a:spcBef>
                        <a:spcAft>
                          <a:spcPts val="0"/>
                        </a:spcAft>
                        <a:buNone/>
                      </a:pPr>
                      <a:r>
                        <a:rPr lang="en-AU" sz="2000"/>
                        <a:t>Index</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4</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02:29</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22350">
                <a:tc>
                  <a:txBody>
                    <a:bodyPr/>
                    <a:lstStyle/>
                    <a:p>
                      <a:pPr indent="0" lvl="0" marL="0" rtl="0" algn="l">
                        <a:lnSpc>
                          <a:spcPct val="135000"/>
                        </a:lnSpc>
                        <a:spcBef>
                          <a:spcPts val="0"/>
                        </a:spcBef>
                        <a:spcAft>
                          <a:spcPts val="0"/>
                        </a:spcAft>
                        <a:buNone/>
                      </a:pPr>
                      <a:r>
                        <a:rPr lang="en-AU" sz="2000"/>
                        <a:t>What is the purpose of science fair?</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5–7</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02:41</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51175">
                <a:tc>
                  <a:txBody>
                    <a:bodyPr/>
                    <a:lstStyle/>
                    <a:p>
                      <a:pPr indent="0" lvl="0" marL="0" rtl="0" algn="l">
                        <a:lnSpc>
                          <a:spcPct val="135000"/>
                        </a:lnSpc>
                        <a:spcBef>
                          <a:spcPts val="0"/>
                        </a:spcBef>
                        <a:spcAft>
                          <a:spcPts val="0"/>
                        </a:spcAft>
                        <a:buNone/>
                      </a:pPr>
                      <a:r>
                        <a:rPr lang="en-AU" sz="2000"/>
                        <a:t>Health, safety and ethics</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8</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08:55</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22350">
                <a:tc>
                  <a:txBody>
                    <a:bodyPr/>
                    <a:lstStyle/>
                    <a:p>
                      <a:pPr indent="0" lvl="0" marL="0" rtl="0" algn="l">
                        <a:lnSpc>
                          <a:spcPct val="135000"/>
                        </a:lnSpc>
                        <a:spcBef>
                          <a:spcPts val="0"/>
                        </a:spcBef>
                        <a:spcAft>
                          <a:spcPts val="0"/>
                        </a:spcAft>
                        <a:buNone/>
                      </a:pPr>
                      <a:r>
                        <a:rPr lang="en-AU" sz="2000"/>
                        <a:t>Finding a good fit</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9</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12:29</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290950">
                <a:tc>
                  <a:txBody>
                    <a:bodyPr/>
                    <a:lstStyle/>
                    <a:p>
                      <a:pPr indent="0" lvl="0" marL="0" rtl="0" algn="l">
                        <a:lnSpc>
                          <a:spcPct val="135000"/>
                        </a:lnSpc>
                        <a:spcBef>
                          <a:spcPts val="0"/>
                        </a:spcBef>
                        <a:spcAft>
                          <a:spcPts val="0"/>
                        </a:spcAft>
                        <a:buNone/>
                      </a:pPr>
                      <a:r>
                        <a:rPr lang="en-AU" sz="2000"/>
                        <a:t>What’s in a name?</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10</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25:31</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60100">
                <a:tc>
                  <a:txBody>
                    <a:bodyPr/>
                    <a:lstStyle/>
                    <a:p>
                      <a:pPr indent="0" lvl="0" marL="0" rtl="0" algn="l">
                        <a:lnSpc>
                          <a:spcPct val="135000"/>
                        </a:lnSpc>
                        <a:spcBef>
                          <a:spcPts val="0"/>
                        </a:spcBef>
                        <a:spcAft>
                          <a:spcPts val="0"/>
                        </a:spcAft>
                        <a:buNone/>
                      </a:pPr>
                      <a:r>
                        <a:rPr lang="en-AU" sz="2000"/>
                        <a:t>Figuring out what project to do</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11–13</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28:14</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60100">
                <a:tc>
                  <a:txBody>
                    <a:bodyPr/>
                    <a:lstStyle/>
                    <a:p>
                      <a:pPr indent="0" lvl="0" marL="0" rtl="0" algn="l">
                        <a:lnSpc>
                          <a:spcPct val="135000"/>
                        </a:lnSpc>
                        <a:spcBef>
                          <a:spcPts val="0"/>
                        </a:spcBef>
                        <a:spcAft>
                          <a:spcPts val="0"/>
                        </a:spcAft>
                        <a:buNone/>
                      </a:pPr>
                      <a:r>
                        <a:rPr lang="en-AU" sz="2000"/>
                        <a:t>Planning and useful tools</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14–17</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36:36</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314800">
                <a:tc>
                  <a:txBody>
                    <a:bodyPr/>
                    <a:lstStyle/>
                    <a:p>
                      <a:pPr indent="0" lvl="0" marL="0" rtl="0" algn="l">
                        <a:lnSpc>
                          <a:spcPct val="135000"/>
                        </a:lnSpc>
                        <a:spcBef>
                          <a:spcPts val="0"/>
                        </a:spcBef>
                        <a:spcAft>
                          <a:spcPts val="0"/>
                        </a:spcAft>
                        <a:buNone/>
                      </a:pPr>
                      <a:r>
                        <a:rPr lang="en-AU" sz="2000"/>
                        <a:t>Get inspired</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18–19</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41:28</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r h="415425">
                <a:tc>
                  <a:txBody>
                    <a:bodyPr/>
                    <a:lstStyle/>
                    <a:p>
                      <a:pPr indent="0" lvl="0" marL="0" rtl="0" algn="l">
                        <a:lnSpc>
                          <a:spcPct val="135000"/>
                        </a:lnSpc>
                        <a:spcBef>
                          <a:spcPts val="0"/>
                        </a:spcBef>
                        <a:spcAft>
                          <a:spcPts val="0"/>
                        </a:spcAft>
                        <a:buNone/>
                      </a:pPr>
                      <a:r>
                        <a:rPr lang="en-AU" sz="2000"/>
                        <a:t>SLH links, keep in touch and thanks</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20</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c>
                  <a:txBody>
                    <a:bodyPr/>
                    <a:lstStyle/>
                    <a:p>
                      <a:pPr indent="0" lvl="0" marL="0" rtl="0" algn="r">
                        <a:lnSpc>
                          <a:spcPct val="135000"/>
                        </a:lnSpc>
                        <a:spcBef>
                          <a:spcPts val="0"/>
                        </a:spcBef>
                        <a:spcAft>
                          <a:spcPts val="0"/>
                        </a:spcAft>
                        <a:buNone/>
                      </a:pPr>
                      <a:r>
                        <a:rPr lang="en-AU" sz="2000"/>
                        <a:t>41:40</a:t>
                      </a:r>
                      <a:endParaRPr sz="2000"/>
                    </a:p>
                  </a:txBody>
                  <a:tcPr marT="0" marB="0" marR="68575" marL="68575">
                    <a:lnL cap="flat" cmpd="sng" w="6350">
                      <a:solidFill>
                        <a:srgbClr val="000000">
                          <a:alpha val="0"/>
                        </a:srgbClr>
                      </a:solidFill>
                      <a:prstDash val="solid"/>
                      <a:round/>
                      <a:headEnd len="sm" w="sm" type="none"/>
                      <a:tailEnd len="sm" w="sm" type="none"/>
                    </a:lnL>
                    <a:lnR cap="flat" cmpd="sng" w="6350">
                      <a:solidFill>
                        <a:srgbClr val="000000">
                          <a:alpha val="0"/>
                        </a:srgbClr>
                      </a:solidFill>
                      <a:prstDash val="solid"/>
                      <a:round/>
                      <a:headEnd len="sm" w="sm" type="none"/>
                      <a:tailEnd len="sm" w="sm" type="none"/>
                    </a:lnR>
                    <a:lnT cap="flat" cmpd="sng" w="6350">
                      <a:solidFill>
                        <a:srgbClr val="000000">
                          <a:alpha val="0"/>
                        </a:srgbClr>
                      </a:solidFill>
                      <a:prstDash val="solid"/>
                      <a:round/>
                      <a:headEnd len="sm" w="sm" type="none"/>
                      <a:tailEnd len="sm" w="sm" type="none"/>
                    </a:lnT>
                    <a:lnB cap="flat" cmpd="sng" w="6350">
                      <a:solidFill>
                        <a:srgbClr val="000000">
                          <a:alpha val="0"/>
                        </a:srgbClr>
                      </a:solidFill>
                      <a:prstDash val="solid"/>
                      <a:round/>
                      <a:headEnd len="sm" w="sm" type="none"/>
                      <a:tailEnd len="sm" w="sm" type="none"/>
                    </a:lnB>
                  </a:tcPr>
                </a:tc>
              </a:tr>
            </a:tbl>
          </a:graphicData>
        </a:graphic>
      </p:graphicFrame>
      <p:sp>
        <p:nvSpPr>
          <p:cNvPr id="85" name="Google Shape;85;p10"/>
          <p:cNvSpPr txBox="1"/>
          <p:nvPr/>
        </p:nvSpPr>
        <p:spPr>
          <a:xfrm>
            <a:off x="204150" y="6375425"/>
            <a:ext cx="8681400" cy="4269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rgbClr val="0000FF"/>
                </a:solidFill>
                <a:latin typeface="Verdana"/>
                <a:ea typeface="Verdana"/>
                <a:cs typeface="Verdana"/>
                <a:sym typeface="Verdana"/>
              </a:rPr>
              <a:t>. </a:t>
            </a:r>
            <a:r>
              <a:rPr lang="en-AU" sz="900">
                <a:solidFill>
                  <a:schemeClr val="dk1"/>
                </a:solidFill>
                <a:latin typeface="Verdana"/>
                <a:ea typeface="Verdana"/>
                <a:cs typeface="Verdana"/>
                <a:sym typeface="Verdana"/>
              </a:rPr>
              <a:t>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1000">
              <a:solidFill>
                <a:srgbClr val="0000FF"/>
              </a:solidFill>
              <a:latin typeface="Verdana"/>
              <a:ea typeface="Verdana"/>
              <a:cs typeface="Verdana"/>
              <a:sym typeface="Verdana"/>
            </a:endParaRPr>
          </a:p>
        </p:txBody>
      </p:sp>
      <p:sp>
        <p:nvSpPr>
          <p:cNvPr id="86" name="Google Shape;86;p10"/>
          <p:cNvSpPr txBox="1"/>
          <p:nvPr>
            <p:ph type="title"/>
          </p:nvPr>
        </p:nvSpPr>
        <p:spPr>
          <a:xfrm>
            <a:off x="309900" y="-105775"/>
            <a:ext cx="8229600" cy="818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a:t>Index</a:t>
            </a:r>
            <a:endParaRPr b="1" i="0" u="none" cap="none" strike="noStrike">
              <a:solidFill>
                <a:schemeClr val="accent1"/>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1" name="Shape 91"/>
        <p:cNvGrpSpPr/>
        <p:nvPr/>
      </p:nvGrpSpPr>
      <p:grpSpPr>
        <a:xfrm>
          <a:off x="0" y="0"/>
          <a:ext cx="0" cy="0"/>
          <a:chOff x="0" y="0"/>
          <a:chExt cx="0" cy="0"/>
        </a:xfrm>
      </p:grpSpPr>
      <p:pic>
        <p:nvPicPr>
          <p:cNvPr id="92" name="Google Shape;92;p11"/>
          <p:cNvPicPr preferRelativeResize="0"/>
          <p:nvPr/>
        </p:nvPicPr>
        <p:blipFill rotWithShape="1">
          <a:blip r:embed="rId3">
            <a:alphaModFix/>
          </a:blip>
          <a:srcRect b="0" l="0" r="0" t="0"/>
          <a:stretch/>
        </p:blipFill>
        <p:spPr>
          <a:xfrm>
            <a:off x="249813" y="959049"/>
            <a:ext cx="8000875" cy="5160701"/>
          </a:xfrm>
          <a:prstGeom prst="rect">
            <a:avLst/>
          </a:prstGeom>
          <a:noFill/>
          <a:ln>
            <a:noFill/>
          </a:ln>
        </p:spPr>
      </p:pic>
      <p:sp>
        <p:nvSpPr>
          <p:cNvPr id="93" name="Google Shape;93;p11"/>
          <p:cNvSpPr txBox="1"/>
          <p:nvPr>
            <p:ph type="title"/>
          </p:nvPr>
        </p:nvSpPr>
        <p:spPr>
          <a:xfrm>
            <a:off x="457200" y="0"/>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accent1"/>
              </a:buClr>
              <a:buSzPts val="800"/>
              <a:buFont typeface="Calibri"/>
              <a:buNone/>
            </a:pPr>
            <a:r>
              <a:rPr b="1" lang="en-AU" sz="3200"/>
              <a:t>Questions</a:t>
            </a:r>
            <a:endParaRPr b="1" sz="3200"/>
          </a:p>
        </p:txBody>
      </p:sp>
      <p:sp>
        <p:nvSpPr>
          <p:cNvPr id="94" name="Google Shape;94;p11"/>
          <p:cNvSpPr txBox="1"/>
          <p:nvPr/>
        </p:nvSpPr>
        <p:spPr>
          <a:xfrm>
            <a:off x="23825" y="6505650"/>
            <a:ext cx="9078600" cy="365100"/>
          </a:xfrm>
          <a:prstGeom prst="rect">
            <a:avLst/>
          </a:prstGeom>
          <a:noFill/>
          <a:ln>
            <a:noFill/>
          </a:ln>
        </p:spPr>
        <p:txBody>
          <a:bodyPr anchorCtr="0" anchor="ctr" bIns="45700" lIns="91425" spcFirstLastPara="1" rIns="91425" wrap="square" tIns="45700">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4"/>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5"/>
              </a:rPr>
              <a:t>enquiries@sciencelearn.org.nz</a:t>
            </a:r>
            <a:r>
              <a:rPr lang="en-AU" sz="900">
                <a:solidFill>
                  <a:srgbClr val="0000FF"/>
                </a:solidFill>
                <a:latin typeface="Verdana"/>
                <a:ea typeface="Verdana"/>
                <a:cs typeface="Verdana"/>
                <a:sym typeface="Verdana"/>
              </a:rPr>
              <a:t> </a:t>
            </a:r>
            <a:endParaRPr sz="900">
              <a:solidFill>
                <a:schemeClr val="dk1"/>
              </a:solidFill>
              <a:uFill>
                <a:noFill/>
              </a:uFill>
              <a:latin typeface="Verdana"/>
              <a:ea typeface="Verdana"/>
              <a:cs typeface="Verdana"/>
              <a:sym typeface="Verdana"/>
              <a:hlinkClick r:id="rId6"/>
            </a:endParaRPr>
          </a:p>
        </p:txBody>
      </p:sp>
      <p:sp>
        <p:nvSpPr>
          <p:cNvPr id="95" name="Google Shape;95;p11"/>
          <p:cNvSpPr/>
          <p:nvPr/>
        </p:nvSpPr>
        <p:spPr>
          <a:xfrm>
            <a:off x="116900" y="591275"/>
            <a:ext cx="2006700" cy="843900"/>
          </a:xfrm>
          <a:prstGeom prst="wedgeRectCallout">
            <a:avLst>
              <a:gd fmla="val 37658" name="adj1"/>
              <a:gd fmla="val 9762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rPr lang="en-AU"/>
              <a:t>How do you ensure </a:t>
            </a:r>
            <a:r>
              <a:rPr lang="en-AU"/>
              <a:t>authenticity</a:t>
            </a:r>
            <a:r>
              <a:rPr lang="en-AU"/>
              <a:t>?</a:t>
            </a:r>
            <a:endParaRPr/>
          </a:p>
        </p:txBody>
      </p:sp>
      <p:sp>
        <p:nvSpPr>
          <p:cNvPr id="96" name="Google Shape;96;p11"/>
          <p:cNvSpPr/>
          <p:nvPr/>
        </p:nvSpPr>
        <p:spPr>
          <a:xfrm>
            <a:off x="3158900" y="959050"/>
            <a:ext cx="3766500" cy="1233900"/>
          </a:xfrm>
          <a:prstGeom prst="wedgeRectCallout">
            <a:avLst>
              <a:gd fmla="val 55785" name="adj1"/>
              <a:gd fmla="val 3991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t>Ways to help students follow their own interests in the questions they set themselves while still scaffolding rich and genuine development of scientific skills and techniques.</a:t>
            </a:r>
            <a:endParaRPr/>
          </a:p>
        </p:txBody>
      </p:sp>
      <p:sp>
        <p:nvSpPr>
          <p:cNvPr id="97" name="Google Shape;97;p11"/>
          <p:cNvSpPr/>
          <p:nvPr/>
        </p:nvSpPr>
        <p:spPr>
          <a:xfrm>
            <a:off x="2123600" y="4110900"/>
            <a:ext cx="1873800" cy="1460400"/>
          </a:xfrm>
          <a:prstGeom prst="wedgeRectCallout">
            <a:avLst>
              <a:gd fmla="val -83979" name="adj1"/>
              <a:gd fmla="val -632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t>Ideas for supporting students who are not able to do any of their science fair work at home.</a:t>
            </a:r>
            <a:endParaRPr/>
          </a:p>
        </p:txBody>
      </p:sp>
      <p:sp>
        <p:nvSpPr>
          <p:cNvPr id="98" name="Google Shape;98;p11"/>
          <p:cNvSpPr/>
          <p:nvPr/>
        </p:nvSpPr>
        <p:spPr>
          <a:xfrm>
            <a:off x="4193450" y="3755100"/>
            <a:ext cx="2697600" cy="2306100"/>
          </a:xfrm>
          <a:prstGeom prst="wedgeRectCallout">
            <a:avLst>
              <a:gd fmla="val 64113" name="adj1"/>
              <a:gd fmla="val -881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t>I</a:t>
            </a:r>
            <a:r>
              <a:rPr lang="en-AU"/>
              <a:t>n what depth, </a:t>
            </a:r>
            <a:r>
              <a:rPr lang="en-AU">
                <a:solidFill>
                  <a:schemeClr val="dk1"/>
                </a:solidFill>
              </a:rPr>
              <a:t>should </a:t>
            </a:r>
            <a:r>
              <a:rPr lang="en-AU"/>
              <a:t>students be pre-researching their ideas for a science fair? Is it better for them to discover for themselves things that already ‘known’ or to try and be innovative, and potentially discover little within the time frames they have </a:t>
            </a:r>
            <a:r>
              <a:rPr lang="en-AU"/>
              <a:t>available</a:t>
            </a:r>
            <a:r>
              <a:rPr lang="en-AU"/>
              <a:t>?</a:t>
            </a:r>
            <a:endParaRPr/>
          </a:p>
        </p:txBody>
      </p:sp>
      <p:sp>
        <p:nvSpPr>
          <p:cNvPr id="99" name="Google Shape;99;p11"/>
          <p:cNvSpPr/>
          <p:nvPr/>
        </p:nvSpPr>
        <p:spPr>
          <a:xfrm>
            <a:off x="249825" y="2967900"/>
            <a:ext cx="1873800" cy="843900"/>
          </a:xfrm>
          <a:prstGeom prst="wedgeRectCallout">
            <a:avLst>
              <a:gd fmla="val 12310" name="adj1"/>
              <a:gd fmla="val 92614"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t>What degree of parental involvement is acceptable?</a:t>
            </a:r>
            <a:endParaRPr/>
          </a:p>
        </p:txBody>
      </p:sp>
      <p:sp>
        <p:nvSpPr>
          <p:cNvPr id="100" name="Google Shape;100;p11"/>
          <p:cNvSpPr/>
          <p:nvPr/>
        </p:nvSpPr>
        <p:spPr>
          <a:xfrm>
            <a:off x="3811225" y="2430850"/>
            <a:ext cx="2769000" cy="998100"/>
          </a:xfrm>
          <a:prstGeom prst="wedgeRectCallout">
            <a:avLst>
              <a:gd fmla="val 63660" name="adj1"/>
              <a:gd fmla="val -40121"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t>What do we really want the students to ‘get’ from completing science fair projects.</a:t>
            </a:r>
            <a:endParaRPr/>
          </a:p>
        </p:txBody>
      </p:sp>
      <p:sp>
        <p:nvSpPr>
          <p:cNvPr id="101" name="Google Shape;101;p11"/>
          <p:cNvSpPr/>
          <p:nvPr/>
        </p:nvSpPr>
        <p:spPr>
          <a:xfrm>
            <a:off x="7956225" y="3337375"/>
            <a:ext cx="1090200" cy="1143000"/>
          </a:xfrm>
          <a:prstGeom prst="wedgeRectCallout">
            <a:avLst>
              <a:gd fmla="val -56054" name="adj1"/>
              <a:gd fmla="val 7583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a:t>Ideas for lower ability students. </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6" name="Shape 106"/>
        <p:cNvGrpSpPr/>
        <p:nvPr/>
      </p:nvGrpSpPr>
      <p:grpSpPr>
        <a:xfrm>
          <a:off x="0" y="0"/>
          <a:ext cx="0" cy="0"/>
          <a:chOff x="0" y="0"/>
          <a:chExt cx="0" cy="0"/>
        </a:xfrm>
      </p:grpSpPr>
      <p:sp>
        <p:nvSpPr>
          <p:cNvPr id="107" name="Google Shape;107;p12"/>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Why science fair?</a:t>
            </a:r>
            <a:endParaRPr b="1" sz="3200"/>
          </a:p>
          <a:p>
            <a:pPr indent="0" lvl="0" marL="0" rtl="0" algn="ctr">
              <a:spcBef>
                <a:spcPts val="0"/>
              </a:spcBef>
              <a:spcAft>
                <a:spcPts val="0"/>
              </a:spcAft>
              <a:buClr>
                <a:schemeClr val="dk1"/>
              </a:buClr>
              <a:buSzPts val="1100"/>
              <a:buFont typeface="Arial"/>
              <a:buNone/>
            </a:pPr>
            <a:r>
              <a:rPr b="1" lang="en-AU" sz="2400">
                <a:solidFill>
                  <a:schemeClr val="dk1"/>
                </a:solidFill>
              </a:rPr>
              <a:t>What is the purpose?</a:t>
            </a:r>
            <a:endParaRPr b="1" sz="2400">
              <a:solidFill>
                <a:schemeClr val="dk1"/>
              </a:solidFill>
            </a:endParaRPr>
          </a:p>
          <a:p>
            <a:pPr indent="0" lvl="0" marL="0" marR="0" rtl="0" algn="ctr">
              <a:lnSpc>
                <a:spcPct val="100000"/>
              </a:lnSpc>
              <a:spcBef>
                <a:spcPts val="1000"/>
              </a:spcBef>
              <a:spcAft>
                <a:spcPts val="0"/>
              </a:spcAft>
              <a:buClr>
                <a:schemeClr val="accent1"/>
              </a:buClr>
              <a:buSzPts val="800"/>
              <a:buFont typeface="Calibri"/>
              <a:buNone/>
            </a:pPr>
            <a:r>
              <a:t/>
            </a:r>
            <a:endParaRPr b="1" sz="3200"/>
          </a:p>
        </p:txBody>
      </p:sp>
      <p:sp>
        <p:nvSpPr>
          <p:cNvPr id="108" name="Google Shape;108;p12"/>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pic>
        <p:nvPicPr>
          <p:cNvPr id="109" name="Google Shape;109;p12"/>
          <p:cNvPicPr preferRelativeResize="0"/>
          <p:nvPr/>
        </p:nvPicPr>
        <p:blipFill rotWithShape="1">
          <a:blip r:embed="rId5">
            <a:alphaModFix/>
          </a:blip>
          <a:srcRect b="0" l="0" r="0" t="0"/>
          <a:stretch/>
        </p:blipFill>
        <p:spPr>
          <a:xfrm>
            <a:off x="1327712" y="1437625"/>
            <a:ext cx="7576375" cy="4886890"/>
          </a:xfrm>
          <a:prstGeom prst="rect">
            <a:avLst/>
          </a:prstGeom>
          <a:noFill/>
          <a:ln>
            <a:noFill/>
          </a:ln>
        </p:spPr>
      </p:pic>
      <p:sp>
        <p:nvSpPr>
          <p:cNvPr id="110" name="Google Shape;110;p12"/>
          <p:cNvSpPr/>
          <p:nvPr/>
        </p:nvSpPr>
        <p:spPr>
          <a:xfrm>
            <a:off x="191925" y="1581775"/>
            <a:ext cx="1897200" cy="1143000"/>
          </a:xfrm>
          <a:prstGeom prst="wedgeRectCallout">
            <a:avLst>
              <a:gd fmla="val 75008" name="adj1"/>
              <a:gd fmla="val 47229"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AU" sz="2400"/>
              <a:t>Inquiry learning</a:t>
            </a:r>
            <a:endParaRPr sz="2400"/>
          </a:p>
        </p:txBody>
      </p:sp>
      <p:sp>
        <p:nvSpPr>
          <p:cNvPr id="111" name="Google Shape;111;p12"/>
          <p:cNvSpPr/>
          <p:nvPr/>
        </p:nvSpPr>
        <p:spPr>
          <a:xfrm>
            <a:off x="4572000" y="1519650"/>
            <a:ext cx="2656200" cy="2061600"/>
          </a:xfrm>
          <a:prstGeom prst="wedgeRectCallout">
            <a:avLst>
              <a:gd fmla="val 66136" name="adj1"/>
              <a:gd fmla="val 11016"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AU" sz="2400"/>
              <a:t>Get to identify as scientists and experience the s</a:t>
            </a:r>
            <a:r>
              <a:rPr lang="en-AU" sz="2400"/>
              <a:t>cience capabilities</a:t>
            </a:r>
            <a:endParaRPr sz="2400"/>
          </a:p>
        </p:txBody>
      </p:sp>
      <p:sp>
        <p:nvSpPr>
          <p:cNvPr id="112" name="Google Shape;112;p12"/>
          <p:cNvSpPr/>
          <p:nvPr/>
        </p:nvSpPr>
        <p:spPr>
          <a:xfrm>
            <a:off x="2727400" y="3750425"/>
            <a:ext cx="1680000" cy="2061600"/>
          </a:xfrm>
          <a:prstGeom prst="wedgeRectCallout">
            <a:avLst>
              <a:gd fmla="val -63753" name="adj1"/>
              <a:gd fmla="val 1884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AU" sz="2400"/>
              <a:t>Students  learn from mistakes as well as successes</a:t>
            </a:r>
            <a:endParaRPr sz="2400"/>
          </a:p>
        </p:txBody>
      </p:sp>
      <p:sp>
        <p:nvSpPr>
          <p:cNvPr id="113" name="Google Shape;113;p12"/>
          <p:cNvSpPr/>
          <p:nvPr/>
        </p:nvSpPr>
        <p:spPr>
          <a:xfrm>
            <a:off x="4572000" y="3989652"/>
            <a:ext cx="2523300" cy="2196300"/>
          </a:xfrm>
          <a:prstGeom prst="wedgeRectCallout">
            <a:avLst>
              <a:gd fmla="val 78497" name="adj1"/>
              <a:gd fmla="val -16285"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AU" sz="2400"/>
              <a:t>Students can follow their passions and see how science is important in their lives</a:t>
            </a:r>
            <a:endParaRPr sz="2400"/>
          </a:p>
        </p:txBody>
      </p:sp>
      <p:sp>
        <p:nvSpPr>
          <p:cNvPr id="114" name="Google Shape;114;p12"/>
          <p:cNvSpPr/>
          <p:nvPr/>
        </p:nvSpPr>
        <p:spPr>
          <a:xfrm>
            <a:off x="191925" y="2958825"/>
            <a:ext cx="1897200" cy="1422900"/>
          </a:xfrm>
          <a:prstGeom prst="wedgeRectCallout">
            <a:avLst>
              <a:gd fmla="val 27389" name="adj1"/>
              <a:gd fmla="val 64298"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AU" sz="2400"/>
              <a:t>Working with their community</a:t>
            </a:r>
            <a:endParaRPr sz="2400"/>
          </a:p>
        </p:txBody>
      </p:sp>
      <p:sp>
        <p:nvSpPr>
          <p:cNvPr id="115" name="Google Shape;115;p12"/>
          <p:cNvSpPr txBox="1"/>
          <p:nvPr/>
        </p:nvSpPr>
        <p:spPr>
          <a:xfrm>
            <a:off x="0" y="0"/>
            <a:ext cx="20892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solidFill>
                <a:schemeClr val="dk1"/>
              </a:solidFill>
            </a:endParaRPr>
          </a:p>
        </p:txBody>
      </p:sp>
      <p:sp>
        <p:nvSpPr>
          <p:cNvPr id="116" name="Google Shape;116;p12"/>
          <p:cNvSpPr/>
          <p:nvPr/>
        </p:nvSpPr>
        <p:spPr>
          <a:xfrm>
            <a:off x="2206325" y="1132400"/>
            <a:ext cx="2089200" cy="545700"/>
          </a:xfrm>
          <a:prstGeom prst="wedgeRectCallout">
            <a:avLst>
              <a:gd fmla="val -11166" name="adj1"/>
              <a:gd fmla="val 117692"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AU" sz="2400">
                <a:solidFill>
                  <a:schemeClr val="dk1"/>
                </a:solidFill>
              </a:rPr>
              <a:t>Excitement!</a:t>
            </a:r>
            <a:endParaRPr sz="2400"/>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1" name="Shape 121"/>
        <p:cNvGrpSpPr/>
        <p:nvPr/>
      </p:nvGrpSpPr>
      <p:grpSpPr>
        <a:xfrm>
          <a:off x="0" y="0"/>
          <a:ext cx="0" cy="0"/>
          <a:chOff x="0" y="0"/>
          <a:chExt cx="0" cy="0"/>
        </a:xfrm>
      </p:grpSpPr>
      <p:pic>
        <p:nvPicPr>
          <p:cNvPr id="122" name="Google Shape;122;p13"/>
          <p:cNvPicPr preferRelativeResize="0"/>
          <p:nvPr/>
        </p:nvPicPr>
        <p:blipFill>
          <a:blip r:embed="rId3">
            <a:alphaModFix/>
          </a:blip>
          <a:stretch>
            <a:fillRect/>
          </a:stretch>
        </p:blipFill>
        <p:spPr>
          <a:xfrm>
            <a:off x="7315350" y="4153375"/>
            <a:ext cx="1791125" cy="1998099"/>
          </a:xfrm>
          <a:prstGeom prst="rect">
            <a:avLst/>
          </a:prstGeom>
          <a:noFill/>
          <a:ln>
            <a:noFill/>
          </a:ln>
        </p:spPr>
      </p:pic>
      <p:sp>
        <p:nvSpPr>
          <p:cNvPr id="123" name="Google Shape;123;p13"/>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4"/>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5"/>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124" name="Google Shape;124;p13"/>
          <p:cNvSpPr txBox="1"/>
          <p:nvPr/>
        </p:nvSpPr>
        <p:spPr>
          <a:xfrm>
            <a:off x="448325" y="1679925"/>
            <a:ext cx="7646400" cy="1143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sz="2400"/>
          </a:p>
        </p:txBody>
      </p:sp>
      <p:pic>
        <p:nvPicPr>
          <p:cNvPr id="125" name="Google Shape;125;p13"/>
          <p:cNvPicPr preferRelativeResize="0"/>
          <p:nvPr/>
        </p:nvPicPr>
        <p:blipFill>
          <a:blip r:embed="rId6">
            <a:alphaModFix/>
          </a:blip>
          <a:stretch>
            <a:fillRect/>
          </a:stretch>
        </p:blipFill>
        <p:spPr>
          <a:xfrm>
            <a:off x="2095925" y="1387850"/>
            <a:ext cx="4351200" cy="3804326"/>
          </a:xfrm>
          <a:prstGeom prst="rect">
            <a:avLst/>
          </a:prstGeom>
          <a:noFill/>
          <a:ln>
            <a:noFill/>
          </a:ln>
        </p:spPr>
      </p:pic>
      <p:sp>
        <p:nvSpPr>
          <p:cNvPr id="126" name="Google Shape;126;p13"/>
          <p:cNvSpPr/>
          <p:nvPr/>
        </p:nvSpPr>
        <p:spPr>
          <a:xfrm>
            <a:off x="4952800" y="4884600"/>
            <a:ext cx="2362500" cy="1347600"/>
          </a:xfrm>
          <a:prstGeom prst="wedgeRectCallout">
            <a:avLst>
              <a:gd fmla="val 84033" name="adj1"/>
              <a:gd fmla="val -2537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1600"/>
              <a:t>What do we really want the students to ‘get’ from completing science fair projects?</a:t>
            </a:r>
            <a:endParaRPr sz="1600"/>
          </a:p>
        </p:txBody>
      </p:sp>
      <p:sp>
        <p:nvSpPr>
          <p:cNvPr id="127" name="Google Shape;127;p13"/>
          <p:cNvSpPr txBox="1"/>
          <p:nvPr>
            <p:ph type="title"/>
          </p:nvPr>
        </p:nvSpPr>
        <p:spPr>
          <a:xfrm>
            <a:off x="448325" y="480650"/>
            <a:ext cx="8229600" cy="9072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Why science fair?</a:t>
            </a:r>
            <a:endParaRPr b="1" sz="3200"/>
          </a:p>
          <a:p>
            <a:pPr indent="0" lvl="0" marL="0" rtl="0" algn="ctr">
              <a:spcBef>
                <a:spcPts val="1000"/>
              </a:spcBef>
              <a:spcAft>
                <a:spcPts val="0"/>
              </a:spcAft>
              <a:buClr>
                <a:schemeClr val="dk1"/>
              </a:buClr>
              <a:buSzPts val="1100"/>
              <a:buFont typeface="Arial"/>
              <a:buNone/>
            </a:pPr>
            <a:r>
              <a:rPr b="1" lang="en-AU" sz="2400">
                <a:solidFill>
                  <a:schemeClr val="dk1"/>
                </a:solidFill>
              </a:rPr>
              <a:t>What is the purpose?</a:t>
            </a:r>
            <a:endParaRPr b="1" sz="2400">
              <a:solidFill>
                <a:schemeClr val="dk1"/>
              </a:solidFill>
            </a:endParaRPr>
          </a:p>
          <a:p>
            <a:pPr indent="0" lvl="0" marL="0" marR="0" rtl="0" algn="ctr">
              <a:lnSpc>
                <a:spcPct val="100000"/>
              </a:lnSpc>
              <a:spcBef>
                <a:spcPts val="1000"/>
              </a:spcBef>
              <a:spcAft>
                <a:spcPts val="0"/>
              </a:spcAft>
              <a:buClr>
                <a:schemeClr val="accent1"/>
              </a:buClr>
              <a:buSzPts val="800"/>
              <a:buFont typeface="Calibri"/>
              <a:buNone/>
            </a:pPr>
            <a:r>
              <a:t/>
            </a:r>
            <a:endParaRPr b="1" sz="3200"/>
          </a:p>
        </p:txBody>
      </p:sp>
      <p:sp>
        <p:nvSpPr>
          <p:cNvPr id="128" name="Google Shape;128;p13"/>
          <p:cNvSpPr txBox="1"/>
          <p:nvPr/>
        </p:nvSpPr>
        <p:spPr>
          <a:xfrm>
            <a:off x="1941875" y="5125075"/>
            <a:ext cx="2310600" cy="3564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AU" sz="1000">
                <a:solidFill>
                  <a:srgbClr val="4C4C4C"/>
                </a:solidFill>
                <a:latin typeface="Verdana"/>
                <a:ea typeface="Verdana"/>
                <a:cs typeface="Verdana"/>
                <a:sym typeface="Verdana"/>
              </a:rPr>
              <a:t>Sarah Morgan, Comet Auckland</a:t>
            </a:r>
            <a:endParaRPr sz="1000">
              <a:latin typeface="Verdana"/>
              <a:ea typeface="Verdana"/>
              <a:cs typeface="Verdana"/>
              <a:sym typeface="Verdan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3" name="Shape 133"/>
        <p:cNvGrpSpPr/>
        <p:nvPr/>
      </p:nvGrpSpPr>
      <p:grpSpPr>
        <a:xfrm>
          <a:off x="0" y="0"/>
          <a:ext cx="0" cy="0"/>
          <a:chOff x="0" y="0"/>
          <a:chExt cx="0" cy="0"/>
        </a:xfrm>
      </p:grpSpPr>
      <p:sp>
        <p:nvSpPr>
          <p:cNvPr id="134" name="Google Shape;134;p14"/>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Health, safety &amp; ethics</a:t>
            </a:r>
            <a:endParaRPr b="1" sz="3200"/>
          </a:p>
        </p:txBody>
      </p:sp>
      <p:sp>
        <p:nvSpPr>
          <p:cNvPr id="135" name="Google Shape;135;p14"/>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136" name="Google Shape;136;p14"/>
          <p:cNvSpPr txBox="1"/>
          <p:nvPr/>
        </p:nvSpPr>
        <p:spPr>
          <a:xfrm>
            <a:off x="292250" y="1540250"/>
            <a:ext cx="3779700" cy="44442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AU" sz="2400"/>
              <a:t>Find out early</a:t>
            </a:r>
            <a:endParaRPr sz="2400"/>
          </a:p>
          <a:p>
            <a:pPr indent="-381000" lvl="0" marL="457200" rtl="0" algn="l">
              <a:spcBef>
                <a:spcPts val="1000"/>
              </a:spcBef>
              <a:spcAft>
                <a:spcPts val="0"/>
              </a:spcAft>
              <a:buSzPts val="2400"/>
              <a:buChar char="●"/>
            </a:pPr>
            <a:r>
              <a:rPr lang="en-AU" sz="2400"/>
              <a:t>New Zealand Association for Science Educators (NZASE)</a:t>
            </a:r>
            <a:endParaRPr sz="2400"/>
          </a:p>
          <a:p>
            <a:pPr indent="-381000" lvl="0" marL="457200" rtl="0" algn="l">
              <a:spcBef>
                <a:spcPts val="1000"/>
              </a:spcBef>
              <a:spcAft>
                <a:spcPts val="0"/>
              </a:spcAft>
              <a:buSzPts val="2400"/>
              <a:buChar char="●"/>
            </a:pPr>
            <a:r>
              <a:rPr lang="en-AU" sz="2400"/>
              <a:t>CREST – Human ethics</a:t>
            </a:r>
            <a:endParaRPr sz="2400"/>
          </a:p>
          <a:p>
            <a:pPr indent="-381000" lvl="0" marL="457200" rtl="0" algn="l">
              <a:spcBef>
                <a:spcPts val="1000"/>
              </a:spcBef>
              <a:spcAft>
                <a:spcPts val="1000"/>
              </a:spcAft>
              <a:buSzPts val="2400"/>
              <a:buChar char="●"/>
            </a:pPr>
            <a:r>
              <a:rPr lang="en-AU" sz="2400"/>
              <a:t>If in doubt – ask</a:t>
            </a:r>
            <a:endParaRPr sz="2400"/>
          </a:p>
        </p:txBody>
      </p:sp>
      <p:pic>
        <p:nvPicPr>
          <p:cNvPr id="137" name="Google Shape;137;p14"/>
          <p:cNvPicPr preferRelativeResize="0"/>
          <p:nvPr/>
        </p:nvPicPr>
        <p:blipFill rotWithShape="1">
          <a:blip r:embed="rId5">
            <a:alphaModFix/>
          </a:blip>
          <a:srcRect b="0" l="10128" r="10311" t="0"/>
          <a:stretch/>
        </p:blipFill>
        <p:spPr>
          <a:xfrm>
            <a:off x="4391675" y="1742125"/>
            <a:ext cx="4286250" cy="4040449"/>
          </a:xfrm>
          <a:prstGeom prst="rect">
            <a:avLst/>
          </a:prstGeom>
          <a:noFill/>
          <a:ln>
            <a:noFill/>
          </a:ln>
        </p:spPr>
      </p:pic>
      <p:sp>
        <p:nvSpPr>
          <p:cNvPr id="138" name="Google Shape;138;p14"/>
          <p:cNvSpPr txBox="1"/>
          <p:nvPr/>
        </p:nvSpPr>
        <p:spPr>
          <a:xfrm>
            <a:off x="6022250" y="5776450"/>
            <a:ext cx="3044100" cy="344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AU" sz="1000">
                <a:solidFill>
                  <a:srgbClr val="4C4C4C"/>
                </a:solidFill>
                <a:latin typeface="Verdana"/>
                <a:ea typeface="Verdana"/>
                <a:cs typeface="Verdana"/>
                <a:sym typeface="Verdana"/>
              </a:rPr>
              <a:t>Roger McLassus, </a:t>
            </a:r>
            <a:r>
              <a:rPr b="1" lang="en-AU" sz="1000" u="sng">
                <a:solidFill>
                  <a:srgbClr val="0B0080"/>
                </a:solidFill>
                <a:latin typeface="Verdana"/>
                <a:ea typeface="Verdana"/>
                <a:cs typeface="Verdana"/>
                <a:sym typeface="Verdana"/>
                <a:hlinkClick r:id="rId6"/>
              </a:rPr>
              <a:t>CC BY-SA 3.0</a:t>
            </a:r>
            <a:endParaRPr b="1">
              <a:latin typeface="Verdana"/>
              <a:ea typeface="Verdana"/>
              <a:cs typeface="Verdana"/>
              <a:sym typeface="Verdan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3" name="Shape 143"/>
        <p:cNvGrpSpPr/>
        <p:nvPr/>
      </p:nvGrpSpPr>
      <p:grpSpPr>
        <a:xfrm>
          <a:off x="0" y="0"/>
          <a:ext cx="0" cy="0"/>
          <a:chOff x="0" y="0"/>
          <a:chExt cx="0" cy="0"/>
        </a:xfrm>
      </p:grpSpPr>
      <p:sp>
        <p:nvSpPr>
          <p:cNvPr id="144" name="Google Shape;144;p15"/>
          <p:cNvSpPr txBox="1"/>
          <p:nvPr>
            <p:ph type="title"/>
          </p:nvPr>
        </p:nvSpPr>
        <p:spPr>
          <a:xfrm>
            <a:off x="448325" y="244850"/>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accent1"/>
              </a:buClr>
              <a:buSzPts val="800"/>
              <a:buFont typeface="Calibri"/>
              <a:buNone/>
            </a:pPr>
            <a:r>
              <a:rPr b="1" lang="en-AU" sz="3200"/>
              <a:t>Finding a good fit</a:t>
            </a:r>
            <a:endParaRPr b="1" sz="3200"/>
          </a:p>
        </p:txBody>
      </p:sp>
      <p:sp>
        <p:nvSpPr>
          <p:cNvPr id="145" name="Google Shape;145;p15"/>
          <p:cNvSpPr txBox="1"/>
          <p:nvPr/>
        </p:nvSpPr>
        <p:spPr>
          <a:xfrm>
            <a:off x="97125" y="6374300"/>
            <a:ext cx="8969100" cy="419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 Copyright. The University of Waikato Te Whare Wananga o Waikato l </a:t>
            </a:r>
            <a:r>
              <a:rPr lang="en-AU" sz="900" u="sng">
                <a:solidFill>
                  <a:srgbClr val="0000FF"/>
                </a:solidFill>
                <a:latin typeface="Verdana"/>
                <a:ea typeface="Verdana"/>
                <a:cs typeface="Verdana"/>
                <a:sym typeface="Verdana"/>
                <a:hlinkClick r:id="rId3"/>
              </a:rPr>
              <a:t>Science Learning Hub – Pokapū Akoranga Pūtaiao</a:t>
            </a:r>
            <a:r>
              <a:rPr lang="en-AU" sz="900">
                <a:solidFill>
                  <a:schemeClr val="dk1"/>
                </a:solidFill>
                <a:latin typeface="Verdana"/>
                <a:ea typeface="Verdana"/>
                <a:cs typeface="Verdana"/>
                <a:sym typeface="Verdana"/>
              </a:rPr>
              <a:t>. All Rights Reserved </a:t>
            </a:r>
            <a:endParaRPr sz="900">
              <a:solidFill>
                <a:schemeClr val="dk1"/>
              </a:solidFill>
              <a:latin typeface="Verdana"/>
              <a:ea typeface="Verdana"/>
              <a:cs typeface="Verdana"/>
              <a:sym typeface="Verdana"/>
            </a:endParaRPr>
          </a:p>
          <a:p>
            <a:pPr indent="0" lvl="0" marL="0" rtl="0" algn="l">
              <a:spcBef>
                <a:spcPts val="0"/>
              </a:spcBef>
              <a:spcAft>
                <a:spcPts val="0"/>
              </a:spcAft>
              <a:buClr>
                <a:schemeClr val="accent2"/>
              </a:buClr>
              <a:buSzPts val="250"/>
              <a:buFont typeface="Verdana"/>
              <a:buNone/>
            </a:pPr>
            <a:r>
              <a:rPr lang="en-AU" sz="900">
                <a:solidFill>
                  <a:schemeClr val="dk1"/>
                </a:solidFill>
                <a:latin typeface="Verdana"/>
                <a:ea typeface="Verdana"/>
                <a:cs typeface="Verdana"/>
                <a:sym typeface="Verdana"/>
              </a:rPr>
              <a:t>All images are copyrighted. For further information, please refer to </a:t>
            </a:r>
            <a:r>
              <a:rPr lang="en-AU" sz="900" u="sng">
                <a:solidFill>
                  <a:srgbClr val="0000FF"/>
                </a:solidFill>
                <a:latin typeface="Verdana"/>
                <a:ea typeface="Verdana"/>
                <a:cs typeface="Verdana"/>
                <a:sym typeface="Verdana"/>
                <a:hlinkClick r:id="rId4"/>
              </a:rPr>
              <a:t>enquiries@sciencelearn.org.nz</a:t>
            </a:r>
            <a:r>
              <a:rPr lang="en-AU" sz="900">
                <a:solidFill>
                  <a:srgbClr val="0000FF"/>
                </a:solidFill>
                <a:latin typeface="Verdana"/>
                <a:ea typeface="Verdana"/>
                <a:cs typeface="Verdana"/>
                <a:sym typeface="Verdana"/>
              </a:rPr>
              <a:t> </a:t>
            </a:r>
            <a:endParaRPr sz="900">
              <a:latin typeface="Verdana"/>
              <a:ea typeface="Verdana"/>
              <a:cs typeface="Verdana"/>
              <a:sym typeface="Verdana"/>
            </a:endParaRPr>
          </a:p>
        </p:txBody>
      </p:sp>
      <p:sp>
        <p:nvSpPr>
          <p:cNvPr id="146" name="Google Shape;146;p15"/>
          <p:cNvSpPr txBox="1"/>
          <p:nvPr/>
        </p:nvSpPr>
        <p:spPr>
          <a:xfrm>
            <a:off x="448325" y="1130375"/>
            <a:ext cx="4622400" cy="5130900"/>
          </a:xfrm>
          <a:prstGeom prst="rect">
            <a:avLst/>
          </a:prstGeom>
          <a:noFill/>
          <a:ln>
            <a:noFill/>
          </a:ln>
        </p:spPr>
        <p:txBody>
          <a:bodyPr anchorCtr="0" anchor="t" bIns="91425" lIns="91425" spcFirstLastPara="1" rIns="91425" wrap="square" tIns="91425">
            <a:noAutofit/>
          </a:bodyPr>
          <a:lstStyle/>
          <a:p>
            <a:pPr indent="-381000" lvl="0" marL="457200" rtl="0" algn="l">
              <a:spcBef>
                <a:spcPts val="0"/>
              </a:spcBef>
              <a:spcAft>
                <a:spcPts val="0"/>
              </a:spcAft>
              <a:buSzPts val="2400"/>
              <a:buChar char="●"/>
            </a:pPr>
            <a:r>
              <a:rPr lang="en-AU" sz="2400"/>
              <a:t>School synergies</a:t>
            </a:r>
            <a:endParaRPr sz="2400"/>
          </a:p>
          <a:p>
            <a:pPr indent="-381000" lvl="0" marL="457200" rtl="0" algn="l">
              <a:spcBef>
                <a:spcPts val="1000"/>
              </a:spcBef>
              <a:spcAft>
                <a:spcPts val="0"/>
              </a:spcAft>
              <a:buSzPts val="2400"/>
              <a:buChar char="●"/>
            </a:pPr>
            <a:r>
              <a:rPr lang="en-AU" sz="2400"/>
              <a:t>Students’ science capabilities</a:t>
            </a:r>
            <a:endParaRPr sz="2400"/>
          </a:p>
          <a:p>
            <a:pPr indent="-381000" lvl="0" marL="457200" rtl="0" algn="l">
              <a:spcBef>
                <a:spcPts val="1000"/>
              </a:spcBef>
              <a:spcAft>
                <a:spcPts val="0"/>
              </a:spcAft>
              <a:buSzPts val="2400"/>
              <a:buChar char="●"/>
            </a:pPr>
            <a:r>
              <a:rPr lang="en-AU" sz="2400"/>
              <a:t>Scale – classroom, school, region and timing</a:t>
            </a:r>
            <a:endParaRPr sz="2400"/>
          </a:p>
          <a:p>
            <a:pPr indent="-381000" lvl="0" marL="457200" rtl="0" algn="l">
              <a:spcBef>
                <a:spcPts val="1000"/>
              </a:spcBef>
              <a:spcAft>
                <a:spcPts val="0"/>
              </a:spcAft>
              <a:buSzPts val="2400"/>
              <a:buChar char="●"/>
            </a:pPr>
            <a:r>
              <a:rPr lang="en-AU" sz="2400"/>
              <a:t>Compulsory or voluntary </a:t>
            </a:r>
            <a:endParaRPr sz="2400"/>
          </a:p>
          <a:p>
            <a:pPr indent="-381000" lvl="0" marL="457200" rtl="0" algn="l">
              <a:spcBef>
                <a:spcPts val="1000"/>
              </a:spcBef>
              <a:spcAft>
                <a:spcPts val="0"/>
              </a:spcAft>
              <a:buSzPts val="2400"/>
              <a:buChar char="●"/>
            </a:pPr>
            <a:r>
              <a:rPr lang="en-AU" sz="2400"/>
              <a:t>Judging and parental involvement</a:t>
            </a:r>
            <a:endParaRPr sz="2400"/>
          </a:p>
          <a:p>
            <a:pPr indent="-381000" lvl="0" marL="457200" rtl="0" algn="l">
              <a:spcBef>
                <a:spcPts val="1000"/>
              </a:spcBef>
              <a:spcAft>
                <a:spcPts val="0"/>
              </a:spcAft>
              <a:buSzPts val="2400"/>
              <a:buChar char="●"/>
            </a:pPr>
            <a:r>
              <a:rPr lang="en-AU" sz="2400"/>
              <a:t>Making sure the fair is fair – access to resources</a:t>
            </a:r>
            <a:endParaRPr sz="2400"/>
          </a:p>
          <a:p>
            <a:pPr indent="-381000" lvl="0" marL="457200" rtl="0" algn="l">
              <a:spcBef>
                <a:spcPts val="1000"/>
              </a:spcBef>
              <a:spcAft>
                <a:spcPts val="0"/>
              </a:spcAft>
              <a:buSzPts val="2400"/>
              <a:buChar char="●"/>
            </a:pPr>
            <a:r>
              <a:rPr lang="en-AU" sz="2400"/>
              <a:t>Mātauranga and te reo Māori</a:t>
            </a:r>
            <a:endParaRPr sz="2400"/>
          </a:p>
          <a:p>
            <a:pPr indent="0" lvl="0" marL="0" rtl="0" algn="l">
              <a:spcBef>
                <a:spcPts val="1000"/>
              </a:spcBef>
              <a:spcAft>
                <a:spcPts val="0"/>
              </a:spcAft>
              <a:buNone/>
            </a:pPr>
            <a:r>
              <a:t/>
            </a:r>
            <a:endParaRPr sz="2400"/>
          </a:p>
          <a:p>
            <a:pPr indent="0" lvl="0" marL="0" rtl="0" algn="l">
              <a:spcBef>
                <a:spcPts val="0"/>
              </a:spcBef>
              <a:spcAft>
                <a:spcPts val="0"/>
              </a:spcAft>
              <a:buNone/>
            </a:pPr>
            <a:r>
              <a:t/>
            </a:r>
            <a:endParaRPr sz="2400"/>
          </a:p>
        </p:txBody>
      </p:sp>
      <p:pic>
        <p:nvPicPr>
          <p:cNvPr id="147" name="Google Shape;147;p15"/>
          <p:cNvPicPr preferRelativeResize="0"/>
          <p:nvPr/>
        </p:nvPicPr>
        <p:blipFill rotWithShape="1">
          <a:blip r:embed="rId5">
            <a:alphaModFix/>
          </a:blip>
          <a:srcRect b="2572" l="0" r="0" t="0"/>
          <a:stretch/>
        </p:blipFill>
        <p:spPr>
          <a:xfrm>
            <a:off x="5070725" y="1511175"/>
            <a:ext cx="1781175" cy="2876750"/>
          </a:xfrm>
          <a:prstGeom prst="rect">
            <a:avLst/>
          </a:prstGeom>
          <a:noFill/>
          <a:ln>
            <a:noFill/>
          </a:ln>
        </p:spPr>
      </p:pic>
      <p:sp>
        <p:nvSpPr>
          <p:cNvPr id="148" name="Google Shape;148;p15"/>
          <p:cNvSpPr/>
          <p:nvPr/>
        </p:nvSpPr>
        <p:spPr>
          <a:xfrm>
            <a:off x="5884025" y="3901550"/>
            <a:ext cx="2941200" cy="2359800"/>
          </a:xfrm>
          <a:prstGeom prst="wedgeRectCallout">
            <a:avLst>
              <a:gd fmla="val -34979" name="adj1"/>
              <a:gd fmla="val -9356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1500">
                <a:solidFill>
                  <a:schemeClr val="dk1"/>
                </a:solidFill>
              </a:rPr>
              <a:t>In what depth, should students be pre-researching their ideas for a science fair? Is it better for them to discover for themselves things that already ‘known’ or to try and be innovative, and potentially discover little within the time frames they have </a:t>
            </a:r>
            <a:r>
              <a:rPr lang="en-AU" sz="1500">
                <a:solidFill>
                  <a:schemeClr val="dk1"/>
                </a:solidFill>
              </a:rPr>
              <a:t>available</a:t>
            </a:r>
            <a:r>
              <a:rPr lang="en-AU" sz="1500">
                <a:solidFill>
                  <a:schemeClr val="dk1"/>
                </a:solidFill>
              </a:rPr>
              <a:t>?</a:t>
            </a:r>
            <a:endParaRPr/>
          </a:p>
        </p:txBody>
      </p:sp>
      <p:sp>
        <p:nvSpPr>
          <p:cNvPr id="149" name="Google Shape;149;p15"/>
          <p:cNvSpPr/>
          <p:nvPr/>
        </p:nvSpPr>
        <p:spPr>
          <a:xfrm>
            <a:off x="7587725" y="2172700"/>
            <a:ext cx="1188000" cy="1143000"/>
          </a:xfrm>
          <a:prstGeom prst="wedgeRectCallout">
            <a:avLst>
              <a:gd fmla="val -159945" name="adj1"/>
              <a:gd fmla="val -13817"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AU" sz="1500"/>
              <a:t>Ideas for lower ability students. </a:t>
            </a:r>
            <a:endParaRPr sz="1500"/>
          </a:p>
        </p:txBody>
      </p:sp>
    </p:spTree>
  </p:cSld>
  <p:clrMapOvr>
    <a:masterClrMapping/>
  </p:clrMapOvr>
</p:sld>
</file>

<file path=ppt/theme/theme1.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10_Breeze">
  <a:themeElements>
    <a:clrScheme name="Breeze">
      <a:dk1>
        <a:srgbClr val="000000"/>
      </a:dk1>
      <a:lt1>
        <a:srgbClr val="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