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1" r:id="rId5"/>
    <p:sldMasterId id="2147483652" r:id="rId6"/>
    <p:sldMasterId id="214748365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y="68580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Source Sans Pr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5BAD3EB-D694-4548-8A9F-D966FA8FA43B}">
  <a:tblStyle styleId="{25BAD3EB-D694-4548-8A9F-D966FA8FA43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font" Target="fonts/Roboto-regular.fntdata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SourceSansPro-regular.fntdata"/><Relationship Id="rId27" Type="http://schemas.openxmlformats.org/officeDocument/2006/relationships/font" Target="fonts/Roboto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SourceSansPro-bold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SourceSansPro-boldItalic.fntdata"/><Relationship Id="rId30" Type="http://schemas.openxmlformats.org/officeDocument/2006/relationships/font" Target="fonts/SourceSansPro-italic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lh-talk.slack.com/messages/CDL529ERW/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lh-talk.slack.com/messages/CDL529ERW/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nzapse.nzase.org.nz/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nzapse.nzase.org.nz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sciencelearn.org.nz/topics/sound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ienceonline.tki.org.nz/What-do-my-students-need-to-learn/Building-Science-Concepts/Titles-and-concept-overviews/Exploring-Sound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iencelearn.org.nz/images/4240-connected-article-can-you-hear-that" TargetMode="External"/><Relationship Id="rId3" Type="http://schemas.openxmlformats.org/officeDocument/2006/relationships/hyperlink" Target="https://www.sciencelearn.org.nz/resources/2870-can-you-hear-that" TargetMode="External"/><Relationship Id="rId4" Type="http://schemas.openxmlformats.org/officeDocument/2006/relationships/hyperlink" Target="https://www.sciencelearn.org.nz/resources/2837-new-zealand-bats-pekapeka" TargetMode="External"/><Relationship Id="rId5" Type="http://schemas.openxmlformats.org/officeDocument/2006/relationships/hyperlink" Target="https://www.sciencelearn.org.nz/resources/2837-new-zealand-bats-pekapeka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603d54b390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" name="Google Shape;53;g603d54b390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g603d54b390_0_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02502013e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2" name="Google Shape;132;g802502013e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sz="1000"/>
          </a:p>
        </p:txBody>
      </p:sp>
      <p:sp>
        <p:nvSpPr>
          <p:cNvPr id="133" name="Google Shape;133;g802502013e_0_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28b268a39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0" name="Google Shape;140;g728b268a39_0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rPr lang="en-AU"/>
              <a:t>Chris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sz="1000"/>
          </a:p>
        </p:txBody>
      </p:sp>
      <p:sp>
        <p:nvSpPr>
          <p:cNvPr id="141" name="Google Shape;141;g728b268a39_0_1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28b268a39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8" name="Google Shape;148;g728b268a39_0_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sz="1000"/>
          </a:p>
        </p:txBody>
      </p:sp>
      <p:sp>
        <p:nvSpPr>
          <p:cNvPr id="149" name="Google Shape;149;g728b268a39_0_2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3db078738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6" name="Google Shape;156;g83db078738_0_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sz="1000"/>
          </a:p>
        </p:txBody>
      </p:sp>
      <p:sp>
        <p:nvSpPr>
          <p:cNvPr id="157" name="Google Shape;157;g83db078738_0_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>
                <a:latin typeface="Arial"/>
                <a:ea typeface="Arial"/>
                <a:cs typeface="Arial"/>
                <a:sym typeface="Arial"/>
              </a:rPr>
              <a:t>Don’t forget the SLH can help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SLACK: </a:t>
            </a:r>
            <a:r>
              <a:rPr lang="en-AU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https://slh-talk.slack.com/messages/CDL529ERW/</a:t>
            </a:r>
            <a:r>
              <a:rPr lang="en-A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7052421b0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>
                <a:latin typeface="Arial"/>
                <a:ea typeface="Arial"/>
                <a:cs typeface="Arial"/>
                <a:sym typeface="Arial"/>
              </a:rPr>
              <a:t>Don’t forget the SLH can help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SLACK: </a:t>
            </a:r>
            <a:r>
              <a:rPr lang="en-AU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https://slh-talk.slack.com/messages/CDL529ERW/</a:t>
            </a:r>
            <a:r>
              <a:rPr lang="en-A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87052421b0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41df630b7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3" name="Google Shape;63;g741df630b7_0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64" name="Google Shape;64;g741df630b7_0_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r>
              <a:rPr lang="en-AU"/>
              <a:t>The SLH is funded by the New Zealand Government – MBIE Ministry of Business, Innovation and Employment – under the Curious Minds fund</a:t>
            </a:r>
            <a:endParaRPr/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0" name="Google Shape;80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rPr lang="en-AU"/>
              <a:t>Image: </a:t>
            </a:r>
            <a:r>
              <a:rPr lang="en-AU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https://nzapse.nzase.org.nz/</a:t>
            </a:r>
            <a:endParaRPr sz="1000"/>
          </a:p>
        </p:txBody>
      </p:sp>
      <p:sp>
        <p:nvSpPr>
          <p:cNvPr id="81" name="Google Shape;81;p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147e3b21c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" name="Google Shape;88;g7147e3b21c_0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rPr lang="en-AU"/>
              <a:t>Image: </a:t>
            </a:r>
            <a:r>
              <a:rPr lang="en-AU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https://nzapse.nzase.org.nz/</a:t>
            </a:r>
            <a:endParaRPr sz="1000"/>
          </a:p>
        </p:txBody>
      </p:sp>
      <p:sp>
        <p:nvSpPr>
          <p:cNvPr id="89" name="Google Shape;89;g7147e3b21c_0_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ecbf7ba9f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5" name="Google Shape;95;g7ecbf7ba9f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7ecbf7ba9f_0_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147e3b21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4" name="Google Shape;104;g7147e3b21c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rPr lang="en-AU"/>
              <a:t>Image: </a:t>
            </a:r>
            <a:r>
              <a:rPr lang="en-AU" u="sng">
                <a:solidFill>
                  <a:schemeClr val="hlink"/>
                </a:solidFill>
                <a:hlinkClick r:id="rId2"/>
              </a:rPr>
              <a:t>https://www.sciencelearn.org.nz/topics/sound</a:t>
            </a:r>
            <a:endParaRPr sz="1000"/>
          </a:p>
        </p:txBody>
      </p:sp>
      <p:sp>
        <p:nvSpPr>
          <p:cNvPr id="105" name="Google Shape;105;g7147e3b21c_0_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3db078738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4" name="Google Shape;114;g83db078738_0_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rPr lang="en-AU"/>
              <a:t>Image: </a:t>
            </a:r>
            <a:r>
              <a:rPr lang="en-AU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https://scienceonline.tki.org.nz/What-do-my-students-need-to-learn/Building-Science-Concepts/Titles-and-concept-overviews/Exploring-Sound</a:t>
            </a:r>
            <a:endParaRPr sz="1000"/>
          </a:p>
        </p:txBody>
      </p:sp>
      <p:sp>
        <p:nvSpPr>
          <p:cNvPr id="115" name="Google Shape;115;g83db078738_0_1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28b268a39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4" name="Google Shape;124;g728b268a39_0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rPr lang="en-AU" sz="1000"/>
              <a:t>Image: </a:t>
            </a:r>
            <a:r>
              <a:rPr lang="en-AU" sz="1000" u="sng">
                <a:solidFill>
                  <a:schemeClr val="hlink"/>
                </a:solidFill>
                <a:hlinkClick r:id="rId2"/>
              </a:rPr>
              <a:t>www.sciencelearn.org.nz/images/4240-connected-article-can-you-hear-that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rPr lang="en-AU" sz="1000"/>
              <a:t>Article: </a:t>
            </a:r>
            <a:r>
              <a:rPr lang="en-AU" sz="1000" u="sng">
                <a:solidFill>
                  <a:schemeClr val="hlink"/>
                </a:solidFill>
                <a:hlinkClick r:id="rId3"/>
              </a:rPr>
              <a:t>www.sciencelearn.org.nz/resources/2870-can-you-hear-that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alibri"/>
              <a:buNone/>
            </a:pPr>
            <a:r>
              <a:rPr lang="en-AU" sz="1000"/>
              <a:t>Echolocation – discover more </a:t>
            </a:r>
            <a:r>
              <a:rPr lang="en-AU" sz="1000">
                <a:solidFill>
                  <a:srgbClr val="477DCA"/>
                </a:solidFill>
                <a:uFill>
                  <a:noFill/>
                </a:uFill>
                <a:hlinkClick r:id="rId4"/>
              </a:rPr>
              <a:t>New Zealand bats – pekapeka</a:t>
            </a:r>
            <a:r>
              <a:rPr lang="en-AU" sz="1000"/>
              <a:t> (</a:t>
            </a:r>
            <a:r>
              <a:rPr lang="en-AU" sz="1000" u="sng">
                <a:solidFill>
                  <a:schemeClr val="hlink"/>
                </a:solidFill>
                <a:hlinkClick r:id="rId5"/>
              </a:rPr>
              <a:t>www.sciencelearn.org.nz/resources/2837-new-zealand-bats-pekapeka</a:t>
            </a:r>
            <a:r>
              <a:rPr lang="en-AU" sz="1000"/>
              <a:t>) and how they use sound.</a:t>
            </a:r>
            <a:endParaRPr sz="1000"/>
          </a:p>
        </p:txBody>
      </p:sp>
      <p:sp>
        <p:nvSpPr>
          <p:cNvPr id="125" name="Google Shape;125;g728b268a39_0_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533399" y="611872"/>
            <a:ext cx="38406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742823" y="1587500"/>
            <a:ext cx="38406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227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433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2" type="body"/>
          </p:nvPr>
        </p:nvSpPr>
        <p:spPr>
          <a:xfrm>
            <a:off x="533399" y="1787856"/>
            <a:ext cx="3840600" cy="3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6781800" y="6275387"/>
            <a:ext cx="98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265112" y="6275387"/>
            <a:ext cx="598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7897813" y="627538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58850" y="-2"/>
            <a:ext cx="1585150" cy="71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11437" l="5020" r="5001" t="10311"/>
          <a:stretch/>
        </p:blipFill>
        <p:spPr>
          <a:xfrm>
            <a:off x="7362825" y="0"/>
            <a:ext cx="1717675" cy="75406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>
            <p:ph type="title"/>
          </p:nvPr>
        </p:nvSpPr>
        <p:spPr>
          <a:xfrm>
            <a:off x="533399" y="611872"/>
            <a:ext cx="38406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4742823" y="1587500"/>
            <a:ext cx="38406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227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433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2" type="body"/>
          </p:nvPr>
        </p:nvSpPr>
        <p:spPr>
          <a:xfrm>
            <a:off x="533399" y="1787856"/>
            <a:ext cx="3840600" cy="3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6781800" y="6275387"/>
            <a:ext cx="98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265112" y="6275387"/>
            <a:ext cx="598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7897813" y="627538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6"/>
          <p:cNvPicPr preferRelativeResize="0"/>
          <p:nvPr/>
        </p:nvPicPr>
        <p:blipFill rotWithShape="1">
          <a:blip r:embed="rId2">
            <a:alphaModFix/>
          </a:blip>
          <a:srcRect b="11439" l="5020" r="5001" t="10311"/>
          <a:stretch/>
        </p:blipFill>
        <p:spPr>
          <a:xfrm>
            <a:off x="7362825" y="0"/>
            <a:ext cx="1717675" cy="75406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/>
          <p:nvPr>
            <p:ph type="title"/>
          </p:nvPr>
        </p:nvSpPr>
        <p:spPr>
          <a:xfrm>
            <a:off x="533399" y="611872"/>
            <a:ext cx="38406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4742823" y="1587500"/>
            <a:ext cx="38406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227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433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533399" y="1787856"/>
            <a:ext cx="3840600" cy="3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9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6781800" y="6275387"/>
            <a:ext cx="98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265112" y="6275387"/>
            <a:ext cx="598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7897813" y="627538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jp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549275" y="533400"/>
            <a:ext cx="80424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549275" y="1600200"/>
            <a:ext cx="8042400" cy="43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624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2269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781800" y="6275387"/>
            <a:ext cx="98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265112" y="6275387"/>
            <a:ext cx="598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7897813" y="627538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549275" y="533400"/>
            <a:ext cx="80424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549275" y="1600200"/>
            <a:ext cx="8042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624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2269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6781800" y="6275387"/>
            <a:ext cx="98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265112" y="6275387"/>
            <a:ext cx="598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7897813" y="627538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type="title"/>
          </p:nvPr>
        </p:nvSpPr>
        <p:spPr>
          <a:xfrm>
            <a:off x="549275" y="533400"/>
            <a:ext cx="80424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549275" y="1600200"/>
            <a:ext cx="8042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624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2269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20"/>
              <a:buFont typeface="Noto Sans Symbols"/>
              <a:buChar char="●"/>
              <a:defRPr b="0" i="0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4329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6781800" y="6275387"/>
            <a:ext cx="981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265112" y="6275387"/>
            <a:ext cx="598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7897813" y="6275387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hyperlink" Target="http://www.sciencelearn.org.nz" TargetMode="External"/><Relationship Id="rId5" Type="http://schemas.openxmlformats.org/officeDocument/2006/relationships/hyperlink" Target="mailto:enquiries@sciencelearn.org.nz" TargetMode="External"/><Relationship Id="rId6" Type="http://schemas.openxmlformats.org/officeDocument/2006/relationships/hyperlink" Target="http://www.sciencelearn.org.nz/" TargetMode="External"/><Relationship Id="rId7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sciencelearn.org.nz" TargetMode="External"/><Relationship Id="rId4" Type="http://schemas.openxmlformats.org/officeDocument/2006/relationships/hyperlink" Target="mailto:enquiries@sciencelearn.org.nz" TargetMode="External"/><Relationship Id="rId5" Type="http://schemas.openxmlformats.org/officeDocument/2006/relationships/hyperlink" Target="http://www.sciencelearn.org.nz/" TargetMode="External"/><Relationship Id="rId6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sciencelearn.org.nz" TargetMode="External"/><Relationship Id="rId4" Type="http://schemas.openxmlformats.org/officeDocument/2006/relationships/hyperlink" Target="mailto:enquiries@sciencelearn.org.nz" TargetMode="External"/><Relationship Id="rId5" Type="http://schemas.openxmlformats.org/officeDocument/2006/relationships/hyperlink" Target="http://www.sciencelearn.org.nz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sciencelearn.org.nz" TargetMode="External"/><Relationship Id="rId4" Type="http://schemas.openxmlformats.org/officeDocument/2006/relationships/hyperlink" Target="mailto:enquiries@sciencelearn.org.nz" TargetMode="External"/><Relationship Id="rId5" Type="http://schemas.openxmlformats.org/officeDocument/2006/relationships/hyperlink" Target="http://www.sciencelearn.org.nz/" TargetMode="External"/><Relationship Id="rId6" Type="http://schemas.openxmlformats.org/officeDocument/2006/relationships/hyperlink" Target="http://scienceonline.tki.org.nz/Introducing-five-science-capabilities/Use-evidence/Super-Sense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sciencelearn.org.nz" TargetMode="External"/><Relationship Id="rId4" Type="http://schemas.openxmlformats.org/officeDocument/2006/relationships/hyperlink" Target="mailto:enquiries@sciencelearn.org.nz" TargetMode="External"/><Relationship Id="rId5" Type="http://schemas.openxmlformats.org/officeDocument/2006/relationships/hyperlink" Target="http://www.sciencelearn.org.nz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Relationship Id="rId4" Type="http://schemas.openxmlformats.org/officeDocument/2006/relationships/hyperlink" Target="http://www.sciencelearn.org.nz" TargetMode="External"/><Relationship Id="rId5" Type="http://schemas.openxmlformats.org/officeDocument/2006/relationships/hyperlink" Target="mailto:enquiries@sciencelearn.org.nz" TargetMode="External"/><Relationship Id="rId6" Type="http://schemas.openxmlformats.org/officeDocument/2006/relationships/hyperlink" Target="http://www.sciencelearn.org.nz/" TargetMode="External"/><Relationship Id="rId7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jpg"/><Relationship Id="rId10" Type="http://schemas.openxmlformats.org/officeDocument/2006/relationships/hyperlink" Target="mailto:enquiries@sciencelearn.org.nz" TargetMode="External"/><Relationship Id="rId13" Type="http://schemas.openxmlformats.org/officeDocument/2006/relationships/image" Target="../media/image10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Relationship Id="rId4" Type="http://schemas.openxmlformats.org/officeDocument/2006/relationships/hyperlink" Target="mailto:enquiries@sciencelearn.org.nz" TargetMode="External"/><Relationship Id="rId9" Type="http://schemas.openxmlformats.org/officeDocument/2006/relationships/hyperlink" Target="https://join.slack.com/t/slh-talk/shared_invite/enQtMjU3OTUzMDgwNjYxLTk1ZTdlMGY4Zjk5MzlkMDIwMmNkMzliOGZkYWQzNzFiZWM5M2U1ZGY1MTY3MjVjYmRjOWE1MTM1ZTc4OGRiY2Y" TargetMode="External"/><Relationship Id="rId15" Type="http://schemas.openxmlformats.org/officeDocument/2006/relationships/image" Target="../media/image7.png"/><Relationship Id="rId14" Type="http://schemas.openxmlformats.org/officeDocument/2006/relationships/image" Target="../media/image9.png"/><Relationship Id="rId17" Type="http://schemas.openxmlformats.org/officeDocument/2006/relationships/hyperlink" Target="http://www.sciencelearn.org.nz" TargetMode="External"/><Relationship Id="rId16" Type="http://schemas.openxmlformats.org/officeDocument/2006/relationships/image" Target="../media/image8.png"/><Relationship Id="rId5" Type="http://schemas.openxmlformats.org/officeDocument/2006/relationships/hyperlink" Target="http://www.facebook.com/nzsciencelearn" TargetMode="External"/><Relationship Id="rId19" Type="http://schemas.openxmlformats.org/officeDocument/2006/relationships/hyperlink" Target="http://www.sciencelearn.org.nz/" TargetMode="External"/><Relationship Id="rId6" Type="http://schemas.openxmlformats.org/officeDocument/2006/relationships/hyperlink" Target="http://www.facebook.com/nzsciencelearn" TargetMode="External"/><Relationship Id="rId18" Type="http://schemas.openxmlformats.org/officeDocument/2006/relationships/hyperlink" Target="mailto:enquiries@sciencelearn.org.nz" TargetMode="External"/><Relationship Id="rId7" Type="http://schemas.openxmlformats.org/officeDocument/2006/relationships/hyperlink" Target="https://nz.pinterest.com/nzsciencelearn/" TargetMode="External"/><Relationship Id="rId8" Type="http://schemas.openxmlformats.org/officeDocument/2006/relationships/hyperlink" Target="http://www.instagram.com/sciencelearninghubnz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ciencelearn.org.nz" TargetMode="External"/><Relationship Id="rId4" Type="http://schemas.openxmlformats.org/officeDocument/2006/relationships/hyperlink" Target="mailto:enquiries@sciencelearn.org.nz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4.jpg"/><Relationship Id="rId5" Type="http://schemas.openxmlformats.org/officeDocument/2006/relationships/image" Target="../media/image2.jpg"/><Relationship Id="rId6" Type="http://schemas.openxmlformats.org/officeDocument/2006/relationships/hyperlink" Target="http://www.sciencelearn.org.nz" TargetMode="External"/><Relationship Id="rId7" Type="http://schemas.openxmlformats.org/officeDocument/2006/relationships/hyperlink" Target="mailto:enquiries@sciencelearn.org.nz" TargetMode="External"/><Relationship Id="rId8" Type="http://schemas.openxmlformats.org/officeDocument/2006/relationships/hyperlink" Target="http://www.sciencelearn.org.nz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sciencelearn.org.nz" TargetMode="External"/><Relationship Id="rId4" Type="http://schemas.openxmlformats.org/officeDocument/2006/relationships/hyperlink" Target="mailto:enquiries@sciencelearn.org.nz" TargetMode="External"/><Relationship Id="rId5" Type="http://schemas.openxmlformats.org/officeDocument/2006/relationships/hyperlink" Target="http://www.sciencelearn.org.nz/" TargetMode="External"/><Relationship Id="rId6" Type="http://schemas.openxmlformats.org/officeDocument/2006/relationships/image" Target="../media/image17.png"/><Relationship Id="rId7" Type="http://schemas.openxmlformats.org/officeDocument/2006/relationships/hyperlink" Target="https://nzapse.nzase.org.nz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sciencelearn.org.nz" TargetMode="External"/><Relationship Id="rId4" Type="http://schemas.openxmlformats.org/officeDocument/2006/relationships/hyperlink" Target="mailto:enquiries@sciencelearn.org.nz" TargetMode="External"/><Relationship Id="rId5" Type="http://schemas.openxmlformats.org/officeDocument/2006/relationships/hyperlink" Target="http://www.sciencelearn.org.nz/" TargetMode="External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sciencelearn.org.nz" TargetMode="External"/><Relationship Id="rId4" Type="http://schemas.openxmlformats.org/officeDocument/2006/relationships/hyperlink" Target="mailto:enquiries@sciencelearn.org.nz" TargetMode="External"/><Relationship Id="rId5" Type="http://schemas.openxmlformats.org/officeDocument/2006/relationships/hyperlink" Target="http://www.sciencelearn.org.nz/" TargetMode="External"/><Relationship Id="rId6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sciencelearn.org.nz" TargetMode="External"/><Relationship Id="rId4" Type="http://schemas.openxmlformats.org/officeDocument/2006/relationships/hyperlink" Target="mailto:enquiries@sciencelearn.org.nz" TargetMode="External"/><Relationship Id="rId5" Type="http://schemas.openxmlformats.org/officeDocument/2006/relationships/hyperlink" Target="http://www.sciencelearn.org.nz/" TargetMode="External"/><Relationship Id="rId6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sciencelearn.org.nz" TargetMode="External"/><Relationship Id="rId4" Type="http://schemas.openxmlformats.org/officeDocument/2006/relationships/hyperlink" Target="mailto:enquiries@sciencelearn.org.nz" TargetMode="External"/><Relationship Id="rId5" Type="http://schemas.openxmlformats.org/officeDocument/2006/relationships/hyperlink" Target="http://www.sciencelearn.org.nz/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15.png"/><Relationship Id="rId8" Type="http://schemas.openxmlformats.org/officeDocument/2006/relationships/hyperlink" Target="https://scienceonline.tki.org.nz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sciencelearn.org.nz" TargetMode="External"/><Relationship Id="rId4" Type="http://schemas.openxmlformats.org/officeDocument/2006/relationships/hyperlink" Target="mailto:enquiries@sciencelearn.org.nz" TargetMode="External"/><Relationship Id="rId5" Type="http://schemas.openxmlformats.org/officeDocument/2006/relationships/hyperlink" Target="http://www.sciencelearn.org.nz/" TargetMode="External"/><Relationship Id="rId6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/>
        </p:nvSpPr>
        <p:spPr>
          <a:xfrm>
            <a:off x="23813" y="390525"/>
            <a:ext cx="693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 txBox="1"/>
          <p:nvPr/>
        </p:nvSpPr>
        <p:spPr>
          <a:xfrm>
            <a:off x="385475" y="5776788"/>
            <a:ext cx="82188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600"/>
              <a:buFont typeface="Arial"/>
              <a:buNone/>
            </a:pPr>
            <a:r>
              <a:rPr b="1" i="0" lang="en-AU" sz="2400" u="none" cap="none" strike="noStrike">
                <a:solidFill>
                  <a:srgbClr val="31859C"/>
                </a:solidFill>
                <a:latin typeface="Arial"/>
                <a:ea typeface="Arial"/>
                <a:cs typeface="Arial"/>
                <a:sym typeface="Arial"/>
              </a:rPr>
              <a:t>4–4:45 pm Thursday </a:t>
            </a:r>
            <a:r>
              <a:rPr b="1" lang="en-AU" sz="2400">
                <a:solidFill>
                  <a:srgbClr val="31859C"/>
                </a:solidFill>
              </a:rPr>
              <a:t>7</a:t>
            </a:r>
            <a:r>
              <a:rPr b="1" i="0" lang="en-AU" sz="2400" u="none" cap="none" strike="noStrike">
                <a:solidFill>
                  <a:srgbClr val="31859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AU" sz="2400">
                <a:solidFill>
                  <a:srgbClr val="31859C"/>
                </a:solidFill>
              </a:rPr>
              <a:t>May</a:t>
            </a:r>
            <a:r>
              <a:rPr b="1" i="0" lang="en-AU" sz="2400" u="none" cap="none" strike="noStrike">
                <a:solidFill>
                  <a:srgbClr val="31859C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 i="0" sz="2400" u="none" cap="none" strike="noStrike">
              <a:solidFill>
                <a:srgbClr val="3185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 txBox="1"/>
          <p:nvPr/>
        </p:nvSpPr>
        <p:spPr>
          <a:xfrm>
            <a:off x="23825" y="6505650"/>
            <a:ext cx="907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The University of Waikato Te Whare Wananga o Waikato l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Science Learning Hub – Pokapū Akoranga Pūtaiao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Rights Reserved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enquiries@sciencelearn.org.nz</a:t>
            </a:r>
            <a:r>
              <a:rPr lang="en-AU" sz="9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>
              <a:solidFill>
                <a:srgbClr val="0000FF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6"/>
            </a:endParaRPr>
          </a:p>
        </p:txBody>
      </p:sp>
      <p:sp>
        <p:nvSpPr>
          <p:cNvPr id="59" name="Google Shape;59;p7"/>
          <p:cNvSpPr txBox="1"/>
          <p:nvPr>
            <p:ph type="title"/>
          </p:nvPr>
        </p:nvSpPr>
        <p:spPr>
          <a:xfrm>
            <a:off x="457250" y="2643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lang="en-AU" sz="4800"/>
              <a:t>Sounds of Aotearoa</a:t>
            </a:r>
            <a:endParaRPr b="1" i="0" sz="4800" u="none" cap="none" strike="noStrike">
              <a:solidFill>
                <a:schemeClr val="accent1"/>
              </a:solidFill>
            </a:endParaRPr>
          </a:p>
        </p:txBody>
      </p:sp>
      <p:pic>
        <p:nvPicPr>
          <p:cNvPr id="60" name="Google Shape;60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62263" y="1396650"/>
            <a:ext cx="5419585" cy="4064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/>
          <p:nvPr/>
        </p:nvSpPr>
        <p:spPr>
          <a:xfrm>
            <a:off x="23825" y="6505650"/>
            <a:ext cx="907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The University of Waikato Te Whare Wananga o Waikato l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Science Learning Hub – Pokapū Akoranga Pūtaiao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Rights Reserved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enquiries@sciencelearn.org.nz</a:t>
            </a:r>
            <a:r>
              <a:rPr lang="en-AU" sz="9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>
              <a:solidFill>
                <a:srgbClr val="0000FF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5"/>
            </a:endParaRPr>
          </a:p>
        </p:txBody>
      </p:sp>
      <p:pic>
        <p:nvPicPr>
          <p:cNvPr id="136" name="Google Shape;136;p16"/>
          <p:cNvPicPr preferRelativeResize="0"/>
          <p:nvPr/>
        </p:nvPicPr>
        <p:blipFill rotWithShape="1">
          <a:blip r:embed="rId6">
            <a:alphaModFix/>
          </a:blip>
          <a:srcRect b="7002" l="0" r="0" t="0"/>
          <a:stretch/>
        </p:blipFill>
        <p:spPr>
          <a:xfrm>
            <a:off x="1776125" y="903725"/>
            <a:ext cx="5779701" cy="552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/>
          <p:nvPr>
            <p:ph type="title"/>
          </p:nvPr>
        </p:nvSpPr>
        <p:spPr>
          <a:xfrm>
            <a:off x="457200" y="0"/>
            <a:ext cx="82296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t/>
            </a:r>
            <a:endParaRPr b="1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lang="en-AU"/>
              <a:t>Musical sounds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12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Activity courtesy of Sandy Jackson</a:t>
            </a:r>
            <a:endParaRPr b="1" sz="16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/>
          <p:nvPr/>
        </p:nvSpPr>
        <p:spPr>
          <a:xfrm>
            <a:off x="23825" y="6505650"/>
            <a:ext cx="907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The University of Waikato Te Whare Wananga o Waikato l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Science Learning Hub – Pokapū Akoranga Pūtaiao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Rights Reserved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enquiries@sciencelearn.org.nz</a:t>
            </a:r>
            <a:r>
              <a:rPr lang="en-AU" sz="9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>
              <a:solidFill>
                <a:srgbClr val="0000FF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5"/>
            </a:endParaRPr>
          </a:p>
        </p:txBody>
      </p:sp>
      <p:sp>
        <p:nvSpPr>
          <p:cNvPr id="144" name="Google Shape;144;p17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lang="en-AU"/>
              <a:t>See a sound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12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Activity courtesy of Chris Duggan</a:t>
            </a:r>
            <a:endParaRPr b="1"/>
          </a:p>
        </p:txBody>
      </p:sp>
      <p:sp>
        <p:nvSpPr>
          <p:cNvPr id="145" name="Google Shape;145;p17"/>
          <p:cNvSpPr txBox="1"/>
          <p:nvPr/>
        </p:nvSpPr>
        <p:spPr>
          <a:xfrm>
            <a:off x="281550" y="910675"/>
            <a:ext cx="8405100" cy="54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AU" sz="1800"/>
              <a:t>Level</a:t>
            </a:r>
            <a:r>
              <a:rPr lang="en-AU" sz="1800"/>
              <a:t>: any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-AU" sz="1800"/>
              <a:t>Gear needed</a:t>
            </a:r>
            <a:r>
              <a:rPr lang="en-AU" sz="1800"/>
              <a:t>: smartphone or other device with a microphone that can download apps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-AU" sz="1800"/>
              <a:t>Safety requirements</a:t>
            </a:r>
            <a:r>
              <a:rPr lang="en-AU" sz="1800"/>
              <a:t>: none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-AU" sz="1800"/>
              <a:t>Link to NZ Curriculum/Capabilities</a:t>
            </a:r>
            <a:r>
              <a:rPr lang="en-AU" sz="1800"/>
              <a:t>: Physical world, introduce simple wave terminology with respect to sound (amplitude, wavelength, frequency),  Gather and interpret data, use evidence, interpret representations (models)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-AU" sz="1800"/>
              <a:t>Discussion questions</a:t>
            </a:r>
            <a:r>
              <a:rPr lang="en-AU" sz="1800"/>
              <a:t>:</a:t>
            </a:r>
            <a:endParaRPr sz="1800"/>
          </a:p>
          <a:p>
            <a:pPr indent="-342899" lvl="0" marL="899999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AU" sz="1800"/>
              <a:t>How does the display change when a sound is made louder / increases in pitch / is made with your mouth open or closed? </a:t>
            </a:r>
            <a:br>
              <a:rPr lang="en-AU" sz="1800"/>
            </a:br>
            <a:r>
              <a:rPr lang="en-AU" sz="1800"/>
              <a:t>For older students you can introduce some of the wave terminology like amplitude and frequency.</a:t>
            </a:r>
            <a:endParaRPr sz="1800"/>
          </a:p>
          <a:p>
            <a:pPr indent="-342899" lvl="0" marL="899999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AU" sz="1800"/>
              <a:t>How ‘pure’ is the sound you can make? (how smooth is the pattern?)</a:t>
            </a:r>
            <a:endParaRPr sz="1800"/>
          </a:p>
          <a:p>
            <a:pPr indent="-342899" lvl="0" marL="899999" rtl="0" algn="l">
              <a:spcBef>
                <a:spcPts val="1000"/>
              </a:spcBef>
              <a:spcAft>
                <a:spcPts val="1000"/>
              </a:spcAft>
              <a:buSzPts val="1800"/>
              <a:buAutoNum type="arabicPeriod"/>
            </a:pPr>
            <a:r>
              <a:rPr lang="en-AU" sz="1800"/>
              <a:t>Can you find some unique New Zealand sounds like a native bird? What does their sound ‘look like’ on the oscilloscope?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/>
          <p:nvPr/>
        </p:nvSpPr>
        <p:spPr>
          <a:xfrm>
            <a:off x="23825" y="6505650"/>
            <a:ext cx="907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The University of Waikato Te Whare Wananga o Waikato l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Science Learning Hub – Pokapū Akoranga Pūtaiao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Rights Reserved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enquiries@sciencelearn.org.nz</a:t>
            </a:r>
            <a:r>
              <a:rPr lang="en-AU" sz="9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>
              <a:solidFill>
                <a:srgbClr val="0000FF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5"/>
            </a:endParaRPr>
          </a:p>
        </p:txBody>
      </p:sp>
      <p:sp>
        <p:nvSpPr>
          <p:cNvPr id="152" name="Google Shape;152;p18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lang="en-AU"/>
              <a:t>Pump up the volume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12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Activity courtesy of Sterling Cathman (Mr </a:t>
            </a:r>
            <a:r>
              <a:rPr b="1" lang="en-AU" sz="12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Science</a:t>
            </a:r>
            <a:r>
              <a:rPr b="1" lang="en-AU" sz="12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457200" y="1023575"/>
            <a:ext cx="8328600" cy="54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AU" sz="1800"/>
              <a:t>Level:</a:t>
            </a:r>
            <a:r>
              <a:rPr lang="en-AU" sz="1800"/>
              <a:t> 1–8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-AU" sz="1800">
                <a:solidFill>
                  <a:schemeClr val="dk1"/>
                </a:solidFill>
              </a:rPr>
              <a:t>Gear needed</a:t>
            </a:r>
            <a:r>
              <a:rPr lang="en-AU" sz="1800">
                <a:solidFill>
                  <a:schemeClr val="dk1"/>
                </a:solidFill>
              </a:rPr>
              <a:t>: </a:t>
            </a:r>
            <a:r>
              <a:rPr lang="en-AU" sz="1800"/>
              <a:t>TBA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-AU" sz="1800">
                <a:solidFill>
                  <a:schemeClr val="dk1"/>
                </a:solidFill>
              </a:rPr>
              <a:t>Safety requirements</a:t>
            </a:r>
            <a:r>
              <a:rPr lang="en-AU" sz="1800">
                <a:solidFill>
                  <a:schemeClr val="dk1"/>
                </a:solidFill>
              </a:rPr>
              <a:t>:</a:t>
            </a:r>
            <a:r>
              <a:rPr lang="en-AU" sz="1800"/>
              <a:t> ear muffs, could be LOUD!!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-AU" sz="1800">
                <a:solidFill>
                  <a:schemeClr val="dk1"/>
                </a:solidFill>
              </a:rPr>
              <a:t>Link to NZ Curriculum/Capabilities</a:t>
            </a:r>
            <a:r>
              <a:rPr lang="en-AU" sz="1800">
                <a:solidFill>
                  <a:schemeClr val="dk1"/>
                </a:solidFill>
              </a:rPr>
              <a:t>: </a:t>
            </a:r>
            <a:r>
              <a:rPr lang="en-AU" sz="1800"/>
              <a:t>Science Physical World. Explore everyday examples of physical phenomena, such as movement, forces, electricity and magnetism, light, sound, waves and heat.</a:t>
            </a:r>
            <a:br>
              <a:rPr lang="en-AU" sz="1800"/>
            </a:br>
            <a:r>
              <a:rPr lang="en-AU" sz="1800" u="sng">
                <a:solidFill>
                  <a:schemeClr val="hlink"/>
                </a:solidFill>
                <a:hlinkClick r:id="rId6"/>
              </a:rPr>
              <a:t>http://scienceonline.tki.org.nz/Introducing-five-science-capabilities/Use-evidence/Super-Senses</a:t>
            </a:r>
            <a:br>
              <a:rPr lang="en-AU" sz="1800"/>
            </a:br>
            <a:r>
              <a:rPr lang="en-AU" sz="1800"/>
              <a:t>One idea for getting students using capabilities/Nature of Science.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-AU" sz="1800"/>
              <a:t>Questions</a:t>
            </a:r>
            <a:endParaRPr b="1" sz="1800"/>
          </a:p>
          <a:p>
            <a:pPr indent="-342899" lvl="0" marL="899999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AU" sz="1800"/>
              <a:t>What is sound? (a form of energy, vibration)</a:t>
            </a:r>
            <a:endParaRPr sz="1800"/>
          </a:p>
          <a:p>
            <a:pPr indent="-342899" lvl="0" marL="899999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AU" sz="1800"/>
              <a:t>How does it change as it gets louder?</a:t>
            </a:r>
            <a:endParaRPr sz="1800"/>
          </a:p>
          <a:p>
            <a:pPr indent="-342899" lvl="0" marL="899999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AU" sz="1800"/>
              <a:t>How does sound get from its source to our ear? (waves)</a:t>
            </a:r>
            <a:endParaRPr sz="1800"/>
          </a:p>
          <a:p>
            <a:pPr indent="-342899" lvl="0" marL="899999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AU" sz="1800"/>
              <a:t>Does sound travel better through water? Why?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/>
        </p:nvSpPr>
        <p:spPr>
          <a:xfrm>
            <a:off x="23825" y="6505650"/>
            <a:ext cx="907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The University of Waikato Te Whare Wananga o Waikato l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Science Learning Hub – Pokapū Akoranga Pūtaiao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Rights Reserved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enquiries@sciencelearn.org.nz</a:t>
            </a:r>
            <a:r>
              <a:rPr lang="en-AU" sz="9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>
              <a:solidFill>
                <a:srgbClr val="0000FF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5"/>
            </a:endParaRPr>
          </a:p>
        </p:txBody>
      </p:sp>
      <p:sp>
        <p:nvSpPr>
          <p:cNvPr id="160" name="Google Shape;160;p19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lang="en-AU"/>
              <a:t>Grass saxophone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AU" sz="12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Activity courtesy of John Marsh</a:t>
            </a:r>
            <a:endParaRPr b="1"/>
          </a:p>
        </p:txBody>
      </p:sp>
      <p:sp>
        <p:nvSpPr>
          <p:cNvPr id="161" name="Google Shape;161;p19"/>
          <p:cNvSpPr txBox="1"/>
          <p:nvPr/>
        </p:nvSpPr>
        <p:spPr>
          <a:xfrm>
            <a:off x="214325" y="990750"/>
            <a:ext cx="8377500" cy="48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AU" sz="1800"/>
              <a:t>Levels: Year 2–8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AU" sz="1800"/>
              <a:t>Gear needed: thick pieces of grass 8</a:t>
            </a:r>
            <a:r>
              <a:rPr lang="en-AU" sz="1800">
                <a:solidFill>
                  <a:schemeClr val="dk1"/>
                </a:solidFill>
              </a:rPr>
              <a:t>–</a:t>
            </a:r>
            <a:r>
              <a:rPr lang="en-AU" sz="1800"/>
              <a:t>10 cm long and two hands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AU" sz="1800"/>
              <a:t>Safety issues: be careful of cutty grass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AU" sz="1800"/>
              <a:t>NZ Curriculum/Capability links: Physical World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AU" sz="1800"/>
              <a:t>Science Capabilities: Gather and interpret data, Use evidence and engage with science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/>
              <a:t>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/>
              <a:t>Things to investigate: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AU" sz="1800"/>
              <a:t>width of grass and sound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AU" sz="1800"/>
              <a:t>thickness of grass and sound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AU" sz="1800"/>
              <a:t>tension on grass and sound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AU" sz="1800"/>
              <a:t>how hand cupping shape affect </a:t>
            </a:r>
            <a:br>
              <a:rPr lang="en-AU" sz="1800"/>
            </a:br>
            <a:r>
              <a:rPr lang="en-AU" sz="1800"/>
              <a:t>sound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AU" sz="1800"/>
              <a:t>speed of wind and sound.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4289925" y="3156025"/>
            <a:ext cx="4720200" cy="30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1800">
                <a:solidFill>
                  <a:schemeClr val="dk1"/>
                </a:solidFill>
              </a:rPr>
              <a:t>L</a:t>
            </a:r>
            <a:r>
              <a:rPr lang="en-AU" sz="1800">
                <a:solidFill>
                  <a:schemeClr val="dk1"/>
                </a:solidFill>
              </a:rPr>
              <a:t>inks to everyday: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AU" sz="1800">
                <a:solidFill>
                  <a:schemeClr val="dk1"/>
                </a:solidFill>
              </a:rPr>
              <a:t>guitar/violin tuning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AU" sz="1800">
                <a:solidFill>
                  <a:schemeClr val="dk1"/>
                </a:solidFill>
              </a:rPr>
              <a:t>stringed instrument string thickness and music/sound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AU" sz="1800">
                <a:solidFill>
                  <a:schemeClr val="dk1"/>
                </a:solidFill>
              </a:rPr>
              <a:t>how a saxophone reed is made and works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AU" sz="1800">
                <a:solidFill>
                  <a:schemeClr val="dk1"/>
                </a:solidFill>
              </a:rPr>
              <a:t>how vocal cords work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AU" sz="1800">
                <a:solidFill>
                  <a:schemeClr val="dk1"/>
                </a:solidFill>
              </a:rPr>
              <a:t>how the vibration can be amplified in musical instruments.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>
            <p:ph type="title"/>
          </p:nvPr>
        </p:nvSpPr>
        <p:spPr>
          <a:xfrm>
            <a:off x="446575" y="684275"/>
            <a:ext cx="8229600" cy="31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lang="en-AU" sz="3200"/>
              <a:t>Thank you to the amazing NZAPSE team</a:t>
            </a:r>
            <a:endParaRPr b="1" sz="32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t/>
            </a:r>
            <a:endParaRPr b="1" sz="19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lang="en-AU" sz="3200"/>
              <a:t>Sandy Jackson</a:t>
            </a:r>
            <a:endParaRPr sz="32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lang="en-AU" sz="3200"/>
              <a:t>Chris Duggan (House of Science)</a:t>
            </a:r>
            <a:endParaRPr sz="32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lang="en-AU" sz="3200"/>
              <a:t>Sterling Cathman (Mr Science)</a:t>
            </a:r>
            <a:endParaRPr sz="32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lang="en-AU" sz="3200"/>
              <a:t>John Marsh</a:t>
            </a:r>
            <a:endParaRPr sz="3200"/>
          </a:p>
        </p:txBody>
      </p:sp>
      <p:sp>
        <p:nvSpPr>
          <p:cNvPr id="168" name="Google Shape;168;p20"/>
          <p:cNvSpPr txBox="1"/>
          <p:nvPr/>
        </p:nvSpPr>
        <p:spPr>
          <a:xfrm>
            <a:off x="-10625" y="6482350"/>
            <a:ext cx="91440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The University of Waikato Te Whare Wananga o Waikato l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Science Learning Hub – Pokapū Akoranga Pūtaiao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Rights Reserved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enquiries@sciencelearn.org.nz</a:t>
            </a:r>
            <a:r>
              <a:rPr lang="en-AU" sz="9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>
              <a:solidFill>
                <a:schemeClr val="dk1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6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0"/>
          <p:cNvPicPr preferRelativeResize="0"/>
          <p:nvPr/>
        </p:nvPicPr>
        <p:blipFill rotWithShape="1">
          <a:blip r:embed="rId7">
            <a:alphaModFix/>
          </a:blip>
          <a:srcRect b="0" l="0" r="0" t="9608"/>
          <a:stretch/>
        </p:blipFill>
        <p:spPr>
          <a:xfrm>
            <a:off x="65400" y="3984025"/>
            <a:ext cx="9078599" cy="184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/>
        </p:nvSpPr>
        <p:spPr>
          <a:xfrm>
            <a:off x="2747650" y="1282375"/>
            <a:ext cx="5585400" cy="29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Calibri"/>
              <a:buNone/>
            </a:pPr>
            <a:r>
              <a:rPr b="0" i="0" lang="en-A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Email us </a:t>
            </a:r>
            <a:r>
              <a:rPr b="0" i="0" lang="en-AU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enquiries@sciencelearn.org.nz</a:t>
            </a:r>
            <a:r>
              <a:rPr b="0" i="0" lang="en-AU" sz="18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674EA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674EA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Calibri"/>
              <a:buNone/>
            </a:pPr>
            <a:r>
              <a:rPr b="0" i="0" lang="en-AU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https://twitter.com/NZScienceLearn</a:t>
            </a:r>
            <a:endParaRPr b="0" i="0" sz="1800" u="none" cap="none" strike="noStrike">
              <a:solidFill>
                <a:srgbClr val="674EA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sng" cap="none" strike="noStrike">
              <a:solidFill>
                <a:srgbClr val="674EA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Calibri"/>
              <a:buNone/>
            </a:pPr>
            <a:r>
              <a:rPr b="0" i="0" lang="en-AU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www.facebook.com/nzsciencelearn</a:t>
            </a:r>
            <a:endParaRPr b="0" i="0" sz="1800" u="none" cap="none" strike="noStrike">
              <a:solidFill>
                <a:srgbClr val="674EA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Calibri"/>
              <a:buNone/>
            </a:pPr>
            <a:r>
              <a:rPr b="0" i="0" lang="en-AU" sz="1800" u="sng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674EA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Calibri"/>
              <a:buNone/>
            </a:pPr>
            <a:r>
              <a:rPr b="0" i="0" lang="en-AU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https://nz.pinterest.com/nzsciencelearn</a:t>
            </a:r>
            <a:endParaRPr b="0" i="0" sz="1800" u="none" cap="none" strike="noStrike">
              <a:solidFill>
                <a:srgbClr val="674EA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674EA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00"/>
              <a:buFont typeface="Calibri"/>
              <a:buNone/>
            </a:pPr>
            <a:r>
              <a:rPr b="0" i="0" lang="en-AU" sz="1800" u="sng" cap="none" strike="noStrike">
                <a:solidFill>
                  <a:schemeClr val="hlink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8"/>
              </a:rPr>
              <a:t>www.instagram.com/sciencelearninghubnz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392550" y="4157513"/>
            <a:ext cx="8595000" cy="9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"/>
              <a:buFont typeface="Arial"/>
              <a:buNone/>
            </a:pPr>
            <a:r>
              <a:rPr b="0" i="0" lang="en-A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Join us in our </a:t>
            </a:r>
            <a:r>
              <a:rPr b="1" i="0" lang="en-AU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discussion chan</a:t>
            </a:r>
            <a:r>
              <a:rPr b="1" i="0" lang="en-AU" sz="2400" u="none" cap="none" strike="noStrike">
                <a:solidFill>
                  <a:srgbClr val="2C7C9F"/>
                </a:solidFill>
                <a:latin typeface="Arial"/>
                <a:ea typeface="Arial"/>
                <a:cs typeface="Arial"/>
                <a:sym typeface="Arial"/>
              </a:rPr>
              <a:t>nel</a:t>
            </a:r>
            <a:r>
              <a:rPr b="1" i="0" lang="en-A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r>
              <a:rPr b="0" i="0" lang="en-AU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AU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Slack</a:t>
            </a:r>
            <a:r>
              <a:rPr b="0" i="0" lang="en-AU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50"/>
              <a:buFont typeface="Arial"/>
              <a:buNone/>
            </a:pPr>
            <a:r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(Any problems accessing Slack, please contact us via our enquiries email, </a:t>
            </a:r>
            <a:r>
              <a:rPr b="0" i="0" lang="en-AU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enquiries@sciencelearn.org.nz</a:t>
            </a:r>
            <a:r>
              <a:rPr b="0" i="0" lang="en-A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1"/>
          <p:cNvPicPr preferRelativeResize="0"/>
          <p:nvPr/>
        </p:nvPicPr>
        <p:blipFill rotWithShape="1">
          <a:blip r:embed="rId11">
            <a:alphaModFix/>
          </a:blip>
          <a:srcRect b="7635" l="1498" r="1196" t="8912"/>
          <a:stretch/>
        </p:blipFill>
        <p:spPr>
          <a:xfrm>
            <a:off x="0" y="5204784"/>
            <a:ext cx="9144005" cy="131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871850" y="3451691"/>
            <a:ext cx="807469" cy="2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076750" y="1246233"/>
            <a:ext cx="397675" cy="39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1"/>
          <p:cNvPicPr preferRelativeResize="0"/>
          <p:nvPr/>
        </p:nvPicPr>
        <p:blipFill rotWithShape="1">
          <a:blip r:embed="rId14">
            <a:alphaModFix/>
          </a:blip>
          <a:srcRect b="0" l="20571" r="0" t="15254"/>
          <a:stretch/>
        </p:blipFill>
        <p:spPr>
          <a:xfrm>
            <a:off x="2076750" y="1810275"/>
            <a:ext cx="397675" cy="4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076748" y="2380350"/>
            <a:ext cx="347325" cy="33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/>
          <p:cNvPicPr preferRelativeResize="0"/>
          <p:nvPr/>
        </p:nvPicPr>
        <p:blipFill rotWithShape="1">
          <a:blip r:embed="rId16">
            <a:alphaModFix/>
          </a:blip>
          <a:srcRect b="0" l="11777" r="0" t="9673"/>
          <a:stretch/>
        </p:blipFill>
        <p:spPr>
          <a:xfrm>
            <a:off x="2076751" y="2861000"/>
            <a:ext cx="397675" cy="39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1"/>
          <p:cNvSpPr txBox="1"/>
          <p:nvPr>
            <p:ph type="title"/>
          </p:nvPr>
        </p:nvSpPr>
        <p:spPr>
          <a:xfrm>
            <a:off x="457250" y="2643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lang="en-AU" sz="3200"/>
              <a:t>Keep in touch</a:t>
            </a:r>
            <a:endParaRPr b="1" sz="3200"/>
          </a:p>
        </p:txBody>
      </p:sp>
      <p:sp>
        <p:nvSpPr>
          <p:cNvPr id="183" name="Google Shape;183;p21"/>
          <p:cNvSpPr txBox="1"/>
          <p:nvPr/>
        </p:nvSpPr>
        <p:spPr>
          <a:xfrm>
            <a:off x="-10625" y="6482350"/>
            <a:ext cx="91440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The University of Waikato Te Whare Wananga o Waikato l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17"/>
              </a:rPr>
              <a:t>Science Learning Hub – Pokapū Akoranga Pūtaiao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Rights Reserved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18"/>
              </a:rPr>
              <a:t>enquiries@sciencelearn.org.nz</a:t>
            </a:r>
            <a:r>
              <a:rPr lang="en-AU" sz="9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>
              <a:solidFill>
                <a:schemeClr val="dk1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19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Google Shape;66;p8"/>
          <p:cNvGraphicFramePr/>
          <p:nvPr/>
        </p:nvGraphicFramePr>
        <p:xfrm>
          <a:off x="242013" y="648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{25BAD3EB-D694-4548-8A9F-D966FA8FA43B}</a:tableStyleId>
              </a:tblPr>
              <a:tblGrid>
                <a:gridCol w="5894650"/>
                <a:gridCol w="1552625"/>
                <a:gridCol w="1212675"/>
              </a:tblGrid>
              <a:tr h="676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AU" sz="1600" u="none" cap="none" strike="noStrike"/>
                        <a:t>Topic</a:t>
                      </a:r>
                      <a:endParaRPr b="1" sz="16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AU" sz="1600"/>
                        <a:t>S</a:t>
                      </a:r>
                      <a:r>
                        <a:rPr b="1" lang="en-AU" sz="1600" u="none" cap="none" strike="noStrike"/>
                        <a:t>lideshow number(s)</a:t>
                      </a:r>
                      <a:endParaRPr b="1" sz="16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AU" sz="1600" u="none" cap="none" strike="noStrike"/>
                        <a:t>Video timecode</a:t>
                      </a:r>
                      <a:endParaRPr b="1" sz="1600" u="none" cap="none" strike="noStrike"/>
                    </a:p>
                  </a:txBody>
                  <a:tcPr marT="91425" marB="91425" marR="91425" marL="91425"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5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AU" sz="1500"/>
                        <a:t>Welcome</a:t>
                      </a:r>
                      <a:endParaRPr sz="1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/>
                        <a:t>1</a:t>
                      </a:r>
                      <a:endParaRPr sz="1500"/>
                    </a:p>
                  </a:txBody>
                  <a:tcPr marT="91425" marB="91425" marR="91425" marL="91425"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/>
                        <a:t>00:00</a:t>
                      </a:r>
                      <a:endParaRPr sz="1500"/>
                    </a:p>
                  </a:txBody>
                  <a:tcPr marT="91450" marB="91450" marR="91450" marL="9145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5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AU" sz="1500" u="none" cap="none" strike="noStrike"/>
                        <a:t>Index</a:t>
                      </a:r>
                      <a:endParaRPr sz="1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/>
                        <a:t>2</a:t>
                      </a:r>
                      <a:endParaRPr sz="1500"/>
                    </a:p>
                  </a:txBody>
                  <a:tcPr marT="91425" marB="91425" marR="91425" marL="91425"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/>
                        <a:t>00:10</a:t>
                      </a:r>
                      <a:endParaRPr sz="1500"/>
                    </a:p>
                  </a:txBody>
                  <a:tcPr marT="91450" marB="91450" marR="91450" marL="9145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AU" sz="1500">
                          <a:solidFill>
                            <a:schemeClr val="dk1"/>
                          </a:solidFill>
                        </a:rPr>
                        <a:t>Introducing NZAPSE, The Science Learning Hub and purpose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/>
                        <a:t>3</a:t>
                      </a:r>
                      <a:r>
                        <a:rPr lang="en-AU" sz="1500">
                          <a:solidFill>
                            <a:schemeClr val="dk1"/>
                          </a:solidFill>
                        </a:rPr>
                        <a:t>–</a:t>
                      </a:r>
                      <a:r>
                        <a:rPr lang="en-AU" sz="1500"/>
                        <a:t>6 </a:t>
                      </a:r>
                      <a:endParaRPr sz="1500"/>
                    </a:p>
                  </a:txBody>
                  <a:tcPr marT="91425" marB="91425" marR="91425" marL="91425"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/>
                        <a:t>02:35</a:t>
                      </a:r>
                      <a:endParaRPr sz="1500"/>
                    </a:p>
                  </a:txBody>
                  <a:tcPr marT="91450" marB="91450" marR="91450" marL="9145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/>
                        <a:t>Sound resources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/>
                        <a:t>7</a:t>
                      </a:r>
                      <a:r>
                        <a:rPr lang="en-AU" sz="1500">
                          <a:solidFill>
                            <a:schemeClr val="dk1"/>
                          </a:solidFill>
                        </a:rPr>
                        <a:t>–</a:t>
                      </a:r>
                      <a:r>
                        <a:rPr lang="en-AU" sz="1500"/>
                        <a:t>9</a:t>
                      </a:r>
                      <a:endParaRPr sz="1500"/>
                    </a:p>
                  </a:txBody>
                  <a:tcPr marT="91425" marB="91425" marR="91425" marL="91425"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/>
                        <a:t>03:36</a:t>
                      </a:r>
                      <a:endParaRPr sz="1500"/>
                    </a:p>
                  </a:txBody>
                  <a:tcPr marT="91450" marB="91450" marR="91450" marL="9145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/>
                        <a:t>Sandy Jackson: musical sounds activity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/>
                        <a:t>10</a:t>
                      </a:r>
                      <a:endParaRPr sz="1500"/>
                    </a:p>
                  </a:txBody>
                  <a:tcPr marT="91425" marB="91425" marR="91425" marL="91425"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/>
                        <a:t>04:29</a:t>
                      </a:r>
                      <a:endParaRPr sz="1500"/>
                    </a:p>
                  </a:txBody>
                  <a:tcPr marT="91450" marB="91450" marR="91450" marL="9145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/>
                        <a:t>Chris Duggan: seeing sounds activity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/>
                        <a:t>11</a:t>
                      </a:r>
                      <a:endParaRPr sz="1500"/>
                    </a:p>
                  </a:txBody>
                  <a:tcPr marT="91425" marB="91425" marR="91425" marL="91425"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/>
                        <a:t>12:11</a:t>
                      </a:r>
                      <a:endParaRPr sz="1500"/>
                    </a:p>
                  </a:txBody>
                  <a:tcPr marT="91450" marB="91450" marR="91450" marL="9145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/>
                        <a:t>Sterling Cathman: pump up the volume activity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/>
                        <a:t>12</a:t>
                      </a:r>
                      <a:endParaRPr sz="1500"/>
                    </a:p>
                  </a:txBody>
                  <a:tcPr marT="91425" marB="91425" marR="91425" marL="91425"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/>
                        <a:t>18:07</a:t>
                      </a:r>
                      <a:endParaRPr sz="1500"/>
                    </a:p>
                  </a:txBody>
                  <a:tcPr marT="91450" marB="91450" marR="91450" marL="9145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/>
                        <a:t>John Marsh: grass sax, oboe and clucking chicken activities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/>
                        <a:t>13</a:t>
                      </a:r>
                      <a:endParaRPr sz="1500"/>
                    </a:p>
                  </a:txBody>
                  <a:tcPr marT="91425" marB="91425" marR="91425" marL="91425"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/>
                        <a:t>29:30</a:t>
                      </a:r>
                      <a:endParaRPr sz="1500"/>
                    </a:p>
                  </a:txBody>
                  <a:tcPr marT="91450" marB="91450" marR="91450" marL="9145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500">
                          <a:solidFill>
                            <a:schemeClr val="dk1"/>
                          </a:solidFill>
                        </a:rPr>
                        <a:t>SLH links, keep in touch and thanks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/>
                        <a:t>14–15</a:t>
                      </a:r>
                      <a:endParaRPr sz="1500"/>
                    </a:p>
                  </a:txBody>
                  <a:tcPr marT="91425" marB="91425" marR="91425" marL="91425"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/>
                        <a:t>37:10</a:t>
                      </a:r>
                      <a:endParaRPr sz="1500"/>
                    </a:p>
                  </a:txBody>
                  <a:tcPr marT="91450" marB="91450" marR="91450" marL="9145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91425" marB="91425" marR="91425" marL="91425"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35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67" name="Google Shape;67;p8"/>
          <p:cNvSpPr txBox="1"/>
          <p:nvPr/>
        </p:nvSpPr>
        <p:spPr>
          <a:xfrm>
            <a:off x="231300" y="6301700"/>
            <a:ext cx="86814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The University of Waikato Te Whare Wananga o Waikato l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Science Learning Hub – Pokapū Akoranga Pūtaiao</a:t>
            </a:r>
            <a:r>
              <a:rPr lang="en-AU" sz="9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Rights Reserved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enquiries@sciencelearn.org.nz</a:t>
            </a:r>
            <a:r>
              <a:rPr lang="en-AU" sz="9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0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" name="Google Shape;68;p8"/>
          <p:cNvSpPr txBox="1"/>
          <p:nvPr>
            <p:ph type="title"/>
          </p:nvPr>
        </p:nvSpPr>
        <p:spPr>
          <a:xfrm>
            <a:off x="457200" y="0"/>
            <a:ext cx="82296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lang="en-AU"/>
              <a:t>Index</a:t>
            </a:r>
            <a:endParaRPr b="1" i="0" u="none" cap="none" strike="noStrike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9"/>
          <p:cNvPicPr preferRelativeResize="0"/>
          <p:nvPr/>
        </p:nvPicPr>
        <p:blipFill rotWithShape="1">
          <a:blip r:embed="rId4">
            <a:alphaModFix/>
          </a:blip>
          <a:srcRect b="7634" l="1498" r="1196" t="8912"/>
          <a:stretch/>
        </p:blipFill>
        <p:spPr>
          <a:xfrm>
            <a:off x="24725" y="1335259"/>
            <a:ext cx="9144005" cy="131351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/>
          <p:cNvSpPr txBox="1"/>
          <p:nvPr/>
        </p:nvSpPr>
        <p:spPr>
          <a:xfrm>
            <a:off x="839100" y="181325"/>
            <a:ext cx="74658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AU" sz="3000" u="none" cap="none" strike="noStrike">
                <a:solidFill>
                  <a:srgbClr val="31859C"/>
                </a:solidFill>
                <a:latin typeface="Arial"/>
                <a:ea typeface="Arial"/>
                <a:cs typeface="Arial"/>
                <a:sym typeface="Arial"/>
              </a:rPr>
              <a:t>Pokapū Akoranga Pūtaiao</a:t>
            </a:r>
            <a:r>
              <a:rPr b="1" i="0" lang="en-AU" sz="3200" u="none" cap="none" strike="noStrike">
                <a:solidFill>
                  <a:srgbClr val="31859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AU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 Science Learning Hub 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9"/>
          <p:cNvSpPr txBox="1"/>
          <p:nvPr/>
        </p:nvSpPr>
        <p:spPr>
          <a:xfrm>
            <a:off x="375725" y="2783900"/>
            <a:ext cx="8442000" cy="264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9250" lvl="0" marL="349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</a:pPr>
            <a:r>
              <a:rPr b="0" i="0" lang="en-AU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 trustworthy online resource – produced by educators and scientists for New Zealand teachers and students. </a:t>
            </a:r>
            <a:endParaRPr b="0" i="0" sz="2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3492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FB7D7"/>
              </a:buClr>
              <a:buSzPts val="2640"/>
              <a:buFont typeface="Noto Sans Symbols"/>
              <a:buChar char="●"/>
            </a:pPr>
            <a:r>
              <a:rPr b="0" i="0" lang="en-AU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Based on world-class New Zealand science research.</a:t>
            </a:r>
            <a:endParaRPr b="0" i="0" sz="2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34925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FB7D7"/>
              </a:buClr>
              <a:buSzPts val="2640"/>
              <a:buFont typeface="Noto Sans Symbols"/>
              <a:buChar char="●"/>
            </a:pPr>
            <a:r>
              <a:rPr b="0" i="0" lang="en-AU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Supported by learning activities, information about the key science ideas and concepts, multimedia tools and other resources.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62975" y="5429300"/>
            <a:ext cx="6285020" cy="101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85725">
              <a:srgbClr val="000000">
                <a:alpha val="46666"/>
              </a:srgbClr>
            </a:outerShdw>
          </a:effectLst>
        </p:spPr>
      </p:pic>
      <p:sp>
        <p:nvSpPr>
          <p:cNvPr id="77" name="Google Shape;77;p9"/>
          <p:cNvSpPr txBox="1"/>
          <p:nvPr/>
        </p:nvSpPr>
        <p:spPr>
          <a:xfrm>
            <a:off x="23825" y="6505650"/>
            <a:ext cx="907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The University of Waikato Te Whare Wananga o Waikato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l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Science Learning Hub – Pokapū Akoranga Pūtaiao</a:t>
            </a:r>
            <a:r>
              <a:rPr lang="en-AU" sz="9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Rights Reserved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b="0" i="0" lang="en-AU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b="0" i="0" lang="en-AU" sz="900" u="sng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7"/>
              </a:rPr>
              <a:t>enquiries@sciencelearn.org.nz</a:t>
            </a:r>
            <a:r>
              <a:rPr b="0" i="0" lang="en-AU" sz="900" u="none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900" u="none" cap="none" strike="noStrike">
              <a:solidFill>
                <a:srgbClr val="0000FF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/>
          <p:nvPr/>
        </p:nvSpPr>
        <p:spPr>
          <a:xfrm>
            <a:off x="23825" y="6505650"/>
            <a:ext cx="907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The University of Waikato Te Whare Wananga o Waikato l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Science Learning Hub – Pokapū Akoranga Pūtaiao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Rights Reserved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enquiries@sciencelearn.org.nz</a:t>
            </a:r>
            <a:r>
              <a:rPr lang="en-AU" sz="9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>
              <a:solidFill>
                <a:srgbClr val="0000FF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5"/>
            </a:endParaRPr>
          </a:p>
        </p:txBody>
      </p:sp>
      <p:pic>
        <p:nvPicPr>
          <p:cNvPr id="84" name="Google Shape;84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825" y="1647100"/>
            <a:ext cx="9078599" cy="204014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/>
          <p:nvPr/>
        </p:nvSpPr>
        <p:spPr>
          <a:xfrm>
            <a:off x="1238250" y="5524500"/>
            <a:ext cx="66675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u="sng">
                <a:solidFill>
                  <a:schemeClr val="hlink"/>
                </a:solidFill>
                <a:hlinkClick r:id="rId7"/>
              </a:rPr>
              <a:t>https://nzapse.nzase.org.nz/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/>
        </p:nvSpPr>
        <p:spPr>
          <a:xfrm>
            <a:off x="23825" y="6505650"/>
            <a:ext cx="907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The University of Waikato Te Whare Wananga o Waikato l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Science Learning Hub – Pokapū Akoranga Pūtaiao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Rights Reserved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enquiries@sciencelearn.org.nz</a:t>
            </a:r>
            <a:r>
              <a:rPr lang="en-AU" sz="9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>
              <a:solidFill>
                <a:srgbClr val="0000FF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5"/>
            </a:endParaRPr>
          </a:p>
        </p:txBody>
      </p:sp>
      <p:pic>
        <p:nvPicPr>
          <p:cNvPr id="92" name="Google Shape;92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988" y="1484275"/>
            <a:ext cx="8696325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>
            <a:off x="4337100" y="1089900"/>
            <a:ext cx="4349700" cy="49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AU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 this webinar, we will</a:t>
            </a:r>
            <a:r>
              <a:rPr b="1" i="0" lang="en-AU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i="0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accen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AU" sz="2400">
                <a:solidFill>
                  <a:schemeClr val="dk1"/>
                </a:solidFill>
              </a:rPr>
              <a:t>Demonstrate some simple activities to support learning about sound.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AU" sz="2400">
                <a:solidFill>
                  <a:schemeClr val="dk1"/>
                </a:solidFill>
              </a:rPr>
              <a:t>Share a range of resources designed to support primary teachers with science.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23825" y="6505650"/>
            <a:ext cx="907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The University of Waikato Te Whare Wananga o Waikato l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Science Learning Hub – Pokapū Akoranga Pūtaiao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Rights Reserved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enquiries@sciencelearn.org.nz</a:t>
            </a:r>
            <a:r>
              <a:rPr lang="en-AU" sz="9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>
              <a:solidFill>
                <a:srgbClr val="0000FF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5"/>
            </a:endParaRPr>
          </a:p>
        </p:txBody>
      </p:sp>
      <p:sp>
        <p:nvSpPr>
          <p:cNvPr id="100" name="Google Shape;100;p12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lang="en-AU"/>
              <a:t>Purpose</a:t>
            </a:r>
            <a:endParaRPr b="1" i="0" u="none" cap="none" strike="noStrike">
              <a:solidFill>
                <a:schemeClr val="accent1"/>
              </a:solidFill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 rotWithShape="1">
          <a:blip r:embed="rId6">
            <a:alphaModFix/>
          </a:blip>
          <a:srcRect b="0" l="1325" r="3299" t="0"/>
          <a:stretch/>
        </p:blipFill>
        <p:spPr>
          <a:xfrm>
            <a:off x="545625" y="1740375"/>
            <a:ext cx="3650076" cy="2869300"/>
          </a:xfrm>
          <a:prstGeom prst="rect">
            <a:avLst/>
          </a:prstGeom>
          <a:noFill/>
          <a:ln cap="flat" cmpd="sng" w="2857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/>
          <p:nvPr/>
        </p:nvSpPr>
        <p:spPr>
          <a:xfrm>
            <a:off x="23825" y="6505650"/>
            <a:ext cx="907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The University of Waikato Te Whare Wananga o Waikato l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Science Learning Hub – Pokapū Akoranga Pūtaiao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Rights Reserved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enquiries@sciencelearn.org.nz</a:t>
            </a:r>
            <a:r>
              <a:rPr lang="en-AU" sz="9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>
              <a:solidFill>
                <a:srgbClr val="0000FF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5"/>
            </a:endParaRPr>
          </a:p>
        </p:txBody>
      </p:sp>
      <p:sp>
        <p:nvSpPr>
          <p:cNvPr id="108" name="Google Shape;108;p13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lang="en-AU"/>
              <a:t>Sound on the Hub</a:t>
            </a:r>
            <a:endParaRPr b="1" i="0" u="none" cap="none" strike="noStrike">
              <a:solidFill>
                <a:schemeClr val="accent1"/>
              </a:solidFill>
            </a:endParaRPr>
          </a:p>
        </p:txBody>
      </p:sp>
      <p:pic>
        <p:nvPicPr>
          <p:cNvPr id="109" name="Google Shape;10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44975" y="1143000"/>
            <a:ext cx="5498252" cy="50033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/>
          <p:nvPr/>
        </p:nvSpPr>
        <p:spPr>
          <a:xfrm>
            <a:off x="1213525" y="3904075"/>
            <a:ext cx="1683900" cy="8373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3"/>
          <p:cNvSpPr/>
          <p:nvPr/>
        </p:nvSpPr>
        <p:spPr>
          <a:xfrm>
            <a:off x="4799650" y="1046100"/>
            <a:ext cx="837300" cy="4611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/>
          <p:nvPr/>
        </p:nvSpPr>
        <p:spPr>
          <a:xfrm>
            <a:off x="23825" y="6505650"/>
            <a:ext cx="907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The University of Waikato Te Whare Wananga o Waikato l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Science Learning Hub – Pokapū Akoranga Pūtaiao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Rights Reserved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enquiries@sciencelearn.org.nz</a:t>
            </a:r>
            <a:r>
              <a:rPr lang="en-AU" sz="9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>
              <a:solidFill>
                <a:srgbClr val="0000FF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5"/>
            </a:endParaRPr>
          </a:p>
        </p:txBody>
      </p:sp>
      <p:sp>
        <p:nvSpPr>
          <p:cNvPr id="118" name="Google Shape;118;p14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lang="en-AU"/>
              <a:t>Introducing sound</a:t>
            </a:r>
            <a:endParaRPr b="1" i="0" u="none" cap="none" strike="noStrike">
              <a:solidFill>
                <a:schemeClr val="accent1"/>
              </a:solidFill>
            </a:endParaRPr>
          </a:p>
        </p:txBody>
      </p:sp>
      <p:pic>
        <p:nvPicPr>
          <p:cNvPr id="119" name="Google Shape;11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9575" y="1349475"/>
            <a:ext cx="2346325" cy="333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65550" y="1095000"/>
            <a:ext cx="3821398" cy="54106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1" name="Google Shape;121;p14"/>
          <p:cNvSpPr txBox="1"/>
          <p:nvPr/>
        </p:nvSpPr>
        <p:spPr>
          <a:xfrm>
            <a:off x="267200" y="5599950"/>
            <a:ext cx="35721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u="sng">
                <a:solidFill>
                  <a:schemeClr val="hlink"/>
                </a:solidFill>
                <a:hlinkClick r:id="rId8"/>
              </a:rPr>
              <a:t>scienceonline.tki.org.nz</a:t>
            </a:r>
            <a:r>
              <a:rPr lang="en-AU"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/>
          <p:nvPr/>
        </p:nvSpPr>
        <p:spPr>
          <a:xfrm>
            <a:off x="23825" y="6505650"/>
            <a:ext cx="9078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© Copyright. The University of Waikato Te Whare Wananga o Waikato l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Science Learning Hub – Pokapū Akoranga Pūtaiao</a:t>
            </a: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All Rights Reserved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"/>
              <a:buFont typeface="Verdana"/>
              <a:buNone/>
            </a:pPr>
            <a:r>
              <a:rPr lang="en-AU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images are copyrighted. For further information, please refer to </a:t>
            </a:r>
            <a:r>
              <a:rPr lang="en-AU" sz="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enquiries@sciencelearn.org.nz</a:t>
            </a:r>
            <a:r>
              <a:rPr lang="en-AU" sz="9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900">
              <a:solidFill>
                <a:srgbClr val="0000FF"/>
              </a:solidFill>
              <a:uFill>
                <a:noFill/>
              </a:uFill>
              <a:latin typeface="Verdana"/>
              <a:ea typeface="Verdana"/>
              <a:cs typeface="Verdana"/>
              <a:sym typeface="Verdana"/>
              <a:hlinkClick r:id="rId5"/>
            </a:endParaRPr>
          </a:p>
        </p:txBody>
      </p:sp>
      <p:sp>
        <p:nvSpPr>
          <p:cNvPr id="128" name="Google Shape;128;p15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None/>
            </a:pPr>
            <a:r>
              <a:rPr b="1" lang="en-AU"/>
              <a:t>Sounds of Aotearoa</a:t>
            </a:r>
            <a:endParaRPr b="1" i="0" u="none" cap="none" strike="noStrike">
              <a:solidFill>
                <a:schemeClr val="accent1"/>
              </a:solidFill>
            </a:endParaRPr>
          </a:p>
        </p:txBody>
      </p:sp>
      <p:pic>
        <p:nvPicPr>
          <p:cNvPr id="129" name="Google Shape;12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74200" y="1106075"/>
            <a:ext cx="6282858" cy="505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0_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0_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0_Breeze">
  <a:themeElements>
    <a:clrScheme name="Breeze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