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0" r:id="rId5"/>
    <p:sldMasterId id="214748365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y="6858000" cx="9144000"/>
  <p:notesSz cx="6858000" cy="9144000"/>
  <p:embeddedFontLst>
    <p:embeddedFont>
      <p:font typeface="Roboto"/>
      <p:regular r:id="rId44"/>
      <p:bold r:id="rId45"/>
      <p:italic r:id="rId46"/>
      <p:boldItalic r:id="rId47"/>
    </p:embeddedFont>
    <p:embeddedFont>
      <p:font typeface="Source Sans Pro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FDDDC43-DF17-485C-B018-1B32858696A4}">
  <a:tblStyle styleId="{6FDDDC43-DF17-485C-B018-1B32858696A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font" Target="fonts/Roboto-regular.fntdata"/><Relationship Id="rId43" Type="http://schemas.openxmlformats.org/officeDocument/2006/relationships/slide" Target="slides/slide36.xml"/><Relationship Id="rId46" Type="http://schemas.openxmlformats.org/officeDocument/2006/relationships/font" Target="fonts/Roboto-italic.fntdata"/><Relationship Id="rId45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SourceSansPro-regular.fntdata"/><Relationship Id="rId47" Type="http://schemas.openxmlformats.org/officeDocument/2006/relationships/font" Target="fonts/Roboto-boldItalic.fntdata"/><Relationship Id="rId49" Type="http://schemas.openxmlformats.org/officeDocument/2006/relationships/font" Target="fonts/SourceSansPro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SourceSansPro-boldItalic.fntdata"/><Relationship Id="rId50" Type="http://schemas.openxmlformats.org/officeDocument/2006/relationships/font" Target="fonts/SourceSansPro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445-tuatara-classification" TargetMode="External"/><Relationship Id="rId3" Type="http://schemas.openxmlformats.org/officeDocument/2006/relationships/hyperlink" Target="mailto:parkdj@landcareresearch.co.nz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840-insect-taxonomy" TargetMode="External"/><Relationship Id="rId3" Type="http://schemas.openxmlformats.org/officeDocument/2006/relationships/hyperlink" Target="https://www.sciencelearn.org.nz/resources/2953-super-insects" TargetMode="External"/><Relationship Id="rId4" Type="http://schemas.openxmlformats.org/officeDocument/2006/relationships/hyperlink" Target="https://www.sciencelearn.org.nz/resources/1447-insect-mihi" TargetMode="External"/><Relationship Id="rId5" Type="http://schemas.openxmlformats.org/officeDocument/2006/relationships/hyperlink" Target="https://www.landcareresearch.co.nz/tools-and-resources/identification/what-is-this-bug/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842-insects-physical-characteristics" TargetMode="External"/><Relationship Id="rId3" Type="http://schemas.openxmlformats.org/officeDocument/2006/relationships/hyperlink" Target="https://www.sciencelearn.org.nz/resources/2843-label-the-insect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756-insect-antennae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_maps/48-monarch-butterfly-life-cycle" TargetMode="External"/><Relationship Id="rId3" Type="http://schemas.openxmlformats.org/officeDocument/2006/relationships/hyperlink" Target="https://www.sciencelearn.org.nz/resources/2770-parasitoid-wasp-life-cycle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446-insect-metamorphosis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839-what-s-so-special-about-insects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othnet.org/assets/Guides/Guide-Downloads/Beginners-Guide-to-Macro-Moths-Te-Taurapa.pdf" TargetMode="External"/><Relationship Id="rId3" Type="http://schemas.openxmlformats.org/officeDocument/2006/relationships/hyperlink" Target="https://www.sciencelearn.org.nz/videos/1840-mummified-caterpillar" TargetMode="External"/><Relationship Id="rId4" Type="http://schemas.openxmlformats.org/officeDocument/2006/relationships/hyperlink" Target="https://teara.govt.nz/en/te-aitanga-pepeke-the-insect-world/page-1" TargetMode="External"/><Relationship Id="rId5" Type="http://schemas.openxmlformats.org/officeDocument/2006/relationships/hyperlink" Target="http://nzetc.victoria.ac.nz/tm/scholarly/tei-Bes02Reli-t1-body-d4-d3-d11.html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1453-constructing-food-webs" TargetMode="External"/><Relationship Id="rId3" Type="http://schemas.openxmlformats.org/officeDocument/2006/relationships/hyperlink" Target="https://commons.wikimedia.org/wiki/File:Bellbird_feeding_on_mountain_beech_honeydew.jpg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443-rearing-moths-to-observe-life-cycles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1056-springtails" TargetMode="External"/><Relationship Id="rId3" Type="http://schemas.openxmlformats.org/officeDocument/2006/relationships/hyperlink" Target="https://www.sciencelearn.org.nz/drag_and_drops/9-what-makes-up-soil-graphic-organiser" TargetMode="External"/><Relationship Id="rId4" Type="http://schemas.openxmlformats.org/officeDocument/2006/relationships/hyperlink" Target="http://soilbugs.massey.ac.nz/insecta.php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atic.sciencelearn.org.nz/documents/files/000/000/814/original/Freshwater_monitoring_%E2%80%93_Macroinvertebrate_Identification_Sheet_v2.pdf?1598846812" TargetMode="External"/><Relationship Id="rId3" Type="http://schemas.openxmlformats.org/officeDocument/2006/relationships/hyperlink" Target="https://www.sciencelearn.org.nz/image_maps/85-new-zealand-aquatic-insects" TargetMode="External"/><Relationship Id="rId4" Type="http://schemas.openxmlformats.org/officeDocument/2006/relationships/hyperlink" Target="https://www.sciencelearn.org.nz/system/documents/files/000/000/806/original/Aquatic_insect_life.pdf?1573008110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141-brown-marmorated-stink-bug" TargetMode="External"/><Relationship Id="rId3" Type="http://schemas.openxmlformats.org/officeDocument/2006/relationships/hyperlink" Target="https://www.sciencelearn.org.nz/resources/1742-biocontrol-in-action-unit-plan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700-tagging-monarch-butterflies-for-science" TargetMode="External"/><Relationship Id="rId3" Type="http://schemas.openxmlformats.org/officeDocument/2006/relationships/hyperlink" Target="https://www.nzbutterflies.org.nz/introduction-to-research/taggingtransects/" TargetMode="External"/><Relationship Id="rId4" Type="http://schemas.openxmlformats.org/officeDocument/2006/relationships/hyperlink" Target="https://www.sciencelearn.org.nz/resources/2793-the-pieris-project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1964-building-homes-for-tree-weta" TargetMode="External"/><Relationship Id="rId3" Type="http://schemas.openxmlformats.org/officeDocument/2006/relationships/hyperlink" Target="https://www.sciencelearn.org.nz/resources/2622-redesigning-weta-houses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123rf.com/stock-photo/clay_insect.html?oriSearch=children+insect+drawing&amp;sti=lns0mebzi66avppsm3%7C&amp;mediapopup=116277860" TargetMode="External"/><Relationship Id="rId3" Type="http://schemas.openxmlformats.org/officeDocument/2006/relationships/hyperlink" Target="https://static.sciencelearn.org.nz/documents/files/000/000/807/original/Which_insect_is_that.pdf?1573008211" TargetMode="External"/><Relationship Id="rId4" Type="http://schemas.openxmlformats.org/officeDocument/2006/relationships/hyperlink" Target="https://www.eventfinda.co.nz/2019/holiday-craft-workshop-create-your-own-imaginary-insects/auckland/kohimarama" TargetMode="External"/><Relationship Id="rId5" Type="http://schemas.openxmlformats.org/officeDocument/2006/relationships/hyperlink" Target="https://thekidshouldseethis.com/post/soil-ecology-claymation-maxwell-helmberger" TargetMode="External"/><Relationship Id="rId6" Type="http://schemas.openxmlformats.org/officeDocument/2006/relationships/hyperlink" Target="https://www.tepapa.govt.nz/sites/default/files/buglab-brochure.pdf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interest.co.uk/nzsciencelearn/we-bugs/?autologin=true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lh-talk.slack.com/messages/CDL529ERW/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hrissiepainting.com/" TargetMode="External"/><Relationship Id="rId3" Type="http://schemas.openxmlformats.org/officeDocument/2006/relationships/hyperlink" Target="https://www.sciencelearn.org.nz/images/4171-new-zealand-giraffe-weevil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omsaunders.co.nz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178-manuka-beetle-pyronota-festiva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1196-angry-wasp-versus-hungry-ant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840-insect-taxonomy" TargetMode="External"/><Relationship Id="rId3" Type="http://schemas.openxmlformats.org/officeDocument/2006/relationships/hyperlink" Target="https://static.sciencelearn.org.nz/documents/files/000/000/807/original/Which_insect_is_that.pdf?1573008211" TargetMode="External"/><Relationship Id="rId4" Type="http://schemas.openxmlformats.org/officeDocument/2006/relationships/hyperlink" Target="https://static.sciencelearn.org.nz/documents/files/000/000/807/original/Which_insect_is_that.pdf?157300821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603d54b39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" name="Google Shape;39;g603d54b39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40" name="Google Shape;40;g603d54b390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bce55dff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6" name="Google Shape;136;g9bce55dff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/>
              <a:t>Taxonomic diagram</a:t>
            </a:r>
            <a:r>
              <a:rPr lang="en-AU"/>
              <a:t>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www.sciencelearn.org.nz/images/4445-tuatara-classification</a:t>
            </a:r>
            <a:endParaRPr/>
          </a:p>
          <a:p>
            <a:pPr indent="0" lvl="2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/>
              <a:t>2. Permission for the MWLR images/logo from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parkdj@landcareresearch.co.nz</a:t>
            </a:r>
            <a:r>
              <a:rPr lang="en-AU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137" name="Google Shape;137;g9bce55dff0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c0604472b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9" name="Google Shape;149;g8c0604472b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/>
              <a:t>Article: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www.sciencelearn.org.nz/resources/2840-insect-taxonomy</a:t>
            </a:r>
            <a:endParaRPr/>
          </a:p>
          <a:p>
            <a:pPr indent="0" lvl="2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/>
              <a:t>Super insect cards: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www.sciencelearn.org.nz/resources/2953-super-insects</a:t>
            </a:r>
            <a:endParaRPr/>
          </a:p>
          <a:p>
            <a:pPr indent="0" lvl="2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/>
              <a:t>Insect mihi: </a:t>
            </a:r>
            <a:r>
              <a:rPr lang="en-AU" u="sng">
                <a:solidFill>
                  <a:schemeClr val="hlink"/>
                </a:solidFill>
                <a:hlinkClick r:id="rId4"/>
              </a:rPr>
              <a:t>www.sciencelearn.org.nz/resources/1447-insect-mihi</a:t>
            </a:r>
            <a:r>
              <a:rPr lang="en-AU"/>
              <a:t> </a:t>
            </a:r>
            <a:endParaRPr/>
          </a:p>
          <a:p>
            <a:pPr indent="0" lvl="2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linkClick r:id="rId5"/>
              </a:rPr>
              <a:t>What is this bug? » Manaaki Whenua</a:t>
            </a:r>
            <a:r>
              <a:rPr lang="en-AU"/>
              <a:t> </a:t>
            </a:r>
            <a:endParaRPr/>
          </a:p>
          <a:p>
            <a:pPr indent="0" lvl="2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/>
              <a:t>iNaturalist?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150" name="Google Shape;150;g8c0604472b_0_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be79934af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3" name="Google Shape;163;g9be79934af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www.sciencelearn.org.nz/resources/2842-insects-physical-characteristics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www.sciencelearn.org.nz/resources/2843-label-the-insect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164" name="Google Shape;164;g9be79934af_0_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0a75947f7_0_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5" name="Google Shape;175;ga0a75947f7_0_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www.sciencelearn.org.nz/resources/2756-insect-antennae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76" name="Google Shape;176;ga0a75947f7_0_8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18a7addfb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5" name="Google Shape;185;ga18a7addfb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186" name="Google Shape;186;ga18a7addfb_0_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0a75947f7_0_1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a0a75947f7_0_1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www.sciencelearn.org.nz/image_maps/48-monarch-butterfly-life-cycle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www.sciencelearn.org.nz/resources/2770-parasitoid-wasp-life-cycle</a:t>
            </a:r>
            <a:r>
              <a:rPr lang="en-AU"/>
              <a:t> </a:t>
            </a:r>
            <a:endParaRPr/>
          </a:p>
        </p:txBody>
      </p:sp>
      <p:sp>
        <p:nvSpPr>
          <p:cNvPr id="197" name="Google Shape;197;ga0a75947f7_0_14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bce55dff0_0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bce55dff0_0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Images: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www.sciencelearn.org.nz/images/4446-insect-metamorphosis</a:t>
            </a:r>
            <a:r>
              <a:rPr lang="en-AU"/>
              <a:t> </a:t>
            </a:r>
            <a:endParaRPr/>
          </a:p>
        </p:txBody>
      </p:sp>
      <p:sp>
        <p:nvSpPr>
          <p:cNvPr id="204" name="Google Shape;204;g9bce55dff0_0_5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be79934af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1" name="Google Shape;211;g9be79934af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/>
              <a:t>Article: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www.sciencelearn.org.nz/resources/2839-what-s-so-special-about-insects</a:t>
            </a:r>
            <a:r>
              <a:rPr lang="en-AU" sz="1100"/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212" name="Google Shape;212;g9be79934af_0_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85da190f2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1" name="Google Shape;221;g985da190f2_0_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/>
              <a:t>Mothnet guides: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https://mothnet.org/assets/Guides/Guide-Downloads/Beginners-Guide-to-Macro-Moths-Te-Taurapa.pdf</a:t>
            </a:r>
            <a:r>
              <a:rPr lang="en-AU"/>
              <a:t> </a:t>
            </a:r>
            <a:endParaRPr/>
          </a:p>
          <a:p>
            <a:pPr indent="0" lvl="2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www.sciencelearn.org.nz/videos/1840-mummified-caterpillar</a:t>
            </a:r>
            <a:r>
              <a:rPr lang="en-AU"/>
              <a:t> </a:t>
            </a:r>
            <a:endParaRPr/>
          </a:p>
          <a:p>
            <a:pPr indent="0" lvl="2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linkClick r:id="rId4"/>
              </a:rPr>
              <a:t>What is te aitanga pepeke?</a:t>
            </a:r>
            <a:r>
              <a:rPr lang="en-AU"/>
              <a:t> </a:t>
            </a:r>
            <a:endParaRPr/>
          </a:p>
          <a:p>
            <a:pPr indent="0" lvl="2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linkClick r:id="rId5"/>
              </a:rPr>
              <a:t>Origin of Insects</a:t>
            </a:r>
            <a:endParaRPr/>
          </a:p>
          <a:p>
            <a:pPr indent="0" lvl="2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222" name="Google Shape;222;g985da190f2_0_4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ce9e01a6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1" name="Google Shape;231;g9ce9e01a6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232" name="Google Shape;232;g9ce9e01a6d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934149dee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934149dee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Greta</a:t>
            </a:r>
            <a:endParaRPr/>
          </a:p>
        </p:txBody>
      </p:sp>
      <p:sp>
        <p:nvSpPr>
          <p:cNvPr id="51" name="Google Shape;51;g934149dee6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0a75947f7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1" name="Google Shape;241;ga0a75947f7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242" name="Google Shape;242;ga0a75947f7_0_3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0a75947f7_0_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0" name="Google Shape;250;ga0a75947f7_0_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www.sciencelearn.org.nz/resources/1453-constructing-food-webs</a:t>
            </a:r>
            <a:r>
              <a:rPr lang="en-AU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https://commons.wikimedia.org/wiki/File:Bellbird_feeding_on_mountain_beech_honeydew.jpg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251" name="Google Shape;251;ga0a75947f7_0_7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ce9e01a6d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1" name="Google Shape;261;g9ce9e01a6d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262" name="Google Shape;262;g9ce9e01a6d_0_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bce55dff0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1" name="Google Shape;271;g9bce55dff0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272" name="Google Shape;272;g9bce55dff0_0_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be79934af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3" name="Google Shape;283;g9be79934af_0_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284" name="Google Shape;284;g9be79934af_0_2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bce55dff0_0_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3" name="Google Shape;293;g9bce55dff0_0_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294" name="Google Shape;294;g9bce55dff0_0_6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85da190f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3" name="Google Shape;303;g985da190f2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www.sciencelearn.org.nz/resources/2443-rearing-moths-to-observe-life-cycles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304" name="Google Shape;304;g985da190f2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985da190f2_0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5" name="Google Shape;315;g985da190f2_0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Image: Springtails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www.sciencelearn.org.nz/images/1056-springtails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Interactive: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www.sciencelearn.org.nz/drag_and_drops/9-what-makes-up-soil-graphic-organiser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linkClick r:id="rId4"/>
              </a:rPr>
              <a:t>http://soilbugs.massey.ac.nz/insecta.php</a:t>
            </a:r>
            <a:r>
              <a:rPr lang="en-AU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316" name="Google Shape;316;g985da190f2_0_5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85da190f2_0_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5" name="Google Shape;325;g985da190f2_0_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https://static.sciencelearn.org.nz/documents/files/000/000/814/original/Freshwater_monitoring_%E2%80%93_Macroinvertebrate_Identification_Sheet_v2.pdf?1598846812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www.sciencelearn.org.nz/image_maps/85-new-zealand-aquatic-insects</a:t>
            </a:r>
            <a:r>
              <a:rPr lang="en-AU" sz="1100"/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/>
              <a:t>Poster: </a:t>
            </a:r>
            <a:r>
              <a:rPr lang="en-AU" sz="1100" u="sng">
                <a:solidFill>
                  <a:schemeClr val="hlink"/>
                </a:solidFill>
                <a:hlinkClick r:id="rId4"/>
              </a:rPr>
              <a:t>https://www.sciencelearn.org.nz/system/documents/files/000/000/806/original/Aquatic_insect_life.pdf?1573008110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326" name="Google Shape;326;g985da190f2_0_7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0a75947f7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7" name="Google Shape;337;ga0a75947f7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www.sciencelearn.org.nz/images/4141-brown-marmorated-stink-bug</a:t>
            </a:r>
            <a:r>
              <a:rPr lang="en-AU" sz="1100"/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www.sciencelearn.org.nz/resources/1742-biocontrol-in-action-unit-plan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338" name="Google Shape;338;ga0a75947f7_0_4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/>
              <a:t>The Science Learning Hub is funded by the New Zealand Government – MBIE Ministry of Business, Innovation and Employment – under the Curious Minds fund</a:t>
            </a:r>
            <a:endParaRPr/>
          </a:p>
        </p:txBody>
      </p:sp>
      <p:sp>
        <p:nvSpPr>
          <p:cNvPr id="58" name="Google Shape;5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0a75947f7_0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8" name="Google Shape;348;ga0a75947f7_0_1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www.sciencelearn.org.nz/resources/700-tagging-monarch-butterflies-for-science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www.nzbutterflies.org.nz/introduction-to-research/taggingtransects/</a:t>
            </a:r>
            <a:r>
              <a:rPr lang="en-AU" sz="1100"/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4"/>
              </a:rPr>
              <a:t>www.sciencelearn.org.nz/resources/2793-the-pieris-project</a:t>
            </a:r>
            <a:r>
              <a:rPr lang="en-AU" sz="1100"/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349" name="Google Shape;349;ga0a75947f7_0_12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a0a75947f7_0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9" name="Google Shape;359;ga0a75947f7_0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www.sciencelearn.org.nz/resources/1964-building-homes-for-tree-weta</a:t>
            </a:r>
            <a:r>
              <a:rPr lang="en-AU" sz="1100"/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www.sciencelearn.org.nz/resources/2622-redesigning-weta-houses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360" name="Google Shape;360;ga0a75947f7_0_5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9bce55dff0_0_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2" name="Google Shape;372;g9bce55dff0_0_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373" name="Google Shape;373;g9bce55dff0_0_8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85da190f2_0_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2" name="Google Shape;382;g985da190f2_0_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/>
              <a:t>Insect photography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www.123rf.com/stock-photo/clay_insect.html?oriSearch=children+insect+drawing&amp;sti=lns0mebzi66avppsm3|&amp;mediapopup=116277860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/>
              <a:t>Diorama collective: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https://static.sciencelearn.org.nz/documents/files/000/000/807/original/Which_insect_is_that.pdf?1573008211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linkClick r:id="rId4"/>
              </a:rPr>
              <a:t>www.eventfinda.co.nz/2019/holiday-craft-workshop-create-your-own-imaginary-insects/auckland/kohimarama</a:t>
            </a:r>
            <a:r>
              <a:rPr lang="en-AU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5"/>
              </a:rPr>
              <a:t>https://thekidshouldseethis.com/post/soil-ecology-claymation-maxwell-helmberger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linkClick r:id="rId6"/>
              </a:rPr>
              <a:t>https://www.tepapa.govt.nz/sites/default/files/buglab-brochure.pdf</a:t>
            </a:r>
            <a:r>
              <a:rPr lang="en-AU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383" name="Google Shape;383;g985da190f2_0_3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99a62aa68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99a62aa68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https://www.pinterest.co.uk/nzsciencelearn/we-bugs/?autologin=true</a:t>
            </a:r>
            <a:endParaRPr/>
          </a:p>
        </p:txBody>
      </p:sp>
      <p:sp>
        <p:nvSpPr>
          <p:cNvPr id="393" name="Google Shape;393;g99a62aa68a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985da190f2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1" name="Google Shape;401;g985da190f2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/>
              <a:t>Image: </a:t>
            </a:r>
            <a:r>
              <a:rPr lang="en-AU" sz="1050">
                <a:solidFill>
                  <a:srgbClr val="40444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Adult_Auckland War Memorial Museum_ </a:t>
            </a:r>
            <a:r>
              <a:rPr lang="en-AU" sz="1050">
                <a:solidFill>
                  <a:srgbClr val="B3B3A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Photo: CC BY [httpscreativecommons.orglicensesby4.0]</a:t>
            </a:r>
            <a:endParaRPr sz="1050">
              <a:solidFill>
                <a:srgbClr val="B3B3A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402" name="Google Shape;402;g985da190f2_0_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Don’t forget the SLH can help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>
                <a:solidFill>
                  <a:schemeClr val="dk1"/>
                </a:solidFill>
              </a:rPr>
              <a:t>SLACK: </a:t>
            </a:r>
            <a:r>
              <a:rPr lang="en-AU" sz="1100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https://slh-talk.slack.com/messages/CDL529ERW/</a:t>
            </a:r>
            <a:r>
              <a:rPr lang="en-AU" sz="1100">
                <a:solidFill>
                  <a:schemeClr val="dk1"/>
                </a:solidFill>
              </a:rPr>
              <a:t> </a:t>
            </a:r>
            <a:endParaRPr i="0" sz="1100" u="none" cap="none" strike="noStrike">
              <a:solidFill>
                <a:srgbClr val="000000"/>
              </a:solidFill>
            </a:endParaRPr>
          </a:p>
        </p:txBody>
      </p:sp>
      <p:sp>
        <p:nvSpPr>
          <p:cNvPr id="411" name="Google Shape;41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e176294b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7" name="Google Shape;67;g8e176294b2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https://chrissiepainting.com/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www.sciencelearn.org.nz/images/4171-new-zealand-giraffe-weevil</a:t>
            </a:r>
            <a:r>
              <a:rPr lang="en-AU"/>
              <a:t> </a:t>
            </a:r>
            <a:endParaRPr/>
          </a:p>
        </p:txBody>
      </p:sp>
      <p:sp>
        <p:nvSpPr>
          <p:cNvPr id="68" name="Google Shape;68;g8e176294b2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9a62aa68a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1" name="Google Shape;81;g99a62aa68a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https://tomsaunders.co.nz/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82" name="Google Shape;82;g99a62aa68a_0_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4" name="Google Shape;9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/>
              <a:t>Greta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/>
              <a:t>Image: Mānuka beetle (</a:t>
            </a:r>
            <a:r>
              <a:rPr i="1" lang="en-AU"/>
              <a:t>Pyronota festiva</a:t>
            </a:r>
            <a:r>
              <a:rPr lang="en-AU"/>
              <a:t>), 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https://www.sciencelearn.org.nz/images/4178-manuka-beetle-pyronota-festiva</a:t>
            </a:r>
            <a:r>
              <a:rPr lang="en-AU"/>
              <a:t> </a:t>
            </a:r>
            <a:endParaRPr/>
          </a:p>
        </p:txBody>
      </p:sp>
      <p:sp>
        <p:nvSpPr>
          <p:cNvPr id="95" name="Google Shape;95;p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d31f5ef4c_0_1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4" name="Google Shape;104;g7d31f5ef4c_0_1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/>
              <a:t>Greta</a:t>
            </a:r>
            <a:endParaRPr sz="1100"/>
          </a:p>
        </p:txBody>
      </p:sp>
      <p:sp>
        <p:nvSpPr>
          <p:cNvPr id="105" name="Google Shape;105;g7d31f5ef4c_0_13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be79934af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9" name="Google Shape;119;g9be79934af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www.sciencelearn.org.nz/resources/1196-angry-wasp-versus-hungry-ant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20" name="Google Shape;120;g9be79934af_0_2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0a75947f7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8" name="Google Shape;128;ga0a75947f7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/>
              <a:t>5 </a:t>
            </a:r>
            <a:r>
              <a:rPr b="1" lang="en-AU"/>
              <a:t>MOST DIVERSE</a:t>
            </a:r>
            <a:r>
              <a:rPr lang="en-AU"/>
              <a:t> insect orders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/>
              <a:t>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www.sciencelearn.org.nz/resources/2840-insect-taxonomy</a:t>
            </a:r>
            <a:r>
              <a:rPr lang="en-AU" sz="1100"/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https://</a:t>
            </a:r>
            <a:r>
              <a:rPr lang="en-AU" sz="1100" u="sng">
                <a:solidFill>
                  <a:schemeClr val="hlink"/>
                </a:solidFill>
                <a:hlinkClick r:id="rId4"/>
              </a:rPr>
              <a:t>static.sciencelearn.org.nz/documents/files/000/000/807/original/Which_insect_is_that.pdf?1573008211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29" name="Google Shape;129;ga0a75947f7_0_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8850" y="-2"/>
            <a:ext cx="1585150" cy="7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11437" l="5020" r="5001" t="10311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400" cy="4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11" Type="http://schemas.openxmlformats.org/officeDocument/2006/relationships/image" Target="../media/image17.jpg"/><Relationship Id="rId10" Type="http://schemas.openxmlformats.org/officeDocument/2006/relationships/hyperlink" Target="https://nzacfactsheets.landcareresearch.co.nz" TargetMode="External"/><Relationship Id="rId9" Type="http://schemas.openxmlformats.org/officeDocument/2006/relationships/hyperlink" Target="https://www.landcareresearch.co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7.jp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1" Type="http://schemas.openxmlformats.org/officeDocument/2006/relationships/hyperlink" Target="https://inaturalist.nz/observations/32881259" TargetMode="External"/><Relationship Id="rId10" Type="http://schemas.openxmlformats.org/officeDocument/2006/relationships/hyperlink" Target="https://creativecommons.org/licenses/by-nc/4.0/" TargetMode="External"/><Relationship Id="rId9" Type="http://schemas.openxmlformats.org/officeDocument/2006/relationships/image" Target="../media/image23.png"/><Relationship Id="rId5" Type="http://schemas.openxmlformats.org/officeDocument/2006/relationships/hyperlink" Target="http://www.sciencelearn.org.nz" TargetMode="External"/><Relationship Id="rId6" Type="http://schemas.openxmlformats.org/officeDocument/2006/relationships/hyperlink" Target="mailto:enquiries@sciencelearn.org.nz" TargetMode="External"/><Relationship Id="rId7" Type="http://schemas.openxmlformats.org/officeDocument/2006/relationships/hyperlink" Target="http://www.sciencelearn.org.nz/" TargetMode="External"/><Relationship Id="rId8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hyperlink" Target="http://www.sciencelearn.org.nz" TargetMode="External"/><Relationship Id="rId6" Type="http://schemas.openxmlformats.org/officeDocument/2006/relationships/hyperlink" Target="mailto:enquiries@sciencelearn.org.nz" TargetMode="External"/><Relationship Id="rId7" Type="http://schemas.openxmlformats.org/officeDocument/2006/relationships/hyperlink" Target="http://www.sciencelearn.org.nz/" TargetMode="External"/><Relationship Id="rId8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34.jpg"/><Relationship Id="rId7" Type="http://schemas.openxmlformats.org/officeDocument/2006/relationships/image" Target="../media/image3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22.png"/><Relationship Id="rId7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1.jpg"/><Relationship Id="rId7" Type="http://schemas.openxmlformats.org/officeDocument/2006/relationships/image" Target="../media/image3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33.png"/><Relationship Id="rId7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5.png"/><Relationship Id="rId7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52.png"/><Relationship Id="rId7" Type="http://schemas.openxmlformats.org/officeDocument/2006/relationships/image" Target="../media/image48.png"/><Relationship Id="rId8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hyperlink" Target="http://www.sciencelearn.org.nz" TargetMode="External"/><Relationship Id="rId7" Type="http://schemas.openxmlformats.org/officeDocument/2006/relationships/hyperlink" Target="mailto:enquiries@sciencelearn.org.nz" TargetMode="External"/><Relationship Id="rId8" Type="http://schemas.openxmlformats.org/officeDocument/2006/relationships/hyperlink" Target="http://www.sciencelearn.org.nz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4.png"/><Relationship Id="rId7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hyperlink" Target="http://www.sciencelearn.org.nz" TargetMode="External"/><Relationship Id="rId6" Type="http://schemas.openxmlformats.org/officeDocument/2006/relationships/hyperlink" Target="mailto:enquiries@sciencelearn.org.nz" TargetMode="External"/><Relationship Id="rId7" Type="http://schemas.openxmlformats.org/officeDocument/2006/relationships/hyperlink" Target="http://www.sciencelearn.org.nz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51.jpg"/><Relationship Id="rId7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6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hyperlink" Target="http://www.sciencelearn.org.nz" TargetMode="External"/><Relationship Id="rId10" Type="http://schemas.openxmlformats.org/officeDocument/2006/relationships/hyperlink" Target="https://www.rnz.co.nz/national/programmes/afternoons/audio/2018739429/critter-of-the-week-new-zealand-antlion" TargetMode="External"/><Relationship Id="rId13" Type="http://schemas.openxmlformats.org/officeDocument/2006/relationships/image" Target="../media/image53.png"/><Relationship Id="rId1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sciencelearn.org.nz/resources/2252-living-world-insects" TargetMode="External"/><Relationship Id="rId4" Type="http://schemas.openxmlformats.org/officeDocument/2006/relationships/hyperlink" Target="https://natlib.govt.nz/schools/topics/57f6bf6ffb002c5a1e002df7/insects-and-minibeasts" TargetMode="External"/><Relationship Id="rId9" Type="http://schemas.openxmlformats.org/officeDocument/2006/relationships/hyperlink" Target="https://www.youtube.com/watch?v=YjOFjzLgY0M" TargetMode="External"/><Relationship Id="rId5" Type="http://schemas.openxmlformats.org/officeDocument/2006/relationships/hyperlink" Target="https://www.tepapa.govt.nz/learn/for-educators/teaching-resources/its-bugs-life-science-resource-for-ece-and-primary" TargetMode="External"/><Relationship Id="rId6" Type="http://schemas.openxmlformats.org/officeDocument/2006/relationships/hyperlink" Target="https://www.tepapa.govt.nz/discover-collections/read-watch-play/science/genius-bugs" TargetMode="External"/><Relationship Id="rId7" Type="http://schemas.openxmlformats.org/officeDocument/2006/relationships/hyperlink" Target="https://www.doc.govt.nz/get-involved/conservation-activities/exploring-nature-with-children-booklet/in-your-own-backyard/minibeasts-and-creepy-crawlies/#:~:text=Bugs%2C%20insects%2C%20worms%20and%20other,insects%2C%20birds%20and%20other%20animals." TargetMode="External"/><Relationship Id="rId8" Type="http://schemas.openxmlformats.org/officeDocument/2006/relationships/hyperlink" Target="https://teara.govt.nz/en/te-aitanga-pepeke-the-insect-world?__cf_chl_jschl_tk__=9f19591f2d7a307bbcd28737834fe583937a453f-1599774925-0-AeZaalcSAbk95xjN5d5I4_zjvv-cZkXCd6sSheTsQXYUBkq8kihlpKRLlje5-x_hB9S5uAoST1gdgap95GHA8d0q871LhtIPIFBFm26F1gvqNscksAiDweF_o6bXyEvUwtsc_14g1bDIfrKYMzlfrI6joFjJ0VXgiDaaa_3NYVj8mKk5XP2BttexAyfyolJqAkzzRarka9pmFrGcI2-VjY4g0R0rJSCLqUE3EoJs9ZHb9R-ffM7WgrZPuNkHG7xjm__kQRGSgW97oHRikNU4ygjs8HIcb1fxQ8AV-J3SpAVn3vKrCTPALwJoQX5G0tqkPw" TargetMode="External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56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jpg"/><Relationship Id="rId4" Type="http://schemas.openxmlformats.org/officeDocument/2006/relationships/hyperlink" Target="mailto:enquiries@sciencelearn.org.nz" TargetMode="External"/><Relationship Id="rId9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15" Type="http://schemas.openxmlformats.org/officeDocument/2006/relationships/image" Target="../media/image61.png"/><Relationship Id="rId14" Type="http://schemas.openxmlformats.org/officeDocument/2006/relationships/image" Target="../media/image57.png"/><Relationship Id="rId17" Type="http://schemas.openxmlformats.org/officeDocument/2006/relationships/hyperlink" Target="http://www.sciencelearn.org.nz" TargetMode="External"/><Relationship Id="rId16" Type="http://schemas.openxmlformats.org/officeDocument/2006/relationships/image" Target="../media/image60.png"/><Relationship Id="rId5" Type="http://schemas.openxmlformats.org/officeDocument/2006/relationships/hyperlink" Target="http://www.facebook.com/nzsciencelearn" TargetMode="External"/><Relationship Id="rId19" Type="http://schemas.openxmlformats.org/officeDocument/2006/relationships/hyperlink" Target="http://www.sciencelearn.org.nz/" TargetMode="External"/><Relationship Id="rId6" Type="http://schemas.openxmlformats.org/officeDocument/2006/relationships/hyperlink" Target="http://www.facebook.com/nzsciencelearn" TargetMode="External"/><Relationship Id="rId18" Type="http://schemas.openxmlformats.org/officeDocument/2006/relationships/hyperlink" Target="mailto:enquiries@sciencelearn.org.nz" TargetMode="External"/><Relationship Id="rId7" Type="http://schemas.openxmlformats.org/officeDocument/2006/relationships/hyperlink" Target="https://nz.pinterest.com/nzsciencelearn/" TargetMode="External"/><Relationship Id="rId8" Type="http://schemas.openxmlformats.org/officeDocument/2006/relationships/hyperlink" Target="http://www.instagram.com/sciencelearninghubnz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9" Type="http://schemas.openxmlformats.org/officeDocument/2006/relationships/image" Target="../media/image27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chrissiepainting.com" TargetMode="External"/><Relationship Id="rId7" Type="http://schemas.openxmlformats.org/officeDocument/2006/relationships/hyperlink" Target="mailto:chrissie.painting@waikato.ac.nz" TargetMode="External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9" Type="http://schemas.openxmlformats.org/officeDocument/2006/relationships/image" Target="../media/image15.jpg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3.jpg"/><Relationship Id="rId7" Type="http://schemas.openxmlformats.org/officeDocument/2006/relationships/hyperlink" Target="https://tomsaunders.co.nz/" TargetMode="External"/><Relationship Id="rId8" Type="http://schemas.openxmlformats.org/officeDocument/2006/relationships/hyperlink" Target="mailto:tsau017@aucklanduni.ac.nz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18.png"/><Relationship Id="rId7" Type="http://schemas.openxmlformats.org/officeDocument/2006/relationships/hyperlink" Target="https://creativecommons.org/licenses/by/4.0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/>
        </p:nvSpPr>
        <p:spPr>
          <a:xfrm>
            <a:off x="23813" y="390525"/>
            <a:ext cx="693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r>
              <a:rPr b="1" lang="en-AU" sz="2400">
                <a:solidFill>
                  <a:srgbClr val="31859C"/>
                </a:solidFill>
              </a:rPr>
              <a:t>22</a:t>
            </a: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AU" sz="2400">
                <a:solidFill>
                  <a:srgbClr val="31859C"/>
                </a:solidFill>
              </a:rPr>
              <a:t>October</a:t>
            </a: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4800"/>
              <a:t>All about insects</a:t>
            </a:r>
            <a:endParaRPr b="1" i="0" sz="4800" u="none" cap="none" strike="noStrike">
              <a:solidFill>
                <a:schemeClr val="accent1"/>
              </a:solidFill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4572000" y="5539850"/>
            <a:ext cx="35592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University of Waikato Te Whare Wananga o Waikato 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4825" y="1238925"/>
            <a:ext cx="6154449" cy="435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Classification</a:t>
            </a:r>
            <a:r>
              <a:rPr b="1" lang="en-AU"/>
              <a:t> </a:t>
            </a:r>
            <a:endParaRPr sz="2400"/>
          </a:p>
        </p:txBody>
      </p:sp>
      <p:sp>
        <p:nvSpPr>
          <p:cNvPr id="140" name="Google Shape;140;p14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141" name="Google Shape;14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000" y="4560375"/>
            <a:ext cx="5538575" cy="15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4549" y="1449775"/>
            <a:ext cx="3213571" cy="6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82258" y="2745750"/>
            <a:ext cx="3058149" cy="12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4"/>
          <p:cNvSpPr txBox="1"/>
          <p:nvPr/>
        </p:nvSpPr>
        <p:spPr>
          <a:xfrm>
            <a:off x="6018125" y="2493914"/>
            <a:ext cx="300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9"/>
              </a:rPr>
              <a:t>www.landcareresearch.co.nz</a:t>
            </a:r>
            <a:r>
              <a:rPr lang="en-AU"/>
              <a:t> </a:t>
            </a:r>
            <a:endParaRPr/>
          </a:p>
        </p:txBody>
      </p:sp>
      <p:sp>
        <p:nvSpPr>
          <p:cNvPr id="145" name="Google Shape;145;p14"/>
          <p:cNvSpPr txBox="1"/>
          <p:nvPr/>
        </p:nvSpPr>
        <p:spPr>
          <a:xfrm>
            <a:off x="5314100" y="1084675"/>
            <a:ext cx="3829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10"/>
              </a:rPr>
              <a:t>https://nzacfactsheets.landcareresearch.co.nz</a:t>
            </a:r>
            <a:r>
              <a:rPr lang="en-AU" sz="1200"/>
              <a:t> </a:t>
            </a:r>
            <a:endParaRPr sz="1200"/>
          </a:p>
        </p:txBody>
      </p:sp>
      <p:pic>
        <p:nvPicPr>
          <p:cNvPr id="146" name="Google Shape;14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4000" y="1227200"/>
            <a:ext cx="5190101" cy="316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What is an insect? </a:t>
            </a:r>
            <a:endParaRPr sz="2400"/>
          </a:p>
        </p:txBody>
      </p:sp>
      <p:pic>
        <p:nvPicPr>
          <p:cNvPr id="153" name="Google Shape;15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25" y="1427625"/>
            <a:ext cx="3467100" cy="3581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5525" y="2726325"/>
            <a:ext cx="3307504" cy="3581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" name="Google Shape;155;p15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311275" y="551700"/>
            <a:ext cx="1289700" cy="591300"/>
          </a:xfrm>
          <a:prstGeom prst="wedgeRectCallout">
            <a:avLst>
              <a:gd fmla="val -58349" name="adj1"/>
              <a:gd fmla="val 8069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/>
              <a:t>Taxonomy?</a:t>
            </a:r>
            <a:endParaRPr sz="1500"/>
          </a:p>
        </p:txBody>
      </p:sp>
      <p:sp>
        <p:nvSpPr>
          <p:cNvPr id="157" name="Google Shape;157;p15"/>
          <p:cNvSpPr/>
          <p:nvPr/>
        </p:nvSpPr>
        <p:spPr>
          <a:xfrm>
            <a:off x="5616175" y="1033325"/>
            <a:ext cx="2907600" cy="998100"/>
          </a:xfrm>
          <a:prstGeom prst="wedgeRectCallout">
            <a:avLst>
              <a:gd fmla="val 63660" name="adj1"/>
              <a:gd fmla="val -4012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What are the b</a:t>
            </a:r>
            <a:r>
              <a:rPr lang="en-AU" sz="1500"/>
              <a:t>est tools for students to use to encourage accurate identification?</a:t>
            </a:r>
            <a:endParaRPr sz="1500"/>
          </a:p>
        </p:txBody>
      </p:sp>
      <p:pic>
        <p:nvPicPr>
          <p:cNvPr id="158" name="Google Shape;15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0625" y="2227375"/>
            <a:ext cx="2769001" cy="384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33225" y="5844500"/>
            <a:ext cx="1047200" cy="2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5"/>
          <p:cNvSpPr txBox="1"/>
          <p:nvPr/>
        </p:nvSpPr>
        <p:spPr>
          <a:xfrm>
            <a:off x="1600975" y="3334800"/>
            <a:ext cx="17745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80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Uwe Schneehagen/</a:t>
            </a:r>
            <a:r>
              <a:rPr lang="en-AU" sz="800">
                <a:solidFill>
                  <a:srgbClr val="477DCA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 4.0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Sourced from </a:t>
            </a:r>
            <a:r>
              <a:rPr lang="en-AU" sz="800">
                <a:solidFill>
                  <a:srgbClr val="3264AC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iNaturalistNZ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177" y="860425"/>
            <a:ext cx="4486242" cy="5137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7" name="Google Shape;167;p16"/>
          <p:cNvSpPr/>
          <p:nvPr/>
        </p:nvSpPr>
        <p:spPr>
          <a:xfrm>
            <a:off x="686125" y="1693925"/>
            <a:ext cx="82179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Body bits</a:t>
            </a:r>
            <a:endParaRPr sz="2400"/>
          </a:p>
        </p:txBody>
      </p:sp>
      <p:pic>
        <p:nvPicPr>
          <p:cNvPr id="169" name="Google Shape;169;p16"/>
          <p:cNvPicPr preferRelativeResize="0"/>
          <p:nvPr/>
        </p:nvPicPr>
        <p:blipFill rotWithShape="1">
          <a:blip r:embed="rId4">
            <a:alphaModFix/>
          </a:blip>
          <a:srcRect b="4607" l="0" r="0" t="0"/>
          <a:stretch/>
        </p:blipFill>
        <p:spPr>
          <a:xfrm>
            <a:off x="262525" y="1031550"/>
            <a:ext cx="5723110" cy="5137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" name="Google Shape;170;p16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171" name="Google Shape;171;p16"/>
          <p:cNvSpPr txBox="1"/>
          <p:nvPr/>
        </p:nvSpPr>
        <p:spPr>
          <a:xfrm rot="5400000">
            <a:off x="5894450" y="969775"/>
            <a:ext cx="12777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Dr Chrissie Painting</a:t>
            </a:r>
            <a:endParaRPr sz="1100"/>
          </a:p>
        </p:txBody>
      </p:sp>
      <p:pic>
        <p:nvPicPr>
          <p:cNvPr id="172" name="Google Shape;17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0650" y="1770247"/>
            <a:ext cx="5024725" cy="473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/>
          <p:nvPr/>
        </p:nvSpPr>
        <p:spPr>
          <a:xfrm>
            <a:off x="686125" y="1693925"/>
            <a:ext cx="82179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Insect s</a:t>
            </a:r>
            <a:r>
              <a:rPr b="1" lang="en-AU"/>
              <a:t>enses</a:t>
            </a:r>
            <a:endParaRPr sz="2400"/>
          </a:p>
        </p:txBody>
      </p:sp>
      <p:sp>
        <p:nvSpPr>
          <p:cNvPr id="180" name="Google Shape;180;p17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181" name="Google Shape;18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915789"/>
            <a:ext cx="9144000" cy="302642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/>
          <p:nvPr/>
        </p:nvSpPr>
        <p:spPr>
          <a:xfrm>
            <a:off x="6034700" y="4881675"/>
            <a:ext cx="30678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00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UOW/Manaaki Whenua — Landcare Research</a:t>
            </a:r>
            <a:endParaRPr sz="1000">
              <a:solidFill>
                <a:srgbClr val="4C4C4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Photographs by Birgit Rhodes</a:t>
            </a:r>
            <a:endParaRPr sz="1000">
              <a:solidFill>
                <a:srgbClr val="4C4C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"/>
          <p:cNvSpPr/>
          <p:nvPr/>
        </p:nvSpPr>
        <p:spPr>
          <a:xfrm>
            <a:off x="686125" y="1693925"/>
            <a:ext cx="82179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Insect senses</a:t>
            </a:r>
            <a:endParaRPr sz="2400"/>
          </a:p>
        </p:txBody>
      </p:sp>
      <p:sp>
        <p:nvSpPr>
          <p:cNvPr id="190" name="Google Shape;190;p18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191" name="Google Shape;19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02275"/>
            <a:ext cx="4871202" cy="3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2800" y="1002275"/>
            <a:ext cx="4871202" cy="372390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8"/>
          <p:cNvSpPr txBox="1"/>
          <p:nvPr/>
        </p:nvSpPr>
        <p:spPr>
          <a:xfrm>
            <a:off x="7906225" y="4726175"/>
            <a:ext cx="1410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00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Tom Saunders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Insect life cycles</a:t>
            </a:r>
            <a:endParaRPr sz="2400"/>
          </a:p>
        </p:txBody>
      </p:sp>
      <p:pic>
        <p:nvPicPr>
          <p:cNvPr id="200" name="Google Shape;2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13" y="969375"/>
            <a:ext cx="8056982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Insect life cycles</a:t>
            </a:r>
            <a:endParaRPr sz="2400"/>
          </a:p>
        </p:txBody>
      </p:sp>
      <p:sp>
        <p:nvSpPr>
          <p:cNvPr id="207" name="Google Shape;207;p20"/>
          <p:cNvSpPr txBox="1"/>
          <p:nvPr/>
        </p:nvSpPr>
        <p:spPr>
          <a:xfrm>
            <a:off x="49675" y="6592950"/>
            <a:ext cx="42240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/>
              <a:t>Username1927 (CC BY-SA) / Wikimedia Commons</a:t>
            </a:r>
            <a:endParaRPr sz="1000"/>
          </a:p>
        </p:txBody>
      </p:sp>
      <p:pic>
        <p:nvPicPr>
          <p:cNvPr id="208" name="Google Shape;2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350" y="1143000"/>
            <a:ext cx="7607184" cy="514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50" y="1243974"/>
            <a:ext cx="8000875" cy="51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Why learn about insects</a:t>
            </a:r>
            <a:endParaRPr sz="2400"/>
          </a:p>
        </p:txBody>
      </p:sp>
      <p:sp>
        <p:nvSpPr>
          <p:cNvPr id="216" name="Google Shape;216;p21"/>
          <p:cNvSpPr txBox="1"/>
          <p:nvPr/>
        </p:nvSpPr>
        <p:spPr>
          <a:xfrm>
            <a:off x="4997725" y="4909700"/>
            <a:ext cx="24249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Photo: James Gathany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7" name="Google Shape;217;p21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218" name="Google Shape;218;p21"/>
          <p:cNvSpPr/>
          <p:nvPr/>
        </p:nvSpPr>
        <p:spPr>
          <a:xfrm>
            <a:off x="378900" y="1024350"/>
            <a:ext cx="1981800" cy="843900"/>
          </a:xfrm>
          <a:prstGeom prst="wedgeRectCallout">
            <a:avLst>
              <a:gd fmla="val -56619" name="adj1"/>
              <a:gd fmla="val 9840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Why is it important to learn about insects?</a:t>
            </a:r>
            <a:endParaRPr sz="15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/>
          <p:nvPr/>
        </p:nvSpPr>
        <p:spPr>
          <a:xfrm>
            <a:off x="4225875" y="598275"/>
            <a:ext cx="4482600" cy="13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600">
                <a:solidFill>
                  <a:schemeClr val="accent1"/>
                </a:solidFill>
              </a:rPr>
              <a:t>Insects and te ao Māori</a:t>
            </a:r>
            <a:endParaRPr sz="2400">
              <a:solidFill>
                <a:schemeClr val="accen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226" name="Google Shape;22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000" y="136500"/>
            <a:ext cx="3869475" cy="623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25875" y="2111950"/>
            <a:ext cx="4765724" cy="280336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/>
          <p:nvPr/>
        </p:nvSpPr>
        <p:spPr>
          <a:xfrm rot="-5400000">
            <a:off x="3052825" y="4864050"/>
            <a:ext cx="23874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Ahi Pepe MothNet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Biodiversity</a:t>
            </a:r>
            <a:endParaRPr sz="2400"/>
          </a:p>
        </p:txBody>
      </p:sp>
      <p:sp>
        <p:nvSpPr>
          <p:cNvPr id="235" name="Google Shape;235;p23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236" name="Google Shape;23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875" y="1334425"/>
            <a:ext cx="9143999" cy="497979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3"/>
          <p:cNvSpPr txBox="1"/>
          <p:nvPr/>
        </p:nvSpPr>
        <p:spPr>
          <a:xfrm>
            <a:off x="207625" y="925275"/>
            <a:ext cx="37011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700"/>
              <a:t>Total estimated diversity:</a:t>
            </a:r>
            <a:endParaRPr b="1" sz="1700"/>
          </a:p>
        </p:txBody>
      </p:sp>
      <p:sp>
        <p:nvSpPr>
          <p:cNvPr id="238" name="Google Shape;238;p23"/>
          <p:cNvSpPr txBox="1"/>
          <p:nvPr/>
        </p:nvSpPr>
        <p:spPr>
          <a:xfrm>
            <a:off x="5598875" y="5907175"/>
            <a:ext cx="2179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Tom Saunders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/>
          <p:nvPr>
            <p:ph type="title"/>
          </p:nvPr>
        </p:nvSpPr>
        <p:spPr>
          <a:xfrm>
            <a:off x="305225" y="74700"/>
            <a:ext cx="3993300" cy="55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400"/>
              <a:t>Index</a:t>
            </a:r>
            <a:endParaRPr sz="3400"/>
          </a:p>
        </p:txBody>
      </p:sp>
      <p:graphicFrame>
        <p:nvGraphicFramePr>
          <p:cNvPr id="54" name="Google Shape;54;p6"/>
          <p:cNvGraphicFramePr/>
          <p:nvPr/>
        </p:nvGraphicFramePr>
        <p:xfrm>
          <a:off x="117300" y="6798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{6FDDDC43-DF17-485C-B018-1B32858696A4}</a:tableStyleId>
              </a:tblPr>
              <a:tblGrid>
                <a:gridCol w="6312500"/>
                <a:gridCol w="1385550"/>
                <a:gridCol w="1211750"/>
              </a:tblGrid>
              <a:tr h="637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Topic</a:t>
                      </a:r>
                      <a:endParaRPr b="1" sz="1500"/>
                    </a:p>
                  </a:txBody>
                  <a:tcPr marT="72000" marB="72000" marR="0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Slideshow </a:t>
                      </a:r>
                      <a:endParaRPr b="1" sz="15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number(s )</a:t>
                      </a:r>
                      <a:endParaRPr b="1" sz="1500"/>
                    </a:p>
                  </a:txBody>
                  <a:tcPr marT="72000" marB="72000" marR="91425" marL="270000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Video timecode</a:t>
                      </a:r>
                      <a:endParaRPr b="1" sz="1500"/>
                    </a:p>
                  </a:txBody>
                  <a:tcPr marT="72000" marB="72000" marR="91425" marL="285750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Introducing the Science Learning Hub and presenters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–7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00:00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Index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00:23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Weird and wonderful insects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8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02:50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What is an insect?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9–12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07:10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/>
                        <a:t>Insect senses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13–14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12:05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Life cycles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15–16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17:20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Why learn about insects?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17–18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22:12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/>
                        <a:t>Biodiversity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19–20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23:27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The roles of insects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21–24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27:01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Getting hands-on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25–28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35:56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Insects and other learning areas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29–33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39:23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9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34–36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40:56</a:t>
                      </a:r>
                      <a:endParaRPr sz="1500"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5" name="Google Shape;55;p6"/>
          <p:cNvSpPr txBox="1"/>
          <p:nvPr/>
        </p:nvSpPr>
        <p:spPr>
          <a:xfrm>
            <a:off x="199325" y="6431108"/>
            <a:ext cx="8628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Biodiversity</a:t>
            </a:r>
            <a:endParaRPr sz="2400"/>
          </a:p>
        </p:txBody>
      </p:sp>
      <p:sp>
        <p:nvSpPr>
          <p:cNvPr id="245" name="Google Shape;245;p24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246" name="Google Shape;24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95400"/>
            <a:ext cx="8839199" cy="46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4"/>
          <p:cNvSpPr txBox="1"/>
          <p:nvPr/>
        </p:nvSpPr>
        <p:spPr>
          <a:xfrm>
            <a:off x="7531250" y="5856525"/>
            <a:ext cx="1402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Ahi Pepe MothNet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175" y="1295400"/>
            <a:ext cx="3261946" cy="505784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What roles do insects play? </a:t>
            </a:r>
            <a:endParaRPr sz="2400"/>
          </a:p>
        </p:txBody>
      </p:sp>
      <p:sp>
        <p:nvSpPr>
          <p:cNvPr id="255" name="Google Shape;255;p25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256" name="Google Shape;256;p25"/>
          <p:cNvSpPr/>
          <p:nvPr/>
        </p:nvSpPr>
        <p:spPr>
          <a:xfrm>
            <a:off x="6388125" y="4449225"/>
            <a:ext cx="2254200" cy="1569600"/>
          </a:xfrm>
          <a:prstGeom prst="wedgeRectCallout">
            <a:avLst>
              <a:gd fmla="val 70938" name="adj1"/>
              <a:gd fmla="val -3350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Can they be used to determine changes to the environment due to deforestation, dairy farming, climate change, etc?</a:t>
            </a:r>
            <a:endParaRPr sz="1500"/>
          </a:p>
        </p:txBody>
      </p:sp>
      <p:pic>
        <p:nvPicPr>
          <p:cNvPr id="257" name="Google Shape;25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800" y="2288550"/>
            <a:ext cx="3623725" cy="36345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8" name="Google Shape;258;p25"/>
          <p:cNvSpPr/>
          <p:nvPr/>
        </p:nvSpPr>
        <p:spPr>
          <a:xfrm>
            <a:off x="138825" y="1193875"/>
            <a:ext cx="3139200" cy="719100"/>
          </a:xfrm>
          <a:prstGeom prst="wedgeRectCallout">
            <a:avLst>
              <a:gd fmla="val -50000" name="adj1"/>
              <a:gd fmla="val 10670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/>
              <a:t>Do the benefits of insects existence outweigh the negatives?</a:t>
            </a:r>
            <a:endParaRPr sz="1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Problems with</a:t>
            </a:r>
            <a:r>
              <a:rPr b="1" lang="en-AU"/>
              <a:t> insects </a:t>
            </a:r>
            <a:endParaRPr sz="2400"/>
          </a:p>
        </p:txBody>
      </p:sp>
      <p:sp>
        <p:nvSpPr>
          <p:cNvPr id="265" name="Google Shape;265;p26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195100" y="1076725"/>
            <a:ext cx="6960900" cy="50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AU" sz="2600"/>
              <a:t>disease vectors</a:t>
            </a:r>
            <a:endParaRPr sz="2600"/>
          </a:p>
          <a:p>
            <a:pPr indent="-393700" lvl="1" marL="914400" rtl="0" algn="l">
              <a:spcBef>
                <a:spcPts val="1000"/>
              </a:spcBef>
              <a:spcAft>
                <a:spcPts val="0"/>
              </a:spcAft>
              <a:buSzPts val="2600"/>
              <a:buChar char="○"/>
            </a:pPr>
            <a:r>
              <a:rPr lang="en-AU" sz="2600"/>
              <a:t>malaria</a:t>
            </a:r>
            <a:endParaRPr sz="2600"/>
          </a:p>
          <a:p>
            <a:pPr indent="-393700" lvl="1" marL="914400" rtl="0" algn="l">
              <a:spcBef>
                <a:spcPts val="1000"/>
              </a:spcBef>
              <a:spcAft>
                <a:spcPts val="0"/>
              </a:spcAft>
              <a:buSzPts val="2600"/>
              <a:buChar char="○"/>
            </a:pPr>
            <a:r>
              <a:rPr lang="en-AU" sz="2600"/>
              <a:t>typhus</a:t>
            </a:r>
            <a:endParaRPr sz="2600"/>
          </a:p>
          <a:p>
            <a:pPr indent="-393700" lvl="1" marL="914400" rtl="0" algn="l">
              <a:spcBef>
                <a:spcPts val="1000"/>
              </a:spcBef>
              <a:spcAft>
                <a:spcPts val="0"/>
              </a:spcAft>
              <a:buSzPts val="2600"/>
              <a:buChar char="○"/>
            </a:pPr>
            <a:r>
              <a:rPr lang="en-AU" sz="2600"/>
              <a:t>dengue fever</a:t>
            </a:r>
            <a:endParaRPr sz="2600"/>
          </a:p>
          <a:p>
            <a:pPr indent="-393700" lvl="1" marL="914400" rtl="0" algn="l">
              <a:spcBef>
                <a:spcPts val="1000"/>
              </a:spcBef>
              <a:spcAft>
                <a:spcPts val="0"/>
              </a:spcAft>
              <a:buSzPts val="2600"/>
              <a:buChar char="○"/>
            </a:pPr>
            <a:r>
              <a:rPr lang="en-AU" sz="2600"/>
              <a:t>sleeping sickness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-AU" sz="2600"/>
              <a:t>crop pests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-AU" sz="2600"/>
              <a:t>bites and stings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1000"/>
              </a:spcAft>
              <a:buSzPts val="2600"/>
              <a:buChar char="●"/>
            </a:pPr>
            <a:r>
              <a:rPr lang="en-AU" sz="2600"/>
              <a:t>damage property</a:t>
            </a:r>
            <a:endParaRPr sz="2600"/>
          </a:p>
        </p:txBody>
      </p:sp>
      <p:pic>
        <p:nvPicPr>
          <p:cNvPr id="267" name="Google Shape;26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5850" y="1641950"/>
            <a:ext cx="4692173" cy="35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6"/>
          <p:cNvSpPr txBox="1"/>
          <p:nvPr/>
        </p:nvSpPr>
        <p:spPr>
          <a:xfrm>
            <a:off x="4215850" y="5216050"/>
            <a:ext cx="42240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Steve Kerr (CC BY) / iNaturalist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Benefits of insects</a:t>
            </a:r>
            <a:r>
              <a:rPr b="1" lang="en-AU"/>
              <a:t> </a:t>
            </a:r>
            <a:endParaRPr sz="2400"/>
          </a:p>
        </p:txBody>
      </p:sp>
      <p:sp>
        <p:nvSpPr>
          <p:cNvPr id="275" name="Google Shape;275;p27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276" name="Google Shape;276;p27"/>
          <p:cNvSpPr txBox="1"/>
          <p:nvPr/>
        </p:nvSpPr>
        <p:spPr>
          <a:xfrm>
            <a:off x="195100" y="1076725"/>
            <a:ext cx="6960900" cy="50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AU" sz="2600"/>
              <a:t>p</a:t>
            </a:r>
            <a:r>
              <a:rPr lang="en-AU" sz="2600"/>
              <a:t>ollination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-AU" sz="2600"/>
              <a:t>honey, shellac, edible insects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-AU" sz="2600"/>
              <a:t>recycle nutrients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-AU" sz="2600"/>
              <a:t>biological control of pests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-AU" sz="2600"/>
              <a:t>research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-AU" sz="2600"/>
              <a:t>forensics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1000"/>
              </a:spcAft>
              <a:buSzPts val="2600"/>
              <a:buChar char="●"/>
            </a:pPr>
            <a:r>
              <a:rPr lang="en-AU" sz="2600"/>
              <a:t>medicine</a:t>
            </a:r>
            <a:endParaRPr sz="2600"/>
          </a:p>
        </p:txBody>
      </p:sp>
      <p:pic>
        <p:nvPicPr>
          <p:cNvPr id="277" name="Google Shape;277;p27"/>
          <p:cNvPicPr preferRelativeResize="0"/>
          <p:nvPr/>
        </p:nvPicPr>
        <p:blipFill rotWithShape="1">
          <a:blip r:embed="rId6">
            <a:alphaModFix/>
          </a:blip>
          <a:srcRect b="15201" l="0" r="7493" t="9092"/>
          <a:stretch/>
        </p:blipFill>
        <p:spPr>
          <a:xfrm>
            <a:off x="5832850" y="894525"/>
            <a:ext cx="2429199" cy="265042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7"/>
          <p:cNvSpPr txBox="1"/>
          <p:nvPr/>
        </p:nvSpPr>
        <p:spPr>
          <a:xfrm rot="5400000">
            <a:off x="6825775" y="2405325"/>
            <a:ext cx="323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Steve Kerr (CC BY) / iNaturalist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7"/>
          <p:cNvPicPr preferRelativeResize="0"/>
          <p:nvPr/>
        </p:nvPicPr>
        <p:blipFill rotWithShape="1">
          <a:blip r:embed="rId7">
            <a:alphaModFix/>
          </a:blip>
          <a:srcRect b="28906" l="3141" r="6065" t="0"/>
          <a:stretch/>
        </p:blipFill>
        <p:spPr>
          <a:xfrm>
            <a:off x="4241675" y="3928675"/>
            <a:ext cx="4704526" cy="257697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7"/>
          <p:cNvSpPr txBox="1"/>
          <p:nvPr/>
        </p:nvSpPr>
        <p:spPr>
          <a:xfrm>
            <a:off x="4282125" y="3716625"/>
            <a:ext cx="3237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Public domain / Wikimedia Commons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/>
          <p:nvPr/>
        </p:nvSpPr>
        <p:spPr>
          <a:xfrm>
            <a:off x="686125" y="1693925"/>
            <a:ext cx="82179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Insects in New Zealand</a:t>
            </a:r>
            <a:endParaRPr sz="2400"/>
          </a:p>
        </p:txBody>
      </p:sp>
      <p:pic>
        <p:nvPicPr>
          <p:cNvPr descr="P1100001.JPG" id="288" name="Google Shape;28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588" y="965952"/>
            <a:ext cx="6526819" cy="542862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8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290" name="Google Shape;290;p28"/>
          <p:cNvSpPr txBox="1"/>
          <p:nvPr/>
        </p:nvSpPr>
        <p:spPr>
          <a:xfrm>
            <a:off x="6415550" y="6313700"/>
            <a:ext cx="21291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Dr </a:t>
            </a: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Chrissie Painting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"/>
          <p:cNvSpPr/>
          <p:nvPr/>
        </p:nvSpPr>
        <p:spPr>
          <a:xfrm>
            <a:off x="214900" y="1005025"/>
            <a:ext cx="8564700" cy="3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AU" sz="2600">
                <a:solidFill>
                  <a:schemeClr val="dk1"/>
                </a:solidFill>
              </a:rPr>
              <a:t>check flowers/fruits in summer for pollinators or herbivores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AU" sz="2600">
                <a:solidFill>
                  <a:schemeClr val="dk1"/>
                </a:solidFill>
              </a:rPr>
              <a:t>under rocks, rotten logs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AU" sz="2600">
                <a:solidFill>
                  <a:schemeClr val="dk1"/>
                </a:solidFill>
              </a:rPr>
              <a:t>window sills, fences, attracted to light at night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2600"/>
              <a:buChar char="●"/>
            </a:pPr>
            <a:r>
              <a:rPr lang="en-AU" sz="2600">
                <a:solidFill>
                  <a:schemeClr val="dk1"/>
                </a:solidFill>
              </a:rPr>
              <a:t>simple pan trap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297" name="Google Shape;297;p2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Finding and catching</a:t>
            </a:r>
            <a:r>
              <a:rPr b="1" lang="en-AU"/>
              <a:t> </a:t>
            </a:r>
            <a:endParaRPr sz="2400"/>
          </a:p>
        </p:txBody>
      </p:sp>
      <p:sp>
        <p:nvSpPr>
          <p:cNvPr id="298" name="Google Shape;298;p29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299" name="Google Shape;29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900" y="3812125"/>
            <a:ext cx="3591350" cy="269352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9"/>
          <p:cNvSpPr txBox="1"/>
          <p:nvPr/>
        </p:nvSpPr>
        <p:spPr>
          <a:xfrm rot="5400000">
            <a:off x="2153175" y="5209675"/>
            <a:ext cx="34788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Grey Smith CC BY-NC / iNaturlist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/>
          <p:nvPr/>
        </p:nvSpPr>
        <p:spPr>
          <a:xfrm>
            <a:off x="686125" y="2628425"/>
            <a:ext cx="3932100" cy="3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AU" sz="2500">
                <a:solidFill>
                  <a:schemeClr val="dk1"/>
                </a:solidFill>
              </a:rPr>
              <a:t>rearing or caring for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2500"/>
              <a:buChar char="●"/>
            </a:pPr>
            <a:r>
              <a:rPr lang="en-AU" sz="2500">
                <a:solidFill>
                  <a:schemeClr val="dk1"/>
                </a:solidFill>
              </a:rPr>
              <a:t>preserving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307" name="Google Shape;307;p3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Getting hands-on </a:t>
            </a:r>
            <a:endParaRPr sz="2400"/>
          </a:p>
        </p:txBody>
      </p:sp>
      <p:sp>
        <p:nvSpPr>
          <p:cNvPr id="308" name="Google Shape;308;p30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309" name="Google Shape;309;p30"/>
          <p:cNvSpPr/>
          <p:nvPr/>
        </p:nvSpPr>
        <p:spPr>
          <a:xfrm>
            <a:off x="4748900" y="1143000"/>
            <a:ext cx="3669300" cy="1032000"/>
          </a:xfrm>
          <a:prstGeom prst="wedgeRectCallout">
            <a:avLst>
              <a:gd fmla="val 72016" name="adj1"/>
              <a:gd fmla="val 4431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Is there a way of keeping an already dead insect in class for observation without it smelling, in other words a way of preserving it?</a:t>
            </a:r>
            <a:endParaRPr sz="1500"/>
          </a:p>
        </p:txBody>
      </p:sp>
      <p:sp>
        <p:nvSpPr>
          <p:cNvPr id="310" name="Google Shape;310;p30"/>
          <p:cNvSpPr/>
          <p:nvPr/>
        </p:nvSpPr>
        <p:spPr>
          <a:xfrm>
            <a:off x="728025" y="1191075"/>
            <a:ext cx="2048400" cy="984000"/>
          </a:xfrm>
          <a:prstGeom prst="wedgeRectCallout">
            <a:avLst>
              <a:gd fmla="val -79215" name="adj1"/>
              <a:gd fmla="val 616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Do you allow students to touch insects?</a:t>
            </a:r>
            <a:endParaRPr sz="1500"/>
          </a:p>
        </p:txBody>
      </p:sp>
      <p:pic>
        <p:nvPicPr>
          <p:cNvPr id="311" name="Google Shape;31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552925"/>
            <a:ext cx="3816482" cy="25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850" y="4139424"/>
            <a:ext cx="4890650" cy="180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Soil insects </a:t>
            </a:r>
            <a:endParaRPr b="1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(and other arthropods)</a:t>
            </a:r>
            <a:endParaRPr sz="2400"/>
          </a:p>
        </p:txBody>
      </p:sp>
      <p:sp>
        <p:nvSpPr>
          <p:cNvPr id="319" name="Google Shape;319;p31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320" name="Google Shape;320;p31"/>
          <p:cNvPicPr preferRelativeResize="0"/>
          <p:nvPr/>
        </p:nvPicPr>
        <p:blipFill rotWithShape="1">
          <a:blip r:embed="rId6">
            <a:alphaModFix/>
          </a:blip>
          <a:srcRect b="0" l="0" r="12793" t="0"/>
          <a:stretch/>
        </p:blipFill>
        <p:spPr>
          <a:xfrm>
            <a:off x="660900" y="1811600"/>
            <a:ext cx="3740700" cy="3432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1" name="Google Shape;32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4" y="1734229"/>
            <a:ext cx="3963499" cy="369890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2" name="Google Shape;322;p31"/>
          <p:cNvSpPr txBox="1"/>
          <p:nvPr/>
        </p:nvSpPr>
        <p:spPr>
          <a:xfrm>
            <a:off x="1983425" y="5139925"/>
            <a:ext cx="263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C Beard, Antarctica NZ Pictorial Collection K002 04/05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"/>
          <p:cNvSpPr/>
          <p:nvPr/>
        </p:nvSpPr>
        <p:spPr>
          <a:xfrm>
            <a:off x="686125" y="1693925"/>
            <a:ext cx="82179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2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Aquatic insects</a:t>
            </a:r>
            <a:endParaRPr sz="2400"/>
          </a:p>
        </p:txBody>
      </p:sp>
      <p:sp>
        <p:nvSpPr>
          <p:cNvPr id="330" name="Google Shape;330;p32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331" name="Google Shape;33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950" y="973151"/>
            <a:ext cx="8022349" cy="54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25" y="897800"/>
            <a:ext cx="5736017" cy="554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77275" y="897799"/>
            <a:ext cx="3966728" cy="554172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2"/>
          <p:cNvSpPr txBox="1"/>
          <p:nvPr/>
        </p:nvSpPr>
        <p:spPr>
          <a:xfrm>
            <a:off x="2157450" y="5576700"/>
            <a:ext cx="24771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Manaaki Whenua – Landcare Research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 CC BY 4.0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3"/>
          <p:cNvSpPr/>
          <p:nvPr/>
        </p:nvSpPr>
        <p:spPr>
          <a:xfrm>
            <a:off x="686125" y="1693925"/>
            <a:ext cx="30621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Biosecurity</a:t>
            </a:r>
            <a:endParaRPr sz="2400"/>
          </a:p>
        </p:txBody>
      </p:sp>
      <p:pic>
        <p:nvPicPr>
          <p:cNvPr id="342" name="Google Shape;342;p33"/>
          <p:cNvPicPr preferRelativeResize="0"/>
          <p:nvPr/>
        </p:nvPicPr>
        <p:blipFill rotWithShape="1">
          <a:blip r:embed="rId3">
            <a:alphaModFix/>
          </a:blip>
          <a:srcRect b="0" l="14551" r="9736" t="0"/>
          <a:stretch/>
        </p:blipFill>
        <p:spPr>
          <a:xfrm rot="-5400000">
            <a:off x="249262" y="1763388"/>
            <a:ext cx="4311475" cy="35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3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344" name="Google Shape;34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3250" y="1776650"/>
            <a:ext cx="3657200" cy="3706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5" name="Google Shape;345;p33"/>
          <p:cNvSpPr txBox="1"/>
          <p:nvPr/>
        </p:nvSpPr>
        <p:spPr>
          <a:xfrm>
            <a:off x="6231300" y="3724050"/>
            <a:ext cx="2016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Dr Trevor James, AgResearch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7"/>
          <p:cNvPicPr preferRelativeResize="0"/>
          <p:nvPr/>
        </p:nvPicPr>
        <p:blipFill rotWithShape="1">
          <a:blip r:embed="rId4">
            <a:alphaModFix/>
          </a:blip>
          <a:srcRect b="7634" l="1498" r="1196" t="8912"/>
          <a:stretch/>
        </p:blipFill>
        <p:spPr>
          <a:xfrm>
            <a:off x="24725" y="1335259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/>
        </p:nvSpPr>
        <p:spPr>
          <a:xfrm>
            <a:off x="839100" y="181325"/>
            <a:ext cx="74658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Pokapū Akoranga Pūtaiao</a:t>
            </a:r>
            <a:r>
              <a:rPr b="1" i="0" lang="en-AU" sz="32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Science Learning Hub 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 txBox="1"/>
          <p:nvPr/>
        </p:nvSpPr>
        <p:spPr>
          <a:xfrm>
            <a:off x="375725" y="2783900"/>
            <a:ext cx="8442000" cy="26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trustworthy online resource – produced by educators and scientists for New Zealand teachers and students. 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Based on world-class New Zealand science research.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Supported by learning activities, information about the key science ideas and concepts, multimedia tools and other resources.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2975" y="5429300"/>
            <a:ext cx="6285020" cy="101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85725">
              <a:srgbClr val="000000">
                <a:alpha val="46666"/>
              </a:srgbClr>
            </a:outerShdw>
          </a:effectLst>
        </p:spPr>
      </p:pic>
      <p:sp>
        <p:nvSpPr>
          <p:cNvPr id="64" name="Google Shape;64;p7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b="0" i="0" lang="en-AU" sz="900" u="sng" cap="none" strike="noStrik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b="0" i="0" lang="en-AU" sz="900" u="none" cap="none" strike="noStrik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900" u="none" cap="none" strike="noStrike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Citizen science projects</a:t>
            </a:r>
            <a:endParaRPr sz="2400"/>
          </a:p>
        </p:txBody>
      </p:sp>
      <p:sp>
        <p:nvSpPr>
          <p:cNvPr id="352" name="Google Shape;352;p34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353" name="Google Shape;35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146" y="1269300"/>
            <a:ext cx="3335032" cy="43194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4" name="Google Shape;35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9725" y="2165049"/>
            <a:ext cx="4675174" cy="252791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5" name="Google Shape;355;p34"/>
          <p:cNvSpPr txBox="1"/>
          <p:nvPr/>
        </p:nvSpPr>
        <p:spPr>
          <a:xfrm rot="-5400000">
            <a:off x="1492025" y="3887875"/>
            <a:ext cx="2825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© Keith Moore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Monarch Butterfly NZ Trust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>
            <a:off x="7746200" y="4635025"/>
            <a:ext cx="1356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000">
                <a:latin typeface="Calibri"/>
                <a:ea typeface="Calibri"/>
                <a:cs typeface="Calibri"/>
                <a:sym typeface="Calibri"/>
              </a:rPr>
              <a:t>The Pieris Project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"/>
          <p:cNvSpPr/>
          <p:nvPr/>
        </p:nvSpPr>
        <p:spPr>
          <a:xfrm>
            <a:off x="686125" y="1693925"/>
            <a:ext cx="30621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Insects and technology</a:t>
            </a:r>
            <a:endParaRPr sz="2400"/>
          </a:p>
        </p:txBody>
      </p:sp>
      <p:pic>
        <p:nvPicPr>
          <p:cNvPr id="364" name="Google Shape;364;p35"/>
          <p:cNvPicPr preferRelativeResize="0"/>
          <p:nvPr/>
        </p:nvPicPr>
        <p:blipFill rotWithShape="1">
          <a:blip r:embed="rId3">
            <a:alphaModFix/>
          </a:blip>
          <a:srcRect b="14258" l="0" r="0" t="0"/>
          <a:stretch/>
        </p:blipFill>
        <p:spPr>
          <a:xfrm>
            <a:off x="318800" y="1297000"/>
            <a:ext cx="3796750" cy="43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959" y="1693925"/>
            <a:ext cx="4723640" cy="35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5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367" name="Google Shape;367;p35"/>
          <p:cNvSpPr txBox="1"/>
          <p:nvPr/>
        </p:nvSpPr>
        <p:spPr>
          <a:xfrm>
            <a:off x="1819650" y="5709800"/>
            <a:ext cx="20574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5"/>
          <p:cNvSpPr txBox="1"/>
          <p:nvPr/>
        </p:nvSpPr>
        <p:spPr>
          <a:xfrm>
            <a:off x="2945600" y="5546025"/>
            <a:ext cx="13224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dubd, CC BY 2.0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5"/>
          <p:cNvSpPr txBox="1"/>
          <p:nvPr/>
        </p:nvSpPr>
        <p:spPr>
          <a:xfrm>
            <a:off x="7316300" y="5187750"/>
            <a:ext cx="17862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Dawson Primary School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Insects and waste</a:t>
            </a:r>
            <a:endParaRPr sz="2400"/>
          </a:p>
        </p:txBody>
      </p:sp>
      <p:sp>
        <p:nvSpPr>
          <p:cNvPr id="376" name="Google Shape;376;p36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377" name="Google Shape;377;p36"/>
          <p:cNvPicPr preferRelativeResize="0"/>
          <p:nvPr/>
        </p:nvPicPr>
        <p:blipFill rotWithShape="1">
          <a:blip r:embed="rId6">
            <a:alphaModFix/>
          </a:blip>
          <a:srcRect b="5997" l="0" r="11410" t="0"/>
          <a:stretch/>
        </p:blipFill>
        <p:spPr>
          <a:xfrm>
            <a:off x="152400" y="1831775"/>
            <a:ext cx="7830751" cy="467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875" y="880663"/>
            <a:ext cx="9144000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6"/>
          <p:cNvSpPr txBox="1"/>
          <p:nvPr/>
        </p:nvSpPr>
        <p:spPr>
          <a:xfrm rot="-5400000">
            <a:off x="7060150" y="5061050"/>
            <a:ext cx="21921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100">
                <a:latin typeface="Calibri"/>
                <a:ea typeface="Calibri"/>
                <a:cs typeface="Calibri"/>
                <a:sym typeface="Calibri"/>
              </a:rPr>
              <a:t>Neil Birrell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/>
          <p:nvPr/>
        </p:nvSpPr>
        <p:spPr>
          <a:xfrm>
            <a:off x="4692325" y="1693925"/>
            <a:ext cx="42117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386" name="Google Shape;386;p3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Art and insects</a:t>
            </a:r>
            <a:endParaRPr sz="2400"/>
          </a:p>
        </p:txBody>
      </p:sp>
      <p:sp>
        <p:nvSpPr>
          <p:cNvPr id="387" name="Google Shape;387;p37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388" name="Google Shape;388;p37"/>
          <p:cNvPicPr preferRelativeResize="0"/>
          <p:nvPr/>
        </p:nvPicPr>
        <p:blipFill rotWithShape="1">
          <a:blip r:embed="rId6">
            <a:alphaModFix/>
          </a:blip>
          <a:srcRect b="3473" l="0" r="59947" t="4138"/>
          <a:stretch/>
        </p:blipFill>
        <p:spPr>
          <a:xfrm>
            <a:off x="2386225" y="856575"/>
            <a:ext cx="4115763" cy="24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 rotWithShape="1">
          <a:blip r:embed="rId6">
            <a:alphaModFix/>
          </a:blip>
          <a:srcRect b="-3289" l="39257" r="1734" t="3290"/>
          <a:stretch/>
        </p:blipFill>
        <p:spPr>
          <a:xfrm>
            <a:off x="1284000" y="3326450"/>
            <a:ext cx="6558249" cy="28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8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Useful links</a:t>
            </a:r>
            <a:endParaRPr sz="2400"/>
          </a:p>
        </p:txBody>
      </p:sp>
      <p:pic>
        <p:nvPicPr>
          <p:cNvPr id="398" name="Google Shape;3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0234"/>
            <a:ext cx="9144000" cy="5252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"/>
          <p:cNvSpPr/>
          <p:nvPr/>
        </p:nvSpPr>
        <p:spPr>
          <a:xfrm>
            <a:off x="356525" y="1042575"/>
            <a:ext cx="4670400" cy="49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 u="sng">
                <a:solidFill>
                  <a:schemeClr val="hlink"/>
                </a:solidFill>
                <a:hlinkClick r:id="rId3"/>
              </a:rPr>
              <a:t>Living World – Insects</a:t>
            </a:r>
            <a:r>
              <a:rPr lang="en-AU" sz="2000"/>
              <a:t>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N</a:t>
            </a:r>
            <a:r>
              <a:rPr lang="en-AU" sz="2000"/>
              <a:t>ational Library: </a:t>
            </a:r>
            <a:r>
              <a:rPr lang="en-AU" sz="2000" u="sng">
                <a:solidFill>
                  <a:schemeClr val="hlink"/>
                </a:solidFill>
                <a:hlinkClick r:id="rId4"/>
              </a:rPr>
              <a:t>Topic Explorer - Insects and Minibeasts | Services to Schools</a:t>
            </a:r>
            <a:r>
              <a:rPr lang="en-AU" sz="2000"/>
              <a:t>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Te Papa: </a:t>
            </a:r>
            <a:r>
              <a:rPr lang="en-AU" sz="2000" u="sng">
                <a:solidFill>
                  <a:schemeClr val="hlink"/>
                </a:solidFill>
                <a:hlinkClick r:id="rId5"/>
              </a:rPr>
              <a:t>It's a Bug's Life science resource for ECE and Primary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AU" sz="2000" u="sng">
                <a:solidFill>
                  <a:schemeClr val="hlink"/>
                </a:solidFill>
                <a:hlinkClick r:id="rId6"/>
              </a:rPr>
              <a:t>The genius of bugs</a:t>
            </a:r>
            <a:r>
              <a:rPr lang="en-AU" sz="2000"/>
              <a:t> 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AU" sz="2000" u="sng">
                <a:solidFill>
                  <a:schemeClr val="hlink"/>
                </a:solidFill>
                <a:hlinkClick r:id="rId7"/>
              </a:rPr>
              <a:t>DOC Minibeasts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AU" sz="2000" u="sng">
                <a:solidFill>
                  <a:schemeClr val="hlink"/>
                </a:solidFill>
                <a:hlinkClick r:id="rId8"/>
              </a:rPr>
              <a:t>Te Ara – Māori narratives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AU" sz="2000" u="sng">
                <a:solidFill>
                  <a:schemeClr val="hlink"/>
                </a:solidFill>
                <a:hlinkClick r:id="rId9"/>
              </a:rPr>
              <a:t>https://www.youtube.com/watch?v=YjOFjzLgY0M</a:t>
            </a:r>
            <a:r>
              <a:rPr lang="en-AU" sz="2000"/>
              <a:t>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AU" sz="2000" u="sng">
                <a:solidFill>
                  <a:schemeClr val="hlink"/>
                </a:solidFill>
                <a:hlinkClick r:id="rId10"/>
              </a:rPr>
              <a:t>Critter of the Week New Zealand Antlion</a:t>
            </a:r>
            <a:r>
              <a:rPr lang="en-AU" sz="2000"/>
              <a:t> 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9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Images © </a:t>
            </a: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Waikato Regional Council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12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406" name="Google Shape;406;p3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Useful links</a:t>
            </a:r>
            <a:endParaRPr sz="2400"/>
          </a:p>
        </p:txBody>
      </p:sp>
      <p:pic>
        <p:nvPicPr>
          <p:cNvPr id="407" name="Google Shape;407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27575" y="1987875"/>
            <a:ext cx="3864026" cy="2753118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9"/>
          <p:cNvSpPr txBox="1"/>
          <p:nvPr/>
        </p:nvSpPr>
        <p:spPr>
          <a:xfrm>
            <a:off x="6784200" y="4635025"/>
            <a:ext cx="22074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050">
                <a:latin typeface="Calibri"/>
                <a:ea typeface="Calibri"/>
                <a:cs typeface="Calibri"/>
                <a:sym typeface="Calibri"/>
              </a:rPr>
              <a:t>Auckland War Memorial Museum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050">
                <a:latin typeface="Calibri"/>
                <a:ea typeface="Calibri"/>
                <a:cs typeface="Calibri"/>
                <a:sym typeface="Calibri"/>
              </a:rPr>
              <a:t>CC BY 4.0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0"/>
          <p:cNvSpPr txBox="1"/>
          <p:nvPr/>
        </p:nvSpPr>
        <p:spPr>
          <a:xfrm>
            <a:off x="2747650" y="1282375"/>
            <a:ext cx="5585400" cy="29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</a:t>
            </a: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enquiries@sciencelearn.org.nz</a:t>
            </a:r>
            <a:r>
              <a:rPr b="0" i="0" lang="en-AU" sz="18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https://twitter.com/NZScienceLearn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4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www.facebook.com/nzsciencelearn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https://nz.pinterest.com/nzsciencelearn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40"/>
          <p:cNvSpPr txBox="1"/>
          <p:nvPr/>
        </p:nvSpPr>
        <p:spPr>
          <a:xfrm>
            <a:off x="392550" y="4157513"/>
            <a:ext cx="85950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2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Slack</a:t>
            </a:r>
            <a:r>
              <a:rPr b="0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40"/>
          <p:cNvPicPr preferRelativeResize="0"/>
          <p:nvPr/>
        </p:nvPicPr>
        <p:blipFill rotWithShape="1">
          <a:blip r:embed="rId11">
            <a:alphaModFix/>
          </a:blip>
          <a:srcRect b="7634" l="1498" r="1196" t="8912"/>
          <a:stretch/>
        </p:blipFill>
        <p:spPr>
          <a:xfrm>
            <a:off x="0" y="52047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71850" y="3451691"/>
            <a:ext cx="80746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76750" y="1246233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0"/>
          <p:cNvPicPr preferRelativeResize="0"/>
          <p:nvPr/>
        </p:nvPicPr>
        <p:blipFill rotWithShape="1">
          <a:blip r:embed="rId14">
            <a:alphaModFix/>
          </a:blip>
          <a:srcRect b="0" l="20571" r="0" t="15254"/>
          <a:stretch/>
        </p:blipFill>
        <p:spPr>
          <a:xfrm>
            <a:off x="2076750" y="1810275"/>
            <a:ext cx="397675" cy="4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76748" y="2380350"/>
            <a:ext cx="347325" cy="33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0"/>
          <p:cNvPicPr preferRelativeResize="0"/>
          <p:nvPr/>
        </p:nvPicPr>
        <p:blipFill rotWithShape="1">
          <a:blip r:embed="rId16">
            <a:alphaModFix/>
          </a:blip>
          <a:srcRect b="0" l="11777" r="0" t="9673"/>
          <a:stretch/>
        </p:blipFill>
        <p:spPr>
          <a:xfrm>
            <a:off x="2076751" y="2861000"/>
            <a:ext cx="397675" cy="3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0"/>
          <p:cNvSpPr txBox="1"/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Keep in touch</a:t>
            </a:r>
            <a:endParaRPr b="1" sz="3200"/>
          </a:p>
        </p:txBody>
      </p:sp>
      <p:sp>
        <p:nvSpPr>
          <p:cNvPr id="422" name="Google Shape;422;p40"/>
          <p:cNvSpPr txBox="1"/>
          <p:nvPr/>
        </p:nvSpPr>
        <p:spPr>
          <a:xfrm>
            <a:off x="-10625" y="6482350"/>
            <a:ext cx="91440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1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/>
          <p:nvPr>
            <p:ph idx="1" type="body"/>
          </p:nvPr>
        </p:nvSpPr>
        <p:spPr>
          <a:xfrm>
            <a:off x="2224825" y="649175"/>
            <a:ext cx="48906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20"/>
              <a:buNone/>
            </a:pPr>
            <a:r>
              <a:rPr lang="en-AU" sz="2300"/>
              <a:t>Lecturer at the University of Waikato</a:t>
            </a:r>
            <a:endParaRPr sz="2300"/>
          </a:p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Chrissie Painting</a:t>
            </a:r>
            <a:endParaRPr b="1"/>
          </a:p>
        </p:txBody>
      </p:sp>
      <p:sp>
        <p:nvSpPr>
          <p:cNvPr id="72" name="Google Shape;72;p8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101125" y="5406900"/>
            <a:ext cx="3525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Contact me: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@cpaintingnz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u="sng">
                <a:solidFill>
                  <a:schemeClr val="hlink"/>
                </a:solidFill>
                <a:hlinkClick r:id="rId6"/>
              </a:rPr>
              <a:t>http://chrissiepainting.com</a:t>
            </a:r>
            <a:r>
              <a:rPr lang="en-AU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u="sng">
                <a:solidFill>
                  <a:schemeClr val="hlink"/>
                </a:solidFill>
                <a:hlinkClick r:id="rId7"/>
              </a:rPr>
              <a:t>chrissie.painting@waikato.ac.nz</a:t>
            </a:r>
            <a:r>
              <a:rPr lang="en-AU" sz="1600"/>
              <a:t> </a:t>
            </a:r>
            <a:endParaRPr sz="1600"/>
          </a:p>
        </p:txBody>
      </p:sp>
      <p:sp>
        <p:nvSpPr>
          <p:cNvPr id="74" name="Google Shape;74;p8"/>
          <p:cNvSpPr txBox="1"/>
          <p:nvPr/>
        </p:nvSpPr>
        <p:spPr>
          <a:xfrm>
            <a:off x="4572000" y="4895750"/>
            <a:ext cx="4275600" cy="13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AU" sz="2300"/>
              <a:t>evolutionary ecologist 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AU" sz="2300"/>
              <a:t>i</a:t>
            </a:r>
            <a:r>
              <a:rPr lang="en-AU" sz="2300"/>
              <a:t>nterested in invertebrate behaviour and conservation</a:t>
            </a:r>
            <a:endParaRPr sz="2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75" name="Google Shape;7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99324" y="1652365"/>
            <a:ext cx="2795745" cy="309098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8"/>
          <p:cNvSpPr txBox="1"/>
          <p:nvPr/>
        </p:nvSpPr>
        <p:spPr>
          <a:xfrm>
            <a:off x="6249675" y="4661600"/>
            <a:ext cx="174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Dr Chrissie Painting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125" y="1819015"/>
            <a:ext cx="4694526" cy="262145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8"/>
          <p:cNvSpPr txBox="1"/>
          <p:nvPr/>
        </p:nvSpPr>
        <p:spPr>
          <a:xfrm>
            <a:off x="3188950" y="4317650"/>
            <a:ext cx="16068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Dr Chrissie Painting</a:t>
            </a:r>
            <a:endParaRPr sz="12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CC BY 3.0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/>
          <p:nvPr>
            <p:ph idx="1" type="body"/>
          </p:nvPr>
        </p:nvSpPr>
        <p:spPr>
          <a:xfrm>
            <a:off x="4223700" y="1312549"/>
            <a:ext cx="4105800" cy="4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2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20"/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Tom Saunders</a:t>
            </a:r>
            <a:endParaRPr b="1"/>
          </a:p>
        </p:txBody>
      </p:sp>
      <p:sp>
        <p:nvSpPr>
          <p:cNvPr id="86" name="Google Shape;86;p9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87" name="Google Shape;87;p9"/>
          <p:cNvPicPr preferRelativeResize="0"/>
          <p:nvPr/>
        </p:nvPicPr>
        <p:blipFill rotWithShape="1">
          <a:blip r:embed="rId6">
            <a:alphaModFix/>
          </a:blip>
          <a:srcRect b="6962" l="0" r="0" t="30089"/>
          <a:stretch/>
        </p:blipFill>
        <p:spPr>
          <a:xfrm>
            <a:off x="23825" y="2252875"/>
            <a:ext cx="9144000" cy="46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/>
          <p:nvPr/>
        </p:nvSpPr>
        <p:spPr>
          <a:xfrm>
            <a:off x="5955400" y="5512950"/>
            <a:ext cx="3098400" cy="12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Contact me: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u="sng">
                <a:solidFill>
                  <a:schemeClr val="hlink"/>
                </a:solidFill>
                <a:hlinkClick r:id="rId7"/>
              </a:rPr>
              <a:t>TomSaunders.co.nz</a:t>
            </a:r>
            <a:r>
              <a:rPr lang="en-AU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@TomSaundersNZ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u="sng">
                <a:solidFill>
                  <a:schemeClr val="hlink"/>
                </a:solidFill>
                <a:hlinkClick r:id="rId8"/>
              </a:rPr>
              <a:t>tsau017@aucklanduni.ac.nz</a:t>
            </a:r>
            <a:r>
              <a:rPr lang="en-AU" sz="1600"/>
              <a:t> </a:t>
            </a:r>
            <a:endParaRPr sz="1600"/>
          </a:p>
        </p:txBody>
      </p:sp>
      <p:pic>
        <p:nvPicPr>
          <p:cNvPr id="89" name="Google Shape;89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24688" y="985613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"/>
          <p:cNvSpPr txBox="1"/>
          <p:nvPr/>
        </p:nvSpPr>
        <p:spPr>
          <a:xfrm>
            <a:off x="231925" y="1085025"/>
            <a:ext cx="56073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AU" sz="2300"/>
              <a:t>PhD candidate, biological control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AU" sz="2300"/>
              <a:t>loves parasitoids</a:t>
            </a:r>
            <a:endParaRPr sz="2300"/>
          </a:p>
        </p:txBody>
      </p:sp>
      <p:sp>
        <p:nvSpPr>
          <p:cNvPr id="91" name="Google Shape;91;p9"/>
          <p:cNvSpPr txBox="1"/>
          <p:nvPr/>
        </p:nvSpPr>
        <p:spPr>
          <a:xfrm>
            <a:off x="0" y="6492775"/>
            <a:ext cx="148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Tom Saunders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/>
          <p:nvPr/>
        </p:nvSpPr>
        <p:spPr>
          <a:xfrm>
            <a:off x="4720075" y="1143000"/>
            <a:ext cx="4211100" cy="4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400">
                <a:solidFill>
                  <a:schemeClr val="dk1"/>
                </a:solidFill>
              </a:rPr>
              <a:t>To get you excited about teaching with insects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To share ideas and resources to support you in (or out of) the classroom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Answer your questions about teaching with insects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0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99" name="Google Shape;99;p1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Purpose</a:t>
            </a:r>
            <a:endParaRPr b="1" i="0" u="none" cap="none" strike="noStrike">
              <a:solidFill>
                <a:schemeClr val="accent1"/>
              </a:solidFill>
            </a:endParaRPr>
          </a:p>
        </p:txBody>
      </p:sp>
      <p:pic>
        <p:nvPicPr>
          <p:cNvPr id="100" name="Google Shape;100;p10"/>
          <p:cNvPicPr preferRelativeResize="0"/>
          <p:nvPr/>
        </p:nvPicPr>
        <p:blipFill rotWithShape="1">
          <a:blip r:embed="rId6">
            <a:alphaModFix/>
          </a:blip>
          <a:srcRect b="0" l="9126" r="12058" t="0"/>
          <a:stretch/>
        </p:blipFill>
        <p:spPr>
          <a:xfrm>
            <a:off x="457200" y="1731900"/>
            <a:ext cx="4017300" cy="3692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" name="Google Shape;101;p10"/>
          <p:cNvSpPr txBox="1"/>
          <p:nvPr/>
        </p:nvSpPr>
        <p:spPr>
          <a:xfrm>
            <a:off x="2282800" y="5309225"/>
            <a:ext cx="21246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00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Steve Kerr, </a:t>
            </a:r>
            <a:r>
              <a:rPr lang="en-AU" sz="1000">
                <a:solidFill>
                  <a:srgbClr val="477DCA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 4.0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138" y="970224"/>
            <a:ext cx="8000875" cy="51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Questions from registration</a:t>
            </a:r>
            <a:endParaRPr b="1" sz="3200"/>
          </a:p>
        </p:txBody>
      </p:sp>
      <p:sp>
        <p:nvSpPr>
          <p:cNvPr id="109" name="Google Shape;109;p11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110" name="Google Shape;110;p11"/>
          <p:cNvSpPr/>
          <p:nvPr/>
        </p:nvSpPr>
        <p:spPr>
          <a:xfrm>
            <a:off x="738375" y="1143000"/>
            <a:ext cx="1270200" cy="485100"/>
          </a:xfrm>
          <a:prstGeom prst="wedgeRectCallout">
            <a:avLst>
              <a:gd fmla="val 50002" name="adj1"/>
              <a:gd fmla="val 9198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/>
              <a:t>Taxonomy?</a:t>
            </a:r>
            <a:endParaRPr sz="1500"/>
          </a:p>
        </p:txBody>
      </p:sp>
      <p:sp>
        <p:nvSpPr>
          <p:cNvPr id="111" name="Google Shape;111;p11"/>
          <p:cNvSpPr/>
          <p:nvPr/>
        </p:nvSpPr>
        <p:spPr>
          <a:xfrm>
            <a:off x="3811225" y="1253000"/>
            <a:ext cx="3114300" cy="796200"/>
          </a:xfrm>
          <a:prstGeom prst="wedgeRectCallout">
            <a:avLst>
              <a:gd fmla="val 54935" name="adj1"/>
              <a:gd fmla="val 5358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Do the benefits of insects existence outweigh the negatives?</a:t>
            </a:r>
            <a:endParaRPr sz="1500"/>
          </a:p>
        </p:txBody>
      </p:sp>
      <p:sp>
        <p:nvSpPr>
          <p:cNvPr id="112" name="Google Shape;112;p11"/>
          <p:cNvSpPr/>
          <p:nvPr/>
        </p:nvSpPr>
        <p:spPr>
          <a:xfrm>
            <a:off x="2123600" y="4110900"/>
            <a:ext cx="2597700" cy="1460400"/>
          </a:xfrm>
          <a:prstGeom prst="wedgeRectCallout">
            <a:avLst>
              <a:gd fmla="val -83979" name="adj1"/>
              <a:gd fmla="val -632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Is there a way of keeping an already dead insect in class for observation without it smelling, in other words a way of preserving it?</a:t>
            </a:r>
            <a:endParaRPr sz="1500"/>
          </a:p>
        </p:txBody>
      </p:sp>
      <p:sp>
        <p:nvSpPr>
          <p:cNvPr id="113" name="Google Shape;113;p11"/>
          <p:cNvSpPr/>
          <p:nvPr/>
        </p:nvSpPr>
        <p:spPr>
          <a:xfrm>
            <a:off x="5017250" y="3893275"/>
            <a:ext cx="1873800" cy="1832100"/>
          </a:xfrm>
          <a:prstGeom prst="wedgeRectCallout">
            <a:avLst>
              <a:gd fmla="val 68070" name="adj1"/>
              <a:gd fmla="val -1469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Can they be used to determine changes to the environment due to deforestation, dairy farming, climate change, etc?</a:t>
            </a:r>
            <a:endParaRPr sz="1500"/>
          </a:p>
        </p:txBody>
      </p:sp>
      <p:sp>
        <p:nvSpPr>
          <p:cNvPr id="114" name="Google Shape;114;p11"/>
          <p:cNvSpPr/>
          <p:nvPr/>
        </p:nvSpPr>
        <p:spPr>
          <a:xfrm>
            <a:off x="249825" y="2967900"/>
            <a:ext cx="1965300" cy="843900"/>
          </a:xfrm>
          <a:prstGeom prst="wedgeRectCallout">
            <a:avLst>
              <a:gd fmla="val 12310" name="adj1"/>
              <a:gd fmla="val 9261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Why is it important to learn about insects ?</a:t>
            </a:r>
            <a:endParaRPr sz="1500"/>
          </a:p>
        </p:txBody>
      </p:sp>
      <p:sp>
        <p:nvSpPr>
          <p:cNvPr id="115" name="Google Shape;115;p11"/>
          <p:cNvSpPr/>
          <p:nvPr/>
        </p:nvSpPr>
        <p:spPr>
          <a:xfrm>
            <a:off x="3403950" y="2505400"/>
            <a:ext cx="3114300" cy="843900"/>
          </a:xfrm>
          <a:prstGeom prst="wedgeRectCallout">
            <a:avLst>
              <a:gd fmla="val 66298" name="adj1"/>
              <a:gd fmla="val -5257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Best tools for students to use to encourage accurate identification?</a:t>
            </a:r>
            <a:endParaRPr sz="1500"/>
          </a:p>
        </p:txBody>
      </p:sp>
      <p:sp>
        <p:nvSpPr>
          <p:cNvPr id="116" name="Google Shape;116;p11"/>
          <p:cNvSpPr/>
          <p:nvPr/>
        </p:nvSpPr>
        <p:spPr>
          <a:xfrm>
            <a:off x="7904925" y="3091200"/>
            <a:ext cx="1141500" cy="1389300"/>
          </a:xfrm>
          <a:prstGeom prst="wedgeRectCallout">
            <a:avLst>
              <a:gd fmla="val -56054" name="adj1"/>
              <a:gd fmla="val 7583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/>
              <a:t>Do you allow students to touch insects?</a:t>
            </a:r>
            <a:r>
              <a:rPr lang="en-AU"/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686125" y="1693925"/>
            <a:ext cx="82179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"/>
          <p:cNvSpPr txBox="1"/>
          <p:nvPr>
            <p:ph type="title"/>
          </p:nvPr>
        </p:nvSpPr>
        <p:spPr>
          <a:xfrm>
            <a:off x="168125" y="0"/>
            <a:ext cx="8106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Weird and wonderful insects</a:t>
            </a:r>
            <a:endParaRPr sz="2400"/>
          </a:p>
        </p:txBody>
      </p:sp>
      <p:pic>
        <p:nvPicPr>
          <p:cNvPr id="124" name="Google Shape;12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25" y="992651"/>
            <a:ext cx="7423599" cy="525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2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What is an insect? </a:t>
            </a:r>
            <a:endParaRPr sz="2400"/>
          </a:p>
        </p:txBody>
      </p:sp>
      <p:pic>
        <p:nvPicPr>
          <p:cNvPr id="132" name="Google Shape;13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910" y="994925"/>
            <a:ext cx="7164439" cy="536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3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