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6858000" cx="9144000"/>
  <p:notesSz cx="6858000" cy="9144000"/>
  <p:embeddedFontLst>
    <p:embeddedFont>
      <p:font typeface="Source Sans Pro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9A249B6-356F-4F24-A511-B7DA0B3ED17D}">
  <a:tblStyle styleId="{E9A249B6-356F-4F24-A511-B7DA0B3ED1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SourceSansPro-regular.fntdata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SourceSansPro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SourceSansPro-boldItalic.fntdata"/><Relationship Id="rId30" Type="http://schemas.openxmlformats.org/officeDocument/2006/relationships/font" Target="fonts/SourceSansPro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620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2983-he-korero-hei-awhina-i-te-kaiako" TargetMode="External"/><Relationship Id="rId3" Type="http://schemas.openxmlformats.org/officeDocument/2006/relationships/hyperlink" Target="https://www.sciencelearn.org.nz/image_maps/96-te-whakamahi-i-nga-rauemi-o-tuihonoa-te-reo-o-te-repo-hei-whakarite-ara-whakaako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2936-te-koura-te-morehu-onamata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3001-repo-wetlands-a-context-for-learning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_maps/98-wetlands-inquiry-and-action-learning-process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_maps/97-wetland-ecosystem-connections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3000-wetland-repo-connections-ecological-and-cultural-perspectives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2991-wetland-restoration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2992-cultural-indicators-for-repo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2994-monitoring-koura" TargetMode="External"/><Relationship Id="rId3" Type="http://schemas.openxmlformats.org/officeDocument/2006/relationships/hyperlink" Target="https://www.sciencelearn.org.nz/resources/2999-building-a-tau-koura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2997-titiro-observing-my-environment" TargetMode="Externa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collections/shared/0935ddd7fc198098873d9b0dc52a93d3" TargetMode="External"/><Relationship Id="rId3" Type="http://schemas.openxmlformats.org/officeDocument/2006/relationships/hyperlink" Target="https://www.sciencelearn.org.nz/collections/shared/0935ddd7fc198098873d9b0dc52a93d3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4372-te-kawau" TargetMode="External"/><Relationship Id="rId3" Type="http://schemas.openxmlformats.org/officeDocument/2006/relationships/hyperlink" Target="https://www.landcareresearch.co.nz/publications/books/te-reo-o-te-repo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videos/2013-wetlands-in-aotearoa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landcareresearch.co.nz/about-us/our-people/yvonne-taura" TargetMode="External"/><Relationship Id="rId3" Type="http://schemas.openxmlformats.org/officeDocument/2006/relationships/hyperlink" Target="https://www.landcareresearch.co.nz/publications/te-reo-o-te-repo/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topics/te-repo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b37b93273a_0_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b37b93273a_0_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gb37b93273a_0_3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b3cbdf7a6d_0_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b3cbdf7a6d_0_6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www.sciencelearn.org.nz/resources/2983-he-korero-hei-awhina-i-te-kaiako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3"/>
              </a:rPr>
              <a:t>www.sciencelearn.org.nz/image_maps/96-te-whakamahi-i-nga-rauemi-o-tuihonoa-te-reo-o-te-repo-hei-whakarite-ara-whakaako</a:t>
            </a:r>
            <a:r>
              <a:rPr lang="en-AU"/>
              <a:t> </a:t>
            </a:r>
            <a:endParaRPr/>
          </a:p>
        </p:txBody>
      </p:sp>
      <p:sp>
        <p:nvSpPr>
          <p:cNvPr id="115" name="Google Shape;115;gb3cbdf7a6d_0_63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b3cbdf7a6d_0_6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b3cbdf7a6d_0_6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www.sciencelearn.org.nz/resources/2936-te-koura-te-morehu-onamata</a:t>
            </a:r>
            <a:r>
              <a:rPr lang="en-AU"/>
              <a:t> </a:t>
            </a:r>
            <a:endParaRPr/>
          </a:p>
        </p:txBody>
      </p:sp>
      <p:sp>
        <p:nvSpPr>
          <p:cNvPr id="128" name="Google Shape;128;gb3cbdf7a6d_0_68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b3cbdf7a6d_0_1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b3cbdf7a6d_0_1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www.sciencelearn.org.nz/resources/3001-repo-wetlands-a-context-for-learning</a:t>
            </a:r>
            <a:r>
              <a:rPr lang="en-AU"/>
              <a:t> </a:t>
            </a:r>
            <a:endParaRPr/>
          </a:p>
        </p:txBody>
      </p:sp>
      <p:sp>
        <p:nvSpPr>
          <p:cNvPr id="138" name="Google Shape;138;gb3cbdf7a6d_0_11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b3cbdf7a6d_0_1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b3cbdf7a6d_0_1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www.sciencelearn.org.nz/image_maps/98-wetlands-inquiry-and-action-learning-process</a:t>
            </a:r>
            <a:r>
              <a:rPr lang="en-AU"/>
              <a:t> </a:t>
            </a:r>
            <a:endParaRPr/>
          </a:p>
        </p:txBody>
      </p:sp>
      <p:sp>
        <p:nvSpPr>
          <p:cNvPr id="150" name="Google Shape;150;gb3cbdf7a6d_0_125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3cbdf7a6d_0_1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3cbdf7a6d_0_1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/>
              <a:t>Q: What other species do you associate with repo?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www.sciencelearn.org.nz/image_maps/97-wetland-ecosystem-connections</a:t>
            </a:r>
            <a:r>
              <a:rPr lang="en-AU"/>
              <a:t> </a:t>
            </a:r>
            <a:endParaRPr/>
          </a:p>
        </p:txBody>
      </p:sp>
      <p:sp>
        <p:nvSpPr>
          <p:cNvPr id="162" name="Google Shape;162;gb3cbdf7a6d_0_135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bb0830d9a9_2_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bb0830d9a9_2_6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www.sciencelearn.org.nz/resources/3000-wetland-repo-connections-ecological-and-cultural-perspectives</a:t>
            </a:r>
            <a:endParaRPr/>
          </a:p>
        </p:txBody>
      </p:sp>
      <p:sp>
        <p:nvSpPr>
          <p:cNvPr id="170" name="Google Shape;170;gbb0830d9a9_2_6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bb0830d9a9_2_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bb0830d9a9_2_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www.sciencelearn.org.nz/resources/2991-wetland-restoration</a:t>
            </a:r>
            <a:r>
              <a:rPr lang="en-AU"/>
              <a:t> </a:t>
            </a:r>
            <a:endParaRPr/>
          </a:p>
        </p:txBody>
      </p:sp>
      <p:sp>
        <p:nvSpPr>
          <p:cNvPr id="180" name="Google Shape;180;gbb0830d9a9_2_35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bb0830d9a9_2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bb0830d9a9_2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www.sciencelearn.org.nz/resources/2992-cultural-indicators-for-repo</a:t>
            </a:r>
            <a:r>
              <a:rPr lang="en-AU"/>
              <a:t> </a:t>
            </a:r>
            <a:endParaRPr/>
          </a:p>
        </p:txBody>
      </p:sp>
      <p:sp>
        <p:nvSpPr>
          <p:cNvPr id="189" name="Google Shape;189;gbb0830d9a9_2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bb0830d9a9_2_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bb0830d9a9_2_5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www.sciencelearn.org.nz/resources/2994-monitoring-koura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3"/>
              </a:rPr>
              <a:t>www.sciencelearn.org.nz/resources/2999-building-a-tau-koura</a:t>
            </a:r>
            <a:r>
              <a:rPr lang="en-AU"/>
              <a:t> </a:t>
            </a:r>
            <a:endParaRPr/>
          </a:p>
        </p:txBody>
      </p:sp>
      <p:sp>
        <p:nvSpPr>
          <p:cNvPr id="196" name="Google Shape;196;gbb0830d9a9_2_5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bb0830d9a9_2_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bb0830d9a9_2_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bb0830d9a9_2_48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be2ca75072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" name="Google Shape;35;gbe2ca75072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gbe2ca75072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b0830d9a9_2_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b0830d9a9_2_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www.sciencelearn.org.nz/resources/2997-titiro-observing-my-environment</a:t>
            </a:r>
            <a:r>
              <a:rPr lang="en-AU"/>
              <a:t> </a:t>
            </a:r>
            <a:endParaRPr/>
          </a:p>
        </p:txBody>
      </p:sp>
      <p:sp>
        <p:nvSpPr>
          <p:cNvPr id="214" name="Google Shape;214;gbb0830d9a9_2_5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b37b93273a_0_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/>
              <a:t>Collection: </a:t>
            </a:r>
            <a:r>
              <a:rPr lang="en-AU" u="sng">
                <a:solidFill>
                  <a:schemeClr val="hlink"/>
                </a:solidFill>
                <a:hlinkClick r:id="rId2"/>
              </a:rPr>
              <a:t>Te repo / wetlands – collection</a:t>
            </a:r>
            <a:r>
              <a:rPr lang="en-AU" u="sng">
                <a:solidFill>
                  <a:schemeClr val="hlink"/>
                </a:solidFill>
                <a:hlinkClick r:id="rId3"/>
              </a:rPr>
              <a:t>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21" name="Google Shape;221;gb37b93273a_0_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SLH is funded by 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NZ 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government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MBIE M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inistry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Business, 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Innovation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Employment – under the Curious Minds fund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b37b93273a_0_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b37b93273a_0_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/>
              <a:t>Image: </a:t>
            </a:r>
            <a:r>
              <a:rPr lang="en-AU" sz="1100" u="sng">
                <a:solidFill>
                  <a:schemeClr val="hlink"/>
                </a:solidFill>
                <a:hlinkClick r:id="rId2"/>
              </a:rPr>
              <a:t>www.sciencelearn.org.nz/images/4372-te-kawau</a:t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>
                <a:solidFill>
                  <a:srgbClr val="000000"/>
                </a:solidFill>
              </a:rPr>
              <a:t>Rights: Manatārua: Janice McKenna. Nō roto mai i </a:t>
            </a:r>
            <a:r>
              <a:rPr i="1" lang="en-AU" sz="1100">
                <a:solidFill>
                  <a:srgbClr val="477DCA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 Reo o Te Repo – The Voice of the Wetland</a:t>
            </a:r>
            <a:r>
              <a:rPr lang="en-AU" sz="1100">
                <a:solidFill>
                  <a:srgbClr val="4C4C4C"/>
                </a:solidFill>
                <a:highlight>
                  <a:srgbClr val="F2F2F2"/>
                </a:highlight>
              </a:rPr>
              <a:t>.</a:t>
            </a:r>
            <a:endParaRPr sz="1100"/>
          </a:p>
        </p:txBody>
      </p:sp>
      <p:sp>
        <p:nvSpPr>
          <p:cNvPr id="53" name="Google Shape;53;gb37b93273a_0_4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b3cbdf7a6d_0_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b3cbdf7a6d_0_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www.sciencelearn.org.nz/videos/2013-wetlands-in-aotearoa</a:t>
            </a:r>
            <a:r>
              <a:rPr lang="en-AU"/>
              <a:t> </a:t>
            </a:r>
            <a:endParaRPr/>
          </a:p>
        </p:txBody>
      </p:sp>
      <p:sp>
        <p:nvSpPr>
          <p:cNvPr id="62" name="Google Shape;62;gb3cbdf7a6d_0_2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b3cbdf7a6d_0_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b3cbdf7a6d_0_4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/>
              <a:t>Image and link for Yvonne Taura: </a:t>
            </a:r>
            <a:r>
              <a:rPr lang="en-AU" sz="1100" u="sng">
                <a:solidFill>
                  <a:schemeClr val="hlink"/>
                </a:solidFill>
                <a:hlinkClick r:id="rId2"/>
              </a:rPr>
              <a:t>www.landcareresearch.co.nz/about-us/our-people/yvonne-taura</a:t>
            </a:r>
            <a:r>
              <a:rPr lang="en-AU" sz="1100"/>
              <a:t> </a:t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/>
              <a:t>Curious Minds profile</a:t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/>
              <a:t>Yvonne Taura (</a:t>
            </a:r>
            <a:r>
              <a:rPr i="1" lang="en-AU" sz="1100"/>
              <a:t>Ngāiterangi, Ngāti Ranginui, Ngāti Hauā, Ngāti Uenuku, Ngāti Tūwharetoa</a:t>
            </a:r>
            <a:r>
              <a:rPr lang="en-AU" sz="1100"/>
              <a:t>) is a kairangahau Māori (researcher) in the Manaaki Taiao rōpū (Māori research team)</a:t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 u="sng">
                <a:solidFill>
                  <a:schemeClr val="hlink"/>
                </a:solidFill>
                <a:hlinkClick r:id="rId3"/>
              </a:rPr>
              <a:t>Te reo o te repo: The voice of the wetland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76" name="Google Shape;76;gb3cbdf7a6d_0_4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b3cbdf7a6d_0_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b3cbdf7a6d_0_5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gb3cbdf7a6d_0_55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b3cbdf7a6d_0_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b3cbdf7a6d_0_7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gb3cbdf7a6d_0_7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3cbdf7a6d_0_8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b3cbdf7a6d_0_8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www.sciencelearn.org.nz/topics/te-repo</a:t>
            </a:r>
            <a:r>
              <a:rPr lang="en-AU"/>
              <a:t> </a:t>
            </a:r>
            <a:endParaRPr/>
          </a:p>
        </p:txBody>
      </p:sp>
      <p:sp>
        <p:nvSpPr>
          <p:cNvPr id="105" name="Google Shape;105;gb3cbdf7a6d_0_8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 b="0" l="357" r="347" t="0"/>
          <a:stretch/>
        </p:blipFill>
        <p:spPr>
          <a:xfrm>
            <a:off x="7426325" y="0"/>
            <a:ext cx="1717675" cy="75406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/>
          <p:nvPr>
            <p:ph type="title"/>
          </p:nvPr>
        </p:nvSpPr>
        <p:spPr>
          <a:xfrm>
            <a:off x="533399" y="611872"/>
            <a:ext cx="3840479" cy="116204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" type="body"/>
          </p:nvPr>
        </p:nvSpPr>
        <p:spPr>
          <a:xfrm>
            <a:off x="4742823" y="1587500"/>
            <a:ext cx="3840479" cy="38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227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433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idx="2" type="body"/>
          </p:nvPr>
        </p:nvSpPr>
        <p:spPr>
          <a:xfrm>
            <a:off x="533399" y="1787856"/>
            <a:ext cx="3840479" cy="372015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2"/>
          <p:cNvSpPr txBox="1"/>
          <p:nvPr>
            <p:ph idx="10" type="dt"/>
          </p:nvPr>
        </p:nvSpPr>
        <p:spPr>
          <a:xfrm>
            <a:off x="6781800" y="6275387"/>
            <a:ext cx="9810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2"/>
          <p:cNvSpPr txBox="1"/>
          <p:nvPr>
            <p:ph idx="11" type="ftr"/>
          </p:nvPr>
        </p:nvSpPr>
        <p:spPr>
          <a:xfrm>
            <a:off x="265112" y="6275387"/>
            <a:ext cx="59832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2"/>
          <p:cNvSpPr txBox="1"/>
          <p:nvPr>
            <p:ph idx="12" type="sldNum"/>
          </p:nvPr>
        </p:nvSpPr>
        <p:spPr>
          <a:xfrm>
            <a:off x="7897813" y="6275387"/>
            <a:ext cx="990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549275" y="533400"/>
            <a:ext cx="8042273" cy="91122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549275" y="1600200"/>
            <a:ext cx="8042273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624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b="0" i="0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2269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83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781800" y="6275387"/>
            <a:ext cx="9810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265112" y="6275387"/>
            <a:ext cx="59832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7897813" y="6275387"/>
            <a:ext cx="990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2.png"/><Relationship Id="rId6" Type="http://schemas.openxmlformats.org/officeDocument/2006/relationships/hyperlink" Target="https://www.landcareresearch.co.nz/publications/books/te-reo-o-te-repo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Relationship Id="rId6" Type="http://schemas.openxmlformats.org/officeDocument/2006/relationships/hyperlink" Target="http://www.sciencelearn.org.nz/" TargetMode="External"/><Relationship Id="rId7" Type="http://schemas.openxmlformats.org/officeDocument/2006/relationships/hyperlink" Target="http://www.sciencelearn.org.nz/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hyperlink" Target="http://www.sciencelearn.org.nz/" TargetMode="External"/><Relationship Id="rId8" Type="http://schemas.openxmlformats.org/officeDocument/2006/relationships/hyperlink" Target="http://www.sciencelearn.org.nz/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hyperlink" Target="https://play.google.com/store/apps/details?id=com.kiwamedia.android.qbook.comictest&amp;hl=en&amp;gl=US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hyperlink" Target="http://www.sciencelearn.org.nz/" TargetMode="External"/><Relationship Id="rId7" Type="http://schemas.openxmlformats.org/officeDocument/2006/relationships/hyperlink" Target="https://www.kiwadigital.com/showcase/nga-atua-maori/" TargetMode="External"/><Relationship Id="rId8" Type="http://schemas.openxmlformats.org/officeDocument/2006/relationships/hyperlink" Target="https://apps.apple.com/ng/app/nga-atua-maori-book-1-te-orokotimatanga/id910743702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42.png"/><Relationship Id="rId6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20.png"/><Relationship Id="rId6" Type="http://schemas.openxmlformats.org/officeDocument/2006/relationships/image" Target="../media/image25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3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4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hyperlink" Target="http://www.sciencelearn.org.nz/" TargetMode="External"/><Relationship Id="rId6" Type="http://schemas.openxmlformats.org/officeDocument/2006/relationships/hyperlink" Target="http://www.sciencelearn.org.nz/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Relationship Id="rId4" Type="http://schemas.openxmlformats.org/officeDocument/2006/relationships/hyperlink" Target="https://www.landcareresearch.co.nz/publications/books/te-reo-o-te-repo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jpg"/><Relationship Id="rId10" Type="http://schemas.openxmlformats.org/officeDocument/2006/relationships/hyperlink" Target="mailto:enquiries@sciencelearn.org.nz" TargetMode="External"/><Relationship Id="rId13" Type="http://schemas.openxmlformats.org/officeDocument/2006/relationships/image" Target="../media/image37.png"/><Relationship Id="rId1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hyperlink" Target="mailto:enquiries@sciencelearn.org.nz" TargetMode="External"/><Relationship Id="rId4" Type="http://schemas.openxmlformats.org/officeDocument/2006/relationships/hyperlink" Target="http://www.facebook.com/nzsciencelearn" TargetMode="External"/><Relationship Id="rId9" Type="http://schemas.openxmlformats.org/officeDocument/2006/relationships/hyperlink" Target="http://slh-talk.slack.com/" TargetMode="External"/><Relationship Id="rId15" Type="http://schemas.openxmlformats.org/officeDocument/2006/relationships/image" Target="../media/image36.png"/><Relationship Id="rId14" Type="http://schemas.openxmlformats.org/officeDocument/2006/relationships/image" Target="../media/image38.png"/><Relationship Id="rId17" Type="http://schemas.openxmlformats.org/officeDocument/2006/relationships/hyperlink" Target="http://www.sciencelearn.org.nz/" TargetMode="External"/><Relationship Id="rId16" Type="http://schemas.openxmlformats.org/officeDocument/2006/relationships/image" Target="../media/image34.jpg"/><Relationship Id="rId5" Type="http://schemas.openxmlformats.org/officeDocument/2006/relationships/hyperlink" Target="http://www.facebook.com/nzsciencelearn" TargetMode="External"/><Relationship Id="rId6" Type="http://schemas.openxmlformats.org/officeDocument/2006/relationships/hyperlink" Target="https://nz.pinterest.com/nzsciencelearn/" TargetMode="External"/><Relationship Id="rId18" Type="http://schemas.openxmlformats.org/officeDocument/2006/relationships/hyperlink" Target="http://www.sciencelearn.org.nz/" TargetMode="External"/><Relationship Id="rId7" Type="http://schemas.openxmlformats.org/officeDocument/2006/relationships/hyperlink" Target="http://www.instagram.com/sciencelearninghubnz" TargetMode="External"/><Relationship Id="rId8" Type="http://schemas.openxmlformats.org/officeDocument/2006/relationships/hyperlink" Target="https://join.slack.com/t/slh-talk/shared_invite/enQtMjU3OTUzMDgwNjYxLTk1ZTdlMGY4Zjk5MzlkMDIwMmNkMzliOGZkYWQzNzFiZWM5M2U1ZGY1MTY3MjVjYmRjOWE1MTM1ZTc4OGRiY2Y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9.jpg"/><Relationship Id="rId5" Type="http://schemas.openxmlformats.org/officeDocument/2006/relationships/hyperlink" Target="http://www.sciencelearn.org.nz/" TargetMode="External"/><Relationship Id="rId6" Type="http://schemas.openxmlformats.org/officeDocument/2006/relationships/hyperlink" Target="http://www.sciencelearn.org.nz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hyperlink" Target="https://www.landcareresearch.co.nz/publications/books/te-reo-o-te-repo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landcareresearch.co.nz/publications/books/te-reo-o-te-repo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5.png"/><Relationship Id="rId5" Type="http://schemas.openxmlformats.org/officeDocument/2006/relationships/hyperlink" Target="http://www.sciencelearn.org.nz/" TargetMode="External"/><Relationship Id="rId6" Type="http://schemas.openxmlformats.org/officeDocument/2006/relationships/hyperlink" Target="http://www.sciencelearn.org.nz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/>
          <p:nvPr/>
        </p:nvSpPr>
        <p:spPr>
          <a:xfrm>
            <a:off x="457250" y="264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2C7C9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4800">
                <a:solidFill>
                  <a:srgbClr val="2C7C9F"/>
                </a:solidFill>
              </a:rPr>
              <a:t>Repo </a:t>
            </a:r>
            <a:endParaRPr b="1" sz="35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wetlands as a context for learning</a:t>
            </a:r>
            <a:endParaRPr b="1" sz="35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2C7C9F"/>
              </a:solidFill>
            </a:endParaRPr>
          </a:p>
        </p:txBody>
      </p:sp>
      <p:sp>
        <p:nvSpPr>
          <p:cNvPr id="29" name="Google Shape;29;p3"/>
          <p:cNvSpPr txBox="1"/>
          <p:nvPr/>
        </p:nvSpPr>
        <p:spPr>
          <a:xfrm>
            <a:off x="385475" y="5776788"/>
            <a:ext cx="82188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C"/>
              </a:buClr>
              <a:buSzPts val="600"/>
              <a:buFont typeface="Arial"/>
              <a:buNone/>
            </a:pPr>
            <a:r>
              <a:rPr b="1" i="0" lang="en-AU" sz="24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4–4:45 pm Thursday </a:t>
            </a:r>
            <a:r>
              <a:rPr b="1" lang="en-AU" sz="2400">
                <a:solidFill>
                  <a:srgbClr val="31859C"/>
                </a:solidFill>
              </a:rPr>
              <a:t>22</a:t>
            </a:r>
            <a:r>
              <a:rPr b="1" i="0" lang="en-AU" sz="24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AU" sz="2400">
                <a:solidFill>
                  <a:srgbClr val="31859C"/>
                </a:solidFill>
              </a:rPr>
              <a:t>October</a:t>
            </a:r>
            <a:r>
              <a:rPr b="1" i="0" lang="en-AU" sz="24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1" i="0" sz="2400" u="none" cap="none" strike="noStrik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1" name="Google Shape;31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1413" y="1559700"/>
            <a:ext cx="5421278" cy="4064688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3"/>
          <p:cNvSpPr txBox="1"/>
          <p:nvPr/>
        </p:nvSpPr>
        <p:spPr>
          <a:xfrm>
            <a:off x="3169650" y="5406900"/>
            <a:ext cx="46029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50">
                <a:solidFill>
                  <a:srgbClr val="4C4C4C"/>
                </a:solidFill>
                <a:highlight>
                  <a:srgbClr val="FFFFFF"/>
                </a:highlight>
              </a:rPr>
              <a:t>Rights: Monica Peters. Sourced from </a:t>
            </a:r>
            <a:r>
              <a:rPr i="1" lang="en-AU" sz="850">
                <a:solidFill>
                  <a:srgbClr val="477DCA"/>
                </a:solidFill>
                <a:highlight>
                  <a:srgbClr val="FFFFFF"/>
                </a:highlight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 Reo o Te Repo – The Voice of the Wetland</a:t>
            </a:r>
            <a:r>
              <a:rPr i="1" lang="en-AU" sz="850">
                <a:solidFill>
                  <a:srgbClr val="4C4C4C"/>
                </a:solidFill>
                <a:highlight>
                  <a:srgbClr val="FFFFFF"/>
                </a:highlight>
              </a:rPr>
              <a:t>.</a:t>
            </a:r>
            <a:endParaRPr sz="1200"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2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118" name="Google Shape;118;p12"/>
          <p:cNvSpPr txBox="1"/>
          <p:nvPr/>
        </p:nvSpPr>
        <p:spPr>
          <a:xfrm>
            <a:off x="338775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Where to start</a:t>
            </a:r>
            <a:endParaRPr b="1" sz="3600">
              <a:solidFill>
                <a:srgbClr val="2C7C9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He kōrero hei āwhina i te kaiako</a:t>
            </a:r>
            <a:endParaRPr b="1" sz="3600">
              <a:solidFill>
                <a:srgbClr val="2C7C9F"/>
              </a:solidFill>
            </a:endParaRPr>
          </a:p>
        </p:txBody>
      </p:sp>
      <p:pic>
        <p:nvPicPr>
          <p:cNvPr id="119" name="Google Shape;119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4025" y="1563700"/>
            <a:ext cx="3955950" cy="400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4363" y="1143000"/>
            <a:ext cx="7535276" cy="52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2725" y="1238500"/>
            <a:ext cx="4947584" cy="47395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2"/>
          <p:cNvSpPr/>
          <p:nvPr/>
        </p:nvSpPr>
        <p:spPr>
          <a:xfrm>
            <a:off x="5661050" y="4986175"/>
            <a:ext cx="2289000" cy="876000"/>
          </a:xfrm>
          <a:prstGeom prst="ellipse">
            <a:avLst/>
          </a:prstGeom>
          <a:noFill/>
          <a:ln cap="flat" cmpd="sng" w="762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2"/>
          <p:cNvSpPr/>
          <p:nvPr/>
        </p:nvSpPr>
        <p:spPr>
          <a:xfrm rot="10800000">
            <a:off x="2451925" y="4800575"/>
            <a:ext cx="1262400" cy="301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2"/>
          <p:cNvSpPr txBox="1"/>
          <p:nvPr/>
        </p:nvSpPr>
        <p:spPr>
          <a:xfrm>
            <a:off x="0" y="6414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7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3"/>
          <p:cNvPicPr preferRelativeResize="0"/>
          <p:nvPr/>
        </p:nvPicPr>
        <p:blipFill rotWithShape="1">
          <a:blip r:embed="rId3">
            <a:alphaModFix/>
          </a:blip>
          <a:srcRect b="0" l="0" r="0" t="3250"/>
          <a:stretch/>
        </p:blipFill>
        <p:spPr>
          <a:xfrm>
            <a:off x="846775" y="739450"/>
            <a:ext cx="7450450" cy="556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3"/>
          <p:cNvPicPr preferRelativeResize="0"/>
          <p:nvPr/>
        </p:nvPicPr>
        <p:blipFill rotWithShape="1">
          <a:blip r:embed="rId4">
            <a:alphaModFix/>
          </a:blip>
          <a:srcRect b="16008" l="0" r="0" t="3020"/>
          <a:stretch/>
        </p:blipFill>
        <p:spPr>
          <a:xfrm>
            <a:off x="846763" y="1415511"/>
            <a:ext cx="7450475" cy="4641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3"/>
          <p:cNvPicPr preferRelativeResize="0"/>
          <p:nvPr/>
        </p:nvPicPr>
        <p:blipFill rotWithShape="1">
          <a:blip r:embed="rId5">
            <a:alphaModFix/>
          </a:blip>
          <a:srcRect b="24882" l="0" r="0" t="2784"/>
          <a:stretch/>
        </p:blipFill>
        <p:spPr>
          <a:xfrm>
            <a:off x="846775" y="2279850"/>
            <a:ext cx="7450475" cy="41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3"/>
          <p:cNvPicPr preferRelativeResize="0"/>
          <p:nvPr/>
        </p:nvPicPr>
        <p:blipFill rotWithShape="1">
          <a:blip r:embed="rId6">
            <a:alphaModFix/>
          </a:blip>
          <a:srcRect b="45530" l="0" r="0" t="0"/>
          <a:stretch/>
        </p:blipFill>
        <p:spPr>
          <a:xfrm>
            <a:off x="846775" y="3173600"/>
            <a:ext cx="7450476" cy="300294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3"/>
          <p:cNvSpPr txBox="1"/>
          <p:nvPr/>
        </p:nvSpPr>
        <p:spPr>
          <a:xfrm>
            <a:off x="13" y="6408525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8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141" name="Google Shape;141;p14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Where to start</a:t>
            </a:r>
            <a:endParaRPr b="1" sz="3600">
              <a:solidFill>
                <a:srgbClr val="2C7C9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600">
                <a:solidFill>
                  <a:srgbClr val="2C7C9F"/>
                </a:solidFill>
              </a:rPr>
              <a:t>Repo (wetlands) – a context for learning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142" name="Google Shape;142;p14"/>
          <p:cNvSpPr/>
          <p:nvPr/>
        </p:nvSpPr>
        <p:spPr>
          <a:xfrm>
            <a:off x="5875050" y="5102075"/>
            <a:ext cx="2289000" cy="876000"/>
          </a:xfrm>
          <a:prstGeom prst="ellipse">
            <a:avLst/>
          </a:prstGeom>
          <a:noFill/>
          <a:ln cap="flat" cmpd="sng" w="762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3" name="Google Shape;14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4638" y="1304825"/>
            <a:ext cx="3514725" cy="3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4"/>
          <p:cNvPicPr preferRelativeResize="0"/>
          <p:nvPr/>
        </p:nvPicPr>
        <p:blipFill rotWithShape="1">
          <a:blip r:embed="rId4">
            <a:alphaModFix/>
          </a:blip>
          <a:srcRect b="0" l="0" r="0" t="1710"/>
          <a:stretch/>
        </p:blipFill>
        <p:spPr>
          <a:xfrm>
            <a:off x="1250400" y="1328775"/>
            <a:ext cx="6913651" cy="486105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4"/>
          <p:cNvSpPr txBox="1"/>
          <p:nvPr/>
        </p:nvSpPr>
        <p:spPr>
          <a:xfrm>
            <a:off x="13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6" name="Google Shape;146;p14"/>
          <p:cNvSpPr txBox="1"/>
          <p:nvPr/>
        </p:nvSpPr>
        <p:spPr>
          <a:xfrm>
            <a:off x="6262325" y="3818475"/>
            <a:ext cx="1741200" cy="20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Illustration of Papatūānuku embracing Ranginui, from the graphic novella </a:t>
            </a:r>
            <a:r>
              <a:rPr i="1" lang="en-AU" sz="900">
                <a:solidFill>
                  <a:srgbClr val="477DCA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 Orokotimatanga o te 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story by Rewi Spraggon, and artwork by Munro Te Whata. Courtesy of Kiwa Digital. Downloads available on </a:t>
            </a:r>
            <a:r>
              <a:rPr lang="en-AU" sz="900">
                <a:solidFill>
                  <a:srgbClr val="477DCA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Appstore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for Apple or </a:t>
            </a:r>
            <a:r>
              <a:rPr lang="en-AU" sz="900">
                <a:solidFill>
                  <a:srgbClr val="477DCA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Google Play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for Android.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Video: © Crown Copyright</a:t>
            </a:r>
            <a:endParaRPr sz="9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5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153" name="Google Shape;153;p15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Where to start</a:t>
            </a:r>
            <a:endParaRPr b="1" sz="3600">
              <a:solidFill>
                <a:srgbClr val="2C7C9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600">
                <a:solidFill>
                  <a:srgbClr val="2C7C9F"/>
                </a:solidFill>
              </a:rPr>
              <a:t>Wetlands – inquiry and action learning process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154" name="Google Shape;154;p15"/>
          <p:cNvSpPr/>
          <p:nvPr/>
        </p:nvSpPr>
        <p:spPr>
          <a:xfrm>
            <a:off x="5875050" y="5102075"/>
            <a:ext cx="2289000" cy="876000"/>
          </a:xfrm>
          <a:prstGeom prst="ellipse">
            <a:avLst/>
          </a:prstGeom>
          <a:noFill/>
          <a:ln cap="flat" cmpd="sng" w="762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1813" y="1143000"/>
            <a:ext cx="6880383" cy="4835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5"/>
          <p:cNvSpPr/>
          <p:nvPr/>
        </p:nvSpPr>
        <p:spPr>
          <a:xfrm>
            <a:off x="5330325" y="3626575"/>
            <a:ext cx="2289000" cy="876000"/>
          </a:xfrm>
          <a:prstGeom prst="ellipse">
            <a:avLst/>
          </a:prstGeom>
          <a:noFill/>
          <a:ln cap="flat" cmpd="sng" w="762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5"/>
          <p:cNvSpPr txBox="1"/>
          <p:nvPr/>
        </p:nvSpPr>
        <p:spPr>
          <a:xfrm>
            <a:off x="0" y="6372625"/>
            <a:ext cx="9144000" cy="7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8" name="Google Shape;15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97826" y="1585225"/>
            <a:ext cx="3527000" cy="495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85725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6"/>
          <p:cNvSpPr txBox="1"/>
          <p:nvPr/>
        </p:nvSpPr>
        <p:spPr>
          <a:xfrm>
            <a:off x="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5" name="Google Shape;16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8584" cy="637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6"/>
          <p:cNvPicPr preferRelativeResize="0"/>
          <p:nvPr/>
        </p:nvPicPr>
        <p:blipFill rotWithShape="1">
          <a:blip r:embed="rId6">
            <a:alphaModFix/>
          </a:blip>
          <a:srcRect b="1681" l="0" r="0" t="0"/>
          <a:stretch/>
        </p:blipFill>
        <p:spPr>
          <a:xfrm>
            <a:off x="1874400" y="685163"/>
            <a:ext cx="5399775" cy="5487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7"/>
          <p:cNvSpPr txBox="1"/>
          <p:nvPr/>
        </p:nvSpPr>
        <p:spPr>
          <a:xfrm>
            <a:off x="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3" name="Google Shape;17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875" y="166825"/>
            <a:ext cx="3876675" cy="547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47475" y="108938"/>
            <a:ext cx="3886200" cy="54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07975" y="94650"/>
            <a:ext cx="3876675" cy="5476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89825" y="106113"/>
            <a:ext cx="3876675" cy="5453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183" name="Google Shape;183;p18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Wetland restoration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184" name="Google Shape;184;p18"/>
          <p:cNvSpPr txBox="1"/>
          <p:nvPr/>
        </p:nvSpPr>
        <p:spPr>
          <a:xfrm>
            <a:off x="13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5" name="Google Shape;18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6088" y="1085200"/>
            <a:ext cx="4491878" cy="4927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9"/>
          <p:cNvSpPr txBox="1"/>
          <p:nvPr/>
        </p:nvSpPr>
        <p:spPr>
          <a:xfrm>
            <a:off x="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2" name="Google Shape;19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0038" y="243650"/>
            <a:ext cx="5183934" cy="6070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0"/>
          <p:cNvSpPr txBox="1"/>
          <p:nvPr>
            <p:ph type="title"/>
          </p:nvPr>
        </p:nvSpPr>
        <p:spPr>
          <a:xfrm>
            <a:off x="533399" y="611872"/>
            <a:ext cx="3840600" cy="116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0"/>
          <p:cNvSpPr txBox="1"/>
          <p:nvPr>
            <p:ph idx="2" type="body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0" name="Google Shape;20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750" y="107900"/>
            <a:ext cx="6380501" cy="634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0"/>
          <p:cNvPicPr preferRelativeResize="0"/>
          <p:nvPr/>
        </p:nvPicPr>
        <p:blipFill rotWithShape="1">
          <a:blip r:embed="rId4">
            <a:alphaModFix/>
          </a:blip>
          <a:srcRect b="15139" l="0" r="0" t="0"/>
          <a:stretch/>
        </p:blipFill>
        <p:spPr>
          <a:xfrm>
            <a:off x="4974575" y="2525650"/>
            <a:ext cx="3840601" cy="333027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0"/>
          <p:cNvSpPr txBox="1"/>
          <p:nvPr/>
        </p:nvSpPr>
        <p:spPr>
          <a:xfrm>
            <a:off x="172225" y="6184725"/>
            <a:ext cx="2646000" cy="3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0"/>
          <p:cNvSpPr txBox="1"/>
          <p:nvPr/>
        </p:nvSpPr>
        <p:spPr>
          <a:xfrm>
            <a:off x="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225" y="794675"/>
            <a:ext cx="7390374" cy="575682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1"/>
          <p:cNvSpPr txBox="1"/>
          <p:nvPr/>
        </p:nvSpPr>
        <p:spPr>
          <a:xfrm>
            <a:off x="3147175" y="6560500"/>
            <a:ext cx="49635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Dr Ian Kusabs. </a:t>
            </a:r>
            <a:r>
              <a:rPr lang="en-AU" sz="900">
                <a:solidFill>
                  <a:srgbClr val="4C4C4C"/>
                </a:solidFill>
                <a:latin typeface="Verdana"/>
                <a:ea typeface="Verdana"/>
                <a:cs typeface="Verdana"/>
                <a:sym typeface="Verdana"/>
              </a:rPr>
              <a:t>Nō roto mai i </a:t>
            </a:r>
            <a:r>
              <a:rPr i="1" lang="en-AU" sz="900">
                <a:solidFill>
                  <a:srgbClr val="0000FF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 Reo o Te Repo – The Voice of the Wetland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900">
              <a:solidFill>
                <a:srgbClr val="0000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 txBox="1"/>
          <p:nvPr>
            <p:ph type="title"/>
          </p:nvPr>
        </p:nvSpPr>
        <p:spPr>
          <a:xfrm>
            <a:off x="380475" y="139200"/>
            <a:ext cx="3993300" cy="54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Index</a:t>
            </a:r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204150" y="6375433"/>
            <a:ext cx="86289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Science Learning Hub – Pokapū Akoranga Pūtaiao. All Rights Reserved</a:t>
            </a:r>
            <a:endParaRPr sz="900">
              <a:solidFill>
                <a:srgbClr val="4D4D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>
                <a:solidFill>
                  <a:srgbClr val="1155CC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r>
              <a:rPr lang="en-AU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40" name="Google Shape;40;p4"/>
          <p:cNvGraphicFramePr/>
          <p:nvPr/>
        </p:nvGraphicFramePr>
        <p:xfrm>
          <a:off x="164050" y="679825"/>
          <a:ext cx="3000000" cy="3000000"/>
        </p:xfrm>
        <a:graphic>
          <a:graphicData uri="http://schemas.openxmlformats.org/drawingml/2006/table">
            <a:tbl>
              <a:tblPr bandCol="1" bandRow="1">
                <a:noFill/>
                <a:tableStyleId>{E9A249B6-356F-4F24-A511-B7DA0B3ED17D}</a:tableStyleId>
              </a:tblPr>
              <a:tblGrid>
                <a:gridCol w="6218925"/>
                <a:gridCol w="1391325"/>
                <a:gridCol w="1205650"/>
              </a:tblGrid>
              <a:tr h="597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700"/>
                        <a:t>Topic</a:t>
                      </a:r>
                      <a:endParaRPr b="1" sz="1700"/>
                    </a:p>
                  </a:txBody>
                  <a:tcPr marT="0" marB="0" marR="68575" marL="68575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700"/>
                        <a:t>Slideshow number(s)</a:t>
                      </a:r>
                      <a:endParaRPr b="1" sz="1700"/>
                    </a:p>
                  </a:txBody>
                  <a:tcPr marT="0" marB="0" marR="68575" marL="68575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700"/>
                        <a:t>Video timecode</a:t>
                      </a:r>
                      <a:endParaRPr b="1" sz="1700"/>
                    </a:p>
                  </a:txBody>
                  <a:tcPr marT="0" marB="0" marR="68575" marL="68575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7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Video: Te ao Māori and repo</a:t>
                      </a:r>
                      <a:endParaRPr sz="1500"/>
                    </a:p>
                  </a:txBody>
                  <a:tcPr marT="0" marB="0" marR="68575" marL="68575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</a:t>
                      </a:r>
                      <a:endParaRPr sz="1500"/>
                    </a:p>
                  </a:txBody>
                  <a:tcPr marT="0" marB="0" marR="68575" marL="68575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00:00</a:t>
                      </a:r>
                      <a:endParaRPr sz="1500"/>
                    </a:p>
                  </a:txBody>
                  <a:tcPr marT="9525" marB="91425" marR="68575" marL="68575">
                    <a:lnL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7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Index</a:t>
                      </a:r>
                      <a:endParaRPr sz="1500"/>
                    </a:p>
                  </a:txBody>
                  <a:tcPr marT="0" marB="0" marR="68575" marL="68575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</a:t>
                      </a:r>
                      <a:endParaRPr sz="1500"/>
                    </a:p>
                  </a:txBody>
                  <a:tcPr marT="0" marB="0" marR="68575" marL="68575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03:45</a:t>
                      </a:r>
                      <a:endParaRPr sz="1500"/>
                    </a:p>
                  </a:txBody>
                  <a:tcPr marT="9525" marB="91425" marR="68575" marL="68575">
                    <a:lnL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6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Introducing the Science Learning Hub and purpose </a:t>
                      </a:r>
                      <a:endParaRPr sz="1500"/>
                    </a:p>
                  </a:txBody>
                  <a:tcPr marT="0" marB="0" marR="68575" marL="68575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3–4</a:t>
                      </a:r>
                      <a:endParaRPr sz="1500"/>
                    </a:p>
                  </a:txBody>
                  <a:tcPr marT="0" marB="0" marR="68575" marL="68575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04:00</a:t>
                      </a:r>
                      <a:endParaRPr sz="1500"/>
                    </a:p>
                  </a:txBody>
                  <a:tcPr marT="9525" marB="91425" marR="68575" marL="68575">
                    <a:lnL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5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What are repo/wetlands Video: Wetlands in Aotearoa</a:t>
                      </a:r>
                      <a:endParaRPr sz="1500"/>
                    </a:p>
                  </a:txBody>
                  <a:tcPr marT="0" marB="0" marR="68575" marL="68575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5</a:t>
                      </a:r>
                      <a:endParaRPr sz="1500"/>
                    </a:p>
                  </a:txBody>
                  <a:tcPr marT="0" marB="0" marR="68575" marL="68575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05:47</a:t>
                      </a:r>
                      <a:endParaRPr sz="1500"/>
                    </a:p>
                  </a:txBody>
                  <a:tcPr marT="9525" marB="91425" marR="68575" marL="68575">
                    <a:lnL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7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Background of Tuia o ngā repo me ngā tāngata </a:t>
                      </a:r>
                      <a:endParaRPr sz="1500"/>
                    </a:p>
                  </a:txBody>
                  <a:tcPr marT="0" marB="0" marR="68575" marL="68575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6</a:t>
                      </a:r>
                      <a:endParaRPr sz="1500"/>
                    </a:p>
                  </a:txBody>
                  <a:tcPr marT="0" marB="0" marR="68575" marL="68575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09:09</a:t>
                      </a:r>
                      <a:endParaRPr sz="1500"/>
                    </a:p>
                  </a:txBody>
                  <a:tcPr marT="9525" marB="91425" marR="68575" marL="68575">
                    <a:lnL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7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Finding the resources on the Hub</a:t>
                      </a:r>
                      <a:endParaRPr sz="1500"/>
                    </a:p>
                  </a:txBody>
                  <a:tcPr marT="0" marB="0" marR="68575" marL="68575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7–9</a:t>
                      </a:r>
                      <a:endParaRPr sz="1500"/>
                    </a:p>
                  </a:txBody>
                  <a:tcPr marT="0" marB="0" marR="68575" marL="68575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12:10</a:t>
                      </a:r>
                      <a:endParaRPr sz="1500"/>
                    </a:p>
                  </a:txBody>
                  <a:tcPr marT="9525" marB="91425" marR="68575" marL="68575">
                    <a:lnL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7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Where to start – articles and interactive image maps</a:t>
                      </a:r>
                      <a:endParaRPr sz="1500"/>
                    </a:p>
                  </a:txBody>
                  <a:tcPr marT="0" marB="0" marR="68575" marL="68575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10–13</a:t>
                      </a:r>
                      <a:endParaRPr sz="1500"/>
                    </a:p>
                  </a:txBody>
                  <a:tcPr marT="0" marB="0" marR="68575" marL="68575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13:41</a:t>
                      </a:r>
                      <a:endParaRPr sz="1500"/>
                    </a:p>
                  </a:txBody>
                  <a:tcPr marT="9525" marB="91425" marR="68575" marL="68575">
                    <a:lnL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7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Wetland ecosystem connections Video: Ruru</a:t>
                      </a:r>
                      <a:endParaRPr sz="1500"/>
                    </a:p>
                  </a:txBody>
                  <a:tcPr marT="0" marB="0" marR="68575" marL="68575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14–15</a:t>
                      </a:r>
                      <a:endParaRPr sz="1500"/>
                    </a:p>
                  </a:txBody>
                  <a:tcPr marT="0" marB="0" marR="68575" marL="68575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21:45</a:t>
                      </a:r>
                      <a:endParaRPr sz="1500"/>
                    </a:p>
                  </a:txBody>
                  <a:tcPr marT="9525" marB="91425" marR="68575" marL="68575">
                    <a:lnL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4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Wetland restoration Video: Healing the repo</a:t>
                      </a:r>
                      <a:endParaRPr sz="1500"/>
                    </a:p>
                  </a:txBody>
                  <a:tcPr marT="0" marB="0" marR="68575" marL="68575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16</a:t>
                      </a:r>
                      <a:endParaRPr sz="1500"/>
                    </a:p>
                  </a:txBody>
                  <a:tcPr marT="0" marB="0" marR="68575" marL="68575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27:09</a:t>
                      </a:r>
                      <a:endParaRPr sz="1500"/>
                    </a:p>
                  </a:txBody>
                  <a:tcPr marT="9525" marB="91425" marR="68575" marL="68575">
                    <a:lnL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4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Cultural indicators</a:t>
                      </a:r>
                      <a:endParaRPr sz="1500"/>
                    </a:p>
                  </a:txBody>
                  <a:tcPr marT="0" marB="0" marR="68575" marL="68575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17</a:t>
                      </a:r>
                      <a:endParaRPr sz="1500"/>
                    </a:p>
                  </a:txBody>
                  <a:tcPr marT="0" marB="0" marR="68575" marL="68575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29:47</a:t>
                      </a:r>
                      <a:endParaRPr sz="1500"/>
                    </a:p>
                  </a:txBody>
                  <a:tcPr marT="9525" marB="91425" marR="68575" marL="68575">
                    <a:lnL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7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Kōura resources</a:t>
                      </a:r>
                      <a:endParaRPr sz="1500"/>
                    </a:p>
                  </a:txBody>
                  <a:tcPr marT="0" marB="0" marR="68575" marL="68575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18–19</a:t>
                      </a:r>
                      <a:endParaRPr sz="1500"/>
                    </a:p>
                  </a:txBody>
                  <a:tcPr marT="0" marB="0" marR="68575" marL="68575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30:41</a:t>
                      </a:r>
                      <a:endParaRPr sz="1500"/>
                    </a:p>
                  </a:txBody>
                  <a:tcPr marT="9525" marB="91425" marR="68575" marL="68575">
                    <a:lnL cap="flat" cmpd="sng" w="6350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4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Activity: Titiro – observing my environment</a:t>
                      </a:r>
                      <a:endParaRPr sz="1500"/>
                    </a:p>
                  </a:txBody>
                  <a:tcPr marT="0" marB="0" marR="68575" marL="68575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20</a:t>
                      </a:r>
                      <a:endParaRPr sz="1500"/>
                    </a:p>
                  </a:txBody>
                  <a:tcPr marT="0" marB="0" marR="68575" marL="68575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31:12</a:t>
                      </a:r>
                      <a:endParaRPr sz="1500"/>
                    </a:p>
                  </a:txBody>
                  <a:tcPr marT="9525" marB="91425" marR="68575" marL="68575">
                    <a:lnL cap="flat" cmpd="sng" w="6350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7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SLH links, keep in touch and thanks</a:t>
                      </a:r>
                      <a:endParaRPr sz="1500"/>
                    </a:p>
                  </a:txBody>
                  <a:tcPr marT="0" marB="0" marR="68575" marL="68575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21</a:t>
                      </a:r>
                      <a:endParaRPr sz="1500"/>
                    </a:p>
                  </a:txBody>
                  <a:tcPr marT="0" marB="0" marR="68575" marL="68575">
                    <a:lnL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32:08</a:t>
                      </a:r>
                      <a:endParaRPr sz="1500"/>
                    </a:p>
                  </a:txBody>
                  <a:tcPr marT="9525" marB="91425" marR="68575" marL="68575">
                    <a:lnL cap="flat" cmpd="sng" w="6350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2"/>
          <p:cNvSpPr txBox="1"/>
          <p:nvPr/>
        </p:nvSpPr>
        <p:spPr>
          <a:xfrm>
            <a:off x="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7" name="Google Shape;21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7500" y="239475"/>
            <a:ext cx="4476117" cy="6070802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2"/>
          <p:cNvSpPr txBox="1"/>
          <p:nvPr/>
        </p:nvSpPr>
        <p:spPr>
          <a:xfrm>
            <a:off x="4942775" y="1047675"/>
            <a:ext cx="41109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AU" sz="1800">
                <a:solidFill>
                  <a:srgbClr val="5A9DFF"/>
                </a:solidFill>
              </a:rPr>
              <a:t>Possibly the most powerful model of inspiration that we can draw from our ancestors is that of careful, purposeful care and observation. Through approaches informed by time-honoured holistic observations, and enhanced by technological advancements, our fluency in the reo of the awa can be renewed</a:t>
            </a:r>
            <a:endParaRPr i="1" sz="1800">
              <a:solidFill>
                <a:srgbClr val="5A9D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800">
                <a:solidFill>
                  <a:srgbClr val="999999"/>
                </a:solidFill>
              </a:rPr>
              <a:t>Tina Ngata, Ngāti Porou, on the whakapapa of life-giving freshwater</a:t>
            </a:r>
            <a:endParaRPr sz="18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5A9D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3"/>
          <p:cNvSpPr txBox="1"/>
          <p:nvPr>
            <p:ph type="title"/>
          </p:nvPr>
        </p:nvSpPr>
        <p:spPr>
          <a:xfrm>
            <a:off x="797975" y="-2"/>
            <a:ext cx="7212000" cy="113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Thanks – want to lea</a:t>
            </a:r>
            <a:r>
              <a:rPr b="1" lang="en-AU" sz="3200">
                <a:latin typeface="Calibri"/>
                <a:ea typeface="Calibri"/>
                <a:cs typeface="Calibri"/>
                <a:sym typeface="Calibri"/>
              </a:rPr>
              <a:t>rn more?</a:t>
            </a:r>
            <a:endParaRPr b="1" sz="3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 sz="3200"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eep in touch</a:t>
            </a:r>
            <a:endParaRPr b="1" i="0" sz="32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3"/>
          <p:cNvSpPr txBox="1"/>
          <p:nvPr/>
        </p:nvSpPr>
        <p:spPr>
          <a:xfrm>
            <a:off x="2647850" y="1189126"/>
            <a:ext cx="4920600" cy="24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Email us on </a:t>
            </a: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enquiries@sciencelearn.org.nz</a:t>
            </a:r>
            <a:r>
              <a:rPr b="0" i="0" lang="en-AU" sz="1400" u="none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https://twitter.com/NZScienceLearn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000" u="sng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www.facebook.com/nzsciencelearn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000" u="sng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https://nz.pinterest.com/nzsciencelearn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rPr lang="en-AU" u="sng">
                <a:solidFill>
                  <a:schemeClr val="hlink"/>
                </a:solidFill>
                <a:highlight>
                  <a:schemeClr val="lt1"/>
                </a:highlight>
                <a:hlinkClick r:id="rId7"/>
              </a:rPr>
              <a:t>www.instagram.com/sciencelearninghubnz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23"/>
          <p:cNvSpPr txBox="1"/>
          <p:nvPr/>
        </p:nvSpPr>
        <p:spPr>
          <a:xfrm>
            <a:off x="331450" y="3939425"/>
            <a:ext cx="85950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Join us in our </a:t>
            </a:r>
            <a:r>
              <a:rPr b="1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discussion chan</a:t>
            </a:r>
            <a:r>
              <a:rPr b="1" i="0" lang="en-AU" sz="1400" u="none" cap="none" strike="noStrik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nel</a:t>
            </a:r>
            <a:r>
              <a:rPr b="1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A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</a:t>
            </a:r>
            <a:r>
              <a:rPr b="0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Slack</a:t>
            </a:r>
            <a:r>
              <a:rPr lang="en-AU">
                <a:solidFill>
                  <a:schemeClr val="accent1"/>
                </a:solidFill>
              </a:rPr>
              <a:t> </a:t>
            </a:r>
            <a:r>
              <a:rPr lang="en-AU"/>
              <a:t>(</a:t>
            </a:r>
            <a:r>
              <a:rPr lang="en-AU" u="sng">
                <a:solidFill>
                  <a:schemeClr val="hlink"/>
                </a:solidFill>
                <a:hlinkClick r:id="rId9"/>
              </a:rPr>
              <a:t>http://slh-talk.slack.com</a:t>
            </a:r>
            <a:r>
              <a:rPr lang="en-AU">
                <a:solidFill>
                  <a:schemeClr val="dk1"/>
                </a:solidFill>
              </a:rPr>
              <a:t>)</a:t>
            </a:r>
            <a:r>
              <a:rPr b="0" i="0" lang="en-A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b="0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5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(Any problems accessing Slack, please contact us via our enquiries email, </a:t>
            </a: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enquiries@sciencelearn.org.nz</a:t>
            </a: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23"/>
          <p:cNvPicPr preferRelativeResize="0"/>
          <p:nvPr/>
        </p:nvPicPr>
        <p:blipFill rotWithShape="1">
          <a:blip r:embed="rId11">
            <a:alphaModFix/>
          </a:blip>
          <a:srcRect b="7635" l="1498" r="1196" t="8912"/>
          <a:stretch/>
        </p:blipFill>
        <p:spPr>
          <a:xfrm>
            <a:off x="0" y="4996234"/>
            <a:ext cx="9144005" cy="131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015638" y="1134075"/>
            <a:ext cx="397675" cy="39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3"/>
          <p:cNvPicPr preferRelativeResize="0"/>
          <p:nvPr/>
        </p:nvPicPr>
        <p:blipFill rotWithShape="1">
          <a:blip r:embed="rId13">
            <a:alphaModFix/>
          </a:blip>
          <a:srcRect b="0" l="20571" r="0" t="15254"/>
          <a:stretch/>
        </p:blipFill>
        <p:spPr>
          <a:xfrm>
            <a:off x="2053069" y="1747942"/>
            <a:ext cx="322807" cy="403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065976" y="2282809"/>
            <a:ext cx="296999" cy="2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3"/>
          <p:cNvPicPr preferRelativeResize="0"/>
          <p:nvPr/>
        </p:nvPicPr>
        <p:blipFill rotWithShape="1">
          <a:blip r:embed="rId15">
            <a:alphaModFix/>
          </a:blip>
          <a:srcRect b="0" l="11777" r="0" t="9673"/>
          <a:stretch/>
        </p:blipFill>
        <p:spPr>
          <a:xfrm>
            <a:off x="2065984" y="2698935"/>
            <a:ext cx="297000" cy="395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065972" y="3318844"/>
            <a:ext cx="297000" cy="29701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3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3"/>
          <p:cNvSpPr txBox="1"/>
          <p:nvPr/>
        </p:nvSpPr>
        <p:spPr>
          <a:xfrm>
            <a:off x="0" y="634215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18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 b="7634" l="1498" r="1196" t="8912"/>
          <a:stretch/>
        </p:blipFill>
        <p:spPr>
          <a:xfrm>
            <a:off x="0" y="5062084"/>
            <a:ext cx="9144005" cy="1313516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5"/>
          <p:cNvSpPr txBox="1"/>
          <p:nvPr/>
        </p:nvSpPr>
        <p:spPr>
          <a:xfrm>
            <a:off x="294550" y="87800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AU" sz="33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The Science Learning Hub </a:t>
            </a:r>
            <a:endParaRPr sz="1500"/>
          </a:p>
        </p:txBody>
      </p:sp>
      <p:sp>
        <p:nvSpPr>
          <p:cNvPr id="47" name="Google Shape;47;p5"/>
          <p:cNvSpPr txBox="1"/>
          <p:nvPr/>
        </p:nvSpPr>
        <p:spPr>
          <a:xfrm>
            <a:off x="188475" y="724950"/>
            <a:ext cx="8772000" cy="288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655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2440"/>
              <a:buFont typeface="Noto Sans Symbols"/>
              <a:buChar char="●"/>
            </a:pPr>
            <a:r>
              <a:rPr lang="en-AU" sz="2200">
                <a:solidFill>
                  <a:srgbClr val="595959"/>
                </a:solidFill>
              </a:rPr>
              <a:t>A trustworthy online resource – produced by educators and scientists</a:t>
            </a:r>
            <a:endParaRPr sz="2200">
              <a:solidFill>
                <a:srgbClr val="595959"/>
              </a:solidFill>
            </a:endParaRPr>
          </a:p>
          <a:p>
            <a:pPr indent="-33655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2440"/>
              <a:buFont typeface="Noto Sans Symbols"/>
              <a:buChar char="●"/>
            </a:pPr>
            <a:r>
              <a:rPr lang="en-AU" sz="2200">
                <a:solidFill>
                  <a:srgbClr val="595959"/>
                </a:solidFill>
              </a:rPr>
              <a:t>Based on world-class New Zealand science research</a:t>
            </a:r>
            <a:endParaRPr sz="2200">
              <a:solidFill>
                <a:srgbClr val="595959"/>
              </a:solidFill>
            </a:endParaRPr>
          </a:p>
          <a:p>
            <a:pPr indent="-33655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2440"/>
              <a:buFont typeface="Noto Sans Symbols"/>
              <a:buChar char="●"/>
            </a:pPr>
            <a:r>
              <a:rPr lang="en-AU" sz="2200">
                <a:solidFill>
                  <a:srgbClr val="595959"/>
                </a:solidFill>
              </a:rPr>
              <a:t>Supported by learning activities, information about the key science ideas and concepts, multimedia tools and other resources</a:t>
            </a:r>
            <a:endParaRPr sz="2200">
              <a:solidFill>
                <a:srgbClr val="595959"/>
              </a:solidFill>
            </a:endParaRPr>
          </a:p>
          <a:p>
            <a:pPr indent="-33655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2440"/>
              <a:buFont typeface="Noto Sans Symbols"/>
              <a:buChar char="●"/>
            </a:pPr>
            <a:r>
              <a:rPr lang="en-AU" sz="2200">
                <a:solidFill>
                  <a:srgbClr val="595959"/>
                </a:solidFill>
              </a:rPr>
              <a:t>Written for New Zealand teachers and students </a:t>
            </a:r>
            <a:endParaRPr sz="1200"/>
          </a:p>
        </p:txBody>
      </p:sp>
      <p:pic>
        <p:nvPicPr>
          <p:cNvPr id="48" name="Google Shape;48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6375" y="3501512"/>
            <a:ext cx="7340600" cy="11899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5"/>
          <p:cNvSpPr txBox="1"/>
          <p:nvPr/>
        </p:nvSpPr>
        <p:spPr>
          <a:xfrm>
            <a:off x="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Purpose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56" name="Google Shape;56;p6"/>
          <p:cNvSpPr/>
          <p:nvPr/>
        </p:nvSpPr>
        <p:spPr>
          <a:xfrm>
            <a:off x="4720075" y="924750"/>
            <a:ext cx="4211100" cy="50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25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300"/>
              <a:buChar char="●"/>
            </a:pPr>
            <a:r>
              <a:rPr lang="en-AU" sz="2400">
                <a:solidFill>
                  <a:srgbClr val="000000"/>
                </a:solidFill>
              </a:rPr>
              <a:t>To get you excited about teaching</a:t>
            </a:r>
            <a:r>
              <a:rPr lang="en-AU" sz="2400"/>
              <a:t> in, for and about repo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AU" sz="2400">
                <a:solidFill>
                  <a:srgbClr val="000000"/>
                </a:solidFill>
              </a:rPr>
              <a:t>To share ideas and resources to support you in </a:t>
            </a:r>
            <a:r>
              <a:rPr lang="en-AU" sz="2400"/>
              <a:t>and</a:t>
            </a:r>
            <a:r>
              <a:rPr lang="en-AU" sz="2400">
                <a:solidFill>
                  <a:srgbClr val="000000"/>
                </a:solidFill>
              </a:rPr>
              <a:t> out </a:t>
            </a:r>
            <a:r>
              <a:rPr lang="en-AU" sz="2400"/>
              <a:t>of</a:t>
            </a:r>
            <a:r>
              <a:rPr lang="en-AU" sz="2400">
                <a:solidFill>
                  <a:srgbClr val="000000"/>
                </a:solidFill>
              </a:rPr>
              <a:t> the classroom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AU" sz="2400"/>
              <a:t>Highlight indigenous research connected to repo</a:t>
            </a:r>
            <a:endParaRPr sz="24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AU" sz="2400">
                <a:solidFill>
                  <a:srgbClr val="000000"/>
                </a:solidFill>
              </a:rPr>
              <a:t> </a:t>
            </a:r>
            <a:endParaRPr sz="24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6"/>
          <p:cNvPicPr preferRelativeResize="0"/>
          <p:nvPr/>
        </p:nvPicPr>
        <p:blipFill rotWithShape="1">
          <a:blip r:embed="rId3">
            <a:alphaModFix/>
          </a:blip>
          <a:srcRect b="0" l="18509" r="8990" t="0"/>
          <a:stretch/>
        </p:blipFill>
        <p:spPr>
          <a:xfrm>
            <a:off x="554700" y="1582788"/>
            <a:ext cx="4017300" cy="3692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8" name="Google Shape;58;p6"/>
          <p:cNvSpPr txBox="1"/>
          <p:nvPr/>
        </p:nvSpPr>
        <p:spPr>
          <a:xfrm>
            <a:off x="1078900" y="5270950"/>
            <a:ext cx="3321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050">
                <a:solidFill>
                  <a:srgbClr val="4C4C4C"/>
                </a:solidFill>
              </a:rPr>
              <a:t>Manatārua: Janice McKenna. Nō roto mai i </a:t>
            </a:r>
            <a:endParaRPr sz="1050">
              <a:solidFill>
                <a:srgbClr val="4C4C4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AU" sz="1050">
                <a:solidFill>
                  <a:srgbClr val="477DCA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 Reo o Te Repo – The Voice of the Wetland</a:t>
            </a:r>
            <a:r>
              <a:rPr lang="en-AU" sz="1050">
                <a:solidFill>
                  <a:srgbClr val="4C4C4C"/>
                </a:solidFill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50" y="1243974"/>
            <a:ext cx="8000875" cy="516070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7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What are repo/wetlands?</a:t>
            </a:r>
            <a:endParaRPr b="1" sz="3600">
              <a:solidFill>
                <a:srgbClr val="2C7C9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Why should we care?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66" name="Google Shape;66;p7"/>
          <p:cNvSpPr/>
          <p:nvPr/>
        </p:nvSpPr>
        <p:spPr>
          <a:xfrm>
            <a:off x="457200" y="1009500"/>
            <a:ext cx="1681200" cy="1143000"/>
          </a:xfrm>
          <a:prstGeom prst="wedgeRectCallout">
            <a:avLst>
              <a:gd fmla="val 46373" name="adj1"/>
              <a:gd fmla="val 74088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/>
              <a:t>Food source</a:t>
            </a:r>
            <a:endParaRPr sz="2400"/>
          </a:p>
        </p:txBody>
      </p:sp>
      <p:sp>
        <p:nvSpPr>
          <p:cNvPr id="67" name="Google Shape;67;p7"/>
          <p:cNvSpPr/>
          <p:nvPr/>
        </p:nvSpPr>
        <p:spPr>
          <a:xfrm>
            <a:off x="5440250" y="1143000"/>
            <a:ext cx="1681200" cy="1485000"/>
          </a:xfrm>
          <a:prstGeom prst="wedgeRectCallout">
            <a:avLst>
              <a:gd fmla="val 59639" name="adj1"/>
              <a:gd fmla="val 56746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/>
              <a:t>A habitat for flora and fauna</a:t>
            </a:r>
            <a:endParaRPr sz="2400"/>
          </a:p>
        </p:txBody>
      </p:sp>
      <p:sp>
        <p:nvSpPr>
          <p:cNvPr id="68" name="Google Shape;68;p7"/>
          <p:cNvSpPr/>
          <p:nvPr/>
        </p:nvSpPr>
        <p:spPr>
          <a:xfrm>
            <a:off x="184100" y="3053550"/>
            <a:ext cx="3470100" cy="947100"/>
          </a:xfrm>
          <a:prstGeom prst="wedgeRectCallout">
            <a:avLst>
              <a:gd fmla="val 3840" name="adj1"/>
              <a:gd fmla="val 122627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/>
              <a:t>Traditionally the pātaka kai of our tīpuna</a:t>
            </a:r>
            <a:endParaRPr sz="2400"/>
          </a:p>
        </p:txBody>
      </p:sp>
      <p:sp>
        <p:nvSpPr>
          <p:cNvPr id="69" name="Google Shape;69;p7"/>
          <p:cNvSpPr/>
          <p:nvPr/>
        </p:nvSpPr>
        <p:spPr>
          <a:xfrm>
            <a:off x="4254975" y="3629225"/>
            <a:ext cx="2991600" cy="2352600"/>
          </a:xfrm>
          <a:prstGeom prst="wedgeRectCallout">
            <a:avLst>
              <a:gd fmla="val 59806" name="adj1"/>
              <a:gd fmla="val 10244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/>
              <a:t>Kidneys of the whenua, wai. We need to care for them to stay healthy. Ko au te whenua. </a:t>
            </a:r>
            <a:endParaRPr sz="2400"/>
          </a:p>
        </p:txBody>
      </p:sp>
      <p:sp>
        <p:nvSpPr>
          <p:cNvPr id="70" name="Google Shape;70;p7"/>
          <p:cNvSpPr/>
          <p:nvPr/>
        </p:nvSpPr>
        <p:spPr>
          <a:xfrm>
            <a:off x="3362825" y="1243975"/>
            <a:ext cx="1681200" cy="608100"/>
          </a:xfrm>
          <a:prstGeom prst="wedgeRectCallout">
            <a:avLst>
              <a:gd fmla="val -52019" name="adj1"/>
              <a:gd fmla="val 103523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/>
              <a:t>Filters</a:t>
            </a:r>
            <a:endParaRPr sz="2400"/>
          </a:p>
        </p:txBody>
      </p:sp>
      <p:sp>
        <p:nvSpPr>
          <p:cNvPr id="71" name="Google Shape;71;p7"/>
          <p:cNvSpPr/>
          <p:nvPr/>
        </p:nvSpPr>
        <p:spPr>
          <a:xfrm>
            <a:off x="2252625" y="4374850"/>
            <a:ext cx="1792500" cy="1857300"/>
          </a:xfrm>
          <a:prstGeom prst="wedgeRectCallout">
            <a:avLst>
              <a:gd fmla="val -71505" name="adj1"/>
              <a:gd fmla="val 3014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/>
              <a:t>Unique biodiverse </a:t>
            </a:r>
            <a:r>
              <a:rPr lang="en-AU" sz="2400"/>
              <a:t>ecosystems</a:t>
            </a:r>
            <a:endParaRPr sz="2400"/>
          </a:p>
        </p:txBody>
      </p:sp>
      <p:sp>
        <p:nvSpPr>
          <p:cNvPr id="72" name="Google Shape;72;p7"/>
          <p:cNvSpPr/>
          <p:nvPr/>
        </p:nvSpPr>
        <p:spPr>
          <a:xfrm>
            <a:off x="3856550" y="2499200"/>
            <a:ext cx="2075400" cy="947100"/>
          </a:xfrm>
          <a:prstGeom prst="wedgeRectCallout">
            <a:avLst>
              <a:gd fmla="val 117534" name="adj1"/>
              <a:gd fmla="val -23181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/>
              <a:t>Outdoor classrooms</a:t>
            </a:r>
            <a:endParaRPr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 txBox="1"/>
          <p:nvPr/>
        </p:nvSpPr>
        <p:spPr>
          <a:xfrm>
            <a:off x="335500" y="0"/>
            <a:ext cx="7459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Tuia o ngā repo me ngā tāngata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79" name="Google Shape;79;p8"/>
          <p:cNvSpPr/>
          <p:nvPr/>
        </p:nvSpPr>
        <p:spPr>
          <a:xfrm>
            <a:off x="4760725" y="1560125"/>
            <a:ext cx="4211100" cy="50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AU" sz="2400"/>
              <a:t>Yvonne Taura from Manaaki Whenua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AU" sz="2400" u="sng">
                <a:solidFill>
                  <a:schemeClr val="hlink"/>
                </a:solidFill>
                <a:hlinkClick r:id="rId3"/>
              </a:rPr>
              <a:t>Te Reo o Te Repo – The Voice of the Wetland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AU" sz="2400">
                <a:solidFill>
                  <a:schemeClr val="dk1"/>
                </a:solidFill>
              </a:rPr>
              <a:t>Stakeholder Hui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AU" sz="2400">
                <a:solidFill>
                  <a:schemeClr val="dk1"/>
                </a:solidFill>
              </a:rPr>
              <a:t>Pauline Waiti &amp; Hēni Jacob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AU" sz="2400">
                <a:solidFill>
                  <a:schemeClr val="dk1"/>
                </a:solidFill>
              </a:rPr>
              <a:t>Support from kura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AU" sz="2400">
                <a:solidFill>
                  <a:srgbClr val="000000"/>
                </a:solidFill>
              </a:rPr>
              <a:t> </a:t>
            </a:r>
            <a:endParaRPr sz="24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8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0850" y="1142999"/>
            <a:ext cx="3620925" cy="510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3413" y="1123800"/>
            <a:ext cx="3715800" cy="514092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8"/>
          <p:cNvSpPr txBox="1"/>
          <p:nvPr/>
        </p:nvSpPr>
        <p:spPr>
          <a:xfrm>
            <a:off x="2044350" y="6245525"/>
            <a:ext cx="2784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Manaaki Whenua – Landcare Research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9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Finding the resources</a:t>
            </a:r>
            <a:endParaRPr b="1" sz="3600">
              <a:solidFill>
                <a:srgbClr val="2C7C9F"/>
              </a:solidFill>
            </a:endParaRPr>
          </a:p>
        </p:txBody>
      </p:sp>
      <p:pic>
        <p:nvPicPr>
          <p:cNvPr id="89" name="Google Shape;8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4625" y="979725"/>
            <a:ext cx="7082376" cy="5126076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9"/>
          <p:cNvSpPr/>
          <p:nvPr/>
        </p:nvSpPr>
        <p:spPr>
          <a:xfrm>
            <a:off x="2179850" y="4011525"/>
            <a:ext cx="1262400" cy="301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9"/>
          <p:cNvSpPr/>
          <p:nvPr/>
        </p:nvSpPr>
        <p:spPr>
          <a:xfrm>
            <a:off x="4500050" y="892725"/>
            <a:ext cx="1140000" cy="461700"/>
          </a:xfrm>
          <a:prstGeom prst="ellipse">
            <a:avLst/>
          </a:prstGeom>
          <a:noFill/>
          <a:ln cap="flat" cmpd="sng" w="762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9"/>
          <p:cNvSpPr txBox="1"/>
          <p:nvPr/>
        </p:nvSpPr>
        <p:spPr>
          <a:xfrm>
            <a:off x="13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0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Finding the resources</a:t>
            </a:r>
            <a:endParaRPr b="1" sz="3600">
              <a:solidFill>
                <a:srgbClr val="2C7C9F"/>
              </a:solidFill>
            </a:endParaRPr>
          </a:p>
        </p:txBody>
      </p:sp>
      <p:pic>
        <p:nvPicPr>
          <p:cNvPr id="99" name="Google Shape;99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224" y="1143000"/>
            <a:ext cx="6919548" cy="499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0"/>
          <p:cNvSpPr/>
          <p:nvPr/>
        </p:nvSpPr>
        <p:spPr>
          <a:xfrm>
            <a:off x="4840475" y="4462225"/>
            <a:ext cx="2289000" cy="876000"/>
          </a:xfrm>
          <a:prstGeom prst="ellipse">
            <a:avLst/>
          </a:prstGeom>
          <a:noFill/>
          <a:ln cap="flat" cmpd="sng" w="762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0"/>
          <p:cNvSpPr txBox="1"/>
          <p:nvPr/>
        </p:nvSpPr>
        <p:spPr>
          <a:xfrm>
            <a:off x="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1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Finding the resources</a:t>
            </a:r>
            <a:endParaRPr b="1" sz="3600">
              <a:solidFill>
                <a:srgbClr val="2C7C9F"/>
              </a:solidFill>
            </a:endParaRPr>
          </a:p>
        </p:txBody>
      </p:sp>
      <p:pic>
        <p:nvPicPr>
          <p:cNvPr id="108" name="Google Shape;108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2189" y="1078725"/>
            <a:ext cx="6727023" cy="485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1"/>
          <p:cNvSpPr/>
          <p:nvPr/>
        </p:nvSpPr>
        <p:spPr>
          <a:xfrm>
            <a:off x="2510925" y="1933700"/>
            <a:ext cx="1262400" cy="301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0" name="Google Shape;110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4550" y="1933700"/>
            <a:ext cx="6602300" cy="55755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61925">
              <a:srgbClr val="000000">
                <a:alpha val="50000"/>
              </a:srgbClr>
            </a:outerShdw>
          </a:effectLst>
        </p:spPr>
      </p:pic>
      <p:sp>
        <p:nvSpPr>
          <p:cNvPr id="111" name="Google Shape;111;p11"/>
          <p:cNvSpPr txBox="1"/>
          <p:nvPr/>
        </p:nvSpPr>
        <p:spPr>
          <a:xfrm>
            <a:off x="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