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C8CAD9-1782-4536-A833-AD9622B93873}">
  <a:tblStyle styleId="{D3C8CAD9-1782-4536-A833-AD9622B938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SourceSansPr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SourceSansPro-bold.fntdata"/><Relationship Id="rId6" Type="http://schemas.openxmlformats.org/officeDocument/2006/relationships/notesMaster" Target="notesMasters/notesMaster1.xml"/><Relationship Id="rId18" Type="http://schemas.openxmlformats.org/officeDocument/2006/relationships/font" Target="fonts/SourceSansPr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89ee307f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89ee307f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89ee307f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89ee307f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af94d105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af94d105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af94d1054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af94d105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f94d1054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f94d1054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89ee307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89ee307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89ee307f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89ee307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89ee307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89ee307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89ee307f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89ee307f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89ee307f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89ee307f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 name="Shape 12"/>
        <p:cNvGrpSpPr/>
        <p:nvPr/>
      </p:nvGrpSpPr>
      <p:grpSpPr>
        <a:xfrm>
          <a:off x="0" y="0"/>
          <a:ext cx="0" cy="0"/>
          <a:chOff x="0" y="0"/>
          <a:chExt cx="0" cy="0"/>
        </a:xfrm>
      </p:grpSpPr>
      <p:sp>
        <p:nvSpPr>
          <p:cNvPr id="13" name="Google Shape;13;p2"/>
          <p:cNvSpPr txBox="1"/>
          <p:nvPr>
            <p:ph type="title"/>
          </p:nvPr>
        </p:nvSpPr>
        <p:spPr>
          <a:xfrm>
            <a:off x="533399" y="458904"/>
            <a:ext cx="3840600" cy="87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1pPr>
            <a:lvl2pPr indent="0" lvl="1"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2pPr>
            <a:lvl3pPr indent="0" lvl="2"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3pPr>
            <a:lvl4pPr indent="0" lvl="3"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4pPr>
            <a:lvl5pPr indent="0" lvl="4"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5pPr>
            <a:lvl6pPr indent="0" lvl="5" marL="4572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6pPr>
            <a:lvl7pPr indent="0" lvl="6" marL="9144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7pPr>
            <a:lvl8pPr indent="0" lvl="7" marL="13716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8pPr>
            <a:lvl9pPr indent="0" lvl="8" marL="18288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4" name="Google Shape;14;p2"/>
          <p:cNvSpPr txBox="1"/>
          <p:nvPr>
            <p:ph idx="1" type="body"/>
          </p:nvPr>
        </p:nvSpPr>
        <p:spPr>
          <a:xfrm>
            <a:off x="4742824" y="1190625"/>
            <a:ext cx="3840600" cy="2924100"/>
          </a:xfrm>
          <a:prstGeom prst="rect">
            <a:avLst/>
          </a:prstGeom>
          <a:noFill/>
          <a:ln>
            <a:noFill/>
          </a:ln>
        </p:spPr>
        <p:txBody>
          <a:bodyPr anchorCtr="0" anchor="t" bIns="91425" lIns="91425" spcFirstLastPara="1" rIns="91425" wrap="square" tIns="91425">
            <a:noAutofit/>
          </a:bodyPr>
          <a:lstStyle>
            <a:lvl1pPr indent="-382270" lvl="0" marL="457200" marR="0" rtl="0" algn="l">
              <a:spcBef>
                <a:spcPts val="2000"/>
              </a:spcBef>
              <a:spcAft>
                <a:spcPts val="0"/>
              </a:spcAft>
              <a:buClr>
                <a:srgbClr val="6FB7D7"/>
              </a:buClr>
              <a:buSzPts val="2420"/>
              <a:buFont typeface="Noto Sans Symbols"/>
              <a:buChar char="●"/>
              <a:defRPr b="0" i="0" sz="2200" u="none" cap="none" strike="noStrike">
                <a:solidFill>
                  <a:srgbClr val="595959"/>
                </a:solidFill>
                <a:latin typeface="Arial"/>
                <a:ea typeface="Arial"/>
                <a:cs typeface="Arial"/>
                <a:sym typeface="Arial"/>
              </a:defRPr>
            </a:lvl1pPr>
            <a:lvl2pPr indent="-368300" lvl="1" marL="914400" marR="0" rtl="0" algn="l">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2pPr>
            <a:lvl3pPr indent="-354330" lvl="2" marL="1371600" marR="0" rtl="0" algn="l">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3pPr>
            <a:lvl4pPr indent="-354330" lvl="3" marL="1828800" marR="0" rtl="0" algn="l">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 name="Google Shape;15;p2"/>
          <p:cNvSpPr txBox="1"/>
          <p:nvPr>
            <p:ph idx="2" type="body"/>
          </p:nvPr>
        </p:nvSpPr>
        <p:spPr>
          <a:xfrm>
            <a:off x="533399" y="1340892"/>
            <a:ext cx="3840600" cy="27900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2000"/>
              </a:spcBef>
              <a:spcAft>
                <a:spcPts val="0"/>
              </a:spcAft>
              <a:buClr>
                <a:srgbClr val="6FB7D7"/>
              </a:buClr>
              <a:buSzPts val="2640"/>
              <a:buFont typeface="Noto Sans Symbols"/>
              <a:buNone/>
              <a:defRPr b="0" i="0" sz="1800" u="none" cap="none" strike="noStrike">
                <a:solidFill>
                  <a:srgbClr val="595959"/>
                </a:solidFill>
                <a:latin typeface="Arial"/>
                <a:ea typeface="Arial"/>
                <a:cs typeface="Arial"/>
                <a:sym typeface="Arial"/>
              </a:defRPr>
            </a:lvl1pPr>
            <a:lvl2pPr indent="-228600" lvl="1" marL="914400" marR="0" rtl="0" algn="l">
              <a:spcBef>
                <a:spcPts val="600"/>
              </a:spcBef>
              <a:spcAft>
                <a:spcPts val="0"/>
              </a:spcAft>
              <a:buClr>
                <a:schemeClr val="accent1"/>
              </a:buClr>
              <a:buSzPts val="2420"/>
              <a:buFont typeface="Noto Sans Symbols"/>
              <a:buNone/>
              <a:defRPr b="0" i="0" sz="1200" u="none" cap="none" strike="noStrike">
                <a:solidFill>
                  <a:srgbClr val="595959"/>
                </a:solidFill>
                <a:latin typeface="Arial"/>
                <a:ea typeface="Arial"/>
                <a:cs typeface="Arial"/>
                <a:sym typeface="Arial"/>
              </a:defRPr>
            </a:lvl2pPr>
            <a:lvl3pPr indent="-228600" lvl="2" marL="1371600" marR="0" rtl="0" algn="l">
              <a:spcBef>
                <a:spcPts val="600"/>
              </a:spcBef>
              <a:spcAft>
                <a:spcPts val="0"/>
              </a:spcAft>
              <a:buClr>
                <a:schemeClr val="accent1"/>
              </a:buClr>
              <a:buSzPts val="2200"/>
              <a:buFont typeface="Noto Sans Symbols"/>
              <a:buNone/>
              <a:defRPr b="0" i="0" sz="1000" u="none" cap="none" strike="noStrike">
                <a:solidFill>
                  <a:srgbClr val="595959"/>
                </a:solidFill>
                <a:latin typeface="Arial"/>
                <a:ea typeface="Arial"/>
                <a:cs typeface="Arial"/>
                <a:sym typeface="Arial"/>
              </a:defRPr>
            </a:lvl3pPr>
            <a:lvl4pPr indent="-228600" lvl="3" marL="1828800" marR="0" rtl="0" algn="l">
              <a:spcBef>
                <a:spcPts val="600"/>
              </a:spcBef>
              <a:spcAft>
                <a:spcPts val="0"/>
              </a:spcAft>
              <a:buClr>
                <a:schemeClr val="accent1"/>
              </a:buClr>
              <a:buSzPts val="1980"/>
              <a:buFont typeface="Noto Sans Symbols"/>
              <a:buNone/>
              <a:defRPr b="0" i="0" sz="900" u="none" cap="none" strike="noStrike">
                <a:solidFill>
                  <a:srgbClr val="595959"/>
                </a:solidFill>
                <a:latin typeface="Arial"/>
                <a:ea typeface="Arial"/>
                <a:cs typeface="Arial"/>
                <a:sym typeface="Arial"/>
              </a:defRPr>
            </a:lvl4pPr>
            <a:lvl5pPr indent="-228600" lvl="4" marL="2286000" marR="0" rtl="0" algn="l">
              <a:spcBef>
                <a:spcPts val="600"/>
              </a:spcBef>
              <a:spcAft>
                <a:spcPts val="0"/>
              </a:spcAft>
              <a:buClr>
                <a:schemeClr val="accent1"/>
              </a:buClr>
              <a:buSzPts val="1980"/>
              <a:buFont typeface="Noto Sans Symbols"/>
              <a:buNone/>
              <a:defRPr b="0" i="0" sz="900" u="none" cap="none" strike="noStrike">
                <a:solidFill>
                  <a:srgbClr val="595959"/>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
        <p:nvSpPr>
          <p:cNvPr id="16" name="Google Shape;16;p2"/>
          <p:cNvSpPr txBox="1"/>
          <p:nvPr>
            <p:ph idx="10" type="dt"/>
          </p:nvPr>
        </p:nvSpPr>
        <p:spPr>
          <a:xfrm>
            <a:off x="6781800" y="4706540"/>
            <a:ext cx="9810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7" name="Google Shape;17;p2"/>
          <p:cNvSpPr txBox="1"/>
          <p:nvPr>
            <p:ph idx="11" type="ftr"/>
          </p:nvPr>
        </p:nvSpPr>
        <p:spPr>
          <a:xfrm>
            <a:off x="265112" y="4706540"/>
            <a:ext cx="59832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chemeClr val="accent2"/>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8" name="Google Shape;18;p2"/>
          <p:cNvSpPr txBox="1"/>
          <p:nvPr>
            <p:ph idx="12" type="sldNum"/>
          </p:nvPr>
        </p:nvSpPr>
        <p:spPr>
          <a:xfrm>
            <a:off x="7897812" y="4706540"/>
            <a:ext cx="990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9" name="Shape 19"/>
        <p:cNvGrpSpPr/>
        <p:nvPr/>
      </p:nvGrpSpPr>
      <p:grpSpPr>
        <a:xfrm>
          <a:off x="0" y="0"/>
          <a:ext cx="0" cy="0"/>
          <a:chOff x="0" y="0"/>
          <a:chExt cx="0" cy="0"/>
        </a:xfrm>
      </p:grpSpPr>
      <p:sp>
        <p:nvSpPr>
          <p:cNvPr id="20" name="Google Shape;20;p3"/>
          <p:cNvSpPr txBox="1"/>
          <p:nvPr>
            <p:ph type="title"/>
          </p:nvPr>
        </p:nvSpPr>
        <p:spPr>
          <a:xfrm>
            <a:off x="549275" y="400050"/>
            <a:ext cx="8042400" cy="683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 name="Google Shape;23;p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200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96240" lvl="0" marL="457200" rtl="0">
              <a:spcBef>
                <a:spcPts val="2000"/>
              </a:spcBef>
              <a:spcAft>
                <a:spcPts val="0"/>
              </a:spcAft>
              <a:buSzPts val="2640"/>
              <a:buChar char="●"/>
              <a:defRPr/>
            </a:lvl1pPr>
            <a:lvl2pPr indent="-382269" lvl="1" marL="914400" rtl="0">
              <a:spcBef>
                <a:spcPts val="600"/>
              </a:spcBef>
              <a:spcAft>
                <a:spcPts val="0"/>
              </a:spcAft>
              <a:buSzPts val="2420"/>
              <a:buChar char="●"/>
              <a:defRPr/>
            </a:lvl2pPr>
            <a:lvl3pPr indent="-368300" lvl="2" marL="1371600" rtl="0">
              <a:spcBef>
                <a:spcPts val="600"/>
              </a:spcBef>
              <a:spcAft>
                <a:spcPts val="0"/>
              </a:spcAft>
              <a:buSzPts val="2200"/>
              <a:buChar char="●"/>
              <a:defRPr/>
            </a:lvl3pPr>
            <a:lvl4pPr indent="-354330" lvl="3" marL="1828800" rtl="0">
              <a:spcBef>
                <a:spcPts val="600"/>
              </a:spcBef>
              <a:spcAft>
                <a:spcPts val="0"/>
              </a:spcAft>
              <a:buSzPts val="1980"/>
              <a:buChar char="●"/>
              <a:defRPr/>
            </a:lvl4pPr>
            <a:lvl5pPr indent="-354329" lvl="4" marL="2286000" rtl="0">
              <a:spcBef>
                <a:spcPts val="600"/>
              </a:spcBef>
              <a:spcAft>
                <a:spcPts val="0"/>
              </a:spcAft>
              <a:buSzPts val="198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2">
            <a:alphaModFix/>
          </a:blip>
          <a:srcRect b="11444" l="5023" r="4997" t="10313"/>
          <a:stretch/>
        </p:blipFill>
        <p:spPr>
          <a:xfrm>
            <a:off x="7362825" y="0"/>
            <a:ext cx="1717800" cy="565500"/>
          </a:xfrm>
          <a:prstGeom prst="rect">
            <a:avLst/>
          </a:prstGeom>
          <a:noFill/>
          <a:ln>
            <a:noFill/>
          </a:ln>
        </p:spPr>
      </p:pic>
      <p:sp>
        <p:nvSpPr>
          <p:cNvPr id="7" name="Google Shape;7;p1"/>
          <p:cNvSpPr txBox="1"/>
          <p:nvPr>
            <p:ph type="title"/>
          </p:nvPr>
        </p:nvSpPr>
        <p:spPr>
          <a:xfrm>
            <a:off x="549275" y="400050"/>
            <a:ext cx="8042400" cy="6834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1pPr>
            <a:lvl2pPr indent="0" lvl="1"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2pPr>
            <a:lvl3pPr indent="0" lvl="2"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3pPr>
            <a:lvl4pPr indent="0" lvl="3"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4pPr>
            <a:lvl5pPr indent="0" lvl="4" marL="0" marR="0" rtl="0" algn="ctr">
              <a:spcBef>
                <a:spcPts val="0"/>
              </a:spcBef>
              <a:spcAft>
                <a:spcPts val="0"/>
              </a:spcAft>
              <a:buSzPts val="1400"/>
              <a:buNone/>
              <a:defRPr b="0" i="0" sz="3600" u="none" cap="none" strike="noStrike">
                <a:solidFill>
                  <a:schemeClr val="accent1"/>
                </a:solidFill>
                <a:latin typeface="Arial"/>
                <a:ea typeface="Arial"/>
                <a:cs typeface="Arial"/>
                <a:sym typeface="Arial"/>
              </a:defRPr>
            </a:lvl5pPr>
            <a:lvl6pPr indent="0" lvl="5" marL="4572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6pPr>
            <a:lvl7pPr indent="0" lvl="6" marL="9144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7pPr>
            <a:lvl8pPr indent="0" lvl="7" marL="13716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8pPr>
            <a:lvl9pPr indent="0" lvl="8" marL="1828800" marR="0" rtl="0" algn="ctr">
              <a:spcBef>
                <a:spcPts val="0"/>
              </a:spcBef>
              <a:spcAft>
                <a:spcPts val="0"/>
              </a:spcAft>
              <a:buSzPts val="1400"/>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8" name="Google Shape;8;p1"/>
          <p:cNvSpPr txBox="1"/>
          <p:nvPr>
            <p:ph idx="1" type="body"/>
          </p:nvPr>
        </p:nvSpPr>
        <p:spPr>
          <a:xfrm>
            <a:off x="549275" y="1200150"/>
            <a:ext cx="8042400" cy="3257700"/>
          </a:xfrm>
          <a:prstGeom prst="rect">
            <a:avLst/>
          </a:prstGeom>
          <a:noFill/>
          <a:ln>
            <a:noFill/>
          </a:ln>
        </p:spPr>
        <p:txBody>
          <a:bodyPr anchorCtr="0" anchor="t" bIns="91425" lIns="91425" spcFirstLastPara="1" rIns="91425" wrap="square" tIns="91425">
            <a:noAutofit/>
          </a:bodyPr>
          <a:lstStyle>
            <a:lvl1pPr indent="-396240" lvl="0" marL="457200" marR="0" rtl="0" algn="l">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 name="Google Shape;9;p1"/>
          <p:cNvSpPr txBox="1"/>
          <p:nvPr>
            <p:ph idx="10" type="dt"/>
          </p:nvPr>
        </p:nvSpPr>
        <p:spPr>
          <a:xfrm>
            <a:off x="6781800" y="4706540"/>
            <a:ext cx="9810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265112" y="4706540"/>
            <a:ext cx="59832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chemeClr val="accent2"/>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7897812" y="4706540"/>
            <a:ext cx="990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7.png"/><Relationship Id="rId13" Type="http://schemas.openxmlformats.org/officeDocument/2006/relationships/image" Target="../media/image4.png"/><Relationship Id="rId12"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9" Type="http://schemas.openxmlformats.org/officeDocument/2006/relationships/image" Target="../media/image13.png"/><Relationship Id="rId15" Type="http://schemas.openxmlformats.org/officeDocument/2006/relationships/image" Target="../media/image14.png"/><Relationship Id="rId14" Type="http://schemas.openxmlformats.org/officeDocument/2006/relationships/image" Target="../media/image9.png"/><Relationship Id="rId16"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sciencelearn.org.nz/videos/1663-pcr-the-polymerase-chain-reaction-explained" TargetMode="External"/><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 Id="rId6" Type="http://schemas.openxmlformats.org/officeDocument/2006/relationships/hyperlink" Target="https://www.sciencelearn.org.nz/videos/1663-pcr-the-polymerase-chain-reaction-explained" TargetMode="External"/><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sciencelearn.org.nz" TargetMode="External"/><Relationship Id="rId4" Type="http://schemas.openxmlformats.org/officeDocument/2006/relationships/hyperlink" Target="http://www.sciencelearn.org.nz" TargetMode="External"/><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6"/>
          <p:cNvSpPr txBox="1"/>
          <p:nvPr>
            <p:ph type="ctrTitle"/>
          </p:nvPr>
        </p:nvSpPr>
        <p:spPr>
          <a:xfrm>
            <a:off x="185025" y="155425"/>
            <a:ext cx="8632500" cy="12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1C4587"/>
                </a:solidFill>
              </a:rPr>
              <a:t>A crime has been committed.</a:t>
            </a:r>
            <a:endParaRPr sz="3600">
              <a:solidFill>
                <a:srgbClr val="1C4587"/>
              </a:solidFill>
            </a:endParaRPr>
          </a:p>
          <a:p>
            <a:pPr indent="0" lvl="0" marL="0" rtl="0" algn="ctr">
              <a:spcBef>
                <a:spcPts val="0"/>
              </a:spcBef>
              <a:spcAft>
                <a:spcPts val="0"/>
              </a:spcAft>
              <a:buNone/>
            </a:pPr>
            <a:r>
              <a:rPr lang="en" sz="3600">
                <a:solidFill>
                  <a:srgbClr val="1C4587"/>
                </a:solidFill>
              </a:rPr>
              <a:t>It’s up to you to try and solve it.</a:t>
            </a:r>
            <a:endParaRPr sz="3600">
              <a:solidFill>
                <a:srgbClr val="1C4587"/>
              </a:solidFill>
            </a:endParaRPr>
          </a:p>
        </p:txBody>
      </p:sp>
      <p:sp>
        <p:nvSpPr>
          <p:cNvPr id="34" name="Google Shape;34;p6"/>
          <p:cNvSpPr txBox="1"/>
          <p:nvPr>
            <p:ph idx="1" type="subTitle"/>
          </p:nvPr>
        </p:nvSpPr>
        <p:spPr>
          <a:xfrm>
            <a:off x="356100" y="1330050"/>
            <a:ext cx="5394300" cy="2637000"/>
          </a:xfrm>
          <a:prstGeom prst="rect">
            <a:avLst/>
          </a:prstGeom>
        </p:spPr>
        <p:txBody>
          <a:bodyPr anchorCtr="0" anchor="t" bIns="91425" lIns="91425" spcFirstLastPara="1" rIns="91425" wrap="square" tIns="91425">
            <a:noAutofit/>
          </a:bodyPr>
          <a:lstStyle/>
          <a:p>
            <a:pPr indent="0" lvl="0" marL="114300" rtl="0" algn="l">
              <a:spcBef>
                <a:spcPts val="2000"/>
              </a:spcBef>
              <a:spcAft>
                <a:spcPts val="0"/>
              </a:spcAft>
              <a:buNone/>
            </a:pPr>
            <a:r>
              <a:rPr lang="en" sz="2000">
                <a:solidFill>
                  <a:srgbClr val="000000"/>
                </a:solidFill>
              </a:rPr>
              <a:t>In this activity you will take a closer look at a crime scene, decide what evidence to collect and how to get it back safely to the lab.</a:t>
            </a:r>
            <a:endParaRPr sz="2000">
              <a:solidFill>
                <a:srgbClr val="000000"/>
              </a:solidFill>
            </a:endParaRPr>
          </a:p>
          <a:p>
            <a:pPr indent="0" lvl="0" marL="114300" rtl="0" algn="l">
              <a:spcBef>
                <a:spcPts val="2000"/>
              </a:spcBef>
              <a:spcAft>
                <a:spcPts val="0"/>
              </a:spcAft>
              <a:buNone/>
            </a:pPr>
            <a:r>
              <a:rPr lang="en" sz="2000">
                <a:solidFill>
                  <a:srgbClr val="000000"/>
                </a:solidFill>
              </a:rPr>
              <a:t>Learn more about DNA </a:t>
            </a:r>
            <a:r>
              <a:rPr lang="en" sz="2000">
                <a:solidFill>
                  <a:srgbClr val="000000"/>
                </a:solidFill>
              </a:rPr>
              <a:t>profiling</a:t>
            </a:r>
            <a:r>
              <a:rPr lang="en" sz="2000">
                <a:solidFill>
                  <a:srgbClr val="000000"/>
                </a:solidFill>
              </a:rPr>
              <a:t> and compare different </a:t>
            </a:r>
            <a:r>
              <a:rPr lang="en" sz="2000">
                <a:solidFill>
                  <a:srgbClr val="000000"/>
                </a:solidFill>
              </a:rPr>
              <a:t>profiles</a:t>
            </a:r>
            <a:r>
              <a:rPr lang="en" sz="2000">
                <a:solidFill>
                  <a:srgbClr val="000000"/>
                </a:solidFill>
              </a:rPr>
              <a:t> to see if you can help to solve the crime.</a:t>
            </a:r>
            <a:endParaRPr sz="2000"/>
          </a:p>
          <a:p>
            <a:pPr indent="0" lvl="0" marL="114300" rtl="0" algn="l">
              <a:spcBef>
                <a:spcPts val="2000"/>
              </a:spcBef>
              <a:spcAft>
                <a:spcPts val="0"/>
              </a:spcAft>
              <a:buNone/>
            </a:pPr>
            <a:r>
              <a:rPr lang="en" sz="2000">
                <a:solidFill>
                  <a:srgbClr val="1C4587"/>
                </a:solidFill>
              </a:rPr>
              <a:t>Good luck!</a:t>
            </a:r>
            <a:endParaRPr sz="2000">
              <a:solidFill>
                <a:srgbClr val="1C4587"/>
              </a:solidFill>
            </a:endParaRPr>
          </a:p>
        </p:txBody>
      </p:sp>
      <p:pic>
        <p:nvPicPr>
          <p:cNvPr id="35" name="Google Shape;35;p6"/>
          <p:cNvPicPr preferRelativeResize="0"/>
          <p:nvPr/>
        </p:nvPicPr>
        <p:blipFill rotWithShape="1">
          <a:blip r:embed="rId3">
            <a:alphaModFix/>
          </a:blip>
          <a:srcRect b="0" l="7580" r="4983" t="4997"/>
          <a:stretch/>
        </p:blipFill>
        <p:spPr>
          <a:xfrm>
            <a:off x="5915600" y="1698175"/>
            <a:ext cx="2859326" cy="2071175"/>
          </a:xfrm>
          <a:prstGeom prst="rect">
            <a:avLst/>
          </a:prstGeom>
          <a:noFill/>
          <a:ln>
            <a:noFill/>
          </a:ln>
        </p:spPr>
      </p:pic>
      <p:sp>
        <p:nvSpPr>
          <p:cNvPr id="36" name="Google Shape;36;p6"/>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4">
                  <a:extLst>
                    <a:ext uri="{A12FA001-AC4F-418D-AE19-62706E023703}">
                      <ahyp:hlinkClr val="tx"/>
                    </a:ext>
                  </a:extLst>
                </a:hlinkClick>
              </a:rPr>
              <a:t> </a:t>
            </a:r>
            <a:r>
              <a:rPr lang="en" sz="800" u="sng">
                <a:solidFill>
                  <a:srgbClr val="7030A0"/>
                </a:solidFill>
                <a:latin typeface="Verdana"/>
                <a:ea typeface="Verdana"/>
                <a:cs typeface="Verdana"/>
                <a:sym typeface="Verdana"/>
                <a:hlinkClick r:id="rId5">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sp>
        <p:nvSpPr>
          <p:cNvPr id="37" name="Google Shape;37;p6"/>
          <p:cNvSpPr txBox="1"/>
          <p:nvPr/>
        </p:nvSpPr>
        <p:spPr>
          <a:xfrm>
            <a:off x="6392675" y="3628350"/>
            <a:ext cx="226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FFFF"/>
                </a:solidFill>
                <a:latin typeface="Verdana"/>
                <a:ea typeface="Verdana"/>
                <a:cs typeface="Verdana"/>
                <a:sym typeface="Verdana"/>
              </a:rPr>
              <a:t>©  </a:t>
            </a:r>
            <a:r>
              <a:rPr lang="en" sz="1000">
                <a:solidFill>
                  <a:srgbClr val="FFFFFF"/>
                </a:solidFill>
                <a:latin typeface="Verdana"/>
                <a:ea typeface="Verdana"/>
                <a:cs typeface="Verdana"/>
                <a:sym typeface="Verdana"/>
              </a:rPr>
              <a:t>Kitchener Bain/123RF Ltd</a:t>
            </a:r>
            <a:endParaRPr sz="1000">
              <a:solidFill>
                <a:srgbClr val="FFFFFF"/>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198825" y="316050"/>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Can we trust the evidence?</a:t>
            </a:r>
            <a:endParaRPr>
              <a:solidFill>
                <a:srgbClr val="1C4587"/>
              </a:solidFill>
            </a:endParaRPr>
          </a:p>
        </p:txBody>
      </p:sp>
      <p:sp>
        <p:nvSpPr>
          <p:cNvPr id="117" name="Google Shape;117;p15"/>
          <p:cNvSpPr txBox="1"/>
          <p:nvPr>
            <p:ph idx="1" type="body"/>
          </p:nvPr>
        </p:nvSpPr>
        <p:spPr>
          <a:xfrm>
            <a:off x="352000" y="948988"/>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The </a:t>
            </a:r>
            <a:r>
              <a:rPr lang="en" sz="2000">
                <a:solidFill>
                  <a:srgbClr val="000000"/>
                </a:solidFill>
              </a:rPr>
              <a:t>probability</a:t>
            </a:r>
            <a:r>
              <a:rPr lang="en" sz="2000">
                <a:solidFill>
                  <a:srgbClr val="000000"/>
                </a:solidFill>
              </a:rPr>
              <a:t> of two random individuals having the same DNA profile decreases with each additional locus: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rPr lang="en" sz="2000">
                <a:solidFill>
                  <a:srgbClr val="000000"/>
                </a:solidFill>
              </a:rPr>
              <a:t>For example, comparing alleles at:</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rPr lang="en" sz="2000">
                <a:solidFill>
                  <a:srgbClr val="000000"/>
                </a:solidFill>
              </a:rPr>
              <a:t>1 locus		approximately one in 10</a:t>
            </a:r>
            <a:endParaRPr sz="2000">
              <a:solidFill>
                <a:srgbClr val="000000"/>
              </a:solidFill>
            </a:endParaRPr>
          </a:p>
          <a:p>
            <a:pPr indent="0" lvl="0" marL="0" rtl="0" algn="l">
              <a:spcBef>
                <a:spcPts val="0"/>
              </a:spcBef>
              <a:spcAft>
                <a:spcPts val="0"/>
              </a:spcAft>
              <a:buNone/>
            </a:pPr>
            <a:r>
              <a:rPr lang="en" sz="2000">
                <a:solidFill>
                  <a:srgbClr val="000000"/>
                </a:solidFill>
              </a:rPr>
              <a:t>4 loci		one in 7000</a:t>
            </a:r>
            <a:endParaRPr sz="2000">
              <a:solidFill>
                <a:srgbClr val="000000"/>
              </a:solidFill>
            </a:endParaRPr>
          </a:p>
          <a:p>
            <a:pPr indent="0" lvl="0" marL="0" rtl="0" algn="l">
              <a:spcBef>
                <a:spcPts val="0"/>
              </a:spcBef>
              <a:spcAft>
                <a:spcPts val="0"/>
              </a:spcAft>
              <a:buNone/>
            </a:pPr>
            <a:r>
              <a:rPr lang="en" sz="2000">
                <a:solidFill>
                  <a:srgbClr val="000000"/>
                </a:solidFill>
              </a:rPr>
              <a:t>10 loci		less than one in 1000 million (a US billion)</a:t>
            </a:r>
            <a:endParaRPr sz="2000">
              <a:solidFill>
                <a:srgbClr val="000000"/>
              </a:solidFill>
            </a:endParaRPr>
          </a:p>
          <a:p>
            <a:pPr indent="0" lvl="0" marL="0" rtl="0" algn="l">
              <a:spcBef>
                <a:spcPts val="0"/>
              </a:spcBef>
              <a:spcAft>
                <a:spcPts val="0"/>
              </a:spcAft>
              <a:buNone/>
            </a:pPr>
            <a:r>
              <a:rPr lang="en" sz="2000">
                <a:solidFill>
                  <a:srgbClr val="000000"/>
                </a:solidFill>
              </a:rPr>
              <a:t>15 loci		less than one in 10</a:t>
            </a:r>
            <a:r>
              <a:rPr baseline="30000" lang="en" sz="2000">
                <a:solidFill>
                  <a:srgbClr val="000000"/>
                </a:solidFill>
              </a:rPr>
              <a:t>12</a:t>
            </a:r>
            <a:r>
              <a:rPr lang="en" sz="2000">
                <a:solidFill>
                  <a:srgbClr val="000000"/>
                </a:solidFill>
              </a:rPr>
              <a:t> (an English billion)</a:t>
            </a:r>
            <a:endParaRPr sz="2000"/>
          </a:p>
          <a:p>
            <a:pPr indent="0" lvl="0" marL="0" rtl="0" algn="l">
              <a:spcBef>
                <a:spcPts val="0"/>
              </a:spcBef>
              <a:spcAft>
                <a:spcPts val="0"/>
              </a:spcAft>
              <a:buNone/>
            </a:pPr>
            <a:r>
              <a:t/>
            </a:r>
            <a:endParaRPr sz="2000">
              <a:solidFill>
                <a:srgbClr val="1C4587"/>
              </a:solidFill>
            </a:endParaRPr>
          </a:p>
          <a:p>
            <a:pPr indent="0" lvl="0" marL="0" rtl="0" algn="l">
              <a:spcBef>
                <a:spcPts val="0"/>
              </a:spcBef>
              <a:spcAft>
                <a:spcPts val="0"/>
              </a:spcAft>
              <a:buNone/>
            </a:pPr>
            <a:r>
              <a:rPr lang="en" sz="2000">
                <a:solidFill>
                  <a:srgbClr val="1C4587"/>
                </a:solidFill>
              </a:rPr>
              <a:t>ESR tests 15 loci. In the UK and Europe 10 loci are tested. In the USA 13 loci are tested.</a:t>
            </a:r>
            <a:endParaRPr sz="2000">
              <a:solidFill>
                <a:srgbClr val="1C4587"/>
              </a:solidFill>
            </a:endParaRPr>
          </a:p>
        </p:txBody>
      </p:sp>
      <p:sp>
        <p:nvSpPr>
          <p:cNvPr id="118" name="Google Shape;118;p15"/>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311700" y="445025"/>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Going to court – what do you think?</a:t>
            </a:r>
            <a:endParaRPr>
              <a:solidFill>
                <a:srgbClr val="1C4587"/>
              </a:solidFill>
            </a:endParaRPr>
          </a:p>
        </p:txBody>
      </p:sp>
      <p:sp>
        <p:nvSpPr>
          <p:cNvPr id="124" name="Google Shape;124;p16"/>
          <p:cNvSpPr/>
          <p:nvPr/>
        </p:nvSpPr>
        <p:spPr>
          <a:xfrm>
            <a:off x="560775" y="1296100"/>
            <a:ext cx="4011228" cy="215665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C4587"/>
                </a:solidFill>
              </a:rPr>
              <a:t>What does a matching DNA profile actually prove?</a:t>
            </a:r>
            <a:endParaRPr sz="2000">
              <a:solidFill>
                <a:srgbClr val="1C4587"/>
              </a:solidFill>
            </a:endParaRPr>
          </a:p>
        </p:txBody>
      </p:sp>
      <p:sp>
        <p:nvSpPr>
          <p:cNvPr id="125" name="Google Shape;125;p16"/>
          <p:cNvSpPr/>
          <p:nvPr/>
        </p:nvSpPr>
        <p:spPr>
          <a:xfrm>
            <a:off x="4571996" y="2368075"/>
            <a:ext cx="3879036" cy="215665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C4587"/>
                </a:solidFill>
              </a:rPr>
              <a:t>What other evidence could be used in court in addition to a DNA match?</a:t>
            </a:r>
            <a:endParaRPr sz="2000">
              <a:solidFill>
                <a:srgbClr val="1C4587"/>
              </a:solidFill>
            </a:endParaRPr>
          </a:p>
        </p:txBody>
      </p:sp>
      <p:sp>
        <p:nvSpPr>
          <p:cNvPr id="126" name="Google Shape;126;p16"/>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7"/>
          <p:cNvSpPr txBox="1"/>
          <p:nvPr>
            <p:ph type="title"/>
          </p:nvPr>
        </p:nvSpPr>
        <p:spPr>
          <a:xfrm>
            <a:off x="74000" y="148550"/>
            <a:ext cx="8736000" cy="62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The crime scene</a:t>
            </a:r>
            <a:endParaRPr>
              <a:solidFill>
                <a:srgbClr val="1C4587"/>
              </a:solidFill>
            </a:endParaRPr>
          </a:p>
        </p:txBody>
      </p:sp>
      <p:sp>
        <p:nvSpPr>
          <p:cNvPr id="43" name="Google Shape;43;p7"/>
          <p:cNvSpPr txBox="1"/>
          <p:nvPr>
            <p:ph idx="1" type="body"/>
          </p:nvPr>
        </p:nvSpPr>
        <p:spPr>
          <a:xfrm>
            <a:off x="6380250" y="458850"/>
            <a:ext cx="2608800" cy="41349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000">
                <a:solidFill>
                  <a:srgbClr val="000000"/>
                </a:solidFill>
              </a:rPr>
              <a:t>Look closely at this crime scene. </a:t>
            </a:r>
            <a:endParaRPr sz="2000">
              <a:solidFill>
                <a:srgbClr val="000000"/>
              </a:solidFill>
            </a:endParaRPr>
          </a:p>
          <a:p>
            <a:pPr indent="0" lvl="0" marL="0" rtl="0" algn="l">
              <a:spcBef>
                <a:spcPts val="2000"/>
              </a:spcBef>
              <a:spcAft>
                <a:spcPts val="0"/>
              </a:spcAft>
              <a:buNone/>
            </a:pPr>
            <a:r>
              <a:rPr lang="en" sz="2000">
                <a:solidFill>
                  <a:srgbClr val="000000"/>
                </a:solidFill>
              </a:rPr>
              <a:t>What do you think has happened here?</a:t>
            </a:r>
            <a:endParaRPr sz="2000">
              <a:solidFill>
                <a:srgbClr val="000000"/>
              </a:solidFill>
            </a:endParaRPr>
          </a:p>
          <a:p>
            <a:pPr indent="0" lvl="0" marL="0" rtl="0" algn="l">
              <a:spcBef>
                <a:spcPts val="2000"/>
              </a:spcBef>
              <a:spcAft>
                <a:spcPts val="0"/>
              </a:spcAft>
              <a:buNone/>
            </a:pPr>
            <a:r>
              <a:rPr lang="en" sz="2000">
                <a:solidFill>
                  <a:srgbClr val="000000"/>
                </a:solidFill>
              </a:rPr>
              <a:t>What could you collect as evidence?</a:t>
            </a:r>
            <a:endParaRPr sz="2000">
              <a:solidFill>
                <a:srgbClr val="000000"/>
              </a:solidFill>
            </a:endParaRPr>
          </a:p>
          <a:p>
            <a:pPr indent="0" lvl="0" marL="0" rtl="0" algn="l">
              <a:spcBef>
                <a:spcPts val="2000"/>
              </a:spcBef>
              <a:spcAft>
                <a:spcPts val="0"/>
              </a:spcAft>
              <a:buNone/>
            </a:pPr>
            <a:r>
              <a:rPr lang="en" sz="2000">
                <a:solidFill>
                  <a:srgbClr val="000000"/>
                </a:solidFill>
              </a:rPr>
              <a:t>Make a list of samples you would like to take back to the lab.</a:t>
            </a:r>
            <a:endParaRPr sz="2000"/>
          </a:p>
        </p:txBody>
      </p:sp>
      <p:sp>
        <p:nvSpPr>
          <p:cNvPr id="44" name="Google Shape;44;p7"/>
          <p:cNvSpPr txBox="1"/>
          <p:nvPr/>
        </p:nvSpPr>
        <p:spPr>
          <a:xfrm>
            <a:off x="43900" y="47625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45" name="Google Shape;45;p7"/>
          <p:cNvPicPr preferRelativeResize="0"/>
          <p:nvPr/>
        </p:nvPicPr>
        <p:blipFill>
          <a:blip r:embed="rId5">
            <a:alphaModFix/>
          </a:blip>
          <a:stretch>
            <a:fillRect/>
          </a:stretch>
        </p:blipFill>
        <p:spPr>
          <a:xfrm>
            <a:off x="194325" y="869750"/>
            <a:ext cx="5997423" cy="37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txBox="1"/>
          <p:nvPr>
            <p:ph type="title"/>
          </p:nvPr>
        </p:nvSpPr>
        <p:spPr>
          <a:xfrm>
            <a:off x="193575" y="1448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C4587"/>
                </a:solidFill>
              </a:rPr>
              <a:t>Looking for DNA evidence</a:t>
            </a:r>
            <a:endParaRPr>
              <a:solidFill>
                <a:srgbClr val="1C4587"/>
              </a:solidFill>
            </a:endParaRPr>
          </a:p>
        </p:txBody>
      </p:sp>
      <p:sp>
        <p:nvSpPr>
          <p:cNvPr id="51" name="Google Shape;51;p8"/>
          <p:cNvSpPr txBox="1"/>
          <p:nvPr>
            <p:ph idx="1" type="body"/>
          </p:nvPr>
        </p:nvSpPr>
        <p:spPr>
          <a:xfrm>
            <a:off x="311700" y="628700"/>
            <a:ext cx="8520600" cy="6150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000">
                <a:solidFill>
                  <a:srgbClr val="000000"/>
                </a:solidFill>
              </a:rPr>
              <a:t>Think about the samples on your list. Which of these do you think contain DNA? Write down your ideas.</a:t>
            </a:r>
            <a:endParaRPr sz="2000">
              <a:solidFill>
                <a:srgbClr val="000000"/>
              </a:solidFill>
            </a:endParaRPr>
          </a:p>
          <a:p>
            <a:pPr indent="0" lvl="0" marL="0" rtl="0" algn="ctr">
              <a:spcBef>
                <a:spcPts val="2000"/>
              </a:spcBef>
              <a:spcAft>
                <a:spcPts val="0"/>
              </a:spcAft>
              <a:buNone/>
            </a:pPr>
            <a:r>
              <a:t/>
            </a:r>
            <a:endParaRPr/>
          </a:p>
        </p:txBody>
      </p:sp>
      <p:sp>
        <p:nvSpPr>
          <p:cNvPr id="52" name="Google Shape;52;p8"/>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53" name="Google Shape;53;p8"/>
          <p:cNvPicPr preferRelativeResize="0"/>
          <p:nvPr/>
        </p:nvPicPr>
        <p:blipFill>
          <a:blip r:embed="rId5">
            <a:alphaModFix/>
          </a:blip>
          <a:stretch>
            <a:fillRect/>
          </a:stretch>
        </p:blipFill>
        <p:spPr>
          <a:xfrm>
            <a:off x="1667900" y="1836050"/>
            <a:ext cx="1264201" cy="981171"/>
          </a:xfrm>
          <a:prstGeom prst="rect">
            <a:avLst/>
          </a:prstGeom>
          <a:noFill/>
          <a:ln>
            <a:noFill/>
          </a:ln>
        </p:spPr>
      </p:pic>
      <p:pic>
        <p:nvPicPr>
          <p:cNvPr id="54" name="Google Shape;54;p8"/>
          <p:cNvPicPr preferRelativeResize="0"/>
          <p:nvPr/>
        </p:nvPicPr>
        <p:blipFill>
          <a:blip r:embed="rId6">
            <a:alphaModFix/>
          </a:blip>
          <a:stretch>
            <a:fillRect/>
          </a:stretch>
        </p:blipFill>
        <p:spPr>
          <a:xfrm>
            <a:off x="4519726" y="1831338"/>
            <a:ext cx="1276350" cy="990600"/>
          </a:xfrm>
          <a:prstGeom prst="rect">
            <a:avLst/>
          </a:prstGeom>
          <a:noFill/>
          <a:ln>
            <a:noFill/>
          </a:ln>
        </p:spPr>
      </p:pic>
      <p:pic>
        <p:nvPicPr>
          <p:cNvPr id="55" name="Google Shape;55;p8"/>
          <p:cNvPicPr preferRelativeResize="0"/>
          <p:nvPr/>
        </p:nvPicPr>
        <p:blipFill>
          <a:blip r:embed="rId7">
            <a:alphaModFix/>
          </a:blip>
          <a:stretch>
            <a:fillRect/>
          </a:stretch>
        </p:blipFill>
        <p:spPr>
          <a:xfrm>
            <a:off x="5981926" y="1831338"/>
            <a:ext cx="1276350" cy="990600"/>
          </a:xfrm>
          <a:prstGeom prst="rect">
            <a:avLst/>
          </a:prstGeom>
          <a:noFill/>
          <a:ln>
            <a:noFill/>
          </a:ln>
        </p:spPr>
      </p:pic>
      <p:pic>
        <p:nvPicPr>
          <p:cNvPr id="56" name="Google Shape;56;p8"/>
          <p:cNvPicPr preferRelativeResize="0"/>
          <p:nvPr/>
        </p:nvPicPr>
        <p:blipFill>
          <a:blip r:embed="rId8">
            <a:alphaModFix/>
          </a:blip>
          <a:stretch>
            <a:fillRect/>
          </a:stretch>
        </p:blipFill>
        <p:spPr>
          <a:xfrm>
            <a:off x="270000" y="3264409"/>
            <a:ext cx="1276350" cy="990600"/>
          </a:xfrm>
          <a:prstGeom prst="rect">
            <a:avLst/>
          </a:prstGeom>
          <a:noFill/>
          <a:ln>
            <a:noFill/>
          </a:ln>
        </p:spPr>
      </p:pic>
      <p:pic>
        <p:nvPicPr>
          <p:cNvPr id="57" name="Google Shape;57;p8"/>
          <p:cNvPicPr preferRelativeResize="0"/>
          <p:nvPr/>
        </p:nvPicPr>
        <p:blipFill>
          <a:blip r:embed="rId9">
            <a:alphaModFix/>
          </a:blip>
          <a:stretch>
            <a:fillRect/>
          </a:stretch>
        </p:blipFill>
        <p:spPr>
          <a:xfrm>
            <a:off x="1728663" y="3334975"/>
            <a:ext cx="1238250" cy="895350"/>
          </a:xfrm>
          <a:prstGeom prst="rect">
            <a:avLst/>
          </a:prstGeom>
          <a:noFill/>
          <a:ln>
            <a:noFill/>
          </a:ln>
        </p:spPr>
      </p:pic>
      <p:pic>
        <p:nvPicPr>
          <p:cNvPr id="58" name="Google Shape;58;p8"/>
          <p:cNvPicPr preferRelativeResize="0"/>
          <p:nvPr/>
        </p:nvPicPr>
        <p:blipFill>
          <a:blip r:embed="rId10">
            <a:alphaModFix/>
          </a:blip>
          <a:stretch>
            <a:fillRect/>
          </a:stretch>
        </p:blipFill>
        <p:spPr>
          <a:xfrm>
            <a:off x="7444126" y="1831338"/>
            <a:ext cx="1276350" cy="990600"/>
          </a:xfrm>
          <a:prstGeom prst="rect">
            <a:avLst/>
          </a:prstGeom>
          <a:noFill/>
          <a:ln>
            <a:noFill/>
          </a:ln>
        </p:spPr>
      </p:pic>
      <p:pic>
        <p:nvPicPr>
          <p:cNvPr id="59" name="Google Shape;59;p8"/>
          <p:cNvPicPr preferRelativeResize="0"/>
          <p:nvPr/>
        </p:nvPicPr>
        <p:blipFill>
          <a:blip r:embed="rId11">
            <a:alphaModFix/>
          </a:blip>
          <a:stretch>
            <a:fillRect/>
          </a:stretch>
        </p:blipFill>
        <p:spPr>
          <a:xfrm>
            <a:off x="7512824" y="3230188"/>
            <a:ext cx="1276350" cy="990600"/>
          </a:xfrm>
          <a:prstGeom prst="rect">
            <a:avLst/>
          </a:prstGeom>
          <a:noFill/>
          <a:ln>
            <a:noFill/>
          </a:ln>
        </p:spPr>
      </p:pic>
      <p:pic>
        <p:nvPicPr>
          <p:cNvPr id="60" name="Google Shape;60;p8"/>
          <p:cNvPicPr preferRelativeResize="0"/>
          <p:nvPr/>
        </p:nvPicPr>
        <p:blipFill>
          <a:blip r:embed="rId12">
            <a:alphaModFix/>
          </a:blip>
          <a:stretch>
            <a:fillRect/>
          </a:stretch>
        </p:blipFill>
        <p:spPr>
          <a:xfrm>
            <a:off x="6066812" y="3230188"/>
            <a:ext cx="1276350" cy="990600"/>
          </a:xfrm>
          <a:prstGeom prst="rect">
            <a:avLst/>
          </a:prstGeom>
          <a:noFill/>
          <a:ln>
            <a:noFill/>
          </a:ln>
        </p:spPr>
      </p:pic>
      <p:pic>
        <p:nvPicPr>
          <p:cNvPr id="61" name="Google Shape;61;p8"/>
          <p:cNvPicPr preferRelativeResize="0"/>
          <p:nvPr/>
        </p:nvPicPr>
        <p:blipFill>
          <a:blip r:embed="rId13">
            <a:alphaModFix/>
          </a:blip>
          <a:stretch>
            <a:fillRect/>
          </a:stretch>
        </p:blipFill>
        <p:spPr>
          <a:xfrm>
            <a:off x="4637862" y="3289713"/>
            <a:ext cx="1276350" cy="990600"/>
          </a:xfrm>
          <a:prstGeom prst="rect">
            <a:avLst/>
          </a:prstGeom>
          <a:noFill/>
          <a:ln>
            <a:noFill/>
          </a:ln>
        </p:spPr>
      </p:pic>
      <p:pic>
        <p:nvPicPr>
          <p:cNvPr id="62" name="Google Shape;62;p8"/>
          <p:cNvPicPr preferRelativeResize="0"/>
          <p:nvPr/>
        </p:nvPicPr>
        <p:blipFill>
          <a:blip r:embed="rId14">
            <a:alphaModFix/>
          </a:blip>
          <a:stretch>
            <a:fillRect/>
          </a:stretch>
        </p:blipFill>
        <p:spPr>
          <a:xfrm>
            <a:off x="3149238" y="3289713"/>
            <a:ext cx="1276350" cy="990600"/>
          </a:xfrm>
          <a:prstGeom prst="rect">
            <a:avLst/>
          </a:prstGeom>
          <a:noFill/>
          <a:ln>
            <a:noFill/>
          </a:ln>
        </p:spPr>
      </p:pic>
      <p:pic>
        <p:nvPicPr>
          <p:cNvPr id="63" name="Google Shape;63;p8"/>
          <p:cNvPicPr preferRelativeResize="0"/>
          <p:nvPr/>
        </p:nvPicPr>
        <p:blipFill>
          <a:blip r:embed="rId15">
            <a:alphaModFix/>
          </a:blip>
          <a:stretch>
            <a:fillRect/>
          </a:stretch>
        </p:blipFill>
        <p:spPr>
          <a:xfrm>
            <a:off x="3087739" y="1815813"/>
            <a:ext cx="1276350" cy="990600"/>
          </a:xfrm>
          <a:prstGeom prst="rect">
            <a:avLst/>
          </a:prstGeom>
          <a:noFill/>
          <a:ln>
            <a:noFill/>
          </a:ln>
        </p:spPr>
      </p:pic>
      <p:pic>
        <p:nvPicPr>
          <p:cNvPr id="64" name="Google Shape;64;p8"/>
          <p:cNvPicPr preferRelativeResize="0"/>
          <p:nvPr/>
        </p:nvPicPr>
        <p:blipFill>
          <a:blip r:embed="rId16">
            <a:alphaModFix/>
          </a:blip>
          <a:stretch>
            <a:fillRect/>
          </a:stretch>
        </p:blipFill>
        <p:spPr>
          <a:xfrm>
            <a:off x="193575" y="1836050"/>
            <a:ext cx="1276350" cy="99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9"/>
          <p:cNvSpPr txBox="1"/>
          <p:nvPr>
            <p:ph type="title"/>
          </p:nvPr>
        </p:nvSpPr>
        <p:spPr>
          <a:xfrm>
            <a:off x="214625" y="332150"/>
            <a:ext cx="8617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C4587"/>
                </a:solidFill>
              </a:rPr>
              <a:t>   </a:t>
            </a:r>
            <a:r>
              <a:rPr lang="en">
                <a:solidFill>
                  <a:srgbClr val="1C4587"/>
                </a:solidFill>
              </a:rPr>
              <a:t>How do you ‘leave DNA behind’?</a:t>
            </a:r>
            <a:endParaRPr>
              <a:solidFill>
                <a:srgbClr val="1C4587"/>
              </a:solidFill>
            </a:endParaRPr>
          </a:p>
        </p:txBody>
      </p:sp>
      <p:sp>
        <p:nvSpPr>
          <p:cNvPr id="70" name="Google Shape;70;p9"/>
          <p:cNvSpPr txBox="1"/>
          <p:nvPr>
            <p:ph idx="1" type="body"/>
          </p:nvPr>
        </p:nvSpPr>
        <p:spPr>
          <a:xfrm>
            <a:off x="5698550" y="518050"/>
            <a:ext cx="3285900" cy="34212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000">
                <a:solidFill>
                  <a:srgbClr val="000000"/>
                </a:solidFill>
              </a:rPr>
              <a:t>We all leave DNA behind </a:t>
            </a:r>
            <a:r>
              <a:rPr lang="en" sz="2000">
                <a:solidFill>
                  <a:srgbClr val="000000"/>
                </a:solidFill>
              </a:rPr>
              <a:t>wherever</a:t>
            </a:r>
            <a:r>
              <a:rPr lang="en" sz="2000">
                <a:solidFill>
                  <a:srgbClr val="000000"/>
                </a:solidFill>
              </a:rPr>
              <a:t> we go. DNA is a molecule found in the nucleus of nearly every cell in your body. Therefore, any sample </a:t>
            </a:r>
            <a:r>
              <a:rPr lang="en" sz="2000">
                <a:solidFill>
                  <a:srgbClr val="000000"/>
                </a:solidFill>
              </a:rPr>
              <a:t>containing</a:t>
            </a:r>
            <a:r>
              <a:rPr lang="en" sz="2000">
                <a:solidFill>
                  <a:srgbClr val="000000"/>
                </a:solidFill>
              </a:rPr>
              <a:t> cells will contain DNA. </a:t>
            </a:r>
            <a:endParaRPr sz="2000">
              <a:solidFill>
                <a:srgbClr val="000000"/>
              </a:solidFill>
            </a:endParaRPr>
          </a:p>
          <a:p>
            <a:pPr indent="0" lvl="0" marL="0" rtl="0" algn="l">
              <a:spcBef>
                <a:spcPts val="2000"/>
              </a:spcBef>
              <a:spcAft>
                <a:spcPts val="0"/>
              </a:spcAft>
              <a:buNone/>
            </a:pPr>
            <a:r>
              <a:rPr lang="en" sz="2000">
                <a:solidFill>
                  <a:srgbClr val="000000"/>
                </a:solidFill>
              </a:rPr>
              <a:t>Think about the samples on the previous slide. Would you like to change any of your answers?</a:t>
            </a:r>
            <a:endParaRPr sz="2000"/>
          </a:p>
        </p:txBody>
      </p:sp>
      <p:pic>
        <p:nvPicPr>
          <p:cNvPr id="71" name="Google Shape;71;p9"/>
          <p:cNvPicPr preferRelativeResize="0"/>
          <p:nvPr/>
        </p:nvPicPr>
        <p:blipFill rotWithShape="1">
          <a:blip r:embed="rId3">
            <a:alphaModFix/>
          </a:blip>
          <a:srcRect b="1814" l="3415" r="2226" t="614"/>
          <a:stretch/>
        </p:blipFill>
        <p:spPr>
          <a:xfrm>
            <a:off x="555050" y="1244675"/>
            <a:ext cx="4960075" cy="3073025"/>
          </a:xfrm>
          <a:prstGeom prst="rect">
            <a:avLst/>
          </a:prstGeom>
          <a:noFill/>
          <a:ln>
            <a:noFill/>
          </a:ln>
        </p:spPr>
      </p:pic>
      <p:sp>
        <p:nvSpPr>
          <p:cNvPr id="72" name="Google Shape;72;p9"/>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4">
                  <a:extLst>
                    <a:ext uri="{A12FA001-AC4F-418D-AE19-62706E023703}">
                      <ahyp:hlinkClr val="tx"/>
                    </a:ext>
                  </a:extLst>
                </a:hlinkClick>
              </a:rPr>
              <a:t> </a:t>
            </a:r>
            <a:r>
              <a:rPr lang="en" sz="800" u="sng">
                <a:solidFill>
                  <a:srgbClr val="7030A0"/>
                </a:solidFill>
                <a:latin typeface="Verdana"/>
                <a:ea typeface="Verdana"/>
                <a:cs typeface="Verdana"/>
                <a:sym typeface="Verdana"/>
                <a:hlinkClick r:id="rId5">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131575" y="125875"/>
            <a:ext cx="8520600" cy="64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Collecting a sample</a:t>
            </a:r>
            <a:endParaRPr>
              <a:solidFill>
                <a:srgbClr val="1C4587"/>
              </a:solidFill>
            </a:endParaRPr>
          </a:p>
        </p:txBody>
      </p:sp>
      <p:graphicFrame>
        <p:nvGraphicFramePr>
          <p:cNvPr id="78" name="Google Shape;78;p10"/>
          <p:cNvGraphicFramePr/>
          <p:nvPr/>
        </p:nvGraphicFramePr>
        <p:xfrm>
          <a:off x="297900" y="720100"/>
          <a:ext cx="3000000" cy="3000000"/>
        </p:xfrm>
        <a:graphic>
          <a:graphicData uri="http://schemas.openxmlformats.org/drawingml/2006/table">
            <a:tbl>
              <a:tblPr>
                <a:noFill/>
                <a:tableStyleId>{D3C8CAD9-1782-4536-A833-AD9622B93873}</a:tableStyleId>
              </a:tblPr>
              <a:tblGrid>
                <a:gridCol w="5303800"/>
              </a:tblGrid>
              <a:tr h="498050">
                <a:tc>
                  <a:txBody>
                    <a:bodyPr/>
                    <a:lstStyle/>
                    <a:p>
                      <a:pPr indent="0" lvl="0" marL="0" rtl="0" algn="ctr">
                        <a:spcBef>
                          <a:spcPts val="0"/>
                        </a:spcBef>
                        <a:spcAft>
                          <a:spcPts val="0"/>
                        </a:spcAft>
                        <a:buNone/>
                      </a:pPr>
                      <a:r>
                        <a:rPr lang="en"/>
                        <a:t>Forward to the ESR lab as soon as possible.</a:t>
                      </a:r>
                      <a:endParaRPr sz="1200"/>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CFE2F3"/>
                    </a:solidFill>
                  </a:tcPr>
                </a:tc>
              </a:tr>
              <a:tr h="391950">
                <a:tc>
                  <a:txBody>
                    <a:bodyPr/>
                    <a:lstStyle/>
                    <a:p>
                      <a:pPr indent="0" lvl="0" marL="0" rtl="0" algn="ctr">
                        <a:spcBef>
                          <a:spcPts val="0"/>
                        </a:spcBef>
                        <a:spcAft>
                          <a:spcPts val="0"/>
                        </a:spcAft>
                        <a:buNone/>
                      </a:pPr>
                      <a:r>
                        <a:rPr lang="en"/>
                        <a:t>Photograph the sample.</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F3F3F3"/>
                    </a:solidFill>
                  </a:tcPr>
                </a:tc>
              </a:tr>
              <a:tr h="603550">
                <a:tc>
                  <a:txBody>
                    <a:bodyPr/>
                    <a:lstStyle/>
                    <a:p>
                      <a:pPr indent="0" lvl="0" marL="0" rtl="0" algn="ctr">
                        <a:spcBef>
                          <a:spcPts val="0"/>
                        </a:spcBef>
                        <a:spcAft>
                          <a:spcPts val="0"/>
                        </a:spcAft>
                        <a:buNone/>
                      </a:pPr>
                      <a:r>
                        <a:rPr lang="en"/>
                        <a:t>Allow the sample to air dry before pa</a:t>
                      </a:r>
                      <a:r>
                        <a:rPr lang="en"/>
                        <a:t>ckaging into a paper bag or collecting into a test tube if liquid.</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CFE2F3"/>
                    </a:solidFill>
                  </a:tcPr>
                </a:tc>
              </a:tr>
              <a:tr h="603025">
                <a:tc>
                  <a:txBody>
                    <a:bodyPr/>
                    <a:lstStyle/>
                    <a:p>
                      <a:pPr indent="0" lvl="0" marL="0" rtl="0" algn="ctr">
                        <a:spcBef>
                          <a:spcPts val="0"/>
                        </a:spcBef>
                        <a:spcAft>
                          <a:spcPts val="0"/>
                        </a:spcAft>
                        <a:buNone/>
                      </a:pPr>
                      <a:r>
                        <a:rPr lang="en"/>
                        <a:t>Provide information that you think may be important, for example, an unusual </a:t>
                      </a:r>
                      <a:r>
                        <a:rPr lang="en"/>
                        <a:t>location</a:t>
                      </a:r>
                      <a:r>
                        <a:rPr lang="en"/>
                        <a:t> or any possible contaminants.</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F3F3F3"/>
                    </a:solidFill>
                  </a:tcPr>
                </a:tc>
              </a:tr>
              <a:tr h="391950">
                <a:tc>
                  <a:txBody>
                    <a:bodyPr/>
                    <a:lstStyle/>
                    <a:p>
                      <a:pPr indent="0" lvl="0" marL="0" rtl="0" algn="ctr">
                        <a:spcBef>
                          <a:spcPts val="0"/>
                        </a:spcBef>
                        <a:spcAft>
                          <a:spcPts val="0"/>
                        </a:spcAft>
                        <a:buNone/>
                      </a:pPr>
                      <a:r>
                        <a:rPr lang="en"/>
                        <a:t>Carefully label and seal the sample bag/container.</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CFE2F3"/>
                    </a:solidFill>
                  </a:tcPr>
                </a:tc>
              </a:tr>
              <a:tr h="603025">
                <a:tc>
                  <a:txBody>
                    <a:bodyPr/>
                    <a:lstStyle/>
                    <a:p>
                      <a:pPr indent="0" lvl="0" marL="0" rtl="0" algn="ctr">
                        <a:spcBef>
                          <a:spcPts val="0"/>
                        </a:spcBef>
                        <a:spcAft>
                          <a:spcPts val="0"/>
                        </a:spcAft>
                        <a:buNone/>
                      </a:pPr>
                      <a:r>
                        <a:rPr lang="en"/>
                        <a:t>Put on protective clothing including gloves to prevent sweat, hair etc. from contaminating the sample.</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F3F3F3"/>
                    </a:solidFill>
                  </a:tcPr>
                </a:tc>
              </a:tr>
              <a:tr h="391950">
                <a:tc>
                  <a:txBody>
                    <a:bodyPr/>
                    <a:lstStyle/>
                    <a:p>
                      <a:pPr indent="0" lvl="0" marL="0" rtl="0" algn="ctr">
                        <a:spcBef>
                          <a:spcPts val="0"/>
                        </a:spcBef>
                        <a:spcAft>
                          <a:spcPts val="0"/>
                        </a:spcAft>
                        <a:buNone/>
                      </a:pPr>
                      <a:r>
                        <a:rPr lang="en"/>
                        <a:t>Carefully swab the sample.</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CFE2F3"/>
                    </a:solidFill>
                  </a:tcPr>
                </a:tc>
              </a:tr>
              <a:tr h="603025">
                <a:tc>
                  <a:txBody>
                    <a:bodyPr/>
                    <a:lstStyle/>
                    <a:p>
                      <a:pPr indent="0" lvl="0" marL="0" rtl="0" algn="ctr">
                        <a:spcBef>
                          <a:spcPts val="0"/>
                        </a:spcBef>
                        <a:spcAft>
                          <a:spcPts val="0"/>
                        </a:spcAft>
                        <a:buNone/>
                      </a:pPr>
                      <a:r>
                        <a:rPr lang="en"/>
                        <a:t>Protect the sample from any external factors including the weather, animals and traffic.</a:t>
                      </a:r>
                      <a:endParaRPr/>
                    </a:p>
                  </a:txBody>
                  <a:tcPr marT="91425" marB="91425" marR="91425" marL="91425">
                    <a:lnL cap="flat" cmpd="sng" w="9525">
                      <a:solidFill>
                        <a:srgbClr val="741B47"/>
                      </a:solidFill>
                      <a:prstDash val="solid"/>
                      <a:round/>
                      <a:headEnd len="sm" w="sm" type="none"/>
                      <a:tailEnd len="sm" w="sm" type="none"/>
                    </a:lnL>
                    <a:lnR cap="flat" cmpd="sng" w="9525">
                      <a:solidFill>
                        <a:srgbClr val="741B47"/>
                      </a:solidFill>
                      <a:prstDash val="solid"/>
                      <a:round/>
                      <a:headEnd len="sm" w="sm" type="none"/>
                      <a:tailEnd len="sm" w="sm" type="none"/>
                    </a:lnR>
                    <a:lnT cap="flat" cmpd="sng" w="9525">
                      <a:solidFill>
                        <a:srgbClr val="741B47"/>
                      </a:solidFill>
                      <a:prstDash val="solid"/>
                      <a:round/>
                      <a:headEnd len="sm" w="sm" type="none"/>
                      <a:tailEnd len="sm" w="sm" type="none"/>
                    </a:lnT>
                    <a:lnB cap="flat" cmpd="sng" w="9525">
                      <a:solidFill>
                        <a:srgbClr val="741B47"/>
                      </a:solidFill>
                      <a:prstDash val="solid"/>
                      <a:round/>
                      <a:headEnd len="sm" w="sm" type="none"/>
                      <a:tailEnd len="sm" w="sm" type="none"/>
                    </a:lnB>
                    <a:solidFill>
                      <a:srgbClr val="F3F3F3"/>
                    </a:solidFill>
                  </a:tcPr>
                </a:tc>
              </a:tr>
            </a:tbl>
          </a:graphicData>
        </a:graphic>
      </p:graphicFrame>
      <p:sp>
        <p:nvSpPr>
          <p:cNvPr id="79" name="Google Shape;79;p10"/>
          <p:cNvSpPr txBox="1"/>
          <p:nvPr/>
        </p:nvSpPr>
        <p:spPr>
          <a:xfrm>
            <a:off x="5812650" y="768475"/>
            <a:ext cx="31119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Personnel collecting DNA samples at a crime scene need to be very careful not to contaminate the evidence with their own biological material containing cells (and therefore DNA).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Think about the following steps and write them in the correct order.</a:t>
            </a:r>
            <a:endParaRPr sz="2000"/>
          </a:p>
        </p:txBody>
      </p:sp>
      <p:sp>
        <p:nvSpPr>
          <p:cNvPr id="80" name="Google Shape;80;p10"/>
          <p:cNvSpPr txBox="1"/>
          <p:nvPr/>
        </p:nvSpPr>
        <p:spPr>
          <a:xfrm>
            <a:off x="124525" y="4788425"/>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1"/>
          <p:cNvSpPr txBox="1"/>
          <p:nvPr/>
        </p:nvSpPr>
        <p:spPr>
          <a:xfrm>
            <a:off x="244225" y="207225"/>
            <a:ext cx="8306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Polymerase chain reaction (PCR) is a method that </a:t>
            </a:r>
            <a:r>
              <a:rPr lang="en" sz="2000"/>
              <a:t>rapidly</a:t>
            </a:r>
            <a:r>
              <a:rPr lang="en" sz="2000"/>
              <a:t> </a:t>
            </a:r>
            <a:endParaRPr sz="2000"/>
          </a:p>
          <a:p>
            <a:pPr indent="0" lvl="0" marL="0" rtl="0" algn="l">
              <a:spcBef>
                <a:spcPts val="0"/>
              </a:spcBef>
              <a:spcAft>
                <a:spcPts val="0"/>
              </a:spcAft>
              <a:buNone/>
            </a:pPr>
            <a:r>
              <a:rPr lang="en" sz="2000"/>
              <a:t>increases the </a:t>
            </a:r>
            <a:r>
              <a:rPr lang="en" sz="2000"/>
              <a:t>number</a:t>
            </a:r>
            <a:r>
              <a:rPr lang="en" sz="2000"/>
              <a:t> of copies of a target DNA sequence enabling it to be visualised. This is used for detecting small amounts of DNA material.</a:t>
            </a:r>
            <a:endParaRPr sz="2000"/>
          </a:p>
          <a:p>
            <a:pPr indent="0" lvl="0" marL="0" rtl="0" algn="l">
              <a:spcBef>
                <a:spcPts val="0"/>
              </a:spcBef>
              <a:spcAft>
                <a:spcPts val="0"/>
              </a:spcAft>
              <a:buNone/>
            </a:pPr>
            <a:r>
              <a:t/>
            </a:r>
            <a:endParaRPr sz="1800"/>
          </a:p>
          <a:p>
            <a:pPr indent="0" lvl="0" marL="0" rtl="0" algn="l">
              <a:spcBef>
                <a:spcPts val="0"/>
              </a:spcBef>
              <a:spcAft>
                <a:spcPts val="0"/>
              </a:spcAft>
              <a:buNone/>
            </a:pPr>
            <a:r>
              <a:rPr lang="en" sz="2000"/>
              <a:t>This </a:t>
            </a:r>
            <a:r>
              <a:rPr lang="en" sz="2000" u="sng">
                <a:solidFill>
                  <a:srgbClr val="0000FF"/>
                </a:solidFill>
                <a:hlinkClick r:id="rId3">
                  <a:extLst>
                    <a:ext uri="{A12FA001-AC4F-418D-AE19-62706E023703}">
                      <ahyp:hlinkClr val="tx"/>
                    </a:ext>
                  </a:extLst>
                </a:hlinkClick>
              </a:rPr>
              <a:t>animation</a:t>
            </a:r>
            <a:r>
              <a:rPr lang="en" sz="2000"/>
              <a:t> explains the steps involved in the PCR process.</a:t>
            </a:r>
            <a:endParaRPr sz="2000"/>
          </a:p>
        </p:txBody>
      </p:sp>
      <p:sp>
        <p:nvSpPr>
          <p:cNvPr id="86" name="Google Shape;86;p11"/>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4">
                  <a:extLst>
                    <a:ext uri="{A12FA001-AC4F-418D-AE19-62706E023703}">
                      <ahyp:hlinkClr val="tx"/>
                    </a:ext>
                  </a:extLst>
                </a:hlinkClick>
              </a:rPr>
              <a:t> </a:t>
            </a:r>
            <a:r>
              <a:rPr lang="en" sz="800" u="sng">
                <a:solidFill>
                  <a:srgbClr val="7030A0"/>
                </a:solidFill>
                <a:latin typeface="Verdana"/>
                <a:ea typeface="Verdana"/>
                <a:cs typeface="Verdana"/>
                <a:sym typeface="Verdana"/>
                <a:hlinkClick r:id="rId5">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87" name="Google Shape;87;p11">
            <a:hlinkClick r:id="rId6"/>
          </p:cNvPr>
          <p:cNvPicPr preferRelativeResize="0"/>
          <p:nvPr/>
        </p:nvPicPr>
        <p:blipFill>
          <a:blip r:embed="rId7">
            <a:alphaModFix/>
          </a:blip>
          <a:stretch>
            <a:fillRect/>
          </a:stretch>
        </p:blipFill>
        <p:spPr>
          <a:xfrm>
            <a:off x="2167638" y="1854025"/>
            <a:ext cx="4459576" cy="2894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2"/>
          <p:cNvSpPr txBox="1"/>
          <p:nvPr>
            <p:ph type="title"/>
          </p:nvPr>
        </p:nvSpPr>
        <p:spPr>
          <a:xfrm>
            <a:off x="311700" y="176475"/>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Creating a DNA profile</a:t>
            </a:r>
            <a:endParaRPr>
              <a:solidFill>
                <a:srgbClr val="1C4587"/>
              </a:solidFill>
            </a:endParaRPr>
          </a:p>
        </p:txBody>
      </p:sp>
      <p:sp>
        <p:nvSpPr>
          <p:cNvPr id="93" name="Google Shape;93;p12"/>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94" name="Google Shape;94;p12"/>
          <p:cNvPicPr preferRelativeResize="0"/>
          <p:nvPr/>
        </p:nvPicPr>
        <p:blipFill>
          <a:blip r:embed="rId5">
            <a:alphaModFix/>
          </a:blip>
          <a:stretch>
            <a:fillRect/>
          </a:stretch>
        </p:blipFill>
        <p:spPr>
          <a:xfrm>
            <a:off x="1565617" y="897175"/>
            <a:ext cx="6170558" cy="3850925"/>
          </a:xfrm>
          <a:prstGeom prst="rect">
            <a:avLst/>
          </a:prstGeom>
          <a:noFill/>
          <a:ln>
            <a:noFill/>
          </a:ln>
        </p:spPr>
      </p:pic>
      <p:sp>
        <p:nvSpPr>
          <p:cNvPr id="95" name="Google Shape;95;p12"/>
          <p:cNvSpPr txBox="1"/>
          <p:nvPr/>
        </p:nvSpPr>
        <p:spPr>
          <a:xfrm>
            <a:off x="3929775" y="2101800"/>
            <a:ext cx="769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©ESR</a:t>
            </a:r>
            <a:endParaRPr sz="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type="title"/>
          </p:nvPr>
        </p:nvSpPr>
        <p:spPr>
          <a:xfrm>
            <a:off x="201550" y="256600"/>
            <a:ext cx="86307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The suspect or the victim?</a:t>
            </a:r>
            <a:endParaRPr>
              <a:solidFill>
                <a:srgbClr val="1C4587"/>
              </a:solidFill>
            </a:endParaRPr>
          </a:p>
        </p:txBody>
      </p:sp>
      <p:sp>
        <p:nvSpPr>
          <p:cNvPr id="101" name="Google Shape;101;p13"/>
          <p:cNvSpPr txBox="1"/>
          <p:nvPr>
            <p:ph idx="1" type="body"/>
          </p:nvPr>
        </p:nvSpPr>
        <p:spPr>
          <a:xfrm>
            <a:off x="5299325" y="829300"/>
            <a:ext cx="3611700" cy="36495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000">
                <a:solidFill>
                  <a:srgbClr val="000000"/>
                </a:solidFill>
              </a:rPr>
              <a:t>The first step is to compare the DNA from the blood at the scene with the two people that live at the house. Why do you think this is necessary?</a:t>
            </a:r>
            <a:endParaRPr sz="2000">
              <a:solidFill>
                <a:srgbClr val="000000"/>
              </a:solidFill>
            </a:endParaRPr>
          </a:p>
          <a:p>
            <a:pPr indent="0" lvl="0" marL="0" rtl="0" algn="l">
              <a:spcBef>
                <a:spcPts val="2000"/>
              </a:spcBef>
              <a:spcAft>
                <a:spcPts val="0"/>
              </a:spcAft>
              <a:buNone/>
            </a:pPr>
            <a:r>
              <a:rPr lang="en" sz="2000">
                <a:solidFill>
                  <a:srgbClr val="000000"/>
                </a:solidFill>
              </a:rPr>
              <a:t>Look at the DNA profiles. Does the sample match either of the of flatmates? What does this information tell us? Discuss or record your ideas.</a:t>
            </a:r>
            <a:endParaRPr sz="2000">
              <a:solidFill>
                <a:srgbClr val="000000"/>
              </a:solidFill>
            </a:endParaRPr>
          </a:p>
        </p:txBody>
      </p:sp>
      <p:sp>
        <p:nvSpPr>
          <p:cNvPr id="102" name="Google Shape;102;p13"/>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103" name="Google Shape;103;p13"/>
          <p:cNvPicPr preferRelativeResize="0"/>
          <p:nvPr/>
        </p:nvPicPr>
        <p:blipFill>
          <a:blip r:embed="rId5">
            <a:alphaModFix/>
          </a:blip>
          <a:stretch>
            <a:fillRect/>
          </a:stretch>
        </p:blipFill>
        <p:spPr>
          <a:xfrm>
            <a:off x="201550" y="973325"/>
            <a:ext cx="4997353" cy="3649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311700" y="54675"/>
            <a:ext cx="8520600" cy="60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1C4587"/>
                </a:solidFill>
              </a:rPr>
              <a:t>Who did it?</a:t>
            </a:r>
            <a:endParaRPr>
              <a:solidFill>
                <a:srgbClr val="1C4587"/>
              </a:solidFill>
            </a:endParaRPr>
          </a:p>
        </p:txBody>
      </p:sp>
      <p:sp>
        <p:nvSpPr>
          <p:cNvPr id="109" name="Google Shape;109;p14"/>
          <p:cNvSpPr txBox="1"/>
          <p:nvPr>
            <p:ph idx="1" type="body"/>
          </p:nvPr>
        </p:nvSpPr>
        <p:spPr>
          <a:xfrm>
            <a:off x="263325" y="187900"/>
            <a:ext cx="8520600" cy="11910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000">
                <a:solidFill>
                  <a:srgbClr val="000000"/>
                </a:solidFill>
              </a:rPr>
              <a:t>After the burglary, the police interviewed neighbours and eye-witnesses who saw the burglar run away from the house. Based on this information and some previous burglaries in the area they have four suspects. Compare the DNA profile from the crime scene with the </a:t>
            </a:r>
            <a:r>
              <a:rPr lang="en" sz="2000">
                <a:solidFill>
                  <a:srgbClr val="000000"/>
                </a:solidFill>
              </a:rPr>
              <a:t>suspects</a:t>
            </a:r>
            <a:r>
              <a:rPr lang="en" sz="2000">
                <a:solidFill>
                  <a:srgbClr val="000000"/>
                </a:solidFill>
              </a:rPr>
              <a:t>. </a:t>
            </a:r>
            <a:endParaRPr sz="2000">
              <a:solidFill>
                <a:srgbClr val="000000"/>
              </a:solidFill>
            </a:endParaRPr>
          </a:p>
          <a:p>
            <a:pPr indent="0" lvl="0" marL="0" rtl="0" algn="l">
              <a:spcBef>
                <a:spcPts val="2000"/>
              </a:spcBef>
              <a:spcAft>
                <a:spcPts val="0"/>
              </a:spcAft>
              <a:buNone/>
            </a:pPr>
            <a:r>
              <a:rPr lang="en" sz="2000">
                <a:solidFill>
                  <a:srgbClr val="000000"/>
                </a:solidFill>
              </a:rPr>
              <a:t>Is there a match? </a:t>
            </a:r>
            <a:endParaRPr sz="2000">
              <a:solidFill>
                <a:srgbClr val="000000"/>
              </a:solidFill>
            </a:endParaRPr>
          </a:p>
          <a:p>
            <a:pPr indent="0" lvl="0" marL="0" rtl="0" algn="l">
              <a:spcBef>
                <a:spcPts val="2000"/>
              </a:spcBef>
              <a:spcAft>
                <a:spcPts val="0"/>
              </a:spcAft>
              <a:buNone/>
            </a:pPr>
            <a:r>
              <a:rPr lang="en" sz="2000">
                <a:solidFill>
                  <a:srgbClr val="000000"/>
                </a:solidFill>
              </a:rPr>
              <a:t>What does this tell us? </a:t>
            </a:r>
            <a:endParaRPr sz="2000">
              <a:solidFill>
                <a:srgbClr val="000000"/>
              </a:solidFill>
            </a:endParaRPr>
          </a:p>
          <a:p>
            <a:pPr indent="0" lvl="0" marL="0" rtl="0" algn="l">
              <a:spcBef>
                <a:spcPts val="2000"/>
              </a:spcBef>
              <a:spcAft>
                <a:spcPts val="0"/>
              </a:spcAft>
              <a:buNone/>
            </a:pPr>
            <a:r>
              <a:rPr lang="en" sz="2000">
                <a:solidFill>
                  <a:srgbClr val="000000"/>
                </a:solidFill>
              </a:rPr>
              <a:t>Discuss or record your </a:t>
            </a:r>
            <a:endParaRPr sz="2000">
              <a:solidFill>
                <a:srgbClr val="000000"/>
              </a:solidFill>
            </a:endParaRPr>
          </a:p>
          <a:p>
            <a:pPr indent="0" lvl="0" marL="0" rtl="0" algn="l">
              <a:spcBef>
                <a:spcPts val="0"/>
              </a:spcBef>
              <a:spcAft>
                <a:spcPts val="0"/>
              </a:spcAft>
              <a:buNone/>
            </a:pPr>
            <a:r>
              <a:rPr lang="en" sz="2000">
                <a:solidFill>
                  <a:srgbClr val="000000"/>
                </a:solidFill>
              </a:rPr>
              <a:t>ideas.</a:t>
            </a:r>
            <a:endParaRPr sz="2000">
              <a:solidFill>
                <a:srgbClr val="000000"/>
              </a:solidFill>
            </a:endParaRPr>
          </a:p>
        </p:txBody>
      </p:sp>
      <p:sp>
        <p:nvSpPr>
          <p:cNvPr id="110" name="Google Shape;110;p14"/>
          <p:cNvSpPr txBox="1"/>
          <p:nvPr/>
        </p:nvSpPr>
        <p:spPr>
          <a:xfrm>
            <a:off x="124525" y="4748100"/>
            <a:ext cx="8534700" cy="45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 Copyright. The University of Waikato Te Whare Wananga o Waikato l</a:t>
            </a:r>
            <a:r>
              <a:rPr lang="en" sz="800">
                <a:solidFill>
                  <a:srgbClr val="000000"/>
                </a:solidFill>
                <a:uFill>
                  <a:noFill/>
                </a:uFill>
                <a:latin typeface="Verdana"/>
                <a:ea typeface="Verdana"/>
                <a:cs typeface="Verdana"/>
                <a:sym typeface="Verdana"/>
                <a:hlinkClick r:id="rId3">
                  <a:extLst>
                    <a:ext uri="{A12FA001-AC4F-418D-AE19-62706E023703}">
                      <ahyp:hlinkClr val="tx"/>
                    </a:ext>
                  </a:extLst>
                </a:hlinkClick>
              </a:rPr>
              <a:t> </a:t>
            </a:r>
            <a:r>
              <a:rPr lang="en" sz="800" u="sng">
                <a:solidFill>
                  <a:srgbClr val="7030A0"/>
                </a:solidFill>
                <a:latin typeface="Verdana"/>
                <a:ea typeface="Verdana"/>
                <a:cs typeface="Verdana"/>
                <a:sym typeface="Verdana"/>
                <a:hlinkClick r:id="rId4">
                  <a:extLst>
                    <a:ext uri="{A12FA001-AC4F-418D-AE19-62706E023703}">
                      <ahyp:hlinkClr val="tx"/>
                    </a:ext>
                  </a:extLst>
                </a:hlinkClick>
              </a:rPr>
              <a:t>Science Learning Hub – Pokapū Akoranga Pūtaiao</a:t>
            </a:r>
            <a:r>
              <a:rPr lang="en" sz="800">
                <a:solidFill>
                  <a:srgbClr val="000000"/>
                </a:solidFill>
                <a:latin typeface="Verdana"/>
                <a:ea typeface="Verdana"/>
                <a:cs typeface="Verdana"/>
                <a:sym typeface="Verdana"/>
              </a:rPr>
              <a:t>. All Rights Reserved</a:t>
            </a:r>
            <a:endParaRPr sz="800">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sz="800">
                <a:solidFill>
                  <a:srgbClr val="000000"/>
                </a:solidFill>
                <a:latin typeface="Verdana"/>
                <a:ea typeface="Verdana"/>
                <a:cs typeface="Verdana"/>
                <a:sym typeface="Verdana"/>
              </a:rPr>
              <a:t>All images are copyrighted. For further information, please refer to </a:t>
            </a:r>
            <a:r>
              <a:rPr lang="en" sz="800" u="sng">
                <a:solidFill>
                  <a:srgbClr val="0000FF"/>
                </a:solidFill>
                <a:latin typeface="Verdana"/>
                <a:ea typeface="Verdana"/>
                <a:cs typeface="Verdana"/>
                <a:sym typeface="Verdana"/>
              </a:rPr>
              <a:t>enquiries@sciencelearn.org.nz</a:t>
            </a:r>
            <a:endParaRPr sz="800">
              <a:solidFill>
                <a:srgbClr val="244A58"/>
              </a:solidFill>
              <a:latin typeface="Verdana"/>
              <a:ea typeface="Verdana"/>
              <a:cs typeface="Verdana"/>
              <a:sym typeface="Verdana"/>
            </a:endParaRPr>
          </a:p>
        </p:txBody>
      </p:sp>
      <p:pic>
        <p:nvPicPr>
          <p:cNvPr id="111" name="Google Shape;111;p14"/>
          <p:cNvPicPr preferRelativeResize="0"/>
          <p:nvPr/>
        </p:nvPicPr>
        <p:blipFill>
          <a:blip r:embed="rId5">
            <a:alphaModFix/>
          </a:blip>
          <a:stretch>
            <a:fillRect/>
          </a:stretch>
        </p:blipFill>
        <p:spPr>
          <a:xfrm>
            <a:off x="3435750" y="1813325"/>
            <a:ext cx="5313661" cy="2816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2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