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9144000"/>
  <p:notesSz cx="6858000" cy="9144000"/>
  <p:embeddedFontLst>
    <p:embeddedFont>
      <p:font typeface="Source Sans Pr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237128B-80FB-46CC-A3FA-FE4312312F83}">
  <a:tblStyle styleId="{5237128B-80FB-46CC-A3FA-FE4312312F8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SourceSansPro-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SourceSansPro-italic.fntdata"/><Relationship Id="rId12" Type="http://schemas.openxmlformats.org/officeDocument/2006/relationships/slide" Target="slides/slide6.xml"/><Relationship Id="rId34" Type="http://schemas.openxmlformats.org/officeDocument/2006/relationships/font" Target="fonts/SourceSansPro-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SourceSansPr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6200"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6800"/>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4497-human-eyes-similar-but-differen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3009-improving-vision-screening-for-children"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4503-setting-up-for-testing" TargetMode="External"/><Relationship Id="rId3" Type="http://schemas.openxmlformats.org/officeDocument/2006/relationships/hyperlink" Target="https://www.sciencelearn.org.nz/images/4500-helping-to-run-the-eye-test" TargetMode="External"/><Relationship Id="rId4" Type="http://schemas.openxmlformats.org/officeDocument/2006/relationships/hyperlink" Target="https://www.sciencelearn.org.nz/images/4499-being-eye-tested"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4501-vision-health-modul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forms/d/e/1FAIpQLScTwNNYeVrUSXXBStU9MA8j5vnT8wH8Hq1fxL5ThkJQIGDFNA/viewform?usp=sf_link"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3009-improving-vision-screening-for-children" TargetMode="External"/><Relationship Id="rId3" Type="http://schemas.openxmlformats.org/officeDocument/2006/relationships/hyperlink" Target="https://www.youtube.com/watch?v=dV9Kvqetug0&amp;feature=youtu.be" TargetMode="External"/><Relationship Id="rId4" Type="http://schemas.openxmlformats.org/officeDocument/2006/relationships/hyperlink" Target="https://www.youtube.com/watch?v=ukdQc5U9Pag&amp;feature=youtu.be"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3007-labelling-the-ey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3008-eye-dissection" TargetMode="External"/><Relationship Id="rId3" Type="http://schemas.openxmlformats.org/officeDocument/2006/relationships/hyperlink" Target="https://www.sciencelearn.org.nz/resources/58-pinhole-cameras-and-eye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topics/light-and-colour" TargetMode="External"/><Relationship Id="rId3" Type="http://schemas.openxmlformats.org/officeDocument/2006/relationships/hyperlink" Target="https://www.sciencelearn.org.nz/resources/39-light-and-sight-introduction" TargetMode="External"/><Relationship Id="rId4" Type="http://schemas.openxmlformats.org/officeDocument/2006/relationships/hyperlink" Target="https://www.sciencelearn.org.nz/resources/1887-sight" TargetMode="External"/><Relationship Id="rId5" Type="http://schemas.openxmlformats.org/officeDocument/2006/relationships/hyperlink" Target="https://www.sciencelearn.org.nz/resources/42-ophthalmology-research" TargetMode="External"/><Relationship Id="rId6" Type="http://schemas.openxmlformats.org/officeDocument/2006/relationships/hyperlink" Target="https://www.sciencelearn.org.nz/resources/2771-light-and-shadow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4499-being-eye-tested" TargetMode="External"/><Relationship Id="rId3" Type="http://schemas.openxmlformats.org/officeDocument/2006/relationships/hyperlink" Target="https://www.sciencelearn.org.nz/collections/shared/88281a8a9daf3c705b2d7ab29a3c7272"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oyalsociety.org.nz/what-we-do/funds-and-opportunities/science-teaching-leadership-programme/teacher-profiles/2015-teacher-profiles/arthur-street-school-karen-parker/" TargetMode="External"/><Relationship Id="rId3" Type="http://schemas.openxmlformats.org/officeDocument/2006/relationships/hyperlink" Target="https://tahuna.school.nz/about/our-staff/karen-parker/"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3006-our-eyes-our-vision" TargetMode="External"/><Relationship Id="rId3" Type="http://schemas.openxmlformats.org/officeDocument/2006/relationships/hyperlink" Target="https://www.sciencelearn.org.nz/resources/3009-improving-vision-screening-for-childre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3006-our-eyes-our-vision" TargetMode="External"/><Relationship Id="rId3" Type="http://schemas.openxmlformats.org/officeDocument/2006/relationships/hyperlink" Target="https://www.sciencelearn.org.nz/resources/3009-improving-vision-screening-for-children"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bf0f99d3fb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 name="Google Shape;25;gbf0f99d3fb_0_2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hlinkClick r:id="rId2"/>
              </a:rPr>
              <a:t>www.sciencelearn.org.nz/images/4497-human-eyes-similar-but-different</a:t>
            </a:r>
            <a:r>
              <a:rPr lang="en-AU"/>
              <a:t> </a:t>
            </a:r>
            <a:endParaRPr/>
          </a:p>
        </p:txBody>
      </p:sp>
      <p:sp>
        <p:nvSpPr>
          <p:cNvPr id="26" name="Google Shape;26;gbf0f99d3fb_0_24: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7a1f8ac042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7a1f8ac042_0_1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hlinkClick r:id="rId2"/>
              </a:rPr>
              <a:t>www.sciencelearn.org.nz/resources/3009-improving-vision-screening-for-children</a:t>
            </a:r>
            <a:r>
              <a:rPr lang="en-AU"/>
              <a:t> </a:t>
            </a:r>
            <a:endParaRPr/>
          </a:p>
        </p:txBody>
      </p:sp>
      <p:sp>
        <p:nvSpPr>
          <p:cNvPr id="109" name="Google Shape;109;g7a1f8ac042_0_1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7a1f8ac042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a1f8ac042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9" name="Google Shape;119;g7a1f8ac042_0_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7a1f8ac042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7a1f8ac042_0_2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31" name="Google Shape;131;g7a1f8ac042_0_24: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7a1f8ac042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7a1f8ac042_0_4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39" name="Google Shape;139;g7a1f8ac042_0_4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7a1f8ac042_0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a1f8ac042_0_3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47" name="Google Shape;147;g7a1f8ac042_0_34: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bf0f99d3fb_0_2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bf0f99d3fb_0_23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en-AU" u="sng">
                <a:solidFill>
                  <a:schemeClr val="hlink"/>
                </a:solidFill>
                <a:hlinkClick r:id="rId2"/>
              </a:rPr>
              <a:t>www.sciencelearn.org.nz/images/4503-setting-up-for-testing</a:t>
            </a:r>
            <a:r>
              <a:rPr lang="en-AU"/>
              <a:t> </a:t>
            </a:r>
            <a:endParaRPr/>
          </a:p>
          <a:p>
            <a:pPr indent="0" lvl="0" marL="0" rtl="0" algn="l">
              <a:spcBef>
                <a:spcPts val="360"/>
              </a:spcBef>
              <a:spcAft>
                <a:spcPts val="0"/>
              </a:spcAft>
              <a:buNone/>
            </a:pPr>
            <a:r>
              <a:rPr lang="en-AU" u="sng">
                <a:solidFill>
                  <a:schemeClr val="hlink"/>
                </a:solidFill>
                <a:hlinkClick r:id="rId3"/>
              </a:rPr>
              <a:t>www.sciencelearn.org.nz/images/4500-helping-to-run-the-eye-test</a:t>
            </a:r>
            <a:r>
              <a:rPr lang="en-AU"/>
              <a:t> </a:t>
            </a:r>
            <a:endParaRPr/>
          </a:p>
          <a:p>
            <a:pPr indent="0" lvl="0" marL="0" rtl="0" algn="l">
              <a:spcBef>
                <a:spcPts val="360"/>
              </a:spcBef>
              <a:spcAft>
                <a:spcPts val="0"/>
              </a:spcAft>
              <a:buClr>
                <a:schemeClr val="dk1"/>
              </a:buClr>
              <a:buSzPts val="1100"/>
              <a:buFont typeface="Arial"/>
              <a:buNone/>
            </a:pPr>
            <a:r>
              <a:rPr lang="en-AU" u="sng">
                <a:solidFill>
                  <a:schemeClr val="hlink"/>
                </a:solidFill>
                <a:hlinkClick r:id="rId4"/>
              </a:rPr>
              <a:t>www.sciencelearn.org.nz/images/4499-being-eye-tested</a:t>
            </a:r>
            <a:r>
              <a:rPr lang="en-AU"/>
              <a:t> </a:t>
            </a:r>
            <a:endParaRPr/>
          </a:p>
        </p:txBody>
      </p:sp>
      <p:sp>
        <p:nvSpPr>
          <p:cNvPr id="155" name="Google Shape;155;gbf0f99d3fb_0_239: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bf0f99d3fb_0_2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bf0f99d3fb_0_24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66" name="Google Shape;166;gbf0f99d3fb_0_249: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bf0f99d3fb_0_2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bf0f99d3fb_0_20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hlinkClick r:id="rId2"/>
              </a:rPr>
              <a:t>www.sciencelearn.org.nz/images/4501-vision-health-module</a:t>
            </a:r>
            <a:r>
              <a:rPr lang="en-AU"/>
              <a:t> </a:t>
            </a:r>
            <a:endParaRPr/>
          </a:p>
        </p:txBody>
      </p:sp>
      <p:sp>
        <p:nvSpPr>
          <p:cNvPr id="174" name="Google Shape;174;gbf0f99d3fb_0_207: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bf0f99d3fb_0_1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bf0f99d3fb_0_15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AU" sz="1300">
                <a:latin typeface="Arial"/>
                <a:ea typeface="Arial"/>
                <a:cs typeface="Arial"/>
                <a:sym typeface="Arial"/>
              </a:rPr>
              <a:t>Level 4 science concepts</a:t>
            </a:r>
            <a:endParaRPr sz="1300">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AU" sz="1350">
                <a:latin typeface="Arial"/>
                <a:ea typeface="Arial"/>
                <a:cs typeface="Arial"/>
                <a:sym typeface="Arial"/>
              </a:rPr>
              <a:t>Investigating in science</a:t>
            </a:r>
            <a:endParaRPr sz="1350">
              <a:latin typeface="Arial"/>
              <a:ea typeface="Arial"/>
              <a:cs typeface="Arial"/>
              <a:sym typeface="Arial"/>
            </a:endParaRPr>
          </a:p>
          <a:p>
            <a:pPr indent="-314325" lvl="0" marL="457200" rtl="0" algn="l">
              <a:lnSpc>
                <a:spcPct val="115000"/>
              </a:lnSpc>
              <a:spcBef>
                <a:spcPts val="1800"/>
              </a:spcBef>
              <a:spcAft>
                <a:spcPts val="0"/>
              </a:spcAft>
              <a:buSzPts val="1350"/>
              <a:buFont typeface="Arial"/>
              <a:buChar char="●"/>
            </a:pPr>
            <a:r>
              <a:rPr lang="en-AU" sz="1350">
                <a:latin typeface="Arial"/>
                <a:ea typeface="Arial"/>
                <a:cs typeface="Arial"/>
                <a:sym typeface="Arial"/>
              </a:rPr>
              <a:t>Build on prior experiences, working together to share and examine their own and others’ knowledge.</a:t>
            </a:r>
            <a:endParaRPr sz="1350">
              <a:latin typeface="Arial"/>
              <a:ea typeface="Arial"/>
              <a:cs typeface="Arial"/>
              <a:sym typeface="Arial"/>
            </a:endParaRPr>
          </a:p>
          <a:p>
            <a:pPr indent="-314325" lvl="0" marL="457200" rtl="0" algn="l">
              <a:lnSpc>
                <a:spcPct val="115000"/>
              </a:lnSpc>
              <a:spcBef>
                <a:spcPts val="0"/>
              </a:spcBef>
              <a:spcAft>
                <a:spcPts val="0"/>
              </a:spcAft>
              <a:buSzPts val="1350"/>
              <a:buFont typeface="Arial"/>
              <a:buChar char="●"/>
            </a:pPr>
            <a:r>
              <a:rPr lang="en-AU" sz="1350">
                <a:latin typeface="Arial"/>
                <a:ea typeface="Arial"/>
                <a:cs typeface="Arial"/>
                <a:sym typeface="Arial"/>
              </a:rPr>
              <a:t>Ask questions, find evidence, explore simple models and carry out appropriate investigations to develop simple explanations.</a:t>
            </a:r>
            <a:endParaRPr sz="1350">
              <a:latin typeface="Arial"/>
              <a:ea typeface="Arial"/>
              <a:cs typeface="Arial"/>
              <a:sym typeface="Arial"/>
            </a:endParaRPr>
          </a:p>
          <a:p>
            <a:pPr indent="0" lvl="0" marL="0" rtl="0" algn="l">
              <a:lnSpc>
                <a:spcPct val="115000"/>
              </a:lnSpc>
              <a:spcBef>
                <a:spcPts val="1800"/>
              </a:spcBef>
              <a:spcAft>
                <a:spcPts val="0"/>
              </a:spcAft>
              <a:buClr>
                <a:schemeClr val="dk1"/>
              </a:buClr>
              <a:buSzPts val="1100"/>
              <a:buFont typeface="Arial"/>
              <a:buNone/>
            </a:pPr>
            <a:r>
              <a:rPr lang="en-AU" sz="1350">
                <a:latin typeface="Arial"/>
                <a:ea typeface="Arial"/>
                <a:cs typeface="Arial"/>
                <a:sym typeface="Arial"/>
              </a:rPr>
              <a:t>Participating and contributing</a:t>
            </a:r>
            <a:endParaRPr sz="1350">
              <a:latin typeface="Arial"/>
              <a:ea typeface="Arial"/>
              <a:cs typeface="Arial"/>
              <a:sym typeface="Arial"/>
            </a:endParaRPr>
          </a:p>
          <a:p>
            <a:pPr indent="-314325" lvl="0" marL="457200" rtl="0" algn="l">
              <a:lnSpc>
                <a:spcPct val="115000"/>
              </a:lnSpc>
              <a:spcBef>
                <a:spcPts val="1800"/>
              </a:spcBef>
              <a:spcAft>
                <a:spcPts val="0"/>
              </a:spcAft>
              <a:buSzPts val="1350"/>
              <a:buFont typeface="Arial"/>
              <a:buChar char="●"/>
            </a:pPr>
            <a:r>
              <a:rPr lang="en-AU" sz="1350">
                <a:latin typeface="Arial"/>
                <a:ea typeface="Arial"/>
                <a:cs typeface="Arial"/>
                <a:sym typeface="Arial"/>
              </a:rPr>
              <a:t>Use their growing science knowledge when considering issues of concern to them.</a:t>
            </a:r>
            <a:endParaRPr sz="1350">
              <a:latin typeface="Arial"/>
              <a:ea typeface="Arial"/>
              <a:cs typeface="Arial"/>
              <a:sym typeface="Arial"/>
            </a:endParaRPr>
          </a:p>
          <a:p>
            <a:pPr indent="-314325" lvl="0" marL="457200" rtl="0" algn="l">
              <a:lnSpc>
                <a:spcPct val="115000"/>
              </a:lnSpc>
              <a:spcBef>
                <a:spcPts val="0"/>
              </a:spcBef>
              <a:spcAft>
                <a:spcPts val="0"/>
              </a:spcAft>
              <a:buSzPts val="1350"/>
              <a:buFont typeface="Arial"/>
              <a:buChar char="●"/>
            </a:pPr>
            <a:r>
              <a:rPr lang="en-AU" sz="1350">
                <a:latin typeface="Arial"/>
                <a:ea typeface="Arial"/>
                <a:cs typeface="Arial"/>
                <a:sym typeface="Arial"/>
              </a:rPr>
              <a:t>Explore various aspects of an issue and make decisions about possible actions.</a:t>
            </a:r>
            <a:endParaRPr sz="1350">
              <a:latin typeface="Arial"/>
              <a:ea typeface="Arial"/>
              <a:cs typeface="Arial"/>
              <a:sym typeface="Arial"/>
            </a:endParaRPr>
          </a:p>
          <a:p>
            <a:pPr indent="0" lvl="0" marL="0" rtl="0" algn="l">
              <a:lnSpc>
                <a:spcPct val="115000"/>
              </a:lnSpc>
              <a:spcBef>
                <a:spcPts val="1800"/>
              </a:spcBef>
              <a:spcAft>
                <a:spcPts val="0"/>
              </a:spcAft>
              <a:buClr>
                <a:schemeClr val="dk1"/>
              </a:buClr>
              <a:buSzPts val="1100"/>
              <a:buFont typeface="Arial"/>
              <a:buNone/>
            </a:pPr>
            <a:r>
              <a:rPr lang="en-AU" sz="1300">
                <a:latin typeface="Arial"/>
                <a:ea typeface="Arial"/>
                <a:cs typeface="Arial"/>
                <a:sym typeface="Arial"/>
              </a:rPr>
              <a:t>Level 4 health concepts</a:t>
            </a:r>
            <a:endParaRPr sz="1300">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AU" sz="1350">
                <a:latin typeface="Arial"/>
                <a:ea typeface="Arial"/>
                <a:cs typeface="Arial"/>
                <a:sym typeface="Arial"/>
              </a:rPr>
              <a:t>D1 Societal attitudes and values</a:t>
            </a:r>
            <a:endParaRPr sz="1350">
              <a:latin typeface="Arial"/>
              <a:ea typeface="Arial"/>
              <a:cs typeface="Arial"/>
              <a:sym typeface="Arial"/>
            </a:endParaRPr>
          </a:p>
          <a:p>
            <a:pPr indent="-314325" lvl="0" marL="457200" rtl="0" algn="l">
              <a:lnSpc>
                <a:spcPct val="115000"/>
              </a:lnSpc>
              <a:spcBef>
                <a:spcPts val="1800"/>
              </a:spcBef>
              <a:spcAft>
                <a:spcPts val="0"/>
              </a:spcAft>
              <a:buSzPts val="1350"/>
              <a:buFont typeface="Arial"/>
              <a:buChar char="●"/>
            </a:pPr>
            <a:r>
              <a:rPr lang="en-AU" sz="1350">
                <a:latin typeface="Arial"/>
                <a:ea typeface="Arial"/>
                <a:cs typeface="Arial"/>
                <a:sym typeface="Arial"/>
              </a:rPr>
              <a:t>Investigate and describe lifestyle factors and media influences that contribute to the wellbeing of people in New Zealand.</a:t>
            </a:r>
            <a:endParaRPr sz="1350">
              <a:latin typeface="Arial"/>
              <a:ea typeface="Arial"/>
              <a:cs typeface="Arial"/>
              <a:sym typeface="Arial"/>
            </a:endParaRPr>
          </a:p>
          <a:p>
            <a:pPr indent="0" lvl="0" marL="0" rtl="0" algn="l">
              <a:lnSpc>
                <a:spcPct val="115000"/>
              </a:lnSpc>
              <a:spcBef>
                <a:spcPts val="1800"/>
              </a:spcBef>
              <a:spcAft>
                <a:spcPts val="0"/>
              </a:spcAft>
              <a:buClr>
                <a:schemeClr val="dk1"/>
              </a:buClr>
              <a:buSzPts val="1100"/>
              <a:buFont typeface="Arial"/>
              <a:buNone/>
            </a:pPr>
            <a:r>
              <a:rPr lang="en-AU" sz="1350">
                <a:latin typeface="Arial"/>
                <a:ea typeface="Arial"/>
                <a:cs typeface="Arial"/>
                <a:sym typeface="Arial"/>
              </a:rPr>
              <a:t>D2 Community resources</a:t>
            </a:r>
            <a:endParaRPr sz="1350">
              <a:latin typeface="Arial"/>
              <a:ea typeface="Arial"/>
              <a:cs typeface="Arial"/>
              <a:sym typeface="Arial"/>
            </a:endParaRPr>
          </a:p>
          <a:p>
            <a:pPr indent="-314325" lvl="0" marL="457200" rtl="0" algn="l">
              <a:lnSpc>
                <a:spcPct val="115000"/>
              </a:lnSpc>
              <a:spcBef>
                <a:spcPts val="1800"/>
              </a:spcBef>
              <a:spcAft>
                <a:spcPts val="0"/>
              </a:spcAft>
              <a:buSzPts val="1350"/>
              <a:buFont typeface="Arial"/>
              <a:buChar char="●"/>
            </a:pPr>
            <a:r>
              <a:rPr lang="en-AU" sz="1350">
                <a:latin typeface="Arial"/>
                <a:ea typeface="Arial"/>
                <a:cs typeface="Arial"/>
                <a:sym typeface="Arial"/>
              </a:rPr>
              <a:t>Investigate and/or access a range of community resources that support wellbeing and evaluate the contribution made by each to the wellbeing of community members</a:t>
            </a:r>
            <a:endParaRPr/>
          </a:p>
        </p:txBody>
      </p:sp>
      <p:sp>
        <p:nvSpPr>
          <p:cNvPr id="184" name="Google Shape;184;gbf0f99d3fb_0_157: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c94d052b2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c94d052b29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800"/>
              </a:spcAft>
              <a:buNone/>
            </a:pPr>
            <a:r>
              <a:t/>
            </a:r>
            <a:endParaRPr/>
          </a:p>
        </p:txBody>
      </p:sp>
      <p:sp>
        <p:nvSpPr>
          <p:cNvPr id="193" name="Google Shape;193;gc94d052b29_0_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bf0f99d3fb_0_4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450"/>
              <a:buFont typeface="Calibri"/>
              <a:buNone/>
            </a:pPr>
            <a:r>
              <a:rPr lang="en-AU" sz="1800">
                <a:solidFill>
                  <a:srgbClr val="000000"/>
                </a:solidFill>
                <a:latin typeface="Arial"/>
                <a:ea typeface="Arial"/>
                <a:cs typeface="Arial"/>
                <a:sym typeface="Arial"/>
              </a:rPr>
              <a:t>The SLH is funded by the New Zealand government – Ministry of Business, Innovation and Employment (</a:t>
            </a:r>
            <a:r>
              <a:rPr lang="en-AU" sz="1800">
                <a:latin typeface="Arial"/>
                <a:ea typeface="Arial"/>
                <a:cs typeface="Arial"/>
                <a:sym typeface="Arial"/>
              </a:rPr>
              <a:t>MBIE) </a:t>
            </a:r>
            <a:r>
              <a:rPr lang="en-AU" sz="1800">
                <a:solidFill>
                  <a:srgbClr val="000000"/>
                </a:solidFill>
                <a:latin typeface="Arial"/>
                <a:ea typeface="Arial"/>
                <a:cs typeface="Arial"/>
                <a:sym typeface="Arial"/>
              </a:rPr>
              <a:t>– under the Curious Minds fund</a:t>
            </a:r>
            <a:endParaRPr b="0" i="0" sz="1800" u="none" cap="none" strike="noStrike">
              <a:solidFill>
                <a:srgbClr val="000000"/>
              </a:solidFill>
              <a:latin typeface="Arial"/>
              <a:ea typeface="Arial"/>
              <a:cs typeface="Arial"/>
              <a:sym typeface="Arial"/>
            </a:endParaRPr>
          </a:p>
        </p:txBody>
      </p:sp>
      <p:sp>
        <p:nvSpPr>
          <p:cNvPr id="34" name="Google Shape;34;gbf0f99d3fb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bf0f99d3fb_0_2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bf0f99d3fb_0_27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04" name="Google Shape;204;gbf0f99d3fb_0_278: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bf0f99d3fb_0_2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bf0f99d3fb_0_28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a:t>Add how to get a chart. </a:t>
            </a:r>
            <a:endParaRPr/>
          </a:p>
          <a:p>
            <a:pPr indent="0" lvl="0" marL="0" rtl="0" algn="l">
              <a:spcBef>
                <a:spcPts val="360"/>
              </a:spcBef>
              <a:spcAft>
                <a:spcPts val="0"/>
              </a:spcAft>
              <a:buNone/>
            </a:pPr>
            <a:r>
              <a:rPr lang="en-AU"/>
              <a:t>Form: </a:t>
            </a:r>
            <a:r>
              <a:rPr lang="en-AU" u="sng">
                <a:solidFill>
                  <a:schemeClr val="hlink"/>
                </a:solidFill>
                <a:hlinkClick r:id="rId2"/>
              </a:rPr>
              <a:t>https://docs.google.com/forms/d/e/1FAIpQLScTwNNYeVrUSXXBStU9MA8j5vnT8wH8Hq1fxL5ThkJQIGDFNA/viewform?usp=sf_link</a:t>
            </a:r>
            <a:r>
              <a:rPr lang="en-AU"/>
              <a:t> </a:t>
            </a:r>
            <a:endParaRPr/>
          </a:p>
        </p:txBody>
      </p:sp>
      <p:sp>
        <p:nvSpPr>
          <p:cNvPr id="212" name="Google Shape;212;gbf0f99d3fb_0_284: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bf0f99d3fb_0_1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bf0f99d3fb_0_16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hlinkClick r:id="rId2"/>
              </a:rPr>
              <a:t>www.sciencelearn.org.nz/resources/3009-improving-vision-screening-for-children</a:t>
            </a:r>
            <a:r>
              <a:rPr lang="en-AU"/>
              <a:t> (down the bottom in </a:t>
            </a:r>
            <a:r>
              <a:rPr lang="en-AU"/>
              <a:t>related</a:t>
            </a:r>
            <a:r>
              <a:rPr lang="en-AU"/>
              <a:t> content)</a:t>
            </a:r>
            <a:endParaRPr/>
          </a:p>
          <a:p>
            <a:pPr indent="0" lvl="0" marL="0" rtl="0" algn="l">
              <a:spcBef>
                <a:spcPts val="360"/>
              </a:spcBef>
              <a:spcAft>
                <a:spcPts val="0"/>
              </a:spcAft>
              <a:buClr>
                <a:schemeClr val="dk1"/>
              </a:buClr>
              <a:buSzPts val="1100"/>
              <a:buFont typeface="Arial"/>
              <a:buNone/>
            </a:pPr>
            <a:r>
              <a:rPr lang="en-AU"/>
              <a:t>See these videos for additional information about the Vision 20/20 project.</a:t>
            </a:r>
            <a:endParaRPr/>
          </a:p>
          <a:p>
            <a:pPr indent="-304800" lvl="0" marL="457200" rtl="0" algn="l">
              <a:spcBef>
                <a:spcPts val="360"/>
              </a:spcBef>
              <a:spcAft>
                <a:spcPts val="0"/>
              </a:spcAft>
              <a:buSzPts val="1200"/>
              <a:buChar char="●"/>
            </a:pPr>
            <a:r>
              <a:rPr lang="en-AU" u="sng">
                <a:solidFill>
                  <a:schemeClr val="hlink"/>
                </a:solidFill>
                <a:hlinkClick r:id="rId3"/>
              </a:rPr>
              <a:t>Introduction to the Vision 20/20 toolkit</a:t>
            </a:r>
            <a:endParaRPr/>
          </a:p>
          <a:p>
            <a:pPr indent="-304800" lvl="0" marL="457200" rtl="0" algn="l">
              <a:spcBef>
                <a:spcPts val="360"/>
              </a:spcBef>
              <a:spcAft>
                <a:spcPts val="0"/>
              </a:spcAft>
              <a:buSzPts val="1200"/>
              <a:buChar char="●"/>
            </a:pPr>
            <a:r>
              <a:rPr lang="en-AU" u="sng">
                <a:solidFill>
                  <a:schemeClr val="hlink"/>
                </a:solidFill>
                <a:hlinkClick r:id="rId4"/>
              </a:rPr>
              <a:t>The design process for the Vision 20/20 toolkit</a:t>
            </a:r>
            <a:endParaRPr sz="1000">
              <a:solidFill>
                <a:srgbClr val="477DCA"/>
              </a:solidFill>
              <a:latin typeface="Arial"/>
              <a:ea typeface="Arial"/>
              <a:cs typeface="Arial"/>
              <a:sym typeface="Arial"/>
            </a:endParaRPr>
          </a:p>
          <a:p>
            <a:pPr indent="0" lvl="0" marL="0" rtl="0" algn="l">
              <a:spcBef>
                <a:spcPts val="360"/>
              </a:spcBef>
              <a:spcAft>
                <a:spcPts val="0"/>
              </a:spcAft>
              <a:buNone/>
            </a:pPr>
            <a:r>
              <a:t/>
            </a:r>
            <a:endParaRPr/>
          </a:p>
        </p:txBody>
      </p:sp>
      <p:sp>
        <p:nvSpPr>
          <p:cNvPr id="220" name="Google Shape;220;gbf0f99d3fb_0_164: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bf0f99d3fb_0_2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bf0f99d3fb_0_26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a:t>Interactive activity </a:t>
            </a:r>
            <a:r>
              <a:rPr lang="en-AU" u="sng">
                <a:solidFill>
                  <a:schemeClr val="hlink"/>
                </a:solidFill>
                <a:hlinkClick r:id="rId2"/>
              </a:rPr>
              <a:t>www.sciencelearn.org.nz/resources/3007-labelling-the-eye</a:t>
            </a:r>
            <a:r>
              <a:rPr lang="en-AU"/>
              <a:t> </a:t>
            </a:r>
            <a:endParaRPr/>
          </a:p>
        </p:txBody>
      </p:sp>
      <p:sp>
        <p:nvSpPr>
          <p:cNvPr id="228" name="Google Shape;228;gbf0f99d3fb_0_269: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bf0f99d3fb_0_2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bf0f99d3fb_0_2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hlinkClick r:id="rId2"/>
              </a:rPr>
              <a:t>www.sciencelearn.org.nz/resources/3008-eye-dissection</a:t>
            </a:r>
            <a:endParaRPr/>
          </a:p>
          <a:p>
            <a:pPr indent="0" lvl="0" marL="0" rtl="0" algn="l">
              <a:spcBef>
                <a:spcPts val="360"/>
              </a:spcBef>
              <a:spcAft>
                <a:spcPts val="0"/>
              </a:spcAft>
              <a:buNone/>
            </a:pPr>
            <a:r>
              <a:rPr lang="en-AU" u="sng">
                <a:solidFill>
                  <a:schemeClr val="hlink"/>
                </a:solidFill>
                <a:hlinkClick r:id="rId3"/>
              </a:rPr>
              <a:t>www.sciencelearn.org.nz/resources/58-pinhole-cameras-and-eyes</a:t>
            </a:r>
            <a:r>
              <a:rPr lang="en-AU"/>
              <a:t> </a:t>
            </a:r>
            <a:endParaRPr/>
          </a:p>
        </p:txBody>
      </p:sp>
      <p:sp>
        <p:nvSpPr>
          <p:cNvPr id="236" name="Google Shape;236;gbf0f99d3fb_0_213: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bf0f99d3fb_0_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bf0f99d3fb_0_13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hlinkClick r:id="rId2"/>
              </a:rPr>
              <a:t>www.sciencelearn.org.nz/topics/light-and-colour</a:t>
            </a:r>
            <a:r>
              <a:rPr lang="en-AU"/>
              <a:t> </a:t>
            </a:r>
            <a:endParaRPr/>
          </a:p>
          <a:p>
            <a:pPr indent="0" lvl="0" marL="0" rtl="0" algn="l">
              <a:spcBef>
                <a:spcPts val="360"/>
              </a:spcBef>
              <a:spcAft>
                <a:spcPts val="0"/>
              </a:spcAft>
              <a:buNone/>
            </a:pPr>
            <a:r>
              <a:rPr lang="en-AU" u="sng">
                <a:solidFill>
                  <a:schemeClr val="hlink"/>
                </a:solidFill>
                <a:hlinkClick r:id="rId3"/>
              </a:rPr>
              <a:t>www.sciencelearn.org.nz/resources/39-light-and-sight-introduction</a:t>
            </a:r>
            <a:endParaRPr/>
          </a:p>
          <a:p>
            <a:pPr indent="0" lvl="0" marL="0" rtl="0" algn="l">
              <a:spcBef>
                <a:spcPts val="360"/>
              </a:spcBef>
              <a:spcAft>
                <a:spcPts val="0"/>
              </a:spcAft>
              <a:buNone/>
            </a:pPr>
            <a:r>
              <a:rPr lang="en-AU" u="sng">
                <a:solidFill>
                  <a:schemeClr val="hlink"/>
                </a:solidFill>
                <a:hlinkClick r:id="rId4"/>
              </a:rPr>
              <a:t>www.sciencelearn.org.nz/resources/1887-sight</a:t>
            </a:r>
            <a:r>
              <a:rPr lang="en-AU"/>
              <a:t> </a:t>
            </a:r>
            <a:endParaRPr/>
          </a:p>
          <a:p>
            <a:pPr indent="0" lvl="0" marL="0" rtl="0" algn="l">
              <a:spcBef>
                <a:spcPts val="360"/>
              </a:spcBef>
              <a:spcAft>
                <a:spcPts val="0"/>
              </a:spcAft>
              <a:buNone/>
            </a:pPr>
            <a:r>
              <a:rPr lang="en-AU" u="sng">
                <a:solidFill>
                  <a:schemeClr val="hlink"/>
                </a:solidFill>
                <a:hlinkClick r:id="rId5"/>
              </a:rPr>
              <a:t>www.sciencelearn.org.nz/resources/42-ophthalmology-research</a:t>
            </a:r>
            <a:r>
              <a:rPr lang="en-AU"/>
              <a:t> </a:t>
            </a:r>
            <a:endParaRPr/>
          </a:p>
          <a:p>
            <a:pPr indent="0" lvl="0" marL="0" rtl="0" algn="l">
              <a:spcBef>
                <a:spcPts val="360"/>
              </a:spcBef>
              <a:spcAft>
                <a:spcPts val="0"/>
              </a:spcAft>
              <a:buNone/>
            </a:pPr>
            <a:r>
              <a:rPr lang="en-AU" u="sng">
                <a:solidFill>
                  <a:schemeClr val="hlink"/>
                </a:solidFill>
                <a:hlinkClick r:id="rId6"/>
              </a:rPr>
              <a:t>www.sciencelearn.org.nz/resources/2771-light-and-shadows</a:t>
            </a:r>
            <a:r>
              <a:rPr lang="en-AU"/>
              <a:t> – for younger children</a:t>
            </a:r>
            <a:endParaRPr/>
          </a:p>
        </p:txBody>
      </p:sp>
      <p:sp>
        <p:nvSpPr>
          <p:cNvPr id="246" name="Google Shape;246;gbf0f99d3fb_0_13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b37b93273a_0_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450"/>
              <a:buFont typeface="Calibri"/>
              <a:buNone/>
            </a:pPr>
            <a:r>
              <a:t/>
            </a:r>
            <a:endParaRPr b="0" i="0" sz="1800" u="none" cap="none" strike="noStrike">
              <a:solidFill>
                <a:srgbClr val="000000"/>
              </a:solidFill>
              <a:latin typeface="Arial"/>
              <a:ea typeface="Arial"/>
              <a:cs typeface="Arial"/>
              <a:sym typeface="Arial"/>
            </a:endParaRPr>
          </a:p>
        </p:txBody>
      </p:sp>
      <p:sp>
        <p:nvSpPr>
          <p:cNvPr id="255" name="Google Shape;255;gb37b93273a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g7a1f8ac042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 name="Google Shape;43;g7a1f8ac042_0_6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4" name="Google Shape;44;g7a1f8ac042_0_6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bf0f99d3fb_0_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 name="Google Shape;51;gbf0f99d3fb_0_7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sz="1100"/>
              <a:t>Image: </a:t>
            </a:r>
            <a:r>
              <a:rPr lang="en-AU" sz="1100" u="sng">
                <a:solidFill>
                  <a:schemeClr val="hlink"/>
                </a:solidFill>
                <a:hlinkClick r:id="rId2"/>
              </a:rPr>
              <a:t>www.sciencelearn.org.nz/images/4499-being-eye-tested</a:t>
            </a:r>
            <a:r>
              <a:rPr lang="en-AU" sz="1100"/>
              <a:t> </a:t>
            </a:r>
            <a:endParaRPr sz="1100"/>
          </a:p>
          <a:p>
            <a:pPr indent="0" lvl="0" marL="0" rtl="0" algn="l">
              <a:spcBef>
                <a:spcPts val="360"/>
              </a:spcBef>
              <a:spcAft>
                <a:spcPts val="0"/>
              </a:spcAft>
              <a:buNone/>
            </a:pPr>
            <a:r>
              <a:rPr lang="en-AU" sz="1100"/>
              <a:t>Share collection: </a:t>
            </a:r>
            <a:r>
              <a:rPr lang="en-AU" sz="1100" u="sng">
                <a:solidFill>
                  <a:schemeClr val="hlink"/>
                </a:solidFill>
                <a:hlinkClick r:id="rId3"/>
              </a:rPr>
              <a:t>www.sciencelearn.org.nz/collections/shared/88281a8a9daf3c705b2d7ab29a3c7272</a:t>
            </a:r>
            <a:r>
              <a:rPr lang="en-AU" sz="1100"/>
              <a:t> </a:t>
            </a:r>
            <a:endParaRPr sz="1100"/>
          </a:p>
        </p:txBody>
      </p:sp>
      <p:sp>
        <p:nvSpPr>
          <p:cNvPr id="52" name="Google Shape;52;gbf0f99d3fb_0_7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b37b93273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b37b93273a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hlinkClick r:id="rId2"/>
              </a:rPr>
              <a:t>www.royalsociety.org.nz/what-we-do/funds-and-opportunities/science-teaching-leadership-programme/teacher-profiles/2015-teacher-profiles/arthur-street-school-karen-parker/</a:t>
            </a:r>
            <a:r>
              <a:rPr lang="en-AU"/>
              <a:t> </a:t>
            </a:r>
            <a:endParaRPr/>
          </a:p>
          <a:p>
            <a:pPr indent="0" lvl="0" marL="0" rtl="0" algn="l">
              <a:spcBef>
                <a:spcPts val="360"/>
              </a:spcBef>
              <a:spcAft>
                <a:spcPts val="0"/>
              </a:spcAft>
              <a:buNone/>
            </a:pPr>
            <a:r>
              <a:rPr lang="en-AU" u="sng">
                <a:solidFill>
                  <a:schemeClr val="hlink"/>
                </a:solidFill>
                <a:hlinkClick r:id="rId3"/>
              </a:rPr>
              <a:t>https://tahuna.school.nz/about/our-staff/karen-parker/</a:t>
            </a:r>
            <a:r>
              <a:rPr lang="en-AU"/>
              <a:t> </a:t>
            </a:r>
            <a:endParaRPr/>
          </a:p>
        </p:txBody>
      </p:sp>
      <p:sp>
        <p:nvSpPr>
          <p:cNvPr id="62" name="Google Shape;62;gb37b93273a_0_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bf0f99d3fb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bf0f99d3fb_0_11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71" name="Google Shape;71;gbf0f99d3fb_0_117: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bf0f99d3fb_0_1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bf0f99d3fb_0_17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hlinkClick r:id="rId2"/>
              </a:rPr>
              <a:t>www.sciencelearn.org.nz/resources/3006-our-eyes-our-vision</a:t>
            </a:r>
            <a:r>
              <a:rPr lang="en-AU"/>
              <a:t> </a:t>
            </a:r>
            <a:endParaRPr/>
          </a:p>
          <a:p>
            <a:pPr indent="0" lvl="0" marL="0" rtl="0" algn="l">
              <a:spcBef>
                <a:spcPts val="360"/>
              </a:spcBef>
              <a:spcAft>
                <a:spcPts val="0"/>
              </a:spcAft>
              <a:buNone/>
            </a:pPr>
            <a:r>
              <a:rPr lang="en-AU" u="sng">
                <a:solidFill>
                  <a:schemeClr val="hlink"/>
                </a:solidFill>
                <a:hlinkClick r:id="rId3"/>
              </a:rPr>
              <a:t>www.sciencelearn.org.nz/resources/3009-improving-vision-screening-for-children</a:t>
            </a:r>
            <a:r>
              <a:rPr lang="en-AU"/>
              <a:t> </a:t>
            </a:r>
            <a:endParaRPr/>
          </a:p>
        </p:txBody>
      </p:sp>
      <p:sp>
        <p:nvSpPr>
          <p:cNvPr id="81" name="Google Shape;81;gbf0f99d3fb_0_175: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bf0f99d3fb_0_1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bf0f99d3fb_0_18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u="sng">
                <a:solidFill>
                  <a:schemeClr val="hlink"/>
                </a:solidFill>
                <a:hlinkClick r:id="rId2"/>
              </a:rPr>
              <a:t>www.sciencelearn.org.nz/resources/3006-our-eyes-our-vision</a:t>
            </a:r>
            <a:r>
              <a:rPr lang="en-AU"/>
              <a:t> </a:t>
            </a:r>
            <a:endParaRPr/>
          </a:p>
          <a:p>
            <a:pPr indent="0" lvl="0" marL="0" rtl="0" algn="l">
              <a:spcBef>
                <a:spcPts val="360"/>
              </a:spcBef>
              <a:spcAft>
                <a:spcPts val="0"/>
              </a:spcAft>
              <a:buNone/>
            </a:pPr>
            <a:r>
              <a:rPr lang="en-AU" u="sng">
                <a:solidFill>
                  <a:schemeClr val="hlink"/>
                </a:solidFill>
                <a:hlinkClick r:id="rId3"/>
              </a:rPr>
              <a:t>www.sciencelearn.org.nz/resources/3009-improving-vision-screening-for-children</a:t>
            </a:r>
            <a:r>
              <a:rPr lang="en-AU"/>
              <a:t> </a:t>
            </a:r>
            <a:endParaRPr/>
          </a:p>
        </p:txBody>
      </p:sp>
      <p:sp>
        <p:nvSpPr>
          <p:cNvPr id="89" name="Google Shape;89;gbf0f99d3fb_0_183: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bf0f99d3fb_0_1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bf0f99d3fb_0_18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99" name="Google Shape;99;gbf0f99d3fb_0_189: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b="0" l="357" r="347" t="0"/>
          <a:stretch/>
        </p:blipFill>
        <p:spPr>
          <a:xfrm>
            <a:off x="7362825" y="0"/>
            <a:ext cx="1717675" cy="754063"/>
          </a:xfrm>
          <a:prstGeom prst="rect">
            <a:avLst/>
          </a:prstGeom>
          <a:noFill/>
          <a:ln>
            <a:noFill/>
          </a:ln>
        </p:spPr>
      </p:pic>
      <p:sp>
        <p:nvSpPr>
          <p:cNvPr id="17" name="Google Shape;17;p2"/>
          <p:cNvSpPr txBox="1"/>
          <p:nvPr>
            <p:ph type="title"/>
          </p:nvPr>
        </p:nvSpPr>
        <p:spPr>
          <a:xfrm>
            <a:off x="533399" y="611872"/>
            <a:ext cx="3840479" cy="1162048"/>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8" name="Google Shape;18;p2"/>
          <p:cNvSpPr txBox="1"/>
          <p:nvPr>
            <p:ph idx="1" type="body"/>
          </p:nvPr>
        </p:nvSpPr>
        <p:spPr>
          <a:xfrm>
            <a:off x="4742823" y="1587500"/>
            <a:ext cx="3840479" cy="3898900"/>
          </a:xfrm>
          <a:prstGeom prst="rect">
            <a:avLst/>
          </a:prstGeom>
          <a:noFill/>
          <a:ln>
            <a:noFill/>
          </a:ln>
        </p:spPr>
        <p:txBody>
          <a:bodyPr anchorCtr="0" anchor="t" bIns="91425" lIns="91425" spcFirstLastPara="1" rIns="91425" wrap="square" tIns="91425">
            <a:noAutofit/>
          </a:bodyPr>
          <a:lstStyle>
            <a:lvl1pPr indent="-382270" lvl="0" marL="457200" marR="0" rtl="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 name="Google Shape;19;p2"/>
          <p:cNvSpPr txBox="1"/>
          <p:nvPr>
            <p:ph idx="2" type="body"/>
          </p:nvPr>
        </p:nvSpPr>
        <p:spPr>
          <a:xfrm>
            <a:off x="533399" y="1787856"/>
            <a:ext cx="3840479" cy="3720152"/>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rtl="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rtl="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20" name="Google Shape;20;p2"/>
          <p:cNvSpPr txBox="1"/>
          <p:nvPr>
            <p:ph idx="10" type="dt"/>
          </p:nvPr>
        </p:nvSpPr>
        <p:spPr>
          <a:xfrm>
            <a:off x="6781800" y="6275387"/>
            <a:ext cx="981074" cy="365125"/>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1" name="Google Shape;21;p2"/>
          <p:cNvSpPr txBox="1"/>
          <p:nvPr>
            <p:ph idx="11" type="ftr"/>
          </p:nvPr>
        </p:nvSpPr>
        <p:spPr>
          <a:xfrm>
            <a:off x="265112" y="6275387"/>
            <a:ext cx="5983285"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2" name="Google Shape;22;p2"/>
          <p:cNvSpPr txBox="1"/>
          <p:nvPr>
            <p:ph idx="12" type="sldNum"/>
          </p:nvPr>
        </p:nvSpPr>
        <p:spPr>
          <a:xfrm>
            <a:off x="7897813" y="6275387"/>
            <a:ext cx="99059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1.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549275" y="533400"/>
            <a:ext cx="8042273" cy="911224"/>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1" name="Google Shape;11;p1"/>
          <p:cNvSpPr txBox="1"/>
          <p:nvPr>
            <p:ph idx="1" type="body"/>
          </p:nvPr>
        </p:nvSpPr>
        <p:spPr>
          <a:xfrm>
            <a:off x="549275" y="1600200"/>
            <a:ext cx="8042273" cy="43434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6781800" y="6275387"/>
            <a:ext cx="981074" cy="365125"/>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265112" y="6275387"/>
            <a:ext cx="5983285"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7897813" y="6275387"/>
            <a:ext cx="99059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hyperlink" Target="https://www.sciencelearn.org.nz/resources/3009-improving-vision-screening-for-children" TargetMode="External"/><Relationship Id="rId6"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7.png"/><Relationship Id="rId6" Type="http://schemas.openxmlformats.org/officeDocument/2006/relationships/image" Target="../media/image16.png"/><Relationship Id="rId7"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8.jpg"/><Relationship Id="rId5" Type="http://schemas.openxmlformats.org/officeDocument/2006/relationships/hyperlink" Target="http://www.sciencelearn.org.nz/" TargetMode="External"/><Relationship Id="rId6" Type="http://schemas.openxmlformats.org/officeDocument/2006/relationships/hyperlink" Target="http://www.sciencelearn.org.nz/"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jp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 Id="rId6" Type="http://schemas.openxmlformats.org/officeDocument/2006/relationships/hyperlink" Target="https://www.royalsociety.org.nz/what-we-do/funds-and-opportunities/crest-awards/crest-and-ethical-practice/crest-and-ethics/" TargetMode="External"/><Relationship Id="rId7" Type="http://schemas.openxmlformats.org/officeDocument/2006/relationships/hyperlink" Target="https://www.royalsociety.org.nz/what-we-do/funds-and-opportunities/crest-awards/crest-and-ethical-practice/crest-and-ethic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5.jpg"/><Relationship Id="rId5" Type="http://schemas.openxmlformats.org/officeDocument/2006/relationships/hyperlink" Target="http://www.sciencelearn.org.nz/" TargetMode="External"/><Relationship Id="rId6" Type="http://schemas.openxmlformats.org/officeDocument/2006/relationships/hyperlink" Target="http://www.sciencelearn.org.nz/"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jp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12.jpg"/></Relationships>
</file>

<file path=ppt/slides/_rels/slide22.xml.rels><?xml version="1.0" encoding="UTF-8" standalone="yes"?><Relationships xmlns="http://schemas.openxmlformats.org/package/2006/relationships"><Relationship Id="rId11" Type="http://schemas.openxmlformats.org/officeDocument/2006/relationships/hyperlink" Target="https://www.sciencelearn.org.nz/system/documents/files/000/000/959/original/Vision_Health_Module_%E2%80%93_Student_Workbook.pdf?1608069699" TargetMode="External"/><Relationship Id="rId10" Type="http://schemas.openxmlformats.org/officeDocument/2006/relationships/hyperlink" Target="https://www.sciencelearn.org.nz/system/documents/files/000/000/967/original/Child-to-Child_Vision_Screening.pptx?1608176514" TargetMode="External"/><Relationship Id="rId13" Type="http://schemas.openxmlformats.org/officeDocument/2006/relationships/hyperlink" Target="https://www.sciencelearn.org.nz/system/documents/files/000/000/966/original/Template_for_recording_class_vision_screening_results.xlsx?1608084917" TargetMode="External"/><Relationship Id="rId12" Type="http://schemas.openxmlformats.org/officeDocument/2006/relationships/hyperlink" Target="https://www.sciencelearn.org.nz/system/documents/files/000/000/960/original/Vision_Health_Module_%E2%80%93_Workbook_Answers.pdf?1608069927"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www.sciencelearn.org.nz/system/documents/files/000/000/958/original/The_Vision_Health_Module_%E2%80%93_teaching_plan.pdf?1608175205" TargetMode="External"/><Relationship Id="rId4" Type="http://schemas.openxmlformats.org/officeDocument/2006/relationships/hyperlink" Target="https://www.sciencelearn.org.nz/system/documents/files/000/000/967/original/Child-to-child_Vision_Screening_Manual.pdf?1608175321" TargetMode="External"/><Relationship Id="rId9" Type="http://schemas.openxmlformats.org/officeDocument/2006/relationships/hyperlink" Target="https://www.sciencelearn.org.nz/system/documents/files/000/000/965/original/Technology_and_vision.pptx?1608176383" TargetMode="External"/><Relationship Id="rId15" Type="http://schemas.openxmlformats.org/officeDocument/2006/relationships/hyperlink" Target="http://www.sciencelearn.org.nz/" TargetMode="External"/><Relationship Id="rId14" Type="http://schemas.openxmlformats.org/officeDocument/2006/relationships/hyperlink" Target="http://www.sciencelearn.org.nz/" TargetMode="External"/><Relationship Id="rId5" Type="http://schemas.openxmlformats.org/officeDocument/2006/relationships/hyperlink" Target="https://www.sciencelearn.org.nz/system/documents/files/000/000/961/original/How_do_our_eyes_work_%E2%80%93_Part_1.pptx?1608175627" TargetMode="External"/><Relationship Id="rId6" Type="http://schemas.openxmlformats.org/officeDocument/2006/relationships/hyperlink" Target="https://www.sciencelearn.org.nz/system/documents/files/000/000/962/original/How_do_our_eyes_work_%E2%80%93_Part_2.pptx?1608176066" TargetMode="External"/><Relationship Id="rId7" Type="http://schemas.openxmlformats.org/officeDocument/2006/relationships/hyperlink" Target="https://www.sciencelearn.org.nz/system/documents/files/000/000/963/original/Looking_after_our_eyes.pptx?1608176157" TargetMode="External"/><Relationship Id="rId8" Type="http://schemas.openxmlformats.org/officeDocument/2006/relationships/hyperlink" Target="https://www.sciencelearn.org.nz/system/documents/files/000/000/964/original/We_all_see_differently.pptx?1608176292"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29.png"/><Relationship Id="rId6"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33.png"/><Relationship Id="rId6" Type="http://schemas.openxmlformats.org/officeDocument/2006/relationships/image" Target="../media/image31.png"/><Relationship Id="rId7" Type="http://schemas.openxmlformats.org/officeDocument/2006/relationships/image" Target="../media/image19.png"/></Relationships>
</file>

<file path=ppt/slides/_rels/slide26.xml.rels><?xml version="1.0" encoding="UTF-8" standalone="yes"?><Relationships xmlns="http://schemas.openxmlformats.org/package/2006/relationships"><Relationship Id="rId11" Type="http://schemas.openxmlformats.org/officeDocument/2006/relationships/image" Target="../media/image22.jpg"/><Relationship Id="rId10" Type="http://schemas.openxmlformats.org/officeDocument/2006/relationships/hyperlink" Target="mailto:enquiries@sciencelearn.org.nz" TargetMode="External"/><Relationship Id="rId13" Type="http://schemas.openxmlformats.org/officeDocument/2006/relationships/image" Target="../media/image23.png"/><Relationship Id="rId12"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mailto:enquiries@sciencelearn.org.nz" TargetMode="External"/><Relationship Id="rId4" Type="http://schemas.openxmlformats.org/officeDocument/2006/relationships/hyperlink" Target="http://www.facebook.com/nzsciencelearn" TargetMode="External"/><Relationship Id="rId9" Type="http://schemas.openxmlformats.org/officeDocument/2006/relationships/hyperlink" Target="http://slh-talk.slack.com/" TargetMode="External"/><Relationship Id="rId15" Type="http://schemas.openxmlformats.org/officeDocument/2006/relationships/image" Target="../media/image28.png"/><Relationship Id="rId14" Type="http://schemas.openxmlformats.org/officeDocument/2006/relationships/image" Target="../media/image25.png"/><Relationship Id="rId16" Type="http://schemas.openxmlformats.org/officeDocument/2006/relationships/image" Target="../media/image21.jpg"/><Relationship Id="rId5" Type="http://schemas.openxmlformats.org/officeDocument/2006/relationships/hyperlink" Target="http://www.facebook.com/nzsciencelearn" TargetMode="External"/><Relationship Id="rId6" Type="http://schemas.openxmlformats.org/officeDocument/2006/relationships/hyperlink" Target="https://nz.pinterest.com/nzsciencelearn/" TargetMode="External"/><Relationship Id="rId7" Type="http://schemas.openxmlformats.org/officeDocument/2006/relationships/hyperlink" Target="http://www.instagram.com/sciencelearninghubnz" TargetMode="External"/><Relationship Id="rId8" Type="http://schemas.openxmlformats.org/officeDocument/2006/relationships/hyperlink" Target="https://join.slack.com/t/slh-talk/shared_invite/enQtMjU3OTUzMDgwNjYxLTk1ZTdlMGY4Zjk5MzlkMDIwMmNkMzliOGZkYWQzNzFiZWM5M2U1ZGY1MTY3MjVjYmRjOWE1MTM1ZTc4OGRiY2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hyperlink" Target="http://www.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drive.google.com/file/d/15ytUieA0lAGKJh080koMnSnGjcqLf2bZ/view" TargetMode="External"/><Relationship Id="rId4" Type="http://schemas.openxmlformats.org/officeDocument/2006/relationships/image" Target="../media/image9.jpg"/><Relationship Id="rId5" Type="http://schemas.openxmlformats.org/officeDocument/2006/relationships/hyperlink" Target="http://www.sciencelearn.org.nz/" TargetMode="External"/><Relationship Id="rId6" Type="http://schemas.openxmlformats.org/officeDocument/2006/relationships/hyperlink" Target="http://www.sciencelearn.org.nz/"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 name="Shape 27"/>
        <p:cNvGrpSpPr/>
        <p:nvPr/>
      </p:nvGrpSpPr>
      <p:grpSpPr>
        <a:xfrm>
          <a:off x="0" y="0"/>
          <a:ext cx="0" cy="0"/>
          <a:chOff x="0" y="0"/>
          <a:chExt cx="0" cy="0"/>
        </a:xfrm>
      </p:grpSpPr>
      <p:sp>
        <p:nvSpPr>
          <p:cNvPr id="28" name="Google Shape;28;p3"/>
          <p:cNvSpPr txBox="1"/>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b="1" sz="4800">
              <a:solidFill>
                <a:srgbClr val="2C7C9F"/>
              </a:solidFill>
            </a:endParaRPr>
          </a:p>
          <a:p>
            <a:pPr indent="0" lvl="0" marL="0" rtl="0" algn="ctr">
              <a:spcBef>
                <a:spcPts val="0"/>
              </a:spcBef>
              <a:spcAft>
                <a:spcPts val="0"/>
              </a:spcAft>
              <a:buNone/>
            </a:pPr>
            <a:r>
              <a:rPr b="1" lang="en-AU" sz="4800">
                <a:solidFill>
                  <a:srgbClr val="2C7C9F"/>
                </a:solidFill>
              </a:rPr>
              <a:t>Vision 20/20 </a:t>
            </a:r>
            <a:endParaRPr b="1" sz="3500">
              <a:solidFill>
                <a:schemeClr val="accent1"/>
              </a:solidFill>
              <a:latin typeface="Calibri"/>
              <a:ea typeface="Calibri"/>
              <a:cs typeface="Calibri"/>
              <a:sym typeface="Calibri"/>
            </a:endParaRPr>
          </a:p>
          <a:p>
            <a:pPr indent="0" lvl="0" marL="0" rtl="0" algn="ctr">
              <a:spcBef>
                <a:spcPts val="0"/>
              </a:spcBef>
              <a:spcAft>
                <a:spcPts val="0"/>
              </a:spcAft>
              <a:buNone/>
            </a:pPr>
            <a:r>
              <a:rPr b="1" lang="en-AU" sz="3500">
                <a:solidFill>
                  <a:schemeClr val="accent1"/>
                </a:solidFill>
                <a:latin typeface="Calibri"/>
                <a:ea typeface="Calibri"/>
                <a:cs typeface="Calibri"/>
                <a:sym typeface="Calibri"/>
              </a:rPr>
              <a:t>child to child vision testing</a:t>
            </a:r>
            <a:endParaRPr b="1" sz="3500">
              <a:solidFill>
                <a:schemeClr val="accent1"/>
              </a:solidFill>
              <a:latin typeface="Calibri"/>
              <a:ea typeface="Calibri"/>
              <a:cs typeface="Calibri"/>
              <a:sym typeface="Calibri"/>
            </a:endParaRPr>
          </a:p>
          <a:p>
            <a:pPr indent="0" lvl="0" marL="0" rtl="0" algn="ctr">
              <a:spcBef>
                <a:spcPts val="0"/>
              </a:spcBef>
              <a:spcAft>
                <a:spcPts val="0"/>
              </a:spcAft>
              <a:buNone/>
            </a:pPr>
            <a:r>
              <a:t/>
            </a:r>
            <a:endParaRPr b="1" sz="4800">
              <a:solidFill>
                <a:srgbClr val="2C7C9F"/>
              </a:solidFill>
            </a:endParaRPr>
          </a:p>
        </p:txBody>
      </p:sp>
      <p:sp>
        <p:nvSpPr>
          <p:cNvPr id="29" name="Google Shape;29;p3"/>
          <p:cNvSpPr txBox="1"/>
          <p:nvPr/>
        </p:nvSpPr>
        <p:spPr>
          <a:xfrm>
            <a:off x="385475" y="5776788"/>
            <a:ext cx="8218800" cy="544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1859C"/>
              </a:buClr>
              <a:buSzPts val="600"/>
              <a:buFont typeface="Arial"/>
              <a:buNone/>
            </a:pPr>
            <a:r>
              <a:rPr b="1" i="0" lang="en-AU" sz="2400" u="none" cap="none" strike="noStrike">
                <a:solidFill>
                  <a:srgbClr val="31859C"/>
                </a:solidFill>
                <a:latin typeface="Arial"/>
                <a:ea typeface="Arial"/>
                <a:cs typeface="Arial"/>
                <a:sym typeface="Arial"/>
              </a:rPr>
              <a:t>4–4:45 pm Thursday </a:t>
            </a:r>
            <a:r>
              <a:rPr b="1" lang="en-AU" sz="2400">
                <a:solidFill>
                  <a:srgbClr val="31859C"/>
                </a:solidFill>
              </a:rPr>
              <a:t>25</a:t>
            </a:r>
            <a:r>
              <a:rPr b="1" i="0" lang="en-AU" sz="2400" u="none" cap="none" strike="noStrike">
                <a:solidFill>
                  <a:srgbClr val="31859C"/>
                </a:solidFill>
                <a:latin typeface="Arial"/>
                <a:ea typeface="Arial"/>
                <a:cs typeface="Arial"/>
                <a:sym typeface="Arial"/>
              </a:rPr>
              <a:t> </a:t>
            </a:r>
            <a:r>
              <a:rPr b="1" lang="en-AU" sz="2400">
                <a:solidFill>
                  <a:srgbClr val="31859C"/>
                </a:solidFill>
              </a:rPr>
              <a:t>March</a:t>
            </a:r>
            <a:r>
              <a:rPr b="1" i="0" lang="en-AU" sz="2400" u="none" cap="none" strike="noStrike">
                <a:solidFill>
                  <a:srgbClr val="31859C"/>
                </a:solidFill>
                <a:latin typeface="Arial"/>
                <a:ea typeface="Arial"/>
                <a:cs typeface="Arial"/>
                <a:sym typeface="Arial"/>
              </a:rPr>
              <a:t>  </a:t>
            </a:r>
            <a:endParaRPr b="1" i="0" sz="2400" u="none" cap="none" strike="noStrike">
              <a:solidFill>
                <a:srgbClr val="31859C"/>
              </a:solidFill>
              <a:latin typeface="Arial"/>
              <a:ea typeface="Arial"/>
              <a:cs typeface="Arial"/>
              <a:sym typeface="Arial"/>
            </a:endParaRPr>
          </a:p>
        </p:txBody>
      </p:sp>
      <p:sp>
        <p:nvSpPr>
          <p:cNvPr id="30" name="Google Shape;30;p3"/>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31" name="Google Shape;31;p3"/>
          <p:cNvPicPr preferRelativeResize="0"/>
          <p:nvPr/>
        </p:nvPicPr>
        <p:blipFill>
          <a:blip r:embed="rId5">
            <a:alphaModFix/>
          </a:blip>
          <a:stretch>
            <a:fillRect/>
          </a:stretch>
        </p:blipFill>
        <p:spPr>
          <a:xfrm>
            <a:off x="623900" y="1614752"/>
            <a:ext cx="7741925" cy="4107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2"/>
          <p:cNvSpPr txBox="1"/>
          <p:nvPr/>
        </p:nvSpPr>
        <p:spPr>
          <a:xfrm>
            <a:off x="770225" y="0"/>
            <a:ext cx="7459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b="1" sz="3600">
              <a:solidFill>
                <a:srgbClr val="2C7C9F"/>
              </a:solidFill>
            </a:endParaRPr>
          </a:p>
        </p:txBody>
      </p:sp>
      <p:sp>
        <p:nvSpPr>
          <p:cNvPr id="112" name="Google Shape;112;p12"/>
          <p:cNvSpPr txBox="1"/>
          <p:nvPr/>
        </p:nvSpPr>
        <p:spPr>
          <a:xfrm>
            <a:off x="390725" y="1684175"/>
            <a:ext cx="82188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800"/>
              </a:spcAft>
              <a:buNone/>
            </a:pPr>
            <a:r>
              <a:t/>
            </a:r>
            <a:endParaRPr sz="2400">
              <a:solidFill>
                <a:schemeClr val="dk1"/>
              </a:solidFill>
            </a:endParaRPr>
          </a:p>
        </p:txBody>
      </p:sp>
      <p:sp>
        <p:nvSpPr>
          <p:cNvPr id="113" name="Google Shape;113;p12"/>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114" name="Google Shape;114;p12"/>
          <p:cNvSpPr txBox="1"/>
          <p:nvPr/>
        </p:nvSpPr>
        <p:spPr>
          <a:xfrm>
            <a:off x="4749725" y="1298075"/>
            <a:ext cx="38598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2200"/>
              <a:t>You can find the testing manual and other Vision 20/20 classroom </a:t>
            </a:r>
            <a:r>
              <a:rPr lang="en-AU" sz="2200"/>
              <a:t>resources</a:t>
            </a:r>
            <a:r>
              <a:rPr lang="en-AU" sz="2200"/>
              <a:t> in the article: Improving vision screening for children. </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AU" sz="2200" u="sng">
                <a:solidFill>
                  <a:schemeClr val="hlink"/>
                </a:solidFill>
                <a:hlinkClick r:id="rId5"/>
              </a:rPr>
              <a:t>www.sciencelearn.org.nz/resources/3009-improving-vision-screening-for-children</a:t>
            </a:r>
            <a:r>
              <a:rPr lang="en-AU" sz="2200"/>
              <a:t> </a:t>
            </a:r>
            <a:endParaRPr sz="2200"/>
          </a:p>
        </p:txBody>
      </p:sp>
      <p:pic>
        <p:nvPicPr>
          <p:cNvPr id="115" name="Google Shape;115;p12"/>
          <p:cNvPicPr preferRelativeResize="0"/>
          <p:nvPr/>
        </p:nvPicPr>
        <p:blipFill>
          <a:blip r:embed="rId6">
            <a:alphaModFix/>
          </a:blip>
          <a:stretch>
            <a:fillRect/>
          </a:stretch>
        </p:blipFill>
        <p:spPr>
          <a:xfrm>
            <a:off x="770225" y="758350"/>
            <a:ext cx="3682870" cy="53413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3"/>
          <p:cNvSpPr txBox="1"/>
          <p:nvPr/>
        </p:nvSpPr>
        <p:spPr>
          <a:xfrm>
            <a:off x="770225" y="0"/>
            <a:ext cx="7459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b="1" sz="3600">
              <a:solidFill>
                <a:srgbClr val="2C7C9F"/>
              </a:solidFill>
            </a:endParaRPr>
          </a:p>
        </p:txBody>
      </p:sp>
      <p:sp>
        <p:nvSpPr>
          <p:cNvPr id="122" name="Google Shape;122;p13"/>
          <p:cNvSpPr txBox="1"/>
          <p:nvPr/>
        </p:nvSpPr>
        <p:spPr>
          <a:xfrm>
            <a:off x="390725" y="1684175"/>
            <a:ext cx="82188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800"/>
              </a:spcAft>
              <a:buNone/>
            </a:pPr>
            <a:r>
              <a:t/>
            </a:r>
            <a:endParaRPr sz="2400">
              <a:solidFill>
                <a:schemeClr val="dk1"/>
              </a:solidFill>
            </a:endParaRPr>
          </a:p>
        </p:txBody>
      </p:sp>
      <p:sp>
        <p:nvSpPr>
          <p:cNvPr id="123" name="Google Shape;123;p13"/>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124" name="Google Shape;124;p13"/>
          <p:cNvPicPr preferRelativeResize="0"/>
          <p:nvPr/>
        </p:nvPicPr>
        <p:blipFill rotWithShape="1">
          <a:blip r:embed="rId5">
            <a:alphaModFix/>
          </a:blip>
          <a:srcRect b="5702" l="0" r="0" t="1127"/>
          <a:stretch/>
        </p:blipFill>
        <p:spPr>
          <a:xfrm>
            <a:off x="2211050" y="0"/>
            <a:ext cx="4721900" cy="6245451"/>
          </a:xfrm>
          <a:prstGeom prst="rect">
            <a:avLst/>
          </a:prstGeom>
          <a:noFill/>
          <a:ln cap="flat" cmpd="sng" w="9525">
            <a:solidFill>
              <a:schemeClr val="dk2"/>
            </a:solidFill>
            <a:prstDash val="solid"/>
            <a:round/>
            <a:headEnd len="sm" w="sm" type="none"/>
            <a:tailEnd len="sm" w="sm" type="none"/>
          </a:ln>
        </p:spPr>
      </p:pic>
      <p:pic>
        <p:nvPicPr>
          <p:cNvPr id="125" name="Google Shape;125;p13"/>
          <p:cNvPicPr preferRelativeResize="0"/>
          <p:nvPr/>
        </p:nvPicPr>
        <p:blipFill rotWithShape="1">
          <a:blip r:embed="rId6">
            <a:alphaModFix/>
          </a:blip>
          <a:srcRect b="0" l="7958" r="3616" t="0"/>
          <a:stretch/>
        </p:blipFill>
        <p:spPr>
          <a:xfrm>
            <a:off x="5428775" y="2966825"/>
            <a:ext cx="3715224" cy="2354675"/>
          </a:xfrm>
          <a:prstGeom prst="rect">
            <a:avLst/>
          </a:prstGeom>
          <a:noFill/>
          <a:ln cap="flat" cmpd="sng" w="19050">
            <a:solidFill>
              <a:schemeClr val="dk2"/>
            </a:solidFill>
            <a:prstDash val="solid"/>
            <a:round/>
            <a:headEnd len="sm" w="sm" type="none"/>
            <a:tailEnd len="sm" w="sm" type="none"/>
          </a:ln>
        </p:spPr>
      </p:pic>
      <p:pic>
        <p:nvPicPr>
          <p:cNvPr id="126" name="Google Shape;126;p13"/>
          <p:cNvPicPr preferRelativeResize="0"/>
          <p:nvPr/>
        </p:nvPicPr>
        <p:blipFill>
          <a:blip r:embed="rId7">
            <a:alphaModFix/>
          </a:blip>
          <a:stretch>
            <a:fillRect/>
          </a:stretch>
        </p:blipFill>
        <p:spPr>
          <a:xfrm>
            <a:off x="770225" y="2358600"/>
            <a:ext cx="2266300" cy="3203526"/>
          </a:xfrm>
          <a:prstGeom prst="rect">
            <a:avLst/>
          </a:prstGeom>
          <a:noFill/>
          <a:ln cap="flat" cmpd="sng" w="19050">
            <a:solidFill>
              <a:schemeClr val="dk2"/>
            </a:solidFill>
            <a:prstDash val="solid"/>
            <a:round/>
            <a:headEnd len="sm" w="sm" type="none"/>
            <a:tailEnd len="sm" w="sm" type="none"/>
          </a:ln>
        </p:spPr>
      </p:pic>
      <p:sp>
        <p:nvSpPr>
          <p:cNvPr id="127" name="Google Shape;127;p13"/>
          <p:cNvSpPr txBox="1"/>
          <p:nvPr/>
        </p:nvSpPr>
        <p:spPr>
          <a:xfrm>
            <a:off x="6932950" y="5321500"/>
            <a:ext cx="2211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solidFill>
                  <a:schemeClr val="dk1"/>
                </a:solidFill>
                <a:latin typeface="Verdana"/>
                <a:ea typeface="Verdana"/>
                <a:cs typeface="Verdana"/>
                <a:sym typeface="Verdana"/>
              </a:rPr>
              <a:t>All images,</a:t>
            </a:r>
            <a:endParaRPr sz="10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AU" sz="1000">
                <a:solidFill>
                  <a:schemeClr val="dk1"/>
                </a:solidFill>
                <a:latin typeface="Verdana"/>
                <a:ea typeface="Verdana"/>
                <a:cs typeface="Verdana"/>
                <a:sym typeface="Verdana"/>
              </a:rPr>
              <a:t>© Vision 20/20 Project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4"/>
          <p:cNvPicPr preferRelativeResize="0"/>
          <p:nvPr/>
        </p:nvPicPr>
        <p:blipFill>
          <a:blip r:embed="rId3">
            <a:alphaModFix/>
          </a:blip>
          <a:stretch>
            <a:fillRect/>
          </a:stretch>
        </p:blipFill>
        <p:spPr>
          <a:xfrm>
            <a:off x="152400" y="796713"/>
            <a:ext cx="8839199" cy="5024387"/>
          </a:xfrm>
          <a:prstGeom prst="rect">
            <a:avLst/>
          </a:prstGeom>
          <a:noFill/>
          <a:ln>
            <a:noFill/>
          </a:ln>
        </p:spPr>
      </p:pic>
      <p:sp>
        <p:nvSpPr>
          <p:cNvPr id="134" name="Google Shape;134;p14"/>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135" name="Google Shape;135;p14"/>
          <p:cNvSpPr txBox="1"/>
          <p:nvPr/>
        </p:nvSpPr>
        <p:spPr>
          <a:xfrm>
            <a:off x="7362700" y="5862850"/>
            <a:ext cx="1629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solidFill>
                  <a:schemeClr val="dk1"/>
                </a:solidFill>
                <a:latin typeface="Verdana"/>
                <a:ea typeface="Verdana"/>
                <a:cs typeface="Verdana"/>
                <a:sym typeface="Verdana"/>
              </a:rPr>
              <a:t>© </a:t>
            </a:r>
            <a:r>
              <a:rPr lang="en-AU" sz="1000">
                <a:latin typeface="Verdana"/>
                <a:ea typeface="Verdana"/>
                <a:cs typeface="Verdana"/>
                <a:sym typeface="Verdana"/>
              </a:rPr>
              <a:t>Alex Gilks, 2020</a:t>
            </a:r>
            <a:endParaRPr sz="1000">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5"/>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142" name="Google Shape;142;p15"/>
          <p:cNvPicPr preferRelativeResize="0"/>
          <p:nvPr/>
        </p:nvPicPr>
        <p:blipFill rotWithShape="1">
          <a:blip r:embed="rId5">
            <a:alphaModFix/>
          </a:blip>
          <a:srcRect b="1978" l="5633" r="4809" t="1978"/>
          <a:stretch/>
        </p:blipFill>
        <p:spPr>
          <a:xfrm>
            <a:off x="2279625" y="342275"/>
            <a:ext cx="3951300" cy="5710976"/>
          </a:xfrm>
          <a:prstGeom prst="rect">
            <a:avLst/>
          </a:prstGeom>
          <a:noFill/>
          <a:ln>
            <a:noFill/>
          </a:ln>
        </p:spPr>
      </p:pic>
      <p:sp>
        <p:nvSpPr>
          <p:cNvPr id="143" name="Google Shape;143;p15"/>
          <p:cNvSpPr txBox="1"/>
          <p:nvPr/>
        </p:nvSpPr>
        <p:spPr>
          <a:xfrm>
            <a:off x="4656800" y="6053250"/>
            <a:ext cx="2313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AU" sz="1000">
                <a:solidFill>
                  <a:schemeClr val="dk1"/>
                </a:solidFill>
                <a:latin typeface="Verdana"/>
                <a:ea typeface="Verdana"/>
                <a:cs typeface="Verdana"/>
                <a:sym typeface="Verdana"/>
              </a:rPr>
              <a:t>© Vision 20/20 Project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6"/>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150" name="Google Shape;150;p16"/>
          <p:cNvPicPr preferRelativeResize="0"/>
          <p:nvPr/>
        </p:nvPicPr>
        <p:blipFill>
          <a:blip r:embed="rId5">
            <a:alphaModFix/>
          </a:blip>
          <a:stretch>
            <a:fillRect/>
          </a:stretch>
        </p:blipFill>
        <p:spPr>
          <a:xfrm>
            <a:off x="867700" y="776900"/>
            <a:ext cx="7600950" cy="5153025"/>
          </a:xfrm>
          <a:prstGeom prst="rect">
            <a:avLst/>
          </a:prstGeom>
          <a:noFill/>
          <a:ln>
            <a:noFill/>
          </a:ln>
        </p:spPr>
      </p:pic>
      <p:sp>
        <p:nvSpPr>
          <p:cNvPr id="151" name="Google Shape;151;p16"/>
          <p:cNvSpPr txBox="1"/>
          <p:nvPr/>
        </p:nvSpPr>
        <p:spPr>
          <a:xfrm>
            <a:off x="6510025" y="5967700"/>
            <a:ext cx="1958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sz="1000">
                <a:solidFill>
                  <a:schemeClr val="dk1"/>
                </a:solidFill>
                <a:latin typeface="Verdana"/>
                <a:ea typeface="Verdana"/>
                <a:cs typeface="Verdana"/>
                <a:sym typeface="Verdana"/>
              </a:rPr>
              <a:t>© Vision</a:t>
            </a:r>
            <a:r>
              <a:rPr lang="en-AU" sz="1000">
                <a:solidFill>
                  <a:schemeClr val="dk1"/>
                </a:solidFill>
                <a:latin typeface="Verdana"/>
                <a:ea typeface="Verdana"/>
                <a:cs typeface="Verdana"/>
                <a:sym typeface="Verdana"/>
              </a:rPr>
              <a:t> 20/20 Project</a:t>
            </a:r>
            <a:endParaRPr sz="1000">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7"/>
          <p:cNvSpPr txBox="1"/>
          <p:nvPr/>
        </p:nvSpPr>
        <p:spPr>
          <a:xfrm>
            <a:off x="770225" y="0"/>
            <a:ext cx="7459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chemeClr val="accent1"/>
                </a:solidFill>
              </a:rPr>
              <a:t>The testing</a:t>
            </a:r>
            <a:endParaRPr b="1" sz="3600">
              <a:solidFill>
                <a:srgbClr val="2C7C9F"/>
              </a:solidFill>
            </a:endParaRPr>
          </a:p>
        </p:txBody>
      </p:sp>
      <p:sp>
        <p:nvSpPr>
          <p:cNvPr id="158" name="Google Shape;158;p17"/>
          <p:cNvSpPr txBox="1"/>
          <p:nvPr/>
        </p:nvSpPr>
        <p:spPr>
          <a:xfrm>
            <a:off x="390725" y="1684175"/>
            <a:ext cx="82188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800"/>
              </a:spcAft>
              <a:buNone/>
            </a:pPr>
            <a:r>
              <a:t/>
            </a:r>
            <a:endParaRPr sz="2400">
              <a:solidFill>
                <a:schemeClr val="dk1"/>
              </a:solidFill>
            </a:endParaRPr>
          </a:p>
        </p:txBody>
      </p:sp>
      <p:pic>
        <p:nvPicPr>
          <p:cNvPr id="159" name="Google Shape;159;p17"/>
          <p:cNvPicPr preferRelativeResize="0"/>
          <p:nvPr/>
        </p:nvPicPr>
        <p:blipFill>
          <a:blip r:embed="rId3">
            <a:alphaModFix/>
          </a:blip>
          <a:stretch>
            <a:fillRect/>
          </a:stretch>
        </p:blipFill>
        <p:spPr>
          <a:xfrm>
            <a:off x="707750" y="2355600"/>
            <a:ext cx="4201775" cy="2357450"/>
          </a:xfrm>
          <a:prstGeom prst="rect">
            <a:avLst/>
          </a:prstGeom>
          <a:noFill/>
          <a:ln>
            <a:noFill/>
          </a:ln>
        </p:spPr>
      </p:pic>
      <p:pic>
        <p:nvPicPr>
          <p:cNvPr id="160" name="Google Shape;160;p17"/>
          <p:cNvPicPr preferRelativeResize="0"/>
          <p:nvPr/>
        </p:nvPicPr>
        <p:blipFill rotWithShape="1">
          <a:blip r:embed="rId4">
            <a:alphaModFix/>
          </a:blip>
          <a:srcRect b="0" l="16301" r="26114" t="0"/>
          <a:stretch/>
        </p:blipFill>
        <p:spPr>
          <a:xfrm>
            <a:off x="5494350" y="1582800"/>
            <a:ext cx="3432300" cy="3692400"/>
          </a:xfrm>
          <a:prstGeom prst="rect">
            <a:avLst/>
          </a:prstGeom>
          <a:noFill/>
          <a:ln>
            <a:noFill/>
          </a:ln>
        </p:spPr>
      </p:pic>
      <p:sp>
        <p:nvSpPr>
          <p:cNvPr id="161" name="Google Shape;161;p17"/>
          <p:cNvSpPr txBox="1"/>
          <p:nvPr/>
        </p:nvSpPr>
        <p:spPr>
          <a:xfrm>
            <a:off x="707750" y="4713050"/>
            <a:ext cx="5796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AU" sz="1000">
                <a:solidFill>
                  <a:schemeClr val="dk1"/>
                </a:solidFill>
              </a:rPr>
              <a:t>Photographs by Grant Philip, </a:t>
            </a:r>
            <a:r>
              <a:rPr lang="en-AU" sz="900">
                <a:solidFill>
                  <a:schemeClr val="dk1"/>
                </a:solidFill>
                <a:latin typeface="Verdana"/>
                <a:ea typeface="Verdana"/>
                <a:cs typeface="Verdana"/>
                <a:sym typeface="Verdana"/>
              </a:rPr>
              <a:t>© </a:t>
            </a:r>
            <a:r>
              <a:rPr lang="en-AU" sz="1000">
                <a:solidFill>
                  <a:schemeClr val="dk1"/>
                </a:solidFill>
              </a:rPr>
              <a:t>Tahuna Normal Intermediate School.</a:t>
            </a:r>
            <a:endParaRPr sz="800">
              <a:solidFill>
                <a:schemeClr val="dk1"/>
              </a:solidFill>
            </a:endParaRPr>
          </a:p>
          <a:p>
            <a:pPr indent="0" lvl="0" marL="0" rtl="0" algn="l">
              <a:spcBef>
                <a:spcPts val="0"/>
              </a:spcBef>
              <a:spcAft>
                <a:spcPts val="0"/>
              </a:spcAft>
              <a:buNone/>
            </a:pPr>
            <a:r>
              <a:t/>
            </a:r>
            <a:endParaRPr/>
          </a:p>
        </p:txBody>
      </p:sp>
      <p:sp>
        <p:nvSpPr>
          <p:cNvPr id="162" name="Google Shape;162;p17"/>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5">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6"/>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18"/>
          <p:cNvPicPr preferRelativeResize="0"/>
          <p:nvPr/>
        </p:nvPicPr>
        <p:blipFill rotWithShape="1">
          <a:blip r:embed="rId3">
            <a:alphaModFix/>
          </a:blip>
          <a:srcRect b="0" l="0" r="0" t="0"/>
          <a:stretch/>
        </p:blipFill>
        <p:spPr>
          <a:xfrm>
            <a:off x="571550" y="1243974"/>
            <a:ext cx="8000875" cy="5160701"/>
          </a:xfrm>
          <a:prstGeom prst="rect">
            <a:avLst/>
          </a:prstGeom>
          <a:noFill/>
          <a:ln>
            <a:noFill/>
          </a:ln>
        </p:spPr>
      </p:pic>
      <p:sp>
        <p:nvSpPr>
          <p:cNvPr id="169" name="Google Shape;169;p18"/>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Questions about the process?</a:t>
            </a:r>
            <a:endParaRPr b="1" sz="3600">
              <a:solidFill>
                <a:srgbClr val="2C7C9F"/>
              </a:solidFill>
            </a:endParaRPr>
          </a:p>
        </p:txBody>
      </p:sp>
      <p:sp>
        <p:nvSpPr>
          <p:cNvPr id="170" name="Google Shape;170;p18"/>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9"/>
          <p:cNvSpPr txBox="1"/>
          <p:nvPr/>
        </p:nvSpPr>
        <p:spPr>
          <a:xfrm>
            <a:off x="770225" y="0"/>
            <a:ext cx="7459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What was the learning?</a:t>
            </a:r>
            <a:endParaRPr b="1" sz="3600">
              <a:solidFill>
                <a:srgbClr val="2C7C9F"/>
              </a:solidFill>
            </a:endParaRPr>
          </a:p>
        </p:txBody>
      </p:sp>
      <p:sp>
        <p:nvSpPr>
          <p:cNvPr id="177" name="Google Shape;177;p19"/>
          <p:cNvSpPr txBox="1"/>
          <p:nvPr/>
        </p:nvSpPr>
        <p:spPr>
          <a:xfrm>
            <a:off x="390725" y="1684175"/>
            <a:ext cx="82188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800"/>
              </a:spcAft>
              <a:buNone/>
            </a:pPr>
            <a:r>
              <a:t/>
            </a:r>
            <a:endParaRPr sz="2400">
              <a:solidFill>
                <a:schemeClr val="dk1"/>
              </a:solidFill>
            </a:endParaRPr>
          </a:p>
        </p:txBody>
      </p:sp>
      <p:pic>
        <p:nvPicPr>
          <p:cNvPr id="178" name="Google Shape;178;p19"/>
          <p:cNvPicPr preferRelativeResize="0"/>
          <p:nvPr/>
        </p:nvPicPr>
        <p:blipFill>
          <a:blip r:embed="rId3">
            <a:alphaModFix/>
          </a:blip>
          <a:stretch>
            <a:fillRect/>
          </a:stretch>
        </p:blipFill>
        <p:spPr>
          <a:xfrm>
            <a:off x="1485075" y="1271537"/>
            <a:ext cx="6030106" cy="4314924"/>
          </a:xfrm>
          <a:prstGeom prst="rect">
            <a:avLst/>
          </a:prstGeom>
          <a:noFill/>
          <a:ln>
            <a:noFill/>
          </a:ln>
        </p:spPr>
      </p:pic>
      <p:sp>
        <p:nvSpPr>
          <p:cNvPr id="179" name="Google Shape;179;p19"/>
          <p:cNvSpPr txBox="1"/>
          <p:nvPr/>
        </p:nvSpPr>
        <p:spPr>
          <a:xfrm>
            <a:off x="1474125" y="5680250"/>
            <a:ext cx="6465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AU" sz="1000">
                <a:solidFill>
                  <a:schemeClr val="dk1"/>
                </a:solidFill>
              </a:rPr>
              <a:t>Photograph by Grant Philip, </a:t>
            </a:r>
            <a:r>
              <a:rPr lang="en-AU" sz="900">
                <a:solidFill>
                  <a:schemeClr val="dk1"/>
                </a:solidFill>
                <a:latin typeface="Verdana"/>
                <a:ea typeface="Verdana"/>
                <a:cs typeface="Verdana"/>
                <a:sym typeface="Verdana"/>
              </a:rPr>
              <a:t>© </a:t>
            </a:r>
            <a:r>
              <a:rPr lang="en-AU" sz="1000">
                <a:solidFill>
                  <a:schemeClr val="dk1"/>
                </a:solidFill>
              </a:rPr>
              <a:t>Tahuna Normal Intermediate School.</a:t>
            </a:r>
            <a:endParaRPr/>
          </a:p>
        </p:txBody>
      </p:sp>
      <p:sp>
        <p:nvSpPr>
          <p:cNvPr id="180" name="Google Shape;180;p19"/>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0"/>
          <p:cNvSpPr txBox="1"/>
          <p:nvPr/>
        </p:nvSpPr>
        <p:spPr>
          <a:xfrm>
            <a:off x="496675" y="1143000"/>
            <a:ext cx="4016100" cy="477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AU" sz="1600">
                <a:solidFill>
                  <a:schemeClr val="dk1"/>
                </a:solidFill>
              </a:rPr>
              <a:t>Level 4 science concepts</a:t>
            </a:r>
            <a:endParaRPr b="1" sz="1600">
              <a:solidFill>
                <a:schemeClr val="dk1"/>
              </a:solidFill>
            </a:endParaRPr>
          </a:p>
          <a:p>
            <a:pPr indent="0" lvl="0" marL="0" rtl="0" algn="l">
              <a:lnSpc>
                <a:spcPct val="115000"/>
              </a:lnSpc>
              <a:spcBef>
                <a:spcPts val="400"/>
              </a:spcBef>
              <a:spcAft>
                <a:spcPts val="0"/>
              </a:spcAft>
              <a:buNone/>
            </a:pPr>
            <a:r>
              <a:rPr b="1" lang="en-AU" sz="1450">
                <a:solidFill>
                  <a:schemeClr val="dk1"/>
                </a:solidFill>
              </a:rPr>
              <a:t>Investigating in science</a:t>
            </a:r>
            <a:endParaRPr b="1" sz="1450">
              <a:solidFill>
                <a:schemeClr val="dk1"/>
              </a:solidFill>
            </a:endParaRPr>
          </a:p>
          <a:p>
            <a:pPr indent="-320675" lvl="0" marL="457200" rtl="0" algn="l">
              <a:lnSpc>
                <a:spcPct val="115000"/>
              </a:lnSpc>
              <a:spcBef>
                <a:spcPts val="1800"/>
              </a:spcBef>
              <a:spcAft>
                <a:spcPts val="0"/>
              </a:spcAft>
              <a:buClr>
                <a:schemeClr val="dk1"/>
              </a:buClr>
              <a:buSzPts val="1450"/>
              <a:buChar char="●"/>
            </a:pPr>
            <a:r>
              <a:rPr lang="en-AU" sz="1450">
                <a:solidFill>
                  <a:schemeClr val="dk1"/>
                </a:solidFill>
              </a:rPr>
              <a:t>Build on prior experiences, working together to share and examine their own and others’ knowledge.</a:t>
            </a:r>
            <a:endParaRPr sz="1450">
              <a:solidFill>
                <a:schemeClr val="dk1"/>
              </a:solidFill>
            </a:endParaRPr>
          </a:p>
          <a:p>
            <a:pPr indent="-320675" lvl="0" marL="457200" rtl="0" algn="l">
              <a:lnSpc>
                <a:spcPct val="115000"/>
              </a:lnSpc>
              <a:spcBef>
                <a:spcPts val="0"/>
              </a:spcBef>
              <a:spcAft>
                <a:spcPts val="0"/>
              </a:spcAft>
              <a:buClr>
                <a:schemeClr val="dk1"/>
              </a:buClr>
              <a:buSzPts val="1450"/>
              <a:buChar char="●"/>
            </a:pPr>
            <a:r>
              <a:rPr lang="en-AU" sz="1450">
                <a:solidFill>
                  <a:schemeClr val="dk1"/>
                </a:solidFill>
              </a:rPr>
              <a:t>Ask questions, find evidence, explore simple models and carry out appropriate investigations to develop simple explanations.</a:t>
            </a:r>
            <a:endParaRPr sz="1450">
              <a:solidFill>
                <a:schemeClr val="dk1"/>
              </a:solidFill>
            </a:endParaRPr>
          </a:p>
          <a:p>
            <a:pPr indent="0" lvl="0" marL="0" rtl="0" algn="l">
              <a:lnSpc>
                <a:spcPct val="115000"/>
              </a:lnSpc>
              <a:spcBef>
                <a:spcPts val="1800"/>
              </a:spcBef>
              <a:spcAft>
                <a:spcPts val="0"/>
              </a:spcAft>
              <a:buNone/>
            </a:pPr>
            <a:r>
              <a:rPr b="1" lang="en-AU" sz="1450">
                <a:solidFill>
                  <a:schemeClr val="dk1"/>
                </a:solidFill>
              </a:rPr>
              <a:t>Participating and contributing</a:t>
            </a:r>
            <a:endParaRPr b="1" sz="1450">
              <a:solidFill>
                <a:schemeClr val="dk1"/>
              </a:solidFill>
            </a:endParaRPr>
          </a:p>
          <a:p>
            <a:pPr indent="-320675" lvl="0" marL="457200" rtl="0" algn="l">
              <a:lnSpc>
                <a:spcPct val="115000"/>
              </a:lnSpc>
              <a:spcBef>
                <a:spcPts val="1800"/>
              </a:spcBef>
              <a:spcAft>
                <a:spcPts val="0"/>
              </a:spcAft>
              <a:buClr>
                <a:schemeClr val="dk1"/>
              </a:buClr>
              <a:buSzPts val="1450"/>
              <a:buChar char="●"/>
            </a:pPr>
            <a:r>
              <a:rPr lang="en-AU" sz="1450">
                <a:solidFill>
                  <a:schemeClr val="dk1"/>
                </a:solidFill>
              </a:rPr>
              <a:t>Use their growing science knowledge when considering issues of concern to them.</a:t>
            </a:r>
            <a:endParaRPr sz="1450">
              <a:solidFill>
                <a:schemeClr val="dk1"/>
              </a:solidFill>
            </a:endParaRPr>
          </a:p>
          <a:p>
            <a:pPr indent="-320675" lvl="0" marL="457200" rtl="0" algn="l">
              <a:lnSpc>
                <a:spcPct val="115000"/>
              </a:lnSpc>
              <a:spcBef>
                <a:spcPts val="0"/>
              </a:spcBef>
              <a:spcAft>
                <a:spcPts val="0"/>
              </a:spcAft>
              <a:buClr>
                <a:schemeClr val="dk1"/>
              </a:buClr>
              <a:buSzPts val="1450"/>
              <a:buChar char="●"/>
            </a:pPr>
            <a:r>
              <a:rPr lang="en-AU" sz="1450">
                <a:solidFill>
                  <a:schemeClr val="dk1"/>
                </a:solidFill>
              </a:rPr>
              <a:t>Explore various aspects of an issue and make decisions about possible actions.</a:t>
            </a:r>
            <a:endParaRPr sz="1450">
              <a:solidFill>
                <a:schemeClr val="dk1"/>
              </a:solidFill>
            </a:endParaRPr>
          </a:p>
        </p:txBody>
      </p:sp>
      <p:sp>
        <p:nvSpPr>
          <p:cNvPr id="187" name="Google Shape;187;p20"/>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Curriculum links</a:t>
            </a:r>
            <a:endParaRPr b="1" sz="3600">
              <a:solidFill>
                <a:srgbClr val="2C7C9F"/>
              </a:solidFill>
            </a:endParaRPr>
          </a:p>
        </p:txBody>
      </p:sp>
      <p:sp>
        <p:nvSpPr>
          <p:cNvPr id="188" name="Google Shape;188;p20"/>
          <p:cNvSpPr txBox="1"/>
          <p:nvPr/>
        </p:nvSpPr>
        <p:spPr>
          <a:xfrm>
            <a:off x="4985200" y="1465650"/>
            <a:ext cx="3880200" cy="400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AU" sz="1600">
                <a:solidFill>
                  <a:schemeClr val="dk1"/>
                </a:solidFill>
              </a:rPr>
              <a:t>Level 4 health concepts</a:t>
            </a:r>
            <a:endParaRPr b="1" sz="1600">
              <a:solidFill>
                <a:schemeClr val="dk1"/>
              </a:solidFill>
            </a:endParaRPr>
          </a:p>
          <a:p>
            <a:pPr indent="0" lvl="0" marL="0" rtl="0" algn="l">
              <a:lnSpc>
                <a:spcPct val="115000"/>
              </a:lnSpc>
              <a:spcBef>
                <a:spcPts val="400"/>
              </a:spcBef>
              <a:spcAft>
                <a:spcPts val="0"/>
              </a:spcAft>
              <a:buNone/>
            </a:pPr>
            <a:r>
              <a:rPr b="1" lang="en-AU" sz="1450">
                <a:solidFill>
                  <a:schemeClr val="dk1"/>
                </a:solidFill>
              </a:rPr>
              <a:t>D1 Societal attitudes and values</a:t>
            </a:r>
            <a:endParaRPr b="1" sz="1450">
              <a:solidFill>
                <a:schemeClr val="dk1"/>
              </a:solidFill>
            </a:endParaRPr>
          </a:p>
          <a:p>
            <a:pPr indent="-320675" lvl="0" marL="457200" rtl="0" algn="l">
              <a:lnSpc>
                <a:spcPct val="115000"/>
              </a:lnSpc>
              <a:spcBef>
                <a:spcPts val="1800"/>
              </a:spcBef>
              <a:spcAft>
                <a:spcPts val="0"/>
              </a:spcAft>
              <a:buClr>
                <a:schemeClr val="dk1"/>
              </a:buClr>
              <a:buSzPts val="1450"/>
              <a:buChar char="●"/>
            </a:pPr>
            <a:r>
              <a:rPr lang="en-AU" sz="1450">
                <a:solidFill>
                  <a:schemeClr val="dk1"/>
                </a:solidFill>
              </a:rPr>
              <a:t>Investigate and describe lifestyle factors and media influences that contribute to the wellbeing of people in New Zealand.</a:t>
            </a:r>
            <a:endParaRPr sz="1450">
              <a:solidFill>
                <a:schemeClr val="dk1"/>
              </a:solidFill>
            </a:endParaRPr>
          </a:p>
          <a:p>
            <a:pPr indent="0" lvl="0" marL="0" rtl="0" algn="l">
              <a:lnSpc>
                <a:spcPct val="115000"/>
              </a:lnSpc>
              <a:spcBef>
                <a:spcPts val="1800"/>
              </a:spcBef>
              <a:spcAft>
                <a:spcPts val="0"/>
              </a:spcAft>
              <a:buNone/>
            </a:pPr>
            <a:r>
              <a:rPr b="1" lang="en-AU" sz="1450">
                <a:solidFill>
                  <a:schemeClr val="dk1"/>
                </a:solidFill>
              </a:rPr>
              <a:t>D2 Community resources</a:t>
            </a:r>
            <a:endParaRPr b="1" sz="1450">
              <a:solidFill>
                <a:schemeClr val="dk1"/>
              </a:solidFill>
            </a:endParaRPr>
          </a:p>
          <a:p>
            <a:pPr indent="-320675" lvl="0" marL="457200" rtl="0" algn="l">
              <a:lnSpc>
                <a:spcPct val="115000"/>
              </a:lnSpc>
              <a:spcBef>
                <a:spcPts val="1800"/>
              </a:spcBef>
              <a:spcAft>
                <a:spcPts val="0"/>
              </a:spcAft>
              <a:buClr>
                <a:schemeClr val="dk1"/>
              </a:buClr>
              <a:buSzPts val="1450"/>
              <a:buChar char="●"/>
            </a:pPr>
            <a:r>
              <a:rPr lang="en-AU" sz="1450">
                <a:solidFill>
                  <a:schemeClr val="dk1"/>
                </a:solidFill>
              </a:rPr>
              <a:t>Investigate and/or access a range of community resources that support wellbeing and evaluate the contribution made by each to the wellbeing of community members</a:t>
            </a:r>
            <a:endParaRPr sz="1450">
              <a:solidFill>
                <a:schemeClr val="dk1"/>
              </a:solidFill>
            </a:endParaRPr>
          </a:p>
        </p:txBody>
      </p:sp>
      <p:sp>
        <p:nvSpPr>
          <p:cNvPr id="189" name="Google Shape;189;p20"/>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1"/>
          <p:cNvSpPr txBox="1"/>
          <p:nvPr/>
        </p:nvSpPr>
        <p:spPr>
          <a:xfrm>
            <a:off x="457200" y="991650"/>
            <a:ext cx="4016100" cy="86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50">
              <a:solidFill>
                <a:schemeClr val="dk1"/>
              </a:solidFill>
            </a:endParaRPr>
          </a:p>
          <a:p>
            <a:pPr indent="0" lvl="0" marL="0" rtl="0" algn="l">
              <a:lnSpc>
                <a:spcPct val="115000"/>
              </a:lnSpc>
              <a:spcBef>
                <a:spcPts val="1800"/>
              </a:spcBef>
              <a:spcAft>
                <a:spcPts val="1800"/>
              </a:spcAft>
              <a:buNone/>
            </a:pPr>
            <a:r>
              <a:t/>
            </a:r>
            <a:endParaRPr sz="1350">
              <a:solidFill>
                <a:schemeClr val="dk1"/>
              </a:solidFill>
            </a:endParaRPr>
          </a:p>
        </p:txBody>
      </p:sp>
      <p:sp>
        <p:nvSpPr>
          <p:cNvPr id="196" name="Google Shape;196;p21"/>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Science capabilities</a:t>
            </a:r>
            <a:endParaRPr b="1" sz="3600">
              <a:solidFill>
                <a:srgbClr val="2C7C9F"/>
              </a:solidFill>
            </a:endParaRPr>
          </a:p>
        </p:txBody>
      </p:sp>
      <p:pic>
        <p:nvPicPr>
          <p:cNvPr id="197" name="Google Shape;197;p21"/>
          <p:cNvPicPr preferRelativeResize="0"/>
          <p:nvPr/>
        </p:nvPicPr>
        <p:blipFill>
          <a:blip r:embed="rId3">
            <a:alphaModFix/>
          </a:blip>
          <a:stretch>
            <a:fillRect/>
          </a:stretch>
        </p:blipFill>
        <p:spPr>
          <a:xfrm>
            <a:off x="2388075" y="888250"/>
            <a:ext cx="4367871" cy="4534224"/>
          </a:xfrm>
          <a:prstGeom prst="rect">
            <a:avLst/>
          </a:prstGeom>
          <a:noFill/>
          <a:ln>
            <a:noFill/>
          </a:ln>
        </p:spPr>
      </p:pic>
      <p:sp>
        <p:nvSpPr>
          <p:cNvPr id="198" name="Google Shape;198;p21"/>
          <p:cNvSpPr txBox="1"/>
          <p:nvPr/>
        </p:nvSpPr>
        <p:spPr>
          <a:xfrm>
            <a:off x="3069350" y="5422475"/>
            <a:ext cx="4230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AU" sz="1000">
                <a:solidFill>
                  <a:schemeClr val="dk1"/>
                </a:solidFill>
              </a:rPr>
              <a:t>Photograph by Grant Philip, </a:t>
            </a:r>
            <a:r>
              <a:rPr lang="en-AU" sz="900">
                <a:solidFill>
                  <a:schemeClr val="dk1"/>
                </a:solidFill>
                <a:latin typeface="Verdana"/>
                <a:ea typeface="Verdana"/>
                <a:cs typeface="Verdana"/>
                <a:sym typeface="Verdana"/>
              </a:rPr>
              <a:t>© </a:t>
            </a:r>
            <a:r>
              <a:rPr lang="en-AU" sz="1000">
                <a:solidFill>
                  <a:schemeClr val="dk1"/>
                </a:solidFill>
              </a:rPr>
              <a:t>Tahuna Normal Intermediate School.</a:t>
            </a:r>
            <a:endParaRPr sz="800">
              <a:solidFill>
                <a:schemeClr val="dk1"/>
              </a:solidFill>
            </a:endParaRPr>
          </a:p>
          <a:p>
            <a:pPr indent="0" lvl="0" marL="0" rtl="0" algn="l">
              <a:spcBef>
                <a:spcPts val="0"/>
              </a:spcBef>
              <a:spcAft>
                <a:spcPts val="0"/>
              </a:spcAft>
              <a:buClr>
                <a:schemeClr val="dk1"/>
              </a:buClr>
              <a:buSzPts val="1100"/>
              <a:buFont typeface="Arial"/>
              <a:buNone/>
            </a:pPr>
            <a:r>
              <a:t/>
            </a:r>
            <a:endParaRPr sz="900">
              <a:solidFill>
                <a:schemeClr val="dk1"/>
              </a:solidFill>
              <a:latin typeface="Verdana"/>
              <a:ea typeface="Verdana"/>
              <a:cs typeface="Verdana"/>
              <a:sym typeface="Verdana"/>
            </a:endParaRPr>
          </a:p>
        </p:txBody>
      </p:sp>
      <p:sp>
        <p:nvSpPr>
          <p:cNvPr id="199" name="Google Shape;199;p21"/>
          <p:cNvSpPr txBox="1"/>
          <p:nvPr/>
        </p:nvSpPr>
        <p:spPr>
          <a:xfrm>
            <a:off x="0" y="6375600"/>
            <a:ext cx="89832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200" name="Google Shape;200;p21"/>
          <p:cNvSpPr txBox="1"/>
          <p:nvPr/>
        </p:nvSpPr>
        <p:spPr>
          <a:xfrm>
            <a:off x="160813" y="5617325"/>
            <a:ext cx="8822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AU"/>
              <a:t>Human ethics resource:  </a:t>
            </a:r>
            <a:r>
              <a:rPr lang="en-AU" u="sng">
                <a:solidFill>
                  <a:schemeClr val="hlink"/>
                </a:solidFill>
                <a:hlinkClick r:id="rId6"/>
              </a:rPr>
              <a:t>h</a:t>
            </a:r>
            <a:r>
              <a:rPr lang="en-AU" u="sng">
                <a:solidFill>
                  <a:schemeClr val="hlink"/>
                </a:solidFill>
                <a:hlinkClick r:id="rId7"/>
              </a:rPr>
              <a:t>ttps://www.royalsociety.org.nz/what-we-do/funds-and-opportunities/crest-awards/crest-and-ethical-practice/crest-and-ethics/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 name="Shape 35"/>
        <p:cNvGrpSpPr/>
        <p:nvPr/>
      </p:nvGrpSpPr>
      <p:grpSpPr>
        <a:xfrm>
          <a:off x="0" y="0"/>
          <a:ext cx="0" cy="0"/>
          <a:chOff x="0" y="0"/>
          <a:chExt cx="0" cy="0"/>
        </a:xfrm>
      </p:grpSpPr>
      <p:pic>
        <p:nvPicPr>
          <p:cNvPr id="36" name="Google Shape;36;p4"/>
          <p:cNvPicPr preferRelativeResize="0"/>
          <p:nvPr/>
        </p:nvPicPr>
        <p:blipFill rotWithShape="1">
          <a:blip r:embed="rId3">
            <a:alphaModFix/>
          </a:blip>
          <a:srcRect b="7635" l="1498" r="1196" t="8912"/>
          <a:stretch/>
        </p:blipFill>
        <p:spPr>
          <a:xfrm>
            <a:off x="0" y="5062084"/>
            <a:ext cx="9144005" cy="1313516"/>
          </a:xfrm>
          <a:prstGeom prst="rect">
            <a:avLst/>
          </a:prstGeom>
          <a:noFill/>
          <a:ln>
            <a:noFill/>
          </a:ln>
        </p:spPr>
      </p:pic>
      <p:sp>
        <p:nvSpPr>
          <p:cNvPr id="37" name="Google Shape;37;p4"/>
          <p:cNvSpPr txBox="1"/>
          <p:nvPr/>
        </p:nvSpPr>
        <p:spPr>
          <a:xfrm>
            <a:off x="294550" y="87800"/>
            <a:ext cx="7465800" cy="7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AU" sz="3300">
                <a:solidFill>
                  <a:schemeClr val="accent1"/>
                </a:solidFill>
                <a:latin typeface="Calibri"/>
                <a:ea typeface="Calibri"/>
                <a:cs typeface="Calibri"/>
                <a:sym typeface="Calibri"/>
              </a:rPr>
              <a:t>The Science Learning Hub </a:t>
            </a:r>
            <a:endParaRPr sz="1500"/>
          </a:p>
        </p:txBody>
      </p:sp>
      <p:sp>
        <p:nvSpPr>
          <p:cNvPr id="38" name="Google Shape;38;p4"/>
          <p:cNvSpPr txBox="1"/>
          <p:nvPr/>
        </p:nvSpPr>
        <p:spPr>
          <a:xfrm>
            <a:off x="188475" y="724950"/>
            <a:ext cx="8772000" cy="2885400"/>
          </a:xfrm>
          <a:prstGeom prst="rect">
            <a:avLst/>
          </a:prstGeom>
          <a:noFill/>
          <a:ln>
            <a:noFill/>
          </a:ln>
        </p:spPr>
        <p:txBody>
          <a:bodyPr anchorCtr="0" anchor="ctr" bIns="91425" lIns="91425" spcFirstLastPara="1" rIns="91425" wrap="square" tIns="91425">
            <a:noAutofit/>
          </a:bodyPr>
          <a:lstStyle/>
          <a:p>
            <a:pPr indent="-336550" lvl="0" marL="349250" rtl="0" algn="l">
              <a:lnSpc>
                <a:spcPct val="115000"/>
              </a:lnSpc>
              <a:spcBef>
                <a:spcPts val="0"/>
              </a:spcBef>
              <a:spcAft>
                <a:spcPts val="0"/>
              </a:spcAft>
              <a:buClr>
                <a:srgbClr val="6FB7D7"/>
              </a:buClr>
              <a:buSzPts val="2440"/>
              <a:buFont typeface="Noto Sans Symbols"/>
              <a:buChar char="●"/>
            </a:pPr>
            <a:r>
              <a:rPr lang="en-AU" sz="2200">
                <a:solidFill>
                  <a:srgbClr val="595959"/>
                </a:solidFill>
              </a:rPr>
              <a:t>A trustworthy online resource – produced by educators and scientists</a:t>
            </a:r>
            <a:endParaRPr sz="2200">
              <a:solidFill>
                <a:srgbClr val="595959"/>
              </a:solidFill>
            </a:endParaRPr>
          </a:p>
          <a:p>
            <a:pPr indent="-336550" lvl="0" marL="349250" rtl="0" algn="l">
              <a:lnSpc>
                <a:spcPct val="115000"/>
              </a:lnSpc>
              <a:spcBef>
                <a:spcPts val="0"/>
              </a:spcBef>
              <a:spcAft>
                <a:spcPts val="0"/>
              </a:spcAft>
              <a:buClr>
                <a:srgbClr val="6FB7D7"/>
              </a:buClr>
              <a:buSzPts val="2440"/>
              <a:buFont typeface="Noto Sans Symbols"/>
              <a:buChar char="●"/>
            </a:pPr>
            <a:r>
              <a:rPr lang="en-AU" sz="2200">
                <a:solidFill>
                  <a:srgbClr val="595959"/>
                </a:solidFill>
              </a:rPr>
              <a:t>Based on world-class New Zealand science research</a:t>
            </a:r>
            <a:endParaRPr sz="2200">
              <a:solidFill>
                <a:srgbClr val="595959"/>
              </a:solidFill>
            </a:endParaRPr>
          </a:p>
          <a:p>
            <a:pPr indent="-336550" lvl="0" marL="349250" rtl="0" algn="l">
              <a:lnSpc>
                <a:spcPct val="115000"/>
              </a:lnSpc>
              <a:spcBef>
                <a:spcPts val="0"/>
              </a:spcBef>
              <a:spcAft>
                <a:spcPts val="0"/>
              </a:spcAft>
              <a:buClr>
                <a:srgbClr val="6FB7D7"/>
              </a:buClr>
              <a:buSzPts val="2440"/>
              <a:buFont typeface="Noto Sans Symbols"/>
              <a:buChar char="●"/>
            </a:pPr>
            <a:r>
              <a:rPr lang="en-AU" sz="2200">
                <a:solidFill>
                  <a:srgbClr val="595959"/>
                </a:solidFill>
              </a:rPr>
              <a:t>Supported by learning activities, information about the key science ideas and concepts, multimedia tools and other resources</a:t>
            </a:r>
            <a:endParaRPr sz="2200">
              <a:solidFill>
                <a:srgbClr val="595959"/>
              </a:solidFill>
            </a:endParaRPr>
          </a:p>
          <a:p>
            <a:pPr indent="-336550" lvl="0" marL="349250" rtl="0" algn="l">
              <a:lnSpc>
                <a:spcPct val="115000"/>
              </a:lnSpc>
              <a:spcBef>
                <a:spcPts val="0"/>
              </a:spcBef>
              <a:spcAft>
                <a:spcPts val="0"/>
              </a:spcAft>
              <a:buClr>
                <a:srgbClr val="6FB7D7"/>
              </a:buClr>
              <a:buSzPts val="2440"/>
              <a:buFont typeface="Noto Sans Symbols"/>
              <a:buChar char="●"/>
            </a:pPr>
            <a:r>
              <a:rPr lang="en-AU" sz="2200">
                <a:solidFill>
                  <a:srgbClr val="595959"/>
                </a:solidFill>
              </a:rPr>
              <a:t>Written for New Zealand teachers and students </a:t>
            </a:r>
            <a:endParaRPr sz="1200"/>
          </a:p>
        </p:txBody>
      </p:sp>
      <p:pic>
        <p:nvPicPr>
          <p:cNvPr id="39" name="Google Shape;39;p4"/>
          <p:cNvPicPr preferRelativeResize="0"/>
          <p:nvPr/>
        </p:nvPicPr>
        <p:blipFill>
          <a:blip r:embed="rId4">
            <a:alphaModFix/>
          </a:blip>
          <a:stretch>
            <a:fillRect/>
          </a:stretch>
        </p:blipFill>
        <p:spPr>
          <a:xfrm>
            <a:off x="766375" y="3501512"/>
            <a:ext cx="7340600" cy="1189900"/>
          </a:xfrm>
          <a:prstGeom prst="rect">
            <a:avLst/>
          </a:prstGeom>
          <a:noFill/>
          <a:ln>
            <a:noFill/>
          </a:ln>
        </p:spPr>
      </p:pic>
      <p:sp>
        <p:nvSpPr>
          <p:cNvPr id="40" name="Google Shape;40;p4"/>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5">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6"/>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2"/>
          <p:cNvPicPr preferRelativeResize="0"/>
          <p:nvPr/>
        </p:nvPicPr>
        <p:blipFill rotWithShape="1">
          <a:blip r:embed="rId3">
            <a:alphaModFix/>
          </a:blip>
          <a:srcRect b="0" l="0" r="0" t="0"/>
          <a:stretch/>
        </p:blipFill>
        <p:spPr>
          <a:xfrm>
            <a:off x="571550" y="1243974"/>
            <a:ext cx="8000875" cy="5160701"/>
          </a:xfrm>
          <a:prstGeom prst="rect">
            <a:avLst/>
          </a:prstGeom>
          <a:noFill/>
          <a:ln>
            <a:noFill/>
          </a:ln>
        </p:spPr>
      </p:pic>
      <p:sp>
        <p:nvSpPr>
          <p:cNvPr id="207" name="Google Shape;207;p22"/>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Questions for Karen?</a:t>
            </a:r>
            <a:endParaRPr b="1" sz="3600">
              <a:solidFill>
                <a:srgbClr val="2C7C9F"/>
              </a:solidFill>
            </a:endParaRPr>
          </a:p>
        </p:txBody>
      </p:sp>
      <p:sp>
        <p:nvSpPr>
          <p:cNvPr id="208" name="Google Shape;208;p22"/>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3"/>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Feedback and eye testing chart</a:t>
            </a:r>
            <a:endParaRPr b="1" sz="3600">
              <a:solidFill>
                <a:srgbClr val="2C7C9F"/>
              </a:solidFill>
            </a:endParaRPr>
          </a:p>
        </p:txBody>
      </p:sp>
      <p:sp>
        <p:nvSpPr>
          <p:cNvPr id="215" name="Google Shape;215;p23"/>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216" name="Google Shape;216;p23"/>
          <p:cNvPicPr preferRelativeResize="0"/>
          <p:nvPr/>
        </p:nvPicPr>
        <p:blipFill rotWithShape="1">
          <a:blip r:embed="rId5">
            <a:alphaModFix/>
          </a:blip>
          <a:srcRect b="0" l="0" r="0" t="0"/>
          <a:stretch/>
        </p:blipFill>
        <p:spPr>
          <a:xfrm>
            <a:off x="571550" y="1243974"/>
            <a:ext cx="8000875" cy="5160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4"/>
          <p:cNvSpPr txBox="1"/>
          <p:nvPr/>
        </p:nvSpPr>
        <p:spPr>
          <a:xfrm>
            <a:off x="752250" y="970100"/>
            <a:ext cx="7639500" cy="495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1450">
                <a:solidFill>
                  <a:schemeClr val="dk1"/>
                </a:solidFill>
              </a:rPr>
              <a:t>The project team have created classroom resources:</a:t>
            </a:r>
            <a:endParaRPr sz="1450">
              <a:solidFill>
                <a:schemeClr val="dk1"/>
              </a:solidFill>
            </a:endParaRPr>
          </a:p>
          <a:p>
            <a:pPr indent="-320675" lvl="0" marL="457200" rtl="0" algn="l">
              <a:lnSpc>
                <a:spcPct val="115000"/>
              </a:lnSpc>
              <a:spcBef>
                <a:spcPts val="1800"/>
              </a:spcBef>
              <a:spcAft>
                <a:spcPts val="0"/>
              </a:spcAft>
              <a:buClr>
                <a:schemeClr val="dk1"/>
              </a:buClr>
              <a:buSzPts val="1450"/>
              <a:buChar char="●"/>
            </a:pPr>
            <a:r>
              <a:rPr lang="en-AU" sz="1450">
                <a:solidFill>
                  <a:srgbClr val="477DCA"/>
                </a:solidFill>
                <a:uFill>
                  <a:noFill/>
                </a:uFill>
                <a:hlinkClick r:id="rId3">
                  <a:extLst>
                    <a:ext uri="{A12FA001-AC4F-418D-AE19-62706E023703}">
                      <ahyp:hlinkClr val="tx"/>
                    </a:ext>
                  </a:extLst>
                </a:hlinkClick>
              </a:rPr>
              <a:t>The Vision Health Module</a:t>
            </a:r>
            <a:r>
              <a:rPr lang="en-AU" sz="1450">
                <a:solidFill>
                  <a:schemeClr val="dk1"/>
                </a:solidFill>
              </a:rPr>
              <a:t> (PDF, 2.4 MB) is a ready-made teaching package for year 7 teachers to implement in their classrooms, over six separate sessions.</a:t>
            </a:r>
            <a:endParaRPr sz="1450">
              <a:solidFill>
                <a:schemeClr val="dk1"/>
              </a:solidFill>
            </a:endParaRPr>
          </a:p>
          <a:p>
            <a:pPr indent="-320675" lvl="0" marL="457200" rtl="0" algn="l">
              <a:lnSpc>
                <a:spcPct val="115000"/>
              </a:lnSpc>
              <a:spcBef>
                <a:spcPts val="0"/>
              </a:spcBef>
              <a:spcAft>
                <a:spcPts val="0"/>
              </a:spcAft>
              <a:buClr>
                <a:schemeClr val="dk1"/>
              </a:buClr>
              <a:buSzPts val="1450"/>
              <a:buChar char="●"/>
            </a:pPr>
            <a:r>
              <a:rPr lang="en-AU" sz="1450">
                <a:solidFill>
                  <a:srgbClr val="477DCA"/>
                </a:solidFill>
                <a:uFill>
                  <a:noFill/>
                </a:uFill>
                <a:hlinkClick r:id="rId4">
                  <a:extLst>
                    <a:ext uri="{A12FA001-AC4F-418D-AE19-62706E023703}">
                      <ahyp:hlinkClr val="tx"/>
                    </a:ext>
                  </a:extLst>
                </a:hlinkClick>
              </a:rPr>
              <a:t>The Child to Child Vision Screening Manual</a:t>
            </a:r>
            <a:r>
              <a:rPr lang="en-AU" sz="1450">
                <a:solidFill>
                  <a:schemeClr val="dk1"/>
                </a:solidFill>
              </a:rPr>
              <a:t> (PDF, 660 KB) outlines the process of carrying out child-to-child vision screening. If you are interested in this project and would like a flip chart please </a:t>
            </a:r>
            <a:r>
              <a:rPr lang="en-AU" sz="1450">
                <a:solidFill>
                  <a:srgbClr val="477DCA"/>
                </a:solidFill>
              </a:rPr>
              <a:t>email us</a:t>
            </a:r>
            <a:r>
              <a:rPr lang="en-AU" sz="1450">
                <a:solidFill>
                  <a:schemeClr val="dk1"/>
                </a:solidFill>
              </a:rPr>
              <a:t>.</a:t>
            </a:r>
            <a:endParaRPr sz="1450">
              <a:solidFill>
                <a:schemeClr val="dk1"/>
              </a:solidFill>
            </a:endParaRPr>
          </a:p>
          <a:p>
            <a:pPr indent="0" lvl="0" marL="0" rtl="0" algn="l">
              <a:lnSpc>
                <a:spcPct val="115000"/>
              </a:lnSpc>
              <a:spcBef>
                <a:spcPts val="1800"/>
              </a:spcBef>
              <a:spcAft>
                <a:spcPts val="0"/>
              </a:spcAft>
              <a:buNone/>
            </a:pPr>
            <a:r>
              <a:rPr lang="en-AU" sz="1450">
                <a:solidFill>
                  <a:schemeClr val="dk1"/>
                </a:solidFill>
              </a:rPr>
              <a:t>The following resources are designed to be used alongside the Vision Health Module:</a:t>
            </a:r>
            <a:endParaRPr sz="1450">
              <a:solidFill>
                <a:schemeClr val="dk1"/>
              </a:solidFill>
            </a:endParaRPr>
          </a:p>
          <a:p>
            <a:pPr indent="-320675" lvl="0" marL="457200" rtl="0" algn="l">
              <a:lnSpc>
                <a:spcPct val="115000"/>
              </a:lnSpc>
              <a:spcBef>
                <a:spcPts val="1800"/>
              </a:spcBef>
              <a:spcAft>
                <a:spcPts val="0"/>
              </a:spcAft>
              <a:buClr>
                <a:schemeClr val="dk1"/>
              </a:buClr>
              <a:buSzPts val="1450"/>
              <a:buChar char="●"/>
            </a:pPr>
            <a:r>
              <a:rPr lang="en-AU" sz="1450">
                <a:solidFill>
                  <a:srgbClr val="477DCA"/>
                </a:solidFill>
                <a:uFill>
                  <a:noFill/>
                </a:uFill>
                <a:hlinkClick r:id="rId5">
                  <a:extLst>
                    <a:ext uri="{A12FA001-AC4F-418D-AE19-62706E023703}">
                      <ahyp:hlinkClr val="tx"/>
                    </a:ext>
                  </a:extLst>
                </a:hlinkClick>
              </a:rPr>
              <a:t>How do our eyes work – Part 1</a:t>
            </a:r>
            <a:r>
              <a:rPr lang="en-AU" sz="1450">
                <a:solidFill>
                  <a:schemeClr val="dk1"/>
                </a:solidFill>
              </a:rPr>
              <a:t> (PPT, 2.8 MB)</a:t>
            </a:r>
            <a:endParaRPr sz="1450">
              <a:solidFill>
                <a:schemeClr val="dk1"/>
              </a:solidFill>
            </a:endParaRPr>
          </a:p>
          <a:p>
            <a:pPr indent="-320675" lvl="0" marL="457200" rtl="0" algn="l">
              <a:lnSpc>
                <a:spcPct val="115000"/>
              </a:lnSpc>
              <a:spcBef>
                <a:spcPts val="0"/>
              </a:spcBef>
              <a:spcAft>
                <a:spcPts val="0"/>
              </a:spcAft>
              <a:buClr>
                <a:schemeClr val="dk1"/>
              </a:buClr>
              <a:buSzPts val="1450"/>
              <a:buChar char="●"/>
            </a:pPr>
            <a:r>
              <a:rPr lang="en-AU" sz="1450">
                <a:solidFill>
                  <a:srgbClr val="477DCA"/>
                </a:solidFill>
                <a:uFill>
                  <a:noFill/>
                </a:uFill>
                <a:hlinkClick r:id="rId6">
                  <a:extLst>
                    <a:ext uri="{A12FA001-AC4F-418D-AE19-62706E023703}">
                      <ahyp:hlinkClr val="tx"/>
                    </a:ext>
                  </a:extLst>
                </a:hlinkClick>
              </a:rPr>
              <a:t>How do our eyes work – Part 2</a:t>
            </a:r>
            <a:r>
              <a:rPr lang="en-AU" sz="1450">
                <a:solidFill>
                  <a:schemeClr val="dk1"/>
                </a:solidFill>
              </a:rPr>
              <a:t> (PPT, 2.4 MB)</a:t>
            </a:r>
            <a:endParaRPr sz="1450">
              <a:solidFill>
                <a:schemeClr val="dk1"/>
              </a:solidFill>
            </a:endParaRPr>
          </a:p>
          <a:p>
            <a:pPr indent="-320675" lvl="0" marL="457200" rtl="0" algn="l">
              <a:lnSpc>
                <a:spcPct val="115000"/>
              </a:lnSpc>
              <a:spcBef>
                <a:spcPts val="0"/>
              </a:spcBef>
              <a:spcAft>
                <a:spcPts val="0"/>
              </a:spcAft>
              <a:buClr>
                <a:schemeClr val="dk1"/>
              </a:buClr>
              <a:buSzPts val="1450"/>
              <a:buChar char="●"/>
            </a:pPr>
            <a:r>
              <a:rPr lang="en-AU" sz="1450">
                <a:solidFill>
                  <a:srgbClr val="477DCA"/>
                </a:solidFill>
                <a:uFill>
                  <a:noFill/>
                </a:uFill>
                <a:hlinkClick r:id="rId7">
                  <a:extLst>
                    <a:ext uri="{A12FA001-AC4F-418D-AE19-62706E023703}">
                      <ahyp:hlinkClr val="tx"/>
                    </a:ext>
                  </a:extLst>
                </a:hlinkClick>
              </a:rPr>
              <a:t>Looking after our eyes</a:t>
            </a:r>
            <a:r>
              <a:rPr lang="en-AU" sz="1450">
                <a:solidFill>
                  <a:schemeClr val="dk1"/>
                </a:solidFill>
              </a:rPr>
              <a:t> (PPT, 3.7 MB)</a:t>
            </a:r>
            <a:endParaRPr sz="1450">
              <a:solidFill>
                <a:schemeClr val="dk1"/>
              </a:solidFill>
            </a:endParaRPr>
          </a:p>
          <a:p>
            <a:pPr indent="-320675" lvl="0" marL="457200" rtl="0" algn="l">
              <a:lnSpc>
                <a:spcPct val="115000"/>
              </a:lnSpc>
              <a:spcBef>
                <a:spcPts val="0"/>
              </a:spcBef>
              <a:spcAft>
                <a:spcPts val="0"/>
              </a:spcAft>
              <a:buClr>
                <a:schemeClr val="dk1"/>
              </a:buClr>
              <a:buSzPts val="1450"/>
              <a:buChar char="●"/>
            </a:pPr>
            <a:r>
              <a:rPr lang="en-AU" sz="1450">
                <a:solidFill>
                  <a:srgbClr val="477DCA"/>
                </a:solidFill>
                <a:uFill>
                  <a:noFill/>
                </a:uFill>
                <a:hlinkClick r:id="rId8">
                  <a:extLst>
                    <a:ext uri="{A12FA001-AC4F-418D-AE19-62706E023703}">
                      <ahyp:hlinkClr val="tx"/>
                    </a:ext>
                  </a:extLst>
                </a:hlinkClick>
              </a:rPr>
              <a:t>We all see differently</a:t>
            </a:r>
            <a:r>
              <a:rPr lang="en-AU" sz="1450">
                <a:solidFill>
                  <a:schemeClr val="dk1"/>
                </a:solidFill>
              </a:rPr>
              <a:t> (PPT, 4.4 MB)</a:t>
            </a:r>
            <a:endParaRPr sz="1450">
              <a:solidFill>
                <a:schemeClr val="dk1"/>
              </a:solidFill>
            </a:endParaRPr>
          </a:p>
          <a:p>
            <a:pPr indent="-320675" lvl="0" marL="457200" rtl="0" algn="l">
              <a:lnSpc>
                <a:spcPct val="115000"/>
              </a:lnSpc>
              <a:spcBef>
                <a:spcPts val="0"/>
              </a:spcBef>
              <a:spcAft>
                <a:spcPts val="0"/>
              </a:spcAft>
              <a:buClr>
                <a:schemeClr val="dk1"/>
              </a:buClr>
              <a:buSzPts val="1450"/>
              <a:buChar char="●"/>
            </a:pPr>
            <a:r>
              <a:rPr lang="en-AU" sz="1450">
                <a:solidFill>
                  <a:srgbClr val="477DCA"/>
                </a:solidFill>
                <a:uFill>
                  <a:noFill/>
                </a:uFill>
                <a:hlinkClick r:id="rId9">
                  <a:extLst>
                    <a:ext uri="{A12FA001-AC4F-418D-AE19-62706E023703}">
                      <ahyp:hlinkClr val="tx"/>
                    </a:ext>
                  </a:extLst>
                </a:hlinkClick>
              </a:rPr>
              <a:t>Technology and vision</a:t>
            </a:r>
            <a:r>
              <a:rPr lang="en-AU" sz="1450">
                <a:solidFill>
                  <a:schemeClr val="dk1"/>
                </a:solidFill>
              </a:rPr>
              <a:t> (PPT, 5.8 MB)</a:t>
            </a:r>
            <a:endParaRPr sz="1450">
              <a:solidFill>
                <a:schemeClr val="dk1"/>
              </a:solidFill>
            </a:endParaRPr>
          </a:p>
          <a:p>
            <a:pPr indent="-320675" lvl="0" marL="457200" rtl="0" algn="l">
              <a:lnSpc>
                <a:spcPct val="115000"/>
              </a:lnSpc>
              <a:spcBef>
                <a:spcPts val="0"/>
              </a:spcBef>
              <a:spcAft>
                <a:spcPts val="0"/>
              </a:spcAft>
              <a:buClr>
                <a:schemeClr val="dk1"/>
              </a:buClr>
              <a:buSzPts val="1450"/>
              <a:buChar char="●"/>
            </a:pPr>
            <a:r>
              <a:rPr lang="en-AU" sz="1450">
                <a:solidFill>
                  <a:srgbClr val="477DCA"/>
                </a:solidFill>
                <a:uFill>
                  <a:noFill/>
                </a:uFill>
                <a:hlinkClick r:id="rId10">
                  <a:extLst>
                    <a:ext uri="{A12FA001-AC4F-418D-AE19-62706E023703}">
                      <ahyp:hlinkClr val="tx"/>
                    </a:ext>
                  </a:extLst>
                </a:hlinkClick>
              </a:rPr>
              <a:t>Child-to-child vision screening</a:t>
            </a:r>
            <a:r>
              <a:rPr lang="en-AU" sz="1450">
                <a:solidFill>
                  <a:schemeClr val="dk1"/>
                </a:solidFill>
              </a:rPr>
              <a:t> (PPT, 960 KB)</a:t>
            </a:r>
            <a:endParaRPr sz="1450">
              <a:solidFill>
                <a:schemeClr val="dk1"/>
              </a:solidFill>
            </a:endParaRPr>
          </a:p>
          <a:p>
            <a:pPr indent="-320675" lvl="0" marL="457200" rtl="0" algn="l">
              <a:lnSpc>
                <a:spcPct val="115000"/>
              </a:lnSpc>
              <a:spcBef>
                <a:spcPts val="0"/>
              </a:spcBef>
              <a:spcAft>
                <a:spcPts val="0"/>
              </a:spcAft>
              <a:buClr>
                <a:schemeClr val="dk1"/>
              </a:buClr>
              <a:buSzPts val="1450"/>
              <a:buChar char="●"/>
            </a:pPr>
            <a:r>
              <a:rPr lang="en-AU" sz="1450">
                <a:solidFill>
                  <a:srgbClr val="477DCA"/>
                </a:solidFill>
                <a:uFill>
                  <a:noFill/>
                </a:uFill>
                <a:hlinkClick r:id="rId11">
                  <a:extLst>
                    <a:ext uri="{A12FA001-AC4F-418D-AE19-62706E023703}">
                      <ahyp:hlinkClr val="tx"/>
                    </a:ext>
                  </a:extLst>
                </a:hlinkClick>
              </a:rPr>
              <a:t>Vision Health Module – Student Workbook</a:t>
            </a:r>
            <a:r>
              <a:rPr lang="en-AU" sz="1450">
                <a:solidFill>
                  <a:schemeClr val="dk1"/>
                </a:solidFill>
              </a:rPr>
              <a:t> (PDF, 1 MB)</a:t>
            </a:r>
            <a:endParaRPr sz="1450">
              <a:solidFill>
                <a:schemeClr val="dk1"/>
              </a:solidFill>
            </a:endParaRPr>
          </a:p>
          <a:p>
            <a:pPr indent="-320675" lvl="0" marL="457200" rtl="0" algn="l">
              <a:lnSpc>
                <a:spcPct val="115000"/>
              </a:lnSpc>
              <a:spcBef>
                <a:spcPts val="0"/>
              </a:spcBef>
              <a:spcAft>
                <a:spcPts val="0"/>
              </a:spcAft>
              <a:buClr>
                <a:schemeClr val="dk1"/>
              </a:buClr>
              <a:buSzPts val="1450"/>
              <a:buChar char="●"/>
            </a:pPr>
            <a:r>
              <a:rPr lang="en-AU" sz="1450">
                <a:solidFill>
                  <a:srgbClr val="477DCA"/>
                </a:solidFill>
                <a:uFill>
                  <a:noFill/>
                </a:uFill>
                <a:hlinkClick r:id="rId12">
                  <a:extLst>
                    <a:ext uri="{A12FA001-AC4F-418D-AE19-62706E023703}">
                      <ahyp:hlinkClr val="tx"/>
                    </a:ext>
                  </a:extLst>
                </a:hlinkClick>
              </a:rPr>
              <a:t>Vision Health Module – Workbook Answers</a:t>
            </a:r>
            <a:r>
              <a:rPr lang="en-AU" sz="1450">
                <a:solidFill>
                  <a:schemeClr val="dk1"/>
                </a:solidFill>
              </a:rPr>
              <a:t> (PDF, 950 KB)</a:t>
            </a:r>
            <a:endParaRPr sz="1450">
              <a:solidFill>
                <a:schemeClr val="dk1"/>
              </a:solidFill>
            </a:endParaRPr>
          </a:p>
          <a:p>
            <a:pPr indent="-320675" lvl="0" marL="457200" rtl="0" algn="l">
              <a:lnSpc>
                <a:spcPct val="115000"/>
              </a:lnSpc>
              <a:spcBef>
                <a:spcPts val="0"/>
              </a:spcBef>
              <a:spcAft>
                <a:spcPts val="0"/>
              </a:spcAft>
              <a:buClr>
                <a:schemeClr val="dk1"/>
              </a:buClr>
              <a:buSzPts val="1450"/>
              <a:buChar char="●"/>
            </a:pPr>
            <a:r>
              <a:rPr lang="en-AU" sz="1450">
                <a:solidFill>
                  <a:srgbClr val="477DCA"/>
                </a:solidFill>
                <a:uFill>
                  <a:noFill/>
                </a:uFill>
                <a:hlinkClick r:id="rId13">
                  <a:extLst>
                    <a:ext uri="{A12FA001-AC4F-418D-AE19-62706E023703}">
                      <ahyp:hlinkClr val="tx"/>
                    </a:ext>
                  </a:extLst>
                </a:hlinkClick>
              </a:rPr>
              <a:t>Template for recording class vision screening results</a:t>
            </a:r>
            <a:r>
              <a:rPr lang="en-AU" sz="1450">
                <a:solidFill>
                  <a:schemeClr val="dk1"/>
                </a:solidFill>
              </a:rPr>
              <a:t> (XLS, 10 KB)</a:t>
            </a:r>
            <a:endParaRPr sz="1450">
              <a:solidFill>
                <a:schemeClr val="dk1"/>
              </a:solidFill>
            </a:endParaRPr>
          </a:p>
        </p:txBody>
      </p:sp>
      <p:sp>
        <p:nvSpPr>
          <p:cNvPr id="223" name="Google Shape;223;p24"/>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Resources on the Hub</a:t>
            </a:r>
            <a:endParaRPr b="1" sz="3600">
              <a:solidFill>
                <a:srgbClr val="2C7C9F"/>
              </a:solidFill>
            </a:endParaRPr>
          </a:p>
        </p:txBody>
      </p:sp>
      <p:sp>
        <p:nvSpPr>
          <p:cNvPr id="224" name="Google Shape;224;p24"/>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14">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1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5"/>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Resources on the Hub</a:t>
            </a:r>
            <a:endParaRPr b="1" sz="3600">
              <a:solidFill>
                <a:srgbClr val="2C7C9F"/>
              </a:solidFill>
            </a:endParaRPr>
          </a:p>
        </p:txBody>
      </p:sp>
      <p:sp>
        <p:nvSpPr>
          <p:cNvPr id="231" name="Google Shape;231;p25"/>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232" name="Google Shape;232;p25"/>
          <p:cNvPicPr preferRelativeResize="0"/>
          <p:nvPr/>
        </p:nvPicPr>
        <p:blipFill rotWithShape="1">
          <a:blip r:embed="rId5">
            <a:alphaModFix/>
          </a:blip>
          <a:srcRect b="3269" l="0" r="0" t="0"/>
          <a:stretch/>
        </p:blipFill>
        <p:spPr>
          <a:xfrm>
            <a:off x="1860275" y="947875"/>
            <a:ext cx="5423456" cy="5427726"/>
          </a:xfrm>
          <a:prstGeom prst="rect">
            <a:avLst/>
          </a:prstGeom>
          <a:noFill/>
          <a:ln cap="flat" cmpd="sng" w="9525">
            <a:solidFill>
              <a:srgbClr val="607D8B"/>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6"/>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Resources on the Hub</a:t>
            </a:r>
            <a:endParaRPr b="1" sz="3600">
              <a:solidFill>
                <a:srgbClr val="2C7C9F"/>
              </a:solidFill>
            </a:endParaRPr>
          </a:p>
        </p:txBody>
      </p:sp>
      <p:sp>
        <p:nvSpPr>
          <p:cNvPr id="239" name="Google Shape;239;p26"/>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240" name="Google Shape;240;p26"/>
          <p:cNvPicPr preferRelativeResize="0"/>
          <p:nvPr/>
        </p:nvPicPr>
        <p:blipFill rotWithShape="1">
          <a:blip r:embed="rId5">
            <a:alphaModFix/>
          </a:blip>
          <a:srcRect b="0" l="0" r="0" t="15268"/>
          <a:stretch/>
        </p:blipFill>
        <p:spPr>
          <a:xfrm>
            <a:off x="233250" y="1671675"/>
            <a:ext cx="4048800" cy="4175250"/>
          </a:xfrm>
          <a:prstGeom prst="rect">
            <a:avLst/>
          </a:prstGeom>
          <a:noFill/>
          <a:ln>
            <a:noFill/>
          </a:ln>
        </p:spPr>
      </p:pic>
      <p:sp>
        <p:nvSpPr>
          <p:cNvPr id="241" name="Google Shape;241;p26"/>
          <p:cNvSpPr txBox="1"/>
          <p:nvPr/>
        </p:nvSpPr>
        <p:spPr>
          <a:xfrm>
            <a:off x="390725" y="1306925"/>
            <a:ext cx="334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AU" sz="1600">
                <a:solidFill>
                  <a:srgbClr val="2C7C9F"/>
                </a:solidFill>
              </a:rPr>
              <a:t>Eye dissection</a:t>
            </a:r>
            <a:endParaRPr b="1" sz="1600">
              <a:solidFill>
                <a:srgbClr val="2C7C9F"/>
              </a:solidFill>
            </a:endParaRPr>
          </a:p>
        </p:txBody>
      </p:sp>
      <p:pic>
        <p:nvPicPr>
          <p:cNvPr id="242" name="Google Shape;242;p26"/>
          <p:cNvPicPr preferRelativeResize="0"/>
          <p:nvPr/>
        </p:nvPicPr>
        <p:blipFill>
          <a:blip r:embed="rId6">
            <a:alphaModFix/>
          </a:blip>
          <a:stretch>
            <a:fillRect/>
          </a:stretch>
        </p:blipFill>
        <p:spPr>
          <a:xfrm>
            <a:off x="4679775" y="1143000"/>
            <a:ext cx="3818889" cy="49277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7"/>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Resources on the Hub</a:t>
            </a:r>
            <a:endParaRPr b="1" sz="3600">
              <a:solidFill>
                <a:srgbClr val="2C7C9F"/>
              </a:solidFill>
            </a:endParaRPr>
          </a:p>
        </p:txBody>
      </p:sp>
      <p:sp>
        <p:nvSpPr>
          <p:cNvPr id="249" name="Google Shape;249;p27"/>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250" name="Google Shape;250;p27"/>
          <p:cNvPicPr preferRelativeResize="0"/>
          <p:nvPr/>
        </p:nvPicPr>
        <p:blipFill>
          <a:blip r:embed="rId5">
            <a:alphaModFix/>
          </a:blip>
          <a:stretch>
            <a:fillRect/>
          </a:stretch>
        </p:blipFill>
        <p:spPr>
          <a:xfrm>
            <a:off x="2110900" y="1143000"/>
            <a:ext cx="4922193" cy="4927799"/>
          </a:xfrm>
          <a:prstGeom prst="rect">
            <a:avLst/>
          </a:prstGeom>
          <a:noFill/>
          <a:ln>
            <a:noFill/>
          </a:ln>
        </p:spPr>
      </p:pic>
      <p:pic>
        <p:nvPicPr>
          <p:cNvPr id="251" name="Google Shape;251;p27"/>
          <p:cNvPicPr preferRelativeResize="0"/>
          <p:nvPr/>
        </p:nvPicPr>
        <p:blipFill>
          <a:blip r:embed="rId6">
            <a:alphaModFix/>
          </a:blip>
          <a:stretch>
            <a:fillRect/>
          </a:stretch>
        </p:blipFill>
        <p:spPr>
          <a:xfrm>
            <a:off x="2467726" y="903200"/>
            <a:ext cx="4208525" cy="5472400"/>
          </a:xfrm>
          <a:prstGeom prst="rect">
            <a:avLst/>
          </a:prstGeom>
          <a:noFill/>
          <a:ln>
            <a:noFill/>
          </a:ln>
        </p:spPr>
      </p:pic>
      <p:pic>
        <p:nvPicPr>
          <p:cNvPr id="252" name="Google Shape;252;p27"/>
          <p:cNvPicPr preferRelativeResize="0"/>
          <p:nvPr/>
        </p:nvPicPr>
        <p:blipFill>
          <a:blip r:embed="rId7">
            <a:alphaModFix/>
          </a:blip>
          <a:stretch>
            <a:fillRect/>
          </a:stretch>
        </p:blipFill>
        <p:spPr>
          <a:xfrm>
            <a:off x="700276" y="829725"/>
            <a:ext cx="7602923" cy="50724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8"/>
          <p:cNvSpPr txBox="1"/>
          <p:nvPr>
            <p:ph type="title"/>
          </p:nvPr>
        </p:nvSpPr>
        <p:spPr>
          <a:xfrm>
            <a:off x="966000" y="335036"/>
            <a:ext cx="7212000" cy="11340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Thanks – want to keep in touch?</a:t>
            </a:r>
            <a:endParaRPr b="1" i="0" sz="32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chemeClr val="accent1"/>
              </a:buClr>
              <a:buSzPts val="800"/>
              <a:buFont typeface="Calibri"/>
              <a:buNone/>
            </a:pPr>
            <a:r>
              <a:t/>
            </a:r>
            <a:endParaRPr b="1" i="0" sz="3200" u="none" cap="none" strike="noStrike">
              <a:solidFill>
                <a:schemeClr val="dk2"/>
              </a:solidFill>
              <a:latin typeface="Calibri"/>
              <a:ea typeface="Calibri"/>
              <a:cs typeface="Calibri"/>
              <a:sym typeface="Calibri"/>
            </a:endParaRPr>
          </a:p>
        </p:txBody>
      </p:sp>
      <p:sp>
        <p:nvSpPr>
          <p:cNvPr id="258" name="Google Shape;258;p28"/>
          <p:cNvSpPr txBox="1"/>
          <p:nvPr/>
        </p:nvSpPr>
        <p:spPr>
          <a:xfrm>
            <a:off x="2708950" y="1524151"/>
            <a:ext cx="4920600" cy="2472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400"/>
              <a:buFont typeface="Calibri"/>
              <a:buNone/>
            </a:pPr>
            <a:r>
              <a:rPr b="0" i="0" lang="en-AU" sz="1400" u="none" cap="none" strike="noStrike">
                <a:solidFill>
                  <a:srgbClr val="000000"/>
                </a:solidFill>
                <a:latin typeface="Arial"/>
                <a:ea typeface="Arial"/>
                <a:cs typeface="Arial"/>
                <a:sym typeface="Arial"/>
              </a:rPr>
              <a:t>Email us on </a:t>
            </a:r>
            <a:r>
              <a:rPr b="0" i="0" lang="en-AU" sz="1400" u="sng" cap="none" strike="noStrike">
                <a:solidFill>
                  <a:schemeClr val="hlink"/>
                </a:solidFill>
                <a:latin typeface="Arial"/>
                <a:ea typeface="Arial"/>
                <a:cs typeface="Arial"/>
                <a:sym typeface="Arial"/>
                <a:hlinkClick r:id="rId3"/>
              </a:rPr>
              <a:t>enquiries@sciencelearn.org.nz</a:t>
            </a:r>
            <a:r>
              <a:rPr b="0" i="0" lang="en-AU" sz="1400" u="none" cap="none" strike="noStrike">
                <a:solidFill>
                  <a:srgbClr val="674EA7"/>
                </a:solidFill>
                <a:latin typeface="Arial"/>
                <a:ea typeface="Arial"/>
                <a:cs typeface="Arial"/>
                <a:sym typeface="Arial"/>
              </a:rPr>
              <a:t> </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AU" sz="1400" u="sng" cap="none" strike="noStrike">
                <a:solidFill>
                  <a:schemeClr val="hlink"/>
                </a:solidFill>
                <a:latin typeface="Arial"/>
                <a:ea typeface="Arial"/>
                <a:cs typeface="Arial"/>
                <a:sym typeface="Arial"/>
                <a:hlinkClick r:id="rId4"/>
              </a:rPr>
              <a:t>https://twitter.com/NZScienceLearn</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0" i="0" sz="1000" u="sng"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AU" sz="1400" u="sng" cap="none" strike="noStrike">
                <a:solidFill>
                  <a:schemeClr val="hlink"/>
                </a:solidFill>
                <a:latin typeface="Arial"/>
                <a:ea typeface="Arial"/>
                <a:cs typeface="Arial"/>
                <a:sym typeface="Arial"/>
                <a:hlinkClick r:id="rId5"/>
              </a:rPr>
              <a:t>www.facebook.com/nzsciencelearn</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AU" sz="1000" u="sng" cap="none" strike="noStrike">
                <a:solidFill>
                  <a:srgbClr val="674EA7"/>
                </a:solidFill>
                <a:latin typeface="Arial"/>
                <a:ea typeface="Arial"/>
                <a:cs typeface="Arial"/>
                <a:sym typeface="Arial"/>
              </a:rPr>
              <a:t> </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AU" sz="1400" u="sng" cap="none" strike="noStrike">
                <a:solidFill>
                  <a:schemeClr val="hlink"/>
                </a:solidFill>
                <a:latin typeface="Arial"/>
                <a:ea typeface="Arial"/>
                <a:cs typeface="Arial"/>
                <a:sym typeface="Arial"/>
                <a:hlinkClick r:id="rId6"/>
              </a:rPr>
              <a:t>https://nz.pinterest.com/nzsciencelearn</a:t>
            </a:r>
            <a:endParaRPr b="0" i="0" sz="1000" u="none" cap="none" strike="noStrike">
              <a:solidFill>
                <a:srgbClr val="674EA7"/>
              </a:solidFill>
              <a:latin typeface="Arial"/>
              <a:ea typeface="Arial"/>
              <a:cs typeface="Arial"/>
              <a:sym typeface="Arial"/>
            </a:endParaRPr>
          </a:p>
          <a:p>
            <a:pPr indent="0" lvl="0" marL="0" rtl="0" algn="l">
              <a:lnSpc>
                <a:spcPct val="150000"/>
              </a:lnSpc>
              <a:spcBef>
                <a:spcPts val="0"/>
              </a:spcBef>
              <a:spcAft>
                <a:spcPts val="0"/>
              </a:spcAft>
              <a:buClr>
                <a:schemeClr val="hlink"/>
              </a:buClr>
              <a:buSzPts val="400"/>
              <a:buFont typeface="Calibri"/>
              <a:buNone/>
            </a:pPr>
            <a:r>
              <a:t/>
            </a:r>
            <a:endParaRPr b="0" i="0" sz="1000" u="none" cap="none" strike="noStrike">
              <a:solidFill>
                <a:srgbClr val="674EA7"/>
              </a:solidFill>
              <a:latin typeface="Arial"/>
              <a:ea typeface="Arial"/>
              <a:cs typeface="Arial"/>
              <a:sym typeface="Arial"/>
            </a:endParaRPr>
          </a:p>
          <a:p>
            <a:pPr indent="0" lvl="0" marL="0" rtl="0" algn="l">
              <a:lnSpc>
                <a:spcPct val="150000"/>
              </a:lnSpc>
              <a:spcBef>
                <a:spcPts val="0"/>
              </a:spcBef>
              <a:spcAft>
                <a:spcPts val="0"/>
              </a:spcAft>
              <a:buClr>
                <a:schemeClr val="hlink"/>
              </a:buClr>
              <a:buSzPts val="400"/>
              <a:buFont typeface="Calibri"/>
              <a:buNone/>
            </a:pPr>
            <a:r>
              <a:rPr lang="en-AU" u="sng">
                <a:solidFill>
                  <a:schemeClr val="hlink"/>
                </a:solidFill>
                <a:highlight>
                  <a:schemeClr val="lt1"/>
                </a:highlight>
                <a:hlinkClick r:id="rId7"/>
              </a:rPr>
              <a:t>www.instagram.com/sciencelearninghubnz</a:t>
            </a:r>
            <a:endParaRPr b="0" i="0" sz="1600" u="none" cap="none" strike="noStrike">
              <a:solidFill>
                <a:srgbClr val="000000"/>
              </a:solidFill>
              <a:latin typeface="Calibri"/>
              <a:ea typeface="Calibri"/>
              <a:cs typeface="Calibri"/>
              <a:sym typeface="Calibri"/>
            </a:endParaRPr>
          </a:p>
        </p:txBody>
      </p:sp>
      <p:sp>
        <p:nvSpPr>
          <p:cNvPr id="259" name="Google Shape;259;p28"/>
          <p:cNvSpPr txBox="1"/>
          <p:nvPr/>
        </p:nvSpPr>
        <p:spPr>
          <a:xfrm>
            <a:off x="392550" y="4274450"/>
            <a:ext cx="8595000" cy="77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00"/>
              <a:buFont typeface="Arial"/>
              <a:buNone/>
            </a:pPr>
            <a:r>
              <a:rPr b="0" i="0" lang="en-AU" sz="1400" u="none" cap="none" strike="noStrike">
                <a:solidFill>
                  <a:srgbClr val="000000"/>
                </a:solidFill>
                <a:latin typeface="Arial"/>
                <a:ea typeface="Arial"/>
                <a:cs typeface="Arial"/>
                <a:sym typeface="Arial"/>
              </a:rPr>
              <a:t>Join us in our </a:t>
            </a:r>
            <a:r>
              <a:rPr b="1" i="0" lang="en-AU" sz="1400" u="none" cap="none" strike="noStrike">
                <a:solidFill>
                  <a:schemeClr val="accent1"/>
                </a:solidFill>
                <a:latin typeface="Arial"/>
                <a:ea typeface="Arial"/>
                <a:cs typeface="Arial"/>
                <a:sym typeface="Arial"/>
              </a:rPr>
              <a:t>discussion chan</a:t>
            </a:r>
            <a:r>
              <a:rPr b="1" i="0" lang="en-AU" sz="1400" u="none" cap="none" strike="noStrike">
                <a:solidFill>
                  <a:srgbClr val="2C7C9F"/>
                </a:solidFill>
                <a:latin typeface="Arial"/>
                <a:ea typeface="Arial"/>
                <a:cs typeface="Arial"/>
                <a:sym typeface="Arial"/>
              </a:rPr>
              <a:t>nel</a:t>
            </a:r>
            <a:r>
              <a:rPr b="1" i="0" lang="en-AU" sz="1400" u="none" cap="none" strike="noStrike">
                <a:solidFill>
                  <a:srgbClr val="000000"/>
                </a:solidFill>
                <a:latin typeface="Arial"/>
                <a:ea typeface="Arial"/>
                <a:cs typeface="Arial"/>
                <a:sym typeface="Arial"/>
              </a:rPr>
              <a:t> </a:t>
            </a:r>
            <a:r>
              <a:rPr b="0" i="0" lang="en-AU" sz="1400" u="none" cap="none" strike="noStrike">
                <a:solidFill>
                  <a:schemeClr val="dk1"/>
                </a:solidFill>
                <a:latin typeface="Arial"/>
                <a:ea typeface="Arial"/>
                <a:cs typeface="Arial"/>
                <a:sym typeface="Arial"/>
              </a:rPr>
              <a:t>on</a:t>
            </a:r>
            <a:r>
              <a:rPr b="0" i="0" lang="en-AU" sz="1400" u="none" cap="none" strike="noStrike">
                <a:solidFill>
                  <a:schemeClr val="accent1"/>
                </a:solidFill>
                <a:latin typeface="Arial"/>
                <a:ea typeface="Arial"/>
                <a:cs typeface="Arial"/>
                <a:sym typeface="Arial"/>
              </a:rPr>
              <a:t> </a:t>
            </a:r>
            <a:r>
              <a:rPr b="0" i="0" lang="en-AU" sz="1400" u="sng" cap="none" strike="noStrike">
                <a:solidFill>
                  <a:schemeClr val="hlink"/>
                </a:solidFill>
                <a:latin typeface="Arial"/>
                <a:ea typeface="Arial"/>
                <a:cs typeface="Arial"/>
                <a:sym typeface="Arial"/>
                <a:hlinkClick r:id="rId8"/>
              </a:rPr>
              <a:t>Slack</a:t>
            </a:r>
            <a:r>
              <a:rPr lang="en-AU">
                <a:solidFill>
                  <a:schemeClr val="accent1"/>
                </a:solidFill>
              </a:rPr>
              <a:t> </a:t>
            </a:r>
            <a:r>
              <a:rPr lang="en-AU"/>
              <a:t>(</a:t>
            </a:r>
            <a:r>
              <a:rPr lang="en-AU" u="sng">
                <a:solidFill>
                  <a:schemeClr val="hlink"/>
                </a:solidFill>
                <a:hlinkClick r:id="rId9"/>
              </a:rPr>
              <a:t>http://slh-talk.slack.com</a:t>
            </a:r>
            <a:r>
              <a:rPr lang="en-AU">
                <a:solidFill>
                  <a:schemeClr val="dk1"/>
                </a:solidFill>
              </a:rPr>
              <a:t>)</a:t>
            </a:r>
            <a:r>
              <a:rPr b="0" i="0" lang="en-AU" sz="1400" u="none" cap="none" strike="noStrike">
                <a:solidFill>
                  <a:schemeClr val="dk1"/>
                </a:solidFill>
                <a:latin typeface="Arial"/>
                <a:ea typeface="Arial"/>
                <a:cs typeface="Arial"/>
                <a:sym typeface="Arial"/>
              </a:rPr>
              <a:t>.</a:t>
            </a:r>
            <a:r>
              <a:rPr b="0" i="0" lang="en-AU" sz="1400" u="none" cap="none" strike="noStrike">
                <a:solidFill>
                  <a:schemeClr val="accen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chemeClr val="accent1"/>
              </a:buClr>
              <a:buSzPts val="350"/>
              <a:buFont typeface="Arial"/>
              <a:buNone/>
            </a:pPr>
            <a:r>
              <a:rPr b="0" i="0" lang="en-AU" sz="1400" u="none" cap="none" strike="noStrike">
                <a:solidFill>
                  <a:srgbClr val="000000"/>
                </a:solidFill>
                <a:latin typeface="Arial"/>
                <a:ea typeface="Arial"/>
                <a:cs typeface="Arial"/>
                <a:sym typeface="Arial"/>
              </a:rPr>
              <a:t>(Any problems accessing Slack, please contact us via our enquiries email, </a:t>
            </a:r>
            <a:r>
              <a:rPr b="0" i="0" lang="en-AU" sz="1400" u="sng" cap="none" strike="noStrike">
                <a:solidFill>
                  <a:schemeClr val="hlink"/>
                </a:solidFill>
                <a:latin typeface="Arial"/>
                <a:ea typeface="Arial"/>
                <a:cs typeface="Arial"/>
                <a:sym typeface="Arial"/>
                <a:hlinkClick r:id="rId10"/>
              </a:rPr>
              <a:t>enquiries@sciencelearn.org.nz</a:t>
            </a:r>
            <a:r>
              <a:rPr b="0" i="0" lang="en-AU"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260" name="Google Shape;260;p28"/>
          <p:cNvPicPr preferRelativeResize="0"/>
          <p:nvPr/>
        </p:nvPicPr>
        <p:blipFill rotWithShape="1">
          <a:blip r:embed="rId11">
            <a:alphaModFix/>
          </a:blip>
          <a:srcRect b="7635" l="1498" r="1196" t="8912"/>
          <a:stretch/>
        </p:blipFill>
        <p:spPr>
          <a:xfrm>
            <a:off x="0" y="5544484"/>
            <a:ext cx="9144005" cy="1313516"/>
          </a:xfrm>
          <a:prstGeom prst="rect">
            <a:avLst/>
          </a:prstGeom>
          <a:noFill/>
          <a:ln>
            <a:noFill/>
          </a:ln>
        </p:spPr>
      </p:pic>
      <p:pic>
        <p:nvPicPr>
          <p:cNvPr id="261" name="Google Shape;261;p28"/>
          <p:cNvPicPr preferRelativeResize="0"/>
          <p:nvPr/>
        </p:nvPicPr>
        <p:blipFill>
          <a:blip r:embed="rId12">
            <a:alphaModFix/>
          </a:blip>
          <a:stretch>
            <a:fillRect/>
          </a:stretch>
        </p:blipFill>
        <p:spPr>
          <a:xfrm>
            <a:off x="2076738" y="1469100"/>
            <a:ext cx="397675" cy="397675"/>
          </a:xfrm>
          <a:prstGeom prst="rect">
            <a:avLst/>
          </a:prstGeom>
          <a:noFill/>
          <a:ln>
            <a:noFill/>
          </a:ln>
        </p:spPr>
      </p:pic>
      <p:pic>
        <p:nvPicPr>
          <p:cNvPr id="262" name="Google Shape;262;p28"/>
          <p:cNvPicPr preferRelativeResize="0"/>
          <p:nvPr/>
        </p:nvPicPr>
        <p:blipFill rotWithShape="1">
          <a:blip r:embed="rId13">
            <a:alphaModFix/>
          </a:blip>
          <a:srcRect b="0" l="20571" r="0" t="15254"/>
          <a:stretch/>
        </p:blipFill>
        <p:spPr>
          <a:xfrm>
            <a:off x="2114169" y="2082967"/>
            <a:ext cx="322807" cy="403733"/>
          </a:xfrm>
          <a:prstGeom prst="rect">
            <a:avLst/>
          </a:prstGeom>
          <a:noFill/>
          <a:ln>
            <a:noFill/>
          </a:ln>
        </p:spPr>
      </p:pic>
      <p:pic>
        <p:nvPicPr>
          <p:cNvPr id="263" name="Google Shape;263;p28"/>
          <p:cNvPicPr preferRelativeResize="0"/>
          <p:nvPr/>
        </p:nvPicPr>
        <p:blipFill>
          <a:blip r:embed="rId14">
            <a:alphaModFix/>
          </a:blip>
          <a:stretch>
            <a:fillRect/>
          </a:stretch>
        </p:blipFill>
        <p:spPr>
          <a:xfrm>
            <a:off x="2127076" y="2617834"/>
            <a:ext cx="296999" cy="285000"/>
          </a:xfrm>
          <a:prstGeom prst="rect">
            <a:avLst/>
          </a:prstGeom>
          <a:noFill/>
          <a:ln>
            <a:noFill/>
          </a:ln>
        </p:spPr>
      </p:pic>
      <p:pic>
        <p:nvPicPr>
          <p:cNvPr id="264" name="Google Shape;264;p28"/>
          <p:cNvPicPr preferRelativeResize="0"/>
          <p:nvPr/>
        </p:nvPicPr>
        <p:blipFill rotWithShape="1">
          <a:blip r:embed="rId15">
            <a:alphaModFix/>
          </a:blip>
          <a:srcRect b="0" l="11777" r="0" t="9673"/>
          <a:stretch/>
        </p:blipFill>
        <p:spPr>
          <a:xfrm>
            <a:off x="2127084" y="3033960"/>
            <a:ext cx="297000" cy="395054"/>
          </a:xfrm>
          <a:prstGeom prst="rect">
            <a:avLst/>
          </a:prstGeom>
          <a:noFill/>
          <a:ln>
            <a:noFill/>
          </a:ln>
        </p:spPr>
      </p:pic>
      <p:pic>
        <p:nvPicPr>
          <p:cNvPr id="265" name="Google Shape;265;p28"/>
          <p:cNvPicPr preferRelativeResize="0"/>
          <p:nvPr/>
        </p:nvPicPr>
        <p:blipFill>
          <a:blip r:embed="rId16">
            <a:alphaModFix/>
          </a:blip>
          <a:stretch>
            <a:fillRect/>
          </a:stretch>
        </p:blipFill>
        <p:spPr>
          <a:xfrm>
            <a:off x="2127072" y="3653869"/>
            <a:ext cx="297000" cy="2970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 name="Shape 45"/>
        <p:cNvGrpSpPr/>
        <p:nvPr/>
      </p:nvGrpSpPr>
      <p:grpSpPr>
        <a:xfrm>
          <a:off x="0" y="0"/>
          <a:ext cx="0" cy="0"/>
          <a:chOff x="0" y="0"/>
          <a:chExt cx="0" cy="0"/>
        </a:xfrm>
      </p:grpSpPr>
      <p:sp>
        <p:nvSpPr>
          <p:cNvPr id="46" name="Google Shape;46;p5"/>
          <p:cNvSpPr txBox="1"/>
          <p:nvPr>
            <p:ph type="title"/>
          </p:nvPr>
        </p:nvSpPr>
        <p:spPr>
          <a:xfrm>
            <a:off x="380475" y="139200"/>
            <a:ext cx="3993300" cy="872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AU"/>
              <a:t>Index</a:t>
            </a:r>
            <a:endParaRPr/>
          </a:p>
        </p:txBody>
      </p:sp>
      <p:graphicFrame>
        <p:nvGraphicFramePr>
          <p:cNvPr id="47" name="Google Shape;47;p5"/>
          <p:cNvGraphicFramePr/>
          <p:nvPr/>
        </p:nvGraphicFramePr>
        <p:xfrm>
          <a:off x="260675" y="1011567"/>
          <a:ext cx="3000000" cy="3000000"/>
        </p:xfrm>
        <a:graphic>
          <a:graphicData uri="http://schemas.openxmlformats.org/drawingml/2006/table">
            <a:tbl>
              <a:tblPr>
                <a:noFill/>
                <a:tableStyleId>{5237128B-80FB-46CC-A3FA-FE4312312F83}</a:tableStyleId>
              </a:tblPr>
              <a:tblGrid>
                <a:gridCol w="5485150"/>
                <a:gridCol w="1911475"/>
                <a:gridCol w="1273075"/>
              </a:tblGrid>
              <a:tr h="669325">
                <a:tc>
                  <a:txBody>
                    <a:bodyPr/>
                    <a:lstStyle/>
                    <a:p>
                      <a:pPr indent="0" lvl="0" marL="0" rtl="0" algn="l">
                        <a:spcBef>
                          <a:spcPts val="0"/>
                        </a:spcBef>
                        <a:spcAft>
                          <a:spcPts val="0"/>
                        </a:spcAft>
                        <a:buNone/>
                      </a:pPr>
                      <a:r>
                        <a:rPr b="1" lang="en-AU" sz="1500"/>
                        <a:t>Topic</a:t>
                      </a:r>
                      <a:endParaRPr b="1" sz="1500"/>
                    </a:p>
                  </a:txBody>
                  <a:tcPr marT="91425" marB="91425" marR="91425" marL="91425"/>
                </a:tc>
                <a:tc>
                  <a:txBody>
                    <a:bodyPr/>
                    <a:lstStyle/>
                    <a:p>
                      <a:pPr indent="0" lvl="0" marL="0" rtl="0" algn="l">
                        <a:spcBef>
                          <a:spcPts val="0"/>
                        </a:spcBef>
                        <a:spcAft>
                          <a:spcPts val="0"/>
                        </a:spcAft>
                        <a:buNone/>
                      </a:pPr>
                      <a:r>
                        <a:rPr b="1" lang="en-AU" sz="1500"/>
                        <a:t>Slideshow </a:t>
                      </a:r>
                      <a:endParaRPr b="1" sz="1500"/>
                    </a:p>
                    <a:p>
                      <a:pPr indent="0" lvl="0" marL="0" rtl="0" algn="l">
                        <a:spcBef>
                          <a:spcPts val="0"/>
                        </a:spcBef>
                        <a:spcAft>
                          <a:spcPts val="0"/>
                        </a:spcAft>
                        <a:buNone/>
                      </a:pPr>
                      <a:r>
                        <a:rPr b="1" lang="en-AU" sz="1500"/>
                        <a:t>number(s )</a:t>
                      </a:r>
                      <a:endParaRPr b="1" sz="1500"/>
                    </a:p>
                  </a:txBody>
                  <a:tcPr marT="91425" marB="91425" marR="91425" marL="685800"/>
                </a:tc>
                <a:tc>
                  <a:txBody>
                    <a:bodyPr/>
                    <a:lstStyle/>
                    <a:p>
                      <a:pPr indent="0" lvl="0" marL="0" rtl="0" algn="l">
                        <a:spcBef>
                          <a:spcPts val="0"/>
                        </a:spcBef>
                        <a:spcAft>
                          <a:spcPts val="0"/>
                        </a:spcAft>
                        <a:buNone/>
                      </a:pPr>
                      <a:r>
                        <a:rPr b="1" lang="en-AU" sz="1500"/>
                        <a:t>Video timecode</a:t>
                      </a:r>
                      <a:endParaRPr b="1" sz="1500"/>
                    </a:p>
                  </a:txBody>
                  <a:tcPr marT="91425" marB="91425" marR="91425" marL="285750"/>
                </a:tc>
              </a:tr>
              <a:tr h="430300">
                <a:tc>
                  <a:txBody>
                    <a:bodyPr/>
                    <a:lstStyle/>
                    <a:p>
                      <a:pPr indent="0" lvl="0" marL="0" rtl="0" algn="l">
                        <a:spcBef>
                          <a:spcPts val="0"/>
                        </a:spcBef>
                        <a:spcAft>
                          <a:spcPts val="0"/>
                        </a:spcAft>
                        <a:buNone/>
                      </a:pPr>
                      <a:r>
                        <a:rPr lang="en-AU" sz="1500"/>
                        <a:t>Introducing the Science Learning Hub and presenters</a:t>
                      </a:r>
                      <a:endParaRPr sz="1500"/>
                    </a:p>
                  </a:txBody>
                  <a:tcPr marT="91425" marB="91425" marR="91425" marL="91425"/>
                </a:tc>
                <a:tc>
                  <a:txBody>
                    <a:bodyPr/>
                    <a:lstStyle/>
                    <a:p>
                      <a:pPr indent="0" lvl="0" marL="0" rtl="0" algn="r">
                        <a:spcBef>
                          <a:spcPts val="0"/>
                        </a:spcBef>
                        <a:spcAft>
                          <a:spcPts val="0"/>
                        </a:spcAft>
                        <a:buNone/>
                      </a:pPr>
                      <a:r>
                        <a:rPr lang="en-AU" sz="1500"/>
                        <a:t>1</a:t>
                      </a:r>
                      <a:r>
                        <a:rPr lang="en-AU" sz="1500">
                          <a:solidFill>
                            <a:schemeClr val="dk1"/>
                          </a:solidFill>
                        </a:rPr>
                        <a:t>–2</a:t>
                      </a:r>
                      <a:endParaRPr sz="1500"/>
                    </a:p>
                  </a:txBody>
                  <a:tcPr marT="91425" marB="91425" marR="91425" marL="91425"/>
                </a:tc>
                <a:tc>
                  <a:txBody>
                    <a:bodyPr/>
                    <a:lstStyle/>
                    <a:p>
                      <a:pPr indent="0" lvl="0" marL="0" rtl="0" algn="r">
                        <a:spcBef>
                          <a:spcPts val="0"/>
                        </a:spcBef>
                        <a:spcAft>
                          <a:spcPts val="0"/>
                        </a:spcAft>
                        <a:buNone/>
                      </a:pPr>
                      <a:r>
                        <a:rPr lang="en-AU" sz="1500"/>
                        <a:t>00:00</a:t>
                      </a:r>
                      <a:endParaRPr sz="1500"/>
                    </a:p>
                  </a:txBody>
                  <a:tcPr marT="91425" marB="91425" marR="91425" marL="91425"/>
                </a:tc>
              </a:tr>
              <a:tr h="430300">
                <a:tc>
                  <a:txBody>
                    <a:bodyPr/>
                    <a:lstStyle/>
                    <a:p>
                      <a:pPr indent="0" lvl="0" marL="0" rtl="0" algn="l">
                        <a:spcBef>
                          <a:spcPts val="0"/>
                        </a:spcBef>
                        <a:spcAft>
                          <a:spcPts val="0"/>
                        </a:spcAft>
                        <a:buNone/>
                      </a:pPr>
                      <a:r>
                        <a:rPr lang="en-AU" sz="1500"/>
                        <a:t>Index</a:t>
                      </a:r>
                      <a:endParaRPr sz="1500"/>
                    </a:p>
                  </a:txBody>
                  <a:tcPr marT="91425" marB="91425" marR="91425" marL="91425"/>
                </a:tc>
                <a:tc>
                  <a:txBody>
                    <a:bodyPr/>
                    <a:lstStyle/>
                    <a:p>
                      <a:pPr indent="0" lvl="0" marL="0" rtl="0" algn="r">
                        <a:spcBef>
                          <a:spcPts val="0"/>
                        </a:spcBef>
                        <a:spcAft>
                          <a:spcPts val="0"/>
                        </a:spcAft>
                        <a:buNone/>
                      </a:pPr>
                      <a:r>
                        <a:rPr lang="en-AU" sz="1500"/>
                        <a:t>3</a:t>
                      </a:r>
                      <a:endParaRPr sz="1500"/>
                    </a:p>
                  </a:txBody>
                  <a:tcPr marT="91425" marB="91425" marR="91425" marL="91425"/>
                </a:tc>
                <a:tc>
                  <a:txBody>
                    <a:bodyPr/>
                    <a:lstStyle/>
                    <a:p>
                      <a:pPr indent="0" lvl="0" marL="0" rtl="0" algn="r">
                        <a:spcBef>
                          <a:spcPts val="0"/>
                        </a:spcBef>
                        <a:spcAft>
                          <a:spcPts val="0"/>
                        </a:spcAft>
                        <a:buNone/>
                      </a:pPr>
                      <a:r>
                        <a:rPr lang="en-AU" sz="1500"/>
                        <a:t>00:27</a:t>
                      </a:r>
                      <a:endParaRPr sz="1500"/>
                    </a:p>
                  </a:txBody>
                  <a:tcPr marT="91425" marB="91425" marR="91425" marL="91425"/>
                </a:tc>
              </a:tr>
              <a:tr h="430300">
                <a:tc>
                  <a:txBody>
                    <a:bodyPr/>
                    <a:lstStyle/>
                    <a:p>
                      <a:pPr indent="0" lvl="0" marL="0" rtl="0" algn="l">
                        <a:spcBef>
                          <a:spcPts val="0"/>
                        </a:spcBef>
                        <a:spcAft>
                          <a:spcPts val="0"/>
                        </a:spcAft>
                        <a:buNone/>
                      </a:pPr>
                      <a:r>
                        <a:rPr lang="en-AU" sz="1500"/>
                        <a:t>Purpose</a:t>
                      </a:r>
                      <a:endParaRPr sz="1500"/>
                    </a:p>
                  </a:txBody>
                  <a:tcPr marT="91425" marB="91425" marR="91425" marL="91425"/>
                </a:tc>
                <a:tc>
                  <a:txBody>
                    <a:bodyPr/>
                    <a:lstStyle/>
                    <a:p>
                      <a:pPr indent="0" lvl="0" marL="0" rtl="0" algn="r">
                        <a:spcBef>
                          <a:spcPts val="0"/>
                        </a:spcBef>
                        <a:spcAft>
                          <a:spcPts val="0"/>
                        </a:spcAft>
                        <a:buNone/>
                      </a:pPr>
                      <a:r>
                        <a:rPr lang="en-AU" sz="1500"/>
                        <a:t>4</a:t>
                      </a:r>
                      <a:endParaRPr sz="1500"/>
                    </a:p>
                  </a:txBody>
                  <a:tcPr marT="91425" marB="91425" marR="91425" marL="91425"/>
                </a:tc>
                <a:tc>
                  <a:txBody>
                    <a:bodyPr/>
                    <a:lstStyle/>
                    <a:p>
                      <a:pPr indent="0" lvl="0" marL="0" rtl="0" algn="r">
                        <a:spcBef>
                          <a:spcPts val="0"/>
                        </a:spcBef>
                        <a:spcAft>
                          <a:spcPts val="0"/>
                        </a:spcAft>
                        <a:buNone/>
                      </a:pPr>
                      <a:r>
                        <a:rPr lang="en-AU" sz="1500"/>
                        <a:t>00:42</a:t>
                      </a:r>
                      <a:endParaRPr sz="1500"/>
                    </a:p>
                  </a:txBody>
                  <a:tcPr marT="91425" marB="91425" marR="91425" marL="91425"/>
                </a:tc>
              </a:tr>
              <a:tr h="484925">
                <a:tc>
                  <a:txBody>
                    <a:bodyPr/>
                    <a:lstStyle/>
                    <a:p>
                      <a:pPr indent="0" lvl="0" marL="0" rtl="0" algn="l">
                        <a:spcBef>
                          <a:spcPts val="0"/>
                        </a:spcBef>
                        <a:spcAft>
                          <a:spcPts val="0"/>
                        </a:spcAft>
                        <a:buNone/>
                      </a:pPr>
                      <a:r>
                        <a:rPr lang="en-AU" sz="1500"/>
                        <a:t>Guest </a:t>
                      </a:r>
                      <a:r>
                        <a:rPr lang="en-AU" sz="1500">
                          <a:solidFill>
                            <a:schemeClr val="dk1"/>
                          </a:solidFill>
                        </a:rPr>
                        <a:t>– </a:t>
                      </a:r>
                      <a:r>
                        <a:rPr lang="en-AU" sz="1500"/>
                        <a:t>Karen Parker</a:t>
                      </a:r>
                      <a:endParaRPr sz="1500"/>
                    </a:p>
                  </a:txBody>
                  <a:tcPr marT="91425" marB="91425" marR="91425" marL="91425"/>
                </a:tc>
                <a:tc>
                  <a:txBody>
                    <a:bodyPr/>
                    <a:lstStyle/>
                    <a:p>
                      <a:pPr indent="0" lvl="0" marL="0" rtl="0" algn="r">
                        <a:spcBef>
                          <a:spcPts val="0"/>
                        </a:spcBef>
                        <a:spcAft>
                          <a:spcPts val="0"/>
                        </a:spcAft>
                        <a:buNone/>
                      </a:pPr>
                      <a:r>
                        <a:rPr lang="en-AU" sz="1500"/>
                        <a:t>5</a:t>
                      </a:r>
                      <a:endParaRPr sz="1500"/>
                    </a:p>
                  </a:txBody>
                  <a:tcPr marT="91425" marB="91425" marR="91425" marL="91425"/>
                </a:tc>
                <a:tc>
                  <a:txBody>
                    <a:bodyPr/>
                    <a:lstStyle/>
                    <a:p>
                      <a:pPr indent="0" lvl="0" marL="0" rtl="0" algn="r">
                        <a:spcBef>
                          <a:spcPts val="0"/>
                        </a:spcBef>
                        <a:spcAft>
                          <a:spcPts val="0"/>
                        </a:spcAft>
                        <a:buNone/>
                      </a:pPr>
                      <a:r>
                        <a:rPr lang="en-AU" sz="1500"/>
                        <a:t>00:58</a:t>
                      </a:r>
                      <a:endParaRPr sz="1500"/>
                    </a:p>
                  </a:txBody>
                  <a:tcPr marT="91425" marB="91425" marR="91425" marL="91425"/>
                </a:tc>
              </a:tr>
              <a:tr h="484925">
                <a:tc>
                  <a:txBody>
                    <a:bodyPr/>
                    <a:lstStyle/>
                    <a:p>
                      <a:pPr indent="0" lvl="0" marL="0" rtl="0" algn="l">
                        <a:spcBef>
                          <a:spcPts val="0"/>
                        </a:spcBef>
                        <a:spcAft>
                          <a:spcPts val="0"/>
                        </a:spcAft>
                        <a:buNone/>
                      </a:pPr>
                      <a:r>
                        <a:rPr lang="en-AU" sz="1500"/>
                        <a:t>Project background</a:t>
                      </a:r>
                      <a:endParaRPr sz="1500"/>
                    </a:p>
                  </a:txBody>
                  <a:tcPr marT="91425" marB="91425" marR="91425" marL="91425"/>
                </a:tc>
                <a:tc>
                  <a:txBody>
                    <a:bodyPr/>
                    <a:lstStyle/>
                    <a:p>
                      <a:pPr indent="0" lvl="0" marL="0" rtl="0" algn="r">
                        <a:spcBef>
                          <a:spcPts val="0"/>
                        </a:spcBef>
                        <a:spcAft>
                          <a:spcPts val="0"/>
                        </a:spcAft>
                        <a:buNone/>
                      </a:pPr>
                      <a:r>
                        <a:rPr lang="en-AU" sz="1500"/>
                        <a:t>6</a:t>
                      </a:r>
                      <a:r>
                        <a:rPr lang="en-AU" sz="1500">
                          <a:solidFill>
                            <a:schemeClr val="dk1"/>
                          </a:solidFill>
                        </a:rPr>
                        <a:t>–8</a:t>
                      </a:r>
                      <a:endParaRPr sz="1500"/>
                    </a:p>
                  </a:txBody>
                  <a:tcPr marT="91425" marB="91425" marR="91425" marL="91425"/>
                </a:tc>
                <a:tc>
                  <a:txBody>
                    <a:bodyPr/>
                    <a:lstStyle/>
                    <a:p>
                      <a:pPr indent="0" lvl="0" marL="0" rtl="0" algn="r">
                        <a:spcBef>
                          <a:spcPts val="0"/>
                        </a:spcBef>
                        <a:spcAft>
                          <a:spcPts val="0"/>
                        </a:spcAft>
                        <a:buNone/>
                      </a:pPr>
                      <a:r>
                        <a:rPr lang="en-AU" sz="1500"/>
                        <a:t>2:12</a:t>
                      </a:r>
                      <a:endParaRPr sz="1500"/>
                    </a:p>
                  </a:txBody>
                  <a:tcPr marT="91425" marB="91425" marR="91425" marL="91425"/>
                </a:tc>
              </a:tr>
              <a:tr h="484925">
                <a:tc>
                  <a:txBody>
                    <a:bodyPr/>
                    <a:lstStyle/>
                    <a:p>
                      <a:pPr indent="0" lvl="0" marL="0" rtl="0" algn="l">
                        <a:spcBef>
                          <a:spcPts val="0"/>
                        </a:spcBef>
                        <a:spcAft>
                          <a:spcPts val="0"/>
                        </a:spcAft>
                        <a:buNone/>
                      </a:pPr>
                      <a:r>
                        <a:rPr lang="en-AU" sz="1500"/>
                        <a:t>The testing process and teacher reflections</a:t>
                      </a:r>
                      <a:endParaRPr sz="1500"/>
                    </a:p>
                  </a:txBody>
                  <a:tcPr marT="91425" marB="91425" marR="91425" marL="91425"/>
                </a:tc>
                <a:tc>
                  <a:txBody>
                    <a:bodyPr/>
                    <a:lstStyle/>
                    <a:p>
                      <a:pPr indent="0" lvl="0" marL="0" rtl="0" algn="r">
                        <a:spcBef>
                          <a:spcPts val="0"/>
                        </a:spcBef>
                        <a:spcAft>
                          <a:spcPts val="0"/>
                        </a:spcAft>
                        <a:buNone/>
                      </a:pPr>
                      <a:r>
                        <a:rPr lang="en-AU" sz="1500"/>
                        <a:t>9</a:t>
                      </a:r>
                      <a:r>
                        <a:rPr lang="en-AU" sz="1500">
                          <a:solidFill>
                            <a:schemeClr val="dk1"/>
                          </a:solidFill>
                        </a:rPr>
                        <a:t>–16</a:t>
                      </a:r>
                      <a:endParaRPr sz="1500"/>
                    </a:p>
                  </a:txBody>
                  <a:tcPr marT="91425" marB="91425" marR="91425" marL="91425"/>
                </a:tc>
                <a:tc>
                  <a:txBody>
                    <a:bodyPr/>
                    <a:lstStyle/>
                    <a:p>
                      <a:pPr indent="0" lvl="0" marL="0" rtl="0" algn="r">
                        <a:spcBef>
                          <a:spcPts val="0"/>
                        </a:spcBef>
                        <a:spcAft>
                          <a:spcPts val="0"/>
                        </a:spcAft>
                        <a:buNone/>
                      </a:pPr>
                      <a:r>
                        <a:rPr lang="en-AU" sz="1500"/>
                        <a:t>5:22</a:t>
                      </a:r>
                      <a:endParaRPr sz="1500"/>
                    </a:p>
                  </a:txBody>
                  <a:tcPr marT="91425" marB="91425" marR="91425" marL="91425"/>
                </a:tc>
              </a:tr>
              <a:tr h="484925">
                <a:tc>
                  <a:txBody>
                    <a:bodyPr/>
                    <a:lstStyle/>
                    <a:p>
                      <a:pPr indent="0" lvl="0" marL="0" rtl="0" algn="l">
                        <a:spcBef>
                          <a:spcPts val="0"/>
                        </a:spcBef>
                        <a:spcAft>
                          <a:spcPts val="0"/>
                        </a:spcAft>
                        <a:buNone/>
                      </a:pPr>
                      <a:r>
                        <a:rPr lang="en-AU" sz="1500"/>
                        <a:t>Specific learning and curriculum links</a:t>
                      </a:r>
                      <a:endParaRPr sz="1500"/>
                    </a:p>
                  </a:txBody>
                  <a:tcPr marT="91425" marB="91425" marR="91425" marL="91425"/>
                </a:tc>
                <a:tc>
                  <a:txBody>
                    <a:bodyPr/>
                    <a:lstStyle/>
                    <a:p>
                      <a:pPr indent="0" lvl="0" marL="0" rtl="0" algn="r">
                        <a:spcBef>
                          <a:spcPts val="0"/>
                        </a:spcBef>
                        <a:spcAft>
                          <a:spcPts val="0"/>
                        </a:spcAft>
                        <a:buNone/>
                      </a:pPr>
                      <a:r>
                        <a:rPr lang="en-AU" sz="1500"/>
                        <a:t>17</a:t>
                      </a:r>
                      <a:r>
                        <a:rPr lang="en-AU" sz="1500">
                          <a:solidFill>
                            <a:schemeClr val="dk1"/>
                          </a:solidFill>
                        </a:rPr>
                        <a:t>–19</a:t>
                      </a:r>
                      <a:endParaRPr sz="1500"/>
                    </a:p>
                  </a:txBody>
                  <a:tcPr marT="91425" marB="91425" marR="91425" marL="91425"/>
                </a:tc>
                <a:tc>
                  <a:txBody>
                    <a:bodyPr/>
                    <a:lstStyle/>
                    <a:p>
                      <a:pPr indent="0" lvl="0" marL="0" rtl="0" algn="r">
                        <a:spcBef>
                          <a:spcPts val="0"/>
                        </a:spcBef>
                        <a:spcAft>
                          <a:spcPts val="0"/>
                        </a:spcAft>
                        <a:buNone/>
                      </a:pPr>
                      <a:r>
                        <a:rPr lang="en-AU" sz="1500"/>
                        <a:t>24:45</a:t>
                      </a:r>
                      <a:endParaRPr sz="1500"/>
                    </a:p>
                  </a:txBody>
                  <a:tcPr marT="91425" marB="91425" marR="91425" marL="91425"/>
                </a:tc>
              </a:tr>
              <a:tr h="484925">
                <a:tc>
                  <a:txBody>
                    <a:bodyPr/>
                    <a:lstStyle/>
                    <a:p>
                      <a:pPr indent="0" lvl="0" marL="0" rtl="0" algn="l">
                        <a:spcBef>
                          <a:spcPts val="0"/>
                        </a:spcBef>
                        <a:spcAft>
                          <a:spcPts val="0"/>
                        </a:spcAft>
                        <a:buNone/>
                      </a:pPr>
                      <a:r>
                        <a:rPr lang="en-AU" sz="1500"/>
                        <a:t>Participant questions</a:t>
                      </a:r>
                      <a:endParaRPr sz="1500"/>
                    </a:p>
                  </a:txBody>
                  <a:tcPr marT="91425" marB="91425" marR="91425" marL="91425"/>
                </a:tc>
                <a:tc>
                  <a:txBody>
                    <a:bodyPr/>
                    <a:lstStyle/>
                    <a:p>
                      <a:pPr indent="0" lvl="0" marL="0" rtl="0" algn="r">
                        <a:spcBef>
                          <a:spcPts val="0"/>
                        </a:spcBef>
                        <a:spcAft>
                          <a:spcPts val="0"/>
                        </a:spcAft>
                        <a:buNone/>
                      </a:pPr>
                      <a:r>
                        <a:rPr lang="en-AU" sz="1500"/>
                        <a:t>20</a:t>
                      </a:r>
                      <a:r>
                        <a:rPr lang="en-AU" sz="1500">
                          <a:solidFill>
                            <a:schemeClr val="dk1"/>
                          </a:solidFill>
                        </a:rPr>
                        <a:t>–21</a:t>
                      </a:r>
                      <a:endParaRPr sz="1500"/>
                    </a:p>
                  </a:txBody>
                  <a:tcPr marT="91425" marB="91425" marR="91425" marL="91425"/>
                </a:tc>
                <a:tc>
                  <a:txBody>
                    <a:bodyPr/>
                    <a:lstStyle/>
                    <a:p>
                      <a:pPr indent="0" lvl="0" marL="0" rtl="0" algn="r">
                        <a:spcBef>
                          <a:spcPts val="0"/>
                        </a:spcBef>
                        <a:spcAft>
                          <a:spcPts val="0"/>
                        </a:spcAft>
                        <a:buNone/>
                      </a:pPr>
                      <a:r>
                        <a:rPr lang="en-AU" sz="1500"/>
                        <a:t>31:25</a:t>
                      </a:r>
                      <a:endParaRPr sz="1500"/>
                    </a:p>
                  </a:txBody>
                  <a:tcPr marT="91425" marB="91425" marR="91425" marL="91425"/>
                </a:tc>
              </a:tr>
              <a:tr h="484925">
                <a:tc>
                  <a:txBody>
                    <a:bodyPr/>
                    <a:lstStyle/>
                    <a:p>
                      <a:pPr indent="0" lvl="0" marL="0" rtl="0" algn="l">
                        <a:spcBef>
                          <a:spcPts val="0"/>
                        </a:spcBef>
                        <a:spcAft>
                          <a:spcPts val="0"/>
                        </a:spcAft>
                        <a:buNone/>
                      </a:pPr>
                      <a:r>
                        <a:rPr lang="en-AU" sz="1500"/>
                        <a:t>Supporting resources</a:t>
                      </a:r>
                      <a:endParaRPr sz="1500"/>
                    </a:p>
                  </a:txBody>
                  <a:tcPr marT="91425" marB="91425" marR="91425" marL="91425"/>
                </a:tc>
                <a:tc>
                  <a:txBody>
                    <a:bodyPr/>
                    <a:lstStyle/>
                    <a:p>
                      <a:pPr indent="0" lvl="0" marL="0" rtl="0" algn="r">
                        <a:spcBef>
                          <a:spcPts val="0"/>
                        </a:spcBef>
                        <a:spcAft>
                          <a:spcPts val="0"/>
                        </a:spcAft>
                        <a:buNone/>
                      </a:pPr>
                      <a:r>
                        <a:rPr lang="en-AU" sz="1500"/>
                        <a:t>22</a:t>
                      </a:r>
                      <a:r>
                        <a:rPr lang="en-AU" sz="1500">
                          <a:solidFill>
                            <a:schemeClr val="dk1"/>
                          </a:solidFill>
                        </a:rPr>
                        <a:t>–25</a:t>
                      </a:r>
                      <a:endParaRPr sz="1500"/>
                    </a:p>
                  </a:txBody>
                  <a:tcPr marT="91425" marB="91425" marR="91425" marL="91425"/>
                </a:tc>
                <a:tc>
                  <a:txBody>
                    <a:bodyPr/>
                    <a:lstStyle/>
                    <a:p>
                      <a:pPr indent="0" lvl="0" marL="0" rtl="0" algn="r">
                        <a:spcBef>
                          <a:spcPts val="0"/>
                        </a:spcBef>
                        <a:spcAft>
                          <a:spcPts val="0"/>
                        </a:spcAft>
                        <a:buNone/>
                      </a:pPr>
                      <a:r>
                        <a:rPr lang="en-AU" sz="1500"/>
                        <a:t>37:42</a:t>
                      </a:r>
                      <a:endParaRPr sz="1500"/>
                    </a:p>
                  </a:txBody>
                  <a:tcPr marT="91425" marB="91425" marR="91425" marL="91425"/>
                </a:tc>
              </a:tr>
              <a:tr h="430300">
                <a:tc>
                  <a:txBody>
                    <a:bodyPr/>
                    <a:lstStyle/>
                    <a:p>
                      <a:pPr indent="0" lvl="0" marL="0" rtl="0" algn="l">
                        <a:spcBef>
                          <a:spcPts val="0"/>
                        </a:spcBef>
                        <a:spcAft>
                          <a:spcPts val="0"/>
                        </a:spcAft>
                        <a:buClr>
                          <a:schemeClr val="dk1"/>
                        </a:buClr>
                        <a:buSzPts val="1100"/>
                        <a:buFont typeface="Arial"/>
                        <a:buNone/>
                      </a:pPr>
                      <a:r>
                        <a:rPr lang="en-AU" sz="1500">
                          <a:solidFill>
                            <a:schemeClr val="dk1"/>
                          </a:solidFill>
                        </a:rPr>
                        <a:t>SLH links, keep in touch and thanks</a:t>
                      </a:r>
                      <a:endParaRPr sz="1500">
                        <a:solidFill>
                          <a:schemeClr val="dk1"/>
                        </a:solidFill>
                      </a:endParaRPr>
                    </a:p>
                  </a:txBody>
                  <a:tcPr marT="91425" marB="91425" marR="91425" marL="91425"/>
                </a:tc>
                <a:tc>
                  <a:txBody>
                    <a:bodyPr/>
                    <a:lstStyle/>
                    <a:p>
                      <a:pPr indent="0" lvl="0" marL="0" rtl="0" algn="r">
                        <a:spcBef>
                          <a:spcPts val="0"/>
                        </a:spcBef>
                        <a:spcAft>
                          <a:spcPts val="0"/>
                        </a:spcAft>
                        <a:buNone/>
                      </a:pPr>
                      <a:r>
                        <a:rPr lang="en-AU" sz="1500"/>
                        <a:t>26</a:t>
                      </a:r>
                      <a:endParaRPr sz="1500"/>
                    </a:p>
                  </a:txBody>
                  <a:tcPr marT="91425" marB="91425" marR="91425" marL="91425"/>
                </a:tc>
                <a:tc>
                  <a:txBody>
                    <a:bodyPr/>
                    <a:lstStyle/>
                    <a:p>
                      <a:pPr indent="0" lvl="0" marL="0" rtl="0" algn="r">
                        <a:spcBef>
                          <a:spcPts val="0"/>
                        </a:spcBef>
                        <a:spcAft>
                          <a:spcPts val="0"/>
                        </a:spcAft>
                        <a:buNone/>
                      </a:pPr>
                      <a:r>
                        <a:rPr lang="en-AU" sz="1500"/>
                        <a:t>38:09</a:t>
                      </a:r>
                      <a:endParaRPr sz="1500"/>
                    </a:p>
                  </a:txBody>
                  <a:tcPr marT="91425" marB="91425" marR="91425" marL="91425"/>
                </a:tc>
              </a:tr>
            </a:tbl>
          </a:graphicData>
        </a:graphic>
      </p:graphicFrame>
      <p:sp>
        <p:nvSpPr>
          <p:cNvPr id="48" name="Google Shape;48;p5"/>
          <p:cNvSpPr txBox="1"/>
          <p:nvPr/>
        </p:nvSpPr>
        <p:spPr>
          <a:xfrm>
            <a:off x="204150" y="6375433"/>
            <a:ext cx="8628900" cy="42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sz="900">
                <a:solidFill>
                  <a:srgbClr val="4D4D4D"/>
                </a:solidFill>
                <a:latin typeface="Verdana"/>
                <a:ea typeface="Verdana"/>
                <a:cs typeface="Verdana"/>
                <a:sym typeface="Verdana"/>
              </a:rPr>
              <a:t>© Copyright. The University of Waikato Te Whare Wananga o Waikato l Science Learning Hub – Pokapū Akoranga Pūtaiao. All Rights Reserved</a:t>
            </a:r>
            <a:endParaRPr sz="900">
              <a:solidFill>
                <a:srgbClr val="4D4D4D"/>
              </a:solidFill>
              <a:latin typeface="Verdana"/>
              <a:ea typeface="Verdana"/>
              <a:cs typeface="Verdana"/>
              <a:sym typeface="Verdana"/>
            </a:endParaRPr>
          </a:p>
          <a:p>
            <a:pPr indent="0" lvl="0" marL="0" rtl="0" algn="l">
              <a:spcBef>
                <a:spcPts val="0"/>
              </a:spcBef>
              <a:spcAft>
                <a:spcPts val="0"/>
              </a:spcAft>
              <a:buClr>
                <a:schemeClr val="accent2"/>
              </a:buClr>
              <a:buSzPts val="250"/>
              <a:buFont typeface="Calibri"/>
              <a:buNone/>
            </a:pPr>
            <a:r>
              <a:rPr lang="en-AU" sz="900">
                <a:solidFill>
                  <a:srgbClr val="4D4D4D"/>
                </a:solidFill>
                <a:latin typeface="Verdana"/>
                <a:ea typeface="Verdana"/>
                <a:cs typeface="Verdana"/>
                <a:sym typeface="Verdana"/>
              </a:rPr>
              <a:t>All images are copyrighted. For further information, please refer to </a:t>
            </a:r>
            <a:r>
              <a:rPr lang="en-AU" sz="900">
                <a:solidFill>
                  <a:srgbClr val="1155CC"/>
                </a:solidFill>
                <a:latin typeface="Verdana"/>
                <a:ea typeface="Verdana"/>
                <a:cs typeface="Verdana"/>
                <a:sym typeface="Verdana"/>
              </a:rPr>
              <a:t>enquiries@sciencelearn.org.nz</a:t>
            </a:r>
            <a:r>
              <a:rPr lang="en-AU" sz="900">
                <a:solidFill>
                  <a:srgbClr val="4D4D4D"/>
                </a:solidFill>
                <a:latin typeface="Verdana"/>
                <a:ea typeface="Verdana"/>
                <a:cs typeface="Verdana"/>
                <a:sym typeface="Verdana"/>
              </a:rPr>
              <a:t>.</a:t>
            </a:r>
            <a:endParaRPr sz="1000">
              <a:solidFill>
                <a:schemeClr val="dk1"/>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6"/>
          <p:cNvSpPr txBox="1"/>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Purpose</a:t>
            </a:r>
            <a:endParaRPr b="1" sz="3600">
              <a:solidFill>
                <a:srgbClr val="2C7C9F"/>
              </a:solidFill>
            </a:endParaRPr>
          </a:p>
        </p:txBody>
      </p:sp>
      <p:sp>
        <p:nvSpPr>
          <p:cNvPr id="55" name="Google Shape;55;p6"/>
          <p:cNvSpPr/>
          <p:nvPr/>
        </p:nvSpPr>
        <p:spPr>
          <a:xfrm>
            <a:off x="4720075" y="924750"/>
            <a:ext cx="4211100" cy="414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t/>
            </a:r>
            <a:endParaRPr b="1" sz="2500"/>
          </a:p>
          <a:p>
            <a:pPr indent="-374650" lvl="0" marL="457200" rtl="0" algn="l">
              <a:spcBef>
                <a:spcPts val="0"/>
              </a:spcBef>
              <a:spcAft>
                <a:spcPts val="0"/>
              </a:spcAft>
              <a:buClr>
                <a:srgbClr val="666666"/>
              </a:buClr>
              <a:buSzPts val="2300"/>
              <a:buChar char="●"/>
            </a:pPr>
            <a:r>
              <a:rPr lang="en-AU" sz="2400">
                <a:solidFill>
                  <a:srgbClr val="000000"/>
                </a:solidFill>
              </a:rPr>
              <a:t>To </a:t>
            </a:r>
            <a:r>
              <a:rPr lang="en-AU" sz="2400"/>
              <a:t>share with you how to include vision testing in your programme</a:t>
            </a:r>
            <a:endParaRPr sz="2400">
              <a:solidFill>
                <a:srgbClr val="000000"/>
              </a:solidFill>
            </a:endParaRPr>
          </a:p>
          <a:p>
            <a:pPr indent="-381000" lvl="0" marL="457200" rtl="0" algn="l">
              <a:spcBef>
                <a:spcPts val="1000"/>
              </a:spcBef>
              <a:spcAft>
                <a:spcPts val="0"/>
              </a:spcAft>
              <a:buClr>
                <a:srgbClr val="000000"/>
              </a:buClr>
              <a:buSzPts val="2400"/>
              <a:buChar char="●"/>
            </a:pPr>
            <a:r>
              <a:rPr lang="en-AU" sz="2400"/>
              <a:t>Take you through the testing process </a:t>
            </a:r>
            <a:endParaRPr sz="2400">
              <a:solidFill>
                <a:srgbClr val="000000"/>
              </a:solidFill>
            </a:endParaRPr>
          </a:p>
          <a:p>
            <a:pPr indent="-381000" lvl="0" marL="457200" rtl="0" algn="l">
              <a:spcBef>
                <a:spcPts val="1000"/>
              </a:spcBef>
              <a:spcAft>
                <a:spcPts val="0"/>
              </a:spcAft>
              <a:buSzPts val="2400"/>
              <a:buChar char="●"/>
            </a:pPr>
            <a:r>
              <a:rPr lang="en-AU" sz="2400"/>
              <a:t>Make clear connections to the NZ curriculum and science capabilities</a:t>
            </a:r>
            <a:endParaRPr sz="2400"/>
          </a:p>
          <a:p>
            <a:pPr indent="0" lvl="0" marL="457200" rtl="0" algn="l">
              <a:spcBef>
                <a:spcPts val="1000"/>
              </a:spcBef>
              <a:spcAft>
                <a:spcPts val="0"/>
              </a:spcAft>
              <a:buNone/>
            </a:pPr>
            <a:r>
              <a:rPr lang="en-AU" sz="2400">
                <a:solidFill>
                  <a:srgbClr val="000000"/>
                </a:solidFill>
              </a:rPr>
              <a:t> </a:t>
            </a:r>
            <a:endParaRPr sz="2400">
              <a:solidFill>
                <a:srgbClr val="000000"/>
              </a:solidFill>
            </a:endParaRPr>
          </a:p>
          <a:p>
            <a:pPr indent="0" lvl="0" marL="0" marR="0" rtl="0" algn="l">
              <a:lnSpc>
                <a:spcPct val="100000"/>
              </a:lnSpc>
              <a:spcBef>
                <a:spcPts val="1000"/>
              </a:spcBef>
              <a:spcAft>
                <a:spcPts val="1000"/>
              </a:spcAft>
              <a:buNone/>
            </a:pPr>
            <a:r>
              <a:t/>
            </a:r>
            <a:endParaRPr b="0" i="0" sz="2000" u="none" cap="none" strike="noStrike">
              <a:solidFill>
                <a:srgbClr val="434343"/>
              </a:solidFill>
              <a:latin typeface="Arial"/>
              <a:ea typeface="Arial"/>
              <a:cs typeface="Arial"/>
              <a:sym typeface="Arial"/>
            </a:endParaRPr>
          </a:p>
        </p:txBody>
      </p:sp>
      <p:pic>
        <p:nvPicPr>
          <p:cNvPr id="56" name="Google Shape;56;p6"/>
          <p:cNvPicPr preferRelativeResize="0"/>
          <p:nvPr/>
        </p:nvPicPr>
        <p:blipFill rotWithShape="1">
          <a:blip r:embed="rId3">
            <a:alphaModFix/>
          </a:blip>
          <a:srcRect b="0" l="16303" r="16297" t="0"/>
          <a:stretch/>
        </p:blipFill>
        <p:spPr>
          <a:xfrm>
            <a:off x="554700" y="1205513"/>
            <a:ext cx="4017300" cy="3692400"/>
          </a:xfrm>
          <a:prstGeom prst="ellipse">
            <a:avLst/>
          </a:prstGeom>
          <a:noFill/>
          <a:ln>
            <a:noFill/>
          </a:ln>
        </p:spPr>
      </p:pic>
      <p:sp>
        <p:nvSpPr>
          <p:cNvPr id="57" name="Google Shape;57;p6"/>
          <p:cNvSpPr txBox="1"/>
          <p:nvPr/>
        </p:nvSpPr>
        <p:spPr>
          <a:xfrm>
            <a:off x="336825" y="4897925"/>
            <a:ext cx="49887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AU" sz="1000">
                <a:solidFill>
                  <a:schemeClr val="dk1"/>
                </a:solidFill>
              </a:rPr>
              <a:t>Rights: Photograph by Grant Philip, </a:t>
            </a:r>
            <a:r>
              <a:rPr lang="en-AU" sz="900">
                <a:solidFill>
                  <a:schemeClr val="dk1"/>
                </a:solidFill>
                <a:latin typeface="Verdana"/>
                <a:ea typeface="Verdana"/>
                <a:cs typeface="Verdana"/>
                <a:sym typeface="Verdana"/>
              </a:rPr>
              <a:t>© </a:t>
            </a:r>
            <a:r>
              <a:rPr lang="en-AU" sz="1000">
                <a:solidFill>
                  <a:schemeClr val="dk1"/>
                </a:solidFill>
              </a:rPr>
              <a:t>Tahuna Normal Intermediate School.</a:t>
            </a:r>
            <a:endParaRPr sz="800">
              <a:solidFill>
                <a:schemeClr val="dk1"/>
              </a:solidFill>
            </a:endParaRPr>
          </a:p>
          <a:p>
            <a:pPr indent="0" lvl="0" marL="0" rtl="0" algn="l">
              <a:spcBef>
                <a:spcPts val="0"/>
              </a:spcBef>
              <a:spcAft>
                <a:spcPts val="0"/>
              </a:spcAft>
              <a:buNone/>
            </a:pPr>
            <a:r>
              <a:t/>
            </a:r>
            <a:endParaRPr i="1" sz="1050"/>
          </a:p>
        </p:txBody>
      </p:sp>
      <p:sp>
        <p:nvSpPr>
          <p:cNvPr id="58" name="Google Shape;58;p6"/>
          <p:cNvSpPr txBox="1"/>
          <p:nvPr/>
        </p:nvSpPr>
        <p:spPr>
          <a:xfrm>
            <a:off x="5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7"/>
          <p:cNvSpPr txBox="1"/>
          <p:nvPr/>
        </p:nvSpPr>
        <p:spPr>
          <a:xfrm>
            <a:off x="842100" y="0"/>
            <a:ext cx="7459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Karen Parker</a:t>
            </a:r>
            <a:endParaRPr b="1" sz="3600">
              <a:solidFill>
                <a:srgbClr val="2C7C9F"/>
              </a:solidFill>
            </a:endParaRPr>
          </a:p>
        </p:txBody>
      </p:sp>
      <p:pic>
        <p:nvPicPr>
          <p:cNvPr id="65" name="Google Shape;65;p7"/>
          <p:cNvPicPr preferRelativeResize="0"/>
          <p:nvPr/>
        </p:nvPicPr>
        <p:blipFill>
          <a:blip r:embed="rId3">
            <a:alphaModFix/>
          </a:blip>
          <a:stretch>
            <a:fillRect/>
          </a:stretch>
        </p:blipFill>
        <p:spPr>
          <a:xfrm>
            <a:off x="2000425" y="1491188"/>
            <a:ext cx="5260526" cy="3949200"/>
          </a:xfrm>
          <a:prstGeom prst="rect">
            <a:avLst/>
          </a:prstGeom>
          <a:noFill/>
          <a:ln>
            <a:noFill/>
          </a:ln>
        </p:spPr>
      </p:pic>
      <p:sp>
        <p:nvSpPr>
          <p:cNvPr id="66" name="Google Shape;66;p7"/>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67" name="Google Shape;67;p7"/>
          <p:cNvSpPr txBox="1"/>
          <p:nvPr/>
        </p:nvSpPr>
        <p:spPr>
          <a:xfrm>
            <a:off x="4917050" y="5137025"/>
            <a:ext cx="23439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AU" sz="1000">
                <a:solidFill>
                  <a:srgbClr val="FFFFFF"/>
                </a:solidFill>
              </a:rPr>
              <a:t>Rights: Photograph by Karen Parker</a:t>
            </a:r>
            <a:endParaRPr sz="800">
              <a:solidFill>
                <a:srgbClr val="FFFFFF"/>
              </a:solidFill>
            </a:endParaRPr>
          </a:p>
          <a:p>
            <a:pPr indent="0" lvl="0" marL="0" rtl="0" algn="l">
              <a:spcBef>
                <a:spcPts val="0"/>
              </a:spcBef>
              <a:spcAft>
                <a:spcPts val="0"/>
              </a:spcAft>
              <a:buNone/>
            </a:pPr>
            <a:r>
              <a:t/>
            </a:r>
            <a:endParaRPr i="1" sz="105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8"/>
          <p:cNvSpPr txBox="1"/>
          <p:nvPr/>
        </p:nvSpPr>
        <p:spPr>
          <a:xfrm>
            <a:off x="335500" y="0"/>
            <a:ext cx="7459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Project background</a:t>
            </a:r>
            <a:endParaRPr b="1" sz="3600">
              <a:solidFill>
                <a:srgbClr val="2C7C9F"/>
              </a:solidFill>
            </a:endParaRPr>
          </a:p>
        </p:txBody>
      </p:sp>
      <p:pic>
        <p:nvPicPr>
          <p:cNvPr id="74" name="Google Shape;74;p8"/>
          <p:cNvPicPr preferRelativeResize="0"/>
          <p:nvPr/>
        </p:nvPicPr>
        <p:blipFill>
          <a:blip r:embed="rId3">
            <a:alphaModFix/>
          </a:blip>
          <a:stretch>
            <a:fillRect/>
          </a:stretch>
        </p:blipFill>
        <p:spPr>
          <a:xfrm>
            <a:off x="2263600" y="2538125"/>
            <a:ext cx="4616801" cy="2597600"/>
          </a:xfrm>
          <a:prstGeom prst="rect">
            <a:avLst/>
          </a:prstGeom>
          <a:noFill/>
          <a:ln>
            <a:noFill/>
          </a:ln>
        </p:spPr>
      </p:pic>
      <p:sp>
        <p:nvSpPr>
          <p:cNvPr id="75" name="Google Shape;75;p8"/>
          <p:cNvSpPr txBox="1"/>
          <p:nvPr/>
        </p:nvSpPr>
        <p:spPr>
          <a:xfrm>
            <a:off x="172500" y="1048150"/>
            <a:ext cx="8799000" cy="1396800"/>
          </a:xfrm>
          <a:prstGeom prst="rect">
            <a:avLst/>
          </a:prstGeom>
          <a:noFill/>
          <a:ln>
            <a:noFill/>
          </a:ln>
        </p:spPr>
        <p:txBody>
          <a:bodyPr anchorCtr="0" anchor="t" bIns="91425" lIns="91425" spcFirstLastPara="1" rIns="91425" wrap="square" tIns="91425">
            <a:spAutoFit/>
          </a:bodyPr>
          <a:lstStyle/>
          <a:p>
            <a:pPr indent="0" lvl="0" marL="0" marR="228600" rtl="0" algn="l">
              <a:lnSpc>
                <a:spcPct val="115000"/>
              </a:lnSpc>
              <a:spcBef>
                <a:spcPts val="0"/>
              </a:spcBef>
              <a:spcAft>
                <a:spcPts val="0"/>
              </a:spcAft>
              <a:buNone/>
            </a:pPr>
            <a:r>
              <a:rPr i="1" lang="en-AU" sz="1500">
                <a:solidFill>
                  <a:srgbClr val="5A9DFF"/>
                </a:solidFill>
              </a:rPr>
              <a:t>I want to create awareness of the need for vision screening in children. As we have unpacked this, we have realised the issue is huge. It gets harder and harder for children with untreated low vision as they go through the education system as more and more reading is required.</a:t>
            </a:r>
            <a:endParaRPr i="1" sz="1500">
              <a:solidFill>
                <a:srgbClr val="5A9DFF"/>
              </a:solidFill>
            </a:endParaRPr>
          </a:p>
          <a:p>
            <a:pPr indent="0" lvl="0" marL="0" marR="228600" rtl="0" algn="l">
              <a:lnSpc>
                <a:spcPct val="115000"/>
              </a:lnSpc>
              <a:spcBef>
                <a:spcPts val="1800"/>
              </a:spcBef>
              <a:spcAft>
                <a:spcPts val="0"/>
              </a:spcAft>
              <a:buNone/>
            </a:pPr>
            <a:r>
              <a:rPr lang="en-AU" sz="1200">
                <a:solidFill>
                  <a:srgbClr val="999999"/>
                </a:solidFill>
              </a:rPr>
              <a:t>Mary Butler, Vision 20/20 Project lead</a:t>
            </a:r>
            <a:endParaRPr sz="1100">
              <a:solidFill>
                <a:srgbClr val="5A9DFF"/>
              </a:solidFill>
            </a:endParaRPr>
          </a:p>
        </p:txBody>
      </p:sp>
      <p:sp>
        <p:nvSpPr>
          <p:cNvPr id="76" name="Google Shape;76;p8"/>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77" name="Google Shape;77;p8"/>
          <p:cNvPicPr preferRelativeResize="0"/>
          <p:nvPr/>
        </p:nvPicPr>
        <p:blipFill>
          <a:blip r:embed="rId6">
            <a:alphaModFix/>
          </a:blip>
          <a:stretch>
            <a:fillRect/>
          </a:stretch>
        </p:blipFill>
        <p:spPr>
          <a:xfrm>
            <a:off x="0" y="5394329"/>
            <a:ext cx="9144000" cy="163459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9"/>
          <p:cNvSpPr txBox="1"/>
          <p:nvPr/>
        </p:nvSpPr>
        <p:spPr>
          <a:xfrm>
            <a:off x="335500" y="0"/>
            <a:ext cx="7459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Project background</a:t>
            </a:r>
            <a:endParaRPr b="1" sz="3600">
              <a:solidFill>
                <a:srgbClr val="2C7C9F"/>
              </a:solidFill>
            </a:endParaRPr>
          </a:p>
        </p:txBody>
      </p:sp>
      <p:sp>
        <p:nvSpPr>
          <p:cNvPr id="84" name="Google Shape;84;p9"/>
          <p:cNvSpPr txBox="1"/>
          <p:nvPr/>
        </p:nvSpPr>
        <p:spPr>
          <a:xfrm>
            <a:off x="390725" y="1684175"/>
            <a:ext cx="8218800" cy="205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2400">
                <a:solidFill>
                  <a:schemeClr val="dk1"/>
                </a:solidFill>
              </a:rPr>
              <a:t>The primary outcome was to integrate a child-to-child vision testing toolkit that gives students the opportunity to test their peers’ eyesight through fair testing.</a:t>
            </a:r>
            <a:endParaRPr sz="2400">
              <a:solidFill>
                <a:schemeClr val="dk1"/>
              </a:solidFill>
            </a:endParaRPr>
          </a:p>
          <a:p>
            <a:pPr indent="0" lvl="0" marL="0" rtl="0" algn="l">
              <a:lnSpc>
                <a:spcPct val="115000"/>
              </a:lnSpc>
              <a:spcBef>
                <a:spcPts val="1800"/>
              </a:spcBef>
              <a:spcAft>
                <a:spcPts val="1800"/>
              </a:spcAft>
              <a:buNone/>
            </a:pPr>
            <a:r>
              <a:t/>
            </a:r>
            <a:endParaRPr sz="2400">
              <a:solidFill>
                <a:schemeClr val="dk1"/>
              </a:solidFill>
            </a:endParaRPr>
          </a:p>
        </p:txBody>
      </p:sp>
      <p:sp>
        <p:nvSpPr>
          <p:cNvPr id="85" name="Google Shape;85;p9"/>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0"/>
          <p:cNvSpPr txBox="1"/>
          <p:nvPr/>
        </p:nvSpPr>
        <p:spPr>
          <a:xfrm>
            <a:off x="335500" y="0"/>
            <a:ext cx="7459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Project background</a:t>
            </a:r>
            <a:endParaRPr b="1" sz="3600">
              <a:solidFill>
                <a:srgbClr val="2C7C9F"/>
              </a:solidFill>
            </a:endParaRPr>
          </a:p>
        </p:txBody>
      </p:sp>
      <p:sp>
        <p:nvSpPr>
          <p:cNvPr id="92" name="Google Shape;92;p10"/>
          <p:cNvSpPr txBox="1"/>
          <p:nvPr/>
        </p:nvSpPr>
        <p:spPr>
          <a:xfrm>
            <a:off x="390725" y="1684175"/>
            <a:ext cx="4081500" cy="352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800"/>
              </a:spcAft>
              <a:buNone/>
            </a:pPr>
            <a:r>
              <a:rPr lang="en-AU" sz="2400">
                <a:solidFill>
                  <a:schemeClr val="dk1"/>
                </a:solidFill>
              </a:rPr>
              <a:t>The secondary outcome was to develop teaching and learning opportunities for students to understand about the eye and the importance of good eye health in relation to wellbeing.</a:t>
            </a:r>
            <a:endParaRPr sz="2400">
              <a:solidFill>
                <a:schemeClr val="dk1"/>
              </a:solidFill>
            </a:endParaRPr>
          </a:p>
        </p:txBody>
      </p:sp>
      <p:sp>
        <p:nvSpPr>
          <p:cNvPr id="93" name="Google Shape;93;p10"/>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94" name="Google Shape;94;p10"/>
          <p:cNvPicPr preferRelativeResize="0"/>
          <p:nvPr/>
        </p:nvPicPr>
        <p:blipFill rotWithShape="1">
          <a:blip r:embed="rId5">
            <a:alphaModFix/>
          </a:blip>
          <a:srcRect b="0" l="0" r="0" t="1127"/>
          <a:stretch/>
        </p:blipFill>
        <p:spPr>
          <a:xfrm>
            <a:off x="4788675" y="1355350"/>
            <a:ext cx="3501050" cy="4914049"/>
          </a:xfrm>
          <a:prstGeom prst="rect">
            <a:avLst/>
          </a:prstGeom>
          <a:noFill/>
          <a:ln cap="flat" cmpd="sng" w="9525">
            <a:solidFill>
              <a:schemeClr val="dk2"/>
            </a:solidFill>
            <a:prstDash val="solid"/>
            <a:round/>
            <a:headEnd len="sm" w="sm" type="none"/>
            <a:tailEnd len="sm" w="sm" type="none"/>
          </a:ln>
        </p:spPr>
      </p:pic>
      <p:sp>
        <p:nvSpPr>
          <p:cNvPr id="95" name="Google Shape;95;p10"/>
          <p:cNvSpPr txBox="1"/>
          <p:nvPr/>
        </p:nvSpPr>
        <p:spPr>
          <a:xfrm>
            <a:off x="6928850" y="6178475"/>
            <a:ext cx="1874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AU" sz="1000">
                <a:solidFill>
                  <a:schemeClr val="dk1"/>
                </a:solidFill>
                <a:latin typeface="Verdana"/>
                <a:ea typeface="Verdana"/>
                <a:cs typeface="Verdana"/>
                <a:sym typeface="Verdana"/>
              </a:rPr>
              <a:t>© Vision 20/20 Project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1"/>
          <p:cNvSpPr txBox="1"/>
          <p:nvPr/>
        </p:nvSpPr>
        <p:spPr>
          <a:xfrm>
            <a:off x="770225" y="0"/>
            <a:ext cx="7459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AU" sz="3600">
                <a:solidFill>
                  <a:srgbClr val="2C7C9F"/>
                </a:solidFill>
              </a:rPr>
              <a:t>Child to child vision testing </a:t>
            </a:r>
            <a:endParaRPr b="1" sz="3600">
              <a:solidFill>
                <a:srgbClr val="2C7C9F"/>
              </a:solidFill>
            </a:endParaRPr>
          </a:p>
        </p:txBody>
      </p:sp>
      <p:sp>
        <p:nvSpPr>
          <p:cNvPr id="102" name="Google Shape;102;p11"/>
          <p:cNvSpPr txBox="1"/>
          <p:nvPr/>
        </p:nvSpPr>
        <p:spPr>
          <a:xfrm>
            <a:off x="390725" y="1684175"/>
            <a:ext cx="82188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800"/>
              </a:spcAft>
              <a:buNone/>
            </a:pPr>
            <a:r>
              <a:t/>
            </a:r>
            <a:endParaRPr sz="2400">
              <a:solidFill>
                <a:schemeClr val="dk1"/>
              </a:solidFill>
            </a:endParaRPr>
          </a:p>
        </p:txBody>
      </p:sp>
      <p:pic>
        <p:nvPicPr>
          <p:cNvPr id="103" name="Google Shape;103;p11" title="Vision 20:20 Screening - Child to Child.mp4">
            <a:hlinkClick r:id="rId3"/>
          </p:cNvPr>
          <p:cNvPicPr preferRelativeResize="0"/>
          <p:nvPr/>
        </p:nvPicPr>
        <p:blipFill>
          <a:blip r:embed="rId4">
            <a:alphaModFix/>
          </a:blip>
          <a:stretch>
            <a:fillRect/>
          </a:stretch>
        </p:blipFill>
        <p:spPr>
          <a:xfrm>
            <a:off x="1137226" y="1753830"/>
            <a:ext cx="6869549" cy="3864125"/>
          </a:xfrm>
          <a:prstGeom prst="rect">
            <a:avLst/>
          </a:prstGeom>
          <a:noFill/>
          <a:ln>
            <a:noFill/>
          </a:ln>
        </p:spPr>
      </p:pic>
      <p:sp>
        <p:nvSpPr>
          <p:cNvPr id="104" name="Google Shape;104;p11"/>
          <p:cNvSpPr txBox="1"/>
          <p:nvPr/>
        </p:nvSpPr>
        <p:spPr>
          <a:xfrm>
            <a:off x="1120400" y="5719550"/>
            <a:ext cx="4480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AU" sz="900">
                <a:solidFill>
                  <a:schemeClr val="dk1"/>
                </a:solidFill>
                <a:latin typeface="Verdana"/>
                <a:ea typeface="Verdana"/>
                <a:cs typeface="Verdana"/>
                <a:sym typeface="Verdana"/>
              </a:rPr>
              <a:t>© </a:t>
            </a:r>
            <a:r>
              <a:rPr lang="en-AU" sz="1000">
                <a:solidFill>
                  <a:schemeClr val="dk1"/>
                </a:solidFill>
              </a:rPr>
              <a:t>Tahuna Normal Intermediate School.</a:t>
            </a:r>
            <a:endParaRPr/>
          </a:p>
        </p:txBody>
      </p:sp>
      <p:sp>
        <p:nvSpPr>
          <p:cNvPr id="105" name="Google Shape;105;p11"/>
          <p:cNvSpPr txBox="1"/>
          <p:nvPr/>
        </p:nvSpPr>
        <p:spPr>
          <a:xfrm>
            <a:off x="0" y="6375600"/>
            <a:ext cx="91440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5">
                  <a:extLst>
                    <a:ext uri="{A12FA001-AC4F-418D-AE19-62706E023703}">
                      <ahyp:hlinkClr val="tx"/>
                    </a:ext>
                  </a:extLst>
                </a:hlinkClick>
              </a:rPr>
              <a:t> </a:t>
            </a:r>
            <a:r>
              <a:rPr lang="en-AU" sz="900" u="sng">
                <a:solidFill>
                  <a:schemeClr val="hlink"/>
                </a:solidFill>
                <a:latin typeface="Verdana"/>
                <a:ea typeface="Verdana"/>
                <a:cs typeface="Verdana"/>
                <a:sym typeface="Verdana"/>
                <a:hlinkClick r:id="rId6"/>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