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85723B-2B69-440B-9E57-19D10051B6F6}">
  <a:tblStyle styleId="{3F85723B-2B69-440B-9E57-19D10051B6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6" autoAdjust="0"/>
    <p:restoredTop sz="73924" autoAdjust="0"/>
  </p:normalViewPr>
  <p:slideViewPr>
    <p:cSldViewPr snapToGrid="0">
      <p:cViewPr varScale="1">
        <p:scale>
          <a:sx n="54" d="100"/>
          <a:sy n="54" d="100"/>
        </p:scale>
        <p:origin x="18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ro.govt.nz/our-research/science-in-the-early-years-early-childhood-and-years-1-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online.tki.org.nz/Science-capabilities-for-citizenship/Introducing-five-science-capabilitie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940-listening-to-the-land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903-learning-science-from-home-ec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chensciencecookbook.com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zette.education.govt.nz/articles/learning-the-wonder-of-science-together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08df2f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08df2f20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6;gd08df2f204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08df2f20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08df2f204_0_1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17" name="Google Shape;117;gd08df2f204_0_15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549c2246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549c22467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https://ero.govt.nz/our-research/science-in-the-early-years-early-childhood-and-years-1-4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32" name="Google Shape;132;gd549c22467_0_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8df2f20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08df2f204_0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42" name="Google Shape;142;gd08df2f204_0_8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08df2f20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08df2f204_0_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2" name="Google Shape;152;gd08df2f204_0_5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92245446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922454461_0_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62" name="Google Shape;162;gd922454461_0_3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08df2f20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08df2f204_0_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78" name="Google Shape;178;gd08df2f204_0_9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549c2246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d549c22467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https://scienceonline.tki.org.nz/Science-capabilities-for-citizenship/Introducing-five-science-capabilities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88" name="Google Shape;188;gd549c22467_0_1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5973ef8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5973ef82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98" name="Google Shape;198;gd5973ef827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08df2f20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08df2f204_0_1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 dirty="0">
                <a:solidFill>
                  <a:schemeClr val="hlink"/>
                </a:solidFill>
                <a:hlinkClick r:id="rId3"/>
              </a:rPr>
              <a:t>https://www.sciencelearn.org.nz/resources/2940-listening-to-the-land</a:t>
            </a:r>
            <a:r>
              <a:rPr lang="en-AU" sz="1100" dirty="0"/>
              <a:t> </a:t>
            </a:r>
            <a:endParaRPr sz="1100" dirty="0"/>
          </a:p>
        </p:txBody>
      </p:sp>
      <p:sp>
        <p:nvSpPr>
          <p:cNvPr id="211" name="Google Shape;211;gd08df2f204_0_13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08df2f20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08df2f204_0_1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https://www.sciencelearn.org.nz/resources/2903-learning-science-from-home-ece</a:t>
            </a:r>
            <a:r>
              <a:rPr lang="en-AU" sz="1100"/>
              <a:t> </a:t>
            </a:r>
            <a:endParaRPr sz="1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4"/>
              </a:rPr>
              <a:t>https://www.kitchensciencecookbook.com/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21" name="Google Shape;221;gd08df2f204_0_10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SLH is funded by the NZ government – MBIE Ministry of Business, Innovation and Employment – under the Curious Minds fund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08df2f2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08df2f204_0_1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https://gazette.education.govt.nz/articles/learning-the-wonder-of-science-together</a:t>
            </a:r>
            <a:r>
              <a:rPr lang="en-AU" sz="1100" u="sng" dirty="0">
                <a:solidFill>
                  <a:srgbClr val="7030A0"/>
                </a:solidFill>
              </a:rPr>
              <a:t> </a:t>
            </a:r>
            <a:r>
              <a:rPr lang="en-AU" sz="1100" dirty="0"/>
              <a:t> </a:t>
            </a:r>
            <a:endParaRPr sz="1100" dirty="0"/>
          </a:p>
        </p:txBody>
      </p:sp>
      <p:sp>
        <p:nvSpPr>
          <p:cNvPr id="230" name="Google Shape;230;gd08df2f204_0_1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549c22467_0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d549c2246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d9224544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d922454461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gd922454461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51" name="Google Shape;51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8df2f20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08df2f204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70" name="Google Shape;70;gd08df2f204_0_6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08df2f20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08df2f204_0_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80" name="Google Shape;80;gd08df2f204_0_4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08df2f2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08df2f204_0_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91" name="Google Shape;91;gd08df2f204_0_7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08df2f20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08df2f204_0_1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07" name="Google Shape;107;gd08df2f204_0_14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slh-talk.slack.com/" TargetMode="External"/><Relationship Id="rId13" Type="http://schemas.openxmlformats.org/officeDocument/2006/relationships/image" Target="../media/image21.png"/><Relationship Id="rId3" Type="http://schemas.openxmlformats.org/officeDocument/2006/relationships/hyperlink" Target="mailto:enquiries@sciencelearn.org.nz" TargetMode="External"/><Relationship Id="rId7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stagram.com/sciencelearninghubnz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nz.pinterest.com/nzsciencelearn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4.jpg"/><Relationship Id="rId1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457250" y="264300"/>
            <a:ext cx="80190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>
                <a:solidFill>
                  <a:srgbClr val="2C7C9F"/>
                </a:solidFill>
              </a:rPr>
              <a:t>Exploring science in </a:t>
            </a:r>
            <a:endParaRPr sz="48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>
                <a:solidFill>
                  <a:srgbClr val="2C7C9F"/>
                </a:solidFill>
              </a:rPr>
              <a:t>the early years</a:t>
            </a:r>
            <a:endParaRPr sz="35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385475" y="5871897"/>
            <a:ext cx="82188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lang="en-AU" sz="2400" b="1">
                <a:solidFill>
                  <a:srgbClr val="31859C"/>
                </a:solidFill>
              </a:rPr>
              <a:t>29</a:t>
            </a: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400" b="1">
                <a:solidFill>
                  <a:srgbClr val="31859C"/>
                </a:solidFill>
              </a:rPr>
              <a:t>April</a:t>
            </a: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400" b="1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2075" y="1752900"/>
            <a:ext cx="5136749" cy="4064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 txBox="1"/>
          <p:nvPr/>
        </p:nvSpPr>
        <p:spPr>
          <a:xfrm>
            <a:off x="457200" y="127200"/>
            <a:ext cx="8229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Why do science?</a:t>
            </a:r>
            <a:endParaRPr sz="36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2C7C9F"/>
              </a:solidFill>
            </a:endParaRPr>
          </a:p>
        </p:txBody>
      </p:sp>
      <p:sp>
        <p:nvSpPr>
          <p:cNvPr id="120" name="Google Shape;120;p12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21" name="Google Shape;121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2" name="Google Shape;12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25" y="1143000"/>
            <a:ext cx="7646625" cy="49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2"/>
          <p:cNvSpPr txBox="1"/>
          <p:nvPr/>
        </p:nvSpPr>
        <p:spPr>
          <a:xfrm>
            <a:off x="2516250" y="5016775"/>
            <a:ext cx="426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/>
              <a:t>What is/are your reason(s) for wanting to include science in your programme?</a:t>
            </a:r>
            <a:endParaRPr sz="1800" b="1"/>
          </a:p>
        </p:txBody>
      </p:sp>
      <p:sp>
        <p:nvSpPr>
          <p:cNvPr id="124" name="Google Shape;124;p12"/>
          <p:cNvSpPr/>
          <p:nvPr/>
        </p:nvSpPr>
        <p:spPr>
          <a:xfrm>
            <a:off x="457200" y="852875"/>
            <a:ext cx="2991300" cy="482400"/>
          </a:xfrm>
          <a:prstGeom prst="wedgeRectCallout">
            <a:avLst>
              <a:gd name="adj1" fmla="val 10560"/>
              <a:gd name="adj2" fmla="val 15750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Encouraging deeper questioning.</a:t>
            </a:r>
            <a:endParaRPr/>
          </a:p>
        </p:txBody>
      </p:sp>
      <p:sp>
        <p:nvSpPr>
          <p:cNvPr id="125" name="Google Shape;125;p12"/>
          <p:cNvSpPr/>
          <p:nvPr/>
        </p:nvSpPr>
        <p:spPr>
          <a:xfrm>
            <a:off x="4122575" y="1143000"/>
            <a:ext cx="2929800" cy="1177800"/>
          </a:xfrm>
          <a:prstGeom prst="wedgeRectCallout">
            <a:avLst>
              <a:gd name="adj1" fmla="val 51330"/>
              <a:gd name="adj2" fmla="val 6477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I’ve noticed increased engagement. Science engages learners that were often hesitant in other learning areas.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"/>
          <p:cNvSpPr/>
          <p:nvPr/>
        </p:nvSpPr>
        <p:spPr>
          <a:xfrm>
            <a:off x="2173500" y="3344775"/>
            <a:ext cx="2398500" cy="1283400"/>
          </a:xfrm>
          <a:prstGeom prst="wedgeRectCallout">
            <a:avLst>
              <a:gd name="adj1" fmla="val -56841"/>
              <a:gd name="adj2" fmla="val 6818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Transferable capabilities, making sense of the world, being curious. You can’t be wrong, we’re all making sense.</a:t>
            </a:r>
            <a:endParaRPr/>
          </a:p>
        </p:txBody>
      </p:sp>
      <p:sp>
        <p:nvSpPr>
          <p:cNvPr id="127" name="Google Shape;127;p12"/>
          <p:cNvSpPr/>
          <p:nvPr/>
        </p:nvSpPr>
        <p:spPr>
          <a:xfrm>
            <a:off x="5072050" y="2877600"/>
            <a:ext cx="1711200" cy="1763400"/>
          </a:xfrm>
          <a:prstGeom prst="wedgeRectCallout">
            <a:avLst>
              <a:gd name="adj1" fmla="val 78588"/>
              <a:gd name="adj2" fmla="val 4422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 feel science is so much fun! Seeing the wonder on tamariki's faces, the joy, curiosity and drive to learn is just awesome.</a:t>
            </a:r>
            <a:endParaRPr/>
          </a:p>
        </p:txBody>
      </p:sp>
      <p:sp>
        <p:nvSpPr>
          <p:cNvPr id="128" name="Google Shape;128;p12"/>
          <p:cNvSpPr/>
          <p:nvPr/>
        </p:nvSpPr>
        <p:spPr>
          <a:xfrm>
            <a:off x="259275" y="1756425"/>
            <a:ext cx="1711200" cy="1588200"/>
          </a:xfrm>
          <a:prstGeom prst="wedgeRectCallout">
            <a:avLst>
              <a:gd name="adj1" fmla="val 62883"/>
              <a:gd name="adj2" fmla="val -1351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Connections to ourselves and others. Developing a sense of belonging.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chemeClr val="accent1"/>
                </a:solidFill>
              </a:rPr>
              <a:t>Why focus on science?</a:t>
            </a:r>
            <a:endParaRPr sz="36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2C7C9F"/>
              </a:solidFill>
            </a:endParaRPr>
          </a:p>
        </p:txBody>
      </p:sp>
      <p:sp>
        <p:nvSpPr>
          <p:cNvPr id="135" name="Google Shape;135;p1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820075"/>
            <a:ext cx="3881101" cy="546635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 txBox="1"/>
          <p:nvPr/>
        </p:nvSpPr>
        <p:spPr>
          <a:xfrm>
            <a:off x="4572000" y="927975"/>
            <a:ext cx="42438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/>
              <a:t>Some findings: 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 b="1"/>
              <a:t>plan</a:t>
            </a:r>
            <a:r>
              <a:rPr lang="en-AU" sz="2000"/>
              <a:t> for children’s learning and progress in science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use of </a:t>
            </a:r>
            <a:r>
              <a:rPr lang="en-AU" sz="2000" b="1"/>
              <a:t>assessment</a:t>
            </a:r>
            <a:r>
              <a:rPr lang="en-AU" sz="2000"/>
              <a:t> to describe and understand children’s learning, and inform next steps for their learning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 b="1"/>
              <a:t>bicultural</a:t>
            </a:r>
            <a:r>
              <a:rPr lang="en-AU" sz="2000"/>
              <a:t> practice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 b="1"/>
              <a:t>partnerships</a:t>
            </a:r>
            <a:r>
              <a:rPr lang="en-AU" sz="2000"/>
              <a:t> with parents, whānau, and the community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2629600" y="6174550"/>
            <a:ext cx="2359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© Crown Copyright, CC BY 3.0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/>
          <p:nvPr/>
        </p:nvSpPr>
        <p:spPr>
          <a:xfrm>
            <a:off x="411925" y="513125"/>
            <a:ext cx="82296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How Cathy started integrating </a:t>
            </a:r>
            <a:endParaRPr sz="36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more science at her centre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46" name="Google Shape;146;p1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213" y="1885500"/>
            <a:ext cx="6691576" cy="34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6163450" y="5346150"/>
            <a:ext cx="208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Private Collection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/>
          <p:nvPr/>
        </p:nvSpPr>
        <p:spPr>
          <a:xfrm>
            <a:off x="457200" y="0"/>
            <a:ext cx="82296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Science at your centre?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56" name="Google Shape;156;p1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7" name="Google Shape;157;p15"/>
          <p:cNvPicPr preferRelativeResize="0"/>
          <p:nvPr/>
        </p:nvPicPr>
        <p:blipFill rotWithShape="1">
          <a:blip r:embed="rId4">
            <a:alphaModFix/>
          </a:blip>
          <a:srcRect t="6994"/>
          <a:stretch/>
        </p:blipFill>
        <p:spPr>
          <a:xfrm>
            <a:off x="748738" y="1845300"/>
            <a:ext cx="7646625" cy="458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5"/>
          <p:cNvSpPr txBox="1"/>
          <p:nvPr/>
        </p:nvSpPr>
        <p:spPr>
          <a:xfrm>
            <a:off x="2575625" y="5347800"/>
            <a:ext cx="4375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/>
              <a:t>What science is already happening?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/>
              <a:t>What possibilities are there to use your environment?</a:t>
            </a:r>
            <a:endParaRPr sz="18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/>
          <p:nvPr/>
        </p:nvSpPr>
        <p:spPr>
          <a:xfrm>
            <a:off x="457200" y="0"/>
            <a:ext cx="82296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Science at your centre?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66" name="Google Shape;166;p1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" name="Google Shape;167;p16"/>
          <p:cNvPicPr preferRelativeResize="0"/>
          <p:nvPr/>
        </p:nvPicPr>
        <p:blipFill rotWithShape="1">
          <a:blip r:embed="rId4">
            <a:alphaModFix/>
          </a:blip>
          <a:srcRect t="6994"/>
          <a:stretch/>
        </p:blipFill>
        <p:spPr>
          <a:xfrm>
            <a:off x="748738" y="1845300"/>
            <a:ext cx="7646625" cy="458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/>
        </p:nvSpPr>
        <p:spPr>
          <a:xfrm>
            <a:off x="2545850" y="5347800"/>
            <a:ext cx="4405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/>
              <a:t>What science is already happening?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/>
              <a:t>What possibilities are there to use your environment?</a:t>
            </a:r>
            <a:endParaRPr sz="1800" b="1"/>
          </a:p>
        </p:txBody>
      </p:sp>
      <p:sp>
        <p:nvSpPr>
          <p:cNvPr id="169" name="Google Shape;169;p16"/>
          <p:cNvSpPr/>
          <p:nvPr/>
        </p:nvSpPr>
        <p:spPr>
          <a:xfrm>
            <a:off x="3287575" y="855625"/>
            <a:ext cx="5107800" cy="1140600"/>
          </a:xfrm>
          <a:prstGeom prst="wedgeRectCallout">
            <a:avLst>
              <a:gd name="adj1" fmla="val 28531"/>
              <a:gd name="adj2" fmla="val 8184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We have lots of opportunities to explore science through the natural world at our centre and we’ve identified we would like more chemical and physical world experiences for our children. </a:t>
            </a:r>
            <a:endParaRPr/>
          </a:p>
        </p:txBody>
      </p:sp>
      <p:sp>
        <p:nvSpPr>
          <p:cNvPr id="170" name="Google Shape;170;p16"/>
          <p:cNvSpPr/>
          <p:nvPr/>
        </p:nvSpPr>
        <p:spPr>
          <a:xfrm>
            <a:off x="129650" y="855625"/>
            <a:ext cx="2087400" cy="1830900"/>
          </a:xfrm>
          <a:prstGeom prst="wedgeRectCallout">
            <a:avLst>
              <a:gd name="adj1" fmla="val 63978"/>
              <a:gd name="adj2" fmla="val 5694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 lot of the science we do has happened because of what children have brought in (e.g. insects, seeds, birds nests), and the questions they had.</a:t>
            </a:r>
            <a:endParaRPr/>
          </a:p>
        </p:txBody>
      </p:sp>
      <p:sp>
        <p:nvSpPr>
          <p:cNvPr id="171" name="Google Shape;171;p16"/>
          <p:cNvSpPr/>
          <p:nvPr/>
        </p:nvSpPr>
        <p:spPr>
          <a:xfrm>
            <a:off x="4285500" y="3781638"/>
            <a:ext cx="2994900" cy="1465800"/>
          </a:xfrm>
          <a:prstGeom prst="wedgeRectCallout">
            <a:avLst>
              <a:gd name="adj1" fmla="val 56919"/>
              <a:gd name="adj2" fmla="val 49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We’ve had children passionate about floating boats – exploring water and density. They’ve been interested in flight, looking at wings and speed, and they always love colour and rainbows. </a:t>
            </a:r>
            <a:endParaRPr/>
          </a:p>
        </p:txBody>
      </p:sp>
      <p:sp>
        <p:nvSpPr>
          <p:cNvPr id="172" name="Google Shape;172;p16"/>
          <p:cNvSpPr/>
          <p:nvPr/>
        </p:nvSpPr>
        <p:spPr>
          <a:xfrm>
            <a:off x="1918675" y="3781650"/>
            <a:ext cx="2087400" cy="1118700"/>
          </a:xfrm>
          <a:prstGeom prst="wedgeRectCallout">
            <a:avLst>
              <a:gd name="adj1" fmla="val -45031"/>
              <a:gd name="adj2" fmla="val 721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Science for us is integrated naturally, it happens all around us. </a:t>
            </a:r>
            <a:endParaRPr/>
          </a:p>
        </p:txBody>
      </p:sp>
      <p:sp>
        <p:nvSpPr>
          <p:cNvPr id="173" name="Google Shape;173;p16"/>
          <p:cNvSpPr/>
          <p:nvPr/>
        </p:nvSpPr>
        <p:spPr>
          <a:xfrm>
            <a:off x="168525" y="2916925"/>
            <a:ext cx="1530000" cy="1431300"/>
          </a:xfrm>
          <a:prstGeom prst="wedgeRectCallout">
            <a:avLst>
              <a:gd name="adj1" fmla="val 26260"/>
              <a:gd name="adj2" fmla="val 7861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We have an old sunflower that children can observe the changes over time. </a:t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4226225" y="2249975"/>
            <a:ext cx="2514900" cy="1431300"/>
          </a:xfrm>
          <a:prstGeom prst="wedgeRectCallout">
            <a:avLst>
              <a:gd name="adj1" fmla="val 72276"/>
              <a:gd name="adj2" fmla="val -1902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We use language, for example “oh you're thinking/taking/observing like a scientist”. The children will say “I’m using my scientist eyes”.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Doing science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181" name="Google Shape;181;p17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82" name="Google Shape;182;p1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Google Shape;183;p17"/>
          <p:cNvPicPr preferRelativeResize="0"/>
          <p:nvPr/>
        </p:nvPicPr>
        <p:blipFill rotWithShape="1">
          <a:blip r:embed="rId4">
            <a:alphaModFix/>
          </a:blip>
          <a:srcRect t="13787" r="8675" b="6518"/>
          <a:stretch/>
        </p:blipFill>
        <p:spPr>
          <a:xfrm>
            <a:off x="2605137" y="1267500"/>
            <a:ext cx="3933727" cy="457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7"/>
          <p:cNvSpPr txBox="1"/>
          <p:nvPr/>
        </p:nvSpPr>
        <p:spPr>
          <a:xfrm>
            <a:off x="5104350" y="5765600"/>
            <a:ext cx="13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Private Collection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Science capabilities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191" name="Google Shape;191;p18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92" name="Google Shape;192;p1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3" name="Google Shape;193;p18"/>
          <p:cNvSpPr txBox="1"/>
          <p:nvPr/>
        </p:nvSpPr>
        <p:spPr>
          <a:xfrm>
            <a:off x="457200" y="1046400"/>
            <a:ext cx="845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Allow kaiako to support children’s progress in science across contexts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26" y="1666675"/>
            <a:ext cx="7893656" cy="447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Assessing science?</a:t>
            </a:r>
            <a:endParaRPr sz="36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2C7C9F"/>
              </a:solidFill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202" name="Google Shape;202;p1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3" name="Google Shape;20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25" y="1143000"/>
            <a:ext cx="7646625" cy="49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9"/>
          <p:cNvSpPr/>
          <p:nvPr/>
        </p:nvSpPr>
        <p:spPr>
          <a:xfrm>
            <a:off x="194450" y="788750"/>
            <a:ext cx="2061300" cy="1143000"/>
          </a:xfrm>
          <a:prstGeom prst="wedgeRectCallout">
            <a:avLst>
              <a:gd name="adj1" fmla="val 39308"/>
              <a:gd name="adj2" fmla="val 8401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We include science skills in our learning stories.</a:t>
            </a:r>
            <a:endParaRPr sz="1600"/>
          </a:p>
        </p:txBody>
      </p:sp>
      <p:sp>
        <p:nvSpPr>
          <p:cNvPr id="205" name="Google Shape;205;p19"/>
          <p:cNvSpPr/>
          <p:nvPr/>
        </p:nvSpPr>
        <p:spPr>
          <a:xfrm>
            <a:off x="3868100" y="669075"/>
            <a:ext cx="2610900" cy="2195400"/>
          </a:xfrm>
          <a:prstGeom prst="wedgeRectCallout">
            <a:avLst>
              <a:gd name="adj1" fmla="val 84453"/>
              <a:gd name="adj2" fmla="val 4353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We’re using the science progressions so we can look at the students’ progress over time. They are based on the science capabilities, so are Nature of Science focussed. </a:t>
            </a:r>
            <a:endParaRPr sz="1600"/>
          </a:p>
        </p:txBody>
      </p:sp>
      <p:sp>
        <p:nvSpPr>
          <p:cNvPr id="206" name="Google Shape;206;p19"/>
          <p:cNvSpPr/>
          <p:nvPr/>
        </p:nvSpPr>
        <p:spPr>
          <a:xfrm>
            <a:off x="4686650" y="3073550"/>
            <a:ext cx="2061300" cy="2195400"/>
          </a:xfrm>
          <a:prstGeom prst="wedgeRectCallout">
            <a:avLst>
              <a:gd name="adj1" fmla="val 84755"/>
              <a:gd name="adj2" fmla="val 3380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We use the conversations we have with children to understand where they are at and what we need to do to scaffold them.</a:t>
            </a:r>
            <a:endParaRPr sz="1600"/>
          </a:p>
        </p:txBody>
      </p:sp>
      <p:sp>
        <p:nvSpPr>
          <p:cNvPr id="207" name="Google Shape;207;p19"/>
          <p:cNvSpPr/>
          <p:nvPr/>
        </p:nvSpPr>
        <p:spPr>
          <a:xfrm>
            <a:off x="2168425" y="3596275"/>
            <a:ext cx="1956300" cy="1301700"/>
          </a:xfrm>
          <a:prstGeom prst="wedgeRectCallout">
            <a:avLst>
              <a:gd name="adj1" fmla="val -66949"/>
              <a:gd name="adj2" fmla="val 4798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Our centre uses a version of Bloom’s taxonomy. </a:t>
            </a:r>
            <a:endParaRPr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Including diverse ways of knowing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215" name="Google Shape;215;p2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p20"/>
          <p:cNvSpPr txBox="1"/>
          <p:nvPr/>
        </p:nvSpPr>
        <p:spPr>
          <a:xfrm>
            <a:off x="191900" y="944575"/>
            <a:ext cx="8760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One idea: Observation and pattern seeking - observing weather, seasons...</a:t>
            </a:r>
            <a:endParaRPr/>
          </a:p>
        </p:txBody>
      </p:sp>
      <p:pic>
        <p:nvPicPr>
          <p:cNvPr id="217" name="Google Shape;2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7300" y="1646350"/>
            <a:ext cx="5713374" cy="47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Activity ideas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224" name="Google Shape;224;p2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5" name="Google Shape;2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00" y="961150"/>
            <a:ext cx="3319000" cy="541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 rotWithShape="1">
          <a:blip r:embed="rId5">
            <a:alphaModFix/>
          </a:blip>
          <a:srcRect b="-18807"/>
          <a:stretch/>
        </p:blipFill>
        <p:spPr>
          <a:xfrm>
            <a:off x="4913125" y="1046400"/>
            <a:ext cx="3319000" cy="57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 l="1498" t="8912" r="1196" b="7634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38" name="Google Shape;38;p4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9250" lvl="0" indent="-3492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39" name="Google Shape;3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rgbClr val="2C7C9F"/>
                </a:solidFill>
              </a:rPr>
              <a:t>Thoughts, ideas, questions...</a:t>
            </a:r>
            <a:endParaRPr sz="3600" b="1" dirty="0">
              <a:solidFill>
                <a:srgbClr val="2C7C9F"/>
              </a:solidFill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dirty="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 dirty="0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 dirty="0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4" name="Google Shape;234;p22"/>
          <p:cNvPicPr preferRelativeResize="0"/>
          <p:nvPr/>
        </p:nvPicPr>
        <p:blipFill rotWithShape="1">
          <a:blip r:embed="rId4">
            <a:alphaModFix/>
          </a:blip>
          <a:srcRect t="6994"/>
          <a:stretch/>
        </p:blipFill>
        <p:spPr>
          <a:xfrm>
            <a:off x="686763" y="1225600"/>
            <a:ext cx="7646625" cy="458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 txBox="1">
            <a:spLocks noGrp="1"/>
          </p:cNvSpPr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endParaRPr sz="32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lang="en-AU"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b="0" i="0" u="sng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www.facebook.com/nzsciencelearn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000" b="0" i="0" u="sng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https://nz.pinterest.com/nzsciencelearn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ighlight>
                  <a:schemeClr val="lt1"/>
                </a:highlight>
                <a:hlinkClick r:id="rId6"/>
              </a:rPr>
              <a:t>www.instagram.com/sciencelearninghubnz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lang="en-A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lang="en-AU" sz="1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lang="en-AU" sz="1400" b="1" i="0" u="none" strike="noStrike" cap="none" dirty="0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lang="en-AU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n-AU" sz="14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Slack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/>
              <a:t>(</a:t>
            </a:r>
            <a:r>
              <a:rPr lang="en-AU" u="sng" dirty="0">
                <a:solidFill>
                  <a:schemeClr val="hlink"/>
                </a:solidFill>
                <a:hlinkClick r:id="rId8"/>
              </a:rPr>
              <a:t>http://slh-talk.slack.com</a:t>
            </a:r>
            <a:r>
              <a:rPr lang="en-AU" dirty="0">
                <a:solidFill>
                  <a:schemeClr val="dk1"/>
                </a:solidFill>
              </a:rPr>
              <a:t>)</a:t>
            </a:r>
            <a:r>
              <a:rPr lang="en-A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AU" sz="14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lang="en-A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lang="en-AU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lang="en-A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23"/>
          <p:cNvPicPr preferRelativeResize="0"/>
          <p:nvPr/>
        </p:nvPicPr>
        <p:blipFill rotWithShape="1">
          <a:blip r:embed="rId9">
            <a:alphaModFix/>
          </a:blip>
          <a:srcRect l="1498" t="8912" r="1196" b="7635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 rotWithShape="1">
          <a:blip r:embed="rId11">
            <a:alphaModFix/>
          </a:blip>
          <a:srcRect l="20571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13">
            <a:alphaModFix/>
          </a:blip>
          <a:srcRect l="11777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380475" y="139200"/>
            <a:ext cx="3993300" cy="8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46" name="Google Shape;46;p5"/>
          <p:cNvGraphicFramePr/>
          <p:nvPr>
            <p:extLst>
              <p:ext uri="{D42A27DB-BD31-4B8C-83A1-F6EECF244321}">
                <p14:modId xmlns:p14="http://schemas.microsoft.com/office/powerpoint/2010/main" val="3995103979"/>
              </p:ext>
            </p:extLst>
          </p:nvPr>
        </p:nvGraphicFramePr>
        <p:xfrm>
          <a:off x="260675" y="838867"/>
          <a:ext cx="8669700" cy="5494750"/>
        </p:xfrm>
        <a:graphic>
          <a:graphicData uri="http://schemas.openxmlformats.org/drawingml/2006/table">
            <a:tbl>
              <a:tblPr>
                <a:noFill/>
                <a:tableStyleId>{3F85723B-2B69-440B-9E57-19D10051B6F6}</a:tableStyleId>
              </a:tblPr>
              <a:tblGrid>
                <a:gridCol w="554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 dirty="0"/>
                        <a:t>Topic</a:t>
                      </a:r>
                      <a:endParaRPr sz="1500" b="1" dirty="0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 dirty="0"/>
                        <a:t>Slideshow </a:t>
                      </a:r>
                      <a:endParaRPr sz="15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 dirty="0"/>
                        <a:t>number(s )</a:t>
                      </a:r>
                      <a:endParaRPr sz="1500" b="1" dirty="0"/>
                    </a:p>
                  </a:txBody>
                  <a:tcPr marL="685800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/>
                        <a:t>Video timecode</a:t>
                      </a:r>
                      <a:endParaRPr sz="1500" b="1"/>
                    </a:p>
                  </a:txBody>
                  <a:tcPr marL="285750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Introducing the Science Learning Hub 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1–2</a:t>
                      </a:r>
                      <a:endParaRPr dirty="0"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00:00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Index and purpose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3–5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0:31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Introducing Cathy Upton </a:t>
                      </a:r>
                      <a:endParaRPr dirty="0"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6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1:56</a:t>
                      </a:r>
                      <a:endParaRPr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Participant ideas about science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7–8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4:22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Why do science?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9–11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4:36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Science at different centres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12–14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11:29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Science capabilities and assessment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15–17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22:13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Including diverse ways of knowing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18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24:22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Activity ideas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19</a:t>
                      </a:r>
                      <a:endParaRPr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25:38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SLH links, keep in touch and thanks</a:t>
                      </a:r>
                      <a:endParaRPr dirty="0"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20–21</a:t>
                      </a:r>
                      <a:endParaRPr dirty="0"/>
                    </a:p>
                  </a:txBody>
                  <a:tcPr marL="68575" marR="68575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27:22</a:t>
                      </a:r>
                      <a:endParaRPr dirty="0"/>
                    </a:p>
                  </a:txBody>
                  <a:tcPr marL="68400" marR="68400" marT="0" marB="0">
                    <a:lnL w="63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7" name="Google Shape;47;p5"/>
          <p:cNvSpPr txBox="1"/>
          <p:nvPr/>
        </p:nvSpPr>
        <p:spPr>
          <a:xfrm>
            <a:off x="204150" y="6375433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Purpose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4720075" y="924750"/>
            <a:ext cx="4211100" cy="5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500" b="1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rgbClr val="000000"/>
                </a:solidFill>
              </a:rPr>
              <a:t>To </a:t>
            </a:r>
            <a:r>
              <a:rPr lang="en-AU" sz="2400"/>
              <a:t>share with you how one centre has included science into their programme and the approaches and activities they found successful.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Provide support for a community of educators to explore how science might be strengthened for their tamariki. </a:t>
            </a:r>
            <a:endParaRPr sz="24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56" name="Google Shape;56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700" y="1372327"/>
            <a:ext cx="3963300" cy="396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/>
          <p:nvPr/>
        </p:nvSpPr>
        <p:spPr>
          <a:xfrm>
            <a:off x="2975650" y="5125925"/>
            <a:ext cx="168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Private Collection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body" idx="2"/>
          </p:nvPr>
        </p:nvSpPr>
        <p:spPr>
          <a:xfrm>
            <a:off x="238550" y="570447"/>
            <a:ext cx="3965700" cy="57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3400" i="1"/>
              <a:t>My friends love science,</a:t>
            </a:r>
            <a:endParaRPr sz="3400" i="1"/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3400" i="1"/>
              <a:t>I love science too.</a:t>
            </a:r>
            <a:endParaRPr sz="3400" i="1"/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2400"/>
              <a:t>(4 year old) </a:t>
            </a:r>
            <a:endParaRPr sz="2400"/>
          </a:p>
        </p:txBody>
      </p:sp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t="5249" r="8273"/>
          <a:stretch/>
        </p:blipFill>
        <p:spPr>
          <a:xfrm>
            <a:off x="4641975" y="1122375"/>
            <a:ext cx="3838199" cy="52995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/>
          <p:nvPr/>
        </p:nvSpPr>
        <p:spPr>
          <a:xfrm>
            <a:off x="7191100" y="6421975"/>
            <a:ext cx="14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Private Collection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Introducing Cathy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74" name="Google Shape;74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 t="665"/>
          <a:stretch/>
        </p:blipFill>
        <p:spPr>
          <a:xfrm>
            <a:off x="1022584" y="1280225"/>
            <a:ext cx="7098941" cy="46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 txBox="1"/>
          <p:nvPr/>
        </p:nvSpPr>
        <p:spPr>
          <a:xfrm>
            <a:off x="5890800" y="5964825"/>
            <a:ext cx="214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Country Kids Kindergarten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Ko wai tō ingoa?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2425525" y="896225"/>
            <a:ext cx="4204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Whos’ in the Zoom room?</a:t>
            </a: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9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85" name="Google Shape;85;p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38" y="1443400"/>
            <a:ext cx="7646625" cy="49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"/>
          <p:cNvSpPr txBox="1"/>
          <p:nvPr/>
        </p:nvSpPr>
        <p:spPr>
          <a:xfrm>
            <a:off x="2565275" y="5359800"/>
            <a:ext cx="4385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you are, your connection to ECE, and an idea about what science is (e.g. favourite science area, idea or activity)</a:t>
            </a:r>
            <a:endParaRPr sz="2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Participant ideas </a:t>
            </a:r>
            <a:endParaRPr sz="36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about science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94" name="Google Shape;94;p10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95" name="Google Shape;95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6" name="Google Shape;9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00" y="1143000"/>
            <a:ext cx="7646625" cy="49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/>
          <p:nvPr/>
        </p:nvSpPr>
        <p:spPr>
          <a:xfrm>
            <a:off x="680875" y="1283450"/>
            <a:ext cx="1354500" cy="609300"/>
          </a:xfrm>
          <a:prstGeom prst="wedgeRectCallout">
            <a:avLst>
              <a:gd name="adj1" fmla="val 74045"/>
              <a:gd name="adj2" fmla="val 1085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Science is everything.</a:t>
            </a: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4213325" y="1283450"/>
            <a:ext cx="2641500" cy="687000"/>
          </a:xfrm>
          <a:prstGeom prst="wedgeRectCallout">
            <a:avLst>
              <a:gd name="adj1" fmla="val 59936"/>
              <a:gd name="adj2" fmla="val 11605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Science is a great context for all kinds of learning.</a:t>
            </a: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4028675" y="3355000"/>
            <a:ext cx="2454300" cy="609300"/>
          </a:xfrm>
          <a:prstGeom prst="wedgeRectCallout">
            <a:avLst>
              <a:gd name="adj1" fmla="val 79754"/>
              <a:gd name="adj2" fmla="val 12004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Kids love it the most. It engages children.</a:t>
            </a:r>
            <a:endParaRPr/>
          </a:p>
        </p:txBody>
      </p:sp>
      <p:sp>
        <p:nvSpPr>
          <p:cNvPr id="100" name="Google Shape;100;p10"/>
          <p:cNvSpPr/>
          <p:nvPr/>
        </p:nvSpPr>
        <p:spPr>
          <a:xfrm>
            <a:off x="457200" y="2992750"/>
            <a:ext cx="2757900" cy="1077900"/>
          </a:xfrm>
          <a:prstGeom prst="wedgeRectCallout">
            <a:avLst>
              <a:gd name="adj1" fmla="val 2383"/>
              <a:gd name="adj2" fmla="val 12853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 really enjoy science. I get to see the world through children’s eyes and experience their awe and wonder. </a:t>
            </a:r>
            <a:endParaRPr/>
          </a:p>
        </p:txBody>
      </p:sp>
      <p:sp>
        <p:nvSpPr>
          <p:cNvPr id="101" name="Google Shape;101;p10"/>
          <p:cNvSpPr/>
          <p:nvPr/>
        </p:nvSpPr>
        <p:spPr>
          <a:xfrm>
            <a:off x="4124675" y="2226650"/>
            <a:ext cx="2169600" cy="687000"/>
          </a:xfrm>
          <a:prstGeom prst="wedgeRectCallout">
            <a:avLst>
              <a:gd name="adj1" fmla="val 90991"/>
              <a:gd name="adj2" fmla="val -928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The biggest resource is nature.</a:t>
            </a:r>
            <a:endParaRPr/>
          </a:p>
        </p:txBody>
      </p:sp>
      <p:sp>
        <p:nvSpPr>
          <p:cNvPr id="102" name="Google Shape;102;p10"/>
          <p:cNvSpPr/>
          <p:nvPr/>
        </p:nvSpPr>
        <p:spPr>
          <a:xfrm>
            <a:off x="3316125" y="4171950"/>
            <a:ext cx="2641500" cy="865200"/>
          </a:xfrm>
          <a:prstGeom prst="wedgeRectCallout">
            <a:avLst>
              <a:gd name="adj1" fmla="val 97828"/>
              <a:gd name="adj2" fmla="val -1225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Time and organising resources can be a challenge. Having kits ready to use helps a lot.</a:t>
            </a:r>
            <a:endParaRPr/>
          </a:p>
        </p:txBody>
      </p:sp>
      <p:sp>
        <p:nvSpPr>
          <p:cNvPr id="103" name="Google Shape;103;p10"/>
          <p:cNvSpPr/>
          <p:nvPr/>
        </p:nvSpPr>
        <p:spPr>
          <a:xfrm>
            <a:off x="2933275" y="5180500"/>
            <a:ext cx="2757900" cy="759900"/>
          </a:xfrm>
          <a:prstGeom prst="wedgeRectCallout">
            <a:avLst>
              <a:gd name="adj1" fmla="val -97959"/>
              <a:gd name="adj2" fmla="val -8107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It’s really important to support teachers who are feeling less confident about science.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10" name="Google Shape;110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p11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Why do science?</a:t>
            </a:r>
            <a:endParaRPr sz="36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2C7C9F"/>
              </a:solidFill>
            </a:endParaRPr>
          </a:p>
        </p:txBody>
      </p:sp>
      <p:pic>
        <p:nvPicPr>
          <p:cNvPr id="112" name="Google Shape;11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5163" y="1086550"/>
            <a:ext cx="3513673" cy="4684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1"/>
          <p:cNvSpPr txBox="1"/>
          <p:nvPr/>
        </p:nvSpPr>
        <p:spPr>
          <a:xfrm>
            <a:off x="5325525" y="5698050"/>
            <a:ext cx="147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Private Collection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1922</Words>
  <Application>Microsoft Office PowerPoint</Application>
  <PresentationFormat>On-screen Show (4:3)</PresentationFormat>
  <Paragraphs>195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Verdana</vt:lpstr>
      <vt:lpstr>Source Sans Pro</vt:lpstr>
      <vt:lpstr>Arial</vt:lpstr>
      <vt:lpstr>Noto Sans Symbols</vt:lpstr>
      <vt:lpstr>10_Breeze</vt:lpstr>
      <vt:lpstr>PowerPoint Presentation</vt:lpstr>
      <vt:lpstr>PowerPoint Presentation</vt:lpstr>
      <vt:lpstr>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– want to keep in touch?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science in the early years</dc:title>
  <dc:creator>Science Learning Hub – Pokapū Akoranga Pūtaiao</dc:creator>
  <cp:lastModifiedBy>Vanya Bootham</cp:lastModifiedBy>
  <cp:revision>3</cp:revision>
  <dcterms:modified xsi:type="dcterms:W3CDTF">2021-05-27T22:46:01Z</dcterms:modified>
</cp:coreProperties>
</file>