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6858000" cx="9144000"/>
  <p:notesSz cx="6858000" cy="9144000"/>
  <p:embeddedFontLst>
    <p:embeddedFont>
      <p:font typeface="Source Sans Pr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D957019-6C43-4312-8B5E-97C2C418351D}">
  <a:tblStyle styleId="{ED957019-6C43-4312-8B5E-97C2C41835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ourceSansPro-regular.fntdata"/><Relationship Id="rId11" Type="http://schemas.openxmlformats.org/officeDocument/2006/relationships/slide" Target="slides/slide5.xml"/><Relationship Id="rId22" Type="http://schemas.openxmlformats.org/officeDocument/2006/relationships/font" Target="fonts/SourceSansPro-italic.fntdata"/><Relationship Id="rId10" Type="http://schemas.openxmlformats.org/officeDocument/2006/relationships/slide" Target="slides/slide4.xml"/><Relationship Id="rId21" Type="http://schemas.openxmlformats.org/officeDocument/2006/relationships/font" Target="fonts/SourceSansPro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23" Type="http://schemas.openxmlformats.org/officeDocument/2006/relationships/font" Target="fonts/SourceSansPr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634-identifying-native-plants" TargetMode="External"/><Relationship Id="rId3" Type="http://schemas.openxmlformats.org/officeDocument/2006/relationships/hyperlink" Target="https://www.sciencelearn.org.nz/resources/2609-making-a-life-size-leaf-collection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d549c22467_0_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d549c22467_0_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gd549c22467_0_6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da7c14a856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da7c14a856_0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da7c14a856_0_2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a7c14a856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da7c14a856_0_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da7c14a856_0_1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a7c14a856_0_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a7c14a856_0_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/>
              <a:t>Other examples: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i="1" lang="en-AU" sz="1100"/>
              <a:t>Gruffalo </a:t>
            </a:r>
            <a:r>
              <a:rPr lang="en-AU" sz="1100"/>
              <a:t>– food webs, identification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i="1" lang="en-AU" sz="1100"/>
              <a:t>Hairy MacLary</a:t>
            </a:r>
            <a:r>
              <a:rPr lang="en-AU" sz="1100"/>
              <a:t> – breeds of dogs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i="1" lang="en-AU" sz="1100"/>
              <a:t>Where the Wild Things Are</a:t>
            </a:r>
            <a:r>
              <a:rPr lang="en-AU" sz="1100"/>
              <a:t> – how long things stay hot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i="1" lang="en-AU" sz="1100"/>
              <a:t>Dad’s Takeaway</a:t>
            </a:r>
            <a:r>
              <a:rPr lang="en-AU" sz="1100"/>
              <a:t>s – </a:t>
            </a:r>
            <a:r>
              <a:rPr lang="en-AU" sz="1100"/>
              <a:t>sustainability</a:t>
            </a:r>
            <a:r>
              <a:rPr lang="en-AU" sz="1100"/>
              <a:t> in gathering kaimoana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38" name="Google Shape;138;gda7c14a856_0_5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549c22467_0_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d549c22467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SLH is funded by 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New Zealand 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government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MBIE M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inistry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Business, 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Innovation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Employment – under the Curious Minds fund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b6ee77b2a6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b6ee77b2a6_0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gb6ee77b2a6_0_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d08df2f204_0_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d08df2f204_0_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52" name="Google Shape;52;gd08df2f204_0_6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d08df2f204_0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d08df2f204_0_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62" name="Google Shape;62;gd08df2f204_0_4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da7c14a856_0_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da7c14a856_0_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/>
              <a:t>For example</a:t>
            </a:r>
            <a:endParaRPr sz="1100"/>
          </a:p>
          <a:p>
            <a:pPr indent="-298450" lvl="0" marL="457200" rtl="0" algn="l">
              <a:spcBef>
                <a:spcPts val="360"/>
              </a:spcBef>
              <a:spcAft>
                <a:spcPts val="0"/>
              </a:spcAft>
              <a:buSzPts val="1100"/>
              <a:buChar char="●"/>
            </a:pPr>
            <a:r>
              <a:rPr lang="en-AU" sz="1100"/>
              <a:t>Engaging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AU" sz="1100"/>
              <a:t>Discussion</a:t>
            </a:r>
            <a:r>
              <a:rPr lang="en-AU" sz="1100"/>
              <a:t> starters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AU" sz="1100"/>
              <a:t>Provide a context for contexts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AU" sz="1100"/>
              <a:t>Introduce science language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AU" sz="1100"/>
              <a:t>Identify alternative conceptions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AU" sz="1100"/>
              <a:t>Mix of image and text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/>
              <a:t>Need to be aware that the science concepts are not necessarily accurate – therefore it can be important to find other sources of information (such as the SLH)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/>
              <a:t>Reading a picture book is not doing science – HOWEVER it does provide a way into science conversations and provide an interest and purpose for doing science. 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86" name="Google Shape;86;gda7c14a856_0_4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a03a2e55d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ca03a2e55d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>
                <a:latin typeface="Arial"/>
                <a:ea typeface="Arial"/>
                <a:cs typeface="Arial"/>
                <a:sym typeface="Arial"/>
              </a:rPr>
              <a:t>Written by Melanie Drewery (Ngāti Mahanga) because she couldn’t see any children’s books about rongoā: A boy visits his koro, has a few minor scrapes and is introduced to rongoā, suitable for ages 8–12 according to Huia.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>
                <a:latin typeface="Arial"/>
                <a:ea typeface="Arial"/>
                <a:cs typeface="Arial"/>
                <a:sym typeface="Arial"/>
              </a:rPr>
              <a:t>Two versions published simultaneously in 2005. Translation by Kararaina Uetuku (Tuhoe)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Melanie Drewery also wrote </a:t>
            </a:r>
            <a:r>
              <a:rPr i="1" lang="en-AU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Dad's Takeaways</a:t>
            </a:r>
            <a:r>
              <a:rPr lang="en-AU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which has got great science possibilities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>
                <a:latin typeface="Arial"/>
                <a:ea typeface="Arial"/>
                <a:cs typeface="Arial"/>
                <a:sym typeface="Arial"/>
              </a:rPr>
              <a:t>Illustrations by Sabrina Malcolm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i="1" lang="en-AU">
                <a:latin typeface="Arial"/>
                <a:ea typeface="Arial"/>
                <a:cs typeface="Arial"/>
                <a:sym typeface="Arial"/>
              </a:rPr>
              <a:t>Ngā Rongoā a Koro</a:t>
            </a:r>
            <a:r>
              <a:rPr lang="en-AU">
                <a:latin typeface="Arial"/>
                <a:ea typeface="Arial"/>
                <a:cs typeface="Arial"/>
                <a:sym typeface="Arial"/>
              </a:rPr>
              <a:t> won Te Kura Pounamu award in 2005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>
                <a:latin typeface="Arial"/>
                <a:ea typeface="Arial"/>
                <a:cs typeface="Arial"/>
                <a:sym typeface="Arial"/>
              </a:rPr>
              <a:t>Author: Melanie Drewery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>
                <a:latin typeface="Arial"/>
                <a:ea typeface="Arial"/>
                <a:cs typeface="Arial"/>
                <a:sym typeface="Arial"/>
              </a:rPr>
              <a:t>Illustrator: Sabrina Malcolm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>
                <a:latin typeface="Arial"/>
                <a:ea typeface="Arial"/>
                <a:cs typeface="Arial"/>
                <a:sym typeface="Arial"/>
              </a:rPr>
              <a:t>Translator: Kararaina Uatuku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ca03a2e55d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da7c14a856_0_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da7c14a856_0_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da7c14a856_0_2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00f4b5be5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00f4b5be5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https://www.sciencelearn.org.nz/resources/2634-identifying-native-plants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https://www.sciencelearn.org.nz/resources/2609-making-a-life-size-leaf-collection</a:t>
            </a:r>
            <a:r>
              <a:rPr lang="en-AU"/>
              <a:t> </a:t>
            </a:r>
            <a:endParaRPr/>
          </a:p>
        </p:txBody>
      </p:sp>
      <p:sp>
        <p:nvSpPr>
          <p:cNvPr id="112" name="Google Shape;112;ge00f4b5be5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357" r="347" t="0"/>
          <a:stretch/>
        </p:blipFill>
        <p:spPr>
          <a:xfrm>
            <a:off x="7362825" y="0"/>
            <a:ext cx="17176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2" type="body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jpg"/><Relationship Id="rId10" Type="http://schemas.openxmlformats.org/officeDocument/2006/relationships/hyperlink" Target="mailto:enquiries@sciencelearn.org.nz" TargetMode="External"/><Relationship Id="rId13" Type="http://schemas.openxmlformats.org/officeDocument/2006/relationships/image" Target="../media/image11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hyperlink" Target="http://slh-talk.slack.com/" TargetMode="External"/><Relationship Id="rId15" Type="http://schemas.openxmlformats.org/officeDocument/2006/relationships/image" Target="../media/image10.png"/><Relationship Id="rId14" Type="http://schemas.openxmlformats.org/officeDocument/2006/relationships/image" Target="../media/image13.png"/><Relationship Id="rId16" Type="http://schemas.openxmlformats.org/officeDocument/2006/relationships/image" Target="../media/image14.jpg"/><Relationship Id="rId5" Type="http://schemas.openxmlformats.org/officeDocument/2006/relationships/hyperlink" Target="http://www.facebook.com/nzsciencelearn" TargetMode="External"/><Relationship Id="rId6" Type="http://schemas.openxmlformats.org/officeDocument/2006/relationships/hyperlink" Target="https://nz.pinterest.com/nzsciencelearn/" TargetMode="External"/><Relationship Id="rId7" Type="http://schemas.openxmlformats.org/officeDocument/2006/relationships/hyperlink" Target="http://www.instagram.com/sciencelearninghubnz" TargetMode="External"/><Relationship Id="rId8" Type="http://schemas.openxmlformats.org/officeDocument/2006/relationships/hyperlink" Target="https://join.slack.com/t/slh-talk/shared_invite/enQtMjU3OTUzMDgwNjYxLTk1ZTdlMGY4Zjk5MzlkMDIwMmNkMzliOGZkYWQzNzFiZWM5M2U1ZGY1MTY3MjVjYmRjOWE1MTM1ZTc4OGRiY2Y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/>
        </p:nvSpPr>
        <p:spPr>
          <a:xfrm>
            <a:off x="462600" y="5715000"/>
            <a:ext cx="8218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b="1" lang="en-AU" sz="3300">
                <a:solidFill>
                  <a:srgbClr val="31859C"/>
                </a:solidFill>
              </a:rPr>
              <a:t>Thursday 17 June 2021</a:t>
            </a:r>
            <a:endParaRPr b="1" i="0" sz="33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" name="Google Shape;30;p3"/>
          <p:cNvSpPr txBox="1"/>
          <p:nvPr/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Science through </a:t>
            </a:r>
            <a:endParaRPr b="1" sz="4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picture books</a:t>
            </a:r>
            <a:endParaRPr b="1" sz="3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</p:txBody>
      </p:sp>
      <p:pic>
        <p:nvPicPr>
          <p:cNvPr id="31" name="Google Shape;3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672436" y="1028325"/>
            <a:ext cx="3799227" cy="506565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"/>
          <p:cNvSpPr txBox="1"/>
          <p:nvPr/>
        </p:nvSpPr>
        <p:spPr>
          <a:xfrm>
            <a:off x="4340500" y="5185575"/>
            <a:ext cx="247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Language</a:t>
            </a:r>
            <a:endParaRPr b="1" sz="3600">
              <a:solidFill>
                <a:srgbClr val="2C7C9F"/>
              </a:solidFill>
            </a:endParaRPr>
          </a:p>
        </p:txBody>
      </p:sp>
      <p:pic>
        <p:nvPicPr>
          <p:cNvPr id="123" name="Google Shape;123;p12"/>
          <p:cNvPicPr preferRelativeResize="0"/>
          <p:nvPr/>
        </p:nvPicPr>
        <p:blipFill rotWithShape="1">
          <a:blip r:embed="rId3">
            <a:alphaModFix/>
          </a:blip>
          <a:srcRect b="0" l="9844" r="0" t="0"/>
          <a:stretch/>
        </p:blipFill>
        <p:spPr>
          <a:xfrm>
            <a:off x="3552150" y="1143000"/>
            <a:ext cx="5342074" cy="497922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"/>
          <p:cNvSpPr txBox="1"/>
          <p:nvPr/>
        </p:nvSpPr>
        <p:spPr>
          <a:xfrm>
            <a:off x="719900" y="1465050"/>
            <a:ext cx="27027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Māori names for all plants used with macrons: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Harakeke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Tī kāuka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Kānuka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Karaka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Koromiko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Mānuka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Ngaio</a:t>
            </a:r>
            <a:endParaRPr sz="2400"/>
          </a:p>
        </p:txBody>
      </p:sp>
      <p:sp>
        <p:nvSpPr>
          <p:cNvPr id="125" name="Google Shape;125;p12"/>
          <p:cNvSpPr txBox="1"/>
          <p:nvPr/>
        </p:nvSpPr>
        <p:spPr>
          <a:xfrm>
            <a:off x="5115025" y="6122225"/>
            <a:ext cx="530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Koro’s Medicine</a:t>
            </a:r>
            <a:r>
              <a:rPr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by Melanie Drewery, illustrations by Sabrina Malcolm. </a:t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With permission of Huia Publishers.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 txBox="1"/>
          <p:nvPr/>
        </p:nvSpPr>
        <p:spPr>
          <a:xfrm>
            <a:off x="249975" y="2664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Mātauranga – ways of knowing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32" name="Google Shape;132;p13"/>
          <p:cNvSpPr txBox="1"/>
          <p:nvPr/>
        </p:nvSpPr>
        <p:spPr>
          <a:xfrm>
            <a:off x="4444050" y="1798725"/>
            <a:ext cx="44172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‘Don’t I need proper medicine?’ I said.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‘Āe, this is proper medicine,’ said Koro. ‘It’s rongoā – Māori medicine.’</a:t>
            </a:r>
            <a:r>
              <a:rPr lang="en-AU" sz="2400"/>
              <a:t> </a:t>
            </a:r>
            <a:endParaRPr sz="2400"/>
          </a:p>
        </p:txBody>
      </p:sp>
      <p:pic>
        <p:nvPicPr>
          <p:cNvPr id="133" name="Google Shape;13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100" y="1561825"/>
            <a:ext cx="3833349" cy="287501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3"/>
          <p:cNvSpPr txBox="1"/>
          <p:nvPr/>
        </p:nvSpPr>
        <p:spPr>
          <a:xfrm>
            <a:off x="65050" y="6554825"/>
            <a:ext cx="833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Koro’s Medicine</a:t>
            </a:r>
            <a:r>
              <a:rPr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by Melanie Drewery, illustrations by Sabrina Malcolm. With permission of Huia Publishers.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00" y="896217"/>
            <a:ext cx="9144000" cy="589803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4"/>
          <p:cNvSpPr txBox="1"/>
          <p:nvPr/>
        </p:nvSpPr>
        <p:spPr>
          <a:xfrm>
            <a:off x="233325" y="0"/>
            <a:ext cx="8453400" cy="13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Participant ideas: picture books </a:t>
            </a:r>
            <a:endParaRPr b="1" sz="36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and science concepts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42" name="Google Shape;142;p14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143" name="Google Shape;143;p14"/>
          <p:cNvSpPr txBox="1"/>
          <p:nvPr/>
        </p:nvSpPr>
        <p:spPr>
          <a:xfrm>
            <a:off x="50" y="6375600"/>
            <a:ext cx="9144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4" name="Google Shape;144;p14"/>
          <p:cNvSpPr/>
          <p:nvPr/>
        </p:nvSpPr>
        <p:spPr>
          <a:xfrm>
            <a:off x="5220525" y="1381475"/>
            <a:ext cx="1893900" cy="1825500"/>
          </a:xfrm>
          <a:prstGeom prst="wedgeRectCallout">
            <a:avLst>
              <a:gd fmla="val 100660" name="adj1"/>
              <a:gd fmla="val -805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/>
              <a:t>The Kuia and the Spider</a:t>
            </a:r>
            <a:r>
              <a:rPr lang="en-AU"/>
              <a:t> by Patricia Grace. Nature of Science, observation,  noticing, wonderings,  Mātauranga Māori,  Kaitiakitanga.</a:t>
            </a:r>
            <a:endParaRPr/>
          </a:p>
        </p:txBody>
      </p:sp>
      <p:sp>
        <p:nvSpPr>
          <p:cNvPr id="145" name="Google Shape;145;p14"/>
          <p:cNvSpPr/>
          <p:nvPr/>
        </p:nvSpPr>
        <p:spPr>
          <a:xfrm>
            <a:off x="5821900" y="3475925"/>
            <a:ext cx="1982700" cy="1751400"/>
          </a:xfrm>
          <a:prstGeom prst="wedgeRectCallout">
            <a:avLst>
              <a:gd fmla="val 56439" name="adj1"/>
              <a:gd fmla="val 4459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>
                <a:solidFill>
                  <a:schemeClr val="dk1"/>
                </a:solidFill>
              </a:rPr>
              <a:t>Who Sank the Boat?</a:t>
            </a:r>
            <a:r>
              <a:rPr lang="en-AU"/>
              <a:t> </a:t>
            </a:r>
            <a:r>
              <a:rPr lang="en-AU">
                <a:solidFill>
                  <a:schemeClr val="dk1"/>
                </a:solidFill>
              </a:rPr>
              <a:t>–</a:t>
            </a:r>
            <a:r>
              <a:rPr lang="en-AU"/>
              <a:t> links to floating/sinking, weight, volume, size of different animals … Also </a:t>
            </a:r>
            <a:r>
              <a:rPr i="1" lang="en-AU"/>
              <a:t>Mr Archimedes’ Bath</a:t>
            </a:r>
            <a:r>
              <a:rPr lang="en-AU"/>
              <a:t> </a:t>
            </a:r>
            <a:r>
              <a:rPr lang="en-AU">
                <a:solidFill>
                  <a:schemeClr val="dk1"/>
                </a:solidFill>
              </a:rPr>
              <a:t>– </a:t>
            </a:r>
            <a:r>
              <a:rPr lang="en-AU"/>
              <a:t> has similar themes.</a:t>
            </a:r>
            <a:endParaRPr/>
          </a:p>
        </p:txBody>
      </p:sp>
      <p:sp>
        <p:nvSpPr>
          <p:cNvPr id="146" name="Google Shape;146;p14"/>
          <p:cNvSpPr/>
          <p:nvPr/>
        </p:nvSpPr>
        <p:spPr>
          <a:xfrm>
            <a:off x="233325" y="1962550"/>
            <a:ext cx="1359900" cy="1340700"/>
          </a:xfrm>
          <a:prstGeom prst="wedgeRectCallout">
            <a:avLst>
              <a:gd fmla="val 85666" name="adj1"/>
              <a:gd fmla="val -27499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/>
              <a:t>Who Stole the Rainbow? </a:t>
            </a:r>
            <a:r>
              <a:rPr lang="en-AU">
                <a:solidFill>
                  <a:schemeClr val="dk1"/>
                </a:solidFill>
              </a:rPr>
              <a:t>– </a:t>
            </a:r>
            <a:r>
              <a:rPr lang="en-AU"/>
              <a:t>exploring the science of rainbows.</a:t>
            </a:r>
            <a:endParaRPr/>
          </a:p>
        </p:txBody>
      </p:sp>
      <p:sp>
        <p:nvSpPr>
          <p:cNvPr id="147" name="Google Shape;147;p14"/>
          <p:cNvSpPr/>
          <p:nvPr/>
        </p:nvSpPr>
        <p:spPr>
          <a:xfrm>
            <a:off x="336825" y="3429000"/>
            <a:ext cx="1628400" cy="8346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/>
              <a:t>Let's Go Eels</a:t>
            </a:r>
            <a:r>
              <a:rPr lang="en-AU"/>
              <a:t> by Robin Kermode</a:t>
            </a:r>
            <a:endParaRPr/>
          </a:p>
        </p:txBody>
      </p:sp>
      <p:sp>
        <p:nvSpPr>
          <p:cNvPr id="148" name="Google Shape;148;p14"/>
          <p:cNvSpPr/>
          <p:nvPr/>
        </p:nvSpPr>
        <p:spPr>
          <a:xfrm>
            <a:off x="233325" y="863897"/>
            <a:ext cx="1731900" cy="972900"/>
          </a:xfrm>
          <a:prstGeom prst="wedgeRectCallout">
            <a:avLst>
              <a:gd fmla="val 57860" name="adj1"/>
              <a:gd fmla="val 6782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Any story featuring Māui will bring science! :-)</a:t>
            </a:r>
            <a:endParaRPr/>
          </a:p>
        </p:txBody>
      </p:sp>
      <p:sp>
        <p:nvSpPr>
          <p:cNvPr id="149" name="Google Shape;149;p14"/>
          <p:cNvSpPr/>
          <p:nvPr/>
        </p:nvSpPr>
        <p:spPr>
          <a:xfrm>
            <a:off x="3239575" y="1271650"/>
            <a:ext cx="1840500" cy="2157300"/>
          </a:xfrm>
          <a:prstGeom prst="wedgeRectCallout">
            <a:avLst>
              <a:gd fmla="val -77969" name="adj1"/>
              <a:gd fmla="val -619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/>
              <a:t>Granny McFlitter the Champion Knitter</a:t>
            </a:r>
            <a:r>
              <a:rPr lang="en-AU"/>
              <a:t> (Heather Haylock/ Lael Chisholm) – oil spills, penguin feathers, adaptations of different animals for their environments.</a:t>
            </a:r>
            <a:endParaRPr/>
          </a:p>
        </p:txBody>
      </p:sp>
      <p:sp>
        <p:nvSpPr>
          <p:cNvPr id="150" name="Google Shape;150;p14"/>
          <p:cNvSpPr/>
          <p:nvPr/>
        </p:nvSpPr>
        <p:spPr>
          <a:xfrm>
            <a:off x="2147525" y="3583850"/>
            <a:ext cx="3343500" cy="639600"/>
          </a:xfrm>
          <a:prstGeom prst="wedgeRectCallout">
            <a:avLst>
              <a:gd fmla="val -78524" name="adj1"/>
              <a:gd fmla="val 11914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/>
              <a:t>We're Going on a Bear Hunt</a:t>
            </a:r>
            <a:r>
              <a:rPr lang="en-AU"/>
              <a:t> </a:t>
            </a:r>
            <a:r>
              <a:rPr lang="en-AU">
                <a:solidFill>
                  <a:schemeClr val="dk1"/>
                </a:solidFill>
              </a:rPr>
              <a:t>–</a:t>
            </a:r>
            <a:r>
              <a:rPr lang="en-AU"/>
              <a:t> so many science concepts and properties</a:t>
            </a:r>
            <a:endParaRPr/>
          </a:p>
        </p:txBody>
      </p:sp>
      <p:sp>
        <p:nvSpPr>
          <p:cNvPr id="151" name="Google Shape;151;p14"/>
          <p:cNvSpPr/>
          <p:nvPr/>
        </p:nvSpPr>
        <p:spPr>
          <a:xfrm>
            <a:off x="7181325" y="896225"/>
            <a:ext cx="1840500" cy="531300"/>
          </a:xfrm>
          <a:prstGeom prst="wedgeRectCallout">
            <a:avLst>
              <a:gd fmla="val -8597" name="adj1"/>
              <a:gd fmla="val 16401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/>
              <a:t>River Story</a:t>
            </a:r>
            <a:r>
              <a:rPr lang="en-AU"/>
              <a:t> by Meredith Hooper</a:t>
            </a:r>
            <a:endParaRPr/>
          </a:p>
        </p:txBody>
      </p:sp>
      <p:sp>
        <p:nvSpPr>
          <p:cNvPr id="152" name="Google Shape;152;p14"/>
          <p:cNvSpPr/>
          <p:nvPr/>
        </p:nvSpPr>
        <p:spPr>
          <a:xfrm>
            <a:off x="2147525" y="5335250"/>
            <a:ext cx="2770800" cy="1135800"/>
          </a:xfrm>
          <a:prstGeom prst="wedgeRectCallout">
            <a:avLst>
              <a:gd fmla="val -89047" name="adj1"/>
              <a:gd fmla="val -5368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/>
              <a:t>Lorax</a:t>
            </a:r>
            <a:r>
              <a:rPr lang="en-AU"/>
              <a:t>, Dr </a:t>
            </a:r>
            <a:r>
              <a:rPr lang="en-AU"/>
              <a:t>Seuss </a:t>
            </a:r>
            <a:r>
              <a:rPr lang="en-AU">
                <a:solidFill>
                  <a:schemeClr val="dk1"/>
                </a:solidFill>
              </a:rPr>
              <a:t>–</a:t>
            </a:r>
            <a:r>
              <a:rPr lang="en-AU"/>
              <a:t> enviro sustainability class, used the book to learn about aspects of sustainability. "What happened next", future thinking ...</a:t>
            </a:r>
            <a:endParaRPr/>
          </a:p>
        </p:txBody>
      </p:sp>
      <p:sp>
        <p:nvSpPr>
          <p:cNvPr id="153" name="Google Shape;153;p14"/>
          <p:cNvSpPr/>
          <p:nvPr/>
        </p:nvSpPr>
        <p:spPr>
          <a:xfrm>
            <a:off x="5080075" y="5423350"/>
            <a:ext cx="2548500" cy="1000500"/>
          </a:xfrm>
          <a:prstGeom prst="wedgeRectCallout">
            <a:avLst>
              <a:gd fmla="val 66211" name="adj1"/>
              <a:gd fmla="val -6383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B</a:t>
            </a:r>
            <a:r>
              <a:rPr lang="en-AU"/>
              <a:t>ooks by Peter Gossage </a:t>
            </a:r>
            <a:r>
              <a:rPr lang="en-AU">
                <a:solidFill>
                  <a:schemeClr val="dk1"/>
                </a:solidFill>
              </a:rPr>
              <a:t>– </a:t>
            </a:r>
            <a:r>
              <a:rPr lang="en-AU"/>
              <a:t>many are on Māori myths, i.e. </a:t>
            </a:r>
            <a:r>
              <a:rPr i="1" lang="en-AU"/>
              <a:t>Battle of the Mountains</a:t>
            </a:r>
            <a:r>
              <a:rPr lang="en-AU"/>
              <a:t> </a:t>
            </a:r>
            <a:r>
              <a:rPr lang="en-AU">
                <a:solidFill>
                  <a:schemeClr val="dk1"/>
                </a:solidFill>
              </a:rPr>
              <a:t>–</a:t>
            </a:r>
            <a:r>
              <a:rPr lang="en-AU"/>
              <a:t> links to geology, agriculture ...</a:t>
            </a:r>
            <a:endParaRPr/>
          </a:p>
        </p:txBody>
      </p:sp>
      <p:sp>
        <p:nvSpPr>
          <p:cNvPr id="154" name="Google Shape;154;p14"/>
          <p:cNvSpPr/>
          <p:nvPr/>
        </p:nvSpPr>
        <p:spPr>
          <a:xfrm>
            <a:off x="1965225" y="4406100"/>
            <a:ext cx="3688800" cy="834600"/>
          </a:xfrm>
          <a:prstGeom prst="wedgeRectCallout">
            <a:avLst>
              <a:gd fmla="val -70207" name="adj1"/>
              <a:gd fmla="val 3300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/>
              <a:t>The Bomb</a:t>
            </a:r>
            <a:r>
              <a:rPr lang="en-AU"/>
              <a:t> by Sacha Cotter and Josh Morgan. Not a science book but could be an interesting/fun way to approach physics.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/>
          <p:nvPr>
            <p:ph type="title"/>
          </p:nvPr>
        </p:nvSpPr>
        <p:spPr>
          <a:xfrm>
            <a:off x="966000" y="335036"/>
            <a:ext cx="72120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Thanks – keep in touch</a:t>
            </a:r>
            <a:r>
              <a:rPr b="1" lang="en-AU" sz="3200">
                <a:latin typeface="Calibri"/>
                <a:ea typeface="Calibri"/>
                <a:cs typeface="Calibri"/>
                <a:sym typeface="Calibri"/>
              </a:rPr>
              <a:t>!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2708950" y="1524151"/>
            <a:ext cx="4920600" cy="24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on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b="0" i="0" lang="en-AU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https://twitter.com/NZScienceLearn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www.facebook.com/nzsciencelearn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000" u="sng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https://nz.pinterest.com/nzsciencelearn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-AU" u="sng">
                <a:solidFill>
                  <a:schemeClr val="hlink"/>
                </a:solidFill>
                <a:highlight>
                  <a:schemeClr val="lt1"/>
                </a:highlight>
                <a:hlinkClick r:id="rId7"/>
              </a:rPr>
              <a:t>www.instagram.com/sciencelearninghubnz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5"/>
          <p:cNvSpPr txBox="1"/>
          <p:nvPr/>
        </p:nvSpPr>
        <p:spPr>
          <a:xfrm>
            <a:off x="392550" y="4274450"/>
            <a:ext cx="85950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us in our </a:t>
            </a: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discussion chan</a:t>
            </a:r>
            <a:r>
              <a:rPr b="1" i="0" lang="en-AU" sz="14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nel</a:t>
            </a:r>
            <a:r>
              <a:rPr b="1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Slack</a:t>
            </a:r>
            <a:r>
              <a:rPr lang="en-AU">
                <a:solidFill>
                  <a:schemeClr val="accent1"/>
                </a:solidFill>
              </a:rPr>
              <a:t> </a:t>
            </a:r>
            <a:r>
              <a:rPr lang="en-AU"/>
              <a:t>(</a:t>
            </a:r>
            <a:r>
              <a:rPr lang="en-AU" u="sng">
                <a:solidFill>
                  <a:schemeClr val="hlink"/>
                </a:solidFill>
                <a:hlinkClick r:id="rId9"/>
              </a:rPr>
              <a:t>http://slh-talk.slack.com</a:t>
            </a:r>
            <a:r>
              <a:rPr lang="en-AU">
                <a:solidFill>
                  <a:schemeClr val="dk1"/>
                </a:solidFill>
              </a:rPr>
              <a:t>)</a:t>
            </a:r>
            <a:r>
              <a:rPr b="0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(Any problems accessing Slack, please contact us via our enquiries email,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enquiries@sciencelearn.org.nz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15"/>
          <p:cNvPicPr preferRelativeResize="0"/>
          <p:nvPr/>
        </p:nvPicPr>
        <p:blipFill rotWithShape="1">
          <a:blip r:embed="rId11">
            <a:alphaModFix/>
          </a:blip>
          <a:srcRect b="7635" l="1498" r="1196" t="8912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76738" y="1469100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5"/>
          <p:cNvPicPr preferRelativeResize="0"/>
          <p:nvPr/>
        </p:nvPicPr>
        <p:blipFill rotWithShape="1">
          <a:blip r:embed="rId13">
            <a:alphaModFix/>
          </a:blip>
          <a:srcRect b="0" l="20571" r="0" t="15254"/>
          <a:stretch/>
        </p:blipFill>
        <p:spPr>
          <a:xfrm>
            <a:off x="2114169" y="2082967"/>
            <a:ext cx="322807" cy="40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27076" y="2617834"/>
            <a:ext cx="29699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5"/>
          <p:cNvPicPr preferRelativeResize="0"/>
          <p:nvPr/>
        </p:nvPicPr>
        <p:blipFill rotWithShape="1">
          <a:blip r:embed="rId15">
            <a:alphaModFix/>
          </a:blip>
          <a:srcRect b="0" l="11777" r="0" t="9673"/>
          <a:stretch/>
        </p:blipFill>
        <p:spPr>
          <a:xfrm>
            <a:off x="2127084" y="3033960"/>
            <a:ext cx="297000" cy="39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127072" y="3653869"/>
            <a:ext cx="297000" cy="297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"/>
          <p:cNvPicPr preferRelativeResize="0"/>
          <p:nvPr/>
        </p:nvPicPr>
        <p:blipFill rotWithShape="1">
          <a:blip r:embed="rId3">
            <a:alphaModFix/>
          </a:blip>
          <a:srcRect b="7634" l="1498" r="1196" t="8912"/>
          <a:stretch/>
        </p:blipFill>
        <p:spPr>
          <a:xfrm>
            <a:off x="0" y="5544484"/>
            <a:ext cx="9144003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3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Science Learning Hub </a:t>
            </a:r>
            <a:endParaRPr sz="1500"/>
          </a:p>
        </p:txBody>
      </p:sp>
      <p:sp>
        <p:nvSpPr>
          <p:cNvPr id="39" name="Google Shape;39;p4"/>
          <p:cNvSpPr txBox="1"/>
          <p:nvPr/>
        </p:nvSpPr>
        <p:spPr>
          <a:xfrm>
            <a:off x="783900" y="902825"/>
            <a:ext cx="7576200" cy="3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3492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A trustworthy online resource – produced by educators and scientists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Based on world-class New Zealand science research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Supported by learning activities, information about the key science ideas and concepts, multimedia tools and other resources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Written for New Zealand teachers and students </a:t>
            </a:r>
            <a:endParaRPr/>
          </a:p>
        </p:txBody>
      </p:sp>
      <p:pic>
        <p:nvPicPr>
          <p:cNvPr id="40" name="Google Shape;4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200" y="4275350"/>
            <a:ext cx="7576200" cy="122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/>
          <p:nvPr>
            <p:ph type="title"/>
          </p:nvPr>
        </p:nvSpPr>
        <p:spPr>
          <a:xfrm>
            <a:off x="211100" y="92598"/>
            <a:ext cx="3840600" cy="4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Index</a:t>
            </a:r>
            <a:endParaRPr/>
          </a:p>
        </p:txBody>
      </p:sp>
      <p:graphicFrame>
        <p:nvGraphicFramePr>
          <p:cNvPr id="47" name="Google Shape;47;p5"/>
          <p:cNvGraphicFramePr/>
          <p:nvPr/>
        </p:nvGraphicFramePr>
        <p:xfrm>
          <a:off x="131813" y="619725"/>
          <a:ext cx="3000000" cy="3000000"/>
        </p:xfrm>
        <a:graphic>
          <a:graphicData uri="http://schemas.openxmlformats.org/drawingml/2006/table">
            <a:tbl>
              <a:tblPr bandCol="1" bandRow="1">
                <a:noFill/>
                <a:tableStyleId>{ED957019-6C43-4312-8B5E-97C2C418351D}</a:tableStyleId>
              </a:tblPr>
              <a:tblGrid>
                <a:gridCol w="5928525"/>
                <a:gridCol w="1455200"/>
                <a:gridCol w="1272850"/>
              </a:tblGrid>
              <a:tr h="457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Topic</a:t>
                      </a:r>
                      <a:endParaRPr b="1"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Slideshow number(s)</a:t>
                      </a:r>
                      <a:endParaRPr b="1"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Video timecode</a:t>
                      </a:r>
                      <a:endParaRPr b="1"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Introducing the Science Learning Hub 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1–2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00:00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Index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00:26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Introducing Dr Nicola Daly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00:35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Participants ideas – favourite picture books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 5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01:55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Why use picture books in the classroom?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 6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02:16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Koro’s medicine</a:t>
                      </a: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– reading by Nicola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 7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09:40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Curriculum links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 8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19:04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350">
                <a:tc>
                  <a:txBody>
                    <a:bodyPr/>
                    <a:lstStyle/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Verdana"/>
                        <a:buChar char="●"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Plant identification and classification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 9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20:08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350">
                <a:tc>
                  <a:txBody>
                    <a:bodyPr/>
                    <a:lstStyle/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Verdana"/>
                        <a:buChar char="●"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Language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10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22:30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350">
                <a:tc>
                  <a:txBody>
                    <a:bodyPr/>
                    <a:lstStyle/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Verdana"/>
                        <a:buChar char="●"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Ways of knowing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 11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25:52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Participant ideas – picture books and science concepts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12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29:19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SLH links, keep in touch and thanks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13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31:43</a:t>
                      </a:r>
                      <a:endParaRPr sz="16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8" name="Google Shape;48;p5"/>
          <p:cNvSpPr txBox="1"/>
          <p:nvPr/>
        </p:nvSpPr>
        <p:spPr>
          <a:xfrm>
            <a:off x="0" y="6612100"/>
            <a:ext cx="8920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Nicola Daly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55" name="Google Shape;55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" name="Google Shape;56;p6"/>
          <p:cNvSpPr txBox="1"/>
          <p:nvPr/>
        </p:nvSpPr>
        <p:spPr>
          <a:xfrm>
            <a:off x="3012775" y="4720275"/>
            <a:ext cx="2149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University of Waikato</a:t>
            </a:r>
            <a:endParaRPr/>
          </a:p>
        </p:txBody>
      </p:sp>
      <p:pic>
        <p:nvPicPr>
          <p:cNvPr id="57" name="Google Shape;57;p6"/>
          <p:cNvPicPr preferRelativeResize="0"/>
          <p:nvPr/>
        </p:nvPicPr>
        <p:blipFill rotWithShape="1">
          <a:blip r:embed="rId5">
            <a:alphaModFix/>
          </a:blip>
          <a:srcRect b="0" l="3500" r="19052" t="0"/>
          <a:stretch/>
        </p:blipFill>
        <p:spPr>
          <a:xfrm>
            <a:off x="713025" y="1552600"/>
            <a:ext cx="3526200" cy="3243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" name="Google Shape;58;p6"/>
          <p:cNvSpPr txBox="1"/>
          <p:nvPr/>
        </p:nvSpPr>
        <p:spPr>
          <a:xfrm>
            <a:off x="4979550" y="1070825"/>
            <a:ext cx="3848700" cy="51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Associate Professor, Division of Education, University of Waikato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Teaches children’s literature and language-related courses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Researches bilingual picture books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725" y="1443400"/>
            <a:ext cx="7646625" cy="49321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/>
          <p:nvPr/>
        </p:nvSpPr>
        <p:spPr>
          <a:xfrm>
            <a:off x="50" y="35100"/>
            <a:ext cx="85896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500">
                <a:solidFill>
                  <a:srgbClr val="2C7C9F"/>
                </a:solidFill>
              </a:rPr>
              <a:t>Participants</a:t>
            </a:r>
            <a:r>
              <a:rPr b="1" lang="en-AU" sz="3500">
                <a:solidFill>
                  <a:srgbClr val="2C7C9F"/>
                </a:solidFill>
              </a:rPr>
              <a:t> favourite picture books</a:t>
            </a:r>
            <a:endParaRPr b="1" sz="3500">
              <a:solidFill>
                <a:srgbClr val="2C7C9F"/>
              </a:solidFill>
            </a:endParaRPr>
          </a:p>
        </p:txBody>
      </p:sp>
      <p:sp>
        <p:nvSpPr>
          <p:cNvPr id="66" name="Google Shape;66;p7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67" name="Google Shape;67;p7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8" name="Google Shape;68;p7"/>
          <p:cNvSpPr/>
          <p:nvPr/>
        </p:nvSpPr>
        <p:spPr>
          <a:xfrm>
            <a:off x="277150" y="901850"/>
            <a:ext cx="1805700" cy="854400"/>
          </a:xfrm>
          <a:prstGeom prst="wedgeRectCallout">
            <a:avLst>
              <a:gd fmla="val 72763" name="adj1"/>
              <a:gd fmla="val 8333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 sz="1900"/>
              <a:t>Greedy Cat</a:t>
            </a:r>
            <a:r>
              <a:rPr lang="en-AU" sz="1900"/>
              <a:t> by Joy Cowley</a:t>
            </a:r>
            <a:endParaRPr sz="1900"/>
          </a:p>
        </p:txBody>
      </p:sp>
      <p:sp>
        <p:nvSpPr>
          <p:cNvPr id="69" name="Google Shape;69;p7"/>
          <p:cNvSpPr/>
          <p:nvPr/>
        </p:nvSpPr>
        <p:spPr>
          <a:xfrm>
            <a:off x="5043100" y="2002824"/>
            <a:ext cx="1805700" cy="956400"/>
          </a:xfrm>
          <a:prstGeom prst="wedgeRectCallout">
            <a:avLst>
              <a:gd fmla="val 89238" name="adj1"/>
              <a:gd fmla="val 2103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 sz="1700"/>
              <a:t>Pig the Pug</a:t>
            </a:r>
            <a:r>
              <a:rPr lang="en-AU" sz="1700"/>
              <a:t> and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 sz="1700"/>
              <a:t>Giraffes Can't Dance</a:t>
            </a:r>
            <a:endParaRPr sz="1700"/>
          </a:p>
        </p:txBody>
      </p:sp>
      <p:sp>
        <p:nvSpPr>
          <p:cNvPr id="70" name="Google Shape;70;p7"/>
          <p:cNvSpPr/>
          <p:nvPr/>
        </p:nvSpPr>
        <p:spPr>
          <a:xfrm>
            <a:off x="4456600" y="4179900"/>
            <a:ext cx="2276700" cy="1143000"/>
          </a:xfrm>
          <a:prstGeom prst="wedgeRectCallout">
            <a:avLst>
              <a:gd fmla="val 89238" name="adj1"/>
              <a:gd fmla="val 2103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/>
              <a:t>L</a:t>
            </a:r>
            <a:r>
              <a:rPr lang="en-AU" sz="2000"/>
              <a:t>OVE </a:t>
            </a:r>
            <a:r>
              <a:rPr i="1" lang="en-AU" sz="2000"/>
              <a:t>Where the Wild Things are</a:t>
            </a:r>
            <a:r>
              <a:rPr lang="en-AU" sz="2000"/>
              <a:t> and </a:t>
            </a:r>
            <a:r>
              <a:rPr i="1" lang="en-AU" sz="2000"/>
              <a:t>The Wild Girl</a:t>
            </a:r>
            <a:endParaRPr i="1" sz="2000"/>
          </a:p>
        </p:txBody>
      </p:sp>
      <p:sp>
        <p:nvSpPr>
          <p:cNvPr id="71" name="Google Shape;71;p7"/>
          <p:cNvSpPr/>
          <p:nvPr/>
        </p:nvSpPr>
        <p:spPr>
          <a:xfrm>
            <a:off x="2082800" y="3578499"/>
            <a:ext cx="2119800" cy="1757100"/>
          </a:xfrm>
          <a:prstGeom prst="wedgeRectCallout">
            <a:avLst>
              <a:gd fmla="val -62197" name="adj1"/>
              <a:gd fmla="val 18289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 sz="2000"/>
              <a:t>Bad Kitty</a:t>
            </a:r>
            <a:r>
              <a:rPr lang="en-AU" sz="2000"/>
              <a:t> and </a:t>
            </a:r>
            <a:r>
              <a:rPr i="1" lang="en-AU" sz="2000"/>
              <a:t>Here We Are: Notes For Living on Planet Earth</a:t>
            </a:r>
            <a:r>
              <a:rPr lang="en-AU" sz="2000"/>
              <a:t> by Oliver Jeffers</a:t>
            </a:r>
            <a:endParaRPr sz="2000"/>
          </a:p>
        </p:txBody>
      </p:sp>
      <p:sp>
        <p:nvSpPr>
          <p:cNvPr id="72" name="Google Shape;72;p7"/>
          <p:cNvSpPr/>
          <p:nvPr/>
        </p:nvSpPr>
        <p:spPr>
          <a:xfrm>
            <a:off x="7389100" y="994225"/>
            <a:ext cx="1625700" cy="1003200"/>
          </a:xfrm>
          <a:prstGeom prst="wedgeRectCallout">
            <a:avLst>
              <a:gd fmla="val -35792" name="adj1"/>
              <a:gd fmla="val 8393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500"/>
              <a:t>M</a:t>
            </a:r>
            <a:r>
              <a:rPr lang="en-AU" sz="1500"/>
              <a:t>y favourite picture book is </a:t>
            </a:r>
            <a:r>
              <a:rPr i="1" lang="en-AU" sz="1500"/>
              <a:t>Whose Beak is This?</a:t>
            </a:r>
            <a:endParaRPr i="1" sz="1500"/>
          </a:p>
        </p:txBody>
      </p:sp>
      <p:sp>
        <p:nvSpPr>
          <p:cNvPr id="73" name="Google Shape;73;p7"/>
          <p:cNvSpPr/>
          <p:nvPr/>
        </p:nvSpPr>
        <p:spPr>
          <a:xfrm>
            <a:off x="8085450" y="3359600"/>
            <a:ext cx="1012500" cy="1265700"/>
          </a:xfrm>
          <a:prstGeom prst="wedgeRectCallout">
            <a:avLst>
              <a:gd fmla="val -56249" name="adj1"/>
              <a:gd fmla="val 8226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 sz="1600"/>
              <a:t>I am Jellyfish</a:t>
            </a:r>
            <a:r>
              <a:rPr lang="en-AU" sz="1600"/>
              <a:t> by Ruth Paul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/>
          <p:nvPr/>
        </p:nvSpPr>
        <p:spPr>
          <a:xfrm>
            <a:off x="2342125" y="889500"/>
            <a:ext cx="4664400" cy="854400"/>
          </a:xfrm>
          <a:prstGeom prst="wedgeRectCallout">
            <a:avLst>
              <a:gd fmla="val -38614" name="adj1"/>
              <a:gd fmla="val 7459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 sz="1600"/>
              <a:t>Red: A Crayon’s Story</a:t>
            </a:r>
            <a:r>
              <a:rPr lang="en-AU" sz="1600"/>
              <a:t> by Michael Hall and </a:t>
            </a:r>
            <a:r>
              <a:rPr i="1" lang="en-AU" sz="1600"/>
              <a:t>Things in the Sea are Touching Me </a:t>
            </a:r>
            <a:r>
              <a:rPr lang="en-AU" sz="1600"/>
              <a:t>by Linda Jane Keegan are both really cool.</a:t>
            </a:r>
            <a:endParaRPr sz="1600"/>
          </a:p>
        </p:txBody>
      </p:sp>
      <p:sp>
        <p:nvSpPr>
          <p:cNvPr id="75" name="Google Shape;75;p7"/>
          <p:cNvSpPr/>
          <p:nvPr/>
        </p:nvSpPr>
        <p:spPr>
          <a:xfrm>
            <a:off x="97150" y="1879925"/>
            <a:ext cx="1805700" cy="1079400"/>
          </a:xfrm>
          <a:prstGeom prst="wedgeRectCallout">
            <a:avLst>
              <a:gd fmla="val 74992" name="adj1"/>
              <a:gd fmla="val -1339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AU" sz="1600"/>
              <a:t>You Are Stardust</a:t>
            </a:r>
            <a:r>
              <a:rPr lang="en-AU" sz="1600"/>
              <a:t> by Elin Kelsey, illustrated by Soyeon Kim </a:t>
            </a:r>
            <a:endParaRPr sz="1600"/>
          </a:p>
        </p:txBody>
      </p:sp>
      <p:sp>
        <p:nvSpPr>
          <p:cNvPr id="76" name="Google Shape;76;p7"/>
          <p:cNvSpPr/>
          <p:nvPr/>
        </p:nvSpPr>
        <p:spPr>
          <a:xfrm>
            <a:off x="150150" y="5471200"/>
            <a:ext cx="1731600" cy="909600"/>
          </a:xfrm>
          <a:prstGeom prst="wedgeRectCallout">
            <a:avLst>
              <a:gd fmla="val 29023" name="adj1"/>
              <a:gd fmla="val -8923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 sz="1700"/>
              <a:t>Who Sank the Boat,</a:t>
            </a:r>
            <a:r>
              <a:rPr lang="en-AU" sz="1700"/>
              <a:t> Pamela Allen</a:t>
            </a:r>
            <a:endParaRPr sz="1700"/>
          </a:p>
        </p:txBody>
      </p:sp>
      <p:sp>
        <p:nvSpPr>
          <p:cNvPr id="77" name="Google Shape;77;p7"/>
          <p:cNvSpPr/>
          <p:nvPr/>
        </p:nvSpPr>
        <p:spPr>
          <a:xfrm>
            <a:off x="4456600" y="5587200"/>
            <a:ext cx="2886300" cy="854400"/>
          </a:xfrm>
          <a:prstGeom prst="wedgeRectCallout">
            <a:avLst>
              <a:gd fmla="val 56106" name="adj1"/>
              <a:gd fmla="val -10799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Love </a:t>
            </a:r>
            <a:r>
              <a:rPr i="1" lang="en-AU"/>
              <a:t>Little Blue</a:t>
            </a:r>
            <a:r>
              <a:rPr lang="en-AU"/>
              <a:t> about Don Mertens and his work to save the black robin.</a:t>
            </a:r>
            <a:endParaRPr/>
          </a:p>
        </p:txBody>
      </p:sp>
      <p:sp>
        <p:nvSpPr>
          <p:cNvPr id="78" name="Google Shape;78;p7"/>
          <p:cNvSpPr/>
          <p:nvPr/>
        </p:nvSpPr>
        <p:spPr>
          <a:xfrm>
            <a:off x="3579200" y="1971000"/>
            <a:ext cx="1340400" cy="1388700"/>
          </a:xfrm>
          <a:prstGeom prst="wedgeRectCallout">
            <a:avLst>
              <a:gd fmla="val -96162" name="adj1"/>
              <a:gd fmla="val -616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/>
              <a:t>Fave picture book from me =</a:t>
            </a:r>
            <a:r>
              <a:rPr i="1" lang="en-AU" sz="1600"/>
              <a:t> I Need a New Bum!</a:t>
            </a:r>
            <a:endParaRPr i="1" sz="1600"/>
          </a:p>
        </p:txBody>
      </p:sp>
      <p:sp>
        <p:nvSpPr>
          <p:cNvPr id="79" name="Google Shape;79;p7"/>
          <p:cNvSpPr/>
          <p:nvPr/>
        </p:nvSpPr>
        <p:spPr>
          <a:xfrm>
            <a:off x="97150" y="3096750"/>
            <a:ext cx="1805700" cy="437700"/>
          </a:xfrm>
          <a:prstGeom prst="wedgeRectCallout">
            <a:avLst>
              <a:gd fmla="val 82731" name="adj1"/>
              <a:gd fmla="val -127679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AU" sz="2000">
                <a:solidFill>
                  <a:schemeClr val="dk1"/>
                </a:solidFill>
              </a:rPr>
              <a:t>Owl Babies</a:t>
            </a:r>
            <a:endParaRPr/>
          </a:p>
        </p:txBody>
      </p:sp>
      <p:sp>
        <p:nvSpPr>
          <p:cNvPr id="80" name="Google Shape;80;p7"/>
          <p:cNvSpPr/>
          <p:nvPr/>
        </p:nvSpPr>
        <p:spPr>
          <a:xfrm>
            <a:off x="203100" y="3621425"/>
            <a:ext cx="1625700" cy="791700"/>
          </a:xfrm>
          <a:prstGeom prst="wedgeRectCallout">
            <a:avLst>
              <a:gd fmla="val 2848" name="adj1"/>
              <a:gd fmla="val 10586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 sz="2000">
                <a:solidFill>
                  <a:schemeClr val="dk1"/>
                </a:solidFill>
              </a:rPr>
              <a:t>Iggy Peck, Architect</a:t>
            </a:r>
            <a:endParaRPr/>
          </a:p>
        </p:txBody>
      </p:sp>
      <p:sp>
        <p:nvSpPr>
          <p:cNvPr id="81" name="Google Shape;81;p7"/>
          <p:cNvSpPr/>
          <p:nvPr/>
        </p:nvSpPr>
        <p:spPr>
          <a:xfrm>
            <a:off x="4919650" y="3534448"/>
            <a:ext cx="2236500" cy="482400"/>
          </a:xfrm>
          <a:prstGeom prst="wedgeRectCallout">
            <a:avLst>
              <a:gd fmla="val 66671" name="adj1"/>
              <a:gd fmla="val -16084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AU" sz="1700">
                <a:solidFill>
                  <a:schemeClr val="dk1"/>
                </a:solidFill>
              </a:rPr>
              <a:t>What Makes a Baby?</a:t>
            </a:r>
            <a:endParaRPr i="1" sz="1700">
              <a:solidFill>
                <a:schemeClr val="dk1"/>
              </a:solidFill>
            </a:endParaRPr>
          </a:p>
        </p:txBody>
      </p:sp>
      <p:sp>
        <p:nvSpPr>
          <p:cNvPr id="82" name="Google Shape;82;p7"/>
          <p:cNvSpPr/>
          <p:nvPr/>
        </p:nvSpPr>
        <p:spPr>
          <a:xfrm>
            <a:off x="2142925" y="5611500"/>
            <a:ext cx="2119800" cy="741300"/>
          </a:xfrm>
          <a:prstGeom prst="wedgeRectCallout">
            <a:avLst>
              <a:gd fmla="val -60894" name="adj1"/>
              <a:gd fmla="val -8582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700">
                <a:solidFill>
                  <a:schemeClr val="dk1"/>
                </a:solidFill>
              </a:rPr>
              <a:t>Aura Parker's </a:t>
            </a:r>
            <a:r>
              <a:rPr i="1" lang="en-AU" sz="1700">
                <a:solidFill>
                  <a:schemeClr val="dk1"/>
                </a:solidFill>
              </a:rPr>
              <a:t>Twig </a:t>
            </a:r>
            <a:r>
              <a:rPr lang="en-AU" sz="1700">
                <a:solidFill>
                  <a:schemeClr val="dk1"/>
                </a:solidFill>
              </a:rPr>
              <a:t>and </a:t>
            </a:r>
            <a:r>
              <a:rPr i="1" lang="en-AU" sz="1700">
                <a:solidFill>
                  <a:schemeClr val="dk1"/>
                </a:solidFill>
              </a:rPr>
              <a:t>Cocoon</a:t>
            </a:r>
            <a:endParaRPr i="1" sz="1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Why picture books?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89" name="Google Shape;89;p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" name="Google Shape;90;p8"/>
          <p:cNvSpPr txBox="1"/>
          <p:nvPr/>
        </p:nvSpPr>
        <p:spPr>
          <a:xfrm>
            <a:off x="5030075" y="1853875"/>
            <a:ext cx="304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8"/>
          <p:cNvSpPr txBox="1"/>
          <p:nvPr/>
        </p:nvSpPr>
        <p:spPr>
          <a:xfrm>
            <a:off x="842675" y="1205650"/>
            <a:ext cx="3655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92" name="Google Shape;92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427351" y="674075"/>
            <a:ext cx="4289399" cy="571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9"/>
          <p:cNvPicPr preferRelativeResize="0"/>
          <p:nvPr/>
        </p:nvPicPr>
        <p:blipFill rotWithShape="1">
          <a:blip r:embed="rId3">
            <a:alphaModFix/>
          </a:blip>
          <a:srcRect b="8667" l="8831" r="6979" t="7015"/>
          <a:stretch/>
        </p:blipFill>
        <p:spPr>
          <a:xfrm>
            <a:off x="641600" y="747500"/>
            <a:ext cx="6348925" cy="46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9"/>
          <p:cNvPicPr preferRelativeResize="0"/>
          <p:nvPr/>
        </p:nvPicPr>
        <p:blipFill rotWithShape="1">
          <a:blip r:embed="rId4">
            <a:alphaModFix/>
          </a:blip>
          <a:srcRect b="0" l="8846" r="9846" t="0"/>
          <a:stretch/>
        </p:blipFill>
        <p:spPr>
          <a:xfrm rot="-5400000">
            <a:off x="3992852" y="1775624"/>
            <a:ext cx="4260649" cy="524020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9"/>
          <p:cNvSpPr txBox="1"/>
          <p:nvPr/>
        </p:nvSpPr>
        <p:spPr>
          <a:xfrm>
            <a:off x="3503250" y="6492350"/>
            <a:ext cx="5240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Koro’s Medicine and Ngā Rongoa a Koro</a:t>
            </a:r>
            <a:r>
              <a:rPr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by Melanie Drewery, illustrations by Sabrina Malcolm. </a:t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With permission of Huia Publishers.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Plant identification</a:t>
            </a:r>
            <a:endParaRPr b="1" sz="3600">
              <a:solidFill>
                <a:srgbClr val="2C7C9F"/>
              </a:solidFill>
            </a:endParaRPr>
          </a:p>
        </p:txBody>
      </p:sp>
      <p:pic>
        <p:nvPicPr>
          <p:cNvPr id="107" name="Google Shape;10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0625" y="1056302"/>
            <a:ext cx="3416200" cy="53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0"/>
          <p:cNvSpPr txBox="1"/>
          <p:nvPr/>
        </p:nvSpPr>
        <p:spPr>
          <a:xfrm>
            <a:off x="5133675" y="6395300"/>
            <a:ext cx="4010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Koro’s Medicine</a:t>
            </a:r>
            <a:r>
              <a:rPr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by Melanie Drewery, illustrations by Sabrina Malcolm. </a:t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With permission of Huia Publishers.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Plant identification</a:t>
            </a:r>
            <a:endParaRPr b="1" sz="3600">
              <a:solidFill>
                <a:srgbClr val="2C7C9F"/>
              </a:solidFill>
            </a:endParaRPr>
          </a:p>
        </p:txBody>
      </p:sp>
      <p:pic>
        <p:nvPicPr>
          <p:cNvPr id="115" name="Google Shape;11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984250"/>
            <a:ext cx="4928165" cy="541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4997" y="1360200"/>
            <a:ext cx="4803629" cy="541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