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5"/>
    <p:sldMasterId id="214748365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6858000" cx="9144000"/>
  <p:notesSz cx="6858000" cy="9144000"/>
  <p:embeddedFontLst>
    <p:embeddedFont>
      <p:font typeface="Source Sans Pr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1F37385-5B6A-429A-A406-4FB62489261D}">
  <a:tblStyle styleId="{E1F37385-5B6A-429A-A406-4FB62489261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SourceSansPro-bold.fntdata"/><Relationship Id="rId27" Type="http://schemas.openxmlformats.org/officeDocument/2006/relationships/font" Target="fonts/SourceSansPro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SourceSansPro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SourceSansPro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430-observation-and-the-mystery-box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3877-hair-raising-static-electricity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1843-different-liquids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ienceonline.tki.org.nz/Science-in-the-NZ-Curriculum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aikato.ac.nz/wmier/aray/our-people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1706-help-with-activities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ienceonline.tki.org.nz/Science-in-the-NZ-Curriculum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mssa.otago.ac.nz/science.ht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d08df2f20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d08df2f20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0" name="Google Shape;40;gd08df2f204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bf242e783_1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5" name="Google Shape;135;gebf242e783_1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36" name="Google Shape;136;gebf242e783_1_2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5fc050dd3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5fc050dd3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e5fc050dd3_0_2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ebf242e783_1_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ebf242e783_1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1716a9a84_0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e1716a9a84_0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Activity: </a:t>
            </a:r>
            <a:r>
              <a:rPr lang="en-AU" u="sng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https://www.sciencelearn.org.nz/resources/430-observation-and-the-mystery-box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e1716a9a84_0_5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1716a9a84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e1716a9a84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</a:t>
            </a:r>
            <a:r>
              <a:rPr lang="en-AU"/>
              <a:t> from: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https://www.sciencelearn.org.nz/images/3877-hair-raising-static-electricity</a:t>
            </a:r>
            <a:r>
              <a:rPr lang="en-AU"/>
              <a:t>        </a:t>
            </a:r>
            <a:endParaRPr/>
          </a:p>
        </p:txBody>
      </p:sp>
      <p:sp>
        <p:nvSpPr>
          <p:cNvPr id="169" name="Google Shape;169;ge1716a9a84_0_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1716a9a84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1716a9a84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 from: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https://www.sciencelearn.org.nz/images/1843-different-liquids</a:t>
            </a:r>
            <a:r>
              <a:rPr lang="en-AU"/>
              <a:t> </a:t>
            </a:r>
            <a:endParaRPr/>
          </a:p>
        </p:txBody>
      </p:sp>
      <p:sp>
        <p:nvSpPr>
          <p:cNvPr id="178" name="Google Shape;178;ge1716a9a84_0_1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992864019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e992864019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From: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https://scienceonline.tki.org.nz/Science-in-the-NZ-Curriculum</a:t>
            </a:r>
            <a:r>
              <a:rPr lang="en-AU"/>
              <a:t> page 9</a:t>
            </a:r>
            <a:endParaRPr/>
          </a:p>
        </p:txBody>
      </p:sp>
      <p:sp>
        <p:nvSpPr>
          <p:cNvPr id="187" name="Google Shape;187;ge992864019_0_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632ca2d4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f632ca2d4e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f632ca2d4e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08df2f204_0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08df2f204_0_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06" name="Google Shape;206;gd08df2f204_0_1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549c22467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d549c22467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f73e28a00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f73e28a00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gf73e28a006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SLH is funded by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NZ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government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M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inistry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Business,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Employment (</a:t>
            </a:r>
            <a:r>
              <a:rPr lang="en-AU" sz="1800">
                <a:latin typeface="Arial"/>
                <a:ea typeface="Arial"/>
                <a:cs typeface="Arial"/>
                <a:sym typeface="Arial"/>
              </a:rPr>
              <a:t>MBIE)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under the Curious Minds fund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1716a9a84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1716a9a84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Image from: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https://www.waikato.ac.nz/wmier/aray/our-people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65" name="Google Shape;65;ge1716a9a84_1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8df2f20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08df2f204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 from: </a:t>
            </a: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https://www.sciencelearn.org.nz/images/1706-help-with-activities</a:t>
            </a:r>
            <a:r>
              <a:rPr lang="en-AU"/>
              <a:t> </a:t>
            </a:r>
            <a:endParaRPr sz="1100"/>
          </a:p>
        </p:txBody>
      </p:sp>
      <p:sp>
        <p:nvSpPr>
          <p:cNvPr id="76" name="Google Shape;76;gd08df2f204_0_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08df2f204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08df2f204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87" name="Google Shape;87;gd08df2f204_0_4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a03a2e55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a03a2e55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https://scienceonline.tki.org.nz/Science-in-the-NZ-Curriculum</a:t>
            </a:r>
            <a:r>
              <a:rPr lang="en-AU"/>
              <a:t> </a:t>
            </a:r>
            <a:endParaRPr/>
          </a:p>
        </p:txBody>
      </p:sp>
      <p:sp>
        <p:nvSpPr>
          <p:cNvPr id="104" name="Google Shape;104;gca03a2e55d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5fc050dd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e5fc050dd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e5fc050dd3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5fc050dd3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5fc050dd3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https://nmssa.otago.ac.nz/science.htm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e5fc050dd3_0_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Relationship Id="rId4" Type="http://schemas.openxmlformats.org/officeDocument/2006/relationships/image" Target="../media/image22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s://www.sciencelearn.org.nz/resources/3049-whakanui-putaiao" TargetMode="Externa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hyperlink" Target="http://slh-talk.slack.com/" TargetMode="External"/><Relationship Id="rId15" Type="http://schemas.openxmlformats.org/officeDocument/2006/relationships/image" Target="../media/image30.png"/><Relationship Id="rId14" Type="http://schemas.openxmlformats.org/officeDocument/2006/relationships/image" Target="../media/image26.png"/><Relationship Id="rId16" Type="http://schemas.openxmlformats.org/officeDocument/2006/relationships/image" Target="../media/image28.jp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hyperlink" Target="https://join.slack.com/t/slh-talk/shared_invite/enQtMjU3OTUzMDgwNjYxLTk1ZTdlMGY4Zjk5MzlkMDIwMmNkMzliOGZkYWQzNzFiZWM5M2U1ZGY1MTY3MjVjYmRjOWE1MTM1ZTc4OGRiY2Y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/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Having fun with the </a:t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science capabilities</a:t>
            </a:r>
            <a:endParaRPr b="1" sz="3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43" name="Google Shape;43;p5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b="1" lang="en-AU" sz="2400">
                <a:solidFill>
                  <a:srgbClr val="31859C"/>
                </a:solidFill>
              </a:rPr>
              <a:t>17</a:t>
            </a: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AU" sz="2400">
                <a:solidFill>
                  <a:srgbClr val="31859C"/>
                </a:solidFill>
              </a:rPr>
              <a:t>August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4338" y="1704900"/>
            <a:ext cx="5241066" cy="393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b="5058" l="23220" r="31286" t="52992"/>
          <a:stretch/>
        </p:blipFill>
        <p:spPr>
          <a:xfrm>
            <a:off x="528808" y="958466"/>
            <a:ext cx="8027342" cy="523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4"/>
          <p:cNvSpPr txBox="1"/>
          <p:nvPr/>
        </p:nvSpPr>
        <p:spPr>
          <a:xfrm>
            <a:off x="4881825" y="6145125"/>
            <a:ext cx="3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National Monitoring Study of Student Achievement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Progressions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825" y="1027725"/>
            <a:ext cx="8086522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/>
        </p:nvSpPr>
        <p:spPr>
          <a:xfrm>
            <a:off x="5511350" y="6437925"/>
            <a:ext cx="350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National Monitoring Study of Student Achievement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/>
          <p:nvPr/>
        </p:nvSpPr>
        <p:spPr>
          <a:xfrm>
            <a:off x="253390" y="4237986"/>
            <a:ext cx="44214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questions on observation: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A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does the sand feel?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A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does the sand look?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A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you hold the sand well? Why?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uckets with Faces Blue, Happy Clipart Math Image PBS " id="153" name="Google Shape;15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9956" y="4584471"/>
            <a:ext cx="1479550" cy="1624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/>
          <p:nvPr/>
        </p:nvSpPr>
        <p:spPr>
          <a:xfrm>
            <a:off x="5288517" y="5288096"/>
            <a:ext cx="407100" cy="407100"/>
          </a:xfrm>
          <a:prstGeom prst="plus">
            <a:avLst>
              <a:gd fmla="val 39525" name="adj"/>
            </a:avLst>
          </a:prstGeom>
          <a:solidFill>
            <a:schemeClr val="accent1"/>
          </a:solidFill>
          <a:ln cap="flat" cmpd="sng" w="25400">
            <a:solidFill>
              <a:srgbClr val="205A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4908014" y="6208829"/>
            <a:ext cx="3324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1050" u="none" cap="none" strike="noStrike">
                <a:solidFill>
                  <a:srgbClr val="9DC7F1"/>
                </a:solidFill>
                <a:latin typeface="Arial"/>
                <a:ea typeface="Arial"/>
                <a:cs typeface="Arial"/>
                <a:sym typeface="Arial"/>
              </a:rPr>
              <a:t>http://clipart-library.com/clipart/bucket-clip-art-15.htm</a:t>
            </a:r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5288517" y="1153347"/>
            <a:ext cx="37122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800" u="none" cap="none" strike="noStrike">
                <a:solidFill>
                  <a:srgbClr val="009AC1"/>
                </a:solidFill>
                <a:latin typeface="Arial"/>
                <a:ea typeface="Arial"/>
                <a:cs typeface="Arial"/>
                <a:sym typeface="Arial"/>
              </a:rPr>
              <a:t>Material world: Properties and changes of matter (Level 1-2)</a:t>
            </a:r>
            <a:endParaRPr b="1" i="0" sz="1800" u="none" cap="none" strike="noStrike">
              <a:solidFill>
                <a:srgbClr val="009AC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4D4D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800" u="none" cap="none" strike="noStrike">
                <a:solidFill>
                  <a:srgbClr val="4D4D4F"/>
                </a:solidFill>
                <a:latin typeface="Arial"/>
                <a:ea typeface="Arial"/>
                <a:cs typeface="Arial"/>
                <a:sym typeface="Arial"/>
              </a:rPr>
              <a:t>Observe, describe, and compare…</a:t>
            </a:r>
            <a:r>
              <a:rPr b="0" i="0" lang="en-AU" sz="1800" u="none" cap="none" strike="noStrike">
                <a:solidFill>
                  <a:srgbClr val="4D4D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AU" sz="1800" u="none" cap="none" strike="noStrike">
                <a:solidFill>
                  <a:srgbClr val="4D4D4F"/>
                </a:solidFill>
                <a:latin typeface="Arial"/>
                <a:ea typeface="Arial"/>
                <a:cs typeface="Arial"/>
                <a:sym typeface="Arial"/>
              </a:rPr>
              <a:t>properties of common materials and changes that occur when materials are mixed, heated, or cooled.</a:t>
            </a:r>
            <a:endParaRPr/>
          </a:p>
        </p:txBody>
      </p:sp>
      <p:pic>
        <p:nvPicPr>
          <p:cNvPr id="157" name="Google Shape;15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00" y="892350"/>
            <a:ext cx="4983721" cy="3068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>
            <p:ph idx="2" type="body"/>
          </p:nvPr>
        </p:nvSpPr>
        <p:spPr>
          <a:xfrm>
            <a:off x="238550" y="570447"/>
            <a:ext cx="3965700" cy="57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64" name="Google Shape;164;p17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Activity 1: Mystery boxes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500" y="956350"/>
            <a:ext cx="3873007" cy="54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/>
          <p:nvPr>
            <p:ph idx="2" type="body"/>
          </p:nvPr>
        </p:nvSpPr>
        <p:spPr>
          <a:xfrm>
            <a:off x="238550" y="570447"/>
            <a:ext cx="3965700" cy="57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72" name="Google Shape;172;p18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Activity 2: Observing hair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73" name="Google Shape;17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525" y="1143000"/>
            <a:ext cx="4634950" cy="531226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8"/>
          <p:cNvSpPr txBox="1"/>
          <p:nvPr/>
        </p:nvSpPr>
        <p:spPr>
          <a:xfrm>
            <a:off x="4997900" y="6406025"/>
            <a:ext cx="249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Elizaveta Galitckaia, 123RF Ltd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/>
          <p:nvPr>
            <p:ph idx="2" type="body"/>
          </p:nvPr>
        </p:nvSpPr>
        <p:spPr>
          <a:xfrm>
            <a:off x="377625" y="570447"/>
            <a:ext cx="3965700" cy="57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81" name="Google Shape;181;p19"/>
          <p:cNvSpPr txBox="1"/>
          <p:nvPr/>
        </p:nvSpPr>
        <p:spPr>
          <a:xfrm>
            <a:off x="457200" y="317775"/>
            <a:ext cx="82296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Activity 3: Exploring liquids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3">
            <a:alphaModFix/>
          </a:blip>
          <a:srcRect b="15397" l="0" r="0" t="0"/>
          <a:stretch/>
        </p:blipFill>
        <p:spPr>
          <a:xfrm>
            <a:off x="1131900" y="1557375"/>
            <a:ext cx="6880225" cy="29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 txBox="1"/>
          <p:nvPr/>
        </p:nvSpPr>
        <p:spPr>
          <a:xfrm>
            <a:off x="1486325" y="4415550"/>
            <a:ext cx="6666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Science Learning Hub – Pokapū Akoranga Pūtaiao © The University of Waikato Te Whare Wananga o Waikato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/>
          <p:nvPr>
            <p:ph idx="2" type="body"/>
          </p:nvPr>
        </p:nvSpPr>
        <p:spPr>
          <a:xfrm>
            <a:off x="238550" y="570447"/>
            <a:ext cx="3965700" cy="57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90" name="Google Shape;190;p20"/>
          <p:cNvSpPr txBox="1"/>
          <p:nvPr/>
        </p:nvSpPr>
        <p:spPr>
          <a:xfrm>
            <a:off x="171875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Activity 3: Exploring liquids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50" y="897475"/>
            <a:ext cx="8622476" cy="56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/>
          <p:nvPr/>
        </p:nvSpPr>
        <p:spPr>
          <a:xfrm>
            <a:off x="1599325" y="6545725"/>
            <a:ext cx="7353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Page 9, </a:t>
            </a:r>
            <a:r>
              <a:rPr i="1"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Science in the New Zealand Curriculum: Understanding progress from levels 2 to 4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Crown Copyright 2019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25" y="592275"/>
            <a:ext cx="1957000" cy="224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4">
            <a:alphaModFix/>
          </a:blip>
          <a:srcRect b="15397" l="0" r="0" t="0"/>
          <a:stretch/>
        </p:blipFill>
        <p:spPr>
          <a:xfrm>
            <a:off x="1083775" y="4337100"/>
            <a:ext cx="3901300" cy="16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2075" y="3304475"/>
            <a:ext cx="2135950" cy="298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/>
        </p:nvSpPr>
        <p:spPr>
          <a:xfrm>
            <a:off x="2708700" y="2370325"/>
            <a:ext cx="37266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700">
                <a:solidFill>
                  <a:srgbClr val="31859C"/>
                </a:solidFill>
              </a:rPr>
              <a:t>Science</a:t>
            </a:r>
            <a:r>
              <a:rPr lang="en-AU" sz="2700">
                <a:solidFill>
                  <a:srgbClr val="31859C"/>
                </a:solidFill>
              </a:rPr>
              <a:t> capabilities in the context of Material World: Properties and changes of matter</a:t>
            </a:r>
            <a:endParaRPr sz="2700">
              <a:solidFill>
                <a:srgbClr val="31859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7275" y="242650"/>
            <a:ext cx="3354634" cy="206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22"/>
          <p:cNvGrpSpPr/>
          <p:nvPr/>
        </p:nvGrpSpPr>
        <p:grpSpPr>
          <a:xfrm>
            <a:off x="99088" y="988988"/>
            <a:ext cx="8349050" cy="5240038"/>
            <a:chOff x="46263" y="619138"/>
            <a:chExt cx="8349050" cy="5240038"/>
          </a:xfrm>
        </p:grpSpPr>
        <p:pic>
          <p:nvPicPr>
            <p:cNvPr id="209" name="Google Shape;209;p22"/>
            <p:cNvPicPr preferRelativeResize="0"/>
            <p:nvPr/>
          </p:nvPicPr>
          <p:blipFill rotWithShape="1">
            <a:blip r:embed="rId3">
              <a:alphaModFix/>
            </a:blip>
            <a:srcRect b="0" l="0" r="0" t="6994"/>
            <a:stretch/>
          </p:blipFill>
          <p:spPr>
            <a:xfrm>
              <a:off x="748688" y="1271800"/>
              <a:ext cx="7646625" cy="4587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22"/>
            <p:cNvSpPr/>
            <p:nvPr/>
          </p:nvSpPr>
          <p:spPr>
            <a:xfrm>
              <a:off x="1340275" y="1151700"/>
              <a:ext cx="2560200" cy="2098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1" name="Google Shape;211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263" y="619138"/>
              <a:ext cx="2486025" cy="2085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Google Shape;212;p22"/>
          <p:cNvSpPr txBox="1"/>
          <p:nvPr/>
        </p:nvSpPr>
        <p:spPr>
          <a:xfrm>
            <a:off x="457200" y="94925"/>
            <a:ext cx="8229600" cy="9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Participant questions and responses...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22"/>
          <p:cNvSpPr/>
          <p:nvPr/>
        </p:nvSpPr>
        <p:spPr>
          <a:xfrm>
            <a:off x="2509325" y="1133225"/>
            <a:ext cx="4487400" cy="656100"/>
          </a:xfrm>
          <a:prstGeom prst="wedgeRectCallout">
            <a:avLst>
              <a:gd fmla="val -70052" name="adj1"/>
              <a:gd fmla="val -117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H</a:t>
            </a:r>
            <a:r>
              <a:rPr lang="en-AU"/>
              <a:t>ow do most teachers capture these observations in a time efficient, feasible, meaningful way?  </a:t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2777300" y="1923400"/>
            <a:ext cx="3433800" cy="795000"/>
          </a:xfrm>
          <a:prstGeom prst="wedgeRectCallout">
            <a:avLst>
              <a:gd fmla="val 79606" name="adj1"/>
              <a:gd fmla="val -13371" name="adj2"/>
            </a:avLst>
          </a:prstGeom>
          <a:solidFill>
            <a:srgbClr val="9DC7F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We could use drawings, post-it notes on a content wall, evidence from home, simple video recording.</a:t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1521850" y="2997963"/>
            <a:ext cx="5397900" cy="482400"/>
          </a:xfrm>
          <a:prstGeom prst="wedgeRectCallout">
            <a:avLst>
              <a:gd fmla="val -44290" name="adj1"/>
              <a:gd fmla="val 10757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Are there any mātauranga Māori aspects that can be looked into?</a:t>
            </a: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2777300" y="3911275"/>
            <a:ext cx="3985800" cy="1784100"/>
          </a:xfrm>
          <a:prstGeom prst="wedgeRectCallout">
            <a:avLst>
              <a:gd fmla="val 65646" name="adj1"/>
              <a:gd fmla="val -18701" name="adj2"/>
            </a:avLst>
          </a:prstGeom>
          <a:solidFill>
            <a:srgbClr val="9DC7F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AU">
                <a:solidFill>
                  <a:schemeClr val="dk1"/>
                </a:solidFill>
              </a:rPr>
              <a:t>Look at changing seasons or signs.</a:t>
            </a:r>
            <a:endParaRPr>
              <a:solidFill>
                <a:schemeClr val="dk1"/>
              </a:solidFill>
            </a:endParaRPr>
          </a:p>
          <a:p>
            <a:pPr indent="-317500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AU">
                <a:solidFill>
                  <a:schemeClr val="dk1"/>
                </a:solidFill>
              </a:rPr>
              <a:t>Stories of observation of river flow and how these observations over time allowed people to know the safest places to build.</a:t>
            </a:r>
            <a:endParaRPr>
              <a:solidFill>
                <a:schemeClr val="dk1"/>
              </a:solidFill>
            </a:endParaRPr>
          </a:p>
          <a:p>
            <a:pPr indent="-317500" lvl="0" marL="3600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AU">
                <a:solidFill>
                  <a:schemeClr val="dk1"/>
                </a:solidFill>
              </a:rPr>
              <a:t>Some more ideas here: </a:t>
            </a:r>
            <a:r>
              <a:rPr lang="en-AU" u="sng">
                <a:solidFill>
                  <a:schemeClr val="hlink"/>
                </a:solidFill>
                <a:hlinkClick r:id="rId7"/>
              </a:rPr>
              <a:t>www.sciencelearn.org.nz/resources/3049-whakanui-putaiao</a:t>
            </a:r>
            <a:r>
              <a:rPr lang="en-AU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1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Slack</a:t>
            </a:r>
            <a:r>
              <a:rPr lang="en-AU">
                <a:solidFill>
                  <a:schemeClr val="accent1"/>
                </a:solidFill>
              </a:rPr>
              <a:t> </a:t>
            </a:r>
            <a:r>
              <a:rPr lang="en-AU"/>
              <a:t>(</a:t>
            </a:r>
            <a:r>
              <a:rPr lang="en-AU" u="sng">
                <a:solidFill>
                  <a:schemeClr val="hlink"/>
                </a:solidFill>
                <a:hlinkClick r:id="rId9"/>
              </a:rPr>
              <a:t>http://slh-talk.slack.com</a:t>
            </a:r>
            <a:r>
              <a:rPr lang="en-AU">
                <a:solidFill>
                  <a:schemeClr val="dk1"/>
                </a:solidFill>
              </a:rPr>
              <a:t>)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11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 rotWithShape="1">
          <a:blip r:embed="rId13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 rotWithShape="1">
          <a:blip r:embed="rId15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/>
          <p:nvPr>
            <p:ph type="title"/>
          </p:nvPr>
        </p:nvSpPr>
        <p:spPr>
          <a:xfrm>
            <a:off x="380475" y="139200"/>
            <a:ext cx="3993300" cy="8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52" name="Google Shape;52;p6"/>
          <p:cNvGraphicFramePr/>
          <p:nvPr/>
        </p:nvGraphicFramePr>
        <p:xfrm>
          <a:off x="260675" y="8388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{E1F37385-5B6A-429A-A406-4FB62489261D}</a:tableStyleId>
              </a:tblPr>
              <a:tblGrid>
                <a:gridCol w="5788950"/>
                <a:gridCol w="1696825"/>
                <a:gridCol w="1183925"/>
              </a:tblGrid>
              <a:tr h="69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Topic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/>
                        <a:t>Slideshow </a:t>
                      </a:r>
                      <a:endParaRPr b="1"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/>
                        <a:t>number(s )</a:t>
                      </a:r>
                      <a:endParaRPr b="1" sz="1300"/>
                    </a:p>
                  </a:txBody>
                  <a:tcPr marT="91425" marB="91425" marR="91425" marL="6858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300"/>
                        <a:t>Video timecode</a:t>
                      </a:r>
                      <a:endParaRPr b="1" sz="1300"/>
                    </a:p>
                  </a:txBody>
                  <a:tcPr marT="91425" marB="91425" marR="91425" marL="285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Index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00:17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Introducing the Science Learning Hub and presenters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3–</a:t>
                      </a:r>
                      <a:r>
                        <a:rPr lang="en-AU" sz="1500"/>
                        <a:t>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00:26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Purpose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5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02:37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What are the science capabilities?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03:43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NMSSA and NZCER Progression resources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7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–11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07:44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Sandpit science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11:37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Activity 1: </a:t>
                      </a:r>
                      <a:r>
                        <a:rPr lang="en-AU" sz="1500"/>
                        <a:t>Mystery</a:t>
                      </a:r>
                      <a:r>
                        <a:rPr lang="en-AU" sz="1500"/>
                        <a:t> boxes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13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17:22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Activity 2: Observing hair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24:19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Activity 3: Exploring liquids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15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29:36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17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500"/>
                        <a:t>18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37:35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3" name="Google Shape;53;p6"/>
          <p:cNvSpPr txBox="1"/>
          <p:nvPr/>
        </p:nvSpPr>
        <p:spPr>
          <a:xfrm>
            <a:off x="204150" y="6375433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60" name="Google Shape;60;p7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61" name="Google Shape;6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/>
        </p:nvSpPr>
        <p:spPr>
          <a:xfrm>
            <a:off x="336825" y="0"/>
            <a:ext cx="5235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Dr Maurice Cheng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4720075" y="924750"/>
            <a:ext cx="4211100" cy="50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B.Pharm., P.C.Ed., M.Ed. (H.K.), PhD (Lond.)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Teaching and learning of science; drawing and diagrams for science learning; socioscientific issues; conceptual change; visual and verbal representations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8"/>
          <p:cNvSpPr txBox="1"/>
          <p:nvPr/>
        </p:nvSpPr>
        <p:spPr>
          <a:xfrm>
            <a:off x="336825" y="4996925"/>
            <a:ext cx="498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 University of Waikato Te Whare Wananga o Waikato</a:t>
            </a:r>
            <a:endParaRPr i="1" sz="850"/>
          </a:p>
        </p:txBody>
      </p:sp>
      <p:sp>
        <p:nvSpPr>
          <p:cNvPr id="70" name="Google Shape;70;p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5">
            <a:alphaModFix/>
          </a:blip>
          <a:srcRect b="30801" l="0" r="0" t="2035"/>
          <a:stretch/>
        </p:blipFill>
        <p:spPr>
          <a:xfrm>
            <a:off x="693850" y="1143000"/>
            <a:ext cx="3862200" cy="3892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2" name="Google Shape;72;p8"/>
          <p:cNvSpPr txBox="1"/>
          <p:nvPr/>
        </p:nvSpPr>
        <p:spPr>
          <a:xfrm>
            <a:off x="2975650" y="5125925"/>
            <a:ext cx="168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Purpose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4720075" y="924750"/>
            <a:ext cx="4211100" cy="50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>
                <a:solidFill>
                  <a:srgbClr val="000000"/>
                </a:solidFill>
              </a:rPr>
              <a:t>To </a:t>
            </a:r>
            <a:r>
              <a:rPr lang="en-AU" sz="2400"/>
              <a:t>share nature of science/science capability </a:t>
            </a:r>
            <a:r>
              <a:rPr lang="en-AU" sz="2400"/>
              <a:t>activities</a:t>
            </a:r>
            <a:r>
              <a:rPr lang="en-AU" sz="2400"/>
              <a:t> you can </a:t>
            </a:r>
            <a:r>
              <a:rPr lang="en-AU" sz="2400"/>
              <a:t>easily</a:t>
            </a:r>
            <a:r>
              <a:rPr lang="en-AU" sz="2400"/>
              <a:t> use in the classroom</a:t>
            </a:r>
            <a:endParaRPr sz="2400"/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/>
              <a:t>Provide examples for learner </a:t>
            </a:r>
            <a:r>
              <a:rPr lang="en-AU" sz="2400"/>
              <a:t>responses</a:t>
            </a:r>
            <a:r>
              <a:rPr lang="en-AU" sz="2400"/>
              <a:t> and link these to progress in the science capabilities 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81" name="Google Shape;81;p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1550100" y="4483800"/>
            <a:ext cx="314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/>
              <a:t>Rights: The University of Waikato Te Whare Wānanga o Waikato</a:t>
            </a:r>
            <a:endParaRPr sz="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025" y="1447800"/>
            <a:ext cx="4049400" cy="3036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1695300" y="0"/>
            <a:ext cx="57534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800">
                <a:solidFill>
                  <a:srgbClr val="31859C"/>
                </a:solidFill>
              </a:rPr>
              <a:t>Participant </a:t>
            </a:r>
            <a:r>
              <a:rPr b="1" lang="en-AU" sz="2800">
                <a:solidFill>
                  <a:srgbClr val="31859C"/>
                </a:solidFill>
              </a:rPr>
              <a:t>responses: </a:t>
            </a:r>
            <a:endParaRPr b="1" sz="2800">
              <a:solidFill>
                <a:srgbClr val="31859C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AU" sz="2800">
                <a:solidFill>
                  <a:srgbClr val="31859C"/>
                </a:solidFill>
              </a:rPr>
              <a:t>What are the science capabilities?</a:t>
            </a:r>
            <a:r>
              <a:rPr b="1" lang="en-AU" sz="2800">
                <a:solidFill>
                  <a:srgbClr val="31859C"/>
                </a:solidFill>
              </a:rPr>
              <a:t> </a:t>
            </a:r>
            <a:endParaRPr b="1" sz="2800">
              <a:solidFill>
                <a:srgbClr val="31859C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0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91" name="Google Shape;91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2" name="Google Shape;9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738" y="1443400"/>
            <a:ext cx="7646625" cy="49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"/>
          <p:cNvSpPr/>
          <p:nvPr/>
        </p:nvSpPr>
        <p:spPr>
          <a:xfrm>
            <a:off x="240350" y="539675"/>
            <a:ext cx="1987200" cy="2028900"/>
          </a:xfrm>
          <a:prstGeom prst="wedgeRectCallout">
            <a:avLst>
              <a:gd fmla="val 68203" name="adj1"/>
              <a:gd fmla="val 5108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There are 5 capabilities and they are a great avenue to teach the skills for Science and helps students grow from Primary through the rest of their s</a:t>
            </a:r>
            <a:r>
              <a:rPr lang="en-AU">
                <a:solidFill>
                  <a:schemeClr val="dk1"/>
                </a:solidFill>
              </a:rPr>
              <a:t>cience learning.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" name="Google Shape;94;p10"/>
          <p:cNvSpPr/>
          <p:nvPr/>
        </p:nvSpPr>
        <p:spPr>
          <a:xfrm>
            <a:off x="5676450" y="3967325"/>
            <a:ext cx="1293900" cy="748500"/>
          </a:xfrm>
          <a:prstGeom prst="wedgeRectCallout">
            <a:avLst>
              <a:gd fmla="val 81322" name="adj1"/>
              <a:gd fmla="val 5294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8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Observation and inference.</a:t>
            </a:r>
            <a:endParaRPr/>
          </a:p>
        </p:txBody>
      </p:sp>
      <p:sp>
        <p:nvSpPr>
          <p:cNvPr id="95" name="Google Shape;95;p10"/>
          <p:cNvSpPr/>
          <p:nvPr/>
        </p:nvSpPr>
        <p:spPr>
          <a:xfrm>
            <a:off x="526650" y="3535250"/>
            <a:ext cx="1737900" cy="748500"/>
          </a:xfrm>
          <a:prstGeom prst="wedgeRectCallout">
            <a:avLst>
              <a:gd fmla="val 35636" name="adj1"/>
              <a:gd fmla="val 7732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Observe, test,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Communication.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6" name="Google Shape;96;p10"/>
          <p:cNvSpPr/>
          <p:nvPr/>
        </p:nvSpPr>
        <p:spPr>
          <a:xfrm>
            <a:off x="6845600" y="930600"/>
            <a:ext cx="1885200" cy="1116900"/>
          </a:xfrm>
          <a:prstGeom prst="wedgeRectCallout">
            <a:avLst>
              <a:gd fmla="val 18807" name="adj1"/>
              <a:gd fmla="val 9475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A list of skills that we want all students to be capable in as science citizens.</a:t>
            </a:r>
            <a:endParaRPr/>
          </a:p>
        </p:txBody>
      </p:sp>
      <p:sp>
        <p:nvSpPr>
          <p:cNvPr id="97" name="Google Shape;97;p10"/>
          <p:cNvSpPr/>
          <p:nvPr/>
        </p:nvSpPr>
        <p:spPr>
          <a:xfrm>
            <a:off x="3254613" y="3535250"/>
            <a:ext cx="1737900" cy="1313700"/>
          </a:xfrm>
          <a:prstGeom prst="wedgeRectCallout">
            <a:avLst>
              <a:gd fmla="val -63895" name="adj1"/>
              <a:gd fmla="val -5414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A simple and easy way to incorporate the nature of science into science lessons.</a:t>
            </a:r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4237650" y="5104675"/>
            <a:ext cx="2732700" cy="1015200"/>
          </a:xfrm>
          <a:prstGeom prst="wedgeRectCallout">
            <a:avLst>
              <a:gd fmla="val 72098" name="adj1"/>
              <a:gd fmla="val -4997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They fit under the NOS strand and are learnt/taught through contextual strands.</a:t>
            </a:r>
            <a:endParaRPr/>
          </a:p>
        </p:txBody>
      </p:sp>
      <p:sp>
        <p:nvSpPr>
          <p:cNvPr id="99" name="Google Shape;99;p10"/>
          <p:cNvSpPr/>
          <p:nvPr/>
        </p:nvSpPr>
        <p:spPr>
          <a:xfrm>
            <a:off x="4237650" y="1659575"/>
            <a:ext cx="2514000" cy="1728300"/>
          </a:xfrm>
          <a:prstGeom prst="wedgeRectCallout">
            <a:avLst>
              <a:gd fmla="val 64526" name="adj1"/>
              <a:gd fmla="val 1826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I use the acronym GUCIE to remind me of the 5 capabilities!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chemeClr val="dk1"/>
                </a:solidFill>
              </a:rPr>
              <a:t>Gather and interpret data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Use and Critique data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chemeClr val="dk1"/>
                </a:solidFill>
              </a:rPr>
              <a:t>Interpret representations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Engage in science</a:t>
            </a:r>
            <a:endParaRPr/>
          </a:p>
        </p:txBody>
      </p:sp>
      <p:sp>
        <p:nvSpPr>
          <p:cNvPr id="100" name="Google Shape;100;p10"/>
          <p:cNvSpPr/>
          <p:nvPr/>
        </p:nvSpPr>
        <p:spPr>
          <a:xfrm>
            <a:off x="1950225" y="4599225"/>
            <a:ext cx="1189200" cy="887400"/>
          </a:xfrm>
          <a:prstGeom prst="wedgeRectCallout">
            <a:avLst>
              <a:gd fmla="val -65544" name="adj1"/>
              <a:gd fmla="val 832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Skills that scientists use.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Progressions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07" name="Google Shape;10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75" y="1966100"/>
            <a:ext cx="3907615" cy="270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42600"/>
            <a:ext cx="3978926" cy="270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1"/>
          <p:cNvSpPr txBox="1"/>
          <p:nvPr/>
        </p:nvSpPr>
        <p:spPr>
          <a:xfrm>
            <a:off x="7409025" y="4582325"/>
            <a:ext cx="1277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latin typeface="Verdana"/>
                <a:ea typeface="Verdana"/>
                <a:cs typeface="Verdana"/>
                <a:sym typeface="Verdana"/>
              </a:rPr>
              <a:t>Crown Copyright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11"/>
          <p:cNvSpPr txBox="1"/>
          <p:nvPr/>
        </p:nvSpPr>
        <p:spPr>
          <a:xfrm>
            <a:off x="1217300" y="4651850"/>
            <a:ext cx="326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National Monitoring Study of Student Achievement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Progressions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17" name="Google Shape;117;p12"/>
          <p:cNvPicPr preferRelativeResize="0"/>
          <p:nvPr/>
        </p:nvPicPr>
        <p:blipFill rotWithShape="1">
          <a:blip r:embed="rId3">
            <a:alphaModFix/>
          </a:blip>
          <a:srcRect b="0" l="1205" r="0" t="0"/>
          <a:stretch/>
        </p:blipFill>
        <p:spPr>
          <a:xfrm>
            <a:off x="266125" y="1335575"/>
            <a:ext cx="4366351" cy="30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2"/>
          <p:cNvPicPr preferRelativeResize="0"/>
          <p:nvPr/>
        </p:nvPicPr>
        <p:blipFill rotWithShape="1">
          <a:blip r:embed="rId4">
            <a:alphaModFix/>
          </a:blip>
          <a:srcRect b="979" l="0" r="0" t="2065"/>
          <a:stretch/>
        </p:blipFill>
        <p:spPr>
          <a:xfrm>
            <a:off x="4644600" y="1335575"/>
            <a:ext cx="4446149" cy="305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2"/>
          <p:cNvSpPr txBox="1"/>
          <p:nvPr/>
        </p:nvSpPr>
        <p:spPr>
          <a:xfrm>
            <a:off x="266125" y="4657350"/>
            <a:ext cx="41727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000"/>
              <a:t>Level 2: </a:t>
            </a:r>
            <a:endParaRPr b="1" sz="2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AU" sz="1800"/>
              <a:t>make observations about events and objects using their senses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AU" sz="1800"/>
              <a:t>use simple descriptive vocabulary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2"/>
          <p:cNvSpPr txBox="1"/>
          <p:nvPr/>
        </p:nvSpPr>
        <p:spPr>
          <a:xfrm>
            <a:off x="4644600" y="4608975"/>
            <a:ext cx="42672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/>
              <a:t>Level 4: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AU" sz="1800"/>
              <a:t>make detailed observations about events, objects and formal science texts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AU" sz="1800"/>
              <a:t>shape descriptions that cover multiple salient features in detail and include scientific vocabulary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2"/>
          <p:cNvSpPr/>
          <p:nvPr/>
        </p:nvSpPr>
        <p:spPr>
          <a:xfrm>
            <a:off x="931350" y="1582975"/>
            <a:ext cx="1669200" cy="629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2"/>
          <p:cNvSpPr/>
          <p:nvPr/>
        </p:nvSpPr>
        <p:spPr>
          <a:xfrm>
            <a:off x="6115375" y="1510525"/>
            <a:ext cx="2073300" cy="774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2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5691650" y="4335850"/>
            <a:ext cx="355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National Monitoring Study of Student Achievement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Progressions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875" y="1143000"/>
            <a:ext cx="7652262" cy="541019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/>
          <p:nvPr/>
        </p:nvSpPr>
        <p:spPr>
          <a:xfrm>
            <a:off x="5064875" y="6487725"/>
            <a:ext cx="3333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National Monitoring Study of Student Achievement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