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Overpass"/>
      <p:regular r:id="rId21"/>
      <p:bold r:id="rId22"/>
      <p:italic r:id="rId23"/>
      <p:boldItalic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hnTPDEpStawr+OMLAjGM+IkLco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DA0E8AE-AA72-47B6-97BF-0B398FB2AA90}">
  <a:tblStyle styleId="{0DA0E8AE-AA72-47B6-97BF-0B398FB2AA9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Overpass-bold.fntdata"/><Relationship Id="rId21" Type="http://schemas.openxmlformats.org/officeDocument/2006/relationships/font" Target="fonts/Overpass-regular.fntdata"/><Relationship Id="rId24" Type="http://schemas.openxmlformats.org/officeDocument/2006/relationships/font" Target="fonts/Overpass-boldItalic.fntdata"/><Relationship Id="rId23" Type="http://schemas.openxmlformats.org/officeDocument/2006/relationships/font" Target="fonts/Overpas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vectors/water-drops-rain-blue-clean-clear-155735/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theguardian.com/news/datablog/2013/jan/10/how-much-water-food-production-waste" TargetMode="External"/><Relationship Id="rId3" Type="http://schemas.openxmlformats.org/officeDocument/2006/relationships/hyperlink" Target="https://www.theconsciouschallenge.org/ecologicalfootprintbibleoverview/water-clothing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illustrations/indian-teenager-water-adolescent-4724779/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iencelearn.org.nz/image_maps/120-smart-water-integrated-inquiry-cycle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Water droplet image: </a:t>
            </a:r>
            <a:r>
              <a:rPr lang="en" u="sng">
                <a:solidFill>
                  <a:schemeClr val="hlink"/>
                </a:solidFill>
                <a:hlinkClick r:id="rId2"/>
              </a:rPr>
              <a:t>Pixabay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fbe7876e68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gfbe7876e6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As an extension to this summary, consider water use linked to the products we consume.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Guardian: </a:t>
            </a:r>
            <a:r>
              <a:rPr lang="en" u="sng">
                <a:solidFill>
                  <a:schemeClr val="hlink"/>
                </a:solidFill>
                <a:hlinkClick r:id="rId2"/>
              </a:rPr>
              <a:t>Typical volume of water required to produce common foodstuffs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Conscious </a:t>
            </a:r>
            <a:r>
              <a:rPr lang="en" u="sng">
                <a:solidFill>
                  <a:schemeClr val="hlink"/>
                </a:solidFill>
                <a:hlinkClick r:id="rId3"/>
              </a:rPr>
              <a:t>Challenge: water and clothing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It takes up to 3-7 litres of water and one litre of oil to produce one litre of bottled water.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fbe7876e68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gfbe7876e68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fbe7876e68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gfbe7876e6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fbe7876e68_0_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gfbe7876e6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fbe7876e68_0_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gfbe7876e68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Image: Smart Water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Image free Pixabay (no credit required)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https://pixabay.com/illustrations/indian-teenager-water-adolescent-4724779/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fbe7876e6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gfbe7876e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The</a:t>
            </a:r>
            <a:r>
              <a:rPr lang="en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 interactive </a:t>
            </a:r>
            <a:r>
              <a:rPr lang="en" u="sng">
                <a:solidFill>
                  <a:schemeClr val="hlink"/>
                </a:solidFill>
                <a:hlinkClick r:id="rId2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Smart Water – integrated inquiry cycle</a:t>
            </a:r>
            <a:r>
              <a:rPr lang="en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 groups Smart Water and Science Learning Hub resources within the stages of an inquiry cycle.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fbe7876e6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gfbe7876e6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fbe7876e68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fbe7876e6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fbe7876e68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gfbe7876e6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fbe7876e68_0_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gfbe7876e68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3" name="Google Shape;16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7" name="Google Shape;167;p2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8" name="Google Shape;168;p2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9" name="Google Shape;16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72" name="Google Shape;17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6" name="Google Shape;17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 txBox="1"/>
          <p:nvPr>
            <p:ph type="title"/>
          </p:nvPr>
        </p:nvSpPr>
        <p:spPr>
          <a:xfrm>
            <a:off x="1224826" y="1435461"/>
            <a:ext cx="2127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" name="Google Shape;15;p17"/>
          <p:cNvSpPr txBox="1"/>
          <p:nvPr>
            <p:ph idx="1" type="subTitle"/>
          </p:nvPr>
        </p:nvSpPr>
        <p:spPr>
          <a:xfrm>
            <a:off x="1224829" y="1914654"/>
            <a:ext cx="21270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2" type="title"/>
          </p:nvPr>
        </p:nvSpPr>
        <p:spPr>
          <a:xfrm>
            <a:off x="5826912" y="1435461"/>
            <a:ext cx="2127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" name="Google Shape;17;p17"/>
          <p:cNvSpPr txBox="1"/>
          <p:nvPr>
            <p:ph idx="3" type="subTitle"/>
          </p:nvPr>
        </p:nvSpPr>
        <p:spPr>
          <a:xfrm>
            <a:off x="5826914" y="1914654"/>
            <a:ext cx="21270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7"/>
          <p:cNvSpPr txBox="1"/>
          <p:nvPr>
            <p:ph idx="4" type="title"/>
          </p:nvPr>
        </p:nvSpPr>
        <p:spPr>
          <a:xfrm>
            <a:off x="1224826" y="2945751"/>
            <a:ext cx="2127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" name="Google Shape;19;p17"/>
          <p:cNvSpPr txBox="1"/>
          <p:nvPr>
            <p:ph idx="5" type="subTitle"/>
          </p:nvPr>
        </p:nvSpPr>
        <p:spPr>
          <a:xfrm>
            <a:off x="1224829" y="3473670"/>
            <a:ext cx="2127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6" type="title"/>
          </p:nvPr>
        </p:nvSpPr>
        <p:spPr>
          <a:xfrm>
            <a:off x="5826864" y="2945751"/>
            <a:ext cx="2127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1" name="Google Shape;21;p17"/>
          <p:cNvSpPr txBox="1"/>
          <p:nvPr>
            <p:ph idx="7" type="subTitle"/>
          </p:nvPr>
        </p:nvSpPr>
        <p:spPr>
          <a:xfrm>
            <a:off x="5826914" y="3473670"/>
            <a:ext cx="2127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2" name="Google Shape;22;p17"/>
          <p:cNvPicPr preferRelativeResize="0"/>
          <p:nvPr/>
        </p:nvPicPr>
        <p:blipFill rotWithShape="1">
          <a:blip r:embed="rId2">
            <a:alphaModFix amt="66000"/>
          </a:blip>
          <a:srcRect b="0" l="0" r="0" t="0"/>
          <a:stretch/>
        </p:blipFill>
        <p:spPr>
          <a:xfrm flipH="1" rot="-2343514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23;p17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24" name="Google Shape;24;p17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7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7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7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7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7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7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7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7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7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7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7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7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7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7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7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7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7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7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7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7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7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7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7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7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7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7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7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7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7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7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7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7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7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7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9" name="Google Shape;59;p17"/>
          <p:cNvPicPr preferRelativeResize="0"/>
          <p:nvPr/>
        </p:nvPicPr>
        <p:blipFill rotWithShape="1">
          <a:blip r:embed="rId3">
            <a:alphaModFix amt="74000"/>
          </a:blip>
          <a:srcRect b="0" l="0" r="0" t="0"/>
          <a:stretch/>
        </p:blipFill>
        <p:spPr>
          <a:xfrm flipH="1" rot="-580980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7"/>
          <p:cNvPicPr preferRelativeResize="0"/>
          <p:nvPr/>
        </p:nvPicPr>
        <p:blipFill rotWithShape="1">
          <a:blip r:embed="rId4">
            <a:alphaModFix amt="76000"/>
          </a:blip>
          <a:srcRect b="0" l="0" r="0" t="0"/>
          <a:stretch/>
        </p:blipFill>
        <p:spPr>
          <a:xfrm rot="10754694">
            <a:off x="2497948" y="4487275"/>
            <a:ext cx="7605809" cy="283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Google Shape;61;p17"/>
          <p:cNvGrpSpPr/>
          <p:nvPr/>
        </p:nvGrpSpPr>
        <p:grpSpPr>
          <a:xfrm flipH="1">
            <a:off x="-624375" y="3487614"/>
            <a:ext cx="1344377" cy="2469659"/>
            <a:chOff x="272875" y="1419395"/>
            <a:chExt cx="255950" cy="563168"/>
          </a:xfrm>
        </p:grpSpPr>
        <p:sp>
          <p:nvSpPr>
            <p:cNvPr id="62" name="Google Shape;62;p17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7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7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7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7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7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7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7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7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7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7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7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7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7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7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7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7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7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7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7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7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7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7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7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7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7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7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7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7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7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7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7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7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7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7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17"/>
          <p:cNvSpPr txBox="1"/>
          <p:nvPr>
            <p:ph idx="8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98" name="Google Shape;98;p17"/>
          <p:cNvSpPr/>
          <p:nvPr/>
        </p:nvSpPr>
        <p:spPr>
          <a:xfrm rot="3176794">
            <a:off x="7710596" y="4065984"/>
            <a:ext cx="2264986" cy="2165743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5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 rotWithShape="1">
          <a:blip r:embed="rId2">
            <a:alphaModFix amt="66000"/>
          </a:blip>
          <a:srcRect b="0" l="0" r="0" t="0"/>
          <a:stretch/>
        </p:blipFill>
        <p:spPr>
          <a:xfrm flipH="1" rot="5399990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19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102" name="Google Shape;102;p19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9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9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9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9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9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9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9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9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9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9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9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9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9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9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9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9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9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9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9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9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7" name="Google Shape;137;p19"/>
          <p:cNvPicPr preferRelativeResize="0"/>
          <p:nvPr/>
        </p:nvPicPr>
        <p:blipFill rotWithShape="1">
          <a:blip r:embed="rId3">
            <a:alphaModFix amt="74000"/>
          </a:blip>
          <a:srcRect b="0" l="0" r="0" t="0"/>
          <a:stretch/>
        </p:blipFill>
        <p:spPr>
          <a:xfrm flipH="1" rot="-10162003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 rotWithShape="1">
          <a:blip r:embed="rId4">
            <a:alphaModFix amt="76000"/>
          </a:blip>
          <a:srcRect b="0" l="0" r="0" t="0"/>
          <a:stretch/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/>
          <p:nvPr/>
        </p:nvSpPr>
        <p:spPr>
          <a:xfrm rot="9899989">
            <a:off x="-583964" y="4625085"/>
            <a:ext cx="2265015" cy="216577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4" name="Google Shape;144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5" name="Google Shape;145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6" name="Google Shape;14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9" name="Google Shape;14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3" name="Google Shape;15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6" name="Google Shape;15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0" name="Google Shape;16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16.png"/><Relationship Id="rId7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smartwater.org.nz/" TargetMode="External"/><Relationship Id="rId4" Type="http://schemas.openxmlformats.org/officeDocument/2006/relationships/hyperlink" Target="https://www.sciencelearn.org.nz/" TargetMode="External"/><Relationship Id="rId5" Type="http://schemas.openxmlformats.org/officeDocument/2006/relationships/hyperlink" Target="https://www.sciencelearn.org.nz/resources/3088-smart-water-a-context-for-learning" TargetMode="External"/><Relationship Id="rId6" Type="http://schemas.openxmlformats.org/officeDocument/2006/relationships/image" Target="../media/image11.png"/><Relationship Id="rId7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15.png"/><Relationship Id="rId7" Type="http://schemas.openxmlformats.org/officeDocument/2006/relationships/image" Target="../media/image12.jpg"/><Relationship Id="rId8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hyperlink" Target="https://www.sciencelearn.org.nz/image_maps/120-smart-water-integrated-inquiry-cycle" TargetMode="External"/><Relationship Id="rId5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"/>
          <p:cNvPicPr preferRelativeResize="0"/>
          <p:nvPr/>
        </p:nvPicPr>
        <p:blipFill rotWithShape="1">
          <a:blip r:embed="rId3">
            <a:alphaModFix amt="74000"/>
          </a:blip>
          <a:srcRect b="0" l="0" r="0" t="0"/>
          <a:stretch/>
        </p:blipFill>
        <p:spPr>
          <a:xfrm rot="9461196">
            <a:off x="1917996" y="2388117"/>
            <a:ext cx="2894873" cy="2593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"/>
          <p:cNvPicPr preferRelativeResize="0"/>
          <p:nvPr/>
        </p:nvPicPr>
        <p:blipFill rotWithShape="1">
          <a:blip r:embed="rId4">
            <a:alphaModFix amt="74000"/>
          </a:blip>
          <a:srcRect b="0" l="0" r="0" t="0"/>
          <a:stretch/>
        </p:blipFill>
        <p:spPr>
          <a:xfrm rot="1377427">
            <a:off x="4764679" y="752254"/>
            <a:ext cx="2894876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"/>
          <p:cNvPicPr preferRelativeResize="0"/>
          <p:nvPr/>
        </p:nvPicPr>
        <p:blipFill rotWithShape="1">
          <a:blip r:embed="rId5">
            <a:alphaModFix amt="47000"/>
          </a:blip>
          <a:srcRect b="0" l="0" r="0" t="0"/>
          <a:stretch/>
        </p:blipFill>
        <p:spPr>
          <a:xfrm>
            <a:off x="1808452" y="227299"/>
            <a:ext cx="5527099" cy="456272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"/>
          <p:cNvSpPr txBox="1"/>
          <p:nvPr>
            <p:ph type="ctrTitle"/>
          </p:nvPr>
        </p:nvSpPr>
        <p:spPr>
          <a:xfrm>
            <a:off x="1426500" y="1223250"/>
            <a:ext cx="62910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5555"/>
              <a:buNone/>
            </a:pPr>
            <a:r>
              <a:rPr lang="en" sz="5000">
                <a:latin typeface="Oswald"/>
                <a:ea typeface="Oswald"/>
                <a:cs typeface="Oswald"/>
                <a:sym typeface="Oswald"/>
              </a:rPr>
              <a:t>Smart Water </a:t>
            </a:r>
            <a:endParaRPr sz="50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368"/>
              <a:buNone/>
            </a:pPr>
            <a:r>
              <a:rPr lang="en" sz="4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Inquiry plan and student reflection </a:t>
            </a:r>
            <a:r>
              <a:rPr lang="en" sz="4800">
                <a:solidFill>
                  <a:schemeClr val="accent1"/>
                </a:solidFill>
              </a:rPr>
              <a:t> 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185" name="Google Shape;185;p1"/>
          <p:cNvSpPr/>
          <p:nvPr/>
        </p:nvSpPr>
        <p:spPr>
          <a:xfrm>
            <a:off x="-3657600" y="7305175"/>
            <a:ext cx="792600" cy="792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8775" y="713100"/>
            <a:ext cx="1389426" cy="115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76350" y="670225"/>
            <a:ext cx="1102300" cy="974350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fbe7876e68_0_26"/>
          <p:cNvSpPr txBox="1"/>
          <p:nvPr/>
        </p:nvSpPr>
        <p:spPr>
          <a:xfrm>
            <a:off x="351875" y="1878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Stage Three: Reflect on water use </a:t>
            </a: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5" name="Google Shape;315;gfbe7876e68_0_26"/>
          <p:cNvGraphicFramePr/>
          <p:nvPr/>
        </p:nvGraphicFramePr>
        <p:xfrm>
          <a:off x="1056975" y="1016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{0DA0E8AE-AA72-47B6-97BF-0B398FB2AA90}</a:tableStyleId>
              </a:tblPr>
              <a:tblGrid>
                <a:gridCol w="1794300"/>
                <a:gridCol w="3674900"/>
              </a:tblGrid>
              <a:tr h="3889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4285F4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Water use summary </a:t>
                      </a:r>
                      <a:endParaRPr b="1" sz="1400" u="none" cap="none" strike="noStrike">
                        <a:solidFill>
                          <a:srgbClr val="4285F4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55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Average water use (L</a:t>
                      </a:r>
                      <a:r>
                        <a:rPr b="1" lang="en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–</a:t>
                      </a:r>
                      <a:r>
                        <a:rPr b="1" lang="en" sz="14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litres)</a:t>
                      </a:r>
                      <a:endParaRPr b="1"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Water use at home </a:t>
                      </a:r>
                      <a:endParaRPr b="1"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Water use at school </a:t>
                      </a:r>
                      <a:endParaRPr b="1"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/>
                </a:tc>
              </a:tr>
              <a:tr h="82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Total water use per day </a:t>
                      </a:r>
                      <a:endParaRPr b="1"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Other comments </a:t>
                      </a:r>
                      <a:endParaRPr b="1"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16" name="Google Shape;316;gfbe7876e68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9875" y="3787450"/>
            <a:ext cx="1534118" cy="1356050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fbe7876e68_0_42"/>
          <p:cNvSpPr txBox="1"/>
          <p:nvPr/>
        </p:nvSpPr>
        <p:spPr>
          <a:xfrm>
            <a:off x="407200" y="198250"/>
            <a:ext cx="536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600" u="none" cap="none" strike="noStrike">
                <a:solidFill>
                  <a:srgbClr val="9900FF"/>
                </a:solidFill>
                <a:latin typeface="Verdana"/>
                <a:ea typeface="Verdana"/>
                <a:cs typeface="Verdana"/>
                <a:sym typeface="Verdana"/>
              </a:rPr>
              <a:t>Stage Four: Find your flow</a:t>
            </a:r>
            <a:endParaRPr b="0" i="0" sz="1400" u="none" cap="none" strike="noStrik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fbe7876e68_0_42"/>
          <p:cNvSpPr txBox="1"/>
          <p:nvPr/>
        </p:nvSpPr>
        <p:spPr>
          <a:xfrm>
            <a:off x="311700" y="1152475"/>
            <a:ext cx="3999900" cy="34164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fbe7876e68_0_42"/>
          <p:cNvSpPr txBox="1"/>
          <p:nvPr/>
        </p:nvSpPr>
        <p:spPr>
          <a:xfrm>
            <a:off x="359925" y="675363"/>
            <a:ext cx="8520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Summarising information: sum up your main findings in two paragraphs </a:t>
            </a:r>
            <a:endParaRPr b="1" i="0" sz="1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4" name="Google Shape;324;gfbe7876e68_0_42"/>
          <p:cNvSpPr txBox="1"/>
          <p:nvPr/>
        </p:nvSpPr>
        <p:spPr>
          <a:xfrm>
            <a:off x="4832400" y="1152475"/>
            <a:ext cx="3999900" cy="34164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fbe7876e68_0_54"/>
          <p:cNvSpPr txBox="1"/>
          <p:nvPr/>
        </p:nvSpPr>
        <p:spPr>
          <a:xfrm>
            <a:off x="311700" y="100175"/>
            <a:ext cx="536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600" u="none" cap="none" strike="noStrike">
                <a:solidFill>
                  <a:srgbClr val="9900FF"/>
                </a:solidFill>
                <a:latin typeface="Verdana"/>
                <a:ea typeface="Verdana"/>
                <a:cs typeface="Verdana"/>
                <a:sym typeface="Verdana"/>
              </a:rPr>
              <a:t>Stage Four: Find your flow</a:t>
            </a:r>
            <a:endParaRPr b="0" i="0" sz="1400" u="none" cap="none" strike="noStrik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fbe7876e68_0_54"/>
          <p:cNvSpPr txBox="1"/>
          <p:nvPr/>
        </p:nvSpPr>
        <p:spPr>
          <a:xfrm>
            <a:off x="311700" y="445025"/>
            <a:ext cx="4043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Were there any issues of concern that came up during your inquiry?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fbe7876e68_0_54"/>
          <p:cNvSpPr txBox="1"/>
          <p:nvPr/>
        </p:nvSpPr>
        <p:spPr>
          <a:xfrm>
            <a:off x="311700" y="1152475"/>
            <a:ext cx="3999900" cy="3416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fbe7876e68_0_54"/>
          <p:cNvSpPr txBox="1"/>
          <p:nvPr/>
        </p:nvSpPr>
        <p:spPr>
          <a:xfrm>
            <a:off x="4832400" y="1152475"/>
            <a:ext cx="3999900" cy="3416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fbe7876e68_0_54"/>
          <p:cNvSpPr txBox="1"/>
          <p:nvPr/>
        </p:nvSpPr>
        <p:spPr>
          <a:xfrm>
            <a:off x="4865725" y="531275"/>
            <a:ext cx="365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What could be done to help?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fbe7876e68_0_45"/>
          <p:cNvSpPr txBox="1"/>
          <p:nvPr/>
        </p:nvSpPr>
        <p:spPr>
          <a:xfrm>
            <a:off x="311700" y="632000"/>
            <a:ext cx="8520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How can we be smarter with our water use?</a:t>
            </a:r>
            <a:endParaRPr b="1" i="0" sz="1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9" name="Google Shape;339;gfbe7876e68_0_45"/>
          <p:cNvSpPr txBox="1"/>
          <p:nvPr/>
        </p:nvSpPr>
        <p:spPr>
          <a:xfrm>
            <a:off x="311700" y="1152475"/>
            <a:ext cx="3999900" cy="34164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fbe7876e68_0_45"/>
          <p:cNvSpPr txBox="1"/>
          <p:nvPr/>
        </p:nvSpPr>
        <p:spPr>
          <a:xfrm>
            <a:off x="4832400" y="1152475"/>
            <a:ext cx="3999900" cy="34164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fbe7876e68_0_45"/>
          <p:cNvSpPr txBox="1"/>
          <p:nvPr/>
        </p:nvSpPr>
        <p:spPr>
          <a:xfrm>
            <a:off x="311700" y="200900"/>
            <a:ext cx="4739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rPr>
              <a:t>Stage Five: Smart </a:t>
            </a:r>
            <a:r>
              <a:rPr b="1" lang="en" sz="1600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rPr>
              <a:t>w</a:t>
            </a:r>
            <a:r>
              <a:rPr b="1" i="0" lang="en" sz="1600" u="none" cap="none" strike="noStrike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rPr>
              <a:t>ater </a:t>
            </a:r>
            <a:r>
              <a:rPr b="1" lang="en" sz="1600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r>
              <a:rPr b="1" i="0" lang="en" sz="1600" u="none" cap="none" strike="noStrike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rPr>
              <a:t>se</a:t>
            </a:r>
            <a:endParaRPr b="0" i="0" sz="14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fbe7876e68_0_58"/>
          <p:cNvSpPr txBox="1"/>
          <p:nvPr/>
        </p:nvSpPr>
        <p:spPr>
          <a:xfrm>
            <a:off x="311700" y="200900"/>
            <a:ext cx="4739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rPr>
              <a:t>Stage Five: Smart </a:t>
            </a:r>
            <a:r>
              <a:rPr b="1" lang="en" sz="1600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rPr>
              <a:t>w</a:t>
            </a:r>
            <a:r>
              <a:rPr b="1" i="0" lang="en" sz="1600" u="none" cap="none" strike="noStrike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rPr>
              <a:t>ater </a:t>
            </a:r>
            <a:r>
              <a:rPr b="1" lang="en" sz="1600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r>
              <a:rPr b="1" i="0" lang="en" sz="1600" u="none" cap="none" strike="noStrike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rPr>
              <a:t>se</a:t>
            </a:r>
            <a:endParaRPr b="0" i="0" sz="14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fbe7876e68_0_58"/>
          <p:cNvSpPr txBox="1"/>
          <p:nvPr/>
        </p:nvSpPr>
        <p:spPr>
          <a:xfrm>
            <a:off x="311700" y="519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Next</a:t>
            </a:r>
            <a:r>
              <a:rPr b="0" i="0" lang="en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en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steps for learning </a:t>
            </a:r>
            <a:endParaRPr b="1" i="0" sz="1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8" name="Google Shape;348;gfbe7876e68_0_58"/>
          <p:cNvSpPr txBox="1"/>
          <p:nvPr/>
        </p:nvSpPr>
        <p:spPr>
          <a:xfrm>
            <a:off x="311700" y="1152475"/>
            <a:ext cx="3999900" cy="34164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fbe7876e68_0_58"/>
          <p:cNvSpPr txBox="1"/>
          <p:nvPr/>
        </p:nvSpPr>
        <p:spPr>
          <a:xfrm>
            <a:off x="4832400" y="1152475"/>
            <a:ext cx="3999900" cy="34164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"/>
          <p:cNvSpPr txBox="1"/>
          <p:nvPr>
            <p:ph type="title"/>
          </p:nvPr>
        </p:nvSpPr>
        <p:spPr>
          <a:xfrm>
            <a:off x="1224825" y="1269338"/>
            <a:ext cx="5969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6666"/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This slideshow is part of a larger inquiry unit about freshwater by </a:t>
            </a:r>
            <a:r>
              <a:rPr lang="en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Smart Water</a:t>
            </a:r>
            <a:r>
              <a:rPr lang="en">
                <a:latin typeface="Verdana"/>
                <a:ea typeface="Verdana"/>
                <a:cs typeface="Verdana"/>
                <a:sym typeface="Verdana"/>
              </a:rPr>
              <a:t> and the </a:t>
            </a:r>
            <a:r>
              <a:rPr lang="en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Science Learning Hub</a:t>
            </a:r>
            <a:r>
              <a:rPr lang="en">
                <a:latin typeface="Verdana"/>
                <a:ea typeface="Verdana"/>
                <a:cs typeface="Verdana"/>
                <a:sym typeface="Verdana"/>
              </a:rPr>
              <a:t>. 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3" name="Google Shape;193;p2"/>
          <p:cNvSpPr txBox="1"/>
          <p:nvPr>
            <p:ph idx="1" type="subTitle"/>
          </p:nvPr>
        </p:nvSpPr>
        <p:spPr>
          <a:xfrm>
            <a:off x="4851625" y="2068500"/>
            <a:ext cx="38064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Smart Water – a context for learning</a:t>
            </a: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provides pedagogical information and links to all of the Smart Water resources on the Science Learning Hub.</a:t>
            </a: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" name="Google Shape;194;p2"/>
          <p:cNvSpPr txBox="1"/>
          <p:nvPr>
            <p:ph idx="8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1746"/>
              <a:buNone/>
            </a:pPr>
            <a:r>
              <a:rPr b="1" lang="en">
                <a:latin typeface="Verdana"/>
                <a:ea typeface="Verdana"/>
                <a:cs typeface="Verdana"/>
                <a:sym typeface="Verdana"/>
              </a:rPr>
              <a:t>About this inquiry plan and reflection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5" name="Google Shape;19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52675" y="3725950"/>
            <a:ext cx="1534118" cy="1356050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  <p:pic>
        <p:nvPicPr>
          <p:cNvPr id="196" name="Google Shape;196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69225" y="2115575"/>
            <a:ext cx="3156401" cy="221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"/>
          <p:cNvSpPr txBox="1"/>
          <p:nvPr>
            <p:ph idx="8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9"/>
              <a:buNone/>
            </a:pPr>
            <a:r>
              <a:rPr b="1" lang="en" sz="1800">
                <a:latin typeface="Verdana"/>
                <a:ea typeface="Verdana"/>
                <a:cs typeface="Verdana"/>
                <a:sym typeface="Verdana"/>
              </a:rPr>
              <a:t>Slideshow learning intentions</a:t>
            </a:r>
            <a:endParaRPr b="1" sz="18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2" name="Google Shape;202;p3"/>
          <p:cNvPicPr preferRelativeResize="0"/>
          <p:nvPr/>
        </p:nvPicPr>
        <p:blipFill rotWithShape="1">
          <a:blip r:embed="rId3">
            <a:alphaModFix amt="52000"/>
          </a:blip>
          <a:srcRect b="0" l="0" r="0" t="0"/>
          <a:stretch/>
        </p:blipFill>
        <p:spPr>
          <a:xfrm flipH="1" rot="-1128988">
            <a:off x="1108668" y="1243140"/>
            <a:ext cx="1298899" cy="912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"/>
          <p:cNvPicPr preferRelativeResize="0"/>
          <p:nvPr/>
        </p:nvPicPr>
        <p:blipFill rotWithShape="1">
          <a:blip r:embed="rId4">
            <a:alphaModFix amt="52000"/>
          </a:blip>
          <a:srcRect b="0" l="0" r="0" t="0"/>
          <a:stretch/>
        </p:blipFill>
        <p:spPr>
          <a:xfrm flipH="1" rot="-1128988">
            <a:off x="1108668" y="2753430"/>
            <a:ext cx="1298899" cy="912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"/>
          <p:cNvPicPr preferRelativeResize="0"/>
          <p:nvPr/>
        </p:nvPicPr>
        <p:blipFill rotWithShape="1">
          <a:blip r:embed="rId5">
            <a:alphaModFix amt="52000"/>
          </a:blip>
          <a:srcRect b="0" l="0" r="0" t="0"/>
          <a:stretch/>
        </p:blipFill>
        <p:spPr>
          <a:xfrm flipH="1" rot="-1128988">
            <a:off x="6760893" y="1243140"/>
            <a:ext cx="1298899" cy="912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"/>
          <p:cNvPicPr preferRelativeResize="0"/>
          <p:nvPr/>
        </p:nvPicPr>
        <p:blipFill rotWithShape="1">
          <a:blip r:embed="rId6">
            <a:alphaModFix amt="52000"/>
          </a:blip>
          <a:srcRect b="0" l="0" r="0" t="0"/>
          <a:stretch/>
        </p:blipFill>
        <p:spPr>
          <a:xfrm flipH="1" rot="-1128988">
            <a:off x="6760893" y="2753430"/>
            <a:ext cx="1298899" cy="91234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"/>
          <p:cNvSpPr txBox="1"/>
          <p:nvPr>
            <p:ph type="title"/>
          </p:nvPr>
        </p:nvSpPr>
        <p:spPr>
          <a:xfrm>
            <a:off x="1224826" y="1435461"/>
            <a:ext cx="2127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 1</a:t>
            </a:r>
            <a:endParaRPr/>
          </a:p>
        </p:txBody>
      </p:sp>
      <p:sp>
        <p:nvSpPr>
          <p:cNvPr id="207" name="Google Shape;207;p3"/>
          <p:cNvSpPr txBox="1"/>
          <p:nvPr>
            <p:ph idx="1" type="subTitle"/>
          </p:nvPr>
        </p:nvSpPr>
        <p:spPr>
          <a:xfrm>
            <a:off x="1224829" y="1914654"/>
            <a:ext cx="21270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Plan a learning inquiry and reflect on our inquiry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8" name="Google Shape;208;p3"/>
          <p:cNvSpPr txBox="1"/>
          <p:nvPr>
            <p:ph idx="2" type="title"/>
          </p:nvPr>
        </p:nvSpPr>
        <p:spPr>
          <a:xfrm>
            <a:off x="5826912" y="1435461"/>
            <a:ext cx="2127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 3</a:t>
            </a:r>
            <a:endParaRPr/>
          </a:p>
        </p:txBody>
      </p:sp>
      <p:sp>
        <p:nvSpPr>
          <p:cNvPr id="209" name="Google Shape;209;p3"/>
          <p:cNvSpPr txBox="1"/>
          <p:nvPr>
            <p:ph idx="3" type="subTitle"/>
          </p:nvPr>
        </p:nvSpPr>
        <p:spPr>
          <a:xfrm>
            <a:off x="5826914" y="1914654"/>
            <a:ext cx="21270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Reflect on our water use</a:t>
            </a:r>
            <a:r>
              <a:rPr lang="en"/>
              <a:t> </a:t>
            </a:r>
            <a:endParaRPr/>
          </a:p>
        </p:txBody>
      </p:sp>
      <p:sp>
        <p:nvSpPr>
          <p:cNvPr id="210" name="Google Shape;210;p3"/>
          <p:cNvSpPr txBox="1"/>
          <p:nvPr>
            <p:ph idx="4" type="title"/>
          </p:nvPr>
        </p:nvSpPr>
        <p:spPr>
          <a:xfrm>
            <a:off x="1224826" y="2945751"/>
            <a:ext cx="2127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 2</a:t>
            </a:r>
            <a:endParaRPr/>
          </a:p>
        </p:txBody>
      </p:sp>
      <p:sp>
        <p:nvSpPr>
          <p:cNvPr id="211" name="Google Shape;211;p3"/>
          <p:cNvSpPr txBox="1"/>
          <p:nvPr>
            <p:ph idx="5" type="subTitle"/>
          </p:nvPr>
        </p:nvSpPr>
        <p:spPr>
          <a:xfrm>
            <a:off x="1224829" y="3473670"/>
            <a:ext cx="2127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4594"/>
              <a:buNone/>
            </a:pP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Summarise the main points of our findings</a:t>
            </a:r>
            <a:r>
              <a:rPr lang="en">
                <a:latin typeface="Verdana"/>
                <a:ea typeface="Verdana"/>
                <a:cs typeface="Verdana"/>
                <a:sym typeface="Verdana"/>
              </a:rPr>
              <a:t>  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2" name="Google Shape;212;p3"/>
          <p:cNvSpPr txBox="1"/>
          <p:nvPr>
            <p:ph idx="6" type="title"/>
          </p:nvPr>
        </p:nvSpPr>
        <p:spPr>
          <a:xfrm>
            <a:off x="5826914" y="2915451"/>
            <a:ext cx="2127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213" name="Google Shape;213;p3"/>
          <p:cNvSpPr txBox="1"/>
          <p:nvPr>
            <p:ph idx="7" type="subTitle"/>
          </p:nvPr>
        </p:nvSpPr>
        <p:spPr>
          <a:xfrm>
            <a:off x="5409925" y="3355325"/>
            <a:ext cx="2544000" cy="1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Describe next steps for learning and ideas for smart water use  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14" name="Google Shape;214;p3"/>
          <p:cNvGrpSpPr/>
          <p:nvPr/>
        </p:nvGrpSpPr>
        <p:grpSpPr>
          <a:xfrm rot="5400065">
            <a:off x="4113887" y="-3396789"/>
            <a:ext cx="1344377" cy="1995312"/>
            <a:chOff x="272875" y="1527563"/>
            <a:chExt cx="255950" cy="455000"/>
          </a:xfrm>
        </p:grpSpPr>
        <p:sp>
          <p:nvSpPr>
            <p:cNvPr id="215" name="Google Shape;215;p3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0" name="Google Shape;250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18132" y="1483025"/>
            <a:ext cx="2066726" cy="292919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"/>
          <p:cNvSpPr txBox="1"/>
          <p:nvPr>
            <p:ph idx="1" type="subTitle"/>
          </p:nvPr>
        </p:nvSpPr>
        <p:spPr>
          <a:xfrm>
            <a:off x="1573900" y="950825"/>
            <a:ext cx="57552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" sz="1600">
                <a:latin typeface="Verdana"/>
                <a:ea typeface="Verdana"/>
                <a:cs typeface="Verdana"/>
                <a:sym typeface="Verdana"/>
              </a:rPr>
              <a:t>We are learning to: 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2" name="Google Shape;252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6000" y="0"/>
            <a:ext cx="1534118" cy="1356050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fbe7876e68_0_0"/>
          <p:cNvSpPr txBox="1"/>
          <p:nvPr/>
        </p:nvSpPr>
        <p:spPr>
          <a:xfrm>
            <a:off x="1792900" y="240975"/>
            <a:ext cx="4420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Smart Water inquiry cycle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gfbe7876e68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000" y="0"/>
            <a:ext cx="1534118" cy="1356050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  <p:pic>
        <p:nvPicPr>
          <p:cNvPr id="259" name="Google Shape;259;gfbe7876e68_0_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2518" y="947475"/>
            <a:ext cx="5881636" cy="404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"/>
          <p:cNvSpPr txBox="1"/>
          <p:nvPr/>
        </p:nvSpPr>
        <p:spPr>
          <a:xfrm>
            <a:off x="472575" y="285125"/>
            <a:ext cx="4010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Stage One: Connect with water </a:t>
            </a:r>
            <a:endParaRPr b="1" i="0" sz="1600" u="none" cap="none" strike="noStrik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65" name="Google Shape;265;p5"/>
          <p:cNvGraphicFramePr/>
          <p:nvPr/>
        </p:nvGraphicFramePr>
        <p:xfrm>
          <a:off x="472575" y="840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{0DA0E8AE-AA72-47B6-97BF-0B398FB2AA90}</a:tableStyleId>
              </a:tblPr>
              <a:tblGrid>
                <a:gridCol w="3619500"/>
                <a:gridCol w="4230300"/>
              </a:tblGrid>
              <a:tr h="381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Record your ideas and knowledge about water</a:t>
                      </a:r>
                      <a:endParaRPr b="1"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43434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What do you already know about water? </a:t>
                      </a:r>
                      <a:endParaRPr sz="1400" u="none" cap="none" strike="noStrike">
                        <a:solidFill>
                          <a:srgbClr val="43434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43434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43434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Where can you find healthy freshwater in your community?</a:t>
                      </a:r>
                      <a:endParaRPr sz="1400" u="none" cap="none" strike="noStrike">
                        <a:solidFill>
                          <a:srgbClr val="43434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43434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Why is clean, healthy freshwater important?</a:t>
                      </a:r>
                      <a:endParaRPr sz="1400" u="none" cap="none" strike="noStrike">
                        <a:solidFill>
                          <a:srgbClr val="43434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43434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66" name="Google Shape;26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8850" y="3787450"/>
            <a:ext cx="1534118" cy="1356050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fbe7876e68_0_8"/>
          <p:cNvSpPr txBox="1"/>
          <p:nvPr/>
        </p:nvSpPr>
        <p:spPr>
          <a:xfrm>
            <a:off x="311700" y="445025"/>
            <a:ext cx="85206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4285F4"/>
                </a:solidFill>
                <a:latin typeface="Verdana"/>
                <a:ea typeface="Verdana"/>
                <a:cs typeface="Verdana"/>
                <a:sym typeface="Verdana"/>
              </a:rPr>
              <a:t>Stage One: Connect with water </a:t>
            </a:r>
            <a:endParaRPr b="1" i="0" sz="16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What do you want to know about freshwater?</a:t>
            </a:r>
            <a:r>
              <a:rPr b="1" i="0" lang="en" sz="155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1" i="0" sz="155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2" name="Google Shape;272;gfbe7876e68_0_8"/>
          <p:cNvSpPr txBox="1"/>
          <p:nvPr/>
        </p:nvSpPr>
        <p:spPr>
          <a:xfrm>
            <a:off x="311700" y="1152475"/>
            <a:ext cx="3999900" cy="34164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fbe7876e68_0_8"/>
          <p:cNvSpPr txBox="1"/>
          <p:nvPr/>
        </p:nvSpPr>
        <p:spPr>
          <a:xfrm>
            <a:off x="4832400" y="1152475"/>
            <a:ext cx="3999900" cy="34164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fbe7876e68_0_11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1"/>
              <a:buFont typeface="Arial"/>
              <a:buNone/>
            </a:pPr>
            <a:r>
              <a:rPr b="1" i="0" lang="en" sz="1621" u="none" cap="none" strike="noStrike">
                <a:solidFill>
                  <a:srgbClr val="FFAB40"/>
                </a:solidFill>
                <a:latin typeface="Verdana"/>
                <a:ea typeface="Verdana"/>
                <a:cs typeface="Verdana"/>
                <a:sym typeface="Verdana"/>
              </a:rPr>
              <a:t>Stage Two: Engage and understand</a:t>
            </a:r>
            <a:endParaRPr b="0" i="0" sz="2822" u="none" cap="none" strike="noStrike">
              <a:solidFill>
                <a:srgbClr val="FFAB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9" name="Google Shape;279;gfbe7876e68_0_11"/>
          <p:cNvGraphicFramePr/>
          <p:nvPr/>
        </p:nvGraphicFramePr>
        <p:xfrm>
          <a:off x="470300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{0DA0E8AE-AA72-47B6-97BF-0B398FB2AA90}</a:tableStyleId>
              </a:tblPr>
              <a:tblGrid>
                <a:gridCol w="2745625"/>
                <a:gridCol w="2745625"/>
                <a:gridCol w="2745625"/>
              </a:tblGrid>
              <a:tr h="559625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It’s time to dive deeper into learning about freshwater! </a:t>
                      </a:r>
                      <a:endParaRPr b="1"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>
                    <a:solidFill>
                      <a:srgbClr val="D9E2F3"/>
                    </a:solidFill>
                  </a:tcPr>
                </a:tc>
                <a:tc hMerge="1"/>
                <a:tc hMerge="1"/>
              </a:tr>
              <a:tr h="1083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What else would you like to know about freshwater sources and drinking water? </a:t>
                      </a:r>
                      <a:endParaRPr b="1"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>
                    <a:solidFill>
                      <a:srgbClr val="D9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How can you find out the answers to your questions? Who could help you? </a:t>
                      </a:r>
                      <a:endParaRPr b="1"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>
                    <a:solidFill>
                      <a:srgbClr val="D9E2F3"/>
                    </a:solidFill>
                  </a:tcPr>
                </a:tc>
                <a:tc hMerge="1"/>
              </a:tr>
              <a:tr h="878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/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fbe7876e68_0_5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FFAB40"/>
                </a:solidFill>
                <a:latin typeface="Verdana"/>
                <a:ea typeface="Verdana"/>
                <a:cs typeface="Verdana"/>
                <a:sym typeface="Verdana"/>
              </a:rPr>
              <a:t>Stage Two: Engage and understand</a:t>
            </a:r>
            <a:endParaRPr b="0" i="0" sz="2800" u="none" cap="none" strike="noStrike">
              <a:solidFill>
                <a:srgbClr val="FFAB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5" name="Google Shape;285;gfbe7876e68_0_5"/>
          <p:cNvGraphicFramePr/>
          <p:nvPr/>
        </p:nvGraphicFramePr>
        <p:xfrm>
          <a:off x="470300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{0DA0E8AE-AA72-47B6-97BF-0B398FB2AA90}</a:tableStyleId>
              </a:tblPr>
              <a:tblGrid>
                <a:gridCol w="2745625"/>
                <a:gridCol w="2745625"/>
                <a:gridCol w="2745625"/>
              </a:tblGrid>
              <a:tr h="559625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Let’s keep being curious about freshwater! </a:t>
                      </a:r>
                      <a:endParaRPr b="1"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>
                    <a:solidFill>
                      <a:srgbClr val="D9E2F3"/>
                    </a:solidFill>
                  </a:tcPr>
                </a:tc>
                <a:tc hMerge="1"/>
                <a:tc hMerge="1"/>
              </a:tr>
              <a:tr h="1083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What else would you like to know about te mana o te wai and Waikato’s freshwater features? </a:t>
                      </a:r>
                      <a:endParaRPr b="1"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>
                    <a:solidFill>
                      <a:srgbClr val="D9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How can you find out the answers to your questions? </a:t>
                      </a:r>
                      <a:endParaRPr b="1"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>
                    <a:solidFill>
                      <a:srgbClr val="D9E2F3"/>
                    </a:solidFill>
                  </a:tcPr>
                </a:tc>
                <a:tc hMerge="1"/>
              </a:tr>
              <a:tr h="878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/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fbe7876e68_0_79"/>
          <p:cNvSpPr txBox="1"/>
          <p:nvPr/>
        </p:nvSpPr>
        <p:spPr>
          <a:xfrm>
            <a:off x="1267850" y="1002650"/>
            <a:ext cx="70527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Use this page to record your findings about water in your local area. </a:t>
            </a:r>
            <a:endParaRPr b="0" i="0" sz="1400" u="none" cap="none" strike="noStrik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1" name="Google Shape;291;gfbe7876e68_0_79"/>
          <p:cNvSpPr txBox="1"/>
          <p:nvPr/>
        </p:nvSpPr>
        <p:spPr>
          <a:xfrm>
            <a:off x="3173724" y="802275"/>
            <a:ext cx="18279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Findings </a:t>
            </a:r>
            <a:endParaRPr b="0" i="0" sz="2800" u="none" cap="none" strike="noStrike">
              <a:solidFill>
                <a:srgbClr val="000000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grpSp>
        <p:nvGrpSpPr>
          <p:cNvPr id="292" name="Google Shape;292;gfbe7876e68_0_79"/>
          <p:cNvGrpSpPr/>
          <p:nvPr/>
        </p:nvGrpSpPr>
        <p:grpSpPr>
          <a:xfrm>
            <a:off x="232684" y="1842130"/>
            <a:ext cx="1827900" cy="2399700"/>
            <a:chOff x="2744034" y="1146343"/>
            <a:chExt cx="1827900" cy="2399700"/>
          </a:xfrm>
        </p:grpSpPr>
        <p:sp>
          <p:nvSpPr>
            <p:cNvPr id="293" name="Google Shape;293;gfbe7876e68_0_79"/>
            <p:cNvSpPr/>
            <p:nvPr/>
          </p:nvSpPr>
          <p:spPr>
            <a:xfrm rot="-5400000">
              <a:off x="2458134" y="1432243"/>
              <a:ext cx="2399700" cy="1827900"/>
            </a:xfrm>
            <a:prstGeom prst="rightArrowCallout">
              <a:avLst>
                <a:gd fmla="val 9283" name="adj1"/>
                <a:gd fmla="val 13570" name="adj2"/>
                <a:gd fmla="val 16082" name="adj3"/>
                <a:gd fmla="val 81236" name="adj4"/>
              </a:avLst>
            </a:prstGeom>
            <a:solidFill>
              <a:srgbClr val="A1C3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gfbe7876e68_0_79"/>
            <p:cNvSpPr/>
            <p:nvPr/>
          </p:nvSpPr>
          <p:spPr>
            <a:xfrm flipH="1">
              <a:off x="2832600" y="1686400"/>
              <a:ext cx="1649400" cy="1769700"/>
            </a:xfrm>
            <a:prstGeom prst="snip1Rect">
              <a:avLst>
                <a:gd fmla="val 0" name="adj"/>
              </a:avLst>
            </a:prstGeom>
            <a:solidFill>
              <a:srgbClr val="0C5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gfbe7876e68_0_79"/>
            <p:cNvSpPr txBox="1"/>
            <p:nvPr/>
          </p:nvSpPr>
          <p:spPr>
            <a:xfrm>
              <a:off x="2966450" y="1795520"/>
              <a:ext cx="1383000" cy="14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" name="Google Shape;296;gfbe7876e68_0_79"/>
          <p:cNvGrpSpPr/>
          <p:nvPr/>
        </p:nvGrpSpPr>
        <p:grpSpPr>
          <a:xfrm>
            <a:off x="2319300" y="1873198"/>
            <a:ext cx="1827900" cy="2337548"/>
            <a:chOff x="2744034" y="1146343"/>
            <a:chExt cx="1827900" cy="2399700"/>
          </a:xfrm>
        </p:grpSpPr>
        <p:sp>
          <p:nvSpPr>
            <p:cNvPr id="297" name="Google Shape;297;gfbe7876e68_0_79"/>
            <p:cNvSpPr/>
            <p:nvPr/>
          </p:nvSpPr>
          <p:spPr>
            <a:xfrm rot="-5400000">
              <a:off x="2458134" y="1432243"/>
              <a:ext cx="2399700" cy="1827900"/>
            </a:xfrm>
            <a:prstGeom prst="rightArrowCallout">
              <a:avLst>
                <a:gd fmla="val 9283" name="adj1"/>
                <a:gd fmla="val 13570" name="adj2"/>
                <a:gd fmla="val 16082" name="adj3"/>
                <a:gd fmla="val 81236" name="adj4"/>
              </a:avLst>
            </a:prstGeom>
            <a:solidFill>
              <a:srgbClr val="83E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gfbe7876e68_0_79"/>
            <p:cNvSpPr/>
            <p:nvPr/>
          </p:nvSpPr>
          <p:spPr>
            <a:xfrm flipH="1">
              <a:off x="2832600" y="1686400"/>
              <a:ext cx="1649400" cy="1769700"/>
            </a:xfrm>
            <a:prstGeom prst="snip1Rect">
              <a:avLst>
                <a:gd fmla="val 0" name="adj"/>
              </a:avLst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gfbe7876e68_0_79"/>
            <p:cNvSpPr txBox="1"/>
            <p:nvPr/>
          </p:nvSpPr>
          <p:spPr>
            <a:xfrm>
              <a:off x="2966450" y="1795520"/>
              <a:ext cx="1383000" cy="14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" name="Google Shape;300;gfbe7876e68_0_79"/>
          <p:cNvGrpSpPr/>
          <p:nvPr/>
        </p:nvGrpSpPr>
        <p:grpSpPr>
          <a:xfrm>
            <a:off x="6440759" y="1811043"/>
            <a:ext cx="1827900" cy="2399700"/>
            <a:chOff x="2744034" y="1146343"/>
            <a:chExt cx="1827900" cy="2399700"/>
          </a:xfrm>
        </p:grpSpPr>
        <p:sp>
          <p:nvSpPr>
            <p:cNvPr id="301" name="Google Shape;301;gfbe7876e68_0_79"/>
            <p:cNvSpPr/>
            <p:nvPr/>
          </p:nvSpPr>
          <p:spPr>
            <a:xfrm rot="-5400000">
              <a:off x="2458134" y="1432243"/>
              <a:ext cx="2399700" cy="1827900"/>
            </a:xfrm>
            <a:prstGeom prst="rightArrowCallout">
              <a:avLst>
                <a:gd fmla="val 9283" name="adj1"/>
                <a:gd fmla="val 13570" name="adj2"/>
                <a:gd fmla="val 16082" name="adj3"/>
                <a:gd fmla="val 81236" name="adj4"/>
              </a:avLst>
            </a:prstGeom>
            <a:solidFill>
              <a:srgbClr val="83E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gfbe7876e68_0_79"/>
            <p:cNvSpPr/>
            <p:nvPr/>
          </p:nvSpPr>
          <p:spPr>
            <a:xfrm flipH="1">
              <a:off x="2832600" y="1686400"/>
              <a:ext cx="1649400" cy="1769700"/>
            </a:xfrm>
            <a:prstGeom prst="snip1Rect">
              <a:avLst>
                <a:gd fmla="val 0" name="adj"/>
              </a:avLst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gfbe7876e68_0_79"/>
            <p:cNvSpPr txBox="1"/>
            <p:nvPr/>
          </p:nvSpPr>
          <p:spPr>
            <a:xfrm>
              <a:off x="2966450" y="1795520"/>
              <a:ext cx="1383000" cy="14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" name="Google Shape;304;gfbe7876e68_0_79"/>
          <p:cNvGrpSpPr/>
          <p:nvPr/>
        </p:nvGrpSpPr>
        <p:grpSpPr>
          <a:xfrm>
            <a:off x="4380034" y="2277169"/>
            <a:ext cx="1827900" cy="2399700"/>
            <a:chOff x="4572084" y="1597469"/>
            <a:chExt cx="1827900" cy="2399700"/>
          </a:xfrm>
        </p:grpSpPr>
        <p:sp>
          <p:nvSpPr>
            <p:cNvPr id="305" name="Google Shape;305;gfbe7876e68_0_79"/>
            <p:cNvSpPr/>
            <p:nvPr/>
          </p:nvSpPr>
          <p:spPr>
            <a:xfrm rot="5400000">
              <a:off x="4286184" y="1883369"/>
              <a:ext cx="2399700" cy="1827900"/>
            </a:xfrm>
            <a:prstGeom prst="rightArrowCallout">
              <a:avLst>
                <a:gd fmla="val 9283" name="adj1"/>
                <a:gd fmla="val 13570" name="adj2"/>
                <a:gd fmla="val 16082" name="adj3"/>
                <a:gd fmla="val 81236" name="adj4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gfbe7876e68_0_79"/>
            <p:cNvSpPr/>
            <p:nvPr/>
          </p:nvSpPr>
          <p:spPr>
            <a:xfrm flipH="1" rot="10800000">
              <a:off x="4662018" y="1687411"/>
              <a:ext cx="1649400" cy="1769700"/>
            </a:xfrm>
            <a:prstGeom prst="snip1Rect">
              <a:avLst>
                <a:gd fmla="val 0" name="adj"/>
              </a:avLst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gfbe7876e68_0_79"/>
            <p:cNvSpPr txBox="1"/>
            <p:nvPr/>
          </p:nvSpPr>
          <p:spPr>
            <a:xfrm>
              <a:off x="4794425" y="1795520"/>
              <a:ext cx="1383000" cy="14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8" name="Google Shape;308;gfbe7876e68_0_79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FFAB40"/>
                </a:solidFill>
                <a:latin typeface="Verdana"/>
                <a:ea typeface="Verdana"/>
                <a:cs typeface="Verdana"/>
                <a:sym typeface="Verdana"/>
              </a:rPr>
              <a:t>Stage Two: Engage and understand</a:t>
            </a:r>
            <a:endParaRPr b="0" i="0" sz="1600" u="none" cap="none" strike="noStrike">
              <a:solidFill>
                <a:srgbClr val="FFAB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gfbe7876e68_0_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2225" y="4241825"/>
            <a:ext cx="1031763" cy="912000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Mary</dc:creator>
</cp:coreProperties>
</file>