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</p:sldIdLst>
  <p:sldSz cy="6858000" cx="9144000"/>
  <p:notesSz cx="6858000" cy="9144000"/>
  <p:embeddedFontLst>
    <p:embeddedFont>
      <p:font typeface="Source Sans Pro"/>
      <p:regular r:id="rId33"/>
      <p:bold r:id="rId34"/>
      <p:italic r:id="rId35"/>
      <p:boldItalic r:id="rId36"/>
    </p:embeddedFont>
    <p:embeddedFont>
      <p:font typeface="Questrial"/>
      <p:regular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D60D6C3-7046-483D-8E40-3221E2A1F41A}">
  <a:tblStyle styleId="{9D60D6C3-7046-483D-8E40-3221E2A1F41A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SourceSansPro-regular.fntdata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SourceSansPro-italic.fntdata"/><Relationship Id="rId12" Type="http://schemas.openxmlformats.org/officeDocument/2006/relationships/slide" Target="slides/slide6.xml"/><Relationship Id="rId34" Type="http://schemas.openxmlformats.org/officeDocument/2006/relationships/font" Target="fonts/SourceSansPro-bold.fntdata"/><Relationship Id="rId15" Type="http://schemas.openxmlformats.org/officeDocument/2006/relationships/slide" Target="slides/slide9.xml"/><Relationship Id="rId37" Type="http://schemas.openxmlformats.org/officeDocument/2006/relationships/font" Target="fonts/Questrial-regular.fntdata"/><Relationship Id="rId14" Type="http://schemas.openxmlformats.org/officeDocument/2006/relationships/slide" Target="slides/slide8.xml"/><Relationship Id="rId36" Type="http://schemas.openxmlformats.org/officeDocument/2006/relationships/font" Target="fonts/SourceSansPro-bold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620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2762-creating-collections" TargetMode="Externa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2762-creating-collections#public" TargetMode="Externa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glossary" TargetMode="Externa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3074-using-our-glossary" TargetMode="Externa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3074-using-our-glossary" TargetMode="Externa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503-investigating-butterflies-an-introduction" TargetMode="Externa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503-investigating-butterflies-an-introduction" TargetMode="Externa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503-investigating-butterflies-an-introduction" TargetMode="Externa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503-investigating-butterflies-an-introduction" TargetMode="Externa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teacher_pld" TargetMode="Externa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images" TargetMode="External"/><Relationship Id="rId3" Type="http://schemas.openxmlformats.org/officeDocument/2006/relationships/hyperlink" Target="https://www.sciencelearn.org.nz/images/4497-human-eyes-similar-but-different" TargetMode="Externa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d08df2f204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" name="Google Shape;25;gd08df2f204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gd08df2f204_0_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1316dff3dc_0_20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1316dff3dc_0_20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 u="sng">
                <a:solidFill>
                  <a:srgbClr val="2200CC"/>
                </a:solidFill>
                <a:latin typeface="Arial"/>
                <a:ea typeface="Arial"/>
                <a:cs typeface="Arial"/>
                <a:sym typeface="Arial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https://www.sciencelearn.org.nz/resources/2762-creating-collections</a:t>
            </a:r>
            <a:r>
              <a:rPr lang="en-AU" sz="1100">
                <a:latin typeface="Arial"/>
                <a:ea typeface="Arial"/>
                <a:cs typeface="Arial"/>
                <a:sym typeface="Arial"/>
              </a:rPr>
              <a:t> 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/>
              <a:t> </a:t>
            </a:r>
            <a:endParaRPr sz="1100"/>
          </a:p>
        </p:txBody>
      </p:sp>
      <p:sp>
        <p:nvSpPr>
          <p:cNvPr id="117" name="Google Shape;117;g11316dff3dc_0_209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1316dff3dc_0_20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1316dff3dc_0_20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 u="sng">
                <a:solidFill>
                  <a:srgbClr val="2200CC"/>
                </a:solidFill>
                <a:latin typeface="Arial"/>
                <a:ea typeface="Arial"/>
                <a:cs typeface="Arial"/>
                <a:sym typeface="Arial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https://www.sciencelearn.org.nz/resources/2762-creating-collections#public</a:t>
            </a:r>
            <a:r>
              <a:rPr lang="en-AU" sz="1100">
                <a:solidFill>
                  <a:srgbClr val="2200C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/>
          </a:p>
        </p:txBody>
      </p:sp>
      <p:sp>
        <p:nvSpPr>
          <p:cNvPr id="126" name="Google Shape;126;g11316dff3dc_0_201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1316dff3dc_0_28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11316dff3dc_0_28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/>
              <a:t>Greta</a:t>
            </a:r>
            <a:endParaRPr sz="11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</p:txBody>
      </p:sp>
      <p:sp>
        <p:nvSpPr>
          <p:cNvPr id="135" name="Google Shape;135;g11316dff3dc_0_287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1316dff3dc_0_2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1316dff3dc_0_2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</p:txBody>
      </p:sp>
      <p:sp>
        <p:nvSpPr>
          <p:cNvPr id="143" name="Google Shape;143;g11316dff3dc_0_216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1316dff3dc_0_2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11316dff3dc_0_23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 u="sng">
                <a:solidFill>
                  <a:srgbClr val="2200CC"/>
                </a:solid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https://www.sciencelearn.org.nz/glossary</a:t>
            </a:r>
            <a:r>
              <a:rPr lang="en-AU" sz="1100">
                <a:solidFill>
                  <a:srgbClr val="2200CC"/>
                </a:solidFill>
              </a:rPr>
              <a:t> </a:t>
            </a:r>
            <a:endParaRPr sz="1100">
              <a:solidFill>
                <a:srgbClr val="2200CC"/>
              </a:solidFill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</p:txBody>
      </p:sp>
      <p:sp>
        <p:nvSpPr>
          <p:cNvPr id="152" name="Google Shape;152;g11316dff3dc_0_238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1316dff3dc_0_29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1316dff3dc_0_29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/>
              <a:t>Add yellow </a:t>
            </a:r>
            <a:endParaRPr sz="11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</p:txBody>
      </p:sp>
      <p:sp>
        <p:nvSpPr>
          <p:cNvPr id="161" name="Google Shape;161;g11316dff3dc_0_296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1316dff3dc_0_26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1316dff3dc_0_26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 u="sng">
                <a:solidFill>
                  <a:srgbClr val="2200CC"/>
                </a:solid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https://www.sciencelearn.org.nz/resources/3074-using-our-glossary</a:t>
            </a:r>
            <a:r>
              <a:rPr lang="en-AU" sz="1100">
                <a:solidFill>
                  <a:srgbClr val="2200CC"/>
                </a:solidFill>
              </a:rPr>
              <a:t> </a:t>
            </a:r>
            <a:endParaRPr sz="1100">
              <a:solidFill>
                <a:srgbClr val="2200CC"/>
              </a:solidFill>
            </a:endParaRPr>
          </a:p>
        </p:txBody>
      </p:sp>
      <p:sp>
        <p:nvSpPr>
          <p:cNvPr id="170" name="Google Shape;170;g11316dff3dc_0_261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1316dff3dc_0_25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1316dff3dc_0_25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 u="sng">
                <a:solidFill>
                  <a:srgbClr val="2200CC"/>
                </a:solid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https://www.sciencelearn.org.nz/resources/3074-using-our-glossary</a:t>
            </a:r>
            <a:r>
              <a:rPr lang="en-AU" sz="1100">
                <a:solidFill>
                  <a:srgbClr val="2200CC"/>
                </a:solidFill>
              </a:rPr>
              <a:t> </a:t>
            </a:r>
            <a:endParaRPr sz="1100">
              <a:solidFill>
                <a:srgbClr val="2200CC"/>
              </a:solidFill>
            </a:endParaRPr>
          </a:p>
        </p:txBody>
      </p:sp>
      <p:sp>
        <p:nvSpPr>
          <p:cNvPr id="177" name="Google Shape;177;g11316dff3dc_0_251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1316dff3dc_0_27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1316dff3dc_0_27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/>
              <a:t>Used on </a:t>
            </a:r>
            <a:r>
              <a:rPr lang="en-AU" sz="1100" u="sng">
                <a:solidFill>
                  <a:srgbClr val="2200CC"/>
                </a:solid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https://www.sciencelearn.org.nz/resources/503-investigating-butterflies-an-introduction</a:t>
            </a:r>
            <a:endParaRPr sz="1100">
              <a:solidFill>
                <a:srgbClr val="2200CC"/>
              </a:solidFill>
            </a:endParaRPr>
          </a:p>
        </p:txBody>
      </p:sp>
      <p:sp>
        <p:nvSpPr>
          <p:cNvPr id="184" name="Google Shape;184;g11316dff3dc_0_275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1316dff3dc_0_3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11316dff3dc_0_3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/>
              <a:t>Used on </a:t>
            </a:r>
            <a:r>
              <a:rPr lang="en-AU" sz="1100" u="sng">
                <a:solidFill>
                  <a:srgbClr val="2200CC"/>
                </a:solid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https://www.sciencelearn.org.nz/resources/503-investigating-butterflies-an-introduction</a:t>
            </a:r>
            <a:endParaRPr sz="1100"/>
          </a:p>
        </p:txBody>
      </p:sp>
      <p:sp>
        <p:nvSpPr>
          <p:cNvPr id="193" name="Google Shape;193;g11316dff3dc_0_315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114a5de6419_0_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" name="Google Shape;34;g114a5de6419_0_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" name="Google Shape;35;g114a5de6419_0_14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1316dff3dc_0_3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1316dff3dc_0_3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/>
              <a:t>Used on </a:t>
            </a:r>
            <a:r>
              <a:rPr lang="en-AU" sz="1100" u="sng">
                <a:solidFill>
                  <a:srgbClr val="2200CC"/>
                </a:solid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https://www.sciencelearn.org.nz/resources/503-investigating-butterflies-an-introduction</a:t>
            </a:r>
            <a:endParaRPr sz="1100"/>
          </a:p>
        </p:txBody>
      </p:sp>
      <p:sp>
        <p:nvSpPr>
          <p:cNvPr id="203" name="Google Shape;203;g11316dff3dc_0_326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1316dff3dc_0_3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11316dff3dc_0_33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/>
              <a:t>Used on </a:t>
            </a:r>
            <a:r>
              <a:rPr lang="en-AU" sz="1100" u="sng">
                <a:solidFill>
                  <a:srgbClr val="2200CC"/>
                </a:solid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https://www.sciencelearn.org.nz/resources/503-investigating-butterflies-an-introduction</a:t>
            </a:r>
            <a:endParaRPr sz="1100"/>
          </a:p>
        </p:txBody>
      </p:sp>
      <p:sp>
        <p:nvSpPr>
          <p:cNvPr id="213" name="Google Shape;213;g11316dff3dc_0_336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1316dff3dc_0_30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11316dff3dc_0_30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</p:txBody>
      </p:sp>
      <p:sp>
        <p:nvSpPr>
          <p:cNvPr id="223" name="Google Shape;223;g11316dff3dc_0_307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1316dff3dc_0_34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1316dff3dc_0_34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</p:txBody>
      </p:sp>
      <p:sp>
        <p:nvSpPr>
          <p:cNvPr id="231" name="Google Shape;231;g11316dff3dc_0_347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1316dff3dc_0_28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11316dff3dc_0_28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 u="sng">
                <a:solidFill>
                  <a:schemeClr val="hlink"/>
                </a:solidFill>
                <a:highlight>
                  <a:srgbClr val="2200CC"/>
                </a:highlight>
                <a:hlinkClick r:id="rId2"/>
              </a:rPr>
              <a:t>https://www.sciencelearn.org.nz/teacher_pld</a:t>
            </a:r>
            <a:r>
              <a:rPr lang="en-AU" sz="1100">
                <a:highlight>
                  <a:srgbClr val="2200CC"/>
                </a:highlight>
              </a:rPr>
              <a:t> </a:t>
            </a:r>
            <a:endParaRPr sz="1100">
              <a:highlight>
                <a:srgbClr val="2200CC"/>
              </a:highlight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</p:txBody>
      </p:sp>
      <p:sp>
        <p:nvSpPr>
          <p:cNvPr id="239" name="Google Shape;239;g11316dff3dc_0_281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1316dff3dc_0_2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1316dff3dc_0_2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</p:txBody>
      </p:sp>
      <p:sp>
        <p:nvSpPr>
          <p:cNvPr id="247" name="Google Shape;247;g11316dff3dc_0_224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d549c22467_0_3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gd549c22467_0_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d08df2f204_0_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" name="Google Shape;42;gd08df2f204_0_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r>
              <a:t/>
            </a:r>
            <a:endParaRPr sz="1100"/>
          </a:p>
        </p:txBody>
      </p:sp>
      <p:sp>
        <p:nvSpPr>
          <p:cNvPr id="43" name="Google Shape;43;gd08df2f204_0_22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r>
              <a:rPr lang="en-A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SLH is funded by </a:t>
            </a:r>
            <a:r>
              <a:rPr lang="en-A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en-A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New Zealand </a:t>
            </a:r>
            <a:r>
              <a:rPr lang="en-A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government</a:t>
            </a:r>
            <a:r>
              <a:rPr lang="en-A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AU" sz="1000">
                <a:latin typeface="Verdana"/>
                <a:ea typeface="Verdana"/>
                <a:cs typeface="Verdana"/>
                <a:sym typeface="Verdana"/>
              </a:rPr>
              <a:t>–</a:t>
            </a:r>
            <a:r>
              <a:rPr lang="en-A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MBIE M</a:t>
            </a:r>
            <a:r>
              <a:rPr lang="en-A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inistry</a:t>
            </a:r>
            <a:r>
              <a:rPr lang="en-A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of Business, </a:t>
            </a:r>
            <a:r>
              <a:rPr lang="en-A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Innovation</a:t>
            </a:r>
            <a:r>
              <a:rPr lang="en-A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Employment </a:t>
            </a:r>
            <a:r>
              <a:rPr lang="en-AU" sz="1000">
                <a:latin typeface="Verdana"/>
                <a:ea typeface="Verdana"/>
                <a:cs typeface="Verdana"/>
                <a:sym typeface="Verdana"/>
              </a:rPr>
              <a:t>–</a:t>
            </a:r>
            <a:r>
              <a:rPr lang="en-A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under the Curious Minds fund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1316dff3dc_0_15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1316dff3dc_0_15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/>
              <a:t>Home page: </a:t>
            </a:r>
            <a:r>
              <a:rPr lang="en-AU" sz="1100" u="sng">
                <a:solidFill>
                  <a:schemeClr val="hlink"/>
                </a:solidFill>
                <a:hlinkClick r:id="rId2"/>
              </a:rPr>
              <a:t>https://www.sciencelearn.org.nz/images</a:t>
            </a:r>
            <a:endParaRPr sz="11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/>
              <a:t>Background</a:t>
            </a:r>
            <a:r>
              <a:rPr lang="en-AU" sz="1100"/>
              <a:t> </a:t>
            </a:r>
            <a:r>
              <a:rPr lang="en-AU" sz="1100"/>
              <a:t>image</a:t>
            </a:r>
            <a:r>
              <a:rPr lang="en-AU" sz="1100"/>
              <a:t>: </a:t>
            </a:r>
            <a:r>
              <a:rPr lang="en-AU" sz="1100" u="sng">
                <a:solidFill>
                  <a:schemeClr val="hlink"/>
                </a:solidFill>
                <a:hlinkClick r:id="rId3"/>
              </a:rPr>
              <a:t>https://www.sciencelearn.org.nz/images/4497-human-eyes-similar-but-different</a:t>
            </a:r>
            <a:r>
              <a:rPr lang="en-AU" sz="1100"/>
              <a:t> </a:t>
            </a:r>
            <a:endParaRPr sz="1100"/>
          </a:p>
        </p:txBody>
      </p:sp>
      <p:sp>
        <p:nvSpPr>
          <p:cNvPr id="61" name="Google Shape;61;g11316dff3dc_0_159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1316dff3dc_0_16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1316dff3dc_0_16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/>
              <a:t>Greta</a:t>
            </a:r>
            <a:endParaRPr sz="1100"/>
          </a:p>
        </p:txBody>
      </p:sp>
      <p:sp>
        <p:nvSpPr>
          <p:cNvPr id="82" name="Google Shape;82;g11316dff3dc_0_167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1316dff3dc_0_17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1316dff3dc_0_17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</p:txBody>
      </p:sp>
      <p:sp>
        <p:nvSpPr>
          <p:cNvPr id="90" name="Google Shape;90;g11316dff3dc_0_177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1316dff3dc_0_18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1316dff3dc_0_18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</p:txBody>
      </p:sp>
      <p:sp>
        <p:nvSpPr>
          <p:cNvPr id="98" name="Google Shape;98;g11316dff3dc_0_185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1316dff3dc_0_19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1316dff3dc_0_19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</p:txBody>
      </p:sp>
      <p:sp>
        <p:nvSpPr>
          <p:cNvPr id="108" name="Google Shape;108;g11316dff3dc_0_194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"/>
          <p:cNvPicPr preferRelativeResize="0"/>
          <p:nvPr/>
        </p:nvPicPr>
        <p:blipFill rotWithShape="1">
          <a:blip r:embed="rId2">
            <a:alphaModFix/>
          </a:blip>
          <a:srcRect b="0" l="357" r="347" t="0"/>
          <a:stretch/>
        </p:blipFill>
        <p:spPr>
          <a:xfrm>
            <a:off x="7362825" y="0"/>
            <a:ext cx="1717675" cy="75406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 txBox="1"/>
          <p:nvPr>
            <p:ph type="title"/>
          </p:nvPr>
        </p:nvSpPr>
        <p:spPr>
          <a:xfrm>
            <a:off x="533399" y="611872"/>
            <a:ext cx="3840479" cy="116204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" type="body"/>
          </p:nvPr>
        </p:nvSpPr>
        <p:spPr>
          <a:xfrm>
            <a:off x="4742823" y="1587500"/>
            <a:ext cx="3840479" cy="38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227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420"/>
              <a:buFont typeface="Noto Sans Symbols"/>
              <a:buChar char="●"/>
              <a:defRPr b="0" i="0" sz="2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83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b="0" i="0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433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433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4329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Google Shape;19;p2"/>
          <p:cNvSpPr txBox="1"/>
          <p:nvPr>
            <p:ph idx="2" type="body"/>
          </p:nvPr>
        </p:nvSpPr>
        <p:spPr>
          <a:xfrm>
            <a:off x="533399" y="1787856"/>
            <a:ext cx="3840479" cy="372015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1980"/>
              <a:buFont typeface="Noto Sans Symbols"/>
              <a:buNone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20"/>
              <a:buFont typeface="Noto Sans Symbols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b="0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b="0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" name="Google Shape;20;p2"/>
          <p:cNvSpPr txBox="1"/>
          <p:nvPr>
            <p:ph idx="10" type="dt"/>
          </p:nvPr>
        </p:nvSpPr>
        <p:spPr>
          <a:xfrm>
            <a:off x="6781800" y="6275387"/>
            <a:ext cx="98107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" name="Google Shape;21;p2"/>
          <p:cNvSpPr txBox="1"/>
          <p:nvPr>
            <p:ph idx="11" type="ftr"/>
          </p:nvPr>
        </p:nvSpPr>
        <p:spPr>
          <a:xfrm>
            <a:off x="265112" y="6275387"/>
            <a:ext cx="598328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p2"/>
          <p:cNvSpPr txBox="1"/>
          <p:nvPr>
            <p:ph idx="12" type="sldNum"/>
          </p:nvPr>
        </p:nvSpPr>
        <p:spPr>
          <a:xfrm>
            <a:off x="7897813" y="6275387"/>
            <a:ext cx="9905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549275" y="533400"/>
            <a:ext cx="8042273" cy="911224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549275" y="1600200"/>
            <a:ext cx="8042273" cy="43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9624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  <a:defRPr b="0" i="0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2269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20"/>
              <a:buFont typeface="Noto Sans Symbols"/>
              <a:buChar char="●"/>
              <a:defRPr b="0" i="0" sz="2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683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b="0" i="0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433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4329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6781800" y="6275387"/>
            <a:ext cx="98107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265112" y="6275387"/>
            <a:ext cx="598328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7897813" y="6275387"/>
            <a:ext cx="9905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8.png"/><Relationship Id="rId6" Type="http://schemas.openxmlformats.org/officeDocument/2006/relationships/hyperlink" Target="https://www.youtube.com/watch?v=AnoOflFRBL8" TargetMode="External"/></Relationships>
</file>

<file path=ppt/slides/_rels/slide11.xml.rels><?xml version="1.0" encoding="UTF-8" standalone="yes"?><Relationships xmlns="http://schemas.openxmlformats.org/package/2006/relationships"><Relationship Id="rId20" Type="http://schemas.openxmlformats.org/officeDocument/2006/relationships/hyperlink" Target="https://www.sciencelearn.org.nz/collections/shared/2c24f5428f9659e4777b23dc32e00279" TargetMode="External"/><Relationship Id="rId22" Type="http://schemas.openxmlformats.org/officeDocument/2006/relationships/hyperlink" Target="https://www.sciencelearn.org.nz/collections/shared/74a4e14479915d05aebade9508ae605f" TargetMode="External"/><Relationship Id="rId21" Type="http://schemas.openxmlformats.org/officeDocument/2006/relationships/hyperlink" Target="https://www.sciencelearn.org.nz/collections/shared/b5b6c13541e254da836ebd2ec34c84d1" TargetMode="External"/><Relationship Id="rId24" Type="http://schemas.openxmlformats.org/officeDocument/2006/relationships/hyperlink" Target="https://www.sciencelearn.org.nz/collections/shared/f2f467829e1bc55f8a2ac7f7d0584b24" TargetMode="External"/><Relationship Id="rId23" Type="http://schemas.openxmlformats.org/officeDocument/2006/relationships/hyperlink" Target="https://www.sciencelearn.org.nz/collections/shared/bbc84dec288fc2c572a04dfea351671d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9" Type="http://schemas.openxmlformats.org/officeDocument/2006/relationships/hyperlink" Target="https://www.sciencelearn.org.nz/collections/shared/780f581d01cfe65327777606c5da30fc" TargetMode="External"/><Relationship Id="rId26" Type="http://schemas.openxmlformats.org/officeDocument/2006/relationships/hyperlink" Target="https://www.sciencelearn.org.nz/collections/shared/b473486374619d0da16261eb3cdb9f76" TargetMode="External"/><Relationship Id="rId25" Type="http://schemas.openxmlformats.org/officeDocument/2006/relationships/hyperlink" Target="https://www.sciencelearn.org.nz/collections/shared/fd43e9150a921e63b44f88fa90fa11b1" TargetMode="External"/><Relationship Id="rId28" Type="http://schemas.openxmlformats.org/officeDocument/2006/relationships/hyperlink" Target="https://www.sciencelearn.org.nz/collections/shared/3e7fbb81681e2981e88e4c033524b372" TargetMode="External"/><Relationship Id="rId27" Type="http://schemas.openxmlformats.org/officeDocument/2006/relationships/hyperlink" Target="https://www.sciencelearn.org.nz/collections/shared/66284701d2497c2a00217128b764257e" TargetMode="External"/><Relationship Id="rId5" Type="http://schemas.openxmlformats.org/officeDocument/2006/relationships/hyperlink" Target="https://www.sciencelearn.org.nz/collections/shared/5370233bb40298b66d77d9626069bcb6" TargetMode="External"/><Relationship Id="rId6" Type="http://schemas.openxmlformats.org/officeDocument/2006/relationships/hyperlink" Target="https://www.sciencelearn.org.nz/collections/shared/ff165bab0bfcf4bc8aa20329e038547f" TargetMode="External"/><Relationship Id="rId29" Type="http://schemas.openxmlformats.org/officeDocument/2006/relationships/hyperlink" Target="https://www.sciencelearn.org.nz/collections/shared/82d677254729c6644b49b2cc897b312b" TargetMode="External"/><Relationship Id="rId7" Type="http://schemas.openxmlformats.org/officeDocument/2006/relationships/hyperlink" Target="https://www.sciencelearn.org.nz/collections/shared/2aaae4edb235113d944a7318dd795401" TargetMode="External"/><Relationship Id="rId8" Type="http://schemas.openxmlformats.org/officeDocument/2006/relationships/hyperlink" Target="https://www.sciencelearn.org.nz/collections/shared/9aa5cd9fa9dbe4904e1ef7c82d4e5f12" TargetMode="External"/><Relationship Id="rId31" Type="http://schemas.openxmlformats.org/officeDocument/2006/relationships/hyperlink" Target="https://www.sciencelearn.org.nz/collections/shared/4191138fd06831288405c462f7a8dfee" TargetMode="External"/><Relationship Id="rId30" Type="http://schemas.openxmlformats.org/officeDocument/2006/relationships/hyperlink" Target="https://www.sciencelearn.org.nz/collections/shared/935849a835cc98b8dfe0dfe9b207735c" TargetMode="External"/><Relationship Id="rId11" Type="http://schemas.openxmlformats.org/officeDocument/2006/relationships/hyperlink" Target="https://www.sciencelearn.org.nz/collections/shared/8bd4868f6267876e7bbcb6fbb86d5098" TargetMode="External"/><Relationship Id="rId33" Type="http://schemas.openxmlformats.org/officeDocument/2006/relationships/hyperlink" Target="https://www.sciencelearn.org.nz/collections/shared/da1fd4b2b22d70a71199716548e7e04d" TargetMode="External"/><Relationship Id="rId10" Type="http://schemas.openxmlformats.org/officeDocument/2006/relationships/hyperlink" Target="https://www.sciencelearn.org.nz/collections/shared/d69edfe74206598f863a123495d984d1" TargetMode="External"/><Relationship Id="rId32" Type="http://schemas.openxmlformats.org/officeDocument/2006/relationships/hyperlink" Target="https://www.sciencelearn.org.nz/collections/shared/0935ddd7fc198098873d9b0dc52a93d3" TargetMode="External"/><Relationship Id="rId13" Type="http://schemas.openxmlformats.org/officeDocument/2006/relationships/hyperlink" Target="https://www.sciencelearn.org.nz/collections/shared/b5b393c4136e9e9245bd95502debf651" TargetMode="External"/><Relationship Id="rId35" Type="http://schemas.openxmlformats.org/officeDocument/2006/relationships/hyperlink" Target="https://www.sciencelearn.org.nz/collections/shared/4e45d1e910db870934a61bffa384150d" TargetMode="External"/><Relationship Id="rId12" Type="http://schemas.openxmlformats.org/officeDocument/2006/relationships/hyperlink" Target="https://www.sciencelearn.org.nz/collections/shared/e203cf40c83f476aaa7fc9dddd2819f8" TargetMode="External"/><Relationship Id="rId34" Type="http://schemas.openxmlformats.org/officeDocument/2006/relationships/hyperlink" Target="https://www.sciencelearn.org.nz/collections/shared/e9af8496930043442820ae594a7289c0" TargetMode="External"/><Relationship Id="rId15" Type="http://schemas.openxmlformats.org/officeDocument/2006/relationships/hyperlink" Target="https://www.sciencelearn.org.nz/collections/shared/93c3bd860dfdb7053845aab83924ac90" TargetMode="External"/><Relationship Id="rId37" Type="http://schemas.openxmlformats.org/officeDocument/2006/relationships/hyperlink" Target="https://www.sciencelearn.org.nz/collections/shared/9de9ebce014db936fbb906df6c7884f6" TargetMode="External"/><Relationship Id="rId14" Type="http://schemas.openxmlformats.org/officeDocument/2006/relationships/hyperlink" Target="https://www.sciencelearn.org.nz/collections/shared/5fc68efe04fab089f92679f82b3d4fc0" TargetMode="External"/><Relationship Id="rId36" Type="http://schemas.openxmlformats.org/officeDocument/2006/relationships/hyperlink" Target="https://www.sciencelearn.org.nz/collections/shared/172c4ad3ea86d6a23cbda39f52b902b0" TargetMode="External"/><Relationship Id="rId17" Type="http://schemas.openxmlformats.org/officeDocument/2006/relationships/hyperlink" Target="https://www.sciencelearn.org.nz/collections/shared/f9525c61123c84f7433f3761ae094a90" TargetMode="External"/><Relationship Id="rId39" Type="http://schemas.openxmlformats.org/officeDocument/2006/relationships/hyperlink" Target="https://www.sciencelearn.org.nz/collections/shared/1ee4f149a71f1d348a2031615c9b046b" TargetMode="External"/><Relationship Id="rId16" Type="http://schemas.openxmlformats.org/officeDocument/2006/relationships/hyperlink" Target="https://www.sciencelearn.org.nz/collections/shared/c093357e294bca58330251b1fd7a6c6c" TargetMode="External"/><Relationship Id="rId38" Type="http://schemas.openxmlformats.org/officeDocument/2006/relationships/hyperlink" Target="https://www.sciencelearn.org.nz/collections/shared/5c3131e5b8f7d58dbcf61a51281581d9" TargetMode="External"/><Relationship Id="rId19" Type="http://schemas.openxmlformats.org/officeDocument/2006/relationships/hyperlink" Target="https://www.sciencelearn.org.nz/collections/shared/1f59bd69f25768cafbc94102f2908c8a" TargetMode="External"/><Relationship Id="rId18" Type="http://schemas.openxmlformats.org/officeDocument/2006/relationships/hyperlink" Target="https://www.sciencelearn.org.nz/collections/shared/05a176e500cdb8eb7d5358a5c5c15d62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3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1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12.png"/><Relationship Id="rId6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12.png"/><Relationship Id="rId6" Type="http://schemas.openxmlformats.org/officeDocument/2006/relationships/image" Target="../media/image1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12.png"/><Relationship Id="rId6" Type="http://schemas.openxmlformats.org/officeDocument/2006/relationships/image" Target="../media/image2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1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2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3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1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hyperlink" Target="mailto:enquiries@sciencelearn.org.nz" TargetMode="External"/><Relationship Id="rId4" Type="http://schemas.openxmlformats.org/officeDocument/2006/relationships/hyperlink" Target="http://www.facebook.com/nzsciencelearn" TargetMode="External"/><Relationship Id="rId9" Type="http://schemas.openxmlformats.org/officeDocument/2006/relationships/hyperlink" Target="http://slh-talk.slack.com/" TargetMode="External"/><Relationship Id="rId5" Type="http://schemas.openxmlformats.org/officeDocument/2006/relationships/hyperlink" Target="http://www.facebook.com/nzsciencelearn" TargetMode="External"/><Relationship Id="rId6" Type="http://schemas.openxmlformats.org/officeDocument/2006/relationships/hyperlink" Target="https://nz.pinterest.com/nzsciencelearn/" TargetMode="External"/><Relationship Id="rId7" Type="http://schemas.openxmlformats.org/officeDocument/2006/relationships/hyperlink" Target="http://www.instagram.com/sciencelearninghubnz" TargetMode="External"/><Relationship Id="rId8" Type="http://schemas.openxmlformats.org/officeDocument/2006/relationships/hyperlink" Target="https://join.slack.com/t/slh-talk/shared_invite/enQtMjU3OTUzMDgwNjYxLTk1ZTdlMGY4Zjk5MzlkMDIwMmNkMzliOGZkYWQzNzFiZWM5M2U1ZGY1MTY3MjVjYmRjOWE1MTM1ZTc4OGRiY2Y" TargetMode="External"/><Relationship Id="rId11" Type="http://schemas.openxmlformats.org/officeDocument/2006/relationships/image" Target="../media/image18.jpg"/><Relationship Id="rId10" Type="http://schemas.openxmlformats.org/officeDocument/2006/relationships/hyperlink" Target="mailto:enquiries@sciencelearn.org.nz" TargetMode="External"/><Relationship Id="rId13" Type="http://schemas.openxmlformats.org/officeDocument/2006/relationships/image" Target="../media/image25.png"/><Relationship Id="rId12" Type="http://schemas.openxmlformats.org/officeDocument/2006/relationships/image" Target="../media/image23.png"/><Relationship Id="rId15" Type="http://schemas.openxmlformats.org/officeDocument/2006/relationships/image" Target="../media/image26.png"/><Relationship Id="rId14" Type="http://schemas.openxmlformats.org/officeDocument/2006/relationships/image" Target="../media/image22.png"/><Relationship Id="rId16" Type="http://schemas.openxmlformats.org/officeDocument/2006/relationships/image" Target="../media/image2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Relationship Id="rId4" Type="http://schemas.openxmlformats.org/officeDocument/2006/relationships/image" Target="../media/image1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3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2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16.png"/><Relationship Id="rId6" Type="http://schemas.openxmlformats.org/officeDocument/2006/relationships/hyperlink" Target="http://natlib.govt.nz/records/22628945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13.png"/><Relationship Id="rId6" Type="http://schemas.openxmlformats.org/officeDocument/2006/relationships/hyperlink" Target="http://natlib.govt.nz/records/22495223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/>
          <p:nvPr/>
        </p:nvSpPr>
        <p:spPr>
          <a:xfrm>
            <a:off x="385475" y="5776788"/>
            <a:ext cx="8218800" cy="5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859C"/>
              </a:buClr>
              <a:buSzPts val="600"/>
              <a:buFont typeface="Arial"/>
              <a:buNone/>
            </a:pPr>
            <a:r>
              <a:rPr b="1" i="0" lang="en-AU" sz="2400" u="none" cap="none" strike="noStrike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rPr>
              <a:t>4–4:45 pm Thursday </a:t>
            </a:r>
            <a:r>
              <a:rPr b="1" lang="en-AU" sz="2400">
                <a:solidFill>
                  <a:srgbClr val="31859C"/>
                </a:solidFill>
              </a:rPr>
              <a:t>17 February 2022</a:t>
            </a:r>
            <a:endParaRPr b="1" i="0" sz="2400" u="none" cap="none" strike="noStrike">
              <a:solidFill>
                <a:srgbClr val="3185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0" name="Google Shape;30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80863" y="1884899"/>
            <a:ext cx="5782374" cy="3863475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3"/>
          <p:cNvSpPr txBox="1"/>
          <p:nvPr/>
        </p:nvSpPr>
        <p:spPr>
          <a:xfrm>
            <a:off x="0" y="114375"/>
            <a:ext cx="9144000" cy="174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rgbClr val="2C7C9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5000">
                <a:solidFill>
                  <a:srgbClr val="2C7C9F"/>
                </a:solidFill>
              </a:rPr>
              <a:t>Science support at </a:t>
            </a:r>
            <a:endParaRPr b="1" sz="5000">
              <a:solidFill>
                <a:srgbClr val="2C7C9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5000">
                <a:solidFill>
                  <a:srgbClr val="2C7C9F"/>
                </a:solidFill>
              </a:rPr>
              <a:t>your fingertips</a:t>
            </a:r>
            <a:endParaRPr b="1" sz="3700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rgbClr val="2C7C9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2"/>
          <p:cNvSpPr txBox="1"/>
          <p:nvPr/>
        </p:nvSpPr>
        <p:spPr>
          <a:xfrm>
            <a:off x="457200" y="0"/>
            <a:ext cx="82296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4800">
                <a:solidFill>
                  <a:srgbClr val="2C7C9F"/>
                </a:solidFill>
              </a:rPr>
              <a:t>Our collections tool</a:t>
            </a:r>
            <a:endParaRPr b="1" sz="4800">
              <a:solidFill>
                <a:srgbClr val="2C7C9F"/>
              </a:solidFill>
            </a:endParaRPr>
          </a:p>
        </p:txBody>
      </p:sp>
      <p:sp>
        <p:nvSpPr>
          <p:cNvPr id="120" name="Google Shape;120;p12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1" name="Google Shape;121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151930"/>
            <a:ext cx="9144003" cy="4554142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2"/>
          <p:cNvSpPr txBox="1"/>
          <p:nvPr/>
        </p:nvSpPr>
        <p:spPr>
          <a:xfrm>
            <a:off x="3490875" y="5557600"/>
            <a:ext cx="3082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600">
                <a:solidFill>
                  <a:schemeClr val="dk1"/>
                </a:solidFill>
                <a:highlight>
                  <a:schemeClr val="lt1"/>
                </a:highlight>
              </a:rPr>
              <a:t>Video thumbnail: Waimarie McFarland of Te Pane O Mataoho and Nicola Kawana planting kumara with traditional tools. </a:t>
            </a:r>
            <a:r>
              <a:rPr i="1" lang="en-AU" sz="600">
                <a:solidFill>
                  <a:srgbClr val="477DCA"/>
                </a:solidFill>
                <a:highlight>
                  <a:schemeClr val="lt1"/>
                </a:highlight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Whānau Living</a:t>
            </a:r>
            <a:r>
              <a:rPr lang="en-AU" sz="600">
                <a:solidFill>
                  <a:schemeClr val="dk1"/>
                </a:solidFill>
                <a:highlight>
                  <a:schemeClr val="lt1"/>
                </a:highlight>
              </a:rPr>
              <a:t>, Adrenalin Group</a:t>
            </a:r>
            <a:endParaRPr sz="600"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/>
          <p:nvPr/>
        </p:nvSpPr>
        <p:spPr>
          <a:xfrm>
            <a:off x="457200" y="0"/>
            <a:ext cx="82296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4800">
                <a:solidFill>
                  <a:srgbClr val="2C7C9F"/>
                </a:solidFill>
              </a:rPr>
              <a:t>C</a:t>
            </a:r>
            <a:r>
              <a:rPr b="1" lang="en-AU" sz="4800">
                <a:solidFill>
                  <a:srgbClr val="2C7C9F"/>
                </a:solidFill>
              </a:rPr>
              <a:t>ollections to copy</a:t>
            </a:r>
            <a:endParaRPr b="1" sz="4800">
              <a:solidFill>
                <a:srgbClr val="2C7C9F"/>
              </a:solidFill>
            </a:endParaRPr>
          </a:p>
        </p:txBody>
      </p:sp>
      <p:sp>
        <p:nvSpPr>
          <p:cNvPr id="129" name="Google Shape;129;p13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0" name="Google Shape;130;p13"/>
          <p:cNvSpPr txBox="1"/>
          <p:nvPr/>
        </p:nvSpPr>
        <p:spPr>
          <a:xfrm>
            <a:off x="195375" y="990750"/>
            <a:ext cx="4588800" cy="43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-AU" sz="1600">
                <a:solidFill>
                  <a:srgbClr val="477DCA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1080 and the wicked problem of predator control</a:t>
            </a:r>
            <a:endParaRPr sz="1600">
              <a:solidFill>
                <a:srgbClr val="477DCA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-AU" sz="1600">
                <a:solidFill>
                  <a:srgbClr val="477DCA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3, 2, 1 . . . Lift off!</a:t>
            </a:r>
            <a:r>
              <a:rPr lang="en-AU" sz="1600">
                <a:solidFill>
                  <a:srgbClr val="000000"/>
                </a:solidFill>
              </a:rPr>
              <a:t> 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-AU" sz="1600">
                <a:solidFill>
                  <a:srgbClr val="477DCA"/>
                </a:solidFill>
                <a:uFill>
                  <a:noFill/>
                </a:u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The air around us</a:t>
            </a:r>
            <a:endParaRPr sz="1600">
              <a:solidFill>
                <a:srgbClr val="477DCA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-AU" sz="1600">
                <a:solidFill>
                  <a:srgbClr val="477DCA"/>
                </a:solidFill>
                <a:uFill>
                  <a:noFill/>
                </a:u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Autumn science</a:t>
            </a:r>
            <a:endParaRPr sz="1600">
              <a:solidFill>
                <a:srgbClr val="477DCA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-AU" sz="1600">
                <a:solidFill>
                  <a:srgbClr val="477DCA"/>
                </a:solidFill>
                <a:uFill>
                  <a:noFill/>
                </a:u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Big Blue Future</a:t>
            </a:r>
            <a:r>
              <a:rPr lang="en-AU" sz="1600">
                <a:solidFill>
                  <a:srgbClr val="000000"/>
                </a:solidFill>
              </a:rPr>
              <a:t> 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-AU" sz="1600">
                <a:solidFill>
                  <a:srgbClr val="477DCA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Biodiversity – estuaries and marine ecosystems</a:t>
            </a:r>
            <a:endParaRPr sz="1600">
              <a:solidFill>
                <a:srgbClr val="477DCA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-AU" sz="1600">
                <a:solidFill>
                  <a:srgbClr val="477DCA"/>
                </a:solidFill>
                <a:uFill>
                  <a:noFill/>
                </a:u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Biosecurity</a:t>
            </a:r>
            <a:endParaRPr sz="1600">
              <a:solidFill>
                <a:srgbClr val="477DCA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-AU" sz="1600">
                <a:solidFill>
                  <a:srgbClr val="477DCA"/>
                </a:solidFill>
                <a:uFill>
                  <a:noFill/>
                </a:uFill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Birds</a:t>
            </a:r>
            <a:endParaRPr sz="1600">
              <a:solidFill>
                <a:srgbClr val="477DCA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-AU" sz="1600">
                <a:solidFill>
                  <a:srgbClr val="477DCA"/>
                </a:solidFill>
                <a:uFill>
                  <a:noFill/>
                </a:uFill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Bringing back the birdsong</a:t>
            </a:r>
            <a:endParaRPr sz="1600">
              <a:solidFill>
                <a:srgbClr val="477DCA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-AU" sz="1600">
                <a:solidFill>
                  <a:srgbClr val="477DCA"/>
                </a:solidFill>
                <a:uFill>
                  <a:noFill/>
                </a:uFill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Clean water and sanitation </a:t>
            </a:r>
            <a:endParaRPr sz="1600">
              <a:latin typeface="Questrial"/>
              <a:ea typeface="Questrial"/>
              <a:cs typeface="Questrial"/>
              <a:sym typeface="Questrial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-AU" sz="1600">
                <a:solidFill>
                  <a:srgbClr val="477DCA"/>
                </a:solidFill>
                <a:uFill>
                  <a:noFill/>
                </a:uFill>
                <a:hlinkClick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Climate change</a:t>
            </a:r>
            <a:r>
              <a:rPr lang="en-AU" sz="1600">
                <a:solidFill>
                  <a:srgbClr val="000000"/>
                </a:solidFill>
              </a:rPr>
              <a:t> 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-AU" sz="1600">
                <a:solidFill>
                  <a:srgbClr val="477DCA"/>
                </a:solidFill>
                <a:uFill>
                  <a:noFill/>
                </a:uFill>
                <a:hlinkClick r:id="rId1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Discovering new species</a:t>
            </a:r>
            <a:endParaRPr sz="1600">
              <a:solidFill>
                <a:srgbClr val="477DCA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AU" sz="1600">
                <a:solidFill>
                  <a:srgbClr val="477DCA"/>
                </a:solidFill>
                <a:uFill>
                  <a:noFill/>
                </a:uFill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Our atmosphere and climate 2020</a:t>
            </a:r>
            <a:endParaRPr sz="16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AU" sz="1600">
                <a:solidFill>
                  <a:srgbClr val="477DCA"/>
                </a:solidFill>
                <a:uFill>
                  <a:noFill/>
                </a:uFill>
                <a:hlinkClick r:id="rId1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The periodic table of elements</a:t>
            </a:r>
            <a:endParaRPr sz="1600">
              <a:solidFill>
                <a:srgbClr val="477DCA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AU" sz="1600">
                <a:solidFill>
                  <a:srgbClr val="477DCA"/>
                </a:solidFill>
                <a:uFill>
                  <a:noFill/>
                </a:uFill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Physics – force and motion</a:t>
            </a:r>
            <a:endParaRPr sz="1600">
              <a:solidFill>
                <a:srgbClr val="477DCA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AU" sz="1600">
                <a:solidFill>
                  <a:srgbClr val="477DCA"/>
                </a:solidFill>
                <a:uFill>
                  <a:noFill/>
                </a:uFill>
                <a:hlinkClick r:id="rId2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Simple machines</a:t>
            </a:r>
            <a:r>
              <a:rPr lang="en-AU" sz="1600">
                <a:solidFill>
                  <a:schemeClr val="dk1"/>
                </a:solidFill>
              </a:rPr>
              <a:t> </a:t>
            </a:r>
            <a:r>
              <a:rPr lang="en-AU" sz="1600">
                <a:solidFill>
                  <a:srgbClr val="477DCA"/>
                </a:solidFill>
                <a:uFill>
                  <a:noFill/>
                </a:uFill>
                <a:hlinkClick r:id="rId2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Sound – lower primary</a:t>
            </a:r>
            <a:endParaRPr sz="1600">
              <a:solidFill>
                <a:srgbClr val="477DCA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477DCA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477DCA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800"/>
              </a:spcBef>
              <a:spcAft>
                <a:spcPts val="1300"/>
              </a:spcAft>
              <a:buNone/>
            </a:pPr>
            <a:r>
              <a:t/>
            </a:r>
            <a:endParaRPr sz="220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31" name="Google Shape;131;p13"/>
          <p:cNvSpPr txBox="1"/>
          <p:nvPr/>
        </p:nvSpPr>
        <p:spPr>
          <a:xfrm>
            <a:off x="4784300" y="990750"/>
            <a:ext cx="3840900" cy="39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-AU" sz="1600">
                <a:solidFill>
                  <a:srgbClr val="477DCA"/>
                </a:solidFill>
                <a:uFill>
                  <a:noFill/>
                </a:uFill>
                <a:hlinkClick r:id="rId2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eDNA</a:t>
            </a:r>
            <a:r>
              <a:rPr lang="en-AU" sz="1600">
                <a:solidFill>
                  <a:srgbClr val="000000"/>
                </a:solidFill>
              </a:rPr>
              <a:t> 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-AU" sz="1600">
                <a:solidFill>
                  <a:srgbClr val="477DCA"/>
                </a:solidFill>
                <a:uFill>
                  <a:noFill/>
                </a:uFill>
                <a:hlinkClick r:id="rId2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Exploring space – resources for years 5/6</a:t>
            </a:r>
            <a:endParaRPr sz="1600">
              <a:solidFill>
                <a:srgbClr val="477DCA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-AU" sz="1600">
                <a:solidFill>
                  <a:srgbClr val="477DCA"/>
                </a:solidFill>
                <a:uFill>
                  <a:noFill/>
                </a:uFill>
                <a:hlinkClick r:id="rId2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Flight and the science capabilities </a:t>
            </a:r>
            <a:r>
              <a:rPr lang="en-AU" sz="1600">
                <a:solidFill>
                  <a:srgbClr val="477DCA"/>
                </a:solidFill>
                <a:uFill>
                  <a:noFill/>
                </a:uFill>
                <a:hlinkClick r:id="rId2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Gardens</a:t>
            </a:r>
            <a:endParaRPr sz="1600">
              <a:solidFill>
                <a:srgbClr val="477DCA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-AU" sz="1600">
                <a:solidFill>
                  <a:srgbClr val="477DCA"/>
                </a:solidFill>
                <a:uFill>
                  <a:noFill/>
                </a:uFill>
                <a:hlinkClick r:id="rId2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Learning at home – Galileo</a:t>
            </a:r>
            <a:endParaRPr sz="1600">
              <a:solidFill>
                <a:srgbClr val="477DCA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-AU" sz="1600">
                <a:solidFill>
                  <a:srgbClr val="477DCA"/>
                </a:solidFill>
                <a:uFill>
                  <a:noFill/>
                </a:uFill>
                <a:hlinkClick r:id="rId2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Learning at home – river catchments and connections</a:t>
            </a:r>
            <a:endParaRPr sz="1600">
              <a:solidFill>
                <a:srgbClr val="477DCA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-AU" sz="1600">
                <a:solidFill>
                  <a:srgbClr val="477DCA"/>
                </a:solidFill>
                <a:uFill>
                  <a:noFill/>
                </a:uFill>
                <a:hlinkClick r:id="rId2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Light and shadows</a:t>
            </a:r>
            <a:endParaRPr sz="1600">
              <a:solidFill>
                <a:srgbClr val="477DCA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-AU" sz="1600">
                <a:solidFill>
                  <a:srgbClr val="477DCA"/>
                </a:solidFill>
                <a:uFill>
                  <a:noFill/>
                </a:uFill>
                <a:hlinkClick r:id="rId2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Mighty microbes</a:t>
            </a:r>
            <a:r>
              <a:rPr lang="en-AU" sz="1600">
                <a:solidFill>
                  <a:srgbClr val="000000"/>
                </a:solidFill>
              </a:rPr>
              <a:t> 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-AU" sz="1600">
                <a:solidFill>
                  <a:srgbClr val="477DCA"/>
                </a:solidFill>
                <a:uFill>
                  <a:noFill/>
                </a:uFill>
                <a:hlinkClick r:id="rId3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Moo to You</a:t>
            </a:r>
            <a:r>
              <a:rPr lang="en-AU" sz="1600">
                <a:solidFill>
                  <a:srgbClr val="000000"/>
                </a:solidFill>
              </a:rPr>
              <a:t> 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-AU" sz="1600">
                <a:solidFill>
                  <a:srgbClr val="477DCA"/>
                </a:solidFill>
                <a:uFill>
                  <a:noFill/>
                </a:uFill>
                <a:hlinkClick r:id="rId3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Opportunities for using te reo Māori</a:t>
            </a:r>
            <a:endParaRPr sz="1600">
              <a:solidFill>
                <a:srgbClr val="477DCA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AU" sz="1600">
                <a:solidFill>
                  <a:srgbClr val="477DCA"/>
                </a:solidFill>
                <a:uFill>
                  <a:noFill/>
                </a:uFill>
                <a:hlinkClick r:id="rId3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Te repo/wetlands</a:t>
            </a:r>
            <a:endParaRPr sz="1600">
              <a:solidFill>
                <a:srgbClr val="477DCA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AU" sz="1600">
                <a:solidFill>
                  <a:srgbClr val="477DCA"/>
                </a:solidFill>
                <a:uFill>
                  <a:noFill/>
                </a:uFill>
                <a:hlinkClick r:id="rId3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Takahē – conservation and ecology</a:t>
            </a:r>
            <a:endParaRPr sz="1600">
              <a:solidFill>
                <a:srgbClr val="477DCA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AU" sz="1600">
                <a:solidFill>
                  <a:srgbClr val="477DCA"/>
                </a:solidFill>
                <a:uFill>
                  <a:noFill/>
                </a:uFill>
                <a:hlinkClick r:id="rId3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Takahē – science capabilities</a:t>
            </a:r>
            <a:endParaRPr sz="1600">
              <a:solidFill>
                <a:srgbClr val="477DCA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AU" sz="1600">
                <a:solidFill>
                  <a:srgbClr val="477DCA"/>
                </a:solidFill>
                <a:uFill>
                  <a:noFill/>
                </a:uFill>
                <a:hlinkClick r:id="rId3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Water analysis</a:t>
            </a:r>
            <a:r>
              <a:rPr lang="en-AU" sz="1600">
                <a:solidFill>
                  <a:schemeClr val="dk1"/>
                </a:solidFill>
              </a:rPr>
              <a:t> </a:t>
            </a:r>
            <a:r>
              <a:rPr lang="en-AU" sz="1600">
                <a:solidFill>
                  <a:srgbClr val="477DCA"/>
                </a:solidFill>
                <a:uFill>
                  <a:noFill/>
                </a:uFill>
                <a:hlinkClick r:id="rId3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Water quality</a:t>
            </a:r>
            <a:endParaRPr sz="1600">
              <a:solidFill>
                <a:srgbClr val="477DCA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AU" sz="1600">
                <a:solidFill>
                  <a:srgbClr val="477DCA"/>
                </a:solidFill>
                <a:uFill>
                  <a:noFill/>
                </a:uFill>
                <a:hlinkClick r:id="rId3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Waves PLD resources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AU" sz="1600">
                <a:solidFill>
                  <a:srgbClr val="477DCA"/>
                </a:solidFill>
                <a:uFill>
                  <a:noFill/>
                </a:uFill>
                <a:hlinkClick r:id="rId3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Summer science</a:t>
            </a:r>
            <a:endParaRPr sz="1600">
              <a:solidFill>
                <a:srgbClr val="477DCA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AU" sz="1600">
                <a:solidFill>
                  <a:srgbClr val="477DCA"/>
                </a:solidFill>
                <a:uFill>
                  <a:noFill/>
                </a:uFill>
                <a:hlinkClick r:id="rId3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Rongoā Māori</a:t>
            </a:r>
            <a:endParaRPr sz="1600">
              <a:solidFill>
                <a:srgbClr val="477DCA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800"/>
              </a:spcBef>
              <a:spcAft>
                <a:spcPts val="1300"/>
              </a:spcAft>
              <a:buNone/>
            </a:pPr>
            <a:r>
              <a:t/>
            </a:r>
            <a:endParaRPr sz="2200"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4"/>
          <p:cNvSpPr txBox="1"/>
          <p:nvPr/>
        </p:nvSpPr>
        <p:spPr>
          <a:xfrm>
            <a:off x="457200" y="0"/>
            <a:ext cx="82296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AU" sz="4800">
                <a:solidFill>
                  <a:schemeClr val="accent1"/>
                </a:solidFill>
              </a:rPr>
              <a:t>Glossary</a:t>
            </a:r>
            <a:endParaRPr b="1" sz="4800">
              <a:solidFill>
                <a:srgbClr val="2C7C9F"/>
              </a:solidFill>
            </a:endParaRPr>
          </a:p>
        </p:txBody>
      </p:sp>
      <p:sp>
        <p:nvSpPr>
          <p:cNvPr id="138" name="Google Shape;138;p14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39" name="Google Shape;13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9525" y="1607200"/>
            <a:ext cx="7962900" cy="280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5"/>
          <p:cNvSpPr txBox="1"/>
          <p:nvPr/>
        </p:nvSpPr>
        <p:spPr>
          <a:xfrm>
            <a:off x="457200" y="0"/>
            <a:ext cx="82296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AU" sz="4800">
                <a:solidFill>
                  <a:schemeClr val="accent1"/>
                </a:solidFill>
              </a:rPr>
              <a:t>Glossary</a:t>
            </a:r>
            <a:endParaRPr b="1" sz="4800">
              <a:solidFill>
                <a:srgbClr val="2C7C9F"/>
              </a:solidFill>
            </a:endParaRPr>
          </a:p>
        </p:txBody>
      </p:sp>
      <p:sp>
        <p:nvSpPr>
          <p:cNvPr id="146" name="Google Shape;146;p15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7" name="Google Shape;147;p15"/>
          <p:cNvPicPr preferRelativeResize="0"/>
          <p:nvPr/>
        </p:nvPicPr>
        <p:blipFill rotWithShape="1">
          <a:blip r:embed="rId5">
            <a:alphaModFix/>
          </a:blip>
          <a:srcRect b="0" l="2535" r="2126" t="0"/>
          <a:stretch/>
        </p:blipFill>
        <p:spPr>
          <a:xfrm>
            <a:off x="0" y="1166175"/>
            <a:ext cx="9143999" cy="539884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5"/>
          <p:cNvSpPr/>
          <p:nvPr/>
        </p:nvSpPr>
        <p:spPr>
          <a:xfrm>
            <a:off x="7068150" y="1520575"/>
            <a:ext cx="568500" cy="11493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6"/>
          <p:cNvSpPr txBox="1"/>
          <p:nvPr/>
        </p:nvSpPr>
        <p:spPr>
          <a:xfrm>
            <a:off x="457200" y="0"/>
            <a:ext cx="82296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AU" sz="4800">
                <a:solidFill>
                  <a:schemeClr val="accent1"/>
                </a:solidFill>
              </a:rPr>
              <a:t>Glossary</a:t>
            </a:r>
            <a:endParaRPr b="1" sz="4800">
              <a:solidFill>
                <a:srgbClr val="2C7C9F"/>
              </a:solidFill>
            </a:endParaRPr>
          </a:p>
        </p:txBody>
      </p:sp>
      <p:sp>
        <p:nvSpPr>
          <p:cNvPr id="155" name="Google Shape;155;p16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6" name="Google Shape;15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" y="1046412"/>
            <a:ext cx="9144001" cy="5028127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6"/>
          <p:cNvSpPr/>
          <p:nvPr/>
        </p:nvSpPr>
        <p:spPr>
          <a:xfrm>
            <a:off x="5318300" y="2283300"/>
            <a:ext cx="2664300" cy="658200"/>
          </a:xfrm>
          <a:prstGeom prst="ellipse">
            <a:avLst/>
          </a:prstGeom>
          <a:noFill/>
          <a:ln cap="flat" cmpd="sng" w="762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7"/>
          <p:cNvSpPr txBox="1"/>
          <p:nvPr/>
        </p:nvSpPr>
        <p:spPr>
          <a:xfrm>
            <a:off x="457200" y="0"/>
            <a:ext cx="82296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4800">
                <a:solidFill>
                  <a:srgbClr val="2C7C9F"/>
                </a:solidFill>
              </a:rPr>
              <a:t>G</a:t>
            </a:r>
            <a:r>
              <a:rPr b="1" lang="en-AU" sz="4800">
                <a:solidFill>
                  <a:srgbClr val="2C7C9F"/>
                </a:solidFill>
              </a:rPr>
              <a:t>lossary</a:t>
            </a:r>
            <a:endParaRPr b="1" sz="4800">
              <a:solidFill>
                <a:srgbClr val="2C7C9F"/>
              </a:solidFill>
            </a:endParaRPr>
          </a:p>
        </p:txBody>
      </p:sp>
      <p:sp>
        <p:nvSpPr>
          <p:cNvPr id="164" name="Google Shape;164;p17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65" name="Google Shape;16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44663" y="916800"/>
            <a:ext cx="4854674" cy="545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7"/>
          <p:cNvSpPr/>
          <p:nvPr/>
        </p:nvSpPr>
        <p:spPr>
          <a:xfrm>
            <a:off x="3726075" y="1725300"/>
            <a:ext cx="3708000" cy="658200"/>
          </a:xfrm>
          <a:prstGeom prst="ellipse">
            <a:avLst/>
          </a:prstGeom>
          <a:noFill/>
          <a:ln cap="flat" cmpd="sng" w="762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8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73" name="Google Shape;17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24175" y="127700"/>
            <a:ext cx="6495756" cy="607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9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0" name="Google Shape;18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85275" y="0"/>
            <a:ext cx="6173442" cy="637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0"/>
          <p:cNvSpPr txBox="1"/>
          <p:nvPr/>
        </p:nvSpPr>
        <p:spPr>
          <a:xfrm>
            <a:off x="457200" y="0"/>
            <a:ext cx="82296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4800">
                <a:solidFill>
                  <a:srgbClr val="2C7C9F"/>
                </a:solidFill>
              </a:rPr>
              <a:t>Google classrooms</a:t>
            </a:r>
            <a:endParaRPr b="1" sz="4800">
              <a:solidFill>
                <a:srgbClr val="2C7C9F"/>
              </a:solidFill>
            </a:endParaRPr>
          </a:p>
        </p:txBody>
      </p:sp>
      <p:sp>
        <p:nvSpPr>
          <p:cNvPr id="187" name="Google Shape;187;p20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8" name="Google Shape;18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198800"/>
            <a:ext cx="8839200" cy="4940039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0"/>
          <p:cNvSpPr/>
          <p:nvPr/>
        </p:nvSpPr>
        <p:spPr>
          <a:xfrm rot="5400000">
            <a:off x="358408" y="5029865"/>
            <a:ext cx="568500" cy="11493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1"/>
          <p:cNvSpPr txBox="1"/>
          <p:nvPr/>
        </p:nvSpPr>
        <p:spPr>
          <a:xfrm>
            <a:off x="457200" y="0"/>
            <a:ext cx="82296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4800">
                <a:solidFill>
                  <a:srgbClr val="2C7C9F"/>
                </a:solidFill>
              </a:rPr>
              <a:t>Google classrooms</a:t>
            </a:r>
            <a:endParaRPr b="1" sz="4800">
              <a:solidFill>
                <a:srgbClr val="2C7C9F"/>
              </a:solidFill>
            </a:endParaRPr>
          </a:p>
        </p:txBody>
      </p:sp>
      <p:sp>
        <p:nvSpPr>
          <p:cNvPr id="196" name="Google Shape;196;p21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97" name="Google Shape;19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198800"/>
            <a:ext cx="8839200" cy="4940039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1"/>
          <p:cNvSpPr/>
          <p:nvPr/>
        </p:nvSpPr>
        <p:spPr>
          <a:xfrm rot="5400000">
            <a:off x="358408" y="5029865"/>
            <a:ext cx="568500" cy="11493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9" name="Google Shape;199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3126975"/>
            <a:ext cx="5729076" cy="318685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952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"/>
          <p:cNvSpPr txBox="1"/>
          <p:nvPr>
            <p:ph type="title"/>
          </p:nvPr>
        </p:nvSpPr>
        <p:spPr>
          <a:xfrm>
            <a:off x="380475" y="139200"/>
            <a:ext cx="3993300" cy="87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Index</a:t>
            </a:r>
            <a:endParaRPr/>
          </a:p>
        </p:txBody>
      </p:sp>
      <p:graphicFrame>
        <p:nvGraphicFramePr>
          <p:cNvPr id="38" name="Google Shape;38;p4"/>
          <p:cNvGraphicFramePr/>
          <p:nvPr/>
        </p:nvGraphicFramePr>
        <p:xfrm>
          <a:off x="237150" y="113429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{9D60D6C3-7046-483D-8E40-3221E2A1F41A}</a:tableStyleId>
              </a:tblPr>
              <a:tblGrid>
                <a:gridCol w="5593075"/>
                <a:gridCol w="1764925"/>
                <a:gridCol w="1311700"/>
              </a:tblGrid>
              <a:tr h="691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500"/>
                        <a:t>Topic</a:t>
                      </a:r>
                      <a:endParaRPr b="1"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500"/>
                        <a:t>Slideshow </a:t>
                      </a:r>
                      <a:endParaRPr b="1" sz="15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500"/>
                        <a:t>number(s )</a:t>
                      </a:r>
                      <a:endParaRPr b="1" sz="1500"/>
                    </a:p>
                  </a:txBody>
                  <a:tcPr marT="91425" marB="91425" marR="91425" marL="68580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500"/>
                        <a:t>Video timecode</a:t>
                      </a:r>
                      <a:endParaRPr b="1" sz="1500"/>
                    </a:p>
                  </a:txBody>
                  <a:tcPr marT="91425" marB="91425" marR="91425" marL="2857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4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Introducing the presenters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1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00:00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4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Index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2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00:07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4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Purpose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3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00:38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0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Introducing the Science Learning Hub 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4</a:t>
                      </a: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–5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01:22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0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Collections tool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6</a:t>
                      </a: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–11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02:18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0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Using our glossary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12–17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10:02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0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Google classroom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18–23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14:36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0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Teacher PLD 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24–25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18:20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4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SLH links, keep in touch and thanks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>
                          <a:solidFill>
                            <a:schemeClr val="dk1"/>
                          </a:solidFill>
                        </a:rPr>
                        <a:t>26</a:t>
                      </a:r>
                      <a:endParaRPr sz="15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500"/>
                        <a:t>29:51</a:t>
                      </a:r>
                      <a:endParaRPr sz="15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9" name="Google Shape;39;p4"/>
          <p:cNvSpPr txBox="1"/>
          <p:nvPr/>
        </p:nvSpPr>
        <p:spPr>
          <a:xfrm>
            <a:off x="204150" y="6375433"/>
            <a:ext cx="86289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Science Learning Hub – Pokapū Akoranga Pūtaiao. All Rights Reserved</a:t>
            </a:r>
            <a:endParaRPr sz="900">
              <a:solidFill>
                <a:srgbClr val="4D4D4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90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>
                <a:solidFill>
                  <a:srgbClr val="1155CC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r>
              <a:rPr lang="en-AU" sz="90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2"/>
          <p:cNvSpPr txBox="1"/>
          <p:nvPr/>
        </p:nvSpPr>
        <p:spPr>
          <a:xfrm>
            <a:off x="457200" y="0"/>
            <a:ext cx="82296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4800">
                <a:solidFill>
                  <a:srgbClr val="2C7C9F"/>
                </a:solidFill>
              </a:rPr>
              <a:t>Google classrooms</a:t>
            </a:r>
            <a:endParaRPr b="1" sz="4800">
              <a:solidFill>
                <a:srgbClr val="2C7C9F"/>
              </a:solidFill>
            </a:endParaRPr>
          </a:p>
        </p:txBody>
      </p:sp>
      <p:sp>
        <p:nvSpPr>
          <p:cNvPr id="206" name="Google Shape;206;p22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07" name="Google Shape;20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198800"/>
            <a:ext cx="8839200" cy="4940039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2"/>
          <p:cNvSpPr/>
          <p:nvPr/>
        </p:nvSpPr>
        <p:spPr>
          <a:xfrm rot="5400000">
            <a:off x="358408" y="5029865"/>
            <a:ext cx="568500" cy="11493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9" name="Google Shape;209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00" y="2743900"/>
            <a:ext cx="6209074" cy="3891676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3"/>
          <p:cNvSpPr txBox="1"/>
          <p:nvPr/>
        </p:nvSpPr>
        <p:spPr>
          <a:xfrm>
            <a:off x="457200" y="0"/>
            <a:ext cx="82296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4800">
                <a:solidFill>
                  <a:srgbClr val="2C7C9F"/>
                </a:solidFill>
              </a:rPr>
              <a:t>Google classrooms</a:t>
            </a:r>
            <a:endParaRPr b="1" sz="4800">
              <a:solidFill>
                <a:srgbClr val="2C7C9F"/>
              </a:solidFill>
            </a:endParaRPr>
          </a:p>
        </p:txBody>
      </p:sp>
      <p:sp>
        <p:nvSpPr>
          <p:cNvPr id="216" name="Google Shape;216;p23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17" name="Google Shape;217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198800"/>
            <a:ext cx="8839200" cy="4940039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3"/>
          <p:cNvSpPr/>
          <p:nvPr/>
        </p:nvSpPr>
        <p:spPr>
          <a:xfrm rot="5400000">
            <a:off x="358408" y="5029865"/>
            <a:ext cx="568500" cy="11493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9" name="Google Shape;219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00" y="3065179"/>
            <a:ext cx="5525176" cy="3438076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4"/>
          <p:cNvSpPr txBox="1"/>
          <p:nvPr/>
        </p:nvSpPr>
        <p:spPr>
          <a:xfrm>
            <a:off x="457200" y="0"/>
            <a:ext cx="82296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4800">
                <a:solidFill>
                  <a:srgbClr val="2C7C9F"/>
                </a:solidFill>
              </a:rPr>
              <a:t>Google classrooms</a:t>
            </a:r>
            <a:endParaRPr b="1" sz="4800">
              <a:solidFill>
                <a:srgbClr val="2C7C9F"/>
              </a:solidFill>
            </a:endParaRPr>
          </a:p>
        </p:txBody>
      </p:sp>
      <p:sp>
        <p:nvSpPr>
          <p:cNvPr id="226" name="Google Shape;226;p24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27" name="Google Shape;227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198800"/>
            <a:ext cx="8839204" cy="4933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5"/>
          <p:cNvSpPr txBox="1"/>
          <p:nvPr/>
        </p:nvSpPr>
        <p:spPr>
          <a:xfrm>
            <a:off x="457200" y="0"/>
            <a:ext cx="82296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4800">
                <a:solidFill>
                  <a:srgbClr val="2C7C9F"/>
                </a:solidFill>
              </a:rPr>
              <a:t>Google classrooms</a:t>
            </a:r>
            <a:endParaRPr b="1" sz="4800">
              <a:solidFill>
                <a:srgbClr val="2C7C9F"/>
              </a:solidFill>
            </a:endParaRPr>
          </a:p>
        </p:txBody>
      </p:sp>
      <p:sp>
        <p:nvSpPr>
          <p:cNvPr id="234" name="Google Shape;234;p25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35" name="Google Shape;235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15075" y="1046400"/>
            <a:ext cx="7345648" cy="5024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6"/>
          <p:cNvSpPr txBox="1"/>
          <p:nvPr/>
        </p:nvSpPr>
        <p:spPr>
          <a:xfrm>
            <a:off x="457200" y="0"/>
            <a:ext cx="82296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4800">
                <a:solidFill>
                  <a:srgbClr val="2C7C9F"/>
                </a:solidFill>
              </a:rPr>
              <a:t>Teacher PLD</a:t>
            </a:r>
            <a:endParaRPr b="1" sz="4800">
              <a:solidFill>
                <a:srgbClr val="2C7C9F"/>
              </a:solidFill>
            </a:endParaRPr>
          </a:p>
        </p:txBody>
      </p:sp>
      <p:sp>
        <p:nvSpPr>
          <p:cNvPr id="242" name="Google Shape;242;p26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3" name="Google Shape;24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37200" y="1198800"/>
            <a:ext cx="6469698" cy="502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7"/>
          <p:cNvSpPr txBox="1"/>
          <p:nvPr/>
        </p:nvSpPr>
        <p:spPr>
          <a:xfrm>
            <a:off x="457200" y="0"/>
            <a:ext cx="82296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rgbClr val="2C7C9F"/>
              </a:solidFill>
            </a:endParaRPr>
          </a:p>
        </p:txBody>
      </p:sp>
      <p:sp>
        <p:nvSpPr>
          <p:cNvPr id="250" name="Google Shape;250;p27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51" name="Google Shape;251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5050" y="969425"/>
            <a:ext cx="7433902" cy="5110801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7"/>
          <p:cNvSpPr txBox="1"/>
          <p:nvPr/>
        </p:nvSpPr>
        <p:spPr>
          <a:xfrm>
            <a:off x="457200" y="0"/>
            <a:ext cx="82296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Thoughts, ideas, questions, feedback...</a:t>
            </a:r>
            <a:endParaRPr b="1" sz="3600">
              <a:solidFill>
                <a:srgbClr val="2C7C9F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8"/>
          <p:cNvSpPr txBox="1"/>
          <p:nvPr>
            <p:ph type="title"/>
          </p:nvPr>
        </p:nvSpPr>
        <p:spPr>
          <a:xfrm>
            <a:off x="966000" y="335036"/>
            <a:ext cx="7212000" cy="1134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i="0" lang="en-AU" sz="32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Thanks – want to keep in touch?</a:t>
            </a:r>
            <a:endParaRPr b="1" i="0" sz="32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t/>
            </a:r>
            <a:endParaRPr b="1" i="0" sz="32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28"/>
          <p:cNvSpPr txBox="1"/>
          <p:nvPr/>
        </p:nvSpPr>
        <p:spPr>
          <a:xfrm>
            <a:off x="2708950" y="1524151"/>
            <a:ext cx="4920600" cy="24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Email us on </a:t>
            </a:r>
            <a:r>
              <a:rPr b="0" i="0" lang="en-A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enquiries@sciencelearn.org.nz</a:t>
            </a:r>
            <a:r>
              <a:rPr b="0" i="0" lang="en-AU" sz="1400" u="none" cap="none" strike="noStrik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t/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-A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https://twitter.com/NZScienceLearn</a:t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000" u="sng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-A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www.facebook.com/nzsciencelearn</a:t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-AU" sz="1000" u="sng" cap="none" strike="noStrik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-A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https://nz.pinterest.com/nzsciencelearn</a:t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00"/>
              <a:buFont typeface="Calibri"/>
              <a:buNone/>
            </a:pPr>
            <a:r>
              <a:t/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00"/>
              <a:buFont typeface="Calibri"/>
              <a:buNone/>
            </a:pPr>
            <a:r>
              <a:rPr lang="en-AU" u="sng">
                <a:solidFill>
                  <a:schemeClr val="hlink"/>
                </a:solidFill>
                <a:highlight>
                  <a:schemeClr val="lt1"/>
                </a:highlight>
                <a:hlinkClick r:id="rId7"/>
              </a:rPr>
              <a:t>www.instagram.com/sciencelearninghubnz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28"/>
          <p:cNvSpPr txBox="1"/>
          <p:nvPr/>
        </p:nvSpPr>
        <p:spPr>
          <a:xfrm>
            <a:off x="392550" y="4274450"/>
            <a:ext cx="8595000" cy="7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"/>
              <a:buFont typeface="Arial"/>
              <a:buNone/>
            </a:pP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Join us in our </a:t>
            </a:r>
            <a:r>
              <a:rPr b="1" i="0" lang="en-AU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discussion chan</a:t>
            </a:r>
            <a:r>
              <a:rPr b="1" i="0" lang="en-AU" sz="1400" u="none" cap="none" strike="noStrike">
                <a:solidFill>
                  <a:srgbClr val="2C7C9F"/>
                </a:solidFill>
                <a:latin typeface="Arial"/>
                <a:ea typeface="Arial"/>
                <a:cs typeface="Arial"/>
                <a:sym typeface="Arial"/>
              </a:rPr>
              <a:t>nel</a:t>
            </a:r>
            <a:r>
              <a:rPr b="1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A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</a:t>
            </a:r>
            <a:r>
              <a:rPr b="0" i="0" lang="en-AU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A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  <a:t>Slack</a:t>
            </a:r>
            <a:r>
              <a:rPr lang="en-AU">
                <a:solidFill>
                  <a:schemeClr val="accent1"/>
                </a:solidFill>
              </a:rPr>
              <a:t> </a:t>
            </a:r>
            <a:r>
              <a:rPr lang="en-AU"/>
              <a:t>(</a:t>
            </a:r>
            <a:r>
              <a:rPr lang="en-AU" u="sng">
                <a:solidFill>
                  <a:schemeClr val="hlink"/>
                </a:solidFill>
                <a:hlinkClick r:id="rId9"/>
              </a:rPr>
              <a:t>http://slh-talk.slack.com</a:t>
            </a:r>
            <a:r>
              <a:rPr lang="en-AU">
                <a:solidFill>
                  <a:schemeClr val="dk1"/>
                </a:solidFill>
              </a:rPr>
              <a:t>)</a:t>
            </a:r>
            <a:r>
              <a:rPr b="0" i="0" lang="en-A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b="0" i="0" lang="en-AU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350"/>
              <a:buFont typeface="Arial"/>
              <a:buNone/>
            </a:pP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(Any problems accessing Slack, please contact us via our enquiries email, </a:t>
            </a:r>
            <a:r>
              <a:rPr b="0" i="0" lang="en-A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0"/>
              </a:rPr>
              <a:t>enquiries@sciencelearn.org.nz</a:t>
            </a: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0" name="Google Shape;260;p28"/>
          <p:cNvPicPr preferRelativeResize="0"/>
          <p:nvPr/>
        </p:nvPicPr>
        <p:blipFill rotWithShape="1">
          <a:blip r:embed="rId11">
            <a:alphaModFix/>
          </a:blip>
          <a:srcRect b="7635" l="1498" r="1196" t="8912"/>
          <a:stretch/>
        </p:blipFill>
        <p:spPr>
          <a:xfrm>
            <a:off x="0" y="5544484"/>
            <a:ext cx="9144005" cy="131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076738" y="1469100"/>
            <a:ext cx="397675" cy="39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8"/>
          <p:cNvPicPr preferRelativeResize="0"/>
          <p:nvPr/>
        </p:nvPicPr>
        <p:blipFill rotWithShape="1">
          <a:blip r:embed="rId13">
            <a:alphaModFix/>
          </a:blip>
          <a:srcRect b="0" l="20571" r="0" t="15254"/>
          <a:stretch/>
        </p:blipFill>
        <p:spPr>
          <a:xfrm>
            <a:off x="2114169" y="2082967"/>
            <a:ext cx="322807" cy="403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127076" y="2617834"/>
            <a:ext cx="296999" cy="28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8"/>
          <p:cNvPicPr preferRelativeResize="0"/>
          <p:nvPr/>
        </p:nvPicPr>
        <p:blipFill rotWithShape="1">
          <a:blip r:embed="rId15">
            <a:alphaModFix/>
          </a:blip>
          <a:srcRect b="0" l="11777" r="0" t="9673"/>
          <a:stretch/>
        </p:blipFill>
        <p:spPr>
          <a:xfrm>
            <a:off x="2127084" y="3033960"/>
            <a:ext cx="297000" cy="395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8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127072" y="3653869"/>
            <a:ext cx="297000" cy="2970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"/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4800">
                <a:solidFill>
                  <a:srgbClr val="2C7C9F"/>
                </a:solidFill>
              </a:rPr>
              <a:t>Purpose</a:t>
            </a:r>
            <a:endParaRPr b="1" sz="4800">
              <a:solidFill>
                <a:srgbClr val="2C7C9F"/>
              </a:solidFill>
            </a:endParaRPr>
          </a:p>
        </p:txBody>
      </p:sp>
      <p:sp>
        <p:nvSpPr>
          <p:cNvPr id="46" name="Google Shape;46;p5"/>
          <p:cNvSpPr/>
          <p:nvPr/>
        </p:nvSpPr>
        <p:spPr>
          <a:xfrm>
            <a:off x="5165225" y="1143000"/>
            <a:ext cx="3765900" cy="3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2500"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300"/>
              <a:buChar char="●"/>
            </a:pPr>
            <a:r>
              <a:rPr lang="en-AU" sz="2400">
                <a:solidFill>
                  <a:srgbClr val="000000"/>
                </a:solidFill>
              </a:rPr>
              <a:t>To </a:t>
            </a:r>
            <a:r>
              <a:rPr lang="en-AU" sz="2400"/>
              <a:t>share </a:t>
            </a:r>
            <a:r>
              <a:rPr lang="en-AU" sz="2400"/>
              <a:t>new website developments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-AU" sz="2400"/>
              <a:t>Provide lots of examples of resources for primary and secondary teaching</a:t>
            </a:r>
            <a:endParaRPr sz="2400"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-AU" sz="2400"/>
              <a:t>Opportunities to ask an answer questions</a:t>
            </a:r>
            <a:endParaRPr sz="2400"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AU" sz="2400">
                <a:solidFill>
                  <a:srgbClr val="000000"/>
                </a:solidFill>
              </a:rPr>
              <a:t> </a:t>
            </a:r>
            <a:endParaRPr sz="2400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 txBox="1"/>
          <p:nvPr/>
        </p:nvSpPr>
        <p:spPr>
          <a:xfrm>
            <a:off x="336825" y="4897925"/>
            <a:ext cx="49887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050"/>
          </a:p>
        </p:txBody>
      </p:sp>
      <p:sp>
        <p:nvSpPr>
          <p:cNvPr id="48" name="Google Shape;48;p5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9" name="Google Shape;49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5025" y="1674300"/>
            <a:ext cx="4890200" cy="318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6"/>
          <p:cNvPicPr preferRelativeResize="0"/>
          <p:nvPr/>
        </p:nvPicPr>
        <p:blipFill rotWithShape="1">
          <a:blip r:embed="rId3">
            <a:alphaModFix/>
          </a:blip>
          <a:srcRect b="7634" l="1498" r="1196" t="8912"/>
          <a:stretch/>
        </p:blipFill>
        <p:spPr>
          <a:xfrm>
            <a:off x="0" y="5544484"/>
            <a:ext cx="9144003" cy="1313516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6"/>
          <p:cNvSpPr txBox="1"/>
          <p:nvPr/>
        </p:nvSpPr>
        <p:spPr>
          <a:xfrm>
            <a:off x="294550" y="181325"/>
            <a:ext cx="74658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AU" sz="33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The Science Learning Hub </a:t>
            </a:r>
            <a:endParaRPr sz="1500"/>
          </a:p>
        </p:txBody>
      </p:sp>
      <p:sp>
        <p:nvSpPr>
          <p:cNvPr id="56" name="Google Shape;56;p6"/>
          <p:cNvSpPr txBox="1"/>
          <p:nvPr/>
        </p:nvSpPr>
        <p:spPr>
          <a:xfrm>
            <a:off x="783900" y="902825"/>
            <a:ext cx="7576200" cy="327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9250" lvl="0" marL="34925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lang="en-AU" sz="2400">
                <a:solidFill>
                  <a:srgbClr val="595959"/>
                </a:solidFill>
              </a:rPr>
              <a:t>A trustworthy online resource – produced by educators and scientists</a:t>
            </a:r>
            <a:endParaRPr sz="2400">
              <a:solidFill>
                <a:srgbClr val="595959"/>
              </a:solidFill>
            </a:endParaRPr>
          </a:p>
          <a:p>
            <a:pPr indent="-349250" lvl="0" marL="3492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lang="en-AU" sz="2400">
                <a:solidFill>
                  <a:srgbClr val="595959"/>
                </a:solidFill>
              </a:rPr>
              <a:t>Based on world-class New Zealand science research</a:t>
            </a:r>
            <a:endParaRPr sz="2400">
              <a:solidFill>
                <a:srgbClr val="595959"/>
              </a:solidFill>
            </a:endParaRPr>
          </a:p>
          <a:p>
            <a:pPr indent="-349250" lvl="0" marL="3492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lang="en-AU" sz="2400">
                <a:solidFill>
                  <a:srgbClr val="595959"/>
                </a:solidFill>
              </a:rPr>
              <a:t>Supported by learning activities, information about the key science ideas and concepts, multimedia tools and other resources</a:t>
            </a:r>
            <a:endParaRPr sz="2400">
              <a:solidFill>
                <a:srgbClr val="595959"/>
              </a:solidFill>
            </a:endParaRPr>
          </a:p>
          <a:p>
            <a:pPr indent="-349250" lvl="0" marL="349250" rtl="0" algn="l">
              <a:lnSpc>
                <a:spcPct val="80000"/>
              </a:lnSpc>
              <a:spcBef>
                <a:spcPts val="1000"/>
              </a:spcBef>
              <a:spcAft>
                <a:spcPts val="100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lang="en-AU" sz="2400">
                <a:solidFill>
                  <a:srgbClr val="595959"/>
                </a:solidFill>
              </a:rPr>
              <a:t>Written for New Zealand teachers and students </a:t>
            </a:r>
            <a:endParaRPr/>
          </a:p>
        </p:txBody>
      </p:sp>
      <p:pic>
        <p:nvPicPr>
          <p:cNvPr id="57" name="Google Shape;57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3200" y="4275350"/>
            <a:ext cx="7576200" cy="1228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7"/>
          <p:cNvSpPr txBox="1"/>
          <p:nvPr/>
        </p:nvSpPr>
        <p:spPr>
          <a:xfrm>
            <a:off x="457200" y="0"/>
            <a:ext cx="82296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4800">
                <a:solidFill>
                  <a:srgbClr val="2C7C9F"/>
                </a:solidFill>
              </a:rPr>
              <a:t>Our collections tool</a:t>
            </a:r>
            <a:endParaRPr b="1" sz="4800">
              <a:solidFill>
                <a:srgbClr val="2C7C9F"/>
              </a:solidFill>
            </a:endParaRPr>
          </a:p>
        </p:txBody>
      </p:sp>
      <p:sp>
        <p:nvSpPr>
          <p:cNvPr id="64" name="Google Shape;64;p7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5" name="Google Shape;65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149263"/>
            <a:ext cx="9144000" cy="512347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7"/>
          <p:cNvSpPr/>
          <p:nvPr/>
        </p:nvSpPr>
        <p:spPr>
          <a:xfrm>
            <a:off x="7302950" y="964525"/>
            <a:ext cx="1099800" cy="753900"/>
          </a:xfrm>
          <a:prstGeom prst="ellipse">
            <a:avLst/>
          </a:prstGeom>
          <a:noFill/>
          <a:ln cap="flat" cmpd="sng" w="762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7"/>
          <p:cNvSpPr txBox="1"/>
          <p:nvPr/>
        </p:nvSpPr>
        <p:spPr>
          <a:xfrm>
            <a:off x="1238300" y="1457925"/>
            <a:ext cx="66675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4600">
                <a:solidFill>
                  <a:srgbClr val="FFFFFF"/>
                </a:solidFill>
              </a:rPr>
              <a:t>sciencelearn.org.nz</a:t>
            </a:r>
            <a:endParaRPr b="1" sz="4600">
              <a:solidFill>
                <a:srgbClr val="FFFFFF"/>
              </a:solidFill>
            </a:endParaRPr>
          </a:p>
        </p:txBody>
      </p:sp>
      <p:sp>
        <p:nvSpPr>
          <p:cNvPr id="68" name="Google Shape;68;p7"/>
          <p:cNvSpPr txBox="1"/>
          <p:nvPr/>
        </p:nvSpPr>
        <p:spPr>
          <a:xfrm>
            <a:off x="303925" y="1675975"/>
            <a:ext cx="642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A.Wahid</a:t>
            </a:r>
            <a:endParaRPr/>
          </a:p>
        </p:txBody>
      </p:sp>
      <p:sp>
        <p:nvSpPr>
          <p:cNvPr id="69" name="Google Shape;69;p7"/>
          <p:cNvSpPr txBox="1"/>
          <p:nvPr/>
        </p:nvSpPr>
        <p:spPr>
          <a:xfrm>
            <a:off x="2440150" y="1457925"/>
            <a:ext cx="62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800">
                <a:solidFill>
                  <a:schemeClr val="lt1"/>
                </a:solidFill>
              </a:rPr>
              <a:t>A.Wahid</a:t>
            </a:r>
            <a:endParaRPr sz="800">
              <a:solidFill>
                <a:schemeClr val="lt1"/>
              </a:solidFill>
            </a:endParaRPr>
          </a:p>
        </p:txBody>
      </p:sp>
      <p:sp>
        <p:nvSpPr>
          <p:cNvPr id="70" name="Google Shape;70;p7"/>
          <p:cNvSpPr txBox="1"/>
          <p:nvPr/>
        </p:nvSpPr>
        <p:spPr>
          <a:xfrm>
            <a:off x="5340525" y="1435725"/>
            <a:ext cx="833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800">
                <a:solidFill>
                  <a:schemeClr val="lt1"/>
                </a:solidFill>
              </a:rPr>
              <a:t>C.Hernandez</a:t>
            </a:r>
            <a:endParaRPr sz="800">
              <a:solidFill>
                <a:schemeClr val="lt1"/>
              </a:solidFill>
            </a:endParaRPr>
          </a:p>
        </p:txBody>
      </p:sp>
      <p:sp>
        <p:nvSpPr>
          <p:cNvPr id="71" name="Google Shape;71;p7"/>
          <p:cNvSpPr txBox="1"/>
          <p:nvPr/>
        </p:nvSpPr>
        <p:spPr>
          <a:xfrm>
            <a:off x="8371150" y="1606500"/>
            <a:ext cx="77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7"/>
          <p:cNvSpPr txBox="1"/>
          <p:nvPr/>
        </p:nvSpPr>
        <p:spPr>
          <a:xfrm>
            <a:off x="5207475" y="4732650"/>
            <a:ext cx="1099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800">
                <a:solidFill>
                  <a:schemeClr val="lt1"/>
                </a:solidFill>
              </a:rPr>
              <a:t>S.Jayaprakash</a:t>
            </a:r>
            <a:endParaRPr sz="800">
              <a:solidFill>
                <a:schemeClr val="lt1"/>
              </a:solidFill>
            </a:endParaRPr>
          </a:p>
        </p:txBody>
      </p:sp>
      <p:sp>
        <p:nvSpPr>
          <p:cNvPr id="73" name="Google Shape;73;p7"/>
          <p:cNvSpPr txBox="1"/>
          <p:nvPr/>
        </p:nvSpPr>
        <p:spPr>
          <a:xfrm rot="5400000">
            <a:off x="5446225" y="4193825"/>
            <a:ext cx="1099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000">
                <a:solidFill>
                  <a:schemeClr val="lt1"/>
                </a:solidFill>
              </a:rPr>
              <a:t>J.Waibel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74" name="Google Shape;74;p7"/>
          <p:cNvSpPr txBox="1"/>
          <p:nvPr/>
        </p:nvSpPr>
        <p:spPr>
          <a:xfrm>
            <a:off x="8536125" y="1457925"/>
            <a:ext cx="564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800">
                <a:solidFill>
                  <a:schemeClr val="lt1"/>
                </a:solidFill>
              </a:rPr>
              <a:t>J.Ferlic</a:t>
            </a:r>
            <a:endParaRPr sz="800">
              <a:solidFill>
                <a:schemeClr val="lt1"/>
              </a:solidFill>
            </a:endParaRPr>
          </a:p>
        </p:txBody>
      </p:sp>
      <p:sp>
        <p:nvSpPr>
          <p:cNvPr id="75" name="Google Shape;75;p7"/>
          <p:cNvSpPr txBox="1"/>
          <p:nvPr/>
        </p:nvSpPr>
        <p:spPr>
          <a:xfrm>
            <a:off x="8579400" y="4674725"/>
            <a:ext cx="564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800">
                <a:solidFill>
                  <a:schemeClr val="lt1"/>
                </a:solidFill>
              </a:rPr>
              <a:t>P.Lima</a:t>
            </a:r>
            <a:endParaRPr sz="800">
              <a:solidFill>
                <a:schemeClr val="lt1"/>
              </a:solidFill>
            </a:endParaRPr>
          </a:p>
        </p:txBody>
      </p:sp>
      <p:sp>
        <p:nvSpPr>
          <p:cNvPr id="76" name="Google Shape;76;p7"/>
          <p:cNvSpPr txBox="1"/>
          <p:nvPr/>
        </p:nvSpPr>
        <p:spPr>
          <a:xfrm>
            <a:off x="8475525" y="3016150"/>
            <a:ext cx="62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800">
                <a:solidFill>
                  <a:schemeClr val="lt1"/>
                </a:solidFill>
              </a:rPr>
              <a:t>P</a:t>
            </a:r>
            <a:r>
              <a:rPr lang="en-AU" sz="800">
                <a:solidFill>
                  <a:schemeClr val="lt1"/>
                </a:solidFill>
              </a:rPr>
              <a:t>.Akachi</a:t>
            </a:r>
            <a:endParaRPr sz="800">
              <a:solidFill>
                <a:schemeClr val="lt1"/>
              </a:solidFill>
            </a:endParaRPr>
          </a:p>
        </p:txBody>
      </p:sp>
      <p:sp>
        <p:nvSpPr>
          <p:cNvPr id="77" name="Google Shape;77;p7"/>
          <p:cNvSpPr txBox="1"/>
          <p:nvPr/>
        </p:nvSpPr>
        <p:spPr>
          <a:xfrm>
            <a:off x="2155325" y="4628450"/>
            <a:ext cx="833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800">
                <a:solidFill>
                  <a:schemeClr val="lt1"/>
                </a:solidFill>
              </a:rPr>
              <a:t>R.Rajput</a:t>
            </a:r>
            <a:endParaRPr sz="800">
              <a:solidFill>
                <a:schemeClr val="lt1"/>
              </a:solidFill>
            </a:endParaRPr>
          </a:p>
        </p:txBody>
      </p:sp>
      <p:sp>
        <p:nvSpPr>
          <p:cNvPr id="78" name="Google Shape;78;p7"/>
          <p:cNvSpPr txBox="1"/>
          <p:nvPr/>
        </p:nvSpPr>
        <p:spPr>
          <a:xfrm>
            <a:off x="0" y="3074775"/>
            <a:ext cx="885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800">
                <a:solidFill>
                  <a:schemeClr val="lt1"/>
                </a:solidFill>
              </a:rPr>
              <a:t>N</a:t>
            </a:r>
            <a:r>
              <a:rPr lang="en-AU" sz="800">
                <a:solidFill>
                  <a:schemeClr val="lt1"/>
                </a:solidFill>
              </a:rPr>
              <a:t>.Dunlaoger61</a:t>
            </a:r>
            <a:endParaRPr sz="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8"/>
          <p:cNvSpPr txBox="1"/>
          <p:nvPr/>
        </p:nvSpPr>
        <p:spPr>
          <a:xfrm>
            <a:off x="457200" y="0"/>
            <a:ext cx="82296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4800">
                <a:solidFill>
                  <a:srgbClr val="2C7C9F"/>
                </a:solidFill>
              </a:rPr>
              <a:t>Our collections tool</a:t>
            </a:r>
            <a:endParaRPr b="1" sz="4800">
              <a:solidFill>
                <a:srgbClr val="2C7C9F"/>
              </a:solidFill>
            </a:endParaRPr>
          </a:p>
        </p:txBody>
      </p:sp>
      <p:sp>
        <p:nvSpPr>
          <p:cNvPr id="85" name="Google Shape;85;p8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6" name="Google Shape;86;p8"/>
          <p:cNvPicPr preferRelativeResize="0"/>
          <p:nvPr/>
        </p:nvPicPr>
        <p:blipFill rotWithShape="1">
          <a:blip r:embed="rId5">
            <a:alphaModFix/>
          </a:blip>
          <a:srcRect b="0" l="9996" r="9057" t="0"/>
          <a:stretch/>
        </p:blipFill>
        <p:spPr>
          <a:xfrm>
            <a:off x="914400" y="1220625"/>
            <a:ext cx="7401801" cy="441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9"/>
          <p:cNvSpPr txBox="1"/>
          <p:nvPr/>
        </p:nvSpPr>
        <p:spPr>
          <a:xfrm>
            <a:off x="457200" y="0"/>
            <a:ext cx="82296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4800">
                <a:solidFill>
                  <a:srgbClr val="2C7C9F"/>
                </a:solidFill>
              </a:rPr>
              <a:t>Our collections tool</a:t>
            </a:r>
            <a:endParaRPr b="1" sz="4800">
              <a:solidFill>
                <a:srgbClr val="2C7C9F"/>
              </a:solidFill>
            </a:endParaRPr>
          </a:p>
        </p:txBody>
      </p:sp>
      <p:sp>
        <p:nvSpPr>
          <p:cNvPr id="93" name="Google Shape;93;p9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4" name="Google Shape;94;p9"/>
          <p:cNvPicPr preferRelativeResize="0"/>
          <p:nvPr/>
        </p:nvPicPr>
        <p:blipFill rotWithShape="1">
          <a:blip r:embed="rId5">
            <a:alphaModFix/>
          </a:blip>
          <a:srcRect b="0" l="497" r="0" t="0"/>
          <a:stretch/>
        </p:blipFill>
        <p:spPr>
          <a:xfrm>
            <a:off x="50" y="1480963"/>
            <a:ext cx="9143999" cy="38960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0"/>
          <p:cNvSpPr txBox="1"/>
          <p:nvPr/>
        </p:nvSpPr>
        <p:spPr>
          <a:xfrm>
            <a:off x="457200" y="0"/>
            <a:ext cx="82296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4800">
                <a:solidFill>
                  <a:srgbClr val="2C7C9F"/>
                </a:solidFill>
              </a:rPr>
              <a:t>Our collections tool</a:t>
            </a:r>
            <a:endParaRPr b="1" sz="4800">
              <a:solidFill>
                <a:srgbClr val="2C7C9F"/>
              </a:solidFill>
            </a:endParaRPr>
          </a:p>
        </p:txBody>
      </p:sp>
      <p:sp>
        <p:nvSpPr>
          <p:cNvPr id="101" name="Google Shape;101;p10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2" name="Google Shape;102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" y="1161050"/>
            <a:ext cx="9205751" cy="5134364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0"/>
          <p:cNvSpPr/>
          <p:nvPr/>
        </p:nvSpPr>
        <p:spPr>
          <a:xfrm>
            <a:off x="2192025" y="3185350"/>
            <a:ext cx="1683000" cy="725700"/>
          </a:xfrm>
          <a:prstGeom prst="ellipse">
            <a:avLst/>
          </a:prstGeom>
          <a:noFill/>
          <a:ln cap="flat" cmpd="sng" w="2857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0"/>
          <p:cNvSpPr txBox="1"/>
          <p:nvPr/>
        </p:nvSpPr>
        <p:spPr>
          <a:xfrm>
            <a:off x="7112000" y="4377425"/>
            <a:ext cx="1701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400">
                <a:solidFill>
                  <a:srgbClr val="4C4C4C"/>
                </a:solidFill>
                <a:highlight>
                  <a:schemeClr val="lt1"/>
                </a:highlight>
              </a:rPr>
              <a:t>Gathering sea food, possibly in Paihia. Denton, Frank J, 1869-1963 :Collection of negatives, prints and albums. Ref: 1/2-008468-G. Alexander Turnbull Library, Wellington, New Zealand. </a:t>
            </a:r>
            <a:r>
              <a:rPr lang="en-AU" sz="400">
                <a:solidFill>
                  <a:srgbClr val="477DCA"/>
                </a:solidFill>
                <a:highlight>
                  <a:schemeClr val="lt1"/>
                </a:highlight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http://natlib.govt.nz/records/22628945</a:t>
            </a:r>
            <a:endParaRPr sz="400"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 txBox="1"/>
          <p:nvPr/>
        </p:nvSpPr>
        <p:spPr>
          <a:xfrm>
            <a:off x="457200" y="0"/>
            <a:ext cx="82296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4800">
                <a:solidFill>
                  <a:srgbClr val="2C7C9F"/>
                </a:solidFill>
              </a:rPr>
              <a:t>Our collections tool</a:t>
            </a:r>
            <a:endParaRPr b="1" sz="4800">
              <a:solidFill>
                <a:srgbClr val="2C7C9F"/>
              </a:solidFill>
            </a:endParaRPr>
          </a:p>
        </p:txBody>
      </p:sp>
      <p:sp>
        <p:nvSpPr>
          <p:cNvPr id="111" name="Google Shape;111;p11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2" name="Google Shape;112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" y="1246800"/>
            <a:ext cx="9144001" cy="4063393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1"/>
          <p:cNvSpPr txBox="1"/>
          <p:nvPr/>
        </p:nvSpPr>
        <p:spPr>
          <a:xfrm>
            <a:off x="4689225" y="3534300"/>
            <a:ext cx="2101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400">
                <a:solidFill>
                  <a:srgbClr val="4C4C4C"/>
                </a:solidFill>
                <a:highlight>
                  <a:schemeClr val="lt1"/>
                </a:highlight>
              </a:rPr>
              <a:t>Peter Buck studying Paratene Ngata making an eel basket. Ramsden, Eric: Photographs relating to Ramsden and his family and Maori subjects. Ref: 1/2-037930-F. Alexander Turnbull Library, Wellington, New Zealand.</a:t>
            </a:r>
            <a:r>
              <a:rPr lang="en-AU" sz="400">
                <a:solidFill>
                  <a:srgbClr val="477DCA"/>
                </a:solidFill>
                <a:highlight>
                  <a:schemeClr val="lt1"/>
                </a:highlight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http://natlib.govt.nz/records/22495223 </a:t>
            </a:r>
            <a:endParaRPr sz="400"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0_Breeze">
  <a:themeElements>
    <a:clrScheme name="Breeze">
      <a:dk1>
        <a:srgbClr val="000000"/>
      </a:dk1>
      <a:lt1>
        <a:srgbClr val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