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</p:sldIdLst>
  <p:sldSz cy="6858000" cx="9144000"/>
  <p:notesSz cx="6858000" cy="9144000"/>
  <p:embeddedFontLst>
    <p:embeddedFont>
      <p:font typeface="Source Sans Pro"/>
      <p:regular r:id="rId42"/>
      <p:bold r:id="rId43"/>
      <p:italic r:id="rId44"/>
      <p:boldItalic r:id="rId4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344C07D4-3D47-4DD4-B224-7D8195069113}">
  <a:tblStyle styleId="{344C07D4-3D47-4DD4-B224-7D8195069113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20" Type="http://schemas.openxmlformats.org/officeDocument/2006/relationships/slide" Target="slides/slide14.xml"/><Relationship Id="rId42" Type="http://schemas.openxmlformats.org/officeDocument/2006/relationships/font" Target="fonts/SourceSansPro-regular.fntdata"/><Relationship Id="rId41" Type="http://schemas.openxmlformats.org/officeDocument/2006/relationships/slide" Target="slides/slide35.xml"/><Relationship Id="rId22" Type="http://schemas.openxmlformats.org/officeDocument/2006/relationships/slide" Target="slides/slide16.xml"/><Relationship Id="rId44" Type="http://schemas.openxmlformats.org/officeDocument/2006/relationships/font" Target="fonts/SourceSansPro-italic.fntdata"/><Relationship Id="rId21" Type="http://schemas.openxmlformats.org/officeDocument/2006/relationships/slide" Target="slides/slide15.xml"/><Relationship Id="rId43" Type="http://schemas.openxmlformats.org/officeDocument/2006/relationships/font" Target="fonts/SourceSansPro-bold.fntdata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45" Type="http://schemas.openxmlformats.org/officeDocument/2006/relationships/font" Target="fonts/SourceSansPro-bold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slide" Target="slides/slide31.xml"/><Relationship Id="rId14" Type="http://schemas.openxmlformats.org/officeDocument/2006/relationships/slide" Target="slides/slide8.xml"/><Relationship Id="rId36" Type="http://schemas.openxmlformats.org/officeDocument/2006/relationships/slide" Target="slides/slide30.xml"/><Relationship Id="rId17" Type="http://schemas.openxmlformats.org/officeDocument/2006/relationships/slide" Target="slides/slide11.xml"/><Relationship Id="rId39" Type="http://schemas.openxmlformats.org/officeDocument/2006/relationships/slide" Target="slides/slide33.xml"/><Relationship Id="rId16" Type="http://schemas.openxmlformats.org/officeDocument/2006/relationships/slide" Target="slides/slide10.xml"/><Relationship Id="rId38" Type="http://schemas.openxmlformats.org/officeDocument/2006/relationships/slide" Target="slides/slide32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620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04800" lvl="1" marL="9144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○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048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■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048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048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○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04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■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04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04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○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04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■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680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6200" y="868680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b="0" i="0" lang="en-AU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resources/3102-awhi-mai-awhi-atu-kuku-restoration" TargetMode="External"/><Relationship Id="rId3" Type="http://schemas.openxmlformats.org/officeDocument/2006/relationships/hyperlink" Target="https://www.sciencelearn.org.nz/resources/3049-whakanui-putaiao" TargetMode="External"/><Relationship Id="rId4" Type="http://schemas.openxmlformats.org/officeDocument/2006/relationships/hyperlink" Target="https://www.sciencelearn.org.nz/topics/m%C4%81tauranga-m%C4%81ori" TargetMode="Externa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gd08df2f204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" name="Google Shape;25;gd08df2f204_0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" name="Google Shape;26;gd08df2f204_0_0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1609317e77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11609317e77_0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g11609317e77_0_0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0c98e0439c_0_2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10c98e0439c_0_2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4472C4"/>
              </a:solidFill>
              <a:highlight>
                <a:srgbClr val="FFFFFF"/>
              </a:highlight>
            </a:endParaRPr>
          </a:p>
        </p:txBody>
      </p:sp>
      <p:sp>
        <p:nvSpPr>
          <p:cNvPr id="130" name="Google Shape;130;g10c98e0439c_0_26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15b5c6b893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115b5c6b893_0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/>
          </a:p>
        </p:txBody>
      </p:sp>
      <p:sp>
        <p:nvSpPr>
          <p:cNvPr id="140" name="Google Shape;140;g115b5c6b893_0_0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15c55b319c_0_7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115c55b319c_0_7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53" name="Google Shape;153;g115c55b319c_0_70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115c55b319c_0_6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115c55b319c_0_6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61" name="Google Shape;161;g115c55b319c_0_61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115c55b319c_0_8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115c55b319c_0_8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/>
          </a:p>
        </p:txBody>
      </p:sp>
      <p:sp>
        <p:nvSpPr>
          <p:cNvPr id="171" name="Google Shape;171;g115c55b319c_0_80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11609317e77_0_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11609317e77_0_1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/>
          </a:p>
        </p:txBody>
      </p:sp>
      <p:sp>
        <p:nvSpPr>
          <p:cNvPr id="182" name="Google Shape;182;g11609317e77_0_10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10c98e0439c_0_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10c98e0439c_0_1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190" name="Google Shape;190;g10c98e0439c_0_17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11609317e77_0_5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11609317e77_0_5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200" name="Google Shape;200;g11609317e77_0_51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1173dc5bcf7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1173dc5bcf7_0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209" name="Google Shape;209;g1173dc5bcf7_0_0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p3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10c98e0439c_0_3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10c98e0439c_0_3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218" name="Google Shape;218;g10c98e0439c_0_35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11609317e77_0_2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11609317e77_0_2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227" name="Google Shape;227;g11609317e77_0_27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11650597b9c_0_2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11650597b9c_0_2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237" name="Google Shape;237;g11650597b9c_0_24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11650597b9c_0_3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11650597b9c_0_3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248" name="Google Shape;248;g11650597b9c_0_31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0c98e0439c_0_4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10c98e0439c_0_4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257" name="Google Shape;257;g10c98e0439c_0_44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11609317e77_0_3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11609317e77_0_3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267" name="Google Shape;267;g11609317e77_0_36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11650597b9c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11650597b9c_0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g11650597b9c_0_0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11650597b9c_0_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11650597b9c_0_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AU"/>
              <a:t>Photo credit: Shawn Cooper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AU"/>
              <a:t>Red flesh Apple:</a:t>
            </a:r>
            <a:r>
              <a:rPr lang="en-AU"/>
              <a:t>Filename: MS_09_red_fleshed_apple.jpg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/>
              <a:t>Copyright: Plant &amp; Food Research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/>
              <a:t>Acknowledgement: Rights: Plant &amp; Food Research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/>
              <a:t>Source: https://www.sciencelearn.org.nz/images/944-red-fleshed-apple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g11650597b9c_0_8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11650597b9c_1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11650597b9c_1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g11650597b9c_1_0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11650597b9c_1_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11650597b9c_1_1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g11650597b9c_1_10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g117b486bd48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" name="Google Shape;43;g117b486bd48_0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" name="Google Shape;44;g117b486bd48_0_0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11609317e77_0_4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11609317e77_0_4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/>
              <a:t> 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312" name="Google Shape;312;g11609317e77_0_44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11650597b9c_2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11650597b9c_2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323" name="Google Shape;323;g11650597b9c_2_0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111fb9f35d1_1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111fb9f35d1_1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331" name="Google Shape;331;g111fb9f35d1_1_0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114c93772ac_0_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114c93772ac_0_1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AU" sz="1100" u="sng">
                <a:solidFill>
                  <a:schemeClr val="hlink"/>
                </a:solidFill>
                <a:hlinkClick r:id="rId2"/>
              </a:rPr>
              <a:t>https://www.sciencelearn.org.nz/resources/3102-awhi-mai-awhi-atu-kuku-restoration</a:t>
            </a:r>
            <a:r>
              <a:rPr lang="en-AU" sz="1100"/>
              <a:t> </a:t>
            </a:r>
            <a:endParaRPr sz="11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AU" sz="1100" u="sng">
                <a:solidFill>
                  <a:schemeClr val="hlink"/>
                </a:solidFill>
                <a:hlinkClick r:id="rId3"/>
              </a:rPr>
              <a:t>https://www.sciencelearn.org.nz/resources/3049-whakanui-putaiao</a:t>
            </a:r>
            <a:r>
              <a:rPr lang="en-AU" sz="1100"/>
              <a:t> 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100"/>
              <a:t>Topic: </a:t>
            </a:r>
            <a:r>
              <a:rPr lang="en-AU" sz="1100" u="sng">
                <a:solidFill>
                  <a:schemeClr val="hlink"/>
                </a:solidFill>
                <a:hlinkClick r:id="rId4"/>
              </a:rPr>
              <a:t>https://www.sciencelearn.org.nz/topics/mātauranga-māori</a:t>
            </a:r>
            <a:r>
              <a:rPr lang="en-AU" sz="1100"/>
              <a:t> </a:t>
            </a:r>
            <a:endParaRPr sz="11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AU" sz="1100"/>
              <a:t> </a:t>
            </a:r>
            <a:endParaRPr sz="1100"/>
          </a:p>
        </p:txBody>
      </p:sp>
      <p:sp>
        <p:nvSpPr>
          <p:cNvPr id="341" name="Google Shape;341;g114c93772ac_0_11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115c55b319c_0_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115c55b319c_0_1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g115c55b319c_0_15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d549c22467_0_3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</a:pPr>
            <a:r>
              <a:t/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gd549c22467_0_3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gd08df2f204_0_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" name="Google Shape;51;gd08df2f204_0_2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52" name="Google Shape;52;gd08df2f204_0_22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115c55b319c_0_3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115c55b319c_0_3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sp>
        <p:nvSpPr>
          <p:cNvPr id="65" name="Google Shape;65;g115c55b319c_0_33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10c98e0439c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10c98e0439c_0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73" name="Google Shape;73;g10c98e0439c_0_0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10c98e0439c_0_5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10c98e0439c_0_5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84" name="Google Shape;84;g10c98e0439c_0_55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115c55b319c_0_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115c55b319c_0_2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202122"/>
              </a:solidFill>
              <a:highlight>
                <a:srgbClr val="F8F9FA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202122"/>
              </a:solidFill>
              <a:highlight>
                <a:srgbClr val="F8F9FA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94" name="Google Shape;94;g115c55b319c_0_22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114c93772ac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114c93772ac_0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/>
          </a:p>
        </p:txBody>
      </p:sp>
      <p:sp>
        <p:nvSpPr>
          <p:cNvPr id="106" name="Google Shape;106;g114c93772ac_0_0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2"/>
          <p:cNvPicPr preferRelativeResize="0"/>
          <p:nvPr/>
        </p:nvPicPr>
        <p:blipFill rotWithShape="1">
          <a:blip r:embed="rId2">
            <a:alphaModFix/>
          </a:blip>
          <a:srcRect b="0" l="357" r="347" t="0"/>
          <a:stretch/>
        </p:blipFill>
        <p:spPr>
          <a:xfrm>
            <a:off x="7362825" y="0"/>
            <a:ext cx="1717675" cy="754063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"/>
          <p:cNvSpPr txBox="1"/>
          <p:nvPr>
            <p:ph type="title"/>
          </p:nvPr>
        </p:nvSpPr>
        <p:spPr>
          <a:xfrm>
            <a:off x="533399" y="611872"/>
            <a:ext cx="3840479" cy="1162048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8" name="Google Shape;18;p2"/>
          <p:cNvSpPr txBox="1"/>
          <p:nvPr>
            <p:ph idx="1" type="body"/>
          </p:nvPr>
        </p:nvSpPr>
        <p:spPr>
          <a:xfrm>
            <a:off x="4742823" y="1587500"/>
            <a:ext cx="3840479" cy="389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2270" lvl="0" marL="4572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2420"/>
              <a:buFont typeface="Noto Sans Symbols"/>
              <a:buChar char="●"/>
              <a:defRPr b="0" i="0" sz="2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683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Char char="●"/>
              <a:defRPr b="0" i="0" sz="2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433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4330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4329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" name="Google Shape;19;p2"/>
          <p:cNvSpPr txBox="1"/>
          <p:nvPr>
            <p:ph idx="2" type="body"/>
          </p:nvPr>
        </p:nvSpPr>
        <p:spPr>
          <a:xfrm>
            <a:off x="533399" y="1787856"/>
            <a:ext cx="3840479" cy="372015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1980"/>
              <a:buFont typeface="Noto Sans Symbols"/>
              <a:buNone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20"/>
              <a:buFont typeface="Noto Sans Symbols"/>
              <a:buNone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990"/>
              <a:buFont typeface="Noto Sans Symbols"/>
              <a:buNone/>
              <a:defRPr b="0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990"/>
              <a:buFont typeface="Noto Sans Symbols"/>
              <a:buNone/>
              <a:defRPr b="0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" name="Google Shape;20;p2"/>
          <p:cNvSpPr txBox="1"/>
          <p:nvPr>
            <p:ph idx="10" type="dt"/>
          </p:nvPr>
        </p:nvSpPr>
        <p:spPr>
          <a:xfrm>
            <a:off x="6781800" y="6275387"/>
            <a:ext cx="98107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" name="Google Shape;21;p2"/>
          <p:cNvSpPr txBox="1"/>
          <p:nvPr>
            <p:ph idx="11" type="ftr"/>
          </p:nvPr>
        </p:nvSpPr>
        <p:spPr>
          <a:xfrm>
            <a:off x="265112" y="6275387"/>
            <a:ext cx="598328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" name="Google Shape;22;p2"/>
          <p:cNvSpPr txBox="1"/>
          <p:nvPr>
            <p:ph idx="12" type="sldNum"/>
          </p:nvPr>
        </p:nvSpPr>
        <p:spPr>
          <a:xfrm>
            <a:off x="7897813" y="6275387"/>
            <a:ext cx="99059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3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549275" y="533400"/>
            <a:ext cx="8042273" cy="911224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549275" y="1600200"/>
            <a:ext cx="8042273" cy="43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96240" lvl="0" marL="4572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2640"/>
              <a:buFont typeface="Noto Sans Symbols"/>
              <a:buChar char="●"/>
              <a:defRPr b="0" i="0" sz="2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2269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20"/>
              <a:buFont typeface="Noto Sans Symbols"/>
              <a:buChar char="●"/>
              <a:defRPr b="0" i="0" sz="2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6830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Char char="●"/>
              <a:defRPr b="0" i="0" sz="2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4330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4329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6781800" y="6275387"/>
            <a:ext cx="98107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265112" y="6275387"/>
            <a:ext cx="598328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7897813" y="6275387"/>
            <a:ext cx="99059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5" Type="http://schemas.openxmlformats.org/officeDocument/2006/relationships/image" Target="../media/image10.png"/><Relationship Id="rId6" Type="http://schemas.openxmlformats.org/officeDocument/2006/relationships/hyperlink" Target="https://www.petemonk.com/" TargetMode="Externa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5" Type="http://schemas.openxmlformats.org/officeDocument/2006/relationships/hyperlink" Target="https://static1.squarespace.com/static/5369700de4b045a4e0c24bbc/t/620f520dce32c03bd5a0c854/1645171216120/Ma%CC%84tauranga+Ma%CC%84ori+CRoyal+Final+Version+23.8.2019.pdf" TargetMode="External"/><Relationship Id="rId6" Type="http://schemas.openxmlformats.org/officeDocument/2006/relationships/hyperlink" Target="https://static1.squarespace.com/static/5369700de4b045a4e0c24bbc/t/620f520dce32c03bd5a0c854/1645171216120/Ma%CC%84tauranga+Ma%CC%84ori+CRoyal+Final+Version+23.8.2019.pdf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5" Type="http://schemas.openxmlformats.org/officeDocument/2006/relationships/image" Target="../media/image12.png"/><Relationship Id="rId6" Type="http://schemas.openxmlformats.org/officeDocument/2006/relationships/hyperlink" Target="https://www.flickr.com/photos/archivesnz/12195494103/" TargetMode="External"/><Relationship Id="rId7" Type="http://schemas.openxmlformats.org/officeDocument/2006/relationships/hyperlink" Target="https://www.flickr.com/people/35759981@N08" TargetMode="Externa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png"/><Relationship Id="rId4" Type="http://schemas.openxmlformats.org/officeDocument/2006/relationships/hyperlink" Target="https://www.education.govt.nz/our-work/overall-strategies-and-policies/the-statement-of-national-education-and-learning-priorities-nelp-and-the-tertiary-education-strategy-tes/" TargetMode="External"/><Relationship Id="rId5" Type="http://schemas.openxmlformats.org/officeDocument/2006/relationships/hyperlink" Target="https://www.education.govt.nz/our-work/overall-strategies-and-policies/the-statement-of-national-education-and-learning-priorities-nelp-and-the-tertiary-education-strategy-tes/" TargetMode="Externa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4.png"/><Relationship Id="rId4" Type="http://schemas.openxmlformats.org/officeDocument/2006/relationships/hyperlink" Target="http://www.sciencelearn.org.nz/" TargetMode="External"/><Relationship Id="rId5" Type="http://schemas.openxmlformats.org/officeDocument/2006/relationships/hyperlink" Target="http://www.sciencelearn.org.nz/" TargetMode="External"/><Relationship Id="rId6" Type="http://schemas.openxmlformats.org/officeDocument/2006/relationships/hyperlink" Target="https://www.education.govt.nz/our-work/overall-strategies-and-policies/ka-hikitia-ka-hapaitia/ka-hikitia-ka-hapaitia-the-maori-education-strategy/" TargetMode="External"/><Relationship Id="rId7" Type="http://schemas.openxmlformats.org/officeDocument/2006/relationships/hyperlink" Target="https://www.education.govt.nz/our-work/overall-strategies-and-policies/ka-hikitia-ka-hapaitia/ka-hikitia-ka-hapaitia-the-maori-education-strategy/" TargetMode="Externa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3.png"/><Relationship Id="rId4" Type="http://schemas.openxmlformats.org/officeDocument/2006/relationships/hyperlink" Target="http://www.sciencelearn.org.nz/" TargetMode="External"/><Relationship Id="rId5" Type="http://schemas.openxmlformats.org/officeDocument/2006/relationships/hyperlink" Target="http://www.sciencelearn.org.nz/" TargetMode="External"/><Relationship Id="rId6" Type="http://schemas.openxmlformats.org/officeDocument/2006/relationships/hyperlink" Target="https://assets.education.govt.nz/public/Uploads/Tau-Mai-Te-Reo-FINAL.pdf" TargetMode="External"/><Relationship Id="rId7" Type="http://schemas.openxmlformats.org/officeDocument/2006/relationships/hyperlink" Target="https://www.education.govt.nz/our-work/overall-strategies-and-policies/tau-mai-te-reo/" TargetMode="External"/><Relationship Id="rId8" Type="http://schemas.openxmlformats.org/officeDocument/2006/relationships/hyperlink" Target="https://www.education.govt.nz/our-work/overall-strategies-and-policies/tau-mai-te-reo/" TargetMode="Externa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jpg"/><Relationship Id="rId4" Type="http://schemas.openxmlformats.org/officeDocument/2006/relationships/image" Target="../media/image11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5" Type="http://schemas.openxmlformats.org/officeDocument/2006/relationships/image" Target="../media/image15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5" Type="http://schemas.openxmlformats.org/officeDocument/2006/relationships/image" Target="../media/image7.png"/><Relationship Id="rId6" Type="http://schemas.openxmlformats.org/officeDocument/2006/relationships/hyperlink" Target="https://teara.govt.nz/en" TargetMode="External"/><Relationship Id="rId7" Type="http://schemas.openxmlformats.org/officeDocument/2006/relationships/image" Target="../media/image3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5" Type="http://schemas.openxmlformats.org/officeDocument/2006/relationships/image" Target="../media/image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4.png"/><Relationship Id="rId4" Type="http://schemas.openxmlformats.org/officeDocument/2006/relationships/hyperlink" Target="http://www.sciencelearn.org.nz/" TargetMode="External"/><Relationship Id="rId5" Type="http://schemas.openxmlformats.org/officeDocument/2006/relationships/hyperlink" Target="http://www.sciencelearn.org.nz/" TargetMode="Externa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6.png"/><Relationship Id="rId4" Type="http://schemas.openxmlformats.org/officeDocument/2006/relationships/image" Target="../media/image16.png"/><Relationship Id="rId5" Type="http://schemas.openxmlformats.org/officeDocument/2006/relationships/hyperlink" Target="http://www.sciencelearn.org.nz/" TargetMode="External"/><Relationship Id="rId6" Type="http://schemas.openxmlformats.org/officeDocument/2006/relationships/hyperlink" Target="http://www.sciencelearn.org.nz/" TargetMode="Externa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9.png"/><Relationship Id="rId4" Type="http://schemas.openxmlformats.org/officeDocument/2006/relationships/hyperlink" Target="http://www.sciencelearn.org.nz/" TargetMode="External"/><Relationship Id="rId5" Type="http://schemas.openxmlformats.org/officeDocument/2006/relationships/hyperlink" Target="http://www.sciencelearn.org.nz/" TargetMode="Externa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6.png"/><Relationship Id="rId4" Type="http://schemas.openxmlformats.org/officeDocument/2006/relationships/image" Target="../media/image18.png"/><Relationship Id="rId5" Type="http://schemas.openxmlformats.org/officeDocument/2006/relationships/hyperlink" Target="http://www.sciencelearn.org.nz/" TargetMode="External"/><Relationship Id="rId6" Type="http://schemas.openxmlformats.org/officeDocument/2006/relationships/hyperlink" Target="http://www.sciencelearn.org.nz/" TargetMode="External"/><Relationship Id="rId7" Type="http://schemas.openxmlformats.org/officeDocument/2006/relationships/hyperlink" Target="https://docs.google.com/presentation/d/1hOLxtZY1wzEFRokzS2bAk0OvApyvJXh5896JgnDOt-k/present?slide=id.g18170af314_0_41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5" Type="http://schemas.openxmlformats.org/officeDocument/2006/relationships/image" Target="../media/image31.png"/><Relationship Id="rId6" Type="http://schemas.openxmlformats.org/officeDocument/2006/relationships/image" Target="../media/image25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5" Type="http://schemas.openxmlformats.org/officeDocument/2006/relationships/image" Target="../media/image21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5" Type="http://schemas.openxmlformats.org/officeDocument/2006/relationships/image" Target="../media/image32.png"/><Relationship Id="rId6" Type="http://schemas.openxmlformats.org/officeDocument/2006/relationships/image" Target="../media/image35.png"/><Relationship Id="rId7" Type="http://schemas.openxmlformats.org/officeDocument/2006/relationships/image" Target="../media/image33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/Relationships>
</file>

<file path=ppt/slides/_rels/slide35.xml.rels><?xml version="1.0" encoding="UTF-8" standalone="yes"?><Relationships xmlns="http://schemas.openxmlformats.org/package/2006/relationships"><Relationship Id="rId11" Type="http://schemas.openxmlformats.org/officeDocument/2006/relationships/image" Target="../media/image23.jpg"/><Relationship Id="rId10" Type="http://schemas.openxmlformats.org/officeDocument/2006/relationships/hyperlink" Target="mailto:enquiries@sciencelearn.org.nz" TargetMode="External"/><Relationship Id="rId13" Type="http://schemas.openxmlformats.org/officeDocument/2006/relationships/image" Target="../media/image24.png"/><Relationship Id="rId1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hyperlink" Target="mailto:enquiries@sciencelearn.org.nz" TargetMode="External"/><Relationship Id="rId4" Type="http://schemas.openxmlformats.org/officeDocument/2006/relationships/hyperlink" Target="http://www.facebook.com/nzsciencelearn" TargetMode="External"/><Relationship Id="rId9" Type="http://schemas.openxmlformats.org/officeDocument/2006/relationships/hyperlink" Target="http://slh-talk.slack.com/" TargetMode="External"/><Relationship Id="rId15" Type="http://schemas.openxmlformats.org/officeDocument/2006/relationships/image" Target="../media/image27.png"/><Relationship Id="rId14" Type="http://schemas.openxmlformats.org/officeDocument/2006/relationships/image" Target="../media/image28.png"/><Relationship Id="rId16" Type="http://schemas.openxmlformats.org/officeDocument/2006/relationships/image" Target="../media/image30.jpg"/><Relationship Id="rId5" Type="http://schemas.openxmlformats.org/officeDocument/2006/relationships/hyperlink" Target="http://www.facebook.com/nzsciencelearn" TargetMode="External"/><Relationship Id="rId6" Type="http://schemas.openxmlformats.org/officeDocument/2006/relationships/hyperlink" Target="https://nz.pinterest.com/nzsciencelearn/" TargetMode="External"/><Relationship Id="rId7" Type="http://schemas.openxmlformats.org/officeDocument/2006/relationships/hyperlink" Target="http://www.instagram.com/sciencelearninghubnz" TargetMode="External"/><Relationship Id="rId8" Type="http://schemas.openxmlformats.org/officeDocument/2006/relationships/hyperlink" Target="https://join.slack.com/t/slh-talk/shared_invite/enQtMjU3OTUzMDgwNjYxLTk1ZTdlMGY4Zjk5MzlkMDIwMmNkMzliOGZkYWQzNzFiZWM5M2U1ZGY1MTY3MjVjYmRjOWE1MTM1ZTc4OGRiY2Y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5" Type="http://schemas.openxmlformats.org/officeDocument/2006/relationships/image" Target="../media/image19.jpg"/><Relationship Id="rId6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5" Type="http://schemas.openxmlformats.org/officeDocument/2006/relationships/image" Target="../media/image2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5" Type="http://schemas.openxmlformats.org/officeDocument/2006/relationships/image" Target="../media/image17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5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 txBox="1"/>
          <p:nvPr/>
        </p:nvSpPr>
        <p:spPr>
          <a:xfrm>
            <a:off x="385475" y="5776788"/>
            <a:ext cx="8218800" cy="5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859C"/>
              </a:buClr>
              <a:buSzPts val="600"/>
              <a:buFont typeface="Arial"/>
              <a:buNone/>
            </a:pPr>
            <a:r>
              <a:rPr b="1" i="0" lang="en-AU" sz="2400" u="none" cap="none" strike="noStrike">
                <a:solidFill>
                  <a:srgbClr val="31859C"/>
                </a:solidFill>
                <a:latin typeface="Arial"/>
                <a:ea typeface="Arial"/>
                <a:cs typeface="Arial"/>
                <a:sym typeface="Arial"/>
              </a:rPr>
              <a:t>4–4:45 pm Thursday </a:t>
            </a:r>
            <a:endParaRPr b="1" i="0" sz="2400" u="none" cap="none" strike="noStrike">
              <a:solidFill>
                <a:srgbClr val="31859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0" name="Google Shape;30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45000" y="1657800"/>
            <a:ext cx="6099732" cy="4064688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3"/>
          <p:cNvSpPr txBox="1"/>
          <p:nvPr/>
        </p:nvSpPr>
        <p:spPr>
          <a:xfrm>
            <a:off x="457250" y="2643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800">
              <a:solidFill>
                <a:srgbClr val="2C7C9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4800">
                <a:solidFill>
                  <a:srgbClr val="2C7C9F"/>
                </a:solidFill>
              </a:rPr>
              <a:t>Local curriculum, mātauranga and science</a:t>
            </a:r>
            <a:endParaRPr b="1" sz="35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800">
              <a:solidFill>
                <a:srgbClr val="2C7C9F"/>
              </a:solidFill>
            </a:endParaRPr>
          </a:p>
        </p:txBody>
      </p:sp>
      <p:sp>
        <p:nvSpPr>
          <p:cNvPr id="32" name="Google Shape;32;p3"/>
          <p:cNvSpPr txBox="1"/>
          <p:nvPr/>
        </p:nvSpPr>
        <p:spPr>
          <a:xfrm>
            <a:off x="5930800" y="5430600"/>
            <a:ext cx="19716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050">
                <a:solidFill>
                  <a:schemeClr val="lt1"/>
                </a:solidFill>
                <a:uFill>
                  <a:noFill/>
                </a:u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Pete Monk Photography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2"/>
          <p:cNvSpPr txBox="1"/>
          <p:nvPr/>
        </p:nvSpPr>
        <p:spPr>
          <a:xfrm>
            <a:off x="133525" y="0"/>
            <a:ext cx="7395600" cy="10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3600">
                <a:solidFill>
                  <a:srgbClr val="2C7C9F"/>
                </a:solidFill>
              </a:rPr>
              <a:t>L</a:t>
            </a:r>
            <a:r>
              <a:rPr b="1" lang="en-AU" sz="3600">
                <a:solidFill>
                  <a:srgbClr val="2C7C9F"/>
                </a:solidFill>
              </a:rPr>
              <a:t>ocal Curriculum and the NZC</a:t>
            </a:r>
            <a:endParaRPr b="1" sz="3600">
              <a:solidFill>
                <a:srgbClr val="2C7C9F"/>
              </a:solidFill>
            </a:endParaRPr>
          </a:p>
        </p:txBody>
      </p:sp>
      <p:sp>
        <p:nvSpPr>
          <p:cNvPr id="123" name="Google Shape;123;p12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24" name="Google Shape;124;p12"/>
          <p:cNvSpPr txBox="1"/>
          <p:nvPr/>
        </p:nvSpPr>
        <p:spPr>
          <a:xfrm>
            <a:off x="106100" y="1141425"/>
            <a:ext cx="89319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AU" sz="2200"/>
              <a:t>Understand, Know, Do framework of the NZC Refresh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AU" sz="2200"/>
              <a:t>Vision for Young People (Be)</a:t>
            </a:r>
            <a:endParaRPr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12"/>
          <p:cNvSpPr txBox="1"/>
          <p:nvPr/>
        </p:nvSpPr>
        <p:spPr>
          <a:xfrm>
            <a:off x="176100" y="2313750"/>
            <a:ext cx="7395600" cy="10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3600">
                <a:solidFill>
                  <a:srgbClr val="2C7C9F"/>
                </a:solidFill>
              </a:rPr>
              <a:t>Mātauranga Māori</a:t>
            </a:r>
            <a:endParaRPr b="1" sz="3600">
              <a:solidFill>
                <a:srgbClr val="2C7C9F"/>
              </a:solidFill>
            </a:endParaRPr>
          </a:p>
        </p:txBody>
      </p:sp>
      <p:sp>
        <p:nvSpPr>
          <p:cNvPr id="126" name="Google Shape;126;p12"/>
          <p:cNvSpPr txBox="1"/>
          <p:nvPr/>
        </p:nvSpPr>
        <p:spPr>
          <a:xfrm>
            <a:off x="193400" y="3283550"/>
            <a:ext cx="8757300" cy="297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AU" sz="2200"/>
              <a:t>Indigenous knowledge systems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AU" sz="2200"/>
              <a:t>Place-based, iwi-based (sometimes competing/contradictory)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AU" sz="2200"/>
              <a:t>Dynamic, evolving and growing</a:t>
            </a:r>
            <a:endParaRPr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200" u="sng">
                <a:solidFill>
                  <a:schemeClr val="hlink"/>
                </a:solidFill>
                <a:hlinkClick r:id="rId5"/>
              </a:rPr>
              <a:t>Te Ahukaramū </a:t>
            </a:r>
            <a:r>
              <a:rPr lang="en-AU" sz="2300" u="sng">
                <a:solidFill>
                  <a:schemeClr val="hlink"/>
                </a:solidFill>
                <a:hlinkClick r:id="rId6"/>
              </a:rPr>
              <a:t>Charles Royal</a:t>
            </a:r>
            <a:r>
              <a:rPr lang="en-AU" sz="2300"/>
              <a:t> </a:t>
            </a:r>
            <a:endParaRPr sz="2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800"/>
              <a:t>MĀTAURANGA MĀORI An Introduction – A ‘think piece’ report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800"/>
              <a:t>written for the Ministry of Education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3"/>
          <p:cNvSpPr/>
          <p:nvPr/>
        </p:nvSpPr>
        <p:spPr>
          <a:xfrm>
            <a:off x="551650" y="389425"/>
            <a:ext cx="2898900" cy="1546800"/>
          </a:xfrm>
          <a:prstGeom prst="wedgeEllipseCallout">
            <a:avLst>
              <a:gd fmla="val -69138" name="adj1"/>
              <a:gd fmla="val 39555" name="adj2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13"/>
          <p:cNvSpPr txBox="1"/>
          <p:nvPr/>
        </p:nvSpPr>
        <p:spPr>
          <a:xfrm>
            <a:off x="778850" y="567850"/>
            <a:ext cx="2444700" cy="125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3600">
                <a:solidFill>
                  <a:srgbClr val="2C7C9F"/>
                </a:solidFill>
              </a:rPr>
              <a:t>He pātai taku</a:t>
            </a:r>
            <a:endParaRPr b="1" sz="3600">
              <a:solidFill>
                <a:srgbClr val="2C7C9F"/>
              </a:solidFill>
            </a:endParaRPr>
          </a:p>
        </p:txBody>
      </p:sp>
      <p:sp>
        <p:nvSpPr>
          <p:cNvPr id="134" name="Google Shape;134;p13"/>
          <p:cNvSpPr/>
          <p:nvPr/>
        </p:nvSpPr>
        <p:spPr>
          <a:xfrm>
            <a:off x="1664800" y="2407575"/>
            <a:ext cx="5934900" cy="3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AU" sz="3000"/>
              <a:t>How do I avoid being tokenistic?</a:t>
            </a:r>
            <a:endParaRPr sz="30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400">
                <a:solidFill>
                  <a:srgbClr val="000000"/>
                </a:solidFill>
              </a:rPr>
              <a:t> </a:t>
            </a:r>
            <a:endParaRPr sz="2400">
              <a:solidFill>
                <a:srgbClr val="000000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13"/>
          <p:cNvSpPr txBox="1"/>
          <p:nvPr/>
        </p:nvSpPr>
        <p:spPr>
          <a:xfrm>
            <a:off x="336825" y="4897925"/>
            <a:ext cx="49887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050"/>
          </a:p>
        </p:txBody>
      </p:sp>
      <p:sp>
        <p:nvSpPr>
          <p:cNvPr id="136" name="Google Shape;136;p13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4"/>
          <p:cNvSpPr txBox="1"/>
          <p:nvPr/>
        </p:nvSpPr>
        <p:spPr>
          <a:xfrm>
            <a:off x="457200" y="0"/>
            <a:ext cx="8229600" cy="10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3600">
                <a:solidFill>
                  <a:srgbClr val="2C7C9F"/>
                </a:solidFill>
              </a:rPr>
              <a:t>Bigger picture</a:t>
            </a:r>
            <a:endParaRPr b="1" sz="3600">
              <a:solidFill>
                <a:srgbClr val="2C7C9F"/>
              </a:solidFill>
            </a:endParaRPr>
          </a:p>
        </p:txBody>
      </p:sp>
      <p:sp>
        <p:nvSpPr>
          <p:cNvPr id="143" name="Google Shape;143;p14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44" name="Google Shape;14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94113" y="1046400"/>
            <a:ext cx="6367225" cy="3904299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4"/>
          <p:cNvSpPr txBox="1"/>
          <p:nvPr/>
        </p:nvSpPr>
        <p:spPr>
          <a:xfrm>
            <a:off x="1745150" y="5443000"/>
            <a:ext cx="5916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2200"/>
              <a:t>Educational Inequity and Rangatiratanga</a:t>
            </a:r>
            <a:endParaRPr b="1" sz="2200"/>
          </a:p>
        </p:txBody>
      </p:sp>
      <p:sp>
        <p:nvSpPr>
          <p:cNvPr id="146" name="Google Shape;146;p14"/>
          <p:cNvSpPr txBox="1"/>
          <p:nvPr/>
        </p:nvSpPr>
        <p:spPr>
          <a:xfrm>
            <a:off x="4591375" y="4969150"/>
            <a:ext cx="2595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14"/>
          <p:cNvSpPr txBox="1"/>
          <p:nvPr/>
        </p:nvSpPr>
        <p:spPr>
          <a:xfrm>
            <a:off x="4310475" y="5017575"/>
            <a:ext cx="2595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14"/>
          <p:cNvSpPr txBox="1"/>
          <p:nvPr/>
        </p:nvSpPr>
        <p:spPr>
          <a:xfrm>
            <a:off x="3651800" y="4916400"/>
            <a:ext cx="40587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latin typeface="Verdana"/>
                <a:ea typeface="Verdana"/>
                <a:cs typeface="Verdana"/>
                <a:sym typeface="Verdana"/>
              </a:rPr>
              <a:t>Printed sheet, Tiriti o Waitangi, New Zealand Archives. CC BY 2.0</a:t>
            </a:r>
            <a:endParaRPr sz="900">
              <a:latin typeface="Verdana"/>
              <a:ea typeface="Verdana"/>
              <a:cs typeface="Verdana"/>
              <a:sym typeface="Verdana"/>
            </a:endParaRPr>
          </a:p>
        </p:txBody>
      </p:sp>
      <p:graphicFrame>
        <p:nvGraphicFramePr>
          <p:cNvPr id="149" name="Google Shape;149;p14"/>
          <p:cNvGraphicFramePr/>
          <p:nvPr/>
        </p:nvGraphicFramePr>
        <p:xfrm>
          <a:off x="152400" y="152400"/>
          <a:ext cx="3000000" cy="3000000"/>
        </p:xfrm>
        <a:graphic>
          <a:graphicData uri="http://schemas.openxmlformats.org/drawingml/2006/table">
            <a:tbl>
              <a:tblPr>
                <a:solidFill>
                  <a:srgbClr val="F8F9FA"/>
                </a:solidFill>
                <a:tableStyleId>{344C07D4-3D47-4DD4-B224-7D8195069113}</a:tableStyleId>
              </a:tblPr>
              <a:tblGrid>
                <a:gridCol w="1371600"/>
                <a:gridCol w="7772400"/>
              </a:tblGrid>
              <a:tr h="219075">
                <a:tc>
                  <a:txBody>
                    <a:bodyPr/>
                    <a:lstStyle/>
                    <a:p>
                      <a:pPr indent="0" lvl="0" marL="50800" marR="1270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000">
                          <a:solidFill>
                            <a:srgbClr val="3366BB"/>
                          </a:solidFill>
                          <a:highlight>
                            <a:srgbClr val="F8F9FA"/>
                          </a:highlight>
                          <a:uFill>
                            <a:noFill/>
                          </a:uFill>
                          <a:hlinkClick r:id="rId6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Printed Sheet, Te Tiriti o Waitangi</a:t>
                      </a:r>
                      <a:endParaRPr sz="1000">
                        <a:solidFill>
                          <a:srgbClr val="3366BB"/>
                        </a:solidFill>
                        <a:highlight>
                          <a:srgbClr val="F8F9FA"/>
                        </a:highlight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219075">
                <a:tc>
                  <a:txBody>
                    <a:bodyPr/>
                    <a:lstStyle/>
                    <a:p>
                      <a:pPr indent="0" lvl="0" marL="50800" marR="5080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AU" sz="1000">
                          <a:solidFill>
                            <a:srgbClr val="202122"/>
                          </a:solidFill>
                          <a:highlight>
                            <a:srgbClr val="F8F9FA"/>
                          </a:highlight>
                        </a:rPr>
                        <a:t>Author</a:t>
                      </a:r>
                      <a:endParaRPr b="1" sz="1000">
                        <a:solidFill>
                          <a:srgbClr val="202122"/>
                        </a:solidFill>
                        <a:highlight>
                          <a:srgbClr val="F8F9FA"/>
                        </a:highlight>
                      </a:endParaRPr>
                    </a:p>
                  </a:txBody>
                  <a:tcPr marT="91425" marB="91425" marR="50800" marL="91425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50800" marR="1270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000">
                          <a:solidFill>
                            <a:srgbClr val="3366BB"/>
                          </a:solidFill>
                          <a:highlight>
                            <a:srgbClr val="F8F9FA"/>
                          </a:highlight>
                          <a:uFill>
                            <a:noFill/>
                          </a:uFill>
                          <a:hlinkClick r:id="rId7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Archives New Zealand</a:t>
                      </a:r>
                      <a:r>
                        <a:rPr lang="en-AU" sz="1000">
                          <a:solidFill>
                            <a:srgbClr val="202122"/>
                          </a:solidFill>
                          <a:highlight>
                            <a:srgbClr val="F8F9FA"/>
                          </a:highlight>
                        </a:rPr>
                        <a:t> </a:t>
                      </a:r>
                      <a:endParaRPr sz="1000">
                        <a:solidFill>
                          <a:srgbClr val="202122"/>
                        </a:solidFill>
                        <a:highlight>
                          <a:srgbClr val="F8F9FA"/>
                        </a:highlight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" y="1003500"/>
            <a:ext cx="9144000" cy="5143509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15"/>
          <p:cNvSpPr txBox="1"/>
          <p:nvPr>
            <p:ph type="title"/>
          </p:nvPr>
        </p:nvSpPr>
        <p:spPr>
          <a:xfrm>
            <a:off x="266100" y="0"/>
            <a:ext cx="4107900" cy="774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/>
              <a:t>NELPS</a:t>
            </a:r>
            <a:endParaRPr b="1"/>
          </a:p>
        </p:txBody>
      </p:sp>
      <p:sp>
        <p:nvSpPr>
          <p:cNvPr id="157" name="Google Shape;157;p15"/>
          <p:cNvSpPr txBox="1"/>
          <p:nvPr/>
        </p:nvSpPr>
        <p:spPr>
          <a:xfrm>
            <a:off x="0" y="6072775"/>
            <a:ext cx="8979300" cy="9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Tau Mai Te Reo by the Ministry of Education from</a:t>
            </a:r>
            <a:r>
              <a:rPr lang="en-AU" sz="1200">
                <a:solidFill>
                  <a:srgbClr val="555555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1200" u="sng">
                <a:solidFill>
                  <a:srgbClr val="0563C1"/>
                </a:solidFill>
                <a:latin typeface="Verdana"/>
                <a:ea typeface="Verdana"/>
                <a:cs typeface="Verdana"/>
                <a:sym typeface="Verdana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The Statement of National Education and Learning Priorities (NELP) and the Tertiary Education Strategy (TES) – Education in New Zealand</a:t>
            </a:r>
            <a:r>
              <a:rPr lang="en-AU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is licensed under CC BY 3.0 New Zealand.</a:t>
            </a:r>
            <a:endParaRPr sz="12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7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6"/>
          <p:cNvSpPr txBox="1"/>
          <p:nvPr>
            <p:ph type="title"/>
          </p:nvPr>
        </p:nvSpPr>
        <p:spPr>
          <a:xfrm>
            <a:off x="1716300" y="122800"/>
            <a:ext cx="5711400" cy="774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/>
              <a:t>Ka Hikitia, Ka </a:t>
            </a:r>
            <a:r>
              <a:rPr b="1" lang="en-AU"/>
              <a:t>Hāpaitia</a:t>
            </a:r>
            <a:endParaRPr b="1"/>
          </a:p>
        </p:txBody>
      </p:sp>
      <p:pic>
        <p:nvPicPr>
          <p:cNvPr id="164" name="Google Shape;16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" y="1164607"/>
            <a:ext cx="9143999" cy="4944085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16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5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6" name="Google Shape;166;p16"/>
          <p:cNvSpPr txBox="1"/>
          <p:nvPr/>
        </p:nvSpPr>
        <p:spPr>
          <a:xfrm>
            <a:off x="811250" y="5018525"/>
            <a:ext cx="78015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100"/>
              <a:t>How do we develop a mana inspired approach to education?</a:t>
            </a:r>
            <a:endParaRPr sz="2100"/>
          </a:p>
        </p:txBody>
      </p:sp>
      <p:sp>
        <p:nvSpPr>
          <p:cNvPr id="167" name="Google Shape;167;p16"/>
          <p:cNvSpPr txBox="1"/>
          <p:nvPr/>
        </p:nvSpPr>
        <p:spPr>
          <a:xfrm>
            <a:off x="180675" y="4659175"/>
            <a:ext cx="8963400" cy="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7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Tau Mai Te Reo by the Ministry of Education from</a:t>
            </a:r>
            <a:r>
              <a:rPr lang="en-AU" sz="700">
                <a:solidFill>
                  <a:srgbClr val="555555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700" u="sng">
                <a:solidFill>
                  <a:srgbClr val="0563C1"/>
                </a:solidFill>
                <a:latin typeface="Verdana"/>
                <a:ea typeface="Verdana"/>
                <a:cs typeface="Verdana"/>
                <a:sym typeface="Verdana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Ka Hikitia – Ka Hāpaitia | The Māori Education Strategy (English) – Education in New Zealand</a:t>
            </a:r>
            <a:r>
              <a:rPr lang="en-AU" sz="7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is licensed under CC BY 3.0 New Zealand.</a:t>
            </a:r>
            <a:endParaRPr sz="7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7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08374"/>
            <a:ext cx="9144000" cy="4831151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17"/>
          <p:cNvSpPr txBox="1"/>
          <p:nvPr>
            <p:ph type="title"/>
          </p:nvPr>
        </p:nvSpPr>
        <p:spPr>
          <a:xfrm>
            <a:off x="146650" y="83600"/>
            <a:ext cx="5711400" cy="774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/>
              <a:t>Tau Mai Te Reo</a:t>
            </a:r>
            <a:endParaRPr b="1"/>
          </a:p>
        </p:txBody>
      </p:sp>
      <p:sp>
        <p:nvSpPr>
          <p:cNvPr id="175" name="Google Shape;175;p17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5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6" name="Google Shape;176;p17"/>
          <p:cNvSpPr txBox="1"/>
          <p:nvPr/>
        </p:nvSpPr>
        <p:spPr>
          <a:xfrm>
            <a:off x="4244975" y="5852400"/>
            <a:ext cx="4829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b="1" lang="en-AU" sz="1100" u="sng">
                <a:solidFill>
                  <a:srgbClr val="009999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https://assets.education.govt.nz/public/Uploads/Tau-Mai-Te-Reo-FINAL.pdf</a:t>
            </a:r>
            <a:endParaRPr/>
          </a:p>
        </p:txBody>
      </p:sp>
      <p:sp>
        <p:nvSpPr>
          <p:cNvPr id="177" name="Google Shape;177;p17"/>
          <p:cNvSpPr txBox="1"/>
          <p:nvPr/>
        </p:nvSpPr>
        <p:spPr>
          <a:xfrm>
            <a:off x="833100" y="3994850"/>
            <a:ext cx="5781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17"/>
          <p:cNvSpPr txBox="1"/>
          <p:nvPr/>
        </p:nvSpPr>
        <p:spPr>
          <a:xfrm>
            <a:off x="50" y="5661050"/>
            <a:ext cx="9144000" cy="5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Tau Mai Te Reo by the Ministry of Education from</a:t>
            </a:r>
            <a:r>
              <a:rPr lang="en-AU" sz="900">
                <a:solidFill>
                  <a:srgbClr val="555555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rgbClr val="0563C1"/>
                </a:solidFill>
                <a:latin typeface="Verdana"/>
                <a:ea typeface="Verdana"/>
                <a:cs typeface="Verdana"/>
                <a:sym typeface="Verdana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Tau Mai Te Reo – Education in New Zealand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 is licensed under CC BY 3.0 New Zealand.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8"/>
          <p:cNvSpPr txBox="1"/>
          <p:nvPr>
            <p:ph type="title"/>
          </p:nvPr>
        </p:nvSpPr>
        <p:spPr>
          <a:xfrm>
            <a:off x="470275" y="147450"/>
            <a:ext cx="7702800" cy="774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/>
              <a:t>‘He waka eke noa’ and ‘Ako’</a:t>
            </a:r>
            <a:endParaRPr b="1"/>
          </a:p>
        </p:txBody>
      </p:sp>
      <p:sp>
        <p:nvSpPr>
          <p:cNvPr id="185" name="Google Shape;185;p18"/>
          <p:cNvSpPr txBox="1"/>
          <p:nvPr/>
        </p:nvSpPr>
        <p:spPr>
          <a:xfrm>
            <a:off x="383550" y="1179150"/>
            <a:ext cx="8376900" cy="48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●"/>
            </a:pPr>
            <a:r>
              <a:rPr lang="en-AU" sz="3000"/>
              <a:t>S</a:t>
            </a:r>
            <a:r>
              <a:rPr lang="en-AU" sz="3000"/>
              <a:t>tart with the reo</a:t>
            </a:r>
            <a:endParaRPr sz="3000"/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-AU" sz="3000"/>
              <a:t>Build a foundation upon which more complex understanding can be made</a:t>
            </a:r>
            <a:endParaRPr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3000"/>
              <a:t>Intent</a:t>
            </a:r>
            <a:r>
              <a:rPr lang="en-AU" sz="3000"/>
              <a:t>: Culturally competent teachers help ākonga see their culture as a strength and draw on their cultural capital. </a:t>
            </a:r>
            <a:endParaRPr sz="3000"/>
          </a:p>
          <a:p>
            <a:pPr indent="-37465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00"/>
              <a:buChar char="●"/>
            </a:pPr>
            <a:r>
              <a:rPr lang="en-AU" sz="3000">
                <a:solidFill>
                  <a:schemeClr val="dk1"/>
                </a:solidFill>
              </a:rPr>
              <a:t>Create an authentic culture of learning</a:t>
            </a:r>
            <a:endParaRPr sz="3000">
              <a:solidFill>
                <a:schemeClr val="dk1"/>
              </a:solidFill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●"/>
            </a:pPr>
            <a:r>
              <a:rPr lang="en-AU" sz="3000">
                <a:solidFill>
                  <a:schemeClr val="dk1"/>
                </a:solidFill>
              </a:rPr>
              <a:t>Teaching as inquiry and Ako</a:t>
            </a:r>
            <a:endParaRPr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</p:txBody>
      </p:sp>
      <p:sp>
        <p:nvSpPr>
          <p:cNvPr id="186" name="Google Shape;186;p18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9"/>
          <p:cNvSpPr/>
          <p:nvPr/>
        </p:nvSpPr>
        <p:spPr>
          <a:xfrm>
            <a:off x="551650" y="389425"/>
            <a:ext cx="2898900" cy="1546800"/>
          </a:xfrm>
          <a:prstGeom prst="wedgeEllipseCallout">
            <a:avLst>
              <a:gd fmla="val -69138" name="adj1"/>
              <a:gd fmla="val 39555" name="adj2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19"/>
          <p:cNvSpPr txBox="1"/>
          <p:nvPr/>
        </p:nvSpPr>
        <p:spPr>
          <a:xfrm>
            <a:off x="778850" y="567850"/>
            <a:ext cx="2444700" cy="125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3600">
                <a:solidFill>
                  <a:srgbClr val="2C7C9F"/>
                </a:solidFill>
              </a:rPr>
              <a:t>He pātai taku</a:t>
            </a:r>
            <a:endParaRPr b="1" sz="3600">
              <a:solidFill>
                <a:srgbClr val="2C7C9F"/>
              </a:solidFill>
            </a:endParaRPr>
          </a:p>
        </p:txBody>
      </p:sp>
      <p:sp>
        <p:nvSpPr>
          <p:cNvPr id="194" name="Google Shape;194;p19"/>
          <p:cNvSpPr/>
          <p:nvPr/>
        </p:nvSpPr>
        <p:spPr>
          <a:xfrm>
            <a:off x="1604550" y="2487925"/>
            <a:ext cx="5934900" cy="3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AU" sz="3000"/>
              <a:t>Everyone says to connect to </a:t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AU" sz="3000"/>
              <a:t>mana whenua </a:t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AU" sz="3000"/>
              <a:t>– how do you actually do this? </a:t>
            </a:r>
            <a:endParaRPr sz="30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400">
                <a:solidFill>
                  <a:srgbClr val="000000"/>
                </a:solidFill>
              </a:rPr>
              <a:t> </a:t>
            </a:r>
            <a:endParaRPr sz="2400">
              <a:solidFill>
                <a:srgbClr val="000000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19"/>
          <p:cNvSpPr txBox="1"/>
          <p:nvPr/>
        </p:nvSpPr>
        <p:spPr>
          <a:xfrm>
            <a:off x="336825" y="4897925"/>
            <a:ext cx="49887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050"/>
          </a:p>
        </p:txBody>
      </p:sp>
      <p:sp>
        <p:nvSpPr>
          <p:cNvPr id="196" name="Google Shape;196;p19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0"/>
          <p:cNvSpPr/>
          <p:nvPr/>
        </p:nvSpPr>
        <p:spPr>
          <a:xfrm>
            <a:off x="1517900" y="226125"/>
            <a:ext cx="6108300" cy="185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-AU" sz="2800">
                <a:solidFill>
                  <a:srgbClr val="31859C"/>
                </a:solidFill>
              </a:rPr>
              <a:t>Everyone says to connect to </a:t>
            </a:r>
            <a:endParaRPr b="1" sz="2800">
              <a:solidFill>
                <a:srgbClr val="31859C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AU" sz="2800">
                <a:solidFill>
                  <a:srgbClr val="31859C"/>
                </a:solidFill>
              </a:rPr>
              <a:t>mana whenua </a:t>
            </a:r>
            <a:endParaRPr b="1" sz="2800">
              <a:solidFill>
                <a:srgbClr val="31859C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-AU" sz="2800">
                <a:solidFill>
                  <a:srgbClr val="31859C"/>
                </a:solidFill>
              </a:rPr>
              <a:t>How do you actually do this?</a:t>
            </a:r>
            <a:r>
              <a:rPr b="1" lang="en-AU" sz="2800"/>
              <a:t> </a:t>
            </a:r>
            <a:endParaRPr b="1" sz="28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400">
                <a:solidFill>
                  <a:srgbClr val="000000"/>
                </a:solidFill>
              </a:rPr>
              <a:t> </a:t>
            </a:r>
            <a:endParaRPr sz="2400">
              <a:solidFill>
                <a:srgbClr val="000000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20"/>
          <p:cNvSpPr txBox="1"/>
          <p:nvPr/>
        </p:nvSpPr>
        <p:spPr>
          <a:xfrm>
            <a:off x="214175" y="1813275"/>
            <a:ext cx="8596500" cy="12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050"/>
          </a:p>
        </p:txBody>
      </p:sp>
      <p:sp>
        <p:nvSpPr>
          <p:cNvPr id="204" name="Google Shape;204;p20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05" name="Google Shape;205;p20"/>
          <p:cNvSpPr txBox="1"/>
          <p:nvPr/>
        </p:nvSpPr>
        <p:spPr>
          <a:xfrm>
            <a:off x="504750" y="1936800"/>
            <a:ext cx="8376900" cy="452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●"/>
            </a:pPr>
            <a:r>
              <a:rPr lang="en-AU" sz="3000"/>
              <a:t>Relationships are essential (build the relationship before asking for support)</a:t>
            </a:r>
            <a:endParaRPr sz="3000"/>
          </a:p>
          <a:p>
            <a:pPr indent="-37465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00"/>
              <a:buChar char="●"/>
            </a:pPr>
            <a:r>
              <a:rPr lang="en-AU" sz="3000"/>
              <a:t>Mātauranga is a taonga </a:t>
            </a:r>
            <a:endParaRPr sz="3000"/>
          </a:p>
          <a:p>
            <a:pPr indent="-37465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00"/>
              <a:buChar char="●"/>
            </a:pPr>
            <a:r>
              <a:rPr lang="en-AU" sz="3000"/>
              <a:t>Start with those in front of you: ākonga, parents, BoT</a:t>
            </a:r>
            <a:endParaRPr sz="30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  <a:p>
            <a:pPr indent="-419100" lvl="0" marL="457200" rtl="0" algn="l"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3000"/>
              <a:buChar char="●"/>
            </a:pPr>
            <a:r>
              <a:rPr lang="en-AU" sz="3000">
                <a:solidFill>
                  <a:schemeClr val="accent6"/>
                </a:solidFill>
              </a:rPr>
              <a:t>Keeping yourself and ākonga safe</a:t>
            </a:r>
            <a:endParaRPr sz="3000">
              <a:solidFill>
                <a:schemeClr val="accent6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1"/>
          <p:cNvSpPr/>
          <p:nvPr/>
        </p:nvSpPr>
        <p:spPr>
          <a:xfrm>
            <a:off x="335900" y="138525"/>
            <a:ext cx="8596500" cy="5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-AU" sz="2800">
                <a:solidFill>
                  <a:srgbClr val="31859C"/>
                </a:solidFill>
              </a:rPr>
              <a:t>Indigenous knowledge and mana whenua </a:t>
            </a:r>
            <a:endParaRPr b="1" sz="2800">
              <a:solidFill>
                <a:srgbClr val="31859C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400">
                <a:solidFill>
                  <a:srgbClr val="000000"/>
                </a:solidFill>
              </a:rPr>
              <a:t> </a:t>
            </a:r>
            <a:endParaRPr sz="2400">
              <a:solidFill>
                <a:srgbClr val="000000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21"/>
          <p:cNvSpPr txBox="1"/>
          <p:nvPr/>
        </p:nvSpPr>
        <p:spPr>
          <a:xfrm>
            <a:off x="198650" y="822950"/>
            <a:ext cx="8596500" cy="555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350"/>
              <a:t>CARE principles for indigenous data governance</a:t>
            </a:r>
            <a:endParaRPr sz="185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2350">
                <a:highlight>
                  <a:srgbClr val="FFD966"/>
                </a:highlight>
              </a:rPr>
              <a:t>C</a:t>
            </a:r>
            <a:r>
              <a:rPr lang="en-AU" sz="2350">
                <a:highlight>
                  <a:srgbClr val="FFD966"/>
                </a:highlight>
              </a:rPr>
              <a:t>ollective Benefit</a:t>
            </a:r>
            <a:r>
              <a:rPr lang="en-AU" sz="2350"/>
              <a:t>		</a:t>
            </a:r>
            <a:endParaRPr sz="2350"/>
          </a:p>
          <a:p>
            <a:pPr indent="-377825" lvl="0" marL="457200" rtl="0" algn="l">
              <a:spcBef>
                <a:spcPts val="0"/>
              </a:spcBef>
              <a:spcAft>
                <a:spcPts val="0"/>
              </a:spcAft>
              <a:buSzPts val="2350"/>
              <a:buChar char="●"/>
            </a:pPr>
            <a:r>
              <a:rPr lang="en-AU" sz="2350"/>
              <a:t>For inclusive development and innovation, for improved engagement, for equitable outcomes (mana ōrite)</a:t>
            </a:r>
            <a:endParaRPr sz="235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2350">
                <a:highlight>
                  <a:srgbClr val="FFD966"/>
                </a:highlight>
              </a:rPr>
              <a:t>A</a:t>
            </a:r>
            <a:r>
              <a:rPr lang="en-AU" sz="2350">
                <a:highlight>
                  <a:srgbClr val="FFD966"/>
                </a:highlight>
              </a:rPr>
              <a:t>uthority</a:t>
            </a:r>
            <a:r>
              <a:rPr lang="en-AU" sz="2350"/>
              <a:t> </a:t>
            </a:r>
            <a:endParaRPr sz="2350"/>
          </a:p>
          <a:p>
            <a:pPr indent="-377825" lvl="0" marL="457200" rtl="0" algn="l">
              <a:spcBef>
                <a:spcPts val="0"/>
              </a:spcBef>
              <a:spcAft>
                <a:spcPts val="0"/>
              </a:spcAft>
              <a:buSzPts val="2350"/>
              <a:buChar char="●"/>
            </a:pPr>
            <a:r>
              <a:rPr lang="en-AU" sz="2350"/>
              <a:t>Recognising rights and interests (consider sources)</a:t>
            </a:r>
            <a:endParaRPr sz="235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2350">
                <a:highlight>
                  <a:srgbClr val="FFD966"/>
                </a:highlight>
              </a:rPr>
              <a:t>R</a:t>
            </a:r>
            <a:r>
              <a:rPr lang="en-AU" sz="2350">
                <a:highlight>
                  <a:srgbClr val="FFD966"/>
                </a:highlight>
              </a:rPr>
              <a:t>esponsibility</a:t>
            </a:r>
            <a:endParaRPr sz="2350">
              <a:highlight>
                <a:srgbClr val="FFD966"/>
              </a:highlight>
            </a:endParaRPr>
          </a:p>
          <a:p>
            <a:pPr indent="-377825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50"/>
              <a:buChar char="●"/>
            </a:pPr>
            <a:r>
              <a:rPr lang="en-AU" sz="2350">
                <a:solidFill>
                  <a:schemeClr val="dk1"/>
                </a:solidFill>
              </a:rPr>
              <a:t>For positive relationships, for expanding capability and capacity, for indigenous languages and worldviews</a:t>
            </a:r>
            <a:endParaRPr sz="235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2350">
                <a:highlight>
                  <a:srgbClr val="FFD966"/>
                </a:highlight>
              </a:rPr>
              <a:t>E</a:t>
            </a:r>
            <a:r>
              <a:rPr lang="en-AU" sz="2350">
                <a:highlight>
                  <a:srgbClr val="FFD966"/>
                </a:highlight>
              </a:rPr>
              <a:t>thics</a:t>
            </a:r>
            <a:endParaRPr sz="2350">
              <a:highlight>
                <a:srgbClr val="FFD966"/>
              </a:highlight>
            </a:endParaRPr>
          </a:p>
          <a:p>
            <a:pPr indent="-377825" lvl="0" marL="457200" rtl="0" algn="l">
              <a:spcBef>
                <a:spcPts val="0"/>
              </a:spcBef>
              <a:spcAft>
                <a:spcPts val="0"/>
              </a:spcAft>
              <a:buSzPts val="2350"/>
              <a:buChar char="●"/>
            </a:pPr>
            <a:r>
              <a:rPr lang="en-AU" sz="2350"/>
              <a:t>For minimising harm and maximising benefit, for justice, for future use.</a:t>
            </a:r>
            <a:endParaRPr sz="235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050"/>
          </a:p>
        </p:txBody>
      </p:sp>
      <p:sp>
        <p:nvSpPr>
          <p:cNvPr id="213" name="Google Shape;213;p21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14" name="Google Shape;214;p21"/>
          <p:cNvSpPr txBox="1"/>
          <p:nvPr/>
        </p:nvSpPr>
        <p:spPr>
          <a:xfrm>
            <a:off x="4535600" y="6091750"/>
            <a:ext cx="4259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AU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 Pou Hiringa – Grounding Science and Technology in Te Ao Maori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4"/>
          <p:cNvPicPr preferRelativeResize="0"/>
          <p:nvPr/>
        </p:nvPicPr>
        <p:blipFill rotWithShape="1">
          <a:blip r:embed="rId3">
            <a:alphaModFix/>
          </a:blip>
          <a:srcRect b="7634" l="1498" r="1196" t="8912"/>
          <a:stretch/>
        </p:blipFill>
        <p:spPr>
          <a:xfrm>
            <a:off x="0" y="5544484"/>
            <a:ext cx="9144003" cy="1313516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4"/>
          <p:cNvSpPr txBox="1"/>
          <p:nvPr/>
        </p:nvSpPr>
        <p:spPr>
          <a:xfrm>
            <a:off x="294550" y="181325"/>
            <a:ext cx="7465800" cy="7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AU" sz="33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The Science Learning Hub </a:t>
            </a:r>
            <a:endParaRPr sz="1500"/>
          </a:p>
        </p:txBody>
      </p:sp>
      <p:sp>
        <p:nvSpPr>
          <p:cNvPr id="39" name="Google Shape;39;p4"/>
          <p:cNvSpPr txBox="1"/>
          <p:nvPr/>
        </p:nvSpPr>
        <p:spPr>
          <a:xfrm>
            <a:off x="783900" y="902825"/>
            <a:ext cx="7576200" cy="327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9250" lvl="0" marL="34925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6FB7D7"/>
              </a:buClr>
              <a:buSzPts val="2640"/>
              <a:buFont typeface="Noto Sans Symbols"/>
              <a:buChar char="●"/>
            </a:pPr>
            <a:r>
              <a:rPr lang="en-AU" sz="2400">
                <a:solidFill>
                  <a:srgbClr val="595959"/>
                </a:solidFill>
              </a:rPr>
              <a:t>A trustworthy online resource – produced by educators and scientists</a:t>
            </a:r>
            <a:endParaRPr sz="2400">
              <a:solidFill>
                <a:srgbClr val="595959"/>
              </a:solidFill>
            </a:endParaRPr>
          </a:p>
          <a:p>
            <a:pPr indent="-349250" lvl="0" marL="34925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6FB7D7"/>
              </a:buClr>
              <a:buSzPts val="2640"/>
              <a:buFont typeface="Noto Sans Symbols"/>
              <a:buChar char="●"/>
            </a:pPr>
            <a:r>
              <a:rPr lang="en-AU" sz="2400">
                <a:solidFill>
                  <a:srgbClr val="595959"/>
                </a:solidFill>
              </a:rPr>
              <a:t>Based on world-class New Zealand science research</a:t>
            </a:r>
            <a:endParaRPr sz="2400">
              <a:solidFill>
                <a:srgbClr val="595959"/>
              </a:solidFill>
            </a:endParaRPr>
          </a:p>
          <a:p>
            <a:pPr indent="-349250" lvl="0" marL="34925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6FB7D7"/>
              </a:buClr>
              <a:buSzPts val="2640"/>
              <a:buFont typeface="Noto Sans Symbols"/>
              <a:buChar char="●"/>
            </a:pPr>
            <a:r>
              <a:rPr lang="en-AU" sz="2400">
                <a:solidFill>
                  <a:srgbClr val="595959"/>
                </a:solidFill>
              </a:rPr>
              <a:t>Supported by learning activities, information about the key science ideas and concepts, multimedia tools and other resources</a:t>
            </a:r>
            <a:endParaRPr sz="2400">
              <a:solidFill>
                <a:srgbClr val="595959"/>
              </a:solidFill>
            </a:endParaRPr>
          </a:p>
          <a:p>
            <a:pPr indent="-349250" lvl="0" marL="349250" rtl="0" algn="l">
              <a:lnSpc>
                <a:spcPct val="80000"/>
              </a:lnSpc>
              <a:spcBef>
                <a:spcPts val="1000"/>
              </a:spcBef>
              <a:spcAft>
                <a:spcPts val="1000"/>
              </a:spcAft>
              <a:buClr>
                <a:srgbClr val="6FB7D7"/>
              </a:buClr>
              <a:buSzPts val="2640"/>
              <a:buFont typeface="Noto Sans Symbols"/>
              <a:buChar char="●"/>
            </a:pPr>
            <a:r>
              <a:rPr lang="en-AU" sz="2400">
                <a:solidFill>
                  <a:srgbClr val="595959"/>
                </a:solidFill>
              </a:rPr>
              <a:t>Written for New Zealand teachers and students </a:t>
            </a:r>
            <a:endParaRPr/>
          </a:p>
        </p:txBody>
      </p:sp>
      <p:pic>
        <p:nvPicPr>
          <p:cNvPr id="40" name="Google Shape;40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3200" y="4249100"/>
            <a:ext cx="7576200" cy="12281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2"/>
          <p:cNvSpPr/>
          <p:nvPr/>
        </p:nvSpPr>
        <p:spPr>
          <a:xfrm>
            <a:off x="551650" y="389425"/>
            <a:ext cx="2898900" cy="1546800"/>
          </a:xfrm>
          <a:prstGeom prst="wedgeEllipseCallout">
            <a:avLst>
              <a:gd fmla="val -69138" name="adj1"/>
              <a:gd fmla="val 39555" name="adj2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22"/>
          <p:cNvSpPr txBox="1"/>
          <p:nvPr/>
        </p:nvSpPr>
        <p:spPr>
          <a:xfrm>
            <a:off x="778850" y="567850"/>
            <a:ext cx="2444700" cy="125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3600">
                <a:solidFill>
                  <a:srgbClr val="2C7C9F"/>
                </a:solidFill>
              </a:rPr>
              <a:t>He pātai taku</a:t>
            </a:r>
            <a:endParaRPr b="1" sz="3600">
              <a:solidFill>
                <a:srgbClr val="2C7C9F"/>
              </a:solidFill>
            </a:endParaRPr>
          </a:p>
        </p:txBody>
      </p:sp>
      <p:sp>
        <p:nvSpPr>
          <p:cNvPr id="222" name="Google Shape;222;p22"/>
          <p:cNvSpPr/>
          <p:nvPr/>
        </p:nvSpPr>
        <p:spPr>
          <a:xfrm>
            <a:off x="1604550" y="2487925"/>
            <a:ext cx="5934900" cy="3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AU" sz="2800"/>
              <a:t>Am I being asked to teach religion in my science class? </a:t>
            </a:r>
            <a:endParaRPr sz="28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400">
                <a:solidFill>
                  <a:srgbClr val="000000"/>
                </a:solidFill>
              </a:rPr>
              <a:t> </a:t>
            </a:r>
            <a:endParaRPr sz="2400">
              <a:solidFill>
                <a:srgbClr val="000000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22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3"/>
          <p:cNvSpPr/>
          <p:nvPr/>
        </p:nvSpPr>
        <p:spPr>
          <a:xfrm>
            <a:off x="576325" y="82450"/>
            <a:ext cx="5934900" cy="3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AU" sz="2800"/>
              <a:t>Am I being asked to teach religion in my science class? </a:t>
            </a:r>
            <a:endParaRPr sz="28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400">
                <a:solidFill>
                  <a:srgbClr val="000000"/>
                </a:solidFill>
              </a:rPr>
              <a:t> </a:t>
            </a:r>
            <a:endParaRPr sz="2400">
              <a:solidFill>
                <a:srgbClr val="000000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23"/>
          <p:cNvSpPr txBox="1"/>
          <p:nvPr/>
        </p:nvSpPr>
        <p:spPr>
          <a:xfrm>
            <a:off x="240325" y="1275575"/>
            <a:ext cx="8596500" cy="12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77825" lvl="0" marL="457200" rtl="0" algn="l">
              <a:spcBef>
                <a:spcPts val="0"/>
              </a:spcBef>
              <a:spcAft>
                <a:spcPts val="0"/>
              </a:spcAft>
              <a:buSzPts val="2350"/>
              <a:buAutoNum type="arabicParenR"/>
            </a:pPr>
            <a:r>
              <a:rPr i="1" lang="en-AU" sz="2350"/>
              <a:t>Codification and oral transmission of knowledge </a:t>
            </a:r>
            <a:endParaRPr i="1" sz="2350"/>
          </a:p>
          <a:p>
            <a:pPr indent="45720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AU" sz="2350"/>
              <a:t>Pūrākau (narratives): Te Puia, Te Ika a Maui</a:t>
            </a:r>
            <a:r>
              <a:rPr i="1" lang="en-AU" sz="2350"/>
              <a:t>; </a:t>
            </a:r>
            <a:endParaRPr i="1" sz="2350"/>
          </a:p>
          <a:p>
            <a:pPr indent="0" lvl="0" marL="13716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AU" sz="2350"/>
              <a:t>Analogies/Models: atomic, electricity</a:t>
            </a:r>
            <a:endParaRPr i="1" sz="235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AU" sz="2350"/>
              <a:t> </a:t>
            </a:r>
            <a:endParaRPr i="1" sz="235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35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050"/>
          </a:p>
        </p:txBody>
      </p:sp>
      <p:sp>
        <p:nvSpPr>
          <p:cNvPr id="231" name="Google Shape;231;p23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32" name="Google Shape;232;p23"/>
          <p:cNvPicPr preferRelativeResize="0"/>
          <p:nvPr/>
        </p:nvPicPr>
        <p:blipFill rotWithShape="1">
          <a:blip r:embed="rId5">
            <a:alphaModFix/>
          </a:blip>
          <a:srcRect b="-13405" l="0" r="556" t="27745"/>
          <a:stretch/>
        </p:blipFill>
        <p:spPr>
          <a:xfrm>
            <a:off x="240314" y="2763950"/>
            <a:ext cx="8663373" cy="4197825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23"/>
          <p:cNvSpPr txBox="1"/>
          <p:nvPr/>
        </p:nvSpPr>
        <p:spPr>
          <a:xfrm>
            <a:off x="7739475" y="6073400"/>
            <a:ext cx="1404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© </a:t>
            </a:r>
            <a:r>
              <a:rPr lang="en-AU" sz="900">
                <a:solidFill>
                  <a:schemeClr val="lt1"/>
                </a:solidFill>
              </a:rPr>
              <a:t>Shawn Cooper</a:t>
            </a:r>
            <a:endParaRPr sz="9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4"/>
          <p:cNvSpPr/>
          <p:nvPr/>
        </p:nvSpPr>
        <p:spPr>
          <a:xfrm>
            <a:off x="576325" y="82450"/>
            <a:ext cx="5934900" cy="3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AU" sz="2800"/>
              <a:t>Am I being asked to teach religion in my science class? </a:t>
            </a:r>
            <a:endParaRPr sz="28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400">
                <a:solidFill>
                  <a:srgbClr val="000000"/>
                </a:solidFill>
              </a:rPr>
              <a:t> </a:t>
            </a:r>
            <a:endParaRPr sz="2400">
              <a:solidFill>
                <a:srgbClr val="000000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24"/>
          <p:cNvSpPr txBox="1"/>
          <p:nvPr/>
        </p:nvSpPr>
        <p:spPr>
          <a:xfrm>
            <a:off x="244900" y="1049200"/>
            <a:ext cx="8596500" cy="12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AU" sz="2150"/>
              <a:t>2)      Values and culturally grounded ways of doing, knowing,                   and/or applying </a:t>
            </a:r>
            <a:r>
              <a:rPr i="1" lang="en-AU" sz="2150"/>
              <a:t>science</a:t>
            </a:r>
            <a:r>
              <a:rPr i="1" lang="en-AU" sz="2150"/>
              <a:t> are embedded in mātauranga.</a:t>
            </a:r>
            <a:endParaRPr i="1" sz="2150">
              <a:solidFill>
                <a:schemeClr val="dk1"/>
              </a:solidFill>
            </a:endParaRPr>
          </a:p>
          <a:p>
            <a:pPr indent="-365125" lvl="0" marL="1371600" rtl="0" algn="l">
              <a:spcBef>
                <a:spcPts val="0"/>
              </a:spcBef>
              <a:spcAft>
                <a:spcPts val="0"/>
              </a:spcAft>
              <a:buSzPts val="2150"/>
              <a:buChar char="-"/>
            </a:pPr>
            <a:r>
              <a:rPr i="1" lang="en-AU" sz="2150"/>
              <a:t>hauora (te whare tapa whā), </a:t>
            </a:r>
            <a:r>
              <a:rPr i="1" lang="en-AU" sz="2150">
                <a:solidFill>
                  <a:schemeClr val="dk1"/>
                </a:solidFill>
              </a:rPr>
              <a:t>climate change (rahui)</a:t>
            </a:r>
            <a:endParaRPr i="1" sz="2150"/>
          </a:p>
          <a:p>
            <a:pPr indent="-365125" lvl="0" marL="18288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50"/>
              <a:buChar char="-"/>
            </a:pPr>
            <a:r>
              <a:rPr i="1" lang="en-AU" sz="2150">
                <a:solidFill>
                  <a:schemeClr val="dk1"/>
                </a:solidFill>
              </a:rPr>
              <a:t>karakia and whakataukī</a:t>
            </a:r>
            <a:endParaRPr i="1" sz="215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35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35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35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35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35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350"/>
          </a:p>
          <a:p>
            <a:pPr indent="45720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35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050"/>
          </a:p>
        </p:txBody>
      </p:sp>
      <p:sp>
        <p:nvSpPr>
          <p:cNvPr id="241" name="Google Shape;241;p24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42" name="Google Shape;242;p24"/>
          <p:cNvPicPr preferRelativeResize="0"/>
          <p:nvPr/>
        </p:nvPicPr>
        <p:blipFill rotWithShape="1">
          <a:blip r:embed="rId5">
            <a:alphaModFix/>
          </a:blip>
          <a:srcRect b="11267" l="0" r="0" t="5266"/>
          <a:stretch/>
        </p:blipFill>
        <p:spPr>
          <a:xfrm>
            <a:off x="106825" y="2479350"/>
            <a:ext cx="4202679" cy="3507875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24"/>
          <p:cNvSpPr txBox="1"/>
          <p:nvPr/>
        </p:nvSpPr>
        <p:spPr>
          <a:xfrm>
            <a:off x="55700" y="5890475"/>
            <a:ext cx="4310100" cy="54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700" u="sng">
                <a:solidFill>
                  <a:srgbClr val="0563C1"/>
                </a:solidFill>
                <a:latin typeface="Verdana"/>
                <a:ea typeface="Verdana"/>
                <a:cs typeface="Verdana"/>
                <a:sym typeface="Verdana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Te Ara The Encyclopedia of New Zealand</a:t>
            </a:r>
            <a:endParaRPr sz="700" u="sng">
              <a:solidFill>
                <a:srgbClr val="0563C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7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Source: Sir Mason Durie, </a:t>
            </a:r>
            <a:r>
              <a:rPr i="1" lang="en-AU" sz="7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Whaiora: Maori health development</a:t>
            </a:r>
            <a:r>
              <a:rPr lang="en-AU" sz="7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Auckland: Oxford University Press, 1998, pp. 68–74</a:t>
            </a:r>
            <a:endParaRPr sz="7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44" name="Google Shape;244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19375" y="2479350"/>
            <a:ext cx="2922180" cy="3896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5"/>
          <p:cNvSpPr/>
          <p:nvPr/>
        </p:nvSpPr>
        <p:spPr>
          <a:xfrm>
            <a:off x="576325" y="82450"/>
            <a:ext cx="5934900" cy="3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AU" sz="2800"/>
              <a:t>Am I being asked to teach religion in my science class? </a:t>
            </a:r>
            <a:endParaRPr sz="28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400">
                <a:solidFill>
                  <a:srgbClr val="000000"/>
                </a:solidFill>
              </a:rPr>
              <a:t> </a:t>
            </a:r>
            <a:endParaRPr sz="2400">
              <a:solidFill>
                <a:srgbClr val="000000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25"/>
          <p:cNvSpPr txBox="1"/>
          <p:nvPr/>
        </p:nvSpPr>
        <p:spPr>
          <a:xfrm>
            <a:off x="386950" y="1020825"/>
            <a:ext cx="8596500" cy="12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AU" sz="2350"/>
              <a:t>3) S</a:t>
            </a:r>
            <a:r>
              <a:rPr i="1" lang="en-AU" sz="2350"/>
              <a:t>ocio-scientific issues</a:t>
            </a:r>
            <a:endParaRPr i="1" sz="235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350"/>
          </a:p>
          <a:p>
            <a:pPr indent="-377825" lvl="0" marL="457200" rtl="0" algn="l">
              <a:spcBef>
                <a:spcPts val="0"/>
              </a:spcBef>
              <a:spcAft>
                <a:spcPts val="0"/>
              </a:spcAft>
              <a:buSzPts val="2350"/>
              <a:buChar char="●"/>
            </a:pPr>
            <a:r>
              <a:rPr i="1" lang="en-AU" sz="2350"/>
              <a:t>Inclusion of mātauranga Māori and other knowledge systems promotes critical thinking </a:t>
            </a:r>
            <a:endParaRPr i="1" sz="2350"/>
          </a:p>
          <a:p>
            <a:pPr indent="-377825" lvl="0" marL="457200" rtl="0" algn="l">
              <a:spcBef>
                <a:spcPts val="0"/>
              </a:spcBef>
              <a:spcAft>
                <a:spcPts val="0"/>
              </a:spcAft>
              <a:buSzPts val="2350"/>
              <a:buChar char="●"/>
            </a:pPr>
            <a:r>
              <a:rPr i="1" lang="en-AU" sz="2350"/>
              <a:t>Ethical considerations to Science application</a:t>
            </a:r>
            <a:endParaRPr i="1" sz="235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35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35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35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35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050"/>
          </a:p>
        </p:txBody>
      </p:sp>
      <p:sp>
        <p:nvSpPr>
          <p:cNvPr id="252" name="Google Shape;252;p25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53" name="Google Shape;253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61451" y="3096750"/>
            <a:ext cx="2172250" cy="3278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6"/>
          <p:cNvSpPr/>
          <p:nvPr/>
        </p:nvSpPr>
        <p:spPr>
          <a:xfrm>
            <a:off x="551650" y="389425"/>
            <a:ext cx="2898900" cy="1546800"/>
          </a:xfrm>
          <a:prstGeom prst="wedgeEllipseCallout">
            <a:avLst>
              <a:gd fmla="val -69138" name="adj1"/>
              <a:gd fmla="val 39555" name="adj2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p26"/>
          <p:cNvSpPr txBox="1"/>
          <p:nvPr/>
        </p:nvSpPr>
        <p:spPr>
          <a:xfrm>
            <a:off x="778850" y="567850"/>
            <a:ext cx="2444700" cy="125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3600">
                <a:solidFill>
                  <a:srgbClr val="2C7C9F"/>
                </a:solidFill>
              </a:rPr>
              <a:t>He pātai taku</a:t>
            </a:r>
            <a:endParaRPr b="1" sz="3600">
              <a:solidFill>
                <a:srgbClr val="2C7C9F"/>
              </a:solidFill>
            </a:endParaRPr>
          </a:p>
        </p:txBody>
      </p:sp>
      <p:sp>
        <p:nvSpPr>
          <p:cNvPr id="261" name="Google Shape;261;p26"/>
          <p:cNvSpPr/>
          <p:nvPr/>
        </p:nvSpPr>
        <p:spPr>
          <a:xfrm>
            <a:off x="1604600" y="2313300"/>
            <a:ext cx="5934900" cy="11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3000">
                <a:solidFill>
                  <a:schemeClr val="dk1"/>
                </a:solidFill>
              </a:rPr>
              <a:t>What if there’s no mātauranga </a:t>
            </a:r>
            <a:endParaRPr sz="30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3000">
                <a:solidFill>
                  <a:schemeClr val="dk1"/>
                </a:solidFill>
              </a:rPr>
              <a:t>to fit the context?</a:t>
            </a:r>
            <a:endParaRPr sz="30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400">
                <a:solidFill>
                  <a:srgbClr val="000000"/>
                </a:solidFill>
              </a:rPr>
              <a:t> </a:t>
            </a:r>
            <a:endParaRPr sz="2400">
              <a:solidFill>
                <a:srgbClr val="000000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26"/>
          <p:cNvSpPr txBox="1"/>
          <p:nvPr/>
        </p:nvSpPr>
        <p:spPr>
          <a:xfrm>
            <a:off x="893400" y="4683450"/>
            <a:ext cx="49887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050"/>
          </a:p>
        </p:txBody>
      </p:sp>
      <p:sp>
        <p:nvSpPr>
          <p:cNvPr id="263" name="Google Shape;263;p26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7"/>
          <p:cNvSpPr/>
          <p:nvPr/>
        </p:nvSpPr>
        <p:spPr>
          <a:xfrm>
            <a:off x="1797000" y="205025"/>
            <a:ext cx="5550000" cy="11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AU" sz="2800">
                <a:solidFill>
                  <a:srgbClr val="31859C"/>
                </a:solidFill>
              </a:rPr>
              <a:t>What if there’s not mātauranga </a:t>
            </a:r>
            <a:endParaRPr b="1" sz="2800">
              <a:solidFill>
                <a:srgbClr val="31859C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-AU" sz="2800">
                <a:solidFill>
                  <a:srgbClr val="31859C"/>
                </a:solidFill>
              </a:rPr>
              <a:t>to fit the context?</a:t>
            </a:r>
            <a:r>
              <a:rPr b="1" lang="en-AU" sz="2800">
                <a:solidFill>
                  <a:srgbClr val="31859C"/>
                </a:solidFill>
              </a:rPr>
              <a:t> </a:t>
            </a:r>
            <a:endParaRPr b="1" sz="2800">
              <a:solidFill>
                <a:srgbClr val="31859C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400">
                <a:solidFill>
                  <a:srgbClr val="000000"/>
                </a:solidFill>
              </a:rPr>
              <a:t> </a:t>
            </a:r>
            <a:endParaRPr sz="2400">
              <a:solidFill>
                <a:srgbClr val="000000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27"/>
          <p:cNvSpPr txBox="1"/>
          <p:nvPr/>
        </p:nvSpPr>
        <p:spPr>
          <a:xfrm>
            <a:off x="574775" y="1445375"/>
            <a:ext cx="8020500" cy="42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2400">
                <a:solidFill>
                  <a:schemeClr val="dk1"/>
                </a:solidFill>
              </a:rPr>
              <a:t>Whakapapa</a:t>
            </a:r>
            <a:r>
              <a:rPr lang="en-AU" sz="2400">
                <a:solidFill>
                  <a:schemeClr val="dk1"/>
                </a:solidFill>
              </a:rPr>
              <a:t> </a:t>
            </a:r>
            <a:endParaRPr sz="2400">
              <a:solidFill>
                <a:schemeClr val="dk1"/>
              </a:solidFill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400">
                <a:solidFill>
                  <a:schemeClr val="dk1"/>
                </a:solidFill>
              </a:rPr>
              <a:t>Ecology, Genealogy, Evolution, Geology, Astronomy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2400">
                <a:solidFill>
                  <a:schemeClr val="dk1"/>
                </a:solidFill>
              </a:rPr>
              <a:t>Kaitiakitanga</a:t>
            </a:r>
            <a:r>
              <a:rPr lang="en-AU" sz="2400">
                <a:solidFill>
                  <a:schemeClr val="dk1"/>
                </a:solidFill>
              </a:rPr>
              <a:t> </a:t>
            </a:r>
            <a:endParaRPr sz="24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400">
                <a:solidFill>
                  <a:schemeClr val="dk1"/>
                </a:solidFill>
              </a:rPr>
              <a:t>Ecology, Natural Cycles, Climate Change, Conservation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2400">
                <a:solidFill>
                  <a:schemeClr val="dk1"/>
                </a:solidFill>
              </a:rPr>
              <a:t>Maramataka </a:t>
            </a:r>
            <a:endParaRPr b="1" sz="24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400">
                <a:solidFill>
                  <a:schemeClr val="dk1"/>
                </a:solidFill>
              </a:rPr>
              <a:t>Astronomy, Navigation, Survival Skills, Ecology and      Evolution</a:t>
            </a:r>
            <a:endParaRPr i="1" sz="255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35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350"/>
          </a:p>
        </p:txBody>
      </p:sp>
      <p:sp>
        <p:nvSpPr>
          <p:cNvPr id="271" name="Google Shape;271;p27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8"/>
          <p:cNvSpPr txBox="1"/>
          <p:nvPr>
            <p:ph type="title"/>
          </p:nvPr>
        </p:nvSpPr>
        <p:spPr>
          <a:xfrm>
            <a:off x="2599274" y="83597"/>
            <a:ext cx="3840600" cy="116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/>
              <a:t>Whakapapa</a:t>
            </a:r>
            <a:endParaRPr b="1"/>
          </a:p>
        </p:txBody>
      </p:sp>
      <p:pic>
        <p:nvPicPr>
          <p:cNvPr id="278" name="Google Shape;278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6400" y="837426"/>
            <a:ext cx="8691199" cy="5448124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28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5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80" name="Google Shape;280;p28"/>
          <p:cNvSpPr txBox="1"/>
          <p:nvPr/>
        </p:nvSpPr>
        <p:spPr>
          <a:xfrm rot="5400000">
            <a:off x="5674475" y="3952075"/>
            <a:ext cx="21408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</a:t>
            </a:r>
            <a:r>
              <a:rPr lang="en-AU" sz="900">
                <a:solidFill>
                  <a:schemeClr val="dk1"/>
                </a:solidFill>
              </a:rPr>
              <a:t>Shawn Cooper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9"/>
          <p:cNvSpPr txBox="1"/>
          <p:nvPr>
            <p:ph type="title"/>
          </p:nvPr>
        </p:nvSpPr>
        <p:spPr>
          <a:xfrm>
            <a:off x="2599274" y="83597"/>
            <a:ext cx="3840600" cy="116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/>
              <a:t>Whakapapa</a:t>
            </a:r>
            <a:endParaRPr b="1"/>
          </a:p>
        </p:txBody>
      </p:sp>
      <p:pic>
        <p:nvPicPr>
          <p:cNvPr id="287" name="Google Shape;28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213" y="1124322"/>
            <a:ext cx="8686722" cy="5307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6225" y="4801316"/>
            <a:ext cx="2446876" cy="1630709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29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6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Red flesh apple, 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Plant &amp; Food Research, and all others © Shawn Cooper.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0"/>
          <p:cNvSpPr txBox="1"/>
          <p:nvPr>
            <p:ph type="title"/>
          </p:nvPr>
        </p:nvSpPr>
        <p:spPr>
          <a:xfrm>
            <a:off x="2599275" y="83599"/>
            <a:ext cx="3840600" cy="778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/>
              <a:t>Kaitiakitanga</a:t>
            </a:r>
            <a:endParaRPr b="1"/>
          </a:p>
        </p:txBody>
      </p:sp>
      <p:pic>
        <p:nvPicPr>
          <p:cNvPr id="296" name="Google Shape;29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225" y="862097"/>
            <a:ext cx="8837535" cy="5307704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30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5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98" name="Google Shape;298;p30"/>
          <p:cNvSpPr txBox="1"/>
          <p:nvPr/>
        </p:nvSpPr>
        <p:spPr>
          <a:xfrm>
            <a:off x="53950" y="6036900"/>
            <a:ext cx="3299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000">
                <a:solidFill>
                  <a:schemeClr val="dk1"/>
                </a:solidFill>
                <a:highlight>
                  <a:schemeClr val="lt1"/>
                </a:highlight>
                <a:latin typeface="Verdana"/>
                <a:ea typeface="Verdana"/>
                <a:cs typeface="Verdana"/>
                <a:sym typeface="Verdana"/>
              </a:rPr>
              <a:t>Used with permission. 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1"/>
          <p:cNvSpPr txBox="1"/>
          <p:nvPr>
            <p:ph type="title"/>
          </p:nvPr>
        </p:nvSpPr>
        <p:spPr>
          <a:xfrm>
            <a:off x="2599274" y="83597"/>
            <a:ext cx="3840600" cy="116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/>
              <a:t>Maramataka</a:t>
            </a:r>
            <a:endParaRPr b="1"/>
          </a:p>
        </p:txBody>
      </p:sp>
      <p:pic>
        <p:nvPicPr>
          <p:cNvPr id="305" name="Google Shape;30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975" y="1504447"/>
            <a:ext cx="8839201" cy="4612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5248" y="221300"/>
            <a:ext cx="2116850" cy="1328975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31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6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08" name="Google Shape;308;p31"/>
          <p:cNvSpPr txBox="1"/>
          <p:nvPr/>
        </p:nvSpPr>
        <p:spPr>
          <a:xfrm>
            <a:off x="4747650" y="6012350"/>
            <a:ext cx="4245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000">
                <a:highlight>
                  <a:schemeClr val="lt1"/>
                </a:highlight>
                <a:latin typeface="Verdana"/>
                <a:ea typeface="Verdana"/>
                <a:cs typeface="Verdana"/>
                <a:sym typeface="Verdana"/>
              </a:rPr>
              <a:t>Used with permission. From </a:t>
            </a:r>
            <a:r>
              <a:rPr lang="en-AU" sz="1200" u="sng">
                <a:solidFill>
                  <a:srgbClr val="0563C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Listening to the Land - Google Slides</a:t>
            </a:r>
            <a:endParaRPr sz="1000">
              <a:highlight>
                <a:schemeClr val="lt1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5"/>
          <p:cNvSpPr txBox="1"/>
          <p:nvPr>
            <p:ph type="title"/>
          </p:nvPr>
        </p:nvSpPr>
        <p:spPr>
          <a:xfrm>
            <a:off x="237150" y="-100400"/>
            <a:ext cx="3993300" cy="87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/>
              <a:t>Index</a:t>
            </a:r>
            <a:endParaRPr/>
          </a:p>
        </p:txBody>
      </p:sp>
      <p:graphicFrame>
        <p:nvGraphicFramePr>
          <p:cNvPr id="47" name="Google Shape;47;p5"/>
          <p:cNvGraphicFramePr/>
          <p:nvPr/>
        </p:nvGraphicFramePr>
        <p:xfrm>
          <a:off x="237150" y="91571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{344C07D4-3D47-4DD4-B224-7D8195069113}</a:tableStyleId>
              </a:tblPr>
              <a:tblGrid>
                <a:gridCol w="5393900"/>
                <a:gridCol w="1964100"/>
                <a:gridCol w="1311700"/>
              </a:tblGrid>
              <a:tr h="691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AU" sz="1500"/>
                        <a:t>Topic</a:t>
                      </a:r>
                      <a:endParaRPr b="1" sz="15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AU" sz="1500"/>
                        <a:t>Slideshow </a:t>
                      </a:r>
                      <a:endParaRPr b="1" sz="15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AU" sz="1500"/>
                        <a:t>number(s )</a:t>
                      </a:r>
                      <a:endParaRPr b="1" sz="1500"/>
                    </a:p>
                  </a:txBody>
                  <a:tcPr marT="91425" marB="91425" marR="91425" marL="6858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AU" sz="1500"/>
                        <a:t>Video timecode</a:t>
                      </a:r>
                      <a:endParaRPr b="1" sz="1500"/>
                    </a:p>
                  </a:txBody>
                  <a:tcPr marT="91425" marB="91425" marR="91425" marL="28575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443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AU" sz="1500">
                          <a:solidFill>
                            <a:schemeClr val="dk1"/>
                          </a:solidFill>
                        </a:rPr>
                        <a:t>Introducing the Science Learning Hub </a:t>
                      </a:r>
                      <a:endParaRPr sz="15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>
                          <a:solidFill>
                            <a:schemeClr val="dk1"/>
                          </a:solidFill>
                        </a:rPr>
                        <a:t>1–2</a:t>
                      </a:r>
                      <a:endParaRPr sz="15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00:00</a:t>
                      </a:r>
                      <a:endParaRPr sz="15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443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AU" sz="1500">
                          <a:solidFill>
                            <a:schemeClr val="dk1"/>
                          </a:solidFill>
                        </a:rPr>
                        <a:t>Index </a:t>
                      </a:r>
                      <a:endParaRPr sz="15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>
                          <a:solidFill>
                            <a:schemeClr val="dk1"/>
                          </a:solidFill>
                        </a:rPr>
                        <a:t>3</a:t>
                      </a:r>
                      <a:endParaRPr sz="15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00:36</a:t>
                      </a:r>
                      <a:endParaRPr sz="15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443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>
                          <a:solidFill>
                            <a:schemeClr val="dk1"/>
                          </a:solidFill>
                        </a:rPr>
                        <a:t>Introducing Shawn Cooper</a:t>
                      </a:r>
                      <a:endParaRPr sz="15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4</a:t>
                      </a:r>
                      <a:r>
                        <a:rPr lang="en-AU" sz="1500">
                          <a:solidFill>
                            <a:schemeClr val="dk1"/>
                          </a:solidFill>
                        </a:rPr>
                        <a:t>–5</a:t>
                      </a:r>
                      <a:endParaRPr sz="15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00:48</a:t>
                      </a:r>
                      <a:endParaRPr sz="15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443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>
                          <a:solidFill>
                            <a:schemeClr val="dk1"/>
                          </a:solidFill>
                        </a:rPr>
                        <a:t>Purpose</a:t>
                      </a:r>
                      <a:endParaRPr sz="15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6</a:t>
                      </a:r>
                      <a:endParaRPr sz="15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03:30</a:t>
                      </a:r>
                      <a:endParaRPr sz="15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07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AU" sz="1500"/>
                        <a:t>This is scary. Where do I start? </a:t>
                      </a:r>
                      <a:endParaRPr sz="15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7</a:t>
                      </a:r>
                      <a:r>
                        <a:rPr lang="en-AU" sz="1500">
                          <a:solidFill>
                            <a:schemeClr val="dk1"/>
                          </a:solidFill>
                        </a:rPr>
                        <a:t>–10</a:t>
                      </a:r>
                      <a:endParaRPr sz="15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04:41</a:t>
                      </a:r>
                      <a:endParaRPr sz="15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07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How do I avoid being tokenistic?</a:t>
                      </a:r>
                      <a:endParaRPr sz="15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11</a:t>
                      </a:r>
                      <a:r>
                        <a:rPr lang="en-AU" sz="1500">
                          <a:solidFill>
                            <a:schemeClr val="dk1"/>
                          </a:solidFill>
                        </a:rPr>
                        <a:t>–16</a:t>
                      </a:r>
                      <a:endParaRPr sz="15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11:44</a:t>
                      </a:r>
                      <a:endParaRPr sz="15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07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C</a:t>
                      </a:r>
                      <a:r>
                        <a:rPr lang="en-AU" sz="1500"/>
                        <a:t>onnecting to mana whenua</a:t>
                      </a:r>
                      <a:endParaRPr sz="15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17</a:t>
                      </a:r>
                      <a:r>
                        <a:rPr lang="en-AU" sz="1500">
                          <a:solidFill>
                            <a:schemeClr val="dk1"/>
                          </a:solidFill>
                        </a:rPr>
                        <a:t>–19</a:t>
                      </a:r>
                      <a:endParaRPr sz="15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17:19</a:t>
                      </a:r>
                      <a:endParaRPr sz="15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07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Am I being asked to teach religion in my science class?</a:t>
                      </a:r>
                      <a:endParaRPr sz="15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20</a:t>
                      </a:r>
                      <a:r>
                        <a:rPr lang="en-AU" sz="1500">
                          <a:solidFill>
                            <a:schemeClr val="dk1"/>
                          </a:solidFill>
                        </a:rPr>
                        <a:t>–23</a:t>
                      </a:r>
                      <a:endParaRPr sz="15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23:27</a:t>
                      </a:r>
                      <a:endParaRPr sz="15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07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What if there’s no mātauranga to fit the context?</a:t>
                      </a:r>
                      <a:endParaRPr sz="15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24</a:t>
                      </a:r>
                      <a:r>
                        <a:rPr lang="en-AU" sz="1500">
                          <a:solidFill>
                            <a:schemeClr val="dk1"/>
                          </a:solidFill>
                        </a:rPr>
                        <a:t>–31</a:t>
                      </a:r>
                      <a:endParaRPr sz="15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33:46</a:t>
                      </a:r>
                      <a:endParaRPr sz="15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443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AU" sz="1500">
                          <a:solidFill>
                            <a:schemeClr val="dk1"/>
                          </a:solidFill>
                        </a:rPr>
                        <a:t>SLH links, keep in touch and thanks</a:t>
                      </a:r>
                      <a:endParaRPr sz="15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32</a:t>
                      </a:r>
                      <a:r>
                        <a:rPr lang="en-AU" sz="1500">
                          <a:solidFill>
                            <a:schemeClr val="dk1"/>
                          </a:solidFill>
                        </a:rPr>
                        <a:t>–35</a:t>
                      </a:r>
                      <a:endParaRPr sz="15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42:22</a:t>
                      </a:r>
                      <a:endParaRPr sz="15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48" name="Google Shape;48;p5"/>
          <p:cNvSpPr txBox="1"/>
          <p:nvPr/>
        </p:nvSpPr>
        <p:spPr>
          <a:xfrm>
            <a:off x="204150" y="6375433"/>
            <a:ext cx="8628900" cy="42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900">
                <a:solidFill>
                  <a:srgbClr val="4D4D4D"/>
                </a:solidFill>
                <a:latin typeface="Verdana"/>
                <a:ea typeface="Verdana"/>
                <a:cs typeface="Verdana"/>
                <a:sym typeface="Verdana"/>
              </a:rPr>
              <a:t>© Copyright. The University of Waikato Te Whare Wananga o Waikato l Science Learning Hub – Pokapū Akoranga Pūtaiao. All Rights Reserved</a:t>
            </a:r>
            <a:endParaRPr sz="900">
              <a:solidFill>
                <a:srgbClr val="4D4D4D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lang="en-AU" sz="900">
                <a:solidFill>
                  <a:srgbClr val="4D4D4D"/>
                </a:solidFill>
                <a:latin typeface="Verdana"/>
                <a:ea typeface="Verdana"/>
                <a:cs typeface="Verdana"/>
                <a:sym typeface="Verdana"/>
              </a:rPr>
              <a:t>All images are copyrighted. For further information, please refer to </a:t>
            </a:r>
            <a:r>
              <a:rPr lang="en-AU" sz="900">
                <a:solidFill>
                  <a:srgbClr val="1155CC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r>
              <a:rPr lang="en-AU" sz="900">
                <a:solidFill>
                  <a:srgbClr val="4D4D4D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2"/>
          <p:cNvSpPr/>
          <p:nvPr/>
        </p:nvSpPr>
        <p:spPr>
          <a:xfrm>
            <a:off x="1528650" y="82450"/>
            <a:ext cx="6086700" cy="145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AU" sz="3000">
                <a:solidFill>
                  <a:srgbClr val="31859C"/>
                </a:solidFill>
              </a:rPr>
              <a:t>What if there’s no mātauranga to fit the context? </a:t>
            </a:r>
            <a:endParaRPr b="1" sz="3000">
              <a:solidFill>
                <a:srgbClr val="31859C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400">
                <a:solidFill>
                  <a:srgbClr val="000000"/>
                </a:solidFill>
              </a:rPr>
              <a:t> </a:t>
            </a:r>
            <a:endParaRPr sz="2400">
              <a:solidFill>
                <a:srgbClr val="000000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32"/>
          <p:cNvSpPr txBox="1"/>
          <p:nvPr/>
        </p:nvSpPr>
        <p:spPr>
          <a:xfrm>
            <a:off x="113200" y="1241375"/>
            <a:ext cx="8924100" cy="145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2200">
                <a:solidFill>
                  <a:schemeClr val="dk1"/>
                </a:solidFill>
              </a:rPr>
              <a:t>Challenge Misconceptions:</a:t>
            </a:r>
            <a:endParaRPr b="1" sz="2200">
              <a:solidFill>
                <a:schemeClr val="dk1"/>
              </a:solidFill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-"/>
            </a:pPr>
            <a:r>
              <a:rPr lang="en-AU" sz="2200">
                <a:solidFill>
                  <a:schemeClr val="dk1"/>
                </a:solidFill>
              </a:rPr>
              <a:t>Mātauranga is not simply a library of historic knowledge</a:t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-"/>
            </a:pPr>
            <a:r>
              <a:rPr lang="en-AU" sz="2200">
                <a:solidFill>
                  <a:schemeClr val="dk1"/>
                </a:solidFill>
              </a:rPr>
              <a:t>Mātauranga relates to a framework of knowing and discovering</a:t>
            </a:r>
            <a:endParaRPr sz="2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2200">
                <a:solidFill>
                  <a:schemeClr val="dk1"/>
                </a:solidFill>
              </a:rPr>
              <a:t>Technology and Innovation:</a:t>
            </a:r>
            <a:endParaRPr b="1" sz="2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350"/>
          </a:p>
        </p:txBody>
      </p:sp>
      <p:sp>
        <p:nvSpPr>
          <p:cNvPr id="316" name="Google Shape;316;p32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17" name="Google Shape;317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95452" y="3304550"/>
            <a:ext cx="5436522" cy="307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3958150"/>
            <a:ext cx="3243050" cy="2164157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32"/>
          <p:cNvSpPr txBox="1"/>
          <p:nvPr/>
        </p:nvSpPr>
        <p:spPr>
          <a:xfrm>
            <a:off x="7924800" y="6122300"/>
            <a:ext cx="11127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700"/>
              <a:t>LEARNZ, CC BY-NC</a:t>
            </a:r>
            <a:endParaRPr b="1" sz="70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3"/>
          <p:cNvSpPr txBox="1"/>
          <p:nvPr/>
        </p:nvSpPr>
        <p:spPr>
          <a:xfrm>
            <a:off x="769425" y="1445375"/>
            <a:ext cx="8113500" cy="337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2400">
                <a:solidFill>
                  <a:schemeClr val="dk1"/>
                </a:solidFill>
              </a:rPr>
              <a:t>Reach out to those who can help:</a:t>
            </a:r>
            <a:endParaRPr b="1" sz="2400"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en-AU" sz="2400">
                <a:solidFill>
                  <a:schemeClr val="dk1"/>
                </a:solidFill>
              </a:rPr>
              <a:t>Seek </a:t>
            </a:r>
            <a:r>
              <a:rPr lang="en-AU" sz="2400">
                <a:solidFill>
                  <a:schemeClr val="dk1"/>
                </a:solidFill>
              </a:rPr>
              <a:t>organisations that include iwi/hapū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en-AU" sz="2400">
                <a:solidFill>
                  <a:schemeClr val="dk1"/>
                </a:solidFill>
              </a:rPr>
              <a:t>Learning Area Leads (TOD3)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en-AU" sz="2400">
                <a:solidFill>
                  <a:schemeClr val="dk1"/>
                </a:solidFill>
              </a:rPr>
              <a:t>Networks of Expertise, Subject Associations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en-AU" sz="2400">
                <a:solidFill>
                  <a:schemeClr val="dk1"/>
                </a:solidFill>
              </a:rPr>
              <a:t>Science Learning Hub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en-AU" sz="2400">
                <a:solidFill>
                  <a:schemeClr val="dk1"/>
                </a:solidFill>
              </a:rPr>
              <a:t>NCEA.education.govt.nz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350"/>
          </a:p>
        </p:txBody>
      </p:sp>
      <p:sp>
        <p:nvSpPr>
          <p:cNvPr id="326" name="Google Shape;326;p33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27" name="Google Shape;327;p33"/>
          <p:cNvSpPr/>
          <p:nvPr/>
        </p:nvSpPr>
        <p:spPr>
          <a:xfrm>
            <a:off x="1528650" y="82450"/>
            <a:ext cx="6086700" cy="145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AU" sz="3000">
                <a:solidFill>
                  <a:srgbClr val="31859C"/>
                </a:solidFill>
              </a:rPr>
              <a:t>What if there’s no mātauranga to fit the context? </a:t>
            </a:r>
            <a:endParaRPr b="1" sz="3000">
              <a:solidFill>
                <a:srgbClr val="31859C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400">
                <a:solidFill>
                  <a:srgbClr val="000000"/>
                </a:solidFill>
              </a:rPr>
              <a:t> </a:t>
            </a:r>
            <a:endParaRPr sz="2400">
              <a:solidFill>
                <a:srgbClr val="000000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34"/>
          <p:cNvSpPr txBox="1"/>
          <p:nvPr/>
        </p:nvSpPr>
        <p:spPr>
          <a:xfrm>
            <a:off x="457200" y="342100"/>
            <a:ext cx="82296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3600">
                <a:solidFill>
                  <a:srgbClr val="2C7C9F"/>
                </a:solidFill>
              </a:rPr>
              <a:t>How do you eat…?</a:t>
            </a:r>
            <a:endParaRPr b="1" sz="3600">
              <a:solidFill>
                <a:srgbClr val="2C7C9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rgbClr val="2C7C9F"/>
              </a:solidFill>
            </a:endParaRPr>
          </a:p>
        </p:txBody>
      </p:sp>
      <p:sp>
        <p:nvSpPr>
          <p:cNvPr id="334" name="Google Shape;334;p34"/>
          <p:cNvSpPr txBox="1"/>
          <p:nvPr/>
        </p:nvSpPr>
        <p:spPr>
          <a:xfrm>
            <a:off x="336825" y="4897925"/>
            <a:ext cx="49887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050"/>
          </a:p>
        </p:txBody>
      </p:sp>
      <p:sp>
        <p:nvSpPr>
          <p:cNvPr id="335" name="Google Shape;335;p34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36" name="Google Shape;336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30800" y="1538375"/>
            <a:ext cx="4682401" cy="3781226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34"/>
          <p:cNvSpPr txBox="1"/>
          <p:nvPr/>
        </p:nvSpPr>
        <p:spPr>
          <a:xfrm>
            <a:off x="5354400" y="5319600"/>
            <a:ext cx="15588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7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Estt/123RF Ltd</a:t>
            </a:r>
            <a:endParaRPr sz="7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35"/>
          <p:cNvSpPr txBox="1"/>
          <p:nvPr/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3600">
                <a:solidFill>
                  <a:srgbClr val="2C7C9F"/>
                </a:solidFill>
              </a:rPr>
              <a:t>Resources</a:t>
            </a:r>
            <a:endParaRPr b="1" sz="3600">
              <a:solidFill>
                <a:srgbClr val="2C7C9F"/>
              </a:solidFill>
            </a:endParaRPr>
          </a:p>
        </p:txBody>
      </p:sp>
      <p:sp>
        <p:nvSpPr>
          <p:cNvPr id="344" name="Google Shape;344;p35"/>
          <p:cNvSpPr/>
          <p:nvPr/>
        </p:nvSpPr>
        <p:spPr>
          <a:xfrm>
            <a:off x="4720075" y="924750"/>
            <a:ext cx="4211100" cy="506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sz="25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400">
                <a:solidFill>
                  <a:srgbClr val="000000"/>
                </a:solidFill>
              </a:rPr>
              <a:t> </a:t>
            </a:r>
            <a:endParaRPr sz="2400">
              <a:solidFill>
                <a:srgbClr val="000000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p35"/>
          <p:cNvSpPr txBox="1"/>
          <p:nvPr/>
        </p:nvSpPr>
        <p:spPr>
          <a:xfrm>
            <a:off x="336825" y="4897925"/>
            <a:ext cx="49887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050"/>
          </a:p>
        </p:txBody>
      </p:sp>
      <p:sp>
        <p:nvSpPr>
          <p:cNvPr id="346" name="Google Shape;346;p35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47" name="Google Shape;347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3225" y="1047225"/>
            <a:ext cx="3925267" cy="345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56700" y="1723327"/>
            <a:ext cx="6376975" cy="4071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20075" y="2213567"/>
            <a:ext cx="3925276" cy="41620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36"/>
          <p:cNvSpPr txBox="1"/>
          <p:nvPr>
            <p:ph type="title"/>
          </p:nvPr>
        </p:nvSpPr>
        <p:spPr>
          <a:xfrm>
            <a:off x="2651749" y="520447"/>
            <a:ext cx="3840600" cy="116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/>
              <a:t>Whakataukī</a:t>
            </a:r>
            <a:endParaRPr b="1"/>
          </a:p>
        </p:txBody>
      </p:sp>
      <p:sp>
        <p:nvSpPr>
          <p:cNvPr id="356" name="Google Shape;356;p36"/>
          <p:cNvSpPr txBox="1"/>
          <p:nvPr>
            <p:ph idx="2" type="body"/>
          </p:nvPr>
        </p:nvSpPr>
        <p:spPr>
          <a:xfrm>
            <a:off x="533400" y="1787850"/>
            <a:ext cx="7956600" cy="275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2000"/>
              </a:spcBef>
              <a:spcAft>
                <a:spcPts val="0"/>
              </a:spcAft>
              <a:buNone/>
            </a:pPr>
            <a:r>
              <a:rPr b="1" lang="en-AU" sz="3400"/>
              <a:t>Poipoia te kākano kia puāwai</a:t>
            </a:r>
            <a:endParaRPr b="1" sz="3400"/>
          </a:p>
          <a:p>
            <a:pPr indent="0" lvl="0" marL="0" rtl="0" algn="ctr">
              <a:spcBef>
                <a:spcPts val="2000"/>
              </a:spcBef>
              <a:spcAft>
                <a:spcPts val="0"/>
              </a:spcAft>
              <a:buNone/>
            </a:pPr>
            <a:r>
              <a:t/>
            </a:r>
            <a:endParaRPr sz="3400"/>
          </a:p>
          <a:p>
            <a:pPr indent="0" lvl="0" marL="0" rtl="0" algn="ctr">
              <a:spcBef>
                <a:spcPts val="2000"/>
              </a:spcBef>
              <a:spcAft>
                <a:spcPts val="0"/>
              </a:spcAft>
              <a:buNone/>
            </a:pPr>
            <a:r>
              <a:rPr lang="en-AU" sz="3400"/>
              <a:t>Nurture the seed and it will bloom</a:t>
            </a:r>
            <a:endParaRPr sz="3400"/>
          </a:p>
        </p:txBody>
      </p:sp>
      <p:sp>
        <p:nvSpPr>
          <p:cNvPr id="357" name="Google Shape;357;p36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37"/>
          <p:cNvSpPr txBox="1"/>
          <p:nvPr>
            <p:ph type="title"/>
          </p:nvPr>
        </p:nvSpPr>
        <p:spPr>
          <a:xfrm>
            <a:off x="966000" y="335036"/>
            <a:ext cx="7212000" cy="1134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b="1" i="0" lang="en-AU" sz="32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Thanks – want to keep in touch?</a:t>
            </a:r>
            <a:endParaRPr b="1" i="0" sz="32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t/>
            </a:r>
            <a:endParaRPr b="1" i="0" sz="32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Google Shape;363;p37"/>
          <p:cNvSpPr txBox="1"/>
          <p:nvPr/>
        </p:nvSpPr>
        <p:spPr>
          <a:xfrm>
            <a:off x="2708950" y="1524151"/>
            <a:ext cx="4920600" cy="247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None/>
            </a:pPr>
            <a:r>
              <a:rPr b="0" i="0" lang="en-A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Email us on </a:t>
            </a:r>
            <a:r>
              <a:rPr b="0" i="0" lang="en-AU" sz="1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enquiries@sciencelearn.org.nz</a:t>
            </a:r>
            <a:r>
              <a:rPr b="0" i="0" lang="en-AU" sz="1400" u="none" cap="none" strike="noStrike">
                <a:solidFill>
                  <a:srgbClr val="674EA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000" u="none" cap="none" strike="noStrik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None/>
            </a:pPr>
            <a:r>
              <a:t/>
            </a:r>
            <a:endParaRPr b="0" i="0" sz="1000" u="none" cap="none" strike="noStrik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None/>
            </a:pPr>
            <a:r>
              <a:rPr b="0" i="0" lang="en-AU" sz="1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https://twitter.com/NZScienceLearn</a:t>
            </a:r>
            <a:endParaRPr b="0" i="0" sz="1000" u="none" cap="none" strike="noStrik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000" u="sng" cap="none" strike="noStrik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None/>
            </a:pPr>
            <a:r>
              <a:rPr b="0" i="0" lang="en-AU" sz="1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www.facebook.com/nzsciencelearn</a:t>
            </a:r>
            <a:endParaRPr b="0" i="0" sz="1000" u="none" cap="none" strike="noStrik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None/>
            </a:pPr>
            <a:r>
              <a:rPr b="0" i="0" lang="en-AU" sz="1000" u="sng" cap="none" strike="noStrike">
                <a:solidFill>
                  <a:srgbClr val="674EA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000" u="none" cap="none" strike="noStrik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None/>
            </a:pPr>
            <a:r>
              <a:rPr b="0" i="0" lang="en-AU" sz="1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https://nz.pinterest.com/nzsciencelearn</a:t>
            </a:r>
            <a:endParaRPr b="0" i="0" sz="1000" u="none" cap="none" strike="noStrik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400"/>
              <a:buFont typeface="Calibri"/>
              <a:buNone/>
            </a:pPr>
            <a:r>
              <a:t/>
            </a:r>
            <a:endParaRPr b="0" i="0" sz="1000" u="none" cap="none" strike="noStrik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400"/>
              <a:buFont typeface="Calibri"/>
              <a:buNone/>
            </a:pPr>
            <a:r>
              <a:rPr lang="en-AU" u="sng">
                <a:solidFill>
                  <a:schemeClr val="hlink"/>
                </a:solidFill>
                <a:highlight>
                  <a:schemeClr val="lt1"/>
                </a:highlight>
                <a:hlinkClick r:id="rId7"/>
              </a:rPr>
              <a:t>www.instagram.com/sciencelearninghubnz</a:t>
            </a:r>
            <a:endParaRPr b="0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Google Shape;364;p37"/>
          <p:cNvSpPr txBox="1"/>
          <p:nvPr/>
        </p:nvSpPr>
        <p:spPr>
          <a:xfrm>
            <a:off x="392550" y="4274450"/>
            <a:ext cx="8595000" cy="7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"/>
              <a:buFont typeface="Arial"/>
              <a:buNone/>
            </a:pPr>
            <a:r>
              <a:rPr b="0" i="0" lang="en-A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Join us in our </a:t>
            </a:r>
            <a:r>
              <a:rPr b="1" i="0" lang="en-AU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discussion chan</a:t>
            </a:r>
            <a:r>
              <a:rPr b="1" i="0" lang="en-AU" sz="1400" u="none" cap="none" strike="noStrike">
                <a:solidFill>
                  <a:srgbClr val="2C7C9F"/>
                </a:solidFill>
                <a:latin typeface="Arial"/>
                <a:ea typeface="Arial"/>
                <a:cs typeface="Arial"/>
                <a:sym typeface="Arial"/>
              </a:rPr>
              <a:t>nel</a:t>
            </a:r>
            <a:r>
              <a:rPr b="1" i="0" lang="en-A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A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</a:t>
            </a:r>
            <a:r>
              <a:rPr b="0" i="0" lang="en-AU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AU" sz="1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8"/>
              </a:rPr>
              <a:t>Slack</a:t>
            </a:r>
            <a:r>
              <a:rPr lang="en-AU">
                <a:solidFill>
                  <a:schemeClr val="accent1"/>
                </a:solidFill>
              </a:rPr>
              <a:t> </a:t>
            </a:r>
            <a:r>
              <a:rPr lang="en-AU"/>
              <a:t>(</a:t>
            </a:r>
            <a:r>
              <a:rPr lang="en-AU" u="sng">
                <a:solidFill>
                  <a:schemeClr val="hlink"/>
                </a:solidFill>
                <a:hlinkClick r:id="rId9"/>
              </a:rPr>
              <a:t>http://slh-talk.slack.com</a:t>
            </a:r>
            <a:r>
              <a:rPr lang="en-AU">
                <a:solidFill>
                  <a:schemeClr val="dk1"/>
                </a:solidFill>
              </a:rPr>
              <a:t>)</a:t>
            </a:r>
            <a:r>
              <a:rPr b="0" i="0" lang="en-A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r>
              <a:rPr b="0" i="0" lang="en-AU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350"/>
              <a:buFont typeface="Arial"/>
              <a:buNone/>
            </a:pPr>
            <a:r>
              <a:rPr b="0" i="0" lang="en-A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(Any problems accessing Slack, please contact us via our enquiries email, </a:t>
            </a:r>
            <a:r>
              <a:rPr b="0" i="0" lang="en-AU" sz="1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10"/>
              </a:rPr>
              <a:t>enquiries@sciencelearn.org.nz</a:t>
            </a:r>
            <a:r>
              <a:rPr b="0" i="0" lang="en-A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5" name="Google Shape;365;p37"/>
          <p:cNvPicPr preferRelativeResize="0"/>
          <p:nvPr/>
        </p:nvPicPr>
        <p:blipFill rotWithShape="1">
          <a:blip r:embed="rId11">
            <a:alphaModFix/>
          </a:blip>
          <a:srcRect b="7635" l="1498" r="1196" t="8912"/>
          <a:stretch/>
        </p:blipFill>
        <p:spPr>
          <a:xfrm>
            <a:off x="0" y="5544484"/>
            <a:ext cx="9144005" cy="131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3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076738" y="1469100"/>
            <a:ext cx="397675" cy="39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37"/>
          <p:cNvPicPr preferRelativeResize="0"/>
          <p:nvPr/>
        </p:nvPicPr>
        <p:blipFill rotWithShape="1">
          <a:blip r:embed="rId13">
            <a:alphaModFix/>
          </a:blip>
          <a:srcRect b="0" l="20571" r="0" t="15254"/>
          <a:stretch/>
        </p:blipFill>
        <p:spPr>
          <a:xfrm>
            <a:off x="2114175" y="2125475"/>
            <a:ext cx="322800" cy="32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37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127076" y="2617834"/>
            <a:ext cx="296999" cy="28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37"/>
          <p:cNvPicPr preferRelativeResize="0"/>
          <p:nvPr/>
        </p:nvPicPr>
        <p:blipFill rotWithShape="1">
          <a:blip r:embed="rId15">
            <a:alphaModFix/>
          </a:blip>
          <a:srcRect b="0" l="11777" r="0" t="9673"/>
          <a:stretch/>
        </p:blipFill>
        <p:spPr>
          <a:xfrm>
            <a:off x="2127075" y="3105486"/>
            <a:ext cx="297000" cy="323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37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2127072" y="3653869"/>
            <a:ext cx="297000" cy="2970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6"/>
          <p:cNvSpPr txBox="1"/>
          <p:nvPr/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3600">
                <a:solidFill>
                  <a:srgbClr val="2C7C9F"/>
                </a:solidFill>
              </a:rPr>
              <a:t>Shawn Cooper</a:t>
            </a:r>
            <a:endParaRPr b="1" sz="3600">
              <a:solidFill>
                <a:srgbClr val="2C7C9F"/>
              </a:solidFill>
            </a:endParaRPr>
          </a:p>
        </p:txBody>
      </p:sp>
      <p:sp>
        <p:nvSpPr>
          <p:cNvPr id="55" name="Google Shape;55;p6"/>
          <p:cNvSpPr txBox="1"/>
          <p:nvPr/>
        </p:nvSpPr>
        <p:spPr>
          <a:xfrm>
            <a:off x="336825" y="4897925"/>
            <a:ext cx="49887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050"/>
          </a:p>
        </p:txBody>
      </p:sp>
      <p:sp>
        <p:nvSpPr>
          <p:cNvPr id="56" name="Google Shape;56;p6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7" name="Google Shape;57;p6"/>
          <p:cNvPicPr preferRelativeResize="0"/>
          <p:nvPr/>
        </p:nvPicPr>
        <p:blipFill rotWithShape="1">
          <a:blip r:embed="rId5">
            <a:alphaModFix/>
          </a:blip>
          <a:srcRect b="0" l="0" r="43333" t="4852"/>
          <a:stretch/>
        </p:blipFill>
        <p:spPr>
          <a:xfrm>
            <a:off x="554825" y="1240650"/>
            <a:ext cx="3449400" cy="4191107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6"/>
          <p:cNvSpPr txBox="1"/>
          <p:nvPr/>
        </p:nvSpPr>
        <p:spPr>
          <a:xfrm>
            <a:off x="3799150" y="397797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59" name="Google Shape;59;p6"/>
          <p:cNvSpPr txBox="1"/>
          <p:nvPr/>
        </p:nvSpPr>
        <p:spPr>
          <a:xfrm>
            <a:off x="4220300" y="1291475"/>
            <a:ext cx="4786800" cy="191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●"/>
            </a:pPr>
            <a:r>
              <a:rPr lang="en-AU" sz="2600">
                <a:solidFill>
                  <a:schemeClr val="dk1"/>
                </a:solidFill>
              </a:rPr>
              <a:t>Senior Curriculum Lead / Kaihautū Mātauranga</a:t>
            </a:r>
            <a:endParaRPr sz="2600">
              <a:solidFill>
                <a:schemeClr val="dk1"/>
              </a:solidFill>
            </a:endParaRPr>
          </a:p>
          <a:p>
            <a:pPr indent="-393700" lvl="0" marL="457200" rtl="0" algn="l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600"/>
              <a:buChar char="●"/>
            </a:pPr>
            <a:r>
              <a:rPr lang="en-AU" sz="2600">
                <a:solidFill>
                  <a:schemeClr val="dk1"/>
                </a:solidFill>
              </a:rPr>
              <a:t>Ministry of Education /         Te Tāhuhu o te Mātauranga</a:t>
            </a:r>
            <a:endParaRPr sz="2600">
              <a:solidFill>
                <a:schemeClr val="dk1"/>
              </a:solidFill>
            </a:endParaRPr>
          </a:p>
        </p:txBody>
      </p:sp>
      <p:sp>
        <p:nvSpPr>
          <p:cNvPr id="60" name="Google Shape;60;p6"/>
          <p:cNvSpPr txBox="1"/>
          <p:nvPr/>
        </p:nvSpPr>
        <p:spPr>
          <a:xfrm>
            <a:off x="3002800" y="5335625"/>
            <a:ext cx="15012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Shawn Cooper </a:t>
            </a:r>
            <a:endParaRPr/>
          </a:p>
        </p:txBody>
      </p:sp>
      <p:pic>
        <p:nvPicPr>
          <p:cNvPr id="61" name="Google Shape;61;p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96205" y="3353650"/>
            <a:ext cx="3667521" cy="187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7"/>
          <p:cNvSpPr txBox="1"/>
          <p:nvPr>
            <p:ph type="title"/>
          </p:nvPr>
        </p:nvSpPr>
        <p:spPr>
          <a:xfrm>
            <a:off x="-110650" y="385475"/>
            <a:ext cx="5381400" cy="116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/>
              <a:t>Karakia – Ka hikitia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sp>
        <p:nvSpPr>
          <p:cNvPr id="68" name="Google Shape;68;p7"/>
          <p:cNvSpPr txBox="1"/>
          <p:nvPr/>
        </p:nvSpPr>
        <p:spPr>
          <a:xfrm>
            <a:off x="149650" y="1211300"/>
            <a:ext cx="4254300" cy="580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2700"/>
              <a:t>Ka hikitia! Ka hikitia! </a:t>
            </a:r>
            <a:endParaRPr b="1" sz="2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2700"/>
              <a:t>Hiki, hikitia! </a:t>
            </a:r>
            <a:endParaRPr b="1" sz="2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2700"/>
              <a:t>Whakarewa ki runga rawa. </a:t>
            </a:r>
            <a:endParaRPr b="1" sz="2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2700"/>
              <a:t>Herea kia kore e hoki whakamuri mai. </a:t>
            </a:r>
            <a:endParaRPr b="1" sz="2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2700"/>
              <a:t>Poua atu te pūmananawa Māori. He mana tikanga. Me te uri o māia. </a:t>
            </a:r>
            <a:endParaRPr b="1" sz="2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2700"/>
              <a:t>Poipoia ngā mokopuna. Ngā rangatira mo āpōpō. </a:t>
            </a:r>
            <a:endParaRPr b="1" sz="2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2700"/>
              <a:t>Ka tihei! Tihei mauriora!</a:t>
            </a:r>
            <a:r>
              <a:rPr lang="en-AU" sz="2700"/>
              <a:t> </a:t>
            </a:r>
            <a:endParaRPr sz="2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7"/>
          <p:cNvSpPr txBox="1"/>
          <p:nvPr/>
        </p:nvSpPr>
        <p:spPr>
          <a:xfrm>
            <a:off x="4572000" y="1122525"/>
            <a:ext cx="4518600" cy="57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600"/>
              <a:t>Managing Success! Encourage and Support! </a:t>
            </a:r>
            <a:endParaRPr sz="2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600"/>
              <a:t>And raise it to its highest level. </a:t>
            </a:r>
            <a:endParaRPr sz="2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600"/>
              <a:t>Ensure that high achievement is maintained. </a:t>
            </a:r>
            <a:endParaRPr sz="2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600"/>
              <a:t>Holdfast to our Māori Potential. Our Cultural Advantage. And our Inherent Capability. </a:t>
            </a:r>
            <a:endParaRPr sz="2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600"/>
              <a:t>Nurture our mokopuna. The leaders of the future. </a:t>
            </a:r>
            <a:endParaRPr sz="2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600"/>
              <a:t>Behold, we move onwards and upwards.</a:t>
            </a:r>
            <a:endParaRPr sz="26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8"/>
          <p:cNvSpPr txBox="1"/>
          <p:nvPr/>
        </p:nvSpPr>
        <p:spPr>
          <a:xfrm>
            <a:off x="457200" y="22932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4000">
                <a:solidFill>
                  <a:srgbClr val="2C7C9F"/>
                </a:solidFill>
              </a:rPr>
              <a:t>Purpose</a:t>
            </a:r>
            <a:endParaRPr b="1" sz="4000">
              <a:solidFill>
                <a:srgbClr val="2C7C9F"/>
              </a:solidFill>
            </a:endParaRPr>
          </a:p>
        </p:txBody>
      </p:sp>
      <p:sp>
        <p:nvSpPr>
          <p:cNvPr id="76" name="Google Shape;76;p8"/>
          <p:cNvSpPr/>
          <p:nvPr/>
        </p:nvSpPr>
        <p:spPr>
          <a:xfrm>
            <a:off x="4690200" y="1372325"/>
            <a:ext cx="4211100" cy="44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sz="2500"/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300"/>
              <a:buChar char="●"/>
            </a:pPr>
            <a:r>
              <a:rPr lang="en-AU" sz="2400"/>
              <a:t>To reflect on our role as Science educators within the context of Aotearoa New Zealand</a:t>
            </a:r>
            <a:endParaRPr sz="2400"/>
          </a:p>
          <a:p>
            <a:pPr indent="-374650" lvl="0" marL="457200" rtl="0" algn="l"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2300"/>
              <a:buChar char="●"/>
            </a:pPr>
            <a:r>
              <a:rPr lang="en-AU" sz="2400">
                <a:solidFill>
                  <a:srgbClr val="000000"/>
                </a:solidFill>
              </a:rPr>
              <a:t>To</a:t>
            </a:r>
            <a:r>
              <a:rPr lang="en-AU" sz="2400"/>
              <a:t> unpack ideas about local curriculum and mātauranga Māori in relation to teaching science</a:t>
            </a:r>
            <a:endParaRPr sz="2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AU" sz="2400">
                <a:solidFill>
                  <a:srgbClr val="000000"/>
                </a:solidFill>
              </a:rPr>
              <a:t> </a:t>
            </a:r>
            <a:endParaRPr sz="2400">
              <a:solidFill>
                <a:srgbClr val="000000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8"/>
          <p:cNvSpPr txBox="1"/>
          <p:nvPr/>
        </p:nvSpPr>
        <p:spPr>
          <a:xfrm>
            <a:off x="336825" y="4897925"/>
            <a:ext cx="49887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050"/>
          </a:p>
        </p:txBody>
      </p:sp>
      <p:sp>
        <p:nvSpPr>
          <p:cNvPr id="78" name="Google Shape;78;p8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9" name="Google Shape;79;p8"/>
          <p:cNvPicPr preferRelativeResize="0"/>
          <p:nvPr/>
        </p:nvPicPr>
        <p:blipFill rotWithShape="1">
          <a:blip r:embed="rId5">
            <a:alphaModFix/>
          </a:blip>
          <a:srcRect b="0" l="13586" r="30128" t="0"/>
          <a:stretch/>
        </p:blipFill>
        <p:spPr>
          <a:xfrm>
            <a:off x="457200" y="1372327"/>
            <a:ext cx="3963300" cy="39633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80" name="Google Shape;80;p8"/>
          <p:cNvSpPr txBox="1"/>
          <p:nvPr/>
        </p:nvSpPr>
        <p:spPr>
          <a:xfrm>
            <a:off x="713125" y="5335625"/>
            <a:ext cx="3858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000"/>
              <a:t>The University of Waikato Te Whare Wānanga o Waikato and Waikato Regional Council</a:t>
            </a:r>
            <a:endParaRPr sz="600"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9"/>
          <p:cNvSpPr/>
          <p:nvPr/>
        </p:nvSpPr>
        <p:spPr>
          <a:xfrm>
            <a:off x="551650" y="389425"/>
            <a:ext cx="2898900" cy="1546800"/>
          </a:xfrm>
          <a:prstGeom prst="wedgeEllipseCallout">
            <a:avLst>
              <a:gd fmla="val -69138" name="adj1"/>
              <a:gd fmla="val 39555" name="adj2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9"/>
          <p:cNvSpPr txBox="1"/>
          <p:nvPr/>
        </p:nvSpPr>
        <p:spPr>
          <a:xfrm>
            <a:off x="778850" y="567850"/>
            <a:ext cx="2444700" cy="125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3600">
                <a:solidFill>
                  <a:srgbClr val="2C7C9F"/>
                </a:solidFill>
              </a:rPr>
              <a:t>He pātai taku</a:t>
            </a:r>
            <a:endParaRPr b="1" sz="3600">
              <a:solidFill>
                <a:srgbClr val="2C7C9F"/>
              </a:solidFill>
            </a:endParaRPr>
          </a:p>
        </p:txBody>
      </p:sp>
      <p:sp>
        <p:nvSpPr>
          <p:cNvPr id="88" name="Google Shape;88;p9"/>
          <p:cNvSpPr/>
          <p:nvPr/>
        </p:nvSpPr>
        <p:spPr>
          <a:xfrm>
            <a:off x="1604550" y="2487925"/>
            <a:ext cx="5934900" cy="3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AU" sz="3000"/>
              <a:t>This is scary. Where do I start?</a:t>
            </a:r>
            <a:endParaRPr sz="2600">
              <a:solidFill>
                <a:srgbClr val="000000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9"/>
          <p:cNvSpPr txBox="1"/>
          <p:nvPr/>
        </p:nvSpPr>
        <p:spPr>
          <a:xfrm>
            <a:off x="336825" y="4897925"/>
            <a:ext cx="49887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050"/>
          </a:p>
        </p:txBody>
      </p:sp>
      <p:sp>
        <p:nvSpPr>
          <p:cNvPr id="90" name="Google Shape;90;p9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0"/>
          <p:cNvSpPr txBox="1"/>
          <p:nvPr/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3600">
                <a:solidFill>
                  <a:srgbClr val="2C7C9F"/>
                </a:solidFill>
              </a:rPr>
              <a:t>Educational Change</a:t>
            </a:r>
            <a:r>
              <a:rPr b="1" lang="en-AU" sz="3600">
                <a:solidFill>
                  <a:srgbClr val="2C7C9F"/>
                </a:solidFill>
              </a:rPr>
              <a:t> </a:t>
            </a:r>
            <a:endParaRPr b="1" sz="3600">
              <a:solidFill>
                <a:srgbClr val="2C7C9F"/>
              </a:solidFill>
            </a:endParaRPr>
          </a:p>
        </p:txBody>
      </p:sp>
      <p:sp>
        <p:nvSpPr>
          <p:cNvPr id="97" name="Google Shape;97;p10"/>
          <p:cNvSpPr txBox="1"/>
          <p:nvPr/>
        </p:nvSpPr>
        <p:spPr>
          <a:xfrm>
            <a:off x="336825" y="4897925"/>
            <a:ext cx="49887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050"/>
          </a:p>
        </p:txBody>
      </p:sp>
      <p:sp>
        <p:nvSpPr>
          <p:cNvPr id="98" name="Google Shape;98;p10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9" name="Google Shape;99;p10"/>
          <p:cNvSpPr txBox="1"/>
          <p:nvPr/>
        </p:nvSpPr>
        <p:spPr>
          <a:xfrm>
            <a:off x="3583975" y="4697925"/>
            <a:ext cx="12786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7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</a:t>
            </a:r>
            <a:r>
              <a:rPr lang="en-AU" sz="700">
                <a:latin typeface="Verdana"/>
                <a:ea typeface="Verdana"/>
                <a:cs typeface="Verdana"/>
                <a:sym typeface="Verdana"/>
              </a:rPr>
              <a:t>Estt/123RF Ltd</a:t>
            </a:r>
            <a:endParaRPr sz="7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0" name="Google Shape;100;p10"/>
          <p:cNvSpPr txBox="1"/>
          <p:nvPr/>
        </p:nvSpPr>
        <p:spPr>
          <a:xfrm>
            <a:off x="5112850" y="1087325"/>
            <a:ext cx="3801600" cy="424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3300">
                <a:solidFill>
                  <a:schemeClr val="accent1"/>
                </a:solidFill>
              </a:rPr>
              <a:t>NCEA change</a:t>
            </a:r>
            <a:endParaRPr sz="3300">
              <a:solidFill>
                <a:schemeClr val="accen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300">
              <a:solidFill>
                <a:schemeClr val="accen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3300">
                <a:solidFill>
                  <a:schemeClr val="accent1"/>
                </a:solidFill>
              </a:rPr>
              <a:t>Literacy and numeracy</a:t>
            </a:r>
            <a:endParaRPr sz="3300">
              <a:solidFill>
                <a:schemeClr val="accen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300">
              <a:solidFill>
                <a:schemeClr val="accen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3300">
                <a:solidFill>
                  <a:schemeClr val="accent1"/>
                </a:solidFill>
              </a:rPr>
              <a:t>Local curriculum</a:t>
            </a:r>
            <a:endParaRPr sz="3300">
              <a:solidFill>
                <a:schemeClr val="accen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300">
              <a:solidFill>
                <a:schemeClr val="accen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3300">
                <a:solidFill>
                  <a:schemeClr val="accent1"/>
                </a:solidFill>
              </a:rPr>
              <a:t>Mātauranga Māori</a:t>
            </a:r>
            <a:endParaRPr sz="3300">
              <a:solidFill>
                <a:schemeClr val="accent1"/>
              </a:solidFill>
            </a:endParaRPr>
          </a:p>
        </p:txBody>
      </p:sp>
      <p:sp>
        <p:nvSpPr>
          <p:cNvPr id="101" name="Google Shape;101;p10"/>
          <p:cNvSpPr txBox="1"/>
          <p:nvPr/>
        </p:nvSpPr>
        <p:spPr>
          <a:xfrm>
            <a:off x="383200" y="528412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3600">
                <a:solidFill>
                  <a:srgbClr val="2C7C9F"/>
                </a:solidFill>
              </a:rPr>
              <a:t>How do you eat an elephant?</a:t>
            </a:r>
            <a:r>
              <a:rPr b="1" lang="en-AU" sz="3600">
                <a:solidFill>
                  <a:srgbClr val="2C7C9F"/>
                </a:solidFill>
              </a:rPr>
              <a:t> </a:t>
            </a:r>
            <a:endParaRPr b="1" sz="3600">
              <a:solidFill>
                <a:srgbClr val="2C7C9F"/>
              </a:solidFill>
            </a:endParaRPr>
          </a:p>
        </p:txBody>
      </p:sp>
      <p:pic>
        <p:nvPicPr>
          <p:cNvPr id="102" name="Google Shape;102;p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295400"/>
            <a:ext cx="4600166" cy="345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1"/>
          <p:cNvSpPr txBox="1"/>
          <p:nvPr/>
        </p:nvSpPr>
        <p:spPr>
          <a:xfrm>
            <a:off x="874200" y="111175"/>
            <a:ext cx="7395600" cy="116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3600">
                <a:solidFill>
                  <a:srgbClr val="2C7C9F"/>
                </a:solidFill>
              </a:rPr>
              <a:t>Participants ideas about </a:t>
            </a:r>
            <a:endParaRPr b="1" sz="3600">
              <a:solidFill>
                <a:srgbClr val="2C7C9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3600">
                <a:solidFill>
                  <a:srgbClr val="2C7C9F"/>
                </a:solidFill>
              </a:rPr>
              <a:t>local </a:t>
            </a:r>
            <a:r>
              <a:rPr b="1" lang="en-AU" sz="3600">
                <a:solidFill>
                  <a:srgbClr val="2C7C9F"/>
                </a:solidFill>
              </a:rPr>
              <a:t>curriculum</a:t>
            </a:r>
            <a:endParaRPr b="1" sz="3600">
              <a:solidFill>
                <a:srgbClr val="2C7C9F"/>
              </a:solidFill>
            </a:endParaRPr>
          </a:p>
        </p:txBody>
      </p:sp>
      <p:sp>
        <p:nvSpPr>
          <p:cNvPr id="109" name="Google Shape;109;p11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0" name="Google Shape;110;p11"/>
          <p:cNvPicPr preferRelativeResize="0"/>
          <p:nvPr/>
        </p:nvPicPr>
        <p:blipFill rotWithShape="1">
          <a:blip r:embed="rId5">
            <a:alphaModFix/>
          </a:blip>
          <a:srcRect b="0" l="0" r="0" t="6994"/>
          <a:stretch/>
        </p:blipFill>
        <p:spPr>
          <a:xfrm>
            <a:off x="993613" y="1585512"/>
            <a:ext cx="7646625" cy="4587376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1"/>
          <p:cNvSpPr/>
          <p:nvPr/>
        </p:nvSpPr>
        <p:spPr>
          <a:xfrm>
            <a:off x="372600" y="822275"/>
            <a:ext cx="1654200" cy="1303800"/>
          </a:xfrm>
          <a:prstGeom prst="wedgeRectCallout">
            <a:avLst>
              <a:gd fmla="val 65897" name="adj1"/>
              <a:gd fmla="val 66795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300">
                <a:solidFill>
                  <a:schemeClr val="dk1"/>
                </a:solidFill>
              </a:rPr>
              <a:t>Learning motivated/driven by the physical and social environment of your school.</a:t>
            </a:r>
            <a:endParaRPr sz="1300"/>
          </a:p>
        </p:txBody>
      </p:sp>
      <p:sp>
        <p:nvSpPr>
          <p:cNvPr id="112" name="Google Shape;112;p11"/>
          <p:cNvSpPr/>
          <p:nvPr/>
        </p:nvSpPr>
        <p:spPr>
          <a:xfrm>
            <a:off x="4087075" y="1272475"/>
            <a:ext cx="2841600" cy="1349100"/>
          </a:xfrm>
          <a:prstGeom prst="wedgeRectCallout">
            <a:avLst>
              <a:gd fmla="val 66254" name="adj1"/>
              <a:gd fmla="val 33316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300">
                <a:solidFill>
                  <a:schemeClr val="dk1"/>
                </a:solidFill>
              </a:rPr>
              <a:t>I have participated in walking through our local awa that the syndicate is named after. We looked into the history and the impact humans have had on the awa.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11"/>
          <p:cNvSpPr/>
          <p:nvPr/>
        </p:nvSpPr>
        <p:spPr>
          <a:xfrm>
            <a:off x="4382225" y="2795700"/>
            <a:ext cx="2476800" cy="2064600"/>
          </a:xfrm>
          <a:prstGeom prst="wedgeRectCallout">
            <a:avLst>
              <a:gd fmla="val 79568" name="adj1"/>
              <a:gd fmla="val 4369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300">
                <a:solidFill>
                  <a:schemeClr val="dk1"/>
                </a:solidFill>
              </a:rPr>
              <a:t>At Western Springs College, Mt Eden and its link to the springs at Western Springs, and the purakau linking lava flows in the local area/Tāmaki Makaurau, and the local basalt used in walls and roading edges on Motion Road.</a:t>
            </a:r>
            <a:endParaRPr sz="1600"/>
          </a:p>
        </p:txBody>
      </p:sp>
      <p:sp>
        <p:nvSpPr>
          <p:cNvPr id="114" name="Google Shape;114;p11"/>
          <p:cNvSpPr/>
          <p:nvPr/>
        </p:nvSpPr>
        <p:spPr>
          <a:xfrm>
            <a:off x="4382225" y="5071425"/>
            <a:ext cx="2315400" cy="930000"/>
          </a:xfrm>
          <a:prstGeom prst="wedgeRectCallout">
            <a:avLst>
              <a:gd fmla="val 93845" name="adj1"/>
              <a:gd fmla="val -53261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300">
                <a:solidFill>
                  <a:schemeClr val="dk1"/>
                </a:solidFill>
              </a:rPr>
              <a:t>Do you or your school have a relationships with mana whenua, community?</a:t>
            </a:r>
            <a:endParaRPr sz="1500"/>
          </a:p>
        </p:txBody>
      </p:sp>
      <p:sp>
        <p:nvSpPr>
          <p:cNvPr id="115" name="Google Shape;115;p11"/>
          <p:cNvSpPr/>
          <p:nvPr/>
        </p:nvSpPr>
        <p:spPr>
          <a:xfrm>
            <a:off x="2611050" y="3621675"/>
            <a:ext cx="1567500" cy="2172600"/>
          </a:xfrm>
          <a:prstGeom prst="wedgeRectCallout">
            <a:avLst>
              <a:gd fmla="val -76015" name="adj1"/>
              <a:gd fmla="val -2332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300">
                <a:solidFill>
                  <a:schemeClr val="dk1"/>
                </a:solidFill>
              </a:rPr>
              <a:t>Predator control in our school bush, looking to widen that to whole community.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300">
                <a:solidFill>
                  <a:schemeClr val="dk1"/>
                </a:solidFill>
              </a:rPr>
              <a:t>Removal of catfish (pests) from our lakes.</a:t>
            </a:r>
            <a:endParaRPr sz="1600"/>
          </a:p>
        </p:txBody>
      </p:sp>
      <p:sp>
        <p:nvSpPr>
          <p:cNvPr id="116" name="Google Shape;116;p11"/>
          <p:cNvSpPr/>
          <p:nvPr/>
        </p:nvSpPr>
        <p:spPr>
          <a:xfrm>
            <a:off x="130600" y="2552225"/>
            <a:ext cx="1654200" cy="1233900"/>
          </a:xfrm>
          <a:prstGeom prst="wedgeRectCallout">
            <a:avLst>
              <a:gd fmla="val 80524" name="adj1"/>
              <a:gd fmla="val -51716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300">
                <a:solidFill>
                  <a:schemeClr val="dk1"/>
                </a:solidFill>
              </a:rPr>
              <a:t>Using local restoration projects and parks to kickstart learning.</a:t>
            </a:r>
            <a:endParaRPr sz="16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10_Breeze">
  <a:themeElements>
    <a:clrScheme name="Breeze">
      <a:dk1>
        <a:srgbClr val="000000"/>
      </a:dk1>
      <a:lt1>
        <a:srgbClr val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