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6858000" cx="9144000"/>
  <p:notesSz cx="6858000" cy="9144000"/>
  <p:embeddedFontLst>
    <p:embeddedFont>
      <p:font typeface="Roboto"/>
      <p:regular r:id="rId40"/>
      <p:bold r:id="rId41"/>
      <p:italic r:id="rId42"/>
      <p:boldItalic r:id="rId43"/>
    </p:embeddedFont>
    <p:embeddedFont>
      <p:font typeface="Source Sans Pro"/>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12D7896-04FD-465F-806A-7F17AFC1C9CB}">
  <a:tblStyle styleId="{912D7896-04FD-465F-806A-7F17AFC1C9C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20" Type="http://schemas.openxmlformats.org/officeDocument/2006/relationships/slide" Target="slides/slide14.xml"/><Relationship Id="rId42" Type="http://schemas.openxmlformats.org/officeDocument/2006/relationships/font" Target="fonts/Roboto-italic.fntdata"/><Relationship Id="rId41" Type="http://schemas.openxmlformats.org/officeDocument/2006/relationships/font" Target="fonts/Roboto-bold.fntdata"/><Relationship Id="rId22" Type="http://schemas.openxmlformats.org/officeDocument/2006/relationships/slide" Target="slides/slide16.xml"/><Relationship Id="rId44" Type="http://schemas.openxmlformats.org/officeDocument/2006/relationships/font" Target="fonts/SourceSansPro-regular.fntdata"/><Relationship Id="rId21" Type="http://schemas.openxmlformats.org/officeDocument/2006/relationships/slide" Target="slides/slide15.xml"/><Relationship Id="rId43" Type="http://schemas.openxmlformats.org/officeDocument/2006/relationships/font" Target="fonts/Roboto-boldItalic.fntdata"/><Relationship Id="rId24" Type="http://schemas.openxmlformats.org/officeDocument/2006/relationships/slide" Target="slides/slide18.xml"/><Relationship Id="rId46" Type="http://schemas.openxmlformats.org/officeDocument/2006/relationships/font" Target="fonts/SourceSansPro-italic.fntdata"/><Relationship Id="rId23" Type="http://schemas.openxmlformats.org/officeDocument/2006/relationships/slide" Target="slides/slide17.xml"/><Relationship Id="rId45" Type="http://schemas.openxmlformats.org/officeDocument/2006/relationships/font" Target="fonts/SourceSansPr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SourceSansPro-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6200"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6800"/>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google.com/hamptonhill.school.nz/sciencewithintawakahuiako/primary-science-week"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tagomuseum.nz/athome/the-sounds-of-taoka-puoro" TargetMode="External"/><Relationship Id="rId3" Type="http://schemas.openxmlformats.org/officeDocument/2006/relationships/hyperlink" Target="https://www.nzqa.govt.nz/maori-and-pasifika/field-maori-assessment-support-materials/taonga-puoro/" TargetMode="External"/><Relationship Id="rId4" Type="http://schemas.openxmlformats.org/officeDocument/2006/relationships/hyperlink" Target="https://en.wikipedia.org/wiki/K%C5%8Dauau#/media/File:Kooauau.pn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uttscience.co.nz/home-experiment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816-blast-off"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online.tki.org.nz/Teaching-science/Science-equipment/Planning-for-science-programme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2919-sounds-of-aotearoa"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DryIceSublimation.JP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4834-hands-on-science"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achengineering.org/policies/termsofuse" TargetMode="External"/><Relationship Id="rId3" Type="http://schemas.openxmlformats.org/officeDocument/2006/relationships/hyperlink" Target="https://www.teachengineering.org/activities/view/cub_rockets_lesson03_activity2"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D0%A5%D0%B8%D0%BC%D0%B8%D1%87%D0%B5%D1%81%D0%BA%D0%B8%D0%B9_%D0%BE%D0%BF%D1%8B%D1%82_%D0%9C%D0%9D%D0%9E%D0%93%D0%9E_%D0%9F%D0%95%D0%9D%D0%AB_%D0%98%D0%97_%D0%9D%D0%98%D0%A7%D0%95%D0%93%D0%9E_part_VIII.jpg" TargetMode="External"/><Relationship Id="rId3" Type="http://schemas.openxmlformats.org/officeDocument/2006/relationships/hyperlink" Target="https://sciencenotes.org/elephant-toothpaste-two-ways-to-make-it/"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First_Time_Bubble_(4718544475).jpg" TargetMode="External"/><Relationship Id="rId3" Type="http://schemas.openxmlformats.org/officeDocument/2006/relationships/hyperlink" Target="https://www.flickr.com/photos/andrewmalone/5175463609"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labelling_interactives/9-label-the-cicada" TargetMode="External"/><Relationship Id="rId3" Type="http://schemas.openxmlformats.org/officeDocument/2006/relationships/hyperlink" Target="https://commons.wikimedia.org/wiki/File:Spider_external_anatomy.svg"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gd08df2f20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 name="Google Shape;31;gd08df2f204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360"/>
              </a:spcBef>
              <a:spcAft>
                <a:spcPts val="0"/>
              </a:spcAft>
              <a:buNone/>
            </a:pPr>
            <a:r>
              <a:t/>
            </a:r>
            <a:endParaRPr/>
          </a:p>
        </p:txBody>
      </p:sp>
      <p:sp>
        <p:nvSpPr>
          <p:cNvPr id="32" name="Google Shape;32;gd08df2f204_0_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26c7ed19a6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26c7ed19a6_0_1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hlinkClick r:id="rId2"/>
              </a:rPr>
              <a:t>https://sites.google.com/hamptonhill.school.nz/sciencewithintawakahuiako/primary-science-week</a:t>
            </a:r>
            <a:r>
              <a:rPr lang="en-AU"/>
              <a:t> </a:t>
            </a:r>
            <a:endParaRPr/>
          </a:p>
        </p:txBody>
      </p:sp>
      <p:sp>
        <p:nvSpPr>
          <p:cNvPr id="120" name="Google Shape;120;g126c7ed19a6_0_15: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26c7ed19a6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26c7ed19a6_0_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30" name="Google Shape;130;g126c7ed19a6_0_1: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26c7ed19a6_0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26c7ed19a6_0_3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40" name="Google Shape;140;g126c7ed19a6_0_34: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26c7ed193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26c7ed1933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a:t>Can be either a short or long unit to support the science week kaupapa.</a:t>
            </a:r>
            <a:endParaRPr/>
          </a:p>
          <a:p>
            <a:pPr indent="0" lvl="0" marL="0" rtl="0" algn="l">
              <a:spcBef>
                <a:spcPts val="360"/>
              </a:spcBef>
              <a:spcAft>
                <a:spcPts val="0"/>
              </a:spcAft>
              <a:buNone/>
            </a:pPr>
            <a:r>
              <a:rPr lang="en-AU"/>
              <a:t>I focus my reading and writing around the kaupapa.  For this unit it was a focus on instructions but could just as easily have been poetry, writing music or </a:t>
            </a:r>
            <a:r>
              <a:rPr lang="en-AU"/>
              <a:t>information</a:t>
            </a:r>
            <a:r>
              <a:rPr lang="en-AU"/>
              <a:t> reports.</a:t>
            </a:r>
            <a:endParaRPr/>
          </a:p>
          <a:p>
            <a:pPr indent="0" lvl="0" marL="0" rtl="0" algn="l">
              <a:spcBef>
                <a:spcPts val="360"/>
              </a:spcBef>
              <a:spcAft>
                <a:spcPts val="0"/>
              </a:spcAft>
              <a:buNone/>
            </a:pPr>
            <a:r>
              <a:rPr lang="en-AU"/>
              <a:t>Where possible I invite experts to support our learning and engage our students.  I find Twitter a great place to find experts and often reach out to them this way to see if they are prepared to either zoom or come to kura.</a:t>
            </a:r>
            <a:endParaRPr/>
          </a:p>
          <a:p>
            <a:pPr indent="0" lvl="0" marL="0" rtl="0" algn="l">
              <a:spcBef>
                <a:spcPts val="360"/>
              </a:spcBef>
              <a:spcAft>
                <a:spcPts val="0"/>
              </a:spcAft>
              <a:buNone/>
            </a:pPr>
            <a:r>
              <a:rPr lang="en-AU"/>
              <a:t>Always follow up with thank you letters from the children.</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AU"/>
              <a:t>Great link: </a:t>
            </a:r>
            <a:r>
              <a:rPr lang="en-AU" u="sng">
                <a:solidFill>
                  <a:schemeClr val="hlink"/>
                </a:solidFill>
                <a:hlinkClick r:id="rId2"/>
              </a:rPr>
              <a:t>https://otagomuseum.nz/athome/the-sounds-of-taoka-puoro</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AU"/>
              <a:t>Image: </a:t>
            </a:r>
            <a:r>
              <a:rPr lang="en-AU" u="sng">
                <a:solidFill>
                  <a:schemeClr val="hlink"/>
                </a:solidFill>
                <a:hlinkClick r:id="rId3"/>
              </a:rPr>
              <a:t>https://www.nzqa.govt.nz/maori-and-pasifika/field-maori-assessment-support-materials/taonga-puoro/</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AU"/>
              <a:t>Another option:</a:t>
            </a:r>
            <a:r>
              <a:rPr lang="en-AU" u="sng">
                <a:solidFill>
                  <a:schemeClr val="hlink"/>
                </a:solidFill>
                <a:hlinkClick r:id="rId4"/>
              </a:rPr>
              <a:t>https://en.wikipedia.org/wiki/K%C5%8Dauau#/media/File:Kooauau.png</a:t>
            </a:r>
            <a:r>
              <a:rPr lang="en-AU"/>
              <a:t> </a:t>
            </a:r>
            <a:endParaRPr/>
          </a:p>
        </p:txBody>
      </p:sp>
      <p:sp>
        <p:nvSpPr>
          <p:cNvPr id="151" name="Google Shape;151;g126c7ed1933_0_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1e9044be02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1e9044be02_0_3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sz="1100"/>
              <a:t> </a:t>
            </a:r>
            <a:endParaRPr sz="1100"/>
          </a:p>
        </p:txBody>
      </p:sp>
      <p:sp>
        <p:nvSpPr>
          <p:cNvPr id="162" name="Google Shape;162;g11e9044be02_0_36: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1e9044be02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1e9044be02_0_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sz="1100"/>
          </a:p>
        </p:txBody>
      </p:sp>
      <p:sp>
        <p:nvSpPr>
          <p:cNvPr id="172" name="Google Shape;172;g11e9044be02_0_12: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27b044a4c1_0_1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27b044a4c1_0_16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sz="1100"/>
          </a:p>
        </p:txBody>
      </p:sp>
      <p:sp>
        <p:nvSpPr>
          <p:cNvPr id="182" name="Google Shape;182;g127b044a4c1_0_16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2d01834a5b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2d01834a5b_0_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en-AU" sz="1400" u="sng">
                <a:solidFill>
                  <a:schemeClr val="hlink"/>
                </a:solidFill>
                <a:latin typeface="Arial"/>
                <a:ea typeface="Arial"/>
                <a:cs typeface="Arial"/>
                <a:sym typeface="Arial"/>
                <a:hlinkClick r:id="rId2"/>
              </a:rPr>
              <a:t>Home Experiments » HuttScience</a:t>
            </a:r>
            <a:endParaRPr sz="1100"/>
          </a:p>
        </p:txBody>
      </p:sp>
      <p:sp>
        <p:nvSpPr>
          <p:cNvPr id="193" name="Google Shape;193;g12d01834a5b_0_6: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1e9044be02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1e9044be02_0_2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sz="1100" u="sng">
                <a:solidFill>
                  <a:schemeClr val="hlink"/>
                </a:solidFill>
                <a:hlinkClick r:id="rId2"/>
              </a:rPr>
              <a:t>https://www.sciencelearn.org.nz/images/3816-blast-off</a:t>
            </a:r>
            <a:r>
              <a:rPr lang="en-AU" sz="1100"/>
              <a:t> </a:t>
            </a:r>
            <a:endParaRPr sz="1100"/>
          </a:p>
        </p:txBody>
      </p:sp>
      <p:sp>
        <p:nvSpPr>
          <p:cNvPr id="205" name="Google Shape;205;g11e9044be02_0_28: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25473f3370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25473f3370_0_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15" name="Google Shape;215;g125473f3370_0_7: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g12d00e8cdf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 name="Google Shape;41;g12d00e8cdf3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2" name="Google Shape;42;g12d00e8cdf3_0_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25473f3370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25473f3370_0_3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23" name="Google Shape;223;g125473f3370_0_32: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25473f3370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25473f3370_0_1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31" name="Google Shape;231;g125473f3370_0_14: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25473f3370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25473f3370_0_1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39" name="Google Shape;239;g125473f3370_0_18: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25473f3370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25473f3370_0_2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47" name="Google Shape;247;g125473f3370_0_22: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27eecd661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27eecd661b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sz="1100" u="sng">
                <a:solidFill>
                  <a:schemeClr val="hlink"/>
                </a:solidFill>
                <a:hlinkClick r:id="rId2"/>
              </a:rPr>
              <a:t>https://scienceonline.tki.org.nz/Teaching-science/Science-equipment/Planning-for-science-programmes</a:t>
            </a:r>
            <a:r>
              <a:rPr lang="en-AU" sz="1100"/>
              <a:t> Editorial fair use</a:t>
            </a:r>
            <a:endParaRPr sz="1100"/>
          </a:p>
        </p:txBody>
      </p:sp>
      <p:sp>
        <p:nvSpPr>
          <p:cNvPr id="256" name="Google Shape;256;g127eecd661b_0_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1e9044be02_0_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1e9044be02_0_5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sz="1100"/>
              <a:t>Image still from: </a:t>
            </a:r>
            <a:r>
              <a:rPr lang="en-AU" sz="1100" u="sng">
                <a:solidFill>
                  <a:schemeClr val="hlink"/>
                </a:solidFill>
                <a:hlinkClick r:id="rId2"/>
              </a:rPr>
              <a:t>https://www.sciencelearn.org.nz/resources/2919-sounds-of-aotearoa</a:t>
            </a:r>
            <a:endParaRPr sz="1100"/>
          </a:p>
          <a:p>
            <a:pPr indent="0" lvl="0" marL="0" rtl="0" algn="l">
              <a:spcBef>
                <a:spcPts val="360"/>
              </a:spcBef>
              <a:spcAft>
                <a:spcPts val="0"/>
              </a:spcAft>
              <a:buNone/>
            </a:pPr>
            <a:r>
              <a:t/>
            </a:r>
            <a:endParaRPr sz="1100"/>
          </a:p>
        </p:txBody>
      </p:sp>
      <p:sp>
        <p:nvSpPr>
          <p:cNvPr id="267" name="Google Shape;267;g11e9044be02_0_54: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1b4b53bbd6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1b4b53bbd6_1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a:t>Image links in following slides</a:t>
            </a:r>
            <a:endParaRPr/>
          </a:p>
        </p:txBody>
      </p:sp>
      <p:sp>
        <p:nvSpPr>
          <p:cNvPr id="277" name="Google Shape;277;g11b4b53bbd6_1_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2267cb98d9_1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2267cb98d9_1_1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a:t>Link to CC replacement image: </a:t>
            </a:r>
            <a:r>
              <a:rPr lang="en-AU" u="sng">
                <a:solidFill>
                  <a:schemeClr val="hlink"/>
                </a:solidFill>
                <a:hlinkClick r:id="rId2"/>
              </a:rPr>
              <a:t>https://commons.wikimedia.org/wiki/File:DryIceSublimation.JPG</a:t>
            </a:r>
            <a:r>
              <a:rPr lang="en-AU"/>
              <a:t> </a:t>
            </a:r>
            <a:endParaRPr/>
          </a:p>
        </p:txBody>
      </p:sp>
      <p:sp>
        <p:nvSpPr>
          <p:cNvPr id="292" name="Google Shape;292;g12267cb98d9_1_11: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2267cb98d9_1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12267cb98d9_1_1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hlinkClick r:id="rId2"/>
              </a:rPr>
              <a:t>https://www.sciencelearn.org.nz/images/4834-hands-on-science</a:t>
            </a:r>
            <a:r>
              <a:rPr lang="en-AU"/>
              <a:t> </a:t>
            </a:r>
            <a:endParaRPr/>
          </a:p>
        </p:txBody>
      </p:sp>
      <p:sp>
        <p:nvSpPr>
          <p:cNvPr id="303" name="Google Shape;303;g12267cb98d9_1_18: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2267cb98d9_1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2267cb98d9_1_2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hlinkClick r:id="rId2"/>
              </a:rPr>
              <a:t>https://www.teachengineering.org/policies/termsofuse</a:t>
            </a:r>
            <a:r>
              <a:rPr lang="en-AU"/>
              <a:t> </a:t>
            </a:r>
            <a:endParaRPr/>
          </a:p>
          <a:p>
            <a:pPr indent="0" lvl="0" marL="0" rtl="0" algn="l">
              <a:spcBef>
                <a:spcPts val="360"/>
              </a:spcBef>
              <a:spcAft>
                <a:spcPts val="0"/>
              </a:spcAft>
              <a:buNone/>
            </a:pPr>
            <a:r>
              <a:rPr lang="en-AU" u="sng">
                <a:solidFill>
                  <a:schemeClr val="hlink"/>
                </a:solidFill>
                <a:hlinkClick r:id="rId3"/>
              </a:rPr>
              <a:t>https://www.teachengineering.org/activities/view/cub_rockets_lesson03_activity2</a:t>
            </a:r>
            <a:r>
              <a:rPr lang="en-AU"/>
              <a:t> </a:t>
            </a:r>
            <a:endParaRPr/>
          </a:p>
        </p:txBody>
      </p:sp>
      <p:sp>
        <p:nvSpPr>
          <p:cNvPr id="314" name="Google Shape;314;g12267cb98d9_1_25: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3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450"/>
              <a:buFont typeface="Calibri"/>
              <a:buNone/>
            </a:pPr>
            <a:r>
              <a:t/>
            </a:r>
            <a:endParaRPr b="0" i="0" sz="800" u="none" cap="none" strike="noStrike">
              <a:solidFill>
                <a:srgbClr val="000000"/>
              </a:solidFill>
              <a:latin typeface="Arial"/>
              <a:ea typeface="Arial"/>
              <a:cs typeface="Arial"/>
              <a:sym typeface="Arial"/>
            </a:endParaRPr>
          </a:p>
        </p:txBody>
      </p:sp>
      <p:sp>
        <p:nvSpPr>
          <p:cNvPr id="49" name="Google Shape;49;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2267cb98d9_1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2267cb98d9_1_3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hlinkClick r:id="rId2"/>
              </a:rPr>
              <a:t>https://commons.wikimedia.org/wiki/File:Химический_опыт_МНОГО_ПЕНЫ_ИЗ_НИЧЕГО_part_VIII.jpg</a:t>
            </a:r>
            <a:r>
              <a:rPr lang="en-AU"/>
              <a:t> </a:t>
            </a:r>
            <a:endParaRPr/>
          </a:p>
          <a:p>
            <a:pPr indent="0" lvl="0" marL="0" rtl="0" algn="l">
              <a:spcBef>
                <a:spcPts val="360"/>
              </a:spcBef>
              <a:spcAft>
                <a:spcPts val="0"/>
              </a:spcAft>
              <a:buNone/>
            </a:pPr>
            <a:r>
              <a:rPr lang="en-AU" u="sng">
                <a:solidFill>
                  <a:schemeClr val="hlink"/>
                </a:solidFill>
                <a:hlinkClick r:id="rId3"/>
              </a:rPr>
              <a:t>https://sciencenotes.org/elephant-toothpaste-two-ways-to-make-it/</a:t>
            </a:r>
            <a:r>
              <a:rPr lang="en-AU"/>
              <a:t> </a:t>
            </a:r>
            <a:endParaRPr/>
          </a:p>
        </p:txBody>
      </p:sp>
      <p:sp>
        <p:nvSpPr>
          <p:cNvPr id="324" name="Google Shape;324;g12267cb98d9_1_32: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2267cb98d9_1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2267cb98d9_1_4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latin typeface="Arial"/>
                <a:ea typeface="Arial"/>
                <a:cs typeface="Arial"/>
                <a:sym typeface="Arial"/>
                <a:hlinkClick r:id="rId2"/>
              </a:rPr>
              <a:t>https://commons.wikimedia.org/wiki/File:First_Time_Bubble_(4718544475).jpg</a:t>
            </a:r>
            <a:r>
              <a:rPr lang="en-AU">
                <a:latin typeface="Arial"/>
                <a:ea typeface="Arial"/>
                <a:cs typeface="Arial"/>
                <a:sym typeface="Arial"/>
              </a:rPr>
              <a:t> </a:t>
            </a:r>
            <a:endParaRPr>
              <a:latin typeface="Arial"/>
              <a:ea typeface="Arial"/>
              <a:cs typeface="Arial"/>
              <a:sym typeface="Arial"/>
            </a:endParaRPr>
          </a:p>
          <a:p>
            <a:pPr indent="0" lvl="0" marL="0" rtl="0" algn="l">
              <a:spcBef>
                <a:spcPts val="0"/>
              </a:spcBef>
              <a:spcAft>
                <a:spcPts val="0"/>
              </a:spcAft>
              <a:buNone/>
            </a:pPr>
            <a:r>
              <a:rPr lang="en-AU" u="sng">
                <a:solidFill>
                  <a:schemeClr val="hlink"/>
                </a:solidFill>
                <a:latin typeface="Arial"/>
                <a:ea typeface="Arial"/>
                <a:cs typeface="Arial"/>
                <a:sym typeface="Arial"/>
                <a:hlinkClick r:id="rId3"/>
              </a:rPr>
              <a:t>https://www.flickr.com/photos/andrewmalone/5175463609</a:t>
            </a:r>
            <a:r>
              <a:rPr lang="en-AU">
                <a:solidFill>
                  <a:srgbClr val="FFFFFF"/>
                </a:solidFill>
                <a:highlight>
                  <a:srgbClr val="FFFFFF"/>
                </a:highlight>
                <a:latin typeface="Arial"/>
                <a:ea typeface="Arial"/>
                <a:cs typeface="Arial"/>
                <a:sym typeface="Arial"/>
              </a:rPr>
              <a:t> </a:t>
            </a:r>
            <a:endParaRPr>
              <a:solidFill>
                <a:srgbClr val="FFFFFF"/>
              </a:solidFill>
              <a:highlight>
                <a:srgbClr val="FFFFFF"/>
              </a:highlight>
              <a:latin typeface="Arial"/>
              <a:ea typeface="Arial"/>
              <a:cs typeface="Arial"/>
              <a:sym typeface="Arial"/>
            </a:endParaRPr>
          </a:p>
          <a:p>
            <a:pPr indent="0" lvl="0" marL="0" rtl="0" algn="l">
              <a:spcBef>
                <a:spcPts val="0"/>
              </a:spcBef>
              <a:spcAft>
                <a:spcPts val="0"/>
              </a:spcAft>
              <a:buNone/>
            </a:pPr>
            <a:r>
              <a:rPr lang="en-AU">
                <a:highlight>
                  <a:srgbClr val="FFFFFF"/>
                </a:highlight>
                <a:latin typeface="Arial"/>
                <a:ea typeface="Arial"/>
                <a:cs typeface="Arial"/>
                <a:sym typeface="Arial"/>
              </a:rPr>
              <a:t>Booth </a:t>
            </a:r>
            <a:r>
              <a:rPr lang="en-AU">
                <a:latin typeface="Arial"/>
                <a:ea typeface="Arial"/>
                <a:cs typeface="Arial"/>
                <a:sym typeface="Arial"/>
              </a:rPr>
              <a:t>CC BY 2.0</a:t>
            </a:r>
            <a:endParaRPr>
              <a:latin typeface="Arial"/>
              <a:ea typeface="Arial"/>
              <a:cs typeface="Arial"/>
              <a:sym typeface="Arial"/>
            </a:endParaRPr>
          </a:p>
        </p:txBody>
      </p:sp>
      <p:sp>
        <p:nvSpPr>
          <p:cNvPr id="335" name="Google Shape;335;g12267cb98d9_1_43: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2267cb98d9_1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2267cb98d9_1_5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hlinkClick r:id="rId2"/>
              </a:rPr>
              <a:t>https://www.sciencelearn.org.nz/labelling_interactives/9-label-the-cicada</a:t>
            </a:r>
            <a:endParaRPr/>
          </a:p>
          <a:p>
            <a:pPr indent="0" lvl="0" marL="0" rtl="0" algn="l">
              <a:spcBef>
                <a:spcPts val="360"/>
              </a:spcBef>
              <a:spcAft>
                <a:spcPts val="0"/>
              </a:spcAft>
              <a:buNone/>
            </a:pPr>
            <a:r>
              <a:rPr lang="en-AU" u="sng">
                <a:solidFill>
                  <a:schemeClr val="hlink"/>
                </a:solidFill>
                <a:hlinkClick r:id="rId3"/>
              </a:rPr>
              <a:t>https://commons.wikimedia.org/wiki/File:Spider_external_anatomy.svg</a:t>
            </a:r>
            <a:r>
              <a:rPr lang="en-AU"/>
              <a:t> (Public domain)</a:t>
            </a:r>
            <a:endParaRPr/>
          </a:p>
        </p:txBody>
      </p:sp>
      <p:sp>
        <p:nvSpPr>
          <p:cNvPr id="349" name="Google Shape;349;g12267cb98d9_1_5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d549c22467_0_3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450"/>
              <a:buFont typeface="Calibri"/>
              <a:buNone/>
            </a:pPr>
            <a:r>
              <a:t/>
            </a:r>
            <a:endParaRPr sz="1800">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50"/>
              <a:buFont typeface="Calibri"/>
              <a:buNone/>
            </a:pPr>
            <a:r>
              <a:t/>
            </a:r>
            <a:endParaRPr b="0" i="0" sz="1800" u="none" cap="none" strike="noStrike">
              <a:solidFill>
                <a:srgbClr val="000000"/>
              </a:solidFill>
              <a:latin typeface="Arial"/>
              <a:ea typeface="Arial"/>
              <a:cs typeface="Arial"/>
              <a:sym typeface="Arial"/>
            </a:endParaRPr>
          </a:p>
        </p:txBody>
      </p:sp>
      <p:sp>
        <p:nvSpPr>
          <p:cNvPr id="360" name="Google Shape;360;gd549c22467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0c98e0439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0c98e0439c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AU" sz="1100"/>
              <a:t> </a:t>
            </a:r>
            <a:endParaRPr b="1" sz="1100"/>
          </a:p>
        </p:txBody>
      </p:sp>
      <p:sp>
        <p:nvSpPr>
          <p:cNvPr id="59" name="Google Shape;59;g10c98e0439c_0_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d08df2f204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d08df2f204_0_2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sz="1100"/>
          </a:p>
        </p:txBody>
      </p:sp>
      <p:sp>
        <p:nvSpPr>
          <p:cNvPr id="69" name="Google Shape;69;gd08df2f204_0_22: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1e9044be02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1e9044be02_0_2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sz="1100"/>
          </a:p>
        </p:txBody>
      </p:sp>
      <p:sp>
        <p:nvSpPr>
          <p:cNvPr id="78" name="Google Shape;78;g11e9044be02_0_2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26c1712ed3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26c1712ed3_0_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88" name="Google Shape;88;g126c1712ed3_0_7: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27b044a4c1_0_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27b044a4c1_0_11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02" name="Google Shape;102;g127b044a4c1_0_116: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26c7ed19a6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26c7ed19a6_0_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1" name="Google Shape;111;g126c7ed19a6_0_7: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b="0" l="357" r="347" t="0"/>
          <a:stretch/>
        </p:blipFill>
        <p:spPr>
          <a:xfrm>
            <a:off x="7362825" y="0"/>
            <a:ext cx="1717675" cy="754063"/>
          </a:xfrm>
          <a:prstGeom prst="rect">
            <a:avLst/>
          </a:prstGeom>
          <a:noFill/>
          <a:ln>
            <a:noFill/>
          </a:ln>
        </p:spPr>
      </p:pic>
      <p:sp>
        <p:nvSpPr>
          <p:cNvPr id="17" name="Google Shape;17;p2"/>
          <p:cNvSpPr txBox="1"/>
          <p:nvPr>
            <p:ph type="title"/>
          </p:nvPr>
        </p:nvSpPr>
        <p:spPr>
          <a:xfrm>
            <a:off x="533399" y="611872"/>
            <a:ext cx="3840479" cy="1162048"/>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8" name="Google Shape;18;p2"/>
          <p:cNvSpPr txBox="1"/>
          <p:nvPr>
            <p:ph idx="1" type="body"/>
          </p:nvPr>
        </p:nvSpPr>
        <p:spPr>
          <a:xfrm>
            <a:off x="4742823" y="1587500"/>
            <a:ext cx="3840479" cy="3898900"/>
          </a:xfrm>
          <a:prstGeom prst="rect">
            <a:avLst/>
          </a:prstGeom>
          <a:noFill/>
          <a:ln>
            <a:noFill/>
          </a:ln>
        </p:spPr>
        <p:txBody>
          <a:bodyPr anchorCtr="0" anchor="t" bIns="91425" lIns="91425" spcFirstLastPara="1" rIns="91425" wrap="square" tIns="91425">
            <a:noAutofit/>
          </a:bodyPr>
          <a:lstStyle>
            <a:lvl1pPr indent="-382270" lvl="0" marL="457200" marR="0" rtl="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 name="Google Shape;19;p2"/>
          <p:cNvSpPr txBox="1"/>
          <p:nvPr>
            <p:ph idx="2" type="body"/>
          </p:nvPr>
        </p:nvSpPr>
        <p:spPr>
          <a:xfrm>
            <a:off x="533399" y="1787856"/>
            <a:ext cx="3840479" cy="3720152"/>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rtl="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rtl="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20" name="Google Shape;20;p2"/>
          <p:cNvSpPr txBox="1"/>
          <p:nvPr>
            <p:ph idx="10" type="dt"/>
          </p:nvPr>
        </p:nvSpPr>
        <p:spPr>
          <a:xfrm>
            <a:off x="6781800" y="6275387"/>
            <a:ext cx="981074" cy="365125"/>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1" name="Google Shape;21;p2"/>
          <p:cNvSpPr txBox="1"/>
          <p:nvPr>
            <p:ph idx="11" type="ftr"/>
          </p:nvPr>
        </p:nvSpPr>
        <p:spPr>
          <a:xfrm>
            <a:off x="265112" y="6275387"/>
            <a:ext cx="5983285"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2" name="Google Shape;22;p2"/>
          <p:cNvSpPr txBox="1"/>
          <p:nvPr>
            <p:ph idx="12" type="sldNum"/>
          </p:nvPr>
        </p:nvSpPr>
        <p:spPr>
          <a:xfrm>
            <a:off x="7897813" y="6275387"/>
            <a:ext cx="99059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3"/>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5" name="Google Shape;25;p3"/>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6" name="Google Shape;26;p3"/>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200"/>
              <a:buNone/>
              <a:defRPr/>
            </a:lvl1pPr>
            <a:lvl2pPr lvl="1" rtl="0" algn="l">
              <a:spcBef>
                <a:spcPts val="0"/>
              </a:spcBef>
              <a:spcAft>
                <a:spcPts val="0"/>
              </a:spcAft>
              <a:buSzPts val="2400"/>
              <a:buNone/>
              <a:defRPr/>
            </a:lvl2pPr>
            <a:lvl3pPr lvl="2" rtl="0" algn="l">
              <a:spcBef>
                <a:spcPts val="0"/>
              </a:spcBef>
              <a:spcAft>
                <a:spcPts val="0"/>
              </a:spcAft>
              <a:buSzPts val="2400"/>
              <a:buNone/>
              <a:defRPr/>
            </a:lvl3pPr>
            <a:lvl4pPr lvl="3" rtl="0" algn="l">
              <a:spcBef>
                <a:spcPts val="0"/>
              </a:spcBef>
              <a:spcAft>
                <a:spcPts val="0"/>
              </a:spcAft>
              <a:buSzPts val="2400"/>
              <a:buNone/>
              <a:defRPr/>
            </a:lvl4pPr>
            <a:lvl5pPr lvl="4" rtl="0" algn="l">
              <a:spcBef>
                <a:spcPts val="0"/>
              </a:spcBef>
              <a:spcAft>
                <a:spcPts val="0"/>
              </a:spcAft>
              <a:buSzPts val="2400"/>
              <a:buNone/>
              <a:defRPr/>
            </a:lvl5pPr>
            <a:lvl6pPr lvl="5" rtl="0" algn="l">
              <a:spcBef>
                <a:spcPts val="0"/>
              </a:spcBef>
              <a:spcAft>
                <a:spcPts val="0"/>
              </a:spcAft>
              <a:buSzPts val="2400"/>
              <a:buNone/>
              <a:defRPr/>
            </a:lvl6pPr>
            <a:lvl7pPr lvl="6" rtl="0" algn="l">
              <a:spcBef>
                <a:spcPts val="0"/>
              </a:spcBef>
              <a:spcAft>
                <a:spcPts val="0"/>
              </a:spcAft>
              <a:buSzPts val="2400"/>
              <a:buNone/>
              <a:defRPr/>
            </a:lvl7pPr>
            <a:lvl8pPr lvl="7" rtl="0" algn="l">
              <a:spcBef>
                <a:spcPts val="0"/>
              </a:spcBef>
              <a:spcAft>
                <a:spcPts val="0"/>
              </a:spcAft>
              <a:buSzPts val="2400"/>
              <a:buNone/>
              <a:defRPr/>
            </a:lvl8pPr>
            <a:lvl9pPr lvl="8" rtl="0" algn="l">
              <a:spcBef>
                <a:spcPts val="0"/>
              </a:spcBef>
              <a:spcAft>
                <a:spcPts val="0"/>
              </a:spcAft>
              <a:buSzPts val="2400"/>
              <a:buNone/>
              <a:defRPr/>
            </a:lvl9pPr>
          </a:lstStyle>
          <a:p/>
        </p:txBody>
      </p:sp>
      <p:sp>
        <p:nvSpPr>
          <p:cNvPr id="27" name="Google Shape;27;p3"/>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200"/>
              <a:buNone/>
              <a:defRPr/>
            </a:lvl1pPr>
            <a:lvl2pPr lvl="1" rtl="0" algn="l">
              <a:spcBef>
                <a:spcPts val="0"/>
              </a:spcBef>
              <a:spcAft>
                <a:spcPts val="0"/>
              </a:spcAft>
              <a:buSzPts val="2400"/>
              <a:buNone/>
              <a:defRPr/>
            </a:lvl2pPr>
            <a:lvl3pPr lvl="2" rtl="0" algn="l">
              <a:spcBef>
                <a:spcPts val="0"/>
              </a:spcBef>
              <a:spcAft>
                <a:spcPts val="0"/>
              </a:spcAft>
              <a:buSzPts val="2400"/>
              <a:buNone/>
              <a:defRPr/>
            </a:lvl3pPr>
            <a:lvl4pPr lvl="3" rtl="0" algn="l">
              <a:spcBef>
                <a:spcPts val="0"/>
              </a:spcBef>
              <a:spcAft>
                <a:spcPts val="0"/>
              </a:spcAft>
              <a:buSzPts val="2400"/>
              <a:buNone/>
              <a:defRPr/>
            </a:lvl4pPr>
            <a:lvl5pPr lvl="4" rtl="0" algn="l">
              <a:spcBef>
                <a:spcPts val="0"/>
              </a:spcBef>
              <a:spcAft>
                <a:spcPts val="0"/>
              </a:spcAft>
              <a:buSzPts val="2400"/>
              <a:buNone/>
              <a:defRPr/>
            </a:lvl5pPr>
            <a:lvl6pPr lvl="5" rtl="0" algn="l">
              <a:spcBef>
                <a:spcPts val="0"/>
              </a:spcBef>
              <a:spcAft>
                <a:spcPts val="0"/>
              </a:spcAft>
              <a:buSzPts val="2400"/>
              <a:buNone/>
              <a:defRPr/>
            </a:lvl6pPr>
            <a:lvl7pPr lvl="6" rtl="0" algn="l">
              <a:spcBef>
                <a:spcPts val="0"/>
              </a:spcBef>
              <a:spcAft>
                <a:spcPts val="0"/>
              </a:spcAft>
              <a:buSzPts val="2400"/>
              <a:buNone/>
              <a:defRPr/>
            </a:lvl7pPr>
            <a:lvl8pPr lvl="7" rtl="0" algn="l">
              <a:spcBef>
                <a:spcPts val="0"/>
              </a:spcBef>
              <a:spcAft>
                <a:spcPts val="0"/>
              </a:spcAft>
              <a:buSzPts val="2400"/>
              <a:buNone/>
              <a:defRPr/>
            </a:lvl8pPr>
            <a:lvl9pPr lvl="8" rtl="0" algn="l">
              <a:spcBef>
                <a:spcPts val="0"/>
              </a:spcBef>
              <a:spcAft>
                <a:spcPts val="0"/>
              </a:spcAft>
              <a:buSzPts val="2400"/>
              <a:buNone/>
              <a:defRPr/>
            </a:lvl9pPr>
          </a:lstStyle>
          <a:p/>
        </p:txBody>
      </p:sp>
      <p:sp>
        <p:nvSpPr>
          <p:cNvPr id="28" name="Google Shape;28;p3"/>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549275" y="533400"/>
            <a:ext cx="8042273" cy="911224"/>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1" name="Google Shape;11;p1"/>
          <p:cNvSpPr txBox="1"/>
          <p:nvPr>
            <p:ph idx="1" type="body"/>
          </p:nvPr>
        </p:nvSpPr>
        <p:spPr>
          <a:xfrm>
            <a:off x="549275" y="1600200"/>
            <a:ext cx="8042273" cy="43434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6781800" y="6275387"/>
            <a:ext cx="981074" cy="365125"/>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265112" y="6275387"/>
            <a:ext cx="5983285"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7897813" y="6275387"/>
            <a:ext cx="99059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hyperlink" Target="https://www.petemonk.com/" TargetMode="External"/><Relationship Id="rId6"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hyperlink" Target="http://www.sciencelearn.org.nz/" TargetMode="External"/><Relationship Id="rId6" Type="http://schemas.openxmlformats.org/officeDocument/2006/relationships/hyperlink" Target="http://www.sciencelearn.org.nz/"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hyperlink" Target="http://www.sciencelearn.org.nz/" TargetMode="External"/><Relationship Id="rId6" Type="http://schemas.openxmlformats.org/officeDocument/2006/relationships/hyperlink" Target="http://www.sciencelearn.org.nz/"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hyperlink" Target="https://huttscience.co.nz/home-experiments/" TargetMode="External"/><Relationship Id="rId6" Type="http://schemas.openxmlformats.org/officeDocument/2006/relationships/image" Target="../media/image26.png"/><Relationship Id="rId7" Type="http://schemas.openxmlformats.org/officeDocument/2006/relationships/image" Target="../media/image25.png"/><Relationship Id="rId8"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30.png"/><Relationship Id="rId6" Type="http://schemas.openxmlformats.org/officeDocument/2006/relationships/hyperlink" Target="https://scienceonline.tki.org.nz/Teaching-science/Science-equipment/Planning-for-science-programme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29.png"/><Relationship Id="rId11" Type="http://schemas.openxmlformats.org/officeDocument/2006/relationships/hyperlink" Target="http://www.sciencelearn.org.nz/" TargetMode="External"/><Relationship Id="rId10" Type="http://schemas.openxmlformats.org/officeDocument/2006/relationships/hyperlink" Target="http://www.sciencelearn.org.nz/" TargetMode="External"/><Relationship Id="rId9" Type="http://schemas.openxmlformats.org/officeDocument/2006/relationships/image" Target="../media/image39.png"/><Relationship Id="rId5" Type="http://schemas.openxmlformats.org/officeDocument/2006/relationships/image" Target="../media/image37.png"/><Relationship Id="rId6" Type="http://schemas.openxmlformats.org/officeDocument/2006/relationships/image" Target="../media/image32.png"/><Relationship Id="rId7" Type="http://schemas.openxmlformats.org/officeDocument/2006/relationships/image" Target="../media/image36.png"/><Relationship Id="rId8"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40.png"/><Relationship Id="rId5" Type="http://schemas.openxmlformats.org/officeDocument/2006/relationships/hyperlink" Target="https://commons.wikimedia.org/w/index.php?title=Sarathtly&amp;action=edit&amp;redlink=1" TargetMode="External"/><Relationship Id="rId6" Type="http://schemas.openxmlformats.org/officeDocument/2006/relationships/hyperlink" Target="http://www.sciencelearn.org.nz/" TargetMode="External"/><Relationship Id="rId7" Type="http://schemas.openxmlformats.org/officeDocument/2006/relationships/hyperlink" Target="http://www.sciencelearn.org.nz/"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9.png"/><Relationship Id="rId4" Type="http://schemas.openxmlformats.org/officeDocument/2006/relationships/image" Target="../media/image37.png"/><Relationship Id="rId5" Type="http://schemas.openxmlformats.org/officeDocument/2006/relationships/hyperlink" Target="http://www.sciencelearn.org.nz/" TargetMode="External"/><Relationship Id="rId6" Type="http://schemas.openxmlformats.org/officeDocument/2006/relationships/hyperlink" Target="http://www.sciencelearn.org.nz/"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png"/><Relationship Id="rId4" Type="http://schemas.openxmlformats.org/officeDocument/2006/relationships/image" Target="../media/image39.png"/><Relationship Id="rId5" Type="http://schemas.openxmlformats.org/officeDocument/2006/relationships/hyperlink" Target="http://www.sciencelearn.org.nz/" TargetMode="External"/><Relationship Id="rId6" Type="http://schemas.openxmlformats.org/officeDocument/2006/relationships/hyperlink" Target="http://www.sciencelearn.org.nz/"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image" Target="../media/image18.jpg"/><Relationship Id="rId5" Type="http://schemas.openxmlformats.org/officeDocument/2006/relationships/hyperlink" Target="http://www.sciencelearn.org.nz/" TargetMode="External"/><Relationship Id="rId6" Type="http://schemas.openxmlformats.org/officeDocument/2006/relationships/hyperlink" Target="http://www.sciencelearn.org.nz/"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png"/><Relationship Id="rId4"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hyperlink" Target="http://www.sciencelearn.org.nz/" TargetMode="External"/><Relationship Id="rId7" Type="http://schemas.openxmlformats.org/officeDocument/2006/relationships/hyperlink" Target="http://www.sciencelearn.org.nz/"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9.png"/><Relationship Id="rId4" Type="http://schemas.openxmlformats.org/officeDocument/2006/relationships/image" Target="../media/image36.png"/><Relationship Id="rId11" Type="http://schemas.openxmlformats.org/officeDocument/2006/relationships/hyperlink" Target="http://www.sciencelearn.org.nz/" TargetMode="External"/><Relationship Id="rId10" Type="http://schemas.openxmlformats.org/officeDocument/2006/relationships/hyperlink" Target="http://www.sciencelearn.org.nz/" TargetMode="External"/><Relationship Id="rId9" Type="http://schemas.openxmlformats.org/officeDocument/2006/relationships/image" Target="../media/image41.png"/><Relationship Id="rId5" Type="http://schemas.openxmlformats.org/officeDocument/2006/relationships/image" Target="../media/image51.jpg"/><Relationship Id="rId6" Type="http://schemas.openxmlformats.org/officeDocument/2006/relationships/hyperlink" Target="https://commons.wikimedia.org/wiki/Category:Photographs_by_Serge_Melki" TargetMode="External"/><Relationship Id="rId7" Type="http://schemas.openxmlformats.org/officeDocument/2006/relationships/hyperlink" Target="https://commons.wikimedia.org/wiki/Category:CC-BY-2.0" TargetMode="External"/><Relationship Id="rId8" Type="http://schemas.openxmlformats.org/officeDocument/2006/relationships/hyperlink" Target="https://commons.wikimedia.org/wiki/Category:CC-BY-2.0"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45.png"/><Relationship Id="rId6" Type="http://schemas.openxmlformats.org/officeDocument/2006/relationships/hyperlink" Target="http://www.sciencelearn.org.nz/" TargetMode="External"/><Relationship Id="rId7" Type="http://schemas.openxmlformats.org/officeDocument/2006/relationships/hyperlink" Target="http://www.sciencelearn.org.nz/" TargetMode="External"/></Relationships>
</file>

<file path=ppt/slides/_rels/slide33.xml.rels><?xml version="1.0" encoding="UTF-8" standalone="yes"?><Relationships xmlns="http://schemas.openxmlformats.org/package/2006/relationships"><Relationship Id="rId11" Type="http://schemas.openxmlformats.org/officeDocument/2006/relationships/image" Target="../media/image48.jpg"/><Relationship Id="rId10" Type="http://schemas.openxmlformats.org/officeDocument/2006/relationships/hyperlink" Target="mailto:enquiries@sciencelearn.org.nz" TargetMode="External"/><Relationship Id="rId13" Type="http://schemas.openxmlformats.org/officeDocument/2006/relationships/image" Target="../media/image49.png"/><Relationship Id="rId12"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mailto:enquiries@sciencelearn.org.nz" TargetMode="External"/><Relationship Id="rId4" Type="http://schemas.openxmlformats.org/officeDocument/2006/relationships/hyperlink" Target="http://www.facebook.com/nzsciencelearn" TargetMode="External"/><Relationship Id="rId9" Type="http://schemas.openxmlformats.org/officeDocument/2006/relationships/hyperlink" Target="http://slh-talk.slack.com/" TargetMode="External"/><Relationship Id="rId15" Type="http://schemas.openxmlformats.org/officeDocument/2006/relationships/image" Target="../media/image46.png"/><Relationship Id="rId14" Type="http://schemas.openxmlformats.org/officeDocument/2006/relationships/image" Target="../media/image47.png"/><Relationship Id="rId16" Type="http://schemas.openxmlformats.org/officeDocument/2006/relationships/image" Target="../media/image50.jpg"/><Relationship Id="rId5" Type="http://schemas.openxmlformats.org/officeDocument/2006/relationships/hyperlink" Target="http://www.facebook.com/nzsciencelearn" TargetMode="External"/><Relationship Id="rId6" Type="http://schemas.openxmlformats.org/officeDocument/2006/relationships/hyperlink" Target="https://nz.pinterest.com/nzsciencelearn/" TargetMode="External"/><Relationship Id="rId7" Type="http://schemas.openxmlformats.org/officeDocument/2006/relationships/hyperlink" Target="http://www.instagram.com/sciencelearninghubnz" TargetMode="External"/><Relationship Id="rId8" Type="http://schemas.openxmlformats.org/officeDocument/2006/relationships/hyperlink" Target="https://join.slack.com/t/slh-talk/shared_invite/enQtMjU3OTUzMDgwNjYxLTk1ZTdlMGY4Zjk5MzlkMDIwMmNkMzliOGZkYWQzNzFiZWM5M2U1ZGY1MTY3MjVjYmRjOWE1MTM1ZTc4OGRiY2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1.png"/><Relationship Id="rId6" Type="http://schemas.openxmlformats.org/officeDocument/2006/relationships/hyperlink" Target="https://nzapse.nzase.org.nz/"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8.png"/><Relationship Id="rId7" Type="http://schemas.openxmlformats.org/officeDocument/2006/relationships/hyperlink" Target="http://www.sciencelearn.org.nz/" TargetMode="External"/><Relationship Id="rId8" Type="http://schemas.openxmlformats.org/officeDocument/2006/relationships/hyperlink" Target="http://www.sciencelearn.org.nz/"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 name="Shape 33"/>
        <p:cNvGrpSpPr/>
        <p:nvPr/>
      </p:nvGrpSpPr>
      <p:grpSpPr>
        <a:xfrm>
          <a:off x="0" y="0"/>
          <a:ext cx="0" cy="0"/>
          <a:chOff x="0" y="0"/>
          <a:chExt cx="0" cy="0"/>
        </a:xfrm>
      </p:grpSpPr>
      <p:sp>
        <p:nvSpPr>
          <p:cNvPr id="34" name="Google Shape;34;p4"/>
          <p:cNvSpPr txBox="1"/>
          <p:nvPr/>
        </p:nvSpPr>
        <p:spPr>
          <a:xfrm>
            <a:off x="385475" y="5776788"/>
            <a:ext cx="8218800" cy="544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1859C"/>
              </a:buClr>
              <a:buSzPts val="600"/>
              <a:buFont typeface="Arial"/>
              <a:buNone/>
            </a:pPr>
            <a:r>
              <a:rPr b="1" i="0" lang="en-AU" sz="2400" u="none" cap="none" strike="noStrike">
                <a:solidFill>
                  <a:srgbClr val="31859C"/>
                </a:solidFill>
                <a:latin typeface="Arial"/>
                <a:ea typeface="Arial"/>
                <a:cs typeface="Arial"/>
                <a:sym typeface="Arial"/>
              </a:rPr>
              <a:t>4–4:45 pm Thursday </a:t>
            </a:r>
            <a:endParaRPr b="1" i="0" sz="2400" u="none" cap="none" strike="noStrike">
              <a:solidFill>
                <a:srgbClr val="31859C"/>
              </a:solidFill>
              <a:latin typeface="Arial"/>
              <a:ea typeface="Arial"/>
              <a:cs typeface="Arial"/>
              <a:sym typeface="Arial"/>
            </a:endParaRPr>
          </a:p>
        </p:txBody>
      </p:sp>
      <p:sp>
        <p:nvSpPr>
          <p:cNvPr id="35" name="Google Shape;35;p4"/>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36" name="Google Shape;36;p4"/>
          <p:cNvSpPr txBox="1"/>
          <p:nvPr/>
        </p:nvSpPr>
        <p:spPr>
          <a:xfrm>
            <a:off x="457200" y="3979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b="1" sz="4800">
              <a:solidFill>
                <a:srgbClr val="2C7C9F"/>
              </a:solidFill>
            </a:endParaRPr>
          </a:p>
          <a:p>
            <a:pPr indent="0" lvl="0" marL="0" rtl="0" algn="ctr">
              <a:spcBef>
                <a:spcPts val="0"/>
              </a:spcBef>
              <a:spcAft>
                <a:spcPts val="0"/>
              </a:spcAft>
              <a:buNone/>
            </a:pPr>
            <a:r>
              <a:rPr b="1" lang="en-AU" sz="4000">
                <a:solidFill>
                  <a:srgbClr val="2C7C9F"/>
                </a:solidFill>
              </a:rPr>
              <a:t>Get inspired about running Primary Science Week</a:t>
            </a:r>
            <a:endParaRPr b="1" sz="4000">
              <a:solidFill>
                <a:srgbClr val="2C7C9F"/>
              </a:solidFill>
            </a:endParaRPr>
          </a:p>
          <a:p>
            <a:pPr indent="0" lvl="0" marL="0" rtl="0" algn="ctr">
              <a:spcBef>
                <a:spcPts val="0"/>
              </a:spcBef>
              <a:spcAft>
                <a:spcPts val="0"/>
              </a:spcAft>
              <a:buNone/>
            </a:pPr>
            <a:r>
              <a:t/>
            </a:r>
            <a:endParaRPr b="1" sz="4800">
              <a:solidFill>
                <a:srgbClr val="2C7C9F"/>
              </a:solidFill>
            </a:endParaRPr>
          </a:p>
        </p:txBody>
      </p:sp>
      <p:sp>
        <p:nvSpPr>
          <p:cNvPr id="37" name="Google Shape;37;p4"/>
          <p:cNvSpPr txBox="1"/>
          <p:nvPr/>
        </p:nvSpPr>
        <p:spPr>
          <a:xfrm>
            <a:off x="6001100" y="5328050"/>
            <a:ext cx="1971600" cy="34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50">
                <a:solidFill>
                  <a:schemeClr val="lt1"/>
                </a:solidFill>
                <a:uFill>
                  <a:noFill/>
                </a:uFill>
                <a:hlinkClick r:id="rId5">
                  <a:extLst>
                    <a:ext uri="{A12FA001-AC4F-418D-AE19-62706E023703}">
                      <ahyp:hlinkClr val="tx"/>
                    </a:ext>
                  </a:extLst>
                </a:hlinkClick>
              </a:rPr>
              <a:t>Pete Monk Photography</a:t>
            </a:r>
            <a:endParaRPr>
              <a:solidFill>
                <a:schemeClr val="lt1"/>
              </a:solidFill>
            </a:endParaRPr>
          </a:p>
        </p:txBody>
      </p:sp>
      <p:pic>
        <p:nvPicPr>
          <p:cNvPr id="38" name="Google Shape;38;p4"/>
          <p:cNvPicPr preferRelativeResize="0"/>
          <p:nvPr/>
        </p:nvPicPr>
        <p:blipFill rotWithShape="1">
          <a:blip r:embed="rId6">
            <a:alphaModFix/>
          </a:blip>
          <a:srcRect b="7838" l="0" r="0" t="3391"/>
          <a:stretch/>
        </p:blipFill>
        <p:spPr>
          <a:xfrm>
            <a:off x="1484462" y="1715150"/>
            <a:ext cx="6020825" cy="4007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3"/>
          <p:cNvSpPr txBox="1"/>
          <p:nvPr>
            <p:ph idx="1" type="body"/>
          </p:nvPr>
        </p:nvSpPr>
        <p:spPr>
          <a:xfrm>
            <a:off x="4742823" y="1587500"/>
            <a:ext cx="3840600" cy="3898800"/>
          </a:xfrm>
          <a:prstGeom prst="rect">
            <a:avLst/>
          </a:prstGeom>
        </p:spPr>
        <p:txBody>
          <a:bodyPr anchorCtr="0" anchor="t" bIns="91425" lIns="91425" spcFirstLastPara="1" rIns="91425" wrap="square" tIns="91425">
            <a:noAutofit/>
          </a:bodyPr>
          <a:lstStyle/>
          <a:p>
            <a:pPr indent="0" lvl="0" marL="0" rtl="0" algn="l">
              <a:spcBef>
                <a:spcPts val="2000"/>
              </a:spcBef>
              <a:spcAft>
                <a:spcPts val="0"/>
              </a:spcAft>
              <a:buNone/>
            </a:pPr>
            <a:r>
              <a:t/>
            </a:r>
            <a:endParaRPr/>
          </a:p>
        </p:txBody>
      </p:sp>
      <p:sp>
        <p:nvSpPr>
          <p:cNvPr id="123" name="Google Shape;123;p13"/>
          <p:cNvSpPr txBox="1"/>
          <p:nvPr>
            <p:ph idx="2" type="body"/>
          </p:nvPr>
        </p:nvSpPr>
        <p:spPr>
          <a:xfrm>
            <a:off x="533399" y="1787856"/>
            <a:ext cx="3840600" cy="3720300"/>
          </a:xfrm>
          <a:prstGeom prst="rect">
            <a:avLst/>
          </a:prstGeom>
        </p:spPr>
        <p:txBody>
          <a:bodyPr anchorCtr="0" anchor="t" bIns="91425" lIns="91425" spcFirstLastPara="1" rIns="91425" wrap="square" tIns="91425">
            <a:noAutofit/>
          </a:bodyPr>
          <a:lstStyle/>
          <a:p>
            <a:pPr indent="0" lvl="0" marL="0" rtl="0" algn="ctr">
              <a:spcBef>
                <a:spcPts val="2000"/>
              </a:spcBef>
              <a:spcAft>
                <a:spcPts val="0"/>
              </a:spcAft>
              <a:buNone/>
            </a:pPr>
            <a:r>
              <a:t/>
            </a:r>
            <a:endParaRPr/>
          </a:p>
        </p:txBody>
      </p:sp>
      <p:pic>
        <p:nvPicPr>
          <p:cNvPr id="124" name="Google Shape;124;p13"/>
          <p:cNvPicPr preferRelativeResize="0"/>
          <p:nvPr/>
        </p:nvPicPr>
        <p:blipFill>
          <a:blip r:embed="rId3">
            <a:alphaModFix/>
          </a:blip>
          <a:stretch>
            <a:fillRect/>
          </a:stretch>
        </p:blipFill>
        <p:spPr>
          <a:xfrm>
            <a:off x="362850" y="1394199"/>
            <a:ext cx="8418300" cy="4788075"/>
          </a:xfrm>
          <a:prstGeom prst="rect">
            <a:avLst/>
          </a:prstGeom>
          <a:noFill/>
          <a:ln>
            <a:noFill/>
          </a:ln>
        </p:spPr>
      </p:pic>
      <p:sp>
        <p:nvSpPr>
          <p:cNvPr id="125" name="Google Shape;125;p13"/>
          <p:cNvSpPr txBox="1"/>
          <p:nvPr/>
        </p:nvSpPr>
        <p:spPr>
          <a:xfrm>
            <a:off x="533400" y="408850"/>
            <a:ext cx="4444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3600">
                <a:solidFill>
                  <a:schemeClr val="accent1"/>
                </a:solidFill>
              </a:rPr>
              <a:t>UDL support</a:t>
            </a:r>
            <a:endParaRPr/>
          </a:p>
        </p:txBody>
      </p:sp>
      <p:sp>
        <p:nvSpPr>
          <p:cNvPr id="126" name="Google Shape;126;p13"/>
          <p:cNvSpPr txBox="1"/>
          <p:nvPr/>
        </p:nvSpPr>
        <p:spPr>
          <a:xfrm>
            <a:off x="53675" y="64287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chemeClr val="hlink"/>
                </a:solidFill>
                <a:latin typeface="Verdana"/>
                <a:ea typeface="Verdana"/>
                <a:cs typeface="Verdana"/>
                <a:sym typeface="Verdana"/>
              </a:rPr>
              <a:t>enquiries@sciencelearn.org.nz</a:t>
            </a:r>
            <a:endParaRPr sz="900" u="sng">
              <a:solidFill>
                <a:schemeClr val="hlink"/>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4"/>
          <p:cNvSpPr txBox="1"/>
          <p:nvPr>
            <p:ph type="title"/>
          </p:nvPr>
        </p:nvSpPr>
        <p:spPr>
          <a:xfrm>
            <a:off x="258850" y="-133175"/>
            <a:ext cx="7165200" cy="90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AU"/>
              <a:t>Science challenge evenings</a:t>
            </a:r>
            <a:endParaRPr/>
          </a:p>
        </p:txBody>
      </p:sp>
      <p:pic>
        <p:nvPicPr>
          <p:cNvPr id="133" name="Google Shape;133;p14"/>
          <p:cNvPicPr preferRelativeResize="0"/>
          <p:nvPr/>
        </p:nvPicPr>
        <p:blipFill>
          <a:blip r:embed="rId3">
            <a:alphaModFix/>
          </a:blip>
          <a:stretch>
            <a:fillRect/>
          </a:stretch>
        </p:blipFill>
        <p:spPr>
          <a:xfrm>
            <a:off x="151527" y="714675"/>
            <a:ext cx="6423650" cy="4469125"/>
          </a:xfrm>
          <a:prstGeom prst="rect">
            <a:avLst/>
          </a:prstGeom>
          <a:noFill/>
          <a:ln>
            <a:noFill/>
          </a:ln>
        </p:spPr>
      </p:pic>
      <p:pic>
        <p:nvPicPr>
          <p:cNvPr id="134" name="Google Shape;134;p14"/>
          <p:cNvPicPr preferRelativeResize="0"/>
          <p:nvPr/>
        </p:nvPicPr>
        <p:blipFill rotWithShape="1">
          <a:blip r:embed="rId4">
            <a:alphaModFix/>
          </a:blip>
          <a:srcRect b="0" l="0" r="54206" t="0"/>
          <a:stretch/>
        </p:blipFill>
        <p:spPr>
          <a:xfrm>
            <a:off x="5749475" y="4004175"/>
            <a:ext cx="3394526" cy="2494825"/>
          </a:xfrm>
          <a:prstGeom prst="rect">
            <a:avLst/>
          </a:prstGeom>
          <a:noFill/>
          <a:ln>
            <a:noFill/>
          </a:ln>
        </p:spPr>
      </p:pic>
      <p:sp>
        <p:nvSpPr>
          <p:cNvPr id="135" name="Google Shape;135;p14"/>
          <p:cNvSpPr txBox="1"/>
          <p:nvPr/>
        </p:nvSpPr>
        <p:spPr>
          <a:xfrm>
            <a:off x="0" y="6440000"/>
            <a:ext cx="94341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chemeClr val="accent2"/>
                </a:solidFill>
                <a:uFill>
                  <a:noFill/>
                </a:uFill>
                <a:latin typeface="Verdana"/>
                <a:ea typeface="Verdana"/>
                <a:cs typeface="Verdana"/>
                <a:sym typeface="Verdana"/>
                <a:hlinkClick r:id="rId5">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6"/>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chemeClr val="hlink"/>
                </a:solidFill>
                <a:latin typeface="Verdana"/>
                <a:ea typeface="Verdana"/>
                <a:cs typeface="Verdana"/>
                <a:sym typeface="Verdana"/>
              </a:rPr>
              <a:t>enquiries@sciencelearn.org.nz</a:t>
            </a:r>
            <a:endParaRPr sz="900" u="sng">
              <a:solidFill>
                <a:schemeClr val="hlink"/>
              </a:solidFill>
              <a:latin typeface="Verdana"/>
              <a:ea typeface="Verdana"/>
              <a:cs typeface="Verdana"/>
              <a:sym typeface="Verdana"/>
            </a:endParaRPr>
          </a:p>
        </p:txBody>
      </p:sp>
      <p:sp>
        <p:nvSpPr>
          <p:cNvPr id="136" name="Google Shape;136;p14"/>
          <p:cNvSpPr txBox="1"/>
          <p:nvPr/>
        </p:nvSpPr>
        <p:spPr>
          <a:xfrm>
            <a:off x="2882300" y="5126825"/>
            <a:ext cx="29505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AU" sz="1000">
                <a:solidFill>
                  <a:schemeClr val="dk1"/>
                </a:solidFill>
              </a:rPr>
              <a:t>C Briesman, </a:t>
            </a:r>
            <a:r>
              <a:rPr lang="en-AU" sz="1000">
                <a:solidFill>
                  <a:schemeClr val="dk1"/>
                </a:solidFill>
                <a:latin typeface="Verdana"/>
                <a:ea typeface="Verdana"/>
                <a:cs typeface="Verdana"/>
                <a:sym typeface="Verdana"/>
              </a:rPr>
              <a:t>© Hampton Hill School, Tawa</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5"/>
          <p:cNvSpPr txBox="1"/>
          <p:nvPr>
            <p:ph type="title"/>
          </p:nvPr>
        </p:nvSpPr>
        <p:spPr>
          <a:xfrm>
            <a:off x="161400" y="-536625"/>
            <a:ext cx="8413800" cy="188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AU"/>
              <a:t>Tawa Kahui Ako Tawa College </a:t>
            </a:r>
            <a:endParaRPr/>
          </a:p>
          <a:p>
            <a:pPr indent="0" lvl="0" marL="0" rtl="0" algn="l">
              <a:spcBef>
                <a:spcPts val="0"/>
              </a:spcBef>
              <a:spcAft>
                <a:spcPts val="0"/>
              </a:spcAft>
              <a:buNone/>
            </a:pPr>
            <a:r>
              <a:rPr lang="en-AU"/>
              <a:t>Science Department Open Evening </a:t>
            </a:r>
            <a:endParaRPr/>
          </a:p>
        </p:txBody>
      </p:sp>
      <p:pic>
        <p:nvPicPr>
          <p:cNvPr id="143" name="Google Shape;143;p15"/>
          <p:cNvPicPr preferRelativeResize="0"/>
          <p:nvPr/>
        </p:nvPicPr>
        <p:blipFill>
          <a:blip r:embed="rId3">
            <a:alphaModFix/>
          </a:blip>
          <a:stretch>
            <a:fillRect/>
          </a:stretch>
        </p:blipFill>
        <p:spPr>
          <a:xfrm>
            <a:off x="859632" y="1351150"/>
            <a:ext cx="3483368" cy="4867775"/>
          </a:xfrm>
          <a:prstGeom prst="rect">
            <a:avLst/>
          </a:prstGeom>
          <a:noFill/>
          <a:ln>
            <a:noFill/>
          </a:ln>
        </p:spPr>
      </p:pic>
      <p:pic>
        <p:nvPicPr>
          <p:cNvPr id="144" name="Google Shape;144;p15"/>
          <p:cNvPicPr preferRelativeResize="0"/>
          <p:nvPr/>
        </p:nvPicPr>
        <p:blipFill rotWithShape="1">
          <a:blip r:embed="rId4">
            <a:alphaModFix/>
          </a:blip>
          <a:srcRect b="0" l="49655" r="0" t="0"/>
          <a:stretch/>
        </p:blipFill>
        <p:spPr>
          <a:xfrm>
            <a:off x="5148926" y="1469225"/>
            <a:ext cx="2277699" cy="4524175"/>
          </a:xfrm>
          <a:prstGeom prst="rect">
            <a:avLst/>
          </a:prstGeom>
          <a:noFill/>
          <a:ln>
            <a:noFill/>
          </a:ln>
        </p:spPr>
      </p:pic>
      <p:pic>
        <p:nvPicPr>
          <p:cNvPr id="145" name="Google Shape;145;p15"/>
          <p:cNvPicPr preferRelativeResize="0"/>
          <p:nvPr/>
        </p:nvPicPr>
        <p:blipFill rotWithShape="1">
          <a:blip r:embed="rId4">
            <a:alphaModFix/>
          </a:blip>
          <a:srcRect b="0" l="0" r="74349" t="63646"/>
          <a:stretch/>
        </p:blipFill>
        <p:spPr>
          <a:xfrm>
            <a:off x="5148925" y="4348725"/>
            <a:ext cx="1262300" cy="1644675"/>
          </a:xfrm>
          <a:prstGeom prst="rect">
            <a:avLst/>
          </a:prstGeom>
          <a:noFill/>
          <a:ln>
            <a:noFill/>
          </a:ln>
        </p:spPr>
      </p:pic>
      <p:sp>
        <p:nvSpPr>
          <p:cNvPr id="146" name="Google Shape;146;p15"/>
          <p:cNvSpPr txBox="1"/>
          <p:nvPr/>
        </p:nvSpPr>
        <p:spPr>
          <a:xfrm>
            <a:off x="5148925" y="5939600"/>
            <a:ext cx="15087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1000">
                <a:solidFill>
                  <a:schemeClr val="dk1"/>
                </a:solidFill>
                <a:latin typeface="Verdana"/>
                <a:ea typeface="Verdana"/>
                <a:cs typeface="Verdana"/>
                <a:sym typeface="Verdana"/>
              </a:rPr>
              <a:t>© </a:t>
            </a:r>
            <a:r>
              <a:rPr lang="en-AU" sz="1000"/>
              <a:t>C. Briesman, 2022</a:t>
            </a:r>
            <a:endParaRPr sz="1000"/>
          </a:p>
        </p:txBody>
      </p:sp>
      <p:sp>
        <p:nvSpPr>
          <p:cNvPr id="147" name="Google Shape;147;p15"/>
          <p:cNvSpPr txBox="1"/>
          <p:nvPr/>
        </p:nvSpPr>
        <p:spPr>
          <a:xfrm>
            <a:off x="0" y="64400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chemeClr val="accent2"/>
                </a:solidFill>
                <a:uFill>
                  <a:noFill/>
                </a:uFill>
                <a:latin typeface="Verdana"/>
                <a:ea typeface="Verdana"/>
                <a:cs typeface="Verdana"/>
                <a:sym typeface="Verdana"/>
                <a:hlinkClick r:id="rId5">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6"/>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chemeClr val="hlink"/>
                </a:solidFill>
                <a:latin typeface="Verdana"/>
                <a:ea typeface="Verdana"/>
                <a:cs typeface="Verdana"/>
                <a:sym typeface="Verdana"/>
              </a:rPr>
              <a:t>enquiries@sciencelearn.org.nz</a:t>
            </a:r>
            <a:endParaRPr sz="900" u="sng">
              <a:solidFill>
                <a:schemeClr val="hlink"/>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6"/>
          <p:cNvSpPr txBox="1"/>
          <p:nvPr>
            <p:ph type="title"/>
          </p:nvPr>
        </p:nvSpPr>
        <p:spPr>
          <a:xfrm>
            <a:off x="533400" y="611875"/>
            <a:ext cx="7290000" cy="642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AU"/>
              <a:t>Cross-Curricular Learning</a:t>
            </a:r>
            <a:endParaRPr b="1"/>
          </a:p>
        </p:txBody>
      </p:sp>
      <p:sp>
        <p:nvSpPr>
          <p:cNvPr id="154" name="Google Shape;154;p16"/>
          <p:cNvSpPr txBox="1"/>
          <p:nvPr>
            <p:ph idx="2" type="body"/>
          </p:nvPr>
        </p:nvSpPr>
        <p:spPr>
          <a:xfrm>
            <a:off x="533400" y="1428000"/>
            <a:ext cx="3840600" cy="3306300"/>
          </a:xfrm>
          <a:prstGeom prst="rect">
            <a:avLst/>
          </a:prstGeom>
        </p:spPr>
        <p:txBody>
          <a:bodyPr anchorCtr="0" anchor="t" bIns="91425" lIns="91425" spcFirstLastPara="1" rIns="91425" wrap="square" tIns="91425">
            <a:noAutofit/>
          </a:bodyPr>
          <a:lstStyle/>
          <a:p>
            <a:pPr indent="0" lvl="0" marL="0" rtl="0" algn="ctr">
              <a:spcBef>
                <a:spcPts val="2000"/>
              </a:spcBef>
              <a:spcAft>
                <a:spcPts val="0"/>
              </a:spcAft>
              <a:buNone/>
            </a:pPr>
            <a:r>
              <a:rPr b="1" lang="en-AU"/>
              <a:t>Primary Science Week 2020</a:t>
            </a:r>
            <a:endParaRPr b="1"/>
          </a:p>
          <a:p>
            <a:pPr indent="0" lvl="0" marL="0" rtl="0" algn="ctr">
              <a:spcBef>
                <a:spcPts val="2000"/>
              </a:spcBef>
              <a:spcAft>
                <a:spcPts val="0"/>
              </a:spcAft>
              <a:buNone/>
            </a:pPr>
            <a:r>
              <a:rPr b="1" lang="en-AU"/>
              <a:t>Sounds of Aotearoa</a:t>
            </a:r>
            <a:endParaRPr b="1"/>
          </a:p>
          <a:p>
            <a:pPr indent="0" lvl="0" marL="0" rtl="0" algn="ctr">
              <a:spcBef>
                <a:spcPts val="2000"/>
              </a:spcBef>
              <a:spcAft>
                <a:spcPts val="0"/>
              </a:spcAft>
              <a:buNone/>
            </a:pPr>
            <a:r>
              <a:rPr lang="en-AU"/>
              <a:t>Science of Sound</a:t>
            </a:r>
            <a:endParaRPr/>
          </a:p>
          <a:p>
            <a:pPr indent="0" lvl="0" marL="0" rtl="0" algn="ctr">
              <a:spcBef>
                <a:spcPts val="2000"/>
              </a:spcBef>
              <a:spcAft>
                <a:spcPts val="0"/>
              </a:spcAft>
              <a:buNone/>
            </a:pPr>
            <a:r>
              <a:rPr lang="en-AU"/>
              <a:t>Mātauranga Māori</a:t>
            </a:r>
            <a:endParaRPr/>
          </a:p>
          <a:p>
            <a:pPr indent="0" lvl="0" marL="0" rtl="0" algn="ctr">
              <a:spcBef>
                <a:spcPts val="2000"/>
              </a:spcBef>
              <a:spcAft>
                <a:spcPts val="0"/>
              </a:spcAft>
              <a:buNone/>
            </a:pPr>
            <a:r>
              <a:rPr lang="en-AU"/>
              <a:t>Technology</a:t>
            </a:r>
            <a:endParaRPr/>
          </a:p>
          <a:p>
            <a:pPr indent="0" lvl="0" marL="0" rtl="0" algn="ctr">
              <a:spcBef>
                <a:spcPts val="2000"/>
              </a:spcBef>
              <a:spcAft>
                <a:spcPts val="0"/>
              </a:spcAft>
              <a:buNone/>
            </a:pPr>
            <a:r>
              <a:rPr lang="en-AU"/>
              <a:t>Music</a:t>
            </a:r>
            <a:endParaRPr/>
          </a:p>
          <a:p>
            <a:pPr indent="0" lvl="0" marL="0" rtl="0" algn="ctr">
              <a:spcBef>
                <a:spcPts val="2000"/>
              </a:spcBef>
              <a:spcAft>
                <a:spcPts val="0"/>
              </a:spcAft>
              <a:buNone/>
            </a:pPr>
            <a:r>
              <a:t/>
            </a:r>
            <a:endParaRPr/>
          </a:p>
        </p:txBody>
      </p:sp>
      <p:sp>
        <p:nvSpPr>
          <p:cNvPr id="155" name="Google Shape;155;p16"/>
          <p:cNvSpPr txBox="1"/>
          <p:nvPr/>
        </p:nvSpPr>
        <p:spPr>
          <a:xfrm>
            <a:off x="675100" y="4987150"/>
            <a:ext cx="8027700" cy="1631700"/>
          </a:xfrm>
          <a:prstGeom prst="rect">
            <a:avLst/>
          </a:prstGeom>
          <a:noFill/>
          <a:ln>
            <a:noFill/>
          </a:ln>
        </p:spPr>
        <p:txBody>
          <a:bodyPr anchorCtr="0" anchor="t" bIns="91425" lIns="91425" spcFirstLastPara="1" rIns="91425" wrap="square" tIns="91425">
            <a:spAutoFit/>
          </a:bodyPr>
          <a:lstStyle/>
          <a:p>
            <a:pPr indent="0" lvl="0" marL="0" rtl="0" algn="ctr">
              <a:spcBef>
                <a:spcPts val="2000"/>
              </a:spcBef>
              <a:spcAft>
                <a:spcPts val="0"/>
              </a:spcAft>
              <a:buClr>
                <a:schemeClr val="dk1"/>
              </a:buClr>
              <a:buSzPts val="1100"/>
              <a:buFont typeface="Arial"/>
              <a:buNone/>
            </a:pPr>
            <a:r>
              <a:rPr lang="en-AU" sz="1600">
                <a:solidFill>
                  <a:schemeClr val="dk1"/>
                </a:solidFill>
              </a:rPr>
              <a:t>The tamariki were treated to a musical demonstration before having a go themselves. They experimented with making kōauau (a small flute), p</a:t>
            </a:r>
            <a:r>
              <a:rPr lang="en-AU" sz="1600">
                <a:solidFill>
                  <a:schemeClr val="dk1"/>
                </a:solidFill>
              </a:rPr>
              <a:t>ūtātara</a:t>
            </a:r>
            <a:r>
              <a:rPr lang="en-AU" sz="1600">
                <a:solidFill>
                  <a:schemeClr val="dk1"/>
                </a:solidFill>
              </a:rPr>
              <a:t> (shell trumpet) and porotiti (disc spinner). This was an engaging and enriching experience, and it was fantastic to see them using their instruments around the school after working with Ariana Tikao and Sam Palmer.</a:t>
            </a:r>
            <a:endParaRPr sz="2200">
              <a:solidFill>
                <a:schemeClr val="dk1"/>
              </a:solidFill>
            </a:endParaRPr>
          </a:p>
          <a:p>
            <a:pPr indent="0" lvl="0" marL="0" rtl="0" algn="l">
              <a:spcBef>
                <a:spcPts val="0"/>
              </a:spcBef>
              <a:spcAft>
                <a:spcPts val="0"/>
              </a:spcAft>
              <a:buNone/>
            </a:pPr>
            <a:r>
              <a:t/>
            </a:r>
            <a:endParaRPr/>
          </a:p>
        </p:txBody>
      </p:sp>
      <p:pic>
        <p:nvPicPr>
          <p:cNvPr id="156" name="Google Shape;156;p16"/>
          <p:cNvPicPr preferRelativeResize="0"/>
          <p:nvPr/>
        </p:nvPicPr>
        <p:blipFill>
          <a:blip r:embed="rId3">
            <a:alphaModFix/>
          </a:blip>
          <a:stretch>
            <a:fillRect/>
          </a:stretch>
        </p:blipFill>
        <p:spPr>
          <a:xfrm>
            <a:off x="4447175" y="1741765"/>
            <a:ext cx="4116050" cy="2864262"/>
          </a:xfrm>
          <a:prstGeom prst="rect">
            <a:avLst/>
          </a:prstGeom>
          <a:noFill/>
          <a:ln>
            <a:noFill/>
          </a:ln>
        </p:spPr>
      </p:pic>
      <p:sp>
        <p:nvSpPr>
          <p:cNvPr id="157" name="Google Shape;157;p16"/>
          <p:cNvSpPr txBox="1"/>
          <p:nvPr/>
        </p:nvSpPr>
        <p:spPr>
          <a:xfrm>
            <a:off x="6451950" y="4562600"/>
            <a:ext cx="1945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solidFill>
                  <a:schemeClr val="dk1"/>
                </a:solidFill>
              </a:rPr>
              <a:t> © </a:t>
            </a:r>
            <a:r>
              <a:rPr lang="en-AU" sz="1000"/>
              <a:t>NZQA, CC BY 3.0 NZ</a:t>
            </a:r>
            <a:endParaRPr sz="1000"/>
          </a:p>
        </p:txBody>
      </p:sp>
      <p:sp>
        <p:nvSpPr>
          <p:cNvPr id="158" name="Google Shape;158;p16"/>
          <p:cNvSpPr txBox="1"/>
          <p:nvPr/>
        </p:nvSpPr>
        <p:spPr>
          <a:xfrm>
            <a:off x="-38900" y="6460900"/>
            <a:ext cx="94557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chemeClr val="hlink"/>
                </a:solidFill>
                <a:latin typeface="Verdana"/>
                <a:ea typeface="Verdana"/>
                <a:cs typeface="Verdana"/>
                <a:sym typeface="Verdana"/>
              </a:rPr>
              <a:t>enquiries@sciencelearn.org.nz</a:t>
            </a:r>
            <a:endParaRPr sz="900" u="sng">
              <a:solidFill>
                <a:schemeClr val="hlink"/>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7"/>
          <p:cNvSpPr txBox="1"/>
          <p:nvPr/>
        </p:nvSpPr>
        <p:spPr>
          <a:xfrm>
            <a:off x="336825" y="4897925"/>
            <a:ext cx="49887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sz="1050"/>
          </a:p>
        </p:txBody>
      </p:sp>
      <p:sp>
        <p:nvSpPr>
          <p:cNvPr id="165" name="Google Shape;165;p17"/>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166" name="Google Shape;166;p17"/>
          <p:cNvSpPr txBox="1"/>
          <p:nvPr/>
        </p:nvSpPr>
        <p:spPr>
          <a:xfrm>
            <a:off x="457200" y="296725"/>
            <a:ext cx="8229600" cy="1245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4000">
                <a:solidFill>
                  <a:srgbClr val="2C7C9F"/>
                </a:solidFill>
              </a:rPr>
              <a:t>Teacher PLD</a:t>
            </a:r>
            <a:endParaRPr b="1" sz="4000">
              <a:solidFill>
                <a:srgbClr val="2C7C9F"/>
              </a:solidFill>
            </a:endParaRPr>
          </a:p>
          <a:p>
            <a:pPr indent="0" lvl="0" marL="0" rtl="0" algn="ctr">
              <a:spcBef>
                <a:spcPts val="1000"/>
              </a:spcBef>
              <a:spcAft>
                <a:spcPts val="1000"/>
              </a:spcAft>
              <a:buNone/>
            </a:pPr>
            <a:r>
              <a:t/>
            </a:r>
            <a:endParaRPr b="1" sz="4000">
              <a:solidFill>
                <a:srgbClr val="2C7C9F"/>
              </a:solidFill>
            </a:endParaRPr>
          </a:p>
        </p:txBody>
      </p:sp>
      <p:pic>
        <p:nvPicPr>
          <p:cNvPr id="167" name="Google Shape;167;p17"/>
          <p:cNvPicPr preferRelativeResize="0"/>
          <p:nvPr/>
        </p:nvPicPr>
        <p:blipFill rotWithShape="1">
          <a:blip r:embed="rId5">
            <a:alphaModFix/>
          </a:blip>
          <a:srcRect b="0" l="8298" r="8298" t="0"/>
          <a:stretch/>
        </p:blipFill>
        <p:spPr>
          <a:xfrm>
            <a:off x="2474723" y="1141067"/>
            <a:ext cx="4194575" cy="4194550"/>
          </a:xfrm>
          <a:prstGeom prst="rect">
            <a:avLst/>
          </a:prstGeom>
          <a:noFill/>
          <a:ln>
            <a:noFill/>
          </a:ln>
        </p:spPr>
      </p:pic>
      <p:sp>
        <p:nvSpPr>
          <p:cNvPr id="168" name="Google Shape;168;p17"/>
          <p:cNvSpPr txBox="1"/>
          <p:nvPr/>
        </p:nvSpPr>
        <p:spPr>
          <a:xfrm>
            <a:off x="5043600" y="4996925"/>
            <a:ext cx="1625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8"/>
          <p:cNvSpPr txBox="1"/>
          <p:nvPr/>
        </p:nvSpPr>
        <p:spPr>
          <a:xfrm>
            <a:off x="336825" y="4897925"/>
            <a:ext cx="49887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sz="1050"/>
          </a:p>
        </p:txBody>
      </p:sp>
      <p:sp>
        <p:nvSpPr>
          <p:cNvPr id="175" name="Google Shape;175;p18"/>
          <p:cNvSpPr txBox="1"/>
          <p:nvPr/>
        </p:nvSpPr>
        <p:spPr>
          <a:xfrm>
            <a:off x="0" y="64292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176" name="Google Shape;176;p18"/>
          <p:cNvSpPr txBox="1"/>
          <p:nvPr/>
        </p:nvSpPr>
        <p:spPr>
          <a:xfrm>
            <a:off x="457200" y="-7825"/>
            <a:ext cx="8229600" cy="1550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4000">
                <a:solidFill>
                  <a:srgbClr val="2C7C9F"/>
                </a:solidFill>
              </a:rPr>
              <a:t>Community connection</a:t>
            </a:r>
            <a:endParaRPr b="1" sz="4000">
              <a:solidFill>
                <a:srgbClr val="2C7C9F"/>
              </a:solidFill>
            </a:endParaRPr>
          </a:p>
          <a:p>
            <a:pPr indent="0" lvl="0" marL="0" rtl="0" algn="ctr">
              <a:spcBef>
                <a:spcPts val="1000"/>
              </a:spcBef>
              <a:spcAft>
                <a:spcPts val="1000"/>
              </a:spcAft>
              <a:buNone/>
            </a:pPr>
            <a:r>
              <a:rPr b="1" lang="en-AU" sz="4000">
                <a:solidFill>
                  <a:srgbClr val="2C7C9F"/>
                </a:solidFill>
              </a:rPr>
              <a:t>Anne Ryan </a:t>
            </a:r>
            <a:endParaRPr b="1" sz="4000">
              <a:solidFill>
                <a:srgbClr val="2C7C9F"/>
              </a:solidFill>
            </a:endParaRPr>
          </a:p>
        </p:txBody>
      </p:sp>
      <p:pic>
        <p:nvPicPr>
          <p:cNvPr id="177" name="Google Shape;177;p18"/>
          <p:cNvPicPr preferRelativeResize="0"/>
          <p:nvPr/>
        </p:nvPicPr>
        <p:blipFill>
          <a:blip r:embed="rId5">
            <a:alphaModFix/>
          </a:blip>
          <a:stretch>
            <a:fillRect/>
          </a:stretch>
        </p:blipFill>
        <p:spPr>
          <a:xfrm>
            <a:off x="972488" y="1402675"/>
            <a:ext cx="7199024" cy="4797226"/>
          </a:xfrm>
          <a:prstGeom prst="rect">
            <a:avLst/>
          </a:prstGeom>
          <a:noFill/>
          <a:ln>
            <a:noFill/>
          </a:ln>
        </p:spPr>
      </p:pic>
      <p:sp>
        <p:nvSpPr>
          <p:cNvPr id="178" name="Google Shape;178;p18"/>
          <p:cNvSpPr txBox="1"/>
          <p:nvPr/>
        </p:nvSpPr>
        <p:spPr>
          <a:xfrm>
            <a:off x="5648550" y="6135600"/>
            <a:ext cx="263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t>Sustainable Coastlines, CC BY-NC 3.0 NZ</a:t>
            </a:r>
            <a:endParaRPr sz="1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9"/>
          <p:cNvSpPr txBox="1"/>
          <p:nvPr/>
        </p:nvSpPr>
        <p:spPr>
          <a:xfrm>
            <a:off x="336825" y="4897925"/>
            <a:ext cx="49887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sz="1050"/>
          </a:p>
        </p:txBody>
      </p:sp>
      <p:sp>
        <p:nvSpPr>
          <p:cNvPr id="185" name="Google Shape;185;p19"/>
          <p:cNvSpPr/>
          <p:nvPr/>
        </p:nvSpPr>
        <p:spPr>
          <a:xfrm flipH="1" rot="10800000">
            <a:off x="-1" y="-1"/>
            <a:ext cx="3302782" cy="6858001"/>
          </a:xfrm>
          <a:custGeom>
            <a:rect b="b" l="l" r="r" t="t"/>
            <a:pathLst>
              <a:path extrusionOk="0" h="6858001" w="4403709">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solidFill>
            <a:srgbClr val="41414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86" name="Google Shape;186;p19"/>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187" name="Google Shape;187;p19"/>
          <p:cNvSpPr txBox="1"/>
          <p:nvPr>
            <p:ph type="title"/>
          </p:nvPr>
        </p:nvSpPr>
        <p:spPr>
          <a:xfrm>
            <a:off x="168362" y="685813"/>
            <a:ext cx="2768100" cy="510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Calibri"/>
              <a:buNone/>
            </a:pPr>
            <a:r>
              <a:rPr lang="en-AU">
                <a:solidFill>
                  <a:srgbClr val="FFFFFF"/>
                </a:solidFill>
              </a:rPr>
              <a:t>Invite the community in or go </a:t>
            </a:r>
            <a:endParaRPr>
              <a:solidFill>
                <a:srgbClr val="FFFFFF"/>
              </a:solidFill>
            </a:endParaRPr>
          </a:p>
          <a:p>
            <a:pPr indent="0" lvl="0" marL="0" rtl="0" algn="l">
              <a:lnSpc>
                <a:spcPct val="90000"/>
              </a:lnSpc>
              <a:spcBef>
                <a:spcPts val="0"/>
              </a:spcBef>
              <a:spcAft>
                <a:spcPts val="0"/>
              </a:spcAft>
              <a:buClr>
                <a:srgbClr val="FFFFFF"/>
              </a:buClr>
              <a:buSzPts val="4000"/>
              <a:buFont typeface="Calibri"/>
              <a:buNone/>
            </a:pPr>
            <a:r>
              <a:rPr lang="en-AU">
                <a:solidFill>
                  <a:srgbClr val="FFFFFF"/>
                </a:solidFill>
              </a:rPr>
              <a:t>out to the community</a:t>
            </a:r>
            <a:endParaRPr sz="3200"/>
          </a:p>
        </p:txBody>
      </p:sp>
      <p:pic>
        <p:nvPicPr>
          <p:cNvPr id="188" name="Google Shape;188;p19"/>
          <p:cNvPicPr preferRelativeResize="0"/>
          <p:nvPr/>
        </p:nvPicPr>
        <p:blipFill>
          <a:blip r:embed="rId5">
            <a:alphaModFix/>
          </a:blip>
          <a:stretch>
            <a:fillRect/>
          </a:stretch>
        </p:blipFill>
        <p:spPr>
          <a:xfrm>
            <a:off x="3101581" y="1210313"/>
            <a:ext cx="5536419" cy="4056386"/>
          </a:xfrm>
          <a:prstGeom prst="rect">
            <a:avLst/>
          </a:prstGeom>
          <a:noFill/>
          <a:ln>
            <a:noFill/>
          </a:ln>
        </p:spPr>
      </p:pic>
      <p:sp>
        <p:nvSpPr>
          <p:cNvPr id="189" name="Google Shape;189;p19"/>
          <p:cNvSpPr txBox="1"/>
          <p:nvPr/>
        </p:nvSpPr>
        <p:spPr>
          <a:xfrm>
            <a:off x="7012300" y="5167700"/>
            <a:ext cx="1625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solidFill>
                  <a:schemeClr val="dk1"/>
                </a:solidFill>
              </a:rPr>
              <a:t>© University of Waikato</a:t>
            </a:r>
            <a:endParaRPr sz="1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0"/>
          <p:cNvSpPr txBox="1"/>
          <p:nvPr/>
        </p:nvSpPr>
        <p:spPr>
          <a:xfrm>
            <a:off x="336825" y="4897925"/>
            <a:ext cx="49887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sz="1050"/>
          </a:p>
        </p:txBody>
      </p:sp>
      <p:sp>
        <p:nvSpPr>
          <p:cNvPr id="196" name="Google Shape;196;p20"/>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197" name="Google Shape;197;p20"/>
          <p:cNvSpPr txBox="1"/>
          <p:nvPr/>
        </p:nvSpPr>
        <p:spPr>
          <a:xfrm>
            <a:off x="128775" y="128775"/>
            <a:ext cx="7513200" cy="1864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AU" sz="3600">
                <a:solidFill>
                  <a:schemeClr val="accent1"/>
                </a:solidFill>
              </a:rPr>
              <a:t>Showcase simple science ideas and discrepant events</a:t>
            </a:r>
            <a:endParaRPr sz="3600">
              <a:solidFill>
                <a:schemeClr val="accent1"/>
              </a:solidFill>
            </a:endParaRPr>
          </a:p>
          <a:p>
            <a:pPr indent="0" lvl="0" marL="0" rtl="0" algn="l">
              <a:lnSpc>
                <a:spcPct val="90000"/>
              </a:lnSpc>
              <a:spcBef>
                <a:spcPts val="0"/>
              </a:spcBef>
              <a:spcAft>
                <a:spcPts val="0"/>
              </a:spcAft>
              <a:buNone/>
            </a:pPr>
            <a:r>
              <a:t/>
            </a:r>
            <a:endParaRPr sz="1300">
              <a:solidFill>
                <a:schemeClr val="accent1"/>
              </a:solidFill>
            </a:endParaRPr>
          </a:p>
          <a:p>
            <a:pPr indent="0" lvl="0" marL="0" rtl="0" algn="l">
              <a:lnSpc>
                <a:spcPct val="90000"/>
              </a:lnSpc>
              <a:spcBef>
                <a:spcPts val="1000"/>
              </a:spcBef>
              <a:spcAft>
                <a:spcPts val="1000"/>
              </a:spcAft>
              <a:buNone/>
            </a:pPr>
            <a:r>
              <a:rPr lang="en-AU" sz="2700" u="sng">
                <a:solidFill>
                  <a:schemeClr val="accent1"/>
                </a:solidFill>
                <a:hlinkClick r:id="rId5">
                  <a:extLst>
                    <a:ext uri="{A12FA001-AC4F-418D-AE19-62706E023703}">
                      <ahyp:hlinkClr val="tx"/>
                    </a:ext>
                  </a:extLst>
                </a:hlinkClick>
              </a:rPr>
              <a:t>https://huttscience.co.nz/home-experiments/</a:t>
            </a:r>
            <a:r>
              <a:rPr lang="en-AU" sz="2700">
                <a:solidFill>
                  <a:schemeClr val="accent1"/>
                </a:solidFill>
              </a:rPr>
              <a:t> </a:t>
            </a:r>
            <a:endParaRPr/>
          </a:p>
        </p:txBody>
      </p:sp>
      <p:pic>
        <p:nvPicPr>
          <p:cNvPr id="198" name="Google Shape;198;p20"/>
          <p:cNvPicPr preferRelativeResize="0"/>
          <p:nvPr/>
        </p:nvPicPr>
        <p:blipFill>
          <a:blip r:embed="rId6">
            <a:alphaModFix/>
          </a:blip>
          <a:stretch>
            <a:fillRect/>
          </a:stretch>
        </p:blipFill>
        <p:spPr>
          <a:xfrm>
            <a:off x="4106750" y="1959287"/>
            <a:ext cx="4555126" cy="1898650"/>
          </a:xfrm>
          <a:prstGeom prst="rect">
            <a:avLst/>
          </a:prstGeom>
          <a:noFill/>
          <a:ln>
            <a:noFill/>
          </a:ln>
        </p:spPr>
      </p:pic>
      <p:pic>
        <p:nvPicPr>
          <p:cNvPr id="199" name="Google Shape;199;p20"/>
          <p:cNvPicPr preferRelativeResize="0"/>
          <p:nvPr/>
        </p:nvPicPr>
        <p:blipFill>
          <a:blip r:embed="rId7">
            <a:alphaModFix/>
          </a:blip>
          <a:stretch>
            <a:fillRect/>
          </a:stretch>
        </p:blipFill>
        <p:spPr>
          <a:xfrm>
            <a:off x="1094225" y="3869500"/>
            <a:ext cx="3937275" cy="2400125"/>
          </a:xfrm>
          <a:prstGeom prst="rect">
            <a:avLst/>
          </a:prstGeom>
          <a:noFill/>
          <a:ln>
            <a:noFill/>
          </a:ln>
        </p:spPr>
      </p:pic>
      <p:pic>
        <p:nvPicPr>
          <p:cNvPr id="200" name="Google Shape;200;p20"/>
          <p:cNvPicPr preferRelativeResize="0"/>
          <p:nvPr/>
        </p:nvPicPr>
        <p:blipFill rotWithShape="1">
          <a:blip r:embed="rId8">
            <a:alphaModFix/>
          </a:blip>
          <a:srcRect b="0" l="15561" r="0" t="0"/>
          <a:stretch/>
        </p:blipFill>
        <p:spPr>
          <a:xfrm>
            <a:off x="5277150" y="3869500"/>
            <a:ext cx="2703026" cy="2400126"/>
          </a:xfrm>
          <a:prstGeom prst="rect">
            <a:avLst/>
          </a:prstGeom>
          <a:noFill/>
          <a:ln>
            <a:noFill/>
          </a:ln>
        </p:spPr>
      </p:pic>
      <p:sp>
        <p:nvSpPr>
          <p:cNvPr id="201" name="Google Shape;201;p20"/>
          <p:cNvSpPr txBox="1"/>
          <p:nvPr/>
        </p:nvSpPr>
        <p:spPr>
          <a:xfrm>
            <a:off x="432550" y="3496150"/>
            <a:ext cx="34494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150">
                <a:solidFill>
                  <a:schemeClr val="lt1"/>
                </a:solidFill>
              </a:rPr>
              <a:t>Indianapolis Public Library. Copyright © 2022</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1"/>
          <p:cNvSpPr txBox="1"/>
          <p:nvPr/>
        </p:nvSpPr>
        <p:spPr>
          <a:xfrm>
            <a:off x="336825" y="4897925"/>
            <a:ext cx="49887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sz="1050"/>
          </a:p>
        </p:txBody>
      </p:sp>
      <p:sp>
        <p:nvSpPr>
          <p:cNvPr id="208" name="Google Shape;208;p21"/>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209" name="Google Shape;209;p21"/>
          <p:cNvPicPr preferRelativeResize="0"/>
          <p:nvPr/>
        </p:nvPicPr>
        <p:blipFill>
          <a:blip r:embed="rId5">
            <a:alphaModFix/>
          </a:blip>
          <a:stretch>
            <a:fillRect/>
          </a:stretch>
        </p:blipFill>
        <p:spPr>
          <a:xfrm>
            <a:off x="1152875" y="1591038"/>
            <a:ext cx="6838249" cy="4593125"/>
          </a:xfrm>
          <a:prstGeom prst="rect">
            <a:avLst/>
          </a:prstGeom>
          <a:noFill/>
          <a:ln>
            <a:noFill/>
          </a:ln>
        </p:spPr>
      </p:pic>
      <p:sp>
        <p:nvSpPr>
          <p:cNvPr id="210" name="Google Shape;210;p21"/>
          <p:cNvSpPr txBox="1"/>
          <p:nvPr/>
        </p:nvSpPr>
        <p:spPr>
          <a:xfrm>
            <a:off x="457200" y="-7825"/>
            <a:ext cx="8229600" cy="1550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4000">
                <a:solidFill>
                  <a:srgbClr val="2C7C9F"/>
                </a:solidFill>
              </a:rPr>
              <a:t>Rocket challenge</a:t>
            </a:r>
            <a:endParaRPr b="1" sz="4000">
              <a:solidFill>
                <a:srgbClr val="2C7C9F"/>
              </a:solidFill>
            </a:endParaRPr>
          </a:p>
          <a:p>
            <a:pPr indent="0" lvl="0" marL="0" rtl="0" algn="ctr">
              <a:spcBef>
                <a:spcPts val="1000"/>
              </a:spcBef>
              <a:spcAft>
                <a:spcPts val="1000"/>
              </a:spcAft>
              <a:buNone/>
            </a:pPr>
            <a:r>
              <a:rPr b="1" lang="en-AU" sz="4000">
                <a:solidFill>
                  <a:srgbClr val="2C7C9F"/>
                </a:solidFill>
              </a:rPr>
              <a:t>John Marsh</a:t>
            </a:r>
            <a:endParaRPr b="1" sz="4000">
              <a:solidFill>
                <a:srgbClr val="2C7C9F"/>
              </a:solidFill>
            </a:endParaRPr>
          </a:p>
        </p:txBody>
      </p:sp>
      <p:sp>
        <p:nvSpPr>
          <p:cNvPr id="211" name="Google Shape;211;p21"/>
          <p:cNvSpPr txBox="1"/>
          <p:nvPr/>
        </p:nvSpPr>
        <p:spPr>
          <a:xfrm>
            <a:off x="4150575" y="5941900"/>
            <a:ext cx="3840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2"/>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218" name="Google Shape;218;p22"/>
          <p:cNvPicPr preferRelativeResize="0"/>
          <p:nvPr/>
        </p:nvPicPr>
        <p:blipFill>
          <a:blip r:embed="rId5">
            <a:alphaModFix/>
          </a:blip>
          <a:stretch>
            <a:fillRect/>
          </a:stretch>
        </p:blipFill>
        <p:spPr>
          <a:xfrm>
            <a:off x="720550" y="61700"/>
            <a:ext cx="6608425" cy="6017124"/>
          </a:xfrm>
          <a:prstGeom prst="rect">
            <a:avLst/>
          </a:prstGeom>
          <a:noFill/>
          <a:ln>
            <a:noFill/>
          </a:ln>
        </p:spPr>
      </p:pic>
      <p:sp>
        <p:nvSpPr>
          <p:cNvPr id="219" name="Google Shape;219;p22"/>
          <p:cNvSpPr txBox="1"/>
          <p:nvPr/>
        </p:nvSpPr>
        <p:spPr>
          <a:xfrm>
            <a:off x="4262900" y="6036900"/>
            <a:ext cx="35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solidFill>
                  <a:schemeClr val="dk1"/>
                </a:solidFill>
                <a:latin typeface="Verdana"/>
                <a:ea typeface="Verdana"/>
                <a:cs typeface="Verdana"/>
                <a:sym typeface="Verdana"/>
              </a:rPr>
              <a:t>© </a:t>
            </a:r>
            <a:r>
              <a:rPr lang="en-AU" sz="1000">
                <a:solidFill>
                  <a:schemeClr val="dk1"/>
                </a:solidFill>
                <a:latin typeface="Verdana"/>
                <a:ea typeface="Verdana"/>
                <a:cs typeface="Verdana"/>
                <a:sym typeface="Verdana"/>
              </a:rPr>
              <a:t>John Marsh, Tauranga Intermediate School</a:t>
            </a:r>
            <a:endParaRPr sz="1000">
              <a:solidFill>
                <a:schemeClr val="dk1"/>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5"/>
          <p:cNvSpPr txBox="1"/>
          <p:nvPr>
            <p:ph type="title"/>
          </p:nvPr>
        </p:nvSpPr>
        <p:spPr>
          <a:xfrm>
            <a:off x="380475" y="139200"/>
            <a:ext cx="3993300" cy="547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AU"/>
              <a:t>Index</a:t>
            </a:r>
            <a:endParaRPr/>
          </a:p>
        </p:txBody>
      </p:sp>
      <p:graphicFrame>
        <p:nvGraphicFramePr>
          <p:cNvPr id="45" name="Google Shape;45;p5"/>
          <p:cNvGraphicFramePr/>
          <p:nvPr/>
        </p:nvGraphicFramePr>
        <p:xfrm>
          <a:off x="237150" y="686692"/>
          <a:ext cx="3000000" cy="3000000"/>
        </p:xfrm>
        <a:graphic>
          <a:graphicData uri="http://schemas.openxmlformats.org/drawingml/2006/table">
            <a:tbl>
              <a:tblPr>
                <a:noFill/>
                <a:tableStyleId>{912D7896-04FD-465F-806A-7F17AFC1C9CB}</a:tableStyleId>
              </a:tblPr>
              <a:tblGrid>
                <a:gridCol w="3992275"/>
                <a:gridCol w="2800175"/>
                <a:gridCol w="1877250"/>
              </a:tblGrid>
              <a:tr h="497175">
                <a:tc>
                  <a:txBody>
                    <a:bodyPr/>
                    <a:lstStyle/>
                    <a:p>
                      <a:pPr indent="0" lvl="0" marL="0" rtl="0" algn="l">
                        <a:spcBef>
                          <a:spcPts val="0"/>
                        </a:spcBef>
                        <a:spcAft>
                          <a:spcPts val="0"/>
                        </a:spcAft>
                        <a:buNone/>
                      </a:pPr>
                      <a:r>
                        <a:rPr b="1" lang="en-AU" sz="1500"/>
                        <a:t>Topic</a:t>
                      </a:r>
                      <a:endParaRPr b="1"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AU" sz="1500"/>
                        <a:t>Slideshow number(s )</a:t>
                      </a:r>
                      <a:endParaRPr b="1" sz="1500"/>
                    </a:p>
                  </a:txBody>
                  <a:tcPr marT="91425" marB="91425" marR="91425" marL="6858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AU" sz="1500"/>
                        <a:t>Video timecode</a:t>
                      </a:r>
                      <a:endParaRPr b="1" sz="1500"/>
                    </a:p>
                  </a:txBody>
                  <a:tcPr marT="91425" marB="91425" marR="91425" marL="2857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4325">
                <a:tc>
                  <a:txBody>
                    <a:bodyPr/>
                    <a:lstStyle/>
                    <a:p>
                      <a:pPr indent="0" lvl="0" marL="0" rtl="0" algn="l">
                        <a:spcBef>
                          <a:spcPts val="0"/>
                        </a:spcBef>
                        <a:spcAft>
                          <a:spcPts val="0"/>
                        </a:spcAft>
                        <a:buNone/>
                      </a:pPr>
                      <a:r>
                        <a:rPr lang="en-AU" sz="1500"/>
                        <a:t>Welcome</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1</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00:00</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4325">
                <a:tc>
                  <a:txBody>
                    <a:bodyPr/>
                    <a:lstStyle/>
                    <a:p>
                      <a:pPr indent="0" lvl="0" marL="0" rtl="0" algn="l">
                        <a:spcBef>
                          <a:spcPts val="0"/>
                        </a:spcBef>
                        <a:spcAft>
                          <a:spcPts val="0"/>
                        </a:spcAft>
                        <a:buNone/>
                      </a:pPr>
                      <a:r>
                        <a:rPr lang="en-AU" sz="1500"/>
                        <a:t>Index</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2</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Clr>
                          <a:schemeClr val="dk1"/>
                        </a:buClr>
                        <a:buSzPts val="1100"/>
                        <a:buFont typeface="Arial"/>
                        <a:buNone/>
                      </a:pPr>
                      <a:r>
                        <a:rPr lang="en-AU" sz="1500">
                          <a:solidFill>
                            <a:schemeClr val="dk1"/>
                          </a:solidFill>
                        </a:rPr>
                        <a:t>00:07</a:t>
                      </a:r>
                      <a:endParaRPr sz="1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4325">
                <a:tc>
                  <a:txBody>
                    <a:bodyPr/>
                    <a:lstStyle/>
                    <a:p>
                      <a:pPr indent="0" lvl="0" marL="0" rtl="0" algn="l">
                        <a:spcBef>
                          <a:spcPts val="0"/>
                        </a:spcBef>
                        <a:spcAft>
                          <a:spcPts val="0"/>
                        </a:spcAft>
                        <a:buNone/>
                      </a:pPr>
                      <a:r>
                        <a:rPr lang="en-AU" sz="1500"/>
                        <a:t>I</a:t>
                      </a:r>
                      <a:r>
                        <a:rPr lang="en-AU" sz="1500">
                          <a:solidFill>
                            <a:schemeClr val="dk1"/>
                          </a:solidFill>
                        </a:rPr>
                        <a:t>ntroducing the Science Learning Hub</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3</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00:17</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00725">
                <a:tc>
                  <a:txBody>
                    <a:bodyPr/>
                    <a:lstStyle/>
                    <a:p>
                      <a:pPr indent="0" lvl="0" marL="0" rtl="0" algn="l">
                        <a:spcBef>
                          <a:spcPts val="0"/>
                        </a:spcBef>
                        <a:spcAft>
                          <a:spcPts val="0"/>
                        </a:spcAft>
                        <a:buNone/>
                      </a:pPr>
                      <a:r>
                        <a:rPr lang="en-AU" sz="1500">
                          <a:solidFill>
                            <a:schemeClr val="dk1"/>
                          </a:solidFill>
                        </a:rPr>
                        <a:t>Purpose</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4</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00:43</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00725">
                <a:tc>
                  <a:txBody>
                    <a:bodyPr/>
                    <a:lstStyle/>
                    <a:p>
                      <a:pPr indent="0" lvl="0" marL="0" rtl="0" algn="l">
                        <a:spcBef>
                          <a:spcPts val="0"/>
                        </a:spcBef>
                        <a:spcAft>
                          <a:spcPts val="0"/>
                        </a:spcAft>
                        <a:buNone/>
                      </a:pPr>
                      <a:r>
                        <a:rPr lang="en-AU" sz="1500"/>
                        <a:t>NZAPSE – Sandy Jackson</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5</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01:07</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00725">
                <a:tc>
                  <a:txBody>
                    <a:bodyPr/>
                    <a:lstStyle/>
                    <a:p>
                      <a:pPr indent="0" lvl="0" marL="0" rtl="0" algn="l">
                        <a:spcBef>
                          <a:spcPts val="0"/>
                        </a:spcBef>
                        <a:spcAft>
                          <a:spcPts val="0"/>
                        </a:spcAft>
                        <a:buNone/>
                      </a:pPr>
                      <a:r>
                        <a:rPr lang="en-AU" sz="1500"/>
                        <a:t>Carol Brieseman</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6</a:t>
                      </a:r>
                      <a:r>
                        <a:rPr lang="en-AU" sz="1500">
                          <a:solidFill>
                            <a:schemeClr val="dk1"/>
                          </a:solidFill>
                        </a:rPr>
                        <a:t>–12</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05:20</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00725">
                <a:tc>
                  <a:txBody>
                    <a:bodyPr/>
                    <a:lstStyle/>
                    <a:p>
                      <a:pPr indent="0" lvl="0" marL="0" rtl="0" algn="l">
                        <a:spcBef>
                          <a:spcPts val="0"/>
                        </a:spcBef>
                        <a:spcAft>
                          <a:spcPts val="0"/>
                        </a:spcAft>
                        <a:buNone/>
                      </a:pPr>
                      <a:r>
                        <a:rPr lang="en-AU" sz="1500"/>
                        <a:t>Di Christenson</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solidFill>
                            <a:schemeClr val="dk1"/>
                          </a:solidFill>
                        </a:rPr>
                        <a:t>13</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11:43</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00725">
                <a:tc>
                  <a:txBody>
                    <a:bodyPr/>
                    <a:lstStyle/>
                    <a:p>
                      <a:pPr indent="0" lvl="0" marL="0" rtl="0" algn="l">
                        <a:spcBef>
                          <a:spcPts val="0"/>
                        </a:spcBef>
                        <a:spcAft>
                          <a:spcPts val="0"/>
                        </a:spcAft>
                        <a:buNone/>
                      </a:pPr>
                      <a:r>
                        <a:rPr lang="en-AU" sz="1500"/>
                        <a:t>Anne Ryan</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14</a:t>
                      </a:r>
                      <a:r>
                        <a:rPr lang="en-AU" sz="1500">
                          <a:solidFill>
                            <a:schemeClr val="dk1"/>
                          </a:solidFill>
                        </a:rPr>
                        <a:t>–17</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14:23</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00725">
                <a:tc>
                  <a:txBody>
                    <a:bodyPr/>
                    <a:lstStyle/>
                    <a:p>
                      <a:pPr indent="0" lvl="0" marL="0" rtl="0" algn="l">
                        <a:spcBef>
                          <a:spcPts val="0"/>
                        </a:spcBef>
                        <a:spcAft>
                          <a:spcPts val="0"/>
                        </a:spcAft>
                        <a:buNone/>
                      </a:pPr>
                      <a:r>
                        <a:rPr lang="en-AU" sz="1500"/>
                        <a:t>John Marsh</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18</a:t>
                      </a:r>
                      <a:r>
                        <a:rPr lang="en-AU" sz="1500">
                          <a:solidFill>
                            <a:schemeClr val="dk1"/>
                          </a:solidFill>
                        </a:rPr>
                        <a:t>–23</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21:58</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00725">
                <a:tc>
                  <a:txBody>
                    <a:bodyPr/>
                    <a:lstStyle/>
                    <a:p>
                      <a:pPr indent="0" lvl="0" marL="0" rtl="0" algn="l">
                        <a:spcBef>
                          <a:spcPts val="0"/>
                        </a:spcBef>
                        <a:spcAft>
                          <a:spcPts val="0"/>
                        </a:spcAft>
                        <a:buNone/>
                      </a:pPr>
                      <a:r>
                        <a:rPr lang="en-AU" sz="1500"/>
                        <a:t>Sterling Cathman (Mr Science)</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24</a:t>
                      </a:r>
                      <a:r>
                        <a:rPr lang="en-AU" sz="1500">
                          <a:solidFill>
                            <a:schemeClr val="dk1"/>
                          </a:solidFill>
                        </a:rPr>
                        <a:t>–</a:t>
                      </a:r>
                      <a:r>
                        <a:rPr lang="en-AU" sz="1500"/>
                        <a:t>32</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28:29</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4325">
                <a:tc>
                  <a:txBody>
                    <a:bodyPr/>
                    <a:lstStyle/>
                    <a:p>
                      <a:pPr indent="0" lvl="0" marL="0" rtl="0" algn="l">
                        <a:spcBef>
                          <a:spcPts val="0"/>
                        </a:spcBef>
                        <a:spcAft>
                          <a:spcPts val="0"/>
                        </a:spcAft>
                        <a:buClr>
                          <a:schemeClr val="dk1"/>
                        </a:buClr>
                        <a:buSzPts val="1100"/>
                        <a:buFont typeface="Arial"/>
                        <a:buNone/>
                      </a:pPr>
                      <a:r>
                        <a:rPr lang="en-AU" sz="1500">
                          <a:solidFill>
                            <a:schemeClr val="dk1"/>
                          </a:solidFill>
                        </a:rPr>
                        <a:t>SLH links, keep in touch and thanks</a:t>
                      </a:r>
                      <a:endParaRPr sz="1500">
                        <a:solidFill>
                          <a:schemeClr val="dk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33</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AU" sz="1500"/>
                        <a:t>34:31</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6" name="Google Shape;46;p5"/>
          <p:cNvSpPr txBox="1"/>
          <p:nvPr/>
        </p:nvSpPr>
        <p:spPr>
          <a:xfrm>
            <a:off x="193425" y="6431108"/>
            <a:ext cx="8628900" cy="42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sz="900">
                <a:solidFill>
                  <a:srgbClr val="4D4D4D"/>
                </a:solidFill>
                <a:latin typeface="Verdana"/>
                <a:ea typeface="Verdana"/>
                <a:cs typeface="Verdana"/>
                <a:sym typeface="Verdana"/>
              </a:rPr>
              <a:t>© Copyright. The University of Waikato Te Whare Wananga o Waikato l Science Learning Hub – Pokapū Akoranga Pūtaiao. All Rights Reserved</a:t>
            </a:r>
            <a:endParaRPr sz="900">
              <a:solidFill>
                <a:srgbClr val="4D4D4D"/>
              </a:solidFill>
              <a:latin typeface="Verdana"/>
              <a:ea typeface="Verdana"/>
              <a:cs typeface="Verdana"/>
              <a:sym typeface="Verdana"/>
            </a:endParaRPr>
          </a:p>
          <a:p>
            <a:pPr indent="0" lvl="0" marL="0" rtl="0" algn="l">
              <a:spcBef>
                <a:spcPts val="0"/>
              </a:spcBef>
              <a:spcAft>
                <a:spcPts val="0"/>
              </a:spcAft>
              <a:buClr>
                <a:schemeClr val="accent2"/>
              </a:buClr>
              <a:buSzPts val="250"/>
              <a:buFont typeface="Calibri"/>
              <a:buNone/>
            </a:pPr>
            <a:r>
              <a:rPr lang="en-AU" sz="900">
                <a:solidFill>
                  <a:srgbClr val="4D4D4D"/>
                </a:solidFill>
                <a:latin typeface="Verdana"/>
                <a:ea typeface="Verdana"/>
                <a:cs typeface="Verdana"/>
                <a:sym typeface="Verdana"/>
              </a:rPr>
              <a:t>All images are copyrighted. For further information, please refer to </a:t>
            </a:r>
            <a:r>
              <a:rPr lang="en-AU" sz="900">
                <a:solidFill>
                  <a:srgbClr val="1155CC"/>
                </a:solidFill>
                <a:latin typeface="Verdana"/>
                <a:ea typeface="Verdana"/>
                <a:cs typeface="Verdana"/>
                <a:sym typeface="Verdana"/>
              </a:rPr>
              <a:t>enquiries@sciencelearn.org.nz</a:t>
            </a:r>
            <a:r>
              <a:rPr lang="en-AU" sz="900">
                <a:solidFill>
                  <a:srgbClr val="4D4D4D"/>
                </a:solidFill>
                <a:latin typeface="Verdana"/>
                <a:ea typeface="Verdana"/>
                <a:cs typeface="Verdana"/>
                <a:sym typeface="Verdana"/>
              </a:rPr>
              <a:t>.</a:t>
            </a:r>
            <a:endParaRPr sz="1000">
              <a:solidFill>
                <a:schemeClr val="dk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23"/>
          <p:cNvPicPr preferRelativeResize="0"/>
          <p:nvPr/>
        </p:nvPicPr>
        <p:blipFill>
          <a:blip r:embed="rId3">
            <a:alphaModFix/>
          </a:blip>
          <a:stretch>
            <a:fillRect/>
          </a:stretch>
        </p:blipFill>
        <p:spPr>
          <a:xfrm>
            <a:off x="152400" y="1036825"/>
            <a:ext cx="8839199" cy="4959398"/>
          </a:xfrm>
          <a:prstGeom prst="rect">
            <a:avLst/>
          </a:prstGeom>
          <a:noFill/>
          <a:ln>
            <a:noFill/>
          </a:ln>
        </p:spPr>
      </p:pic>
      <p:sp>
        <p:nvSpPr>
          <p:cNvPr id="226" name="Google Shape;226;p23"/>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227" name="Google Shape;227;p23"/>
          <p:cNvSpPr txBox="1"/>
          <p:nvPr/>
        </p:nvSpPr>
        <p:spPr>
          <a:xfrm>
            <a:off x="5502475" y="5947050"/>
            <a:ext cx="3315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AU" sz="1000">
                <a:solidFill>
                  <a:schemeClr val="dk1"/>
                </a:solidFill>
                <a:latin typeface="Verdana"/>
                <a:ea typeface="Verdana"/>
                <a:cs typeface="Verdana"/>
                <a:sym typeface="Verdana"/>
              </a:rPr>
              <a:t>© John Marsh, Tauranga Intermediate School</a:t>
            </a:r>
            <a:endParaRPr sz="1000">
              <a:solidFill>
                <a:schemeClr val="dk1"/>
              </a:solidFill>
              <a:latin typeface="Verdana"/>
              <a:ea typeface="Verdana"/>
              <a:cs typeface="Verdana"/>
              <a:sym typeface="Verdana"/>
            </a:endParaRPr>
          </a:p>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4"/>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234" name="Google Shape;234;p24"/>
          <p:cNvPicPr preferRelativeResize="0"/>
          <p:nvPr/>
        </p:nvPicPr>
        <p:blipFill>
          <a:blip r:embed="rId5">
            <a:alphaModFix/>
          </a:blip>
          <a:stretch>
            <a:fillRect/>
          </a:stretch>
        </p:blipFill>
        <p:spPr>
          <a:xfrm>
            <a:off x="2667900" y="278100"/>
            <a:ext cx="4030750" cy="5683451"/>
          </a:xfrm>
          <a:prstGeom prst="rect">
            <a:avLst/>
          </a:prstGeom>
          <a:noFill/>
          <a:ln>
            <a:noFill/>
          </a:ln>
        </p:spPr>
      </p:pic>
      <p:sp>
        <p:nvSpPr>
          <p:cNvPr id="235" name="Google Shape;235;p24"/>
          <p:cNvSpPr txBox="1"/>
          <p:nvPr/>
        </p:nvSpPr>
        <p:spPr>
          <a:xfrm>
            <a:off x="3793675" y="5867300"/>
            <a:ext cx="4533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AU" sz="1000">
                <a:solidFill>
                  <a:schemeClr val="dk1"/>
                </a:solidFill>
                <a:latin typeface="Verdana"/>
                <a:ea typeface="Verdana"/>
                <a:cs typeface="Verdana"/>
                <a:sym typeface="Verdana"/>
              </a:rPr>
              <a:t>© John Marsh, Tauranga Intermediate School</a:t>
            </a:r>
            <a:endParaRPr sz="1000">
              <a:solidFill>
                <a:schemeClr val="dk1"/>
              </a:solidFill>
              <a:latin typeface="Verdana"/>
              <a:ea typeface="Verdana"/>
              <a:cs typeface="Verdana"/>
              <a:sym typeface="Verdana"/>
            </a:endParaRPr>
          </a:p>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5"/>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242" name="Google Shape;242;p25"/>
          <p:cNvPicPr preferRelativeResize="0"/>
          <p:nvPr/>
        </p:nvPicPr>
        <p:blipFill rotWithShape="1">
          <a:blip r:embed="rId5">
            <a:alphaModFix/>
          </a:blip>
          <a:srcRect b="9909" l="0" r="0" t="0"/>
          <a:stretch/>
        </p:blipFill>
        <p:spPr>
          <a:xfrm>
            <a:off x="2253050" y="152400"/>
            <a:ext cx="4337350" cy="5521224"/>
          </a:xfrm>
          <a:prstGeom prst="rect">
            <a:avLst/>
          </a:prstGeom>
          <a:noFill/>
          <a:ln>
            <a:noFill/>
          </a:ln>
        </p:spPr>
      </p:pic>
      <p:sp>
        <p:nvSpPr>
          <p:cNvPr id="243" name="Google Shape;243;p25"/>
          <p:cNvSpPr txBox="1"/>
          <p:nvPr/>
        </p:nvSpPr>
        <p:spPr>
          <a:xfrm>
            <a:off x="3417750" y="5605275"/>
            <a:ext cx="3223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AU" sz="1000">
                <a:solidFill>
                  <a:schemeClr val="dk1"/>
                </a:solidFill>
                <a:latin typeface="Verdana"/>
                <a:ea typeface="Verdana"/>
                <a:cs typeface="Verdana"/>
                <a:sym typeface="Verdana"/>
              </a:rPr>
              <a:t>© John Marsh, Tauranga Intermediate School</a:t>
            </a:r>
            <a:endParaRPr sz="1000">
              <a:solidFill>
                <a:schemeClr val="dk1"/>
              </a:solidFill>
              <a:latin typeface="Verdana"/>
              <a:ea typeface="Verdana"/>
              <a:cs typeface="Verdana"/>
              <a:sym typeface="Verdana"/>
            </a:endParaRPr>
          </a:p>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6"/>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250" name="Google Shape;250;p26"/>
          <p:cNvPicPr preferRelativeResize="0"/>
          <p:nvPr/>
        </p:nvPicPr>
        <p:blipFill rotWithShape="1">
          <a:blip r:embed="rId5">
            <a:alphaModFix/>
          </a:blip>
          <a:srcRect b="65906" l="0" r="7114" t="0"/>
          <a:stretch/>
        </p:blipFill>
        <p:spPr>
          <a:xfrm>
            <a:off x="551100" y="781175"/>
            <a:ext cx="8356225" cy="3061001"/>
          </a:xfrm>
          <a:prstGeom prst="rect">
            <a:avLst/>
          </a:prstGeom>
          <a:noFill/>
          <a:ln>
            <a:noFill/>
          </a:ln>
        </p:spPr>
      </p:pic>
      <p:pic>
        <p:nvPicPr>
          <p:cNvPr id="251" name="Google Shape;251;p26"/>
          <p:cNvPicPr preferRelativeResize="0"/>
          <p:nvPr/>
        </p:nvPicPr>
        <p:blipFill rotWithShape="1">
          <a:blip r:embed="rId5">
            <a:alphaModFix/>
          </a:blip>
          <a:srcRect b="20759" l="0" r="47324" t="66477"/>
          <a:stretch/>
        </p:blipFill>
        <p:spPr>
          <a:xfrm>
            <a:off x="551100" y="3566378"/>
            <a:ext cx="4858925" cy="1174900"/>
          </a:xfrm>
          <a:prstGeom prst="rect">
            <a:avLst/>
          </a:prstGeom>
          <a:noFill/>
          <a:ln>
            <a:noFill/>
          </a:ln>
        </p:spPr>
      </p:pic>
      <p:sp>
        <p:nvSpPr>
          <p:cNvPr id="252" name="Google Shape;252;p26"/>
          <p:cNvSpPr txBox="1"/>
          <p:nvPr/>
        </p:nvSpPr>
        <p:spPr>
          <a:xfrm>
            <a:off x="4061225" y="4789875"/>
            <a:ext cx="4083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solidFill>
                  <a:schemeClr val="dk1"/>
                </a:solidFill>
                <a:latin typeface="Verdana"/>
                <a:ea typeface="Verdana"/>
                <a:cs typeface="Verdana"/>
                <a:sym typeface="Verdana"/>
              </a:rPr>
              <a:t>© John Marsh, Tauranga Intermediate School</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7"/>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Safety and science week</a:t>
            </a:r>
            <a:endParaRPr b="1" sz="3600">
              <a:solidFill>
                <a:srgbClr val="2C7C9F"/>
              </a:solidFill>
            </a:endParaRPr>
          </a:p>
        </p:txBody>
      </p:sp>
      <p:sp>
        <p:nvSpPr>
          <p:cNvPr id="259" name="Google Shape;259;p27"/>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260" name="Google Shape;260;p27"/>
          <p:cNvPicPr preferRelativeResize="0"/>
          <p:nvPr/>
        </p:nvPicPr>
        <p:blipFill>
          <a:blip r:embed="rId5">
            <a:alphaModFix/>
          </a:blip>
          <a:stretch>
            <a:fillRect/>
          </a:stretch>
        </p:blipFill>
        <p:spPr>
          <a:xfrm>
            <a:off x="756748" y="1733775"/>
            <a:ext cx="3012451" cy="4270950"/>
          </a:xfrm>
          <a:prstGeom prst="rect">
            <a:avLst/>
          </a:prstGeom>
          <a:noFill/>
          <a:ln>
            <a:noFill/>
          </a:ln>
        </p:spPr>
      </p:pic>
      <p:sp>
        <p:nvSpPr>
          <p:cNvPr id="261" name="Google Shape;261;p27"/>
          <p:cNvSpPr txBox="1"/>
          <p:nvPr/>
        </p:nvSpPr>
        <p:spPr>
          <a:xfrm>
            <a:off x="4195900" y="1621950"/>
            <a:ext cx="4490700" cy="47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2000"/>
              <a:t>Y</a:t>
            </a:r>
            <a:r>
              <a:rPr lang="en-AU" sz="2100"/>
              <a:t>ou need to be familiar with this document available on TKI. </a:t>
            </a:r>
            <a:endParaRPr sz="2100"/>
          </a:p>
          <a:p>
            <a:pPr indent="0" lvl="0" marL="0" rtl="0" algn="l">
              <a:spcBef>
                <a:spcPts val="0"/>
              </a:spcBef>
              <a:spcAft>
                <a:spcPts val="0"/>
              </a:spcAft>
              <a:buNone/>
            </a:pPr>
            <a:r>
              <a:t/>
            </a:r>
            <a:endParaRPr sz="2100"/>
          </a:p>
          <a:p>
            <a:pPr indent="0" lvl="0" marL="0" rtl="0" algn="l">
              <a:spcBef>
                <a:spcPts val="0"/>
              </a:spcBef>
              <a:spcAft>
                <a:spcPts val="0"/>
              </a:spcAft>
              <a:buNone/>
            </a:pPr>
            <a:r>
              <a:rPr lang="en-AU" sz="2100"/>
              <a:t>Page 45 has a section: How do we keep visitors/manuhiri safe during open days or nights?</a:t>
            </a:r>
            <a:endParaRPr sz="2100"/>
          </a:p>
          <a:p>
            <a:pPr indent="0" lvl="0" marL="0" rtl="0" algn="l">
              <a:spcBef>
                <a:spcPts val="0"/>
              </a:spcBef>
              <a:spcAft>
                <a:spcPts val="0"/>
              </a:spcAft>
              <a:buNone/>
            </a:pPr>
            <a:r>
              <a:t/>
            </a:r>
            <a:endParaRPr sz="2100"/>
          </a:p>
          <a:p>
            <a:pPr indent="0" lvl="0" marL="0" rtl="0" algn="l">
              <a:spcBef>
                <a:spcPts val="0"/>
              </a:spcBef>
              <a:spcAft>
                <a:spcPts val="0"/>
              </a:spcAft>
              <a:buNone/>
            </a:pPr>
            <a:r>
              <a:rPr lang="en-AU" sz="2100"/>
              <a:t>The following activities include some that would be suitable for </a:t>
            </a:r>
            <a:r>
              <a:rPr lang="en-AU" sz="2100"/>
              <a:t>demonstration</a:t>
            </a:r>
            <a:r>
              <a:rPr lang="en-AU" sz="2100"/>
              <a:t> only. </a:t>
            </a:r>
            <a:endParaRPr sz="2100"/>
          </a:p>
          <a:p>
            <a:pPr indent="0" lvl="0" marL="0" rtl="0" algn="l">
              <a:spcBef>
                <a:spcPts val="0"/>
              </a:spcBef>
              <a:spcAft>
                <a:spcPts val="0"/>
              </a:spcAft>
              <a:buNone/>
            </a:pPr>
            <a:r>
              <a:t/>
            </a:r>
            <a:endParaRPr sz="2100"/>
          </a:p>
          <a:p>
            <a:pPr indent="0" lvl="0" marL="0" rtl="0" algn="l">
              <a:spcBef>
                <a:spcPts val="0"/>
              </a:spcBef>
              <a:spcAft>
                <a:spcPts val="0"/>
              </a:spcAft>
              <a:buNone/>
            </a:pPr>
            <a:r>
              <a:rPr lang="en-AU" sz="2100"/>
              <a:t>Please be familiar with the Safe Method of Use (SMU) before doing any activity.  </a:t>
            </a:r>
            <a:endParaRPr sz="2100"/>
          </a:p>
        </p:txBody>
      </p:sp>
      <p:sp>
        <p:nvSpPr>
          <p:cNvPr id="262" name="Google Shape;262;p27"/>
          <p:cNvSpPr txBox="1"/>
          <p:nvPr/>
        </p:nvSpPr>
        <p:spPr>
          <a:xfrm>
            <a:off x="70575" y="975450"/>
            <a:ext cx="9144000" cy="6465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Clr>
                <a:schemeClr val="dk1"/>
              </a:buClr>
              <a:buSzPts val="1100"/>
              <a:buFont typeface="Arial"/>
              <a:buNone/>
            </a:pPr>
            <a:r>
              <a:rPr b="1" lang="en-AU" sz="1600" u="sng">
                <a:solidFill>
                  <a:srgbClr val="009999"/>
                </a:solidFill>
                <a:latin typeface="Calibri"/>
                <a:ea typeface="Calibri"/>
                <a:cs typeface="Calibri"/>
                <a:sym typeface="Calibri"/>
                <a:hlinkClick r:id="rId6">
                  <a:extLst>
                    <a:ext uri="{A12FA001-AC4F-418D-AE19-62706E023703}">
                      <ahyp:hlinkClr val="tx"/>
                    </a:ext>
                  </a:extLst>
                </a:hlinkClick>
              </a:rPr>
              <a:t>https://scienceonline.tki.org.nz/Teaching-science/Science-equipment/Planning-for-science-programmes</a:t>
            </a:r>
            <a:r>
              <a:rPr b="1" lang="en-AU" sz="1600">
                <a:solidFill>
                  <a:schemeClr val="dk1"/>
                </a:solidFill>
                <a:latin typeface="Calibri"/>
                <a:ea typeface="Calibri"/>
                <a:cs typeface="Calibri"/>
                <a:sym typeface="Calibri"/>
              </a:rPr>
              <a:t> </a:t>
            </a:r>
            <a:endParaRPr b="1" sz="16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63" name="Google Shape;263;p27"/>
          <p:cNvSpPr txBox="1"/>
          <p:nvPr/>
        </p:nvSpPr>
        <p:spPr>
          <a:xfrm>
            <a:off x="2403850" y="5936475"/>
            <a:ext cx="1560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AU" sz="1000">
                <a:solidFill>
                  <a:schemeClr val="dk1"/>
                </a:solidFill>
                <a:latin typeface="Verdana"/>
                <a:ea typeface="Verdana"/>
                <a:cs typeface="Verdana"/>
                <a:sym typeface="Verdana"/>
              </a:rPr>
              <a:t>© Crown Copyright</a:t>
            </a:r>
            <a:endParaRPr sz="1000">
              <a:solidFill>
                <a:schemeClr val="dk1"/>
              </a:solidFill>
              <a:latin typeface="Verdana"/>
              <a:ea typeface="Verdana"/>
              <a:cs typeface="Verdana"/>
              <a:sym typeface="Verdana"/>
            </a:endParaRPr>
          </a:p>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8"/>
          <p:cNvSpPr txBox="1"/>
          <p:nvPr/>
        </p:nvSpPr>
        <p:spPr>
          <a:xfrm>
            <a:off x="336825" y="4897925"/>
            <a:ext cx="49887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sz="1050"/>
          </a:p>
        </p:txBody>
      </p:sp>
      <p:sp>
        <p:nvSpPr>
          <p:cNvPr id="270" name="Google Shape;270;p28"/>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271" name="Google Shape;271;p28"/>
          <p:cNvSpPr txBox="1"/>
          <p:nvPr/>
        </p:nvSpPr>
        <p:spPr>
          <a:xfrm>
            <a:off x="457200" y="-7825"/>
            <a:ext cx="8229600" cy="1550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4000">
                <a:solidFill>
                  <a:srgbClr val="2C7C9F"/>
                </a:solidFill>
              </a:rPr>
              <a:t>Engagement</a:t>
            </a:r>
            <a:endParaRPr b="1" sz="4000">
              <a:solidFill>
                <a:srgbClr val="2C7C9F"/>
              </a:solidFill>
            </a:endParaRPr>
          </a:p>
          <a:p>
            <a:pPr indent="0" lvl="0" marL="0" rtl="0" algn="ctr">
              <a:spcBef>
                <a:spcPts val="1000"/>
              </a:spcBef>
              <a:spcAft>
                <a:spcPts val="1000"/>
              </a:spcAft>
              <a:buNone/>
            </a:pPr>
            <a:r>
              <a:rPr b="1" lang="en-AU" sz="4000">
                <a:solidFill>
                  <a:srgbClr val="2C7C9F"/>
                </a:solidFill>
              </a:rPr>
              <a:t>Sterling Cathman</a:t>
            </a:r>
            <a:endParaRPr b="1" sz="4000">
              <a:solidFill>
                <a:srgbClr val="2C7C9F"/>
              </a:solidFill>
            </a:endParaRPr>
          </a:p>
        </p:txBody>
      </p:sp>
      <p:pic>
        <p:nvPicPr>
          <p:cNvPr id="272" name="Google Shape;272;p28"/>
          <p:cNvPicPr preferRelativeResize="0"/>
          <p:nvPr/>
        </p:nvPicPr>
        <p:blipFill rotWithShape="1">
          <a:blip r:embed="rId5">
            <a:alphaModFix/>
          </a:blip>
          <a:srcRect b="4479" l="12549" r="0" t="0"/>
          <a:stretch/>
        </p:blipFill>
        <p:spPr>
          <a:xfrm>
            <a:off x="1036750" y="1675025"/>
            <a:ext cx="7070499" cy="3866425"/>
          </a:xfrm>
          <a:prstGeom prst="rect">
            <a:avLst/>
          </a:prstGeom>
          <a:noFill/>
          <a:ln>
            <a:noFill/>
          </a:ln>
        </p:spPr>
      </p:pic>
      <p:sp>
        <p:nvSpPr>
          <p:cNvPr id="273" name="Google Shape;273;p28"/>
          <p:cNvSpPr txBox="1"/>
          <p:nvPr/>
        </p:nvSpPr>
        <p:spPr>
          <a:xfrm>
            <a:off x="6721425" y="5491350"/>
            <a:ext cx="1640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AU" sz="1000">
                <a:solidFill>
                  <a:schemeClr val="dk1"/>
                </a:solidFill>
                <a:latin typeface="Verdana"/>
                <a:ea typeface="Verdana"/>
                <a:cs typeface="Verdana"/>
                <a:sym typeface="Verdana"/>
              </a:rPr>
              <a:t>© Sterling Cathman</a:t>
            </a:r>
            <a:endParaRPr sz="1000">
              <a:solidFill>
                <a:schemeClr val="dk1"/>
              </a:solidFill>
              <a:latin typeface="Verdana"/>
              <a:ea typeface="Verdana"/>
              <a:cs typeface="Verdana"/>
              <a:sym typeface="Verdana"/>
            </a:endParaRPr>
          </a:p>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29"/>
          <p:cNvPicPr preferRelativeResize="0"/>
          <p:nvPr/>
        </p:nvPicPr>
        <p:blipFill>
          <a:blip r:embed="rId3">
            <a:alphaModFix/>
          </a:blip>
          <a:stretch>
            <a:fillRect/>
          </a:stretch>
        </p:blipFill>
        <p:spPr>
          <a:xfrm>
            <a:off x="5043600" y="4758378"/>
            <a:ext cx="2685549" cy="1677350"/>
          </a:xfrm>
          <a:prstGeom prst="rect">
            <a:avLst/>
          </a:prstGeom>
          <a:noFill/>
          <a:ln>
            <a:noFill/>
          </a:ln>
        </p:spPr>
      </p:pic>
      <p:sp>
        <p:nvSpPr>
          <p:cNvPr id="280" name="Google Shape;280;p29"/>
          <p:cNvSpPr txBox="1"/>
          <p:nvPr>
            <p:ph type="title"/>
          </p:nvPr>
        </p:nvSpPr>
        <p:spPr>
          <a:xfrm>
            <a:off x="750475" y="198725"/>
            <a:ext cx="3623400" cy="1794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AU" sz="4000"/>
              <a:t>High engagement activities</a:t>
            </a:r>
            <a:endParaRPr b="1" sz="4000"/>
          </a:p>
        </p:txBody>
      </p:sp>
      <p:sp>
        <p:nvSpPr>
          <p:cNvPr id="281" name="Google Shape;281;p29"/>
          <p:cNvSpPr txBox="1"/>
          <p:nvPr>
            <p:ph idx="2" type="body"/>
          </p:nvPr>
        </p:nvSpPr>
        <p:spPr>
          <a:xfrm>
            <a:off x="306174" y="1832094"/>
            <a:ext cx="3840600" cy="3720300"/>
          </a:xfrm>
          <a:prstGeom prst="rect">
            <a:avLst/>
          </a:prstGeom>
        </p:spPr>
        <p:txBody>
          <a:bodyPr anchorCtr="0" anchor="t" bIns="91425" lIns="91425" spcFirstLastPara="1" rIns="91425" wrap="square" tIns="91425">
            <a:noAutofit/>
          </a:bodyPr>
          <a:lstStyle/>
          <a:p>
            <a:pPr indent="0" lvl="0" marL="0" rtl="0" algn="ctr">
              <a:spcBef>
                <a:spcPts val="2000"/>
              </a:spcBef>
              <a:spcAft>
                <a:spcPts val="0"/>
              </a:spcAft>
              <a:buNone/>
            </a:pPr>
            <a:r>
              <a:rPr lang="en-AU" sz="2000"/>
              <a:t>Dry ice</a:t>
            </a:r>
            <a:endParaRPr sz="2000"/>
          </a:p>
          <a:p>
            <a:pPr indent="0" lvl="0" marL="0" rtl="0" algn="ctr">
              <a:spcBef>
                <a:spcPts val="2000"/>
              </a:spcBef>
              <a:spcAft>
                <a:spcPts val="0"/>
              </a:spcAft>
              <a:buNone/>
            </a:pPr>
            <a:r>
              <a:rPr lang="en-AU" sz="2000"/>
              <a:t>Slimes</a:t>
            </a:r>
            <a:endParaRPr sz="2000"/>
          </a:p>
          <a:p>
            <a:pPr indent="0" lvl="0" marL="0" rtl="0" algn="ctr">
              <a:spcBef>
                <a:spcPts val="2000"/>
              </a:spcBef>
              <a:spcAft>
                <a:spcPts val="0"/>
              </a:spcAft>
              <a:buNone/>
            </a:pPr>
            <a:r>
              <a:rPr lang="en-AU" sz="2000"/>
              <a:t>Straw rockets</a:t>
            </a:r>
            <a:endParaRPr sz="2000"/>
          </a:p>
          <a:p>
            <a:pPr indent="0" lvl="0" marL="0" rtl="0" algn="ctr">
              <a:spcBef>
                <a:spcPts val="2000"/>
              </a:spcBef>
              <a:spcAft>
                <a:spcPts val="0"/>
              </a:spcAft>
              <a:buNone/>
            </a:pPr>
            <a:r>
              <a:rPr lang="en-AU" sz="2000"/>
              <a:t>Elephant’s toothpaste</a:t>
            </a:r>
            <a:endParaRPr sz="2000"/>
          </a:p>
          <a:p>
            <a:pPr indent="0" lvl="0" marL="0" rtl="0" algn="ctr">
              <a:spcBef>
                <a:spcPts val="2000"/>
              </a:spcBef>
              <a:spcAft>
                <a:spcPts val="0"/>
              </a:spcAft>
              <a:buNone/>
            </a:pPr>
            <a:r>
              <a:rPr lang="en-AU" sz="2000"/>
              <a:t>Bubbles</a:t>
            </a:r>
            <a:endParaRPr sz="2000"/>
          </a:p>
          <a:p>
            <a:pPr indent="0" lvl="0" marL="0" rtl="0" algn="ctr">
              <a:spcBef>
                <a:spcPts val="2000"/>
              </a:spcBef>
              <a:spcAft>
                <a:spcPts val="0"/>
              </a:spcAft>
              <a:buNone/>
            </a:pPr>
            <a:r>
              <a:rPr lang="en-AU" sz="2000"/>
              <a:t>Insect vs spider</a:t>
            </a:r>
            <a:endParaRPr sz="2000"/>
          </a:p>
        </p:txBody>
      </p:sp>
      <p:pic>
        <p:nvPicPr>
          <p:cNvPr id="282" name="Google Shape;282;p29"/>
          <p:cNvPicPr preferRelativeResize="0"/>
          <p:nvPr/>
        </p:nvPicPr>
        <p:blipFill>
          <a:blip r:embed="rId4">
            <a:alphaModFix/>
          </a:blip>
          <a:stretch>
            <a:fillRect/>
          </a:stretch>
        </p:blipFill>
        <p:spPr>
          <a:xfrm>
            <a:off x="50" y="5096425"/>
            <a:ext cx="1425375" cy="1466800"/>
          </a:xfrm>
          <a:prstGeom prst="rect">
            <a:avLst/>
          </a:prstGeom>
          <a:noFill/>
          <a:ln>
            <a:noFill/>
          </a:ln>
        </p:spPr>
      </p:pic>
      <p:pic>
        <p:nvPicPr>
          <p:cNvPr id="283" name="Google Shape;283;p29"/>
          <p:cNvPicPr preferRelativeResize="0"/>
          <p:nvPr/>
        </p:nvPicPr>
        <p:blipFill>
          <a:blip r:embed="rId5">
            <a:alphaModFix/>
          </a:blip>
          <a:stretch>
            <a:fillRect/>
          </a:stretch>
        </p:blipFill>
        <p:spPr>
          <a:xfrm>
            <a:off x="4944250" y="2146825"/>
            <a:ext cx="3483149" cy="2611550"/>
          </a:xfrm>
          <a:prstGeom prst="rect">
            <a:avLst/>
          </a:prstGeom>
          <a:noFill/>
          <a:ln>
            <a:noFill/>
          </a:ln>
        </p:spPr>
      </p:pic>
      <p:pic>
        <p:nvPicPr>
          <p:cNvPr id="284" name="Google Shape;284;p29"/>
          <p:cNvPicPr preferRelativeResize="0"/>
          <p:nvPr/>
        </p:nvPicPr>
        <p:blipFill rotWithShape="1">
          <a:blip r:embed="rId6">
            <a:alphaModFix/>
          </a:blip>
          <a:srcRect b="0" l="12326" r="13461" t="0"/>
          <a:stretch/>
        </p:blipFill>
        <p:spPr>
          <a:xfrm>
            <a:off x="3712073" y="3429000"/>
            <a:ext cx="1998452" cy="1794125"/>
          </a:xfrm>
          <a:prstGeom prst="rect">
            <a:avLst/>
          </a:prstGeom>
          <a:noFill/>
          <a:ln>
            <a:noFill/>
          </a:ln>
        </p:spPr>
      </p:pic>
      <p:pic>
        <p:nvPicPr>
          <p:cNvPr id="285" name="Google Shape;285;p29"/>
          <p:cNvPicPr preferRelativeResize="0"/>
          <p:nvPr/>
        </p:nvPicPr>
        <p:blipFill rotWithShape="1">
          <a:blip r:embed="rId7">
            <a:alphaModFix/>
          </a:blip>
          <a:srcRect b="0" l="26068" r="11924" t="10338"/>
          <a:stretch/>
        </p:blipFill>
        <p:spPr>
          <a:xfrm>
            <a:off x="7091636" y="4316675"/>
            <a:ext cx="1697240" cy="1628874"/>
          </a:xfrm>
          <a:prstGeom prst="rect">
            <a:avLst/>
          </a:prstGeom>
          <a:noFill/>
          <a:ln>
            <a:noFill/>
          </a:ln>
        </p:spPr>
      </p:pic>
      <p:pic>
        <p:nvPicPr>
          <p:cNvPr id="286" name="Google Shape;286;p29"/>
          <p:cNvPicPr preferRelativeResize="0"/>
          <p:nvPr/>
        </p:nvPicPr>
        <p:blipFill>
          <a:blip r:embed="rId8">
            <a:alphaModFix/>
          </a:blip>
          <a:stretch>
            <a:fillRect/>
          </a:stretch>
        </p:blipFill>
        <p:spPr>
          <a:xfrm>
            <a:off x="4478191" y="748200"/>
            <a:ext cx="2392160" cy="1794125"/>
          </a:xfrm>
          <a:prstGeom prst="rect">
            <a:avLst/>
          </a:prstGeom>
          <a:noFill/>
          <a:ln>
            <a:noFill/>
          </a:ln>
        </p:spPr>
      </p:pic>
      <p:pic>
        <p:nvPicPr>
          <p:cNvPr id="287" name="Google Shape;287;p29"/>
          <p:cNvPicPr preferRelativeResize="0"/>
          <p:nvPr/>
        </p:nvPicPr>
        <p:blipFill>
          <a:blip r:embed="rId9">
            <a:alphaModFix/>
          </a:blip>
          <a:stretch>
            <a:fillRect/>
          </a:stretch>
        </p:blipFill>
        <p:spPr>
          <a:xfrm>
            <a:off x="6782125" y="967275"/>
            <a:ext cx="2084250" cy="1575050"/>
          </a:xfrm>
          <a:prstGeom prst="rect">
            <a:avLst/>
          </a:prstGeom>
          <a:noFill/>
          <a:ln>
            <a:noFill/>
          </a:ln>
        </p:spPr>
      </p:pic>
      <p:sp>
        <p:nvSpPr>
          <p:cNvPr id="288" name="Google Shape;288;p29"/>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10">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11"/>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0"/>
          <p:cNvSpPr txBox="1"/>
          <p:nvPr>
            <p:ph type="title"/>
          </p:nvPr>
        </p:nvSpPr>
        <p:spPr>
          <a:xfrm>
            <a:off x="533399" y="425597"/>
            <a:ext cx="3840600" cy="1161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AU" sz="3800"/>
              <a:t>Dry Ice</a:t>
            </a:r>
            <a:endParaRPr b="1" sz="3800"/>
          </a:p>
        </p:txBody>
      </p:sp>
      <p:sp>
        <p:nvSpPr>
          <p:cNvPr id="295" name="Google Shape;295;p30"/>
          <p:cNvSpPr txBox="1"/>
          <p:nvPr>
            <p:ph idx="1" type="body"/>
          </p:nvPr>
        </p:nvSpPr>
        <p:spPr>
          <a:xfrm>
            <a:off x="5092850" y="1587500"/>
            <a:ext cx="3490500" cy="3898800"/>
          </a:xfrm>
          <a:prstGeom prst="rect">
            <a:avLst/>
          </a:prstGeom>
        </p:spPr>
        <p:txBody>
          <a:bodyPr anchorCtr="0" anchor="t" bIns="91425" lIns="91425" spcFirstLastPara="1" rIns="91425" wrap="square" tIns="91425">
            <a:noAutofit/>
          </a:bodyPr>
          <a:lstStyle/>
          <a:p>
            <a:pPr indent="0" lvl="0" marL="0" rtl="0" algn="l">
              <a:spcBef>
                <a:spcPts val="2000"/>
              </a:spcBef>
              <a:spcAft>
                <a:spcPts val="0"/>
              </a:spcAft>
              <a:buNone/>
            </a:pPr>
            <a:r>
              <a:rPr lang="en-AU"/>
              <a:t>Changing states of matter</a:t>
            </a:r>
            <a:endParaRPr/>
          </a:p>
          <a:p>
            <a:pPr indent="0" lvl="0" marL="0" rtl="0" algn="l">
              <a:spcBef>
                <a:spcPts val="2000"/>
              </a:spcBef>
              <a:spcAft>
                <a:spcPts val="0"/>
              </a:spcAft>
              <a:buNone/>
            </a:pPr>
            <a:r>
              <a:rPr lang="en-AU"/>
              <a:t>Solid, liquid, gas</a:t>
            </a:r>
            <a:endParaRPr/>
          </a:p>
          <a:p>
            <a:pPr indent="0" lvl="0" marL="0" rtl="0" algn="l">
              <a:spcBef>
                <a:spcPts val="2000"/>
              </a:spcBef>
              <a:spcAft>
                <a:spcPts val="0"/>
              </a:spcAft>
              <a:buNone/>
            </a:pPr>
            <a:r>
              <a:rPr lang="en-AU"/>
              <a:t>Delivered from BOC Gas</a:t>
            </a:r>
            <a:endParaRPr/>
          </a:p>
          <a:p>
            <a:pPr indent="0" lvl="0" marL="0" rtl="0" algn="l">
              <a:spcBef>
                <a:spcPts val="2000"/>
              </a:spcBef>
              <a:spcAft>
                <a:spcPts val="0"/>
              </a:spcAft>
              <a:buNone/>
            </a:pPr>
            <a:r>
              <a:rPr lang="en-AU"/>
              <a:t>DANGER!!</a:t>
            </a:r>
            <a:endParaRPr/>
          </a:p>
        </p:txBody>
      </p:sp>
      <p:pic>
        <p:nvPicPr>
          <p:cNvPr id="296" name="Google Shape;296;p30"/>
          <p:cNvPicPr preferRelativeResize="0"/>
          <p:nvPr/>
        </p:nvPicPr>
        <p:blipFill>
          <a:blip r:embed="rId3">
            <a:alphaModFix/>
          </a:blip>
          <a:stretch>
            <a:fillRect/>
          </a:stretch>
        </p:blipFill>
        <p:spPr>
          <a:xfrm>
            <a:off x="67075" y="5094125"/>
            <a:ext cx="1425375" cy="1466800"/>
          </a:xfrm>
          <a:prstGeom prst="rect">
            <a:avLst/>
          </a:prstGeom>
          <a:noFill/>
          <a:ln>
            <a:noFill/>
          </a:ln>
        </p:spPr>
      </p:pic>
      <p:pic>
        <p:nvPicPr>
          <p:cNvPr id="297" name="Google Shape;297;p30"/>
          <p:cNvPicPr preferRelativeResize="0"/>
          <p:nvPr/>
        </p:nvPicPr>
        <p:blipFill>
          <a:blip r:embed="rId4">
            <a:alphaModFix/>
          </a:blip>
          <a:stretch>
            <a:fillRect/>
          </a:stretch>
        </p:blipFill>
        <p:spPr>
          <a:xfrm>
            <a:off x="377400" y="1979672"/>
            <a:ext cx="4152604" cy="3114453"/>
          </a:xfrm>
          <a:prstGeom prst="rect">
            <a:avLst/>
          </a:prstGeom>
          <a:noFill/>
          <a:ln>
            <a:noFill/>
          </a:ln>
        </p:spPr>
      </p:pic>
      <p:sp>
        <p:nvSpPr>
          <p:cNvPr id="298" name="Google Shape;298;p30"/>
          <p:cNvSpPr txBox="1"/>
          <p:nvPr/>
        </p:nvSpPr>
        <p:spPr>
          <a:xfrm>
            <a:off x="3338325" y="4693925"/>
            <a:ext cx="12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u="sng">
                <a:solidFill>
                  <a:schemeClr val="lt1"/>
                </a:solidFill>
                <a:hlinkClick r:id="rId5">
                  <a:extLst>
                    <a:ext uri="{A12FA001-AC4F-418D-AE19-62706E023703}">
                      <ahyp:hlinkClr val="tx"/>
                    </a:ext>
                  </a:extLst>
                </a:hlinkClick>
              </a:rPr>
              <a:t>Sarathtly</a:t>
            </a:r>
            <a:endParaRPr>
              <a:solidFill>
                <a:schemeClr val="lt1"/>
              </a:solidFill>
            </a:endParaRPr>
          </a:p>
        </p:txBody>
      </p:sp>
      <p:sp>
        <p:nvSpPr>
          <p:cNvPr id="299" name="Google Shape;299;p30"/>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6">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7"/>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1"/>
          <p:cNvSpPr txBox="1"/>
          <p:nvPr>
            <p:ph type="title"/>
          </p:nvPr>
        </p:nvSpPr>
        <p:spPr>
          <a:xfrm>
            <a:off x="533399" y="611872"/>
            <a:ext cx="3840600" cy="1161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AU" sz="3800"/>
              <a:t>Slimes</a:t>
            </a:r>
            <a:endParaRPr b="1" sz="3800"/>
          </a:p>
        </p:txBody>
      </p:sp>
      <p:sp>
        <p:nvSpPr>
          <p:cNvPr id="306" name="Google Shape;306;p31"/>
          <p:cNvSpPr txBox="1"/>
          <p:nvPr>
            <p:ph idx="2" type="body"/>
          </p:nvPr>
        </p:nvSpPr>
        <p:spPr>
          <a:xfrm>
            <a:off x="533399" y="1787856"/>
            <a:ext cx="3840600" cy="3720300"/>
          </a:xfrm>
          <a:prstGeom prst="rect">
            <a:avLst/>
          </a:prstGeom>
        </p:spPr>
        <p:txBody>
          <a:bodyPr anchorCtr="0" anchor="t" bIns="91425" lIns="91425" spcFirstLastPara="1" rIns="91425" wrap="square" tIns="91425">
            <a:noAutofit/>
          </a:bodyPr>
          <a:lstStyle/>
          <a:p>
            <a:pPr indent="0" lvl="0" marL="0" rtl="0" algn="ctr">
              <a:spcBef>
                <a:spcPts val="2000"/>
              </a:spcBef>
              <a:spcAft>
                <a:spcPts val="0"/>
              </a:spcAft>
              <a:buNone/>
            </a:pPr>
            <a:r>
              <a:rPr lang="en-AU" sz="2400"/>
              <a:t>PVA</a:t>
            </a:r>
            <a:endParaRPr sz="2400"/>
          </a:p>
          <a:p>
            <a:pPr indent="0" lvl="0" marL="0" rtl="0" algn="ctr">
              <a:spcBef>
                <a:spcPts val="2000"/>
              </a:spcBef>
              <a:spcAft>
                <a:spcPts val="0"/>
              </a:spcAft>
              <a:buNone/>
            </a:pPr>
            <a:r>
              <a:rPr lang="en-AU" sz="2400"/>
              <a:t>Guar gum</a:t>
            </a:r>
            <a:endParaRPr sz="2400"/>
          </a:p>
          <a:p>
            <a:pPr indent="0" lvl="0" marL="0" rtl="0" algn="ctr">
              <a:spcBef>
                <a:spcPts val="2000"/>
              </a:spcBef>
              <a:spcAft>
                <a:spcPts val="0"/>
              </a:spcAft>
              <a:buNone/>
            </a:pPr>
            <a:r>
              <a:rPr lang="en-AU" sz="2400"/>
              <a:t>Borax</a:t>
            </a:r>
            <a:endParaRPr sz="2400"/>
          </a:p>
          <a:p>
            <a:pPr indent="0" lvl="0" marL="0" rtl="0" algn="ctr">
              <a:spcBef>
                <a:spcPts val="2000"/>
              </a:spcBef>
              <a:spcAft>
                <a:spcPts val="0"/>
              </a:spcAft>
              <a:buNone/>
            </a:pPr>
            <a:r>
              <a:rPr lang="en-AU" sz="2400"/>
              <a:t>Messy!</a:t>
            </a:r>
            <a:endParaRPr sz="2400"/>
          </a:p>
        </p:txBody>
      </p:sp>
      <p:pic>
        <p:nvPicPr>
          <p:cNvPr id="307" name="Google Shape;307;p31"/>
          <p:cNvPicPr preferRelativeResize="0"/>
          <p:nvPr/>
        </p:nvPicPr>
        <p:blipFill>
          <a:blip r:embed="rId3">
            <a:alphaModFix/>
          </a:blip>
          <a:stretch>
            <a:fillRect/>
          </a:stretch>
        </p:blipFill>
        <p:spPr>
          <a:xfrm>
            <a:off x="50" y="5021300"/>
            <a:ext cx="1425375" cy="1466800"/>
          </a:xfrm>
          <a:prstGeom prst="rect">
            <a:avLst/>
          </a:prstGeom>
          <a:noFill/>
          <a:ln>
            <a:noFill/>
          </a:ln>
        </p:spPr>
      </p:pic>
      <p:pic>
        <p:nvPicPr>
          <p:cNvPr id="308" name="Google Shape;308;p31"/>
          <p:cNvPicPr preferRelativeResize="0"/>
          <p:nvPr/>
        </p:nvPicPr>
        <p:blipFill>
          <a:blip r:embed="rId4">
            <a:alphaModFix/>
          </a:blip>
          <a:stretch>
            <a:fillRect/>
          </a:stretch>
        </p:blipFill>
        <p:spPr>
          <a:xfrm>
            <a:off x="4121649" y="1557725"/>
            <a:ext cx="4465200" cy="3347854"/>
          </a:xfrm>
          <a:prstGeom prst="rect">
            <a:avLst/>
          </a:prstGeom>
          <a:noFill/>
          <a:ln>
            <a:noFill/>
          </a:ln>
        </p:spPr>
      </p:pic>
      <p:sp>
        <p:nvSpPr>
          <p:cNvPr id="309" name="Google Shape;309;p31"/>
          <p:cNvSpPr txBox="1"/>
          <p:nvPr/>
        </p:nvSpPr>
        <p:spPr>
          <a:xfrm>
            <a:off x="5042375" y="4905575"/>
            <a:ext cx="3840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t>©  </a:t>
            </a:r>
            <a:r>
              <a:rPr lang="en-AU" sz="1000"/>
              <a:t>The University of Waikato Te Whare Wānanga o Waikato</a:t>
            </a:r>
            <a:endParaRPr sz="1000"/>
          </a:p>
        </p:txBody>
      </p:sp>
      <p:sp>
        <p:nvSpPr>
          <p:cNvPr id="310" name="Google Shape;310;p31"/>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5">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6"/>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2"/>
          <p:cNvSpPr txBox="1"/>
          <p:nvPr>
            <p:ph type="title"/>
          </p:nvPr>
        </p:nvSpPr>
        <p:spPr>
          <a:xfrm>
            <a:off x="533399" y="425597"/>
            <a:ext cx="3840600" cy="1161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AU" sz="3800"/>
              <a:t>Straw rockets</a:t>
            </a:r>
            <a:endParaRPr b="1" sz="3800"/>
          </a:p>
        </p:txBody>
      </p:sp>
      <p:sp>
        <p:nvSpPr>
          <p:cNvPr id="317" name="Google Shape;317;p32"/>
          <p:cNvSpPr txBox="1"/>
          <p:nvPr>
            <p:ph idx="1" type="body"/>
          </p:nvPr>
        </p:nvSpPr>
        <p:spPr>
          <a:xfrm>
            <a:off x="4742823" y="1587500"/>
            <a:ext cx="3840600" cy="3898800"/>
          </a:xfrm>
          <a:prstGeom prst="rect">
            <a:avLst/>
          </a:prstGeom>
        </p:spPr>
        <p:txBody>
          <a:bodyPr anchorCtr="0" anchor="t" bIns="91425" lIns="91425" spcFirstLastPara="1" rIns="91425" wrap="square" tIns="91425">
            <a:noAutofit/>
          </a:bodyPr>
          <a:lstStyle/>
          <a:p>
            <a:pPr indent="0" lvl="0" marL="0" rtl="0" algn="l">
              <a:spcBef>
                <a:spcPts val="2000"/>
              </a:spcBef>
              <a:spcAft>
                <a:spcPts val="0"/>
              </a:spcAft>
              <a:buNone/>
            </a:pPr>
            <a:r>
              <a:rPr lang="en-AU" sz="2300"/>
              <a:t>Paper straws</a:t>
            </a:r>
            <a:endParaRPr sz="2300"/>
          </a:p>
          <a:p>
            <a:pPr indent="0" lvl="0" marL="0" rtl="0" algn="l">
              <a:spcBef>
                <a:spcPts val="2000"/>
              </a:spcBef>
              <a:spcAft>
                <a:spcPts val="0"/>
              </a:spcAft>
              <a:buNone/>
            </a:pPr>
            <a:r>
              <a:rPr lang="en-AU" sz="2300"/>
              <a:t>Playdough</a:t>
            </a:r>
            <a:endParaRPr sz="2300"/>
          </a:p>
          <a:p>
            <a:pPr indent="0" lvl="0" marL="0" rtl="0" algn="l">
              <a:spcBef>
                <a:spcPts val="2000"/>
              </a:spcBef>
              <a:spcAft>
                <a:spcPts val="0"/>
              </a:spcAft>
              <a:buNone/>
            </a:pPr>
            <a:r>
              <a:rPr lang="en-AU" sz="2300"/>
              <a:t>Targets</a:t>
            </a:r>
            <a:endParaRPr sz="2300"/>
          </a:p>
        </p:txBody>
      </p:sp>
      <p:pic>
        <p:nvPicPr>
          <p:cNvPr id="318" name="Google Shape;318;p32"/>
          <p:cNvPicPr preferRelativeResize="0"/>
          <p:nvPr/>
        </p:nvPicPr>
        <p:blipFill>
          <a:blip r:embed="rId3">
            <a:alphaModFix/>
          </a:blip>
          <a:stretch>
            <a:fillRect/>
          </a:stretch>
        </p:blipFill>
        <p:spPr>
          <a:xfrm>
            <a:off x="50" y="5085700"/>
            <a:ext cx="1425375" cy="1466800"/>
          </a:xfrm>
          <a:prstGeom prst="rect">
            <a:avLst/>
          </a:prstGeom>
          <a:noFill/>
          <a:ln>
            <a:noFill/>
          </a:ln>
        </p:spPr>
      </p:pic>
      <p:pic>
        <p:nvPicPr>
          <p:cNvPr id="319" name="Google Shape;319;p32"/>
          <p:cNvPicPr preferRelativeResize="0"/>
          <p:nvPr/>
        </p:nvPicPr>
        <p:blipFill>
          <a:blip r:embed="rId4">
            <a:alphaModFix/>
          </a:blip>
          <a:stretch>
            <a:fillRect/>
          </a:stretch>
        </p:blipFill>
        <p:spPr>
          <a:xfrm>
            <a:off x="533400" y="2010400"/>
            <a:ext cx="3840600" cy="2902320"/>
          </a:xfrm>
          <a:prstGeom prst="rect">
            <a:avLst/>
          </a:prstGeom>
          <a:noFill/>
          <a:ln>
            <a:noFill/>
          </a:ln>
        </p:spPr>
      </p:pic>
      <p:sp>
        <p:nvSpPr>
          <p:cNvPr id="320" name="Google Shape;320;p32"/>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5">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6"/>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pic>
        <p:nvPicPr>
          <p:cNvPr id="51" name="Google Shape;51;p6"/>
          <p:cNvPicPr preferRelativeResize="0"/>
          <p:nvPr/>
        </p:nvPicPr>
        <p:blipFill rotWithShape="1">
          <a:blip r:embed="rId3">
            <a:alphaModFix/>
          </a:blip>
          <a:srcRect b="7634" l="1498" r="1196" t="8912"/>
          <a:stretch/>
        </p:blipFill>
        <p:spPr>
          <a:xfrm>
            <a:off x="0" y="5085609"/>
            <a:ext cx="9144005" cy="1313516"/>
          </a:xfrm>
          <a:prstGeom prst="rect">
            <a:avLst/>
          </a:prstGeom>
          <a:noFill/>
          <a:ln>
            <a:noFill/>
          </a:ln>
        </p:spPr>
      </p:pic>
      <p:sp>
        <p:nvSpPr>
          <p:cNvPr id="52" name="Google Shape;52;p6"/>
          <p:cNvSpPr txBox="1"/>
          <p:nvPr/>
        </p:nvSpPr>
        <p:spPr>
          <a:xfrm>
            <a:off x="294550" y="181325"/>
            <a:ext cx="7465800" cy="7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AU" sz="3300">
                <a:solidFill>
                  <a:schemeClr val="accent1"/>
                </a:solidFill>
                <a:latin typeface="Calibri"/>
                <a:ea typeface="Calibri"/>
                <a:cs typeface="Calibri"/>
                <a:sym typeface="Calibri"/>
              </a:rPr>
              <a:t>The Science Learning Hub </a:t>
            </a:r>
            <a:endParaRPr sz="1500"/>
          </a:p>
        </p:txBody>
      </p:sp>
      <p:sp>
        <p:nvSpPr>
          <p:cNvPr id="53" name="Google Shape;53;p6"/>
          <p:cNvSpPr txBox="1"/>
          <p:nvPr/>
        </p:nvSpPr>
        <p:spPr>
          <a:xfrm>
            <a:off x="783900" y="902825"/>
            <a:ext cx="7576200" cy="3279000"/>
          </a:xfrm>
          <a:prstGeom prst="rect">
            <a:avLst/>
          </a:prstGeom>
          <a:noFill/>
          <a:ln>
            <a:noFill/>
          </a:ln>
        </p:spPr>
        <p:txBody>
          <a:bodyPr anchorCtr="0" anchor="ctr" bIns="91425" lIns="91425" spcFirstLastPara="1" rIns="91425" wrap="square" tIns="91425">
            <a:noAutofit/>
          </a:bodyPr>
          <a:lstStyle/>
          <a:p>
            <a:pPr indent="-349250" lvl="0" marL="349250" rtl="0" algn="l">
              <a:lnSpc>
                <a:spcPct val="80000"/>
              </a:lnSpc>
              <a:spcBef>
                <a:spcPts val="0"/>
              </a:spcBef>
              <a:spcAft>
                <a:spcPts val="0"/>
              </a:spcAft>
              <a:buClr>
                <a:srgbClr val="6FB7D7"/>
              </a:buClr>
              <a:buSzPts val="2640"/>
              <a:buFont typeface="Noto Sans Symbols"/>
              <a:buChar char="●"/>
            </a:pPr>
            <a:r>
              <a:rPr lang="en-AU" sz="2400">
                <a:solidFill>
                  <a:srgbClr val="595959"/>
                </a:solidFill>
              </a:rPr>
              <a:t>A trustworthy online resource – produced by educators and scientists</a:t>
            </a:r>
            <a:endParaRPr sz="2400">
              <a:solidFill>
                <a:srgbClr val="595959"/>
              </a:solidFill>
            </a:endParaRPr>
          </a:p>
          <a:p>
            <a:pPr indent="-349250" lvl="0" marL="349250" rtl="0" algn="l">
              <a:lnSpc>
                <a:spcPct val="80000"/>
              </a:lnSpc>
              <a:spcBef>
                <a:spcPts val="1000"/>
              </a:spcBef>
              <a:spcAft>
                <a:spcPts val="0"/>
              </a:spcAft>
              <a:buClr>
                <a:srgbClr val="6FB7D7"/>
              </a:buClr>
              <a:buSzPts val="2640"/>
              <a:buFont typeface="Noto Sans Symbols"/>
              <a:buChar char="●"/>
            </a:pPr>
            <a:r>
              <a:rPr lang="en-AU" sz="2400">
                <a:solidFill>
                  <a:srgbClr val="595959"/>
                </a:solidFill>
              </a:rPr>
              <a:t>Based on world-class New Zealand science research</a:t>
            </a:r>
            <a:endParaRPr sz="2400">
              <a:solidFill>
                <a:srgbClr val="595959"/>
              </a:solidFill>
            </a:endParaRPr>
          </a:p>
          <a:p>
            <a:pPr indent="-349250" lvl="0" marL="349250" rtl="0" algn="l">
              <a:lnSpc>
                <a:spcPct val="80000"/>
              </a:lnSpc>
              <a:spcBef>
                <a:spcPts val="1000"/>
              </a:spcBef>
              <a:spcAft>
                <a:spcPts val="0"/>
              </a:spcAft>
              <a:buClr>
                <a:srgbClr val="6FB7D7"/>
              </a:buClr>
              <a:buSzPts val="2640"/>
              <a:buFont typeface="Noto Sans Symbols"/>
              <a:buChar char="●"/>
            </a:pPr>
            <a:r>
              <a:rPr lang="en-AU" sz="2400">
                <a:solidFill>
                  <a:srgbClr val="595959"/>
                </a:solidFill>
              </a:rPr>
              <a:t>Supported by learning activities, information about the key science ideas and concepts, multimedia tools and other resources</a:t>
            </a:r>
            <a:endParaRPr sz="2400">
              <a:solidFill>
                <a:srgbClr val="595959"/>
              </a:solidFill>
            </a:endParaRPr>
          </a:p>
          <a:p>
            <a:pPr indent="-349250" lvl="0" marL="349250" rtl="0" algn="l">
              <a:lnSpc>
                <a:spcPct val="80000"/>
              </a:lnSpc>
              <a:spcBef>
                <a:spcPts val="1000"/>
              </a:spcBef>
              <a:spcAft>
                <a:spcPts val="1000"/>
              </a:spcAft>
              <a:buClr>
                <a:srgbClr val="6FB7D7"/>
              </a:buClr>
              <a:buSzPts val="2640"/>
              <a:buFont typeface="Noto Sans Symbols"/>
              <a:buChar char="●"/>
            </a:pPr>
            <a:r>
              <a:rPr lang="en-AU" sz="2400">
                <a:solidFill>
                  <a:srgbClr val="595959"/>
                </a:solidFill>
              </a:rPr>
              <a:t>Written for New Zealand teachers and students </a:t>
            </a:r>
            <a:endParaRPr/>
          </a:p>
        </p:txBody>
      </p:sp>
      <p:pic>
        <p:nvPicPr>
          <p:cNvPr id="54" name="Google Shape;54;p6"/>
          <p:cNvPicPr preferRelativeResize="0"/>
          <p:nvPr/>
        </p:nvPicPr>
        <p:blipFill>
          <a:blip r:embed="rId4">
            <a:alphaModFix/>
          </a:blip>
          <a:stretch>
            <a:fillRect/>
          </a:stretch>
        </p:blipFill>
        <p:spPr>
          <a:xfrm>
            <a:off x="1338375" y="4009875"/>
            <a:ext cx="6636173" cy="1075725"/>
          </a:xfrm>
          <a:prstGeom prst="rect">
            <a:avLst/>
          </a:prstGeom>
          <a:noFill/>
          <a:ln>
            <a:noFill/>
          </a:ln>
        </p:spPr>
      </p:pic>
      <p:sp>
        <p:nvSpPr>
          <p:cNvPr id="55" name="Google Shape;55;p6"/>
          <p:cNvSpPr txBox="1"/>
          <p:nvPr/>
        </p:nvSpPr>
        <p:spPr>
          <a:xfrm>
            <a:off x="0" y="64479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AU" sz="900">
                <a:solidFill>
                  <a:schemeClr val="dk1"/>
                </a:solidFill>
                <a:latin typeface="Verdana"/>
                <a:ea typeface="Verdana"/>
                <a:cs typeface="Verdana"/>
                <a:sym typeface="Verdana"/>
              </a:rPr>
              <a:t>All Rights Reserved |</a:t>
            </a:r>
            <a:r>
              <a:rPr lang="en-AU" sz="900">
                <a:solidFill>
                  <a:schemeClr val="accent2"/>
                </a:solidFill>
                <a:uFill>
                  <a:noFill/>
                </a:uFill>
                <a:latin typeface="Verdana"/>
                <a:ea typeface="Verdana"/>
                <a:cs typeface="Verdana"/>
                <a:sym typeface="Verdana"/>
                <a:hlinkClick r:id="rId5">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6"/>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chemeClr val="hlink"/>
                </a:solidFill>
                <a:latin typeface="Verdana"/>
                <a:ea typeface="Verdana"/>
                <a:cs typeface="Verdana"/>
                <a:sym typeface="Verdana"/>
              </a:rPr>
              <a:t>enquiries@sciencelearn.org.nz</a:t>
            </a:r>
            <a:endParaRPr sz="1150">
              <a:solidFill>
                <a:srgbClr val="536471"/>
              </a:solidFill>
              <a:highlight>
                <a:srgbClr val="FFFFFF"/>
              </a:highlight>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3"/>
          <p:cNvSpPr txBox="1"/>
          <p:nvPr>
            <p:ph type="title"/>
          </p:nvPr>
        </p:nvSpPr>
        <p:spPr>
          <a:xfrm>
            <a:off x="522700" y="445450"/>
            <a:ext cx="5560200" cy="771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AU" sz="3800"/>
              <a:t>Elephant’s toothpaste</a:t>
            </a:r>
            <a:endParaRPr b="1" sz="3800"/>
          </a:p>
        </p:txBody>
      </p:sp>
      <p:sp>
        <p:nvSpPr>
          <p:cNvPr id="327" name="Google Shape;327;p33"/>
          <p:cNvSpPr txBox="1"/>
          <p:nvPr>
            <p:ph idx="1" type="body"/>
          </p:nvPr>
        </p:nvSpPr>
        <p:spPr>
          <a:xfrm>
            <a:off x="4943598" y="1479588"/>
            <a:ext cx="3840600" cy="3898800"/>
          </a:xfrm>
          <a:prstGeom prst="rect">
            <a:avLst/>
          </a:prstGeom>
        </p:spPr>
        <p:txBody>
          <a:bodyPr anchorCtr="0" anchor="t" bIns="91425" lIns="91425" spcFirstLastPara="1" rIns="91425" wrap="square" tIns="91425">
            <a:noAutofit/>
          </a:bodyPr>
          <a:lstStyle/>
          <a:p>
            <a:pPr indent="0" lvl="0" marL="0" rtl="0" algn="l">
              <a:spcBef>
                <a:spcPts val="2000"/>
              </a:spcBef>
              <a:spcAft>
                <a:spcPts val="0"/>
              </a:spcAft>
              <a:buNone/>
            </a:pPr>
            <a:r>
              <a:rPr lang="en-AU" sz="2300"/>
              <a:t>Hydrogen peroxide</a:t>
            </a:r>
            <a:endParaRPr sz="2300"/>
          </a:p>
          <a:p>
            <a:pPr indent="0" lvl="0" marL="0" rtl="0" algn="l">
              <a:spcBef>
                <a:spcPts val="2000"/>
              </a:spcBef>
              <a:spcAft>
                <a:spcPts val="0"/>
              </a:spcAft>
              <a:buNone/>
            </a:pPr>
            <a:r>
              <a:rPr lang="en-AU" sz="2300"/>
              <a:t>Yeast</a:t>
            </a:r>
            <a:endParaRPr sz="2300"/>
          </a:p>
          <a:p>
            <a:pPr indent="0" lvl="0" marL="0" rtl="0" algn="l">
              <a:spcBef>
                <a:spcPts val="2000"/>
              </a:spcBef>
              <a:spcAft>
                <a:spcPts val="0"/>
              </a:spcAft>
              <a:buNone/>
            </a:pPr>
            <a:r>
              <a:rPr lang="en-AU" sz="2300"/>
              <a:t>DANGER!</a:t>
            </a:r>
            <a:endParaRPr sz="2300"/>
          </a:p>
          <a:p>
            <a:pPr indent="0" lvl="0" marL="0" rtl="0" algn="l">
              <a:spcBef>
                <a:spcPts val="2000"/>
              </a:spcBef>
              <a:spcAft>
                <a:spcPts val="0"/>
              </a:spcAft>
              <a:buNone/>
            </a:pPr>
            <a:r>
              <a:t/>
            </a:r>
            <a:endParaRPr/>
          </a:p>
        </p:txBody>
      </p:sp>
      <p:pic>
        <p:nvPicPr>
          <p:cNvPr id="328" name="Google Shape;328;p33"/>
          <p:cNvPicPr preferRelativeResize="0"/>
          <p:nvPr/>
        </p:nvPicPr>
        <p:blipFill>
          <a:blip r:embed="rId3">
            <a:alphaModFix/>
          </a:blip>
          <a:stretch>
            <a:fillRect/>
          </a:stretch>
        </p:blipFill>
        <p:spPr>
          <a:xfrm>
            <a:off x="67100" y="5074975"/>
            <a:ext cx="1425375" cy="1466800"/>
          </a:xfrm>
          <a:prstGeom prst="rect">
            <a:avLst/>
          </a:prstGeom>
          <a:noFill/>
          <a:ln>
            <a:noFill/>
          </a:ln>
        </p:spPr>
      </p:pic>
      <p:pic>
        <p:nvPicPr>
          <p:cNvPr id="329" name="Google Shape;329;p33"/>
          <p:cNvPicPr preferRelativeResize="0"/>
          <p:nvPr/>
        </p:nvPicPr>
        <p:blipFill>
          <a:blip r:embed="rId4">
            <a:alphaModFix/>
          </a:blip>
          <a:stretch>
            <a:fillRect/>
          </a:stretch>
        </p:blipFill>
        <p:spPr>
          <a:xfrm>
            <a:off x="4943600" y="4022600"/>
            <a:ext cx="3684750" cy="2220625"/>
          </a:xfrm>
          <a:prstGeom prst="rect">
            <a:avLst/>
          </a:prstGeom>
          <a:noFill/>
          <a:ln>
            <a:noFill/>
          </a:ln>
        </p:spPr>
      </p:pic>
      <p:pic>
        <p:nvPicPr>
          <p:cNvPr id="330" name="Google Shape;330;p33"/>
          <p:cNvPicPr preferRelativeResize="0"/>
          <p:nvPr/>
        </p:nvPicPr>
        <p:blipFill>
          <a:blip r:embed="rId5">
            <a:alphaModFix/>
          </a:blip>
          <a:stretch>
            <a:fillRect/>
          </a:stretch>
        </p:blipFill>
        <p:spPr>
          <a:xfrm>
            <a:off x="287325" y="1667597"/>
            <a:ext cx="4438024" cy="2956833"/>
          </a:xfrm>
          <a:prstGeom prst="rect">
            <a:avLst/>
          </a:prstGeom>
          <a:noFill/>
          <a:ln>
            <a:noFill/>
          </a:ln>
        </p:spPr>
      </p:pic>
      <p:sp>
        <p:nvSpPr>
          <p:cNvPr id="331" name="Google Shape;331;p33"/>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6">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7"/>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4"/>
          <p:cNvSpPr txBox="1"/>
          <p:nvPr>
            <p:ph type="title"/>
          </p:nvPr>
        </p:nvSpPr>
        <p:spPr>
          <a:xfrm>
            <a:off x="0" y="0"/>
            <a:ext cx="2276700" cy="1161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AU" sz="3800"/>
              <a:t>Bubbles</a:t>
            </a:r>
            <a:endParaRPr b="1" sz="3800"/>
          </a:p>
        </p:txBody>
      </p:sp>
      <p:sp>
        <p:nvSpPr>
          <p:cNvPr id="338" name="Google Shape;338;p34"/>
          <p:cNvSpPr txBox="1"/>
          <p:nvPr>
            <p:ph idx="1" type="body"/>
          </p:nvPr>
        </p:nvSpPr>
        <p:spPr>
          <a:xfrm>
            <a:off x="398975" y="1213526"/>
            <a:ext cx="3840600" cy="3729000"/>
          </a:xfrm>
          <a:prstGeom prst="rect">
            <a:avLst/>
          </a:prstGeom>
        </p:spPr>
        <p:txBody>
          <a:bodyPr anchorCtr="0" anchor="t" bIns="91425" lIns="91425" spcFirstLastPara="1" rIns="91425" wrap="square" tIns="91425">
            <a:noAutofit/>
          </a:bodyPr>
          <a:lstStyle/>
          <a:p>
            <a:pPr indent="0" lvl="0" marL="0" rtl="0" algn="l">
              <a:spcBef>
                <a:spcPts val="2000"/>
              </a:spcBef>
              <a:spcAft>
                <a:spcPts val="0"/>
              </a:spcAft>
              <a:buNone/>
            </a:pPr>
            <a:r>
              <a:rPr lang="en-AU" sz="2400"/>
              <a:t>Floating</a:t>
            </a:r>
            <a:endParaRPr sz="2400"/>
          </a:p>
          <a:p>
            <a:pPr indent="0" lvl="0" marL="0" rtl="0" algn="l">
              <a:spcBef>
                <a:spcPts val="2000"/>
              </a:spcBef>
              <a:spcAft>
                <a:spcPts val="0"/>
              </a:spcAft>
              <a:buNone/>
            </a:pPr>
            <a:r>
              <a:rPr lang="en-AU" sz="2400"/>
              <a:t>Bouncing</a:t>
            </a:r>
            <a:endParaRPr sz="2400"/>
          </a:p>
          <a:p>
            <a:pPr indent="0" lvl="0" marL="0" rtl="0" algn="l">
              <a:spcBef>
                <a:spcPts val="2000"/>
              </a:spcBef>
              <a:spcAft>
                <a:spcPts val="0"/>
              </a:spcAft>
              <a:buNone/>
            </a:pPr>
            <a:r>
              <a:rPr lang="en-AU" sz="2400"/>
              <a:t>Table</a:t>
            </a:r>
            <a:endParaRPr sz="2400"/>
          </a:p>
          <a:p>
            <a:pPr indent="0" lvl="0" marL="0" rtl="0" algn="l">
              <a:spcBef>
                <a:spcPts val="2000"/>
              </a:spcBef>
              <a:spcAft>
                <a:spcPts val="0"/>
              </a:spcAft>
              <a:buNone/>
            </a:pPr>
            <a:r>
              <a:rPr lang="en-AU" sz="2400"/>
              <a:t>Diameter</a:t>
            </a:r>
            <a:endParaRPr sz="2400"/>
          </a:p>
          <a:p>
            <a:pPr indent="0" lvl="0" marL="0" rtl="0" algn="l">
              <a:spcBef>
                <a:spcPts val="2000"/>
              </a:spcBef>
              <a:spcAft>
                <a:spcPts val="0"/>
              </a:spcAft>
              <a:buNone/>
            </a:pPr>
            <a:r>
              <a:rPr lang="en-AU" sz="2400"/>
              <a:t>Monster</a:t>
            </a:r>
            <a:endParaRPr sz="2400"/>
          </a:p>
          <a:p>
            <a:pPr indent="0" lvl="0" marL="0" rtl="0" algn="l">
              <a:spcBef>
                <a:spcPts val="2000"/>
              </a:spcBef>
              <a:spcAft>
                <a:spcPts val="0"/>
              </a:spcAft>
              <a:buNone/>
            </a:pPr>
            <a:r>
              <a:rPr lang="en-AU" sz="2400"/>
              <a:t>Fire</a:t>
            </a:r>
            <a:endParaRPr sz="2400"/>
          </a:p>
        </p:txBody>
      </p:sp>
      <p:pic>
        <p:nvPicPr>
          <p:cNvPr id="339" name="Google Shape;339;p34"/>
          <p:cNvPicPr preferRelativeResize="0"/>
          <p:nvPr/>
        </p:nvPicPr>
        <p:blipFill>
          <a:blip r:embed="rId3">
            <a:alphaModFix/>
          </a:blip>
          <a:stretch>
            <a:fillRect/>
          </a:stretch>
        </p:blipFill>
        <p:spPr>
          <a:xfrm>
            <a:off x="-64325" y="5101475"/>
            <a:ext cx="1425375" cy="1466800"/>
          </a:xfrm>
          <a:prstGeom prst="rect">
            <a:avLst/>
          </a:prstGeom>
          <a:noFill/>
          <a:ln>
            <a:noFill/>
          </a:ln>
        </p:spPr>
      </p:pic>
      <p:pic>
        <p:nvPicPr>
          <p:cNvPr id="340" name="Google Shape;340;p34"/>
          <p:cNvPicPr preferRelativeResize="0"/>
          <p:nvPr/>
        </p:nvPicPr>
        <p:blipFill rotWithShape="1">
          <a:blip r:embed="rId4">
            <a:alphaModFix/>
          </a:blip>
          <a:srcRect b="0" l="13464" r="0" t="0"/>
          <a:stretch/>
        </p:blipFill>
        <p:spPr>
          <a:xfrm>
            <a:off x="2455925" y="252113"/>
            <a:ext cx="3840600" cy="2945725"/>
          </a:xfrm>
          <a:prstGeom prst="rect">
            <a:avLst/>
          </a:prstGeom>
          <a:noFill/>
          <a:ln>
            <a:noFill/>
          </a:ln>
        </p:spPr>
      </p:pic>
      <p:pic>
        <p:nvPicPr>
          <p:cNvPr id="341" name="Google Shape;341;p34"/>
          <p:cNvPicPr preferRelativeResize="0"/>
          <p:nvPr/>
        </p:nvPicPr>
        <p:blipFill rotWithShape="1">
          <a:blip r:embed="rId5">
            <a:alphaModFix/>
          </a:blip>
          <a:srcRect b="0" l="0" r="0" t="6542"/>
          <a:stretch/>
        </p:blipFill>
        <p:spPr>
          <a:xfrm>
            <a:off x="4986300" y="2542875"/>
            <a:ext cx="3934674" cy="2452600"/>
          </a:xfrm>
          <a:prstGeom prst="rect">
            <a:avLst/>
          </a:prstGeom>
          <a:noFill/>
          <a:ln>
            <a:noFill/>
          </a:ln>
        </p:spPr>
      </p:pic>
      <p:sp>
        <p:nvSpPr>
          <p:cNvPr id="342" name="Google Shape;342;p34"/>
          <p:cNvSpPr txBox="1"/>
          <p:nvPr/>
        </p:nvSpPr>
        <p:spPr>
          <a:xfrm>
            <a:off x="2455925" y="2789325"/>
            <a:ext cx="191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u="sng">
                <a:solidFill>
                  <a:schemeClr val="lt1"/>
                </a:solidFill>
                <a:hlinkClick r:id="rId6">
                  <a:extLst>
                    <a:ext uri="{A12FA001-AC4F-418D-AE19-62706E023703}">
                      <ahyp:hlinkClr val="tx"/>
                    </a:ext>
                  </a:extLst>
                </a:hlinkClick>
              </a:rPr>
              <a:t>Serge Melki</a:t>
            </a:r>
            <a:r>
              <a:rPr lang="en-AU" sz="1000">
                <a:solidFill>
                  <a:schemeClr val="lt1"/>
                </a:solidFill>
              </a:rPr>
              <a:t>, </a:t>
            </a:r>
            <a:r>
              <a:rPr lang="en-AU" sz="1000" u="sng">
                <a:solidFill>
                  <a:schemeClr val="lt1"/>
                </a:solidFill>
                <a:hlinkClick r:id="rId7">
                  <a:extLst>
                    <a:ext uri="{A12FA001-AC4F-418D-AE19-62706E023703}">
                      <ahyp:hlinkClr val="tx"/>
                    </a:ext>
                  </a:extLst>
                </a:hlinkClick>
              </a:rPr>
              <a:t>CC-BY-2.0</a:t>
            </a:r>
            <a:r>
              <a:rPr lang="en-AU" sz="1000">
                <a:solidFill>
                  <a:schemeClr val="lt1"/>
                </a:solidFill>
              </a:rPr>
              <a:t>, </a:t>
            </a:r>
            <a:endParaRPr sz="1000">
              <a:solidFill>
                <a:schemeClr val="lt1"/>
              </a:solidFill>
            </a:endParaRPr>
          </a:p>
        </p:txBody>
      </p:sp>
      <p:sp>
        <p:nvSpPr>
          <p:cNvPr id="343" name="Google Shape;343;p34"/>
          <p:cNvSpPr txBox="1"/>
          <p:nvPr/>
        </p:nvSpPr>
        <p:spPr>
          <a:xfrm>
            <a:off x="7007575" y="4656775"/>
            <a:ext cx="191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solidFill>
                  <a:schemeClr val="lt1"/>
                </a:solidFill>
              </a:rPr>
              <a:t>Andrew Malone, </a:t>
            </a:r>
            <a:r>
              <a:rPr lang="en-AU" sz="1000" u="sng">
                <a:solidFill>
                  <a:schemeClr val="lt1"/>
                </a:solidFill>
                <a:hlinkClick r:id="rId8">
                  <a:extLst>
                    <a:ext uri="{A12FA001-AC4F-418D-AE19-62706E023703}">
                      <ahyp:hlinkClr val="tx"/>
                    </a:ext>
                  </a:extLst>
                </a:hlinkClick>
              </a:rPr>
              <a:t>CC-BY-2.0</a:t>
            </a:r>
            <a:r>
              <a:rPr lang="en-AU" sz="1000">
                <a:solidFill>
                  <a:schemeClr val="lt1"/>
                </a:solidFill>
              </a:rPr>
              <a:t>, </a:t>
            </a:r>
            <a:endParaRPr sz="1000">
              <a:solidFill>
                <a:schemeClr val="lt1"/>
              </a:solidFill>
            </a:endParaRPr>
          </a:p>
        </p:txBody>
      </p:sp>
      <p:pic>
        <p:nvPicPr>
          <p:cNvPr id="344" name="Google Shape;344;p34"/>
          <p:cNvPicPr preferRelativeResize="0"/>
          <p:nvPr/>
        </p:nvPicPr>
        <p:blipFill>
          <a:blip r:embed="rId9">
            <a:alphaModFix/>
          </a:blip>
          <a:stretch>
            <a:fillRect/>
          </a:stretch>
        </p:blipFill>
        <p:spPr>
          <a:xfrm>
            <a:off x="2455925" y="4327713"/>
            <a:ext cx="2857500" cy="2047875"/>
          </a:xfrm>
          <a:prstGeom prst="rect">
            <a:avLst/>
          </a:prstGeom>
          <a:noFill/>
          <a:ln cap="flat" cmpd="sng" w="9525">
            <a:solidFill>
              <a:schemeClr val="dk2"/>
            </a:solidFill>
            <a:prstDash val="solid"/>
            <a:round/>
            <a:headEnd len="sm" w="sm" type="none"/>
            <a:tailEnd len="sm" w="sm" type="none"/>
          </a:ln>
        </p:spPr>
      </p:pic>
      <p:sp>
        <p:nvSpPr>
          <p:cNvPr id="345" name="Google Shape;345;p34"/>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10">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11"/>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5"/>
          <p:cNvSpPr txBox="1"/>
          <p:nvPr>
            <p:ph type="title"/>
          </p:nvPr>
        </p:nvSpPr>
        <p:spPr>
          <a:xfrm>
            <a:off x="582474" y="-3"/>
            <a:ext cx="3840600" cy="1161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AU" sz="3800"/>
              <a:t>Insect v spider</a:t>
            </a:r>
            <a:endParaRPr b="1" sz="3800"/>
          </a:p>
        </p:txBody>
      </p:sp>
      <p:sp>
        <p:nvSpPr>
          <p:cNvPr id="352" name="Google Shape;352;p35"/>
          <p:cNvSpPr txBox="1"/>
          <p:nvPr>
            <p:ph idx="2" type="body"/>
          </p:nvPr>
        </p:nvSpPr>
        <p:spPr>
          <a:xfrm>
            <a:off x="533400" y="1014955"/>
            <a:ext cx="3840600" cy="727800"/>
          </a:xfrm>
          <a:prstGeom prst="rect">
            <a:avLst/>
          </a:prstGeom>
        </p:spPr>
        <p:txBody>
          <a:bodyPr anchorCtr="0" anchor="t" bIns="91425" lIns="91425" spcFirstLastPara="1" rIns="91425" wrap="square" tIns="91425">
            <a:noAutofit/>
          </a:bodyPr>
          <a:lstStyle/>
          <a:p>
            <a:pPr indent="0" lvl="0" marL="0" rtl="0" algn="ctr">
              <a:spcBef>
                <a:spcPts val="2000"/>
              </a:spcBef>
              <a:spcAft>
                <a:spcPts val="0"/>
              </a:spcAft>
              <a:buNone/>
            </a:pPr>
            <a:r>
              <a:rPr lang="en-AU"/>
              <a:t>Catch and release</a:t>
            </a:r>
            <a:endParaRPr/>
          </a:p>
        </p:txBody>
      </p:sp>
      <p:pic>
        <p:nvPicPr>
          <p:cNvPr id="353" name="Google Shape;353;p35"/>
          <p:cNvPicPr preferRelativeResize="0"/>
          <p:nvPr/>
        </p:nvPicPr>
        <p:blipFill>
          <a:blip r:embed="rId3">
            <a:alphaModFix/>
          </a:blip>
          <a:stretch>
            <a:fillRect/>
          </a:stretch>
        </p:blipFill>
        <p:spPr>
          <a:xfrm>
            <a:off x="45625" y="5073450"/>
            <a:ext cx="1425375" cy="1466800"/>
          </a:xfrm>
          <a:prstGeom prst="rect">
            <a:avLst/>
          </a:prstGeom>
          <a:noFill/>
          <a:ln>
            <a:noFill/>
          </a:ln>
        </p:spPr>
      </p:pic>
      <p:pic>
        <p:nvPicPr>
          <p:cNvPr id="354" name="Google Shape;354;p35"/>
          <p:cNvPicPr preferRelativeResize="0"/>
          <p:nvPr/>
        </p:nvPicPr>
        <p:blipFill>
          <a:blip r:embed="rId4">
            <a:alphaModFix/>
          </a:blip>
          <a:stretch>
            <a:fillRect/>
          </a:stretch>
        </p:blipFill>
        <p:spPr>
          <a:xfrm>
            <a:off x="174400" y="2066825"/>
            <a:ext cx="4961524" cy="3098899"/>
          </a:xfrm>
          <a:prstGeom prst="rect">
            <a:avLst/>
          </a:prstGeom>
          <a:noFill/>
          <a:ln>
            <a:noFill/>
          </a:ln>
        </p:spPr>
      </p:pic>
      <p:pic>
        <p:nvPicPr>
          <p:cNvPr id="355" name="Google Shape;355;p35"/>
          <p:cNvPicPr preferRelativeResize="0"/>
          <p:nvPr/>
        </p:nvPicPr>
        <p:blipFill>
          <a:blip r:embed="rId5">
            <a:alphaModFix/>
          </a:blip>
          <a:stretch>
            <a:fillRect/>
          </a:stretch>
        </p:blipFill>
        <p:spPr>
          <a:xfrm>
            <a:off x="5531649" y="1734750"/>
            <a:ext cx="2809751" cy="3763059"/>
          </a:xfrm>
          <a:prstGeom prst="rect">
            <a:avLst/>
          </a:prstGeom>
          <a:noFill/>
          <a:ln>
            <a:noFill/>
          </a:ln>
        </p:spPr>
      </p:pic>
      <p:sp>
        <p:nvSpPr>
          <p:cNvPr id="356" name="Google Shape;356;p35"/>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6">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7"/>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357" name="Google Shape;357;p35"/>
          <p:cNvSpPr txBox="1"/>
          <p:nvPr/>
        </p:nvSpPr>
        <p:spPr>
          <a:xfrm>
            <a:off x="7039700" y="5637500"/>
            <a:ext cx="1301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6"/>
          <p:cNvSpPr txBox="1"/>
          <p:nvPr>
            <p:ph type="title"/>
          </p:nvPr>
        </p:nvSpPr>
        <p:spPr>
          <a:xfrm>
            <a:off x="966000" y="335025"/>
            <a:ext cx="6803100" cy="11340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i="0" lang="en-AU" sz="3400" u="none" cap="none" strike="noStrike">
                <a:solidFill>
                  <a:schemeClr val="accent1"/>
                </a:solidFill>
                <a:latin typeface="Calibri"/>
                <a:ea typeface="Calibri"/>
                <a:cs typeface="Calibri"/>
                <a:sym typeface="Calibri"/>
              </a:rPr>
              <a:t>Thanks – want to keep in touch?</a:t>
            </a:r>
            <a:endParaRPr b="1" i="0" sz="34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chemeClr val="accent1"/>
              </a:buClr>
              <a:buSzPts val="800"/>
              <a:buFont typeface="Calibri"/>
              <a:buNone/>
            </a:pPr>
            <a:r>
              <a:t/>
            </a:r>
            <a:endParaRPr b="1" i="0" sz="3200" u="none" cap="none" strike="noStrike">
              <a:solidFill>
                <a:schemeClr val="dk2"/>
              </a:solidFill>
              <a:latin typeface="Calibri"/>
              <a:ea typeface="Calibri"/>
              <a:cs typeface="Calibri"/>
              <a:sym typeface="Calibri"/>
            </a:endParaRPr>
          </a:p>
        </p:txBody>
      </p:sp>
      <p:sp>
        <p:nvSpPr>
          <p:cNvPr id="363" name="Google Shape;363;p36"/>
          <p:cNvSpPr txBox="1"/>
          <p:nvPr/>
        </p:nvSpPr>
        <p:spPr>
          <a:xfrm>
            <a:off x="2708950" y="1524151"/>
            <a:ext cx="4920600" cy="2472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400"/>
              <a:buFont typeface="Calibri"/>
              <a:buNone/>
            </a:pPr>
            <a:r>
              <a:rPr b="0" i="0" lang="en-AU" sz="1400" u="none" cap="none" strike="noStrike">
                <a:solidFill>
                  <a:srgbClr val="000000"/>
                </a:solidFill>
                <a:latin typeface="Arial"/>
                <a:ea typeface="Arial"/>
                <a:cs typeface="Arial"/>
                <a:sym typeface="Arial"/>
              </a:rPr>
              <a:t>Email us on </a:t>
            </a:r>
            <a:r>
              <a:rPr b="0" i="0" lang="en-AU" sz="1400" u="sng" cap="none" strike="noStrike">
                <a:solidFill>
                  <a:schemeClr val="hlink"/>
                </a:solidFill>
                <a:latin typeface="Arial"/>
                <a:ea typeface="Arial"/>
                <a:cs typeface="Arial"/>
                <a:sym typeface="Arial"/>
                <a:hlinkClick r:id="rId3"/>
              </a:rPr>
              <a:t>enquiries@sciencelearn.org.nz</a:t>
            </a:r>
            <a:r>
              <a:rPr b="0" i="0" lang="en-AU" sz="1400" u="none" cap="none" strike="noStrike">
                <a:solidFill>
                  <a:srgbClr val="674EA7"/>
                </a:solidFill>
                <a:latin typeface="Arial"/>
                <a:ea typeface="Arial"/>
                <a:cs typeface="Arial"/>
                <a:sym typeface="Arial"/>
              </a:rPr>
              <a:t> </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AU" sz="1400" u="sng" cap="none" strike="noStrike">
                <a:solidFill>
                  <a:schemeClr val="hlink"/>
                </a:solidFill>
                <a:latin typeface="Arial"/>
                <a:ea typeface="Arial"/>
                <a:cs typeface="Arial"/>
                <a:sym typeface="Arial"/>
                <a:hlinkClick r:id="rId4"/>
              </a:rPr>
              <a:t>https://twitter.com/NZScienceLearn</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0" i="0" sz="1000" u="sng"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AU" sz="1400" u="sng" cap="none" strike="noStrike">
                <a:solidFill>
                  <a:schemeClr val="hlink"/>
                </a:solidFill>
                <a:latin typeface="Arial"/>
                <a:ea typeface="Arial"/>
                <a:cs typeface="Arial"/>
                <a:sym typeface="Arial"/>
                <a:hlinkClick r:id="rId5"/>
              </a:rPr>
              <a:t>www.facebook.com/nzsciencelearn</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AU" sz="1000" u="sng" cap="none" strike="noStrike">
                <a:solidFill>
                  <a:srgbClr val="674EA7"/>
                </a:solidFill>
                <a:latin typeface="Arial"/>
                <a:ea typeface="Arial"/>
                <a:cs typeface="Arial"/>
                <a:sym typeface="Arial"/>
              </a:rPr>
              <a:t> </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AU" sz="1400" u="sng" cap="none" strike="noStrike">
                <a:solidFill>
                  <a:schemeClr val="hlink"/>
                </a:solidFill>
                <a:latin typeface="Arial"/>
                <a:ea typeface="Arial"/>
                <a:cs typeface="Arial"/>
                <a:sym typeface="Arial"/>
                <a:hlinkClick r:id="rId6"/>
              </a:rPr>
              <a:t>https://nz.pinterest.com/nzsciencelearn</a:t>
            </a:r>
            <a:endParaRPr b="0" i="0" sz="1000" u="none" cap="none" strike="noStrike">
              <a:solidFill>
                <a:srgbClr val="674EA7"/>
              </a:solidFill>
              <a:latin typeface="Arial"/>
              <a:ea typeface="Arial"/>
              <a:cs typeface="Arial"/>
              <a:sym typeface="Arial"/>
            </a:endParaRPr>
          </a:p>
          <a:p>
            <a:pPr indent="0" lvl="0" marL="0" rtl="0" algn="l">
              <a:lnSpc>
                <a:spcPct val="150000"/>
              </a:lnSpc>
              <a:spcBef>
                <a:spcPts val="0"/>
              </a:spcBef>
              <a:spcAft>
                <a:spcPts val="0"/>
              </a:spcAft>
              <a:buClr>
                <a:schemeClr val="hlink"/>
              </a:buClr>
              <a:buSzPts val="400"/>
              <a:buFont typeface="Calibri"/>
              <a:buNone/>
            </a:pPr>
            <a:r>
              <a:t/>
            </a:r>
            <a:endParaRPr b="0" i="0" sz="1000" u="none" cap="none" strike="noStrike">
              <a:solidFill>
                <a:srgbClr val="674EA7"/>
              </a:solidFill>
              <a:latin typeface="Arial"/>
              <a:ea typeface="Arial"/>
              <a:cs typeface="Arial"/>
              <a:sym typeface="Arial"/>
            </a:endParaRPr>
          </a:p>
          <a:p>
            <a:pPr indent="0" lvl="0" marL="0" rtl="0" algn="l">
              <a:lnSpc>
                <a:spcPct val="150000"/>
              </a:lnSpc>
              <a:spcBef>
                <a:spcPts val="0"/>
              </a:spcBef>
              <a:spcAft>
                <a:spcPts val="0"/>
              </a:spcAft>
              <a:buClr>
                <a:schemeClr val="hlink"/>
              </a:buClr>
              <a:buSzPts val="400"/>
              <a:buFont typeface="Calibri"/>
              <a:buNone/>
            </a:pPr>
            <a:r>
              <a:rPr lang="en-AU" u="sng">
                <a:solidFill>
                  <a:schemeClr val="hlink"/>
                </a:solidFill>
                <a:highlight>
                  <a:schemeClr val="lt1"/>
                </a:highlight>
                <a:hlinkClick r:id="rId7"/>
              </a:rPr>
              <a:t>www.instagram.com/sciencelearninghubnz</a:t>
            </a:r>
            <a:endParaRPr b="0" i="0" sz="1600" u="none" cap="none" strike="noStrike">
              <a:solidFill>
                <a:srgbClr val="000000"/>
              </a:solidFill>
              <a:latin typeface="Calibri"/>
              <a:ea typeface="Calibri"/>
              <a:cs typeface="Calibri"/>
              <a:sym typeface="Calibri"/>
            </a:endParaRPr>
          </a:p>
        </p:txBody>
      </p:sp>
      <p:sp>
        <p:nvSpPr>
          <p:cNvPr id="364" name="Google Shape;364;p36"/>
          <p:cNvSpPr txBox="1"/>
          <p:nvPr/>
        </p:nvSpPr>
        <p:spPr>
          <a:xfrm>
            <a:off x="392550" y="4274450"/>
            <a:ext cx="8595000" cy="77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00"/>
              <a:buFont typeface="Arial"/>
              <a:buNone/>
            </a:pPr>
            <a:r>
              <a:rPr b="0" i="0" lang="en-AU" sz="1400" u="none" cap="none" strike="noStrike">
                <a:solidFill>
                  <a:srgbClr val="000000"/>
                </a:solidFill>
                <a:latin typeface="Arial"/>
                <a:ea typeface="Arial"/>
                <a:cs typeface="Arial"/>
                <a:sym typeface="Arial"/>
              </a:rPr>
              <a:t>Join us in our </a:t>
            </a:r>
            <a:r>
              <a:rPr b="1" i="0" lang="en-AU" sz="1400" u="none" cap="none" strike="noStrike">
                <a:solidFill>
                  <a:schemeClr val="accent1"/>
                </a:solidFill>
                <a:latin typeface="Arial"/>
                <a:ea typeface="Arial"/>
                <a:cs typeface="Arial"/>
                <a:sym typeface="Arial"/>
              </a:rPr>
              <a:t>discussion chan</a:t>
            </a:r>
            <a:r>
              <a:rPr b="1" i="0" lang="en-AU" sz="1400" u="none" cap="none" strike="noStrike">
                <a:solidFill>
                  <a:srgbClr val="2C7C9F"/>
                </a:solidFill>
                <a:latin typeface="Arial"/>
                <a:ea typeface="Arial"/>
                <a:cs typeface="Arial"/>
                <a:sym typeface="Arial"/>
              </a:rPr>
              <a:t>nel</a:t>
            </a:r>
            <a:r>
              <a:rPr b="1" i="0" lang="en-AU" sz="1400" u="none" cap="none" strike="noStrike">
                <a:solidFill>
                  <a:srgbClr val="000000"/>
                </a:solidFill>
                <a:latin typeface="Arial"/>
                <a:ea typeface="Arial"/>
                <a:cs typeface="Arial"/>
                <a:sym typeface="Arial"/>
              </a:rPr>
              <a:t> </a:t>
            </a:r>
            <a:r>
              <a:rPr b="0" i="0" lang="en-AU" sz="1400" u="none" cap="none" strike="noStrike">
                <a:solidFill>
                  <a:schemeClr val="dk1"/>
                </a:solidFill>
                <a:latin typeface="Arial"/>
                <a:ea typeface="Arial"/>
                <a:cs typeface="Arial"/>
                <a:sym typeface="Arial"/>
              </a:rPr>
              <a:t>on</a:t>
            </a:r>
            <a:r>
              <a:rPr b="0" i="0" lang="en-AU" sz="1400" u="none" cap="none" strike="noStrike">
                <a:solidFill>
                  <a:schemeClr val="accent1"/>
                </a:solidFill>
                <a:latin typeface="Arial"/>
                <a:ea typeface="Arial"/>
                <a:cs typeface="Arial"/>
                <a:sym typeface="Arial"/>
              </a:rPr>
              <a:t> </a:t>
            </a:r>
            <a:r>
              <a:rPr b="0" i="0" lang="en-AU" sz="1400" u="sng" cap="none" strike="noStrike">
                <a:solidFill>
                  <a:schemeClr val="hlink"/>
                </a:solidFill>
                <a:latin typeface="Arial"/>
                <a:ea typeface="Arial"/>
                <a:cs typeface="Arial"/>
                <a:sym typeface="Arial"/>
                <a:hlinkClick r:id="rId8"/>
              </a:rPr>
              <a:t>Slack</a:t>
            </a:r>
            <a:r>
              <a:rPr lang="en-AU">
                <a:solidFill>
                  <a:schemeClr val="accent1"/>
                </a:solidFill>
              </a:rPr>
              <a:t> </a:t>
            </a:r>
            <a:r>
              <a:rPr lang="en-AU"/>
              <a:t>(</a:t>
            </a:r>
            <a:r>
              <a:rPr lang="en-AU" u="sng">
                <a:solidFill>
                  <a:schemeClr val="hlink"/>
                </a:solidFill>
                <a:hlinkClick r:id="rId9"/>
              </a:rPr>
              <a:t>http://slh-talk.slack.com</a:t>
            </a:r>
            <a:r>
              <a:rPr lang="en-AU">
                <a:solidFill>
                  <a:schemeClr val="dk1"/>
                </a:solidFill>
              </a:rPr>
              <a:t>)</a:t>
            </a:r>
            <a:r>
              <a:rPr b="0" i="0" lang="en-AU" sz="1400" u="none" cap="none" strike="noStrike">
                <a:solidFill>
                  <a:schemeClr val="dk1"/>
                </a:solidFill>
                <a:latin typeface="Arial"/>
                <a:ea typeface="Arial"/>
                <a:cs typeface="Arial"/>
                <a:sym typeface="Arial"/>
              </a:rPr>
              <a:t>.</a:t>
            </a:r>
            <a:r>
              <a:rPr b="0" i="0" lang="en-AU" sz="1400" u="none" cap="none" strike="noStrike">
                <a:solidFill>
                  <a:schemeClr val="accen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chemeClr val="accent1"/>
              </a:buClr>
              <a:buSzPts val="350"/>
              <a:buFont typeface="Arial"/>
              <a:buNone/>
            </a:pPr>
            <a:r>
              <a:rPr b="0" i="0" lang="en-AU" sz="1400" u="none" cap="none" strike="noStrike">
                <a:solidFill>
                  <a:srgbClr val="000000"/>
                </a:solidFill>
                <a:latin typeface="Arial"/>
                <a:ea typeface="Arial"/>
                <a:cs typeface="Arial"/>
                <a:sym typeface="Arial"/>
              </a:rPr>
              <a:t>(Any problems accessing Slack, please contact us via our enquiries email, </a:t>
            </a:r>
            <a:r>
              <a:rPr b="0" i="0" lang="en-AU" sz="1400" u="sng" cap="none" strike="noStrike">
                <a:solidFill>
                  <a:schemeClr val="hlink"/>
                </a:solidFill>
                <a:latin typeface="Arial"/>
                <a:ea typeface="Arial"/>
                <a:cs typeface="Arial"/>
                <a:sym typeface="Arial"/>
                <a:hlinkClick r:id="rId10"/>
              </a:rPr>
              <a:t>enquiries@sciencelearn.org.nz</a:t>
            </a:r>
            <a:r>
              <a:rPr b="0" i="0" lang="en-AU"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365" name="Google Shape;365;p36"/>
          <p:cNvPicPr preferRelativeResize="0"/>
          <p:nvPr/>
        </p:nvPicPr>
        <p:blipFill rotWithShape="1">
          <a:blip r:embed="rId11">
            <a:alphaModFix/>
          </a:blip>
          <a:srcRect b="7635" l="1498" r="1196" t="8912"/>
          <a:stretch/>
        </p:blipFill>
        <p:spPr>
          <a:xfrm>
            <a:off x="0" y="5544484"/>
            <a:ext cx="9144005" cy="1313516"/>
          </a:xfrm>
          <a:prstGeom prst="rect">
            <a:avLst/>
          </a:prstGeom>
          <a:noFill/>
          <a:ln>
            <a:noFill/>
          </a:ln>
        </p:spPr>
      </p:pic>
      <p:pic>
        <p:nvPicPr>
          <p:cNvPr id="366" name="Google Shape;366;p36"/>
          <p:cNvPicPr preferRelativeResize="0"/>
          <p:nvPr/>
        </p:nvPicPr>
        <p:blipFill>
          <a:blip r:embed="rId12">
            <a:alphaModFix/>
          </a:blip>
          <a:stretch>
            <a:fillRect/>
          </a:stretch>
        </p:blipFill>
        <p:spPr>
          <a:xfrm>
            <a:off x="2076738" y="1469100"/>
            <a:ext cx="397675" cy="397675"/>
          </a:xfrm>
          <a:prstGeom prst="rect">
            <a:avLst/>
          </a:prstGeom>
          <a:noFill/>
          <a:ln>
            <a:noFill/>
          </a:ln>
        </p:spPr>
      </p:pic>
      <p:pic>
        <p:nvPicPr>
          <p:cNvPr id="367" name="Google Shape;367;p36"/>
          <p:cNvPicPr preferRelativeResize="0"/>
          <p:nvPr/>
        </p:nvPicPr>
        <p:blipFill rotWithShape="1">
          <a:blip r:embed="rId13">
            <a:alphaModFix/>
          </a:blip>
          <a:srcRect b="0" l="20571" r="0" t="15254"/>
          <a:stretch/>
        </p:blipFill>
        <p:spPr>
          <a:xfrm>
            <a:off x="2114169" y="2082967"/>
            <a:ext cx="322807" cy="403733"/>
          </a:xfrm>
          <a:prstGeom prst="rect">
            <a:avLst/>
          </a:prstGeom>
          <a:noFill/>
          <a:ln>
            <a:noFill/>
          </a:ln>
        </p:spPr>
      </p:pic>
      <p:pic>
        <p:nvPicPr>
          <p:cNvPr id="368" name="Google Shape;368;p36"/>
          <p:cNvPicPr preferRelativeResize="0"/>
          <p:nvPr/>
        </p:nvPicPr>
        <p:blipFill>
          <a:blip r:embed="rId14">
            <a:alphaModFix/>
          </a:blip>
          <a:stretch>
            <a:fillRect/>
          </a:stretch>
        </p:blipFill>
        <p:spPr>
          <a:xfrm>
            <a:off x="2127076" y="2617834"/>
            <a:ext cx="296999" cy="285000"/>
          </a:xfrm>
          <a:prstGeom prst="rect">
            <a:avLst/>
          </a:prstGeom>
          <a:noFill/>
          <a:ln>
            <a:noFill/>
          </a:ln>
        </p:spPr>
      </p:pic>
      <p:pic>
        <p:nvPicPr>
          <p:cNvPr id="369" name="Google Shape;369;p36"/>
          <p:cNvPicPr preferRelativeResize="0"/>
          <p:nvPr/>
        </p:nvPicPr>
        <p:blipFill rotWithShape="1">
          <a:blip r:embed="rId15">
            <a:alphaModFix/>
          </a:blip>
          <a:srcRect b="0" l="11777" r="0" t="9673"/>
          <a:stretch/>
        </p:blipFill>
        <p:spPr>
          <a:xfrm>
            <a:off x="2127084" y="3033960"/>
            <a:ext cx="297000" cy="395054"/>
          </a:xfrm>
          <a:prstGeom prst="rect">
            <a:avLst/>
          </a:prstGeom>
          <a:noFill/>
          <a:ln>
            <a:noFill/>
          </a:ln>
        </p:spPr>
      </p:pic>
      <p:pic>
        <p:nvPicPr>
          <p:cNvPr id="370" name="Google Shape;370;p36"/>
          <p:cNvPicPr preferRelativeResize="0"/>
          <p:nvPr/>
        </p:nvPicPr>
        <p:blipFill>
          <a:blip r:embed="rId16">
            <a:alphaModFix/>
          </a:blip>
          <a:stretch>
            <a:fillRect/>
          </a:stretch>
        </p:blipFill>
        <p:spPr>
          <a:xfrm>
            <a:off x="2127072" y="3653869"/>
            <a:ext cx="297000" cy="29701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7"/>
          <p:cNvSpPr txBox="1"/>
          <p:nvPr/>
        </p:nvSpPr>
        <p:spPr>
          <a:xfrm>
            <a:off x="457200" y="229325"/>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4000">
                <a:solidFill>
                  <a:srgbClr val="2C7C9F"/>
                </a:solidFill>
              </a:rPr>
              <a:t>Purpose</a:t>
            </a:r>
            <a:endParaRPr b="1" sz="4000">
              <a:solidFill>
                <a:srgbClr val="2C7C9F"/>
              </a:solidFill>
            </a:endParaRPr>
          </a:p>
        </p:txBody>
      </p:sp>
      <p:sp>
        <p:nvSpPr>
          <p:cNvPr id="62" name="Google Shape;62;p7"/>
          <p:cNvSpPr/>
          <p:nvPr/>
        </p:nvSpPr>
        <p:spPr>
          <a:xfrm>
            <a:off x="4690200" y="1641200"/>
            <a:ext cx="3963300" cy="4184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t/>
            </a:r>
            <a:endParaRPr b="1" sz="2500"/>
          </a:p>
          <a:p>
            <a:pPr indent="-381000" lvl="0" marL="457200" rtl="0" algn="l">
              <a:spcBef>
                <a:spcPts val="0"/>
              </a:spcBef>
              <a:spcAft>
                <a:spcPts val="0"/>
              </a:spcAft>
              <a:buSzPts val="2400"/>
              <a:buChar char="●"/>
            </a:pPr>
            <a:r>
              <a:rPr lang="en-AU" sz="2400"/>
              <a:t>Get you feeling inspired and supported to run a Primary science week </a:t>
            </a:r>
            <a:endParaRPr sz="2400"/>
          </a:p>
          <a:p>
            <a:pPr indent="-381000" lvl="0" marL="457200" rtl="0" algn="l">
              <a:spcBef>
                <a:spcPts val="1000"/>
              </a:spcBef>
              <a:spcAft>
                <a:spcPts val="0"/>
              </a:spcAft>
              <a:buSzPts val="2400"/>
              <a:buChar char="●"/>
            </a:pPr>
            <a:r>
              <a:rPr lang="en-AU" sz="2400">
                <a:solidFill>
                  <a:srgbClr val="000000"/>
                </a:solidFill>
              </a:rPr>
              <a:t>To</a:t>
            </a:r>
            <a:r>
              <a:rPr lang="en-AU" sz="2400"/>
              <a:t> let you know about NZAPSE and their mahi</a:t>
            </a:r>
            <a:endParaRPr sz="2400"/>
          </a:p>
          <a:p>
            <a:pPr indent="-381000" lvl="0" marL="457200" rtl="0" algn="l">
              <a:spcBef>
                <a:spcPts val="1000"/>
              </a:spcBef>
              <a:spcAft>
                <a:spcPts val="0"/>
              </a:spcAft>
              <a:buSzPts val="2400"/>
              <a:buChar char="●"/>
            </a:pPr>
            <a:r>
              <a:rPr lang="en-AU" sz="2400"/>
              <a:t>Share ideas and answer your questions</a:t>
            </a:r>
            <a:endParaRPr sz="2400"/>
          </a:p>
          <a:p>
            <a:pPr indent="0" lvl="0" marL="0" rtl="0" algn="l">
              <a:spcBef>
                <a:spcPts val="1000"/>
              </a:spcBef>
              <a:spcAft>
                <a:spcPts val="0"/>
              </a:spcAft>
              <a:buNone/>
            </a:pPr>
            <a:r>
              <a:t/>
            </a:r>
            <a:endParaRPr sz="2400"/>
          </a:p>
          <a:p>
            <a:pPr indent="0" lvl="0" marL="457200" rtl="0" algn="l">
              <a:spcBef>
                <a:spcPts val="1000"/>
              </a:spcBef>
              <a:spcAft>
                <a:spcPts val="0"/>
              </a:spcAft>
              <a:buNone/>
            </a:pPr>
            <a:r>
              <a:rPr lang="en-AU" sz="2400">
                <a:solidFill>
                  <a:srgbClr val="000000"/>
                </a:solidFill>
              </a:rPr>
              <a:t> </a:t>
            </a:r>
            <a:endParaRPr sz="2400">
              <a:solidFill>
                <a:srgbClr val="000000"/>
              </a:solidFill>
            </a:endParaRPr>
          </a:p>
          <a:p>
            <a:pPr indent="0" lvl="0" marL="0" marR="0" rtl="0" algn="l">
              <a:lnSpc>
                <a:spcPct val="100000"/>
              </a:lnSpc>
              <a:spcBef>
                <a:spcPts val="1000"/>
              </a:spcBef>
              <a:spcAft>
                <a:spcPts val="1000"/>
              </a:spcAft>
              <a:buNone/>
            </a:pPr>
            <a:r>
              <a:t/>
            </a:r>
            <a:endParaRPr b="0" i="0" sz="2000" u="none" cap="none" strike="noStrike">
              <a:solidFill>
                <a:srgbClr val="434343"/>
              </a:solidFill>
              <a:latin typeface="Arial"/>
              <a:ea typeface="Arial"/>
              <a:cs typeface="Arial"/>
              <a:sym typeface="Arial"/>
            </a:endParaRPr>
          </a:p>
        </p:txBody>
      </p:sp>
      <p:sp>
        <p:nvSpPr>
          <p:cNvPr id="63" name="Google Shape;63;p7"/>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64" name="Google Shape;64;p7"/>
          <p:cNvPicPr preferRelativeResize="0"/>
          <p:nvPr/>
        </p:nvPicPr>
        <p:blipFill rotWithShape="1">
          <a:blip r:embed="rId5">
            <a:alphaModFix/>
          </a:blip>
          <a:srcRect b="0" l="12513" r="12513" t="0"/>
          <a:stretch/>
        </p:blipFill>
        <p:spPr>
          <a:xfrm>
            <a:off x="457200" y="1372327"/>
            <a:ext cx="3963300" cy="3963300"/>
          </a:xfrm>
          <a:prstGeom prst="ellipse">
            <a:avLst/>
          </a:prstGeom>
          <a:noFill/>
          <a:ln>
            <a:noFill/>
          </a:ln>
        </p:spPr>
      </p:pic>
      <p:sp>
        <p:nvSpPr>
          <p:cNvPr id="65" name="Google Shape;65;p7"/>
          <p:cNvSpPr txBox="1"/>
          <p:nvPr/>
        </p:nvSpPr>
        <p:spPr>
          <a:xfrm>
            <a:off x="2499475" y="5232550"/>
            <a:ext cx="1625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solidFill>
                  <a:srgbClr val="595959"/>
                </a:solidFill>
              </a:rPr>
              <a:t>© University of Waikato</a:t>
            </a:r>
            <a:endParaRPr sz="1000">
              <a:solidFill>
                <a:srgbClr val="59595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8"/>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72" name="Google Shape;72;p8"/>
          <p:cNvPicPr preferRelativeResize="0"/>
          <p:nvPr/>
        </p:nvPicPr>
        <p:blipFill>
          <a:blip r:embed="rId5">
            <a:alphaModFix/>
          </a:blip>
          <a:stretch>
            <a:fillRect/>
          </a:stretch>
        </p:blipFill>
        <p:spPr>
          <a:xfrm>
            <a:off x="0" y="2254275"/>
            <a:ext cx="9144001" cy="2349439"/>
          </a:xfrm>
          <a:prstGeom prst="rect">
            <a:avLst/>
          </a:prstGeom>
          <a:noFill/>
          <a:ln>
            <a:noFill/>
          </a:ln>
        </p:spPr>
      </p:pic>
      <p:sp>
        <p:nvSpPr>
          <p:cNvPr id="73" name="Google Shape;73;p8"/>
          <p:cNvSpPr txBox="1"/>
          <p:nvPr/>
        </p:nvSpPr>
        <p:spPr>
          <a:xfrm>
            <a:off x="318350" y="0"/>
            <a:ext cx="8507400" cy="2093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4000">
                <a:solidFill>
                  <a:srgbClr val="2C7C9F"/>
                </a:solidFill>
              </a:rPr>
              <a:t>NZAPSE</a:t>
            </a:r>
            <a:endParaRPr b="1" sz="4000">
              <a:solidFill>
                <a:srgbClr val="2C7C9F"/>
              </a:solidFill>
            </a:endParaRPr>
          </a:p>
          <a:p>
            <a:pPr indent="0" lvl="0" marL="0" rtl="0" algn="ctr">
              <a:spcBef>
                <a:spcPts val="1000"/>
              </a:spcBef>
              <a:spcAft>
                <a:spcPts val="1000"/>
              </a:spcAft>
              <a:buNone/>
            </a:pPr>
            <a:r>
              <a:rPr b="1" lang="en-AU" sz="4000">
                <a:solidFill>
                  <a:srgbClr val="2C7C9F"/>
                </a:solidFill>
              </a:rPr>
              <a:t>Sandy Jackson</a:t>
            </a:r>
            <a:endParaRPr b="1" sz="4000">
              <a:solidFill>
                <a:srgbClr val="2C7C9F"/>
              </a:solidFill>
            </a:endParaRPr>
          </a:p>
        </p:txBody>
      </p:sp>
      <p:sp>
        <p:nvSpPr>
          <p:cNvPr id="74" name="Google Shape;74;p8"/>
          <p:cNvSpPr txBox="1"/>
          <p:nvPr/>
        </p:nvSpPr>
        <p:spPr>
          <a:xfrm>
            <a:off x="478575" y="5143500"/>
            <a:ext cx="77751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AU" sz="4800" u="sng">
                <a:solidFill>
                  <a:srgbClr val="0000FF"/>
                </a:solidFill>
                <a:hlinkClick r:id="rId6">
                  <a:extLst>
                    <a:ext uri="{A12FA001-AC4F-418D-AE19-62706E023703}">
                      <ahyp:hlinkClr val="tx"/>
                    </a:ext>
                  </a:extLst>
                </a:hlinkClick>
              </a:rPr>
              <a:t>nzapse.nzase.org.nz</a:t>
            </a:r>
            <a:endParaRPr b="1" sz="4800">
              <a:solidFill>
                <a:srgbClr val="0000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9"/>
          <p:cNvSpPr txBox="1"/>
          <p:nvPr/>
        </p:nvSpPr>
        <p:spPr>
          <a:xfrm>
            <a:off x="336825" y="4897925"/>
            <a:ext cx="49887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sz="1050"/>
          </a:p>
        </p:txBody>
      </p:sp>
      <p:sp>
        <p:nvSpPr>
          <p:cNvPr id="81" name="Google Shape;81;p9"/>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82" name="Google Shape;82;p9"/>
          <p:cNvSpPr txBox="1"/>
          <p:nvPr/>
        </p:nvSpPr>
        <p:spPr>
          <a:xfrm>
            <a:off x="318350" y="0"/>
            <a:ext cx="8507400" cy="2093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4000">
                <a:solidFill>
                  <a:srgbClr val="2C7C9F"/>
                </a:solidFill>
              </a:rPr>
              <a:t>What’s worked?</a:t>
            </a:r>
            <a:endParaRPr b="1" sz="4000">
              <a:solidFill>
                <a:srgbClr val="2C7C9F"/>
              </a:solidFill>
            </a:endParaRPr>
          </a:p>
          <a:p>
            <a:pPr indent="0" lvl="0" marL="0" rtl="0" algn="ctr">
              <a:spcBef>
                <a:spcPts val="1000"/>
              </a:spcBef>
              <a:spcAft>
                <a:spcPts val="1000"/>
              </a:spcAft>
              <a:buNone/>
            </a:pPr>
            <a:r>
              <a:rPr b="1" lang="en-AU" sz="4000">
                <a:solidFill>
                  <a:srgbClr val="2C7C9F"/>
                </a:solidFill>
              </a:rPr>
              <a:t>Carol Brieseman </a:t>
            </a:r>
            <a:r>
              <a:rPr b="1" lang="en-AU" sz="4000">
                <a:solidFill>
                  <a:srgbClr val="2C7C9F"/>
                </a:solidFill>
              </a:rPr>
              <a:t>&amp;</a:t>
            </a:r>
            <a:r>
              <a:rPr b="1" lang="en-AU" sz="4000">
                <a:solidFill>
                  <a:srgbClr val="2C7C9F"/>
                </a:solidFill>
              </a:rPr>
              <a:t> Di Christenson</a:t>
            </a:r>
            <a:endParaRPr b="1" sz="4000">
              <a:solidFill>
                <a:srgbClr val="2C7C9F"/>
              </a:solidFill>
            </a:endParaRPr>
          </a:p>
        </p:txBody>
      </p:sp>
      <p:pic>
        <p:nvPicPr>
          <p:cNvPr id="83" name="Google Shape;83;p9"/>
          <p:cNvPicPr preferRelativeResize="0"/>
          <p:nvPr/>
        </p:nvPicPr>
        <p:blipFill rotWithShape="1">
          <a:blip r:embed="rId5">
            <a:alphaModFix/>
          </a:blip>
          <a:srcRect b="9171" l="0" r="0" t="9162"/>
          <a:stretch/>
        </p:blipFill>
        <p:spPr>
          <a:xfrm>
            <a:off x="2577394" y="2085271"/>
            <a:ext cx="3989225" cy="3989200"/>
          </a:xfrm>
          <a:prstGeom prst="rect">
            <a:avLst/>
          </a:prstGeom>
          <a:noFill/>
          <a:ln>
            <a:noFill/>
          </a:ln>
        </p:spPr>
      </p:pic>
      <p:sp>
        <p:nvSpPr>
          <p:cNvPr id="84" name="Google Shape;84;p9"/>
          <p:cNvSpPr txBox="1"/>
          <p:nvPr/>
        </p:nvSpPr>
        <p:spPr>
          <a:xfrm>
            <a:off x="5259100" y="6052500"/>
            <a:ext cx="17040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Private Collection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0"/>
          <p:cNvSpPr txBox="1"/>
          <p:nvPr>
            <p:ph type="title"/>
          </p:nvPr>
        </p:nvSpPr>
        <p:spPr>
          <a:xfrm>
            <a:off x="376200" y="-107325"/>
            <a:ext cx="8767800" cy="298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AU"/>
              <a:t>Countdown!</a:t>
            </a:r>
            <a:endParaRPr/>
          </a:p>
          <a:p>
            <a:pPr indent="0" lvl="0" marL="0" rtl="0" algn="l">
              <a:spcBef>
                <a:spcPts val="0"/>
              </a:spcBef>
              <a:spcAft>
                <a:spcPts val="0"/>
              </a:spcAft>
              <a:buNone/>
            </a:pPr>
            <a:r>
              <a:rPr lang="en-AU"/>
              <a:t>Set of experiments, </a:t>
            </a:r>
            <a:endParaRPr/>
          </a:p>
          <a:p>
            <a:pPr indent="0" lvl="0" marL="0" rtl="0" algn="l">
              <a:spcBef>
                <a:spcPts val="0"/>
              </a:spcBef>
              <a:spcAft>
                <a:spcPts val="0"/>
              </a:spcAft>
              <a:buNone/>
            </a:pPr>
            <a:r>
              <a:rPr lang="en-AU"/>
              <a:t>(3 year rotation)</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p:txBody>
      </p:sp>
      <p:pic>
        <p:nvPicPr>
          <p:cNvPr id="91" name="Google Shape;91;p10"/>
          <p:cNvPicPr preferRelativeResize="0"/>
          <p:nvPr/>
        </p:nvPicPr>
        <p:blipFill rotWithShape="1">
          <a:blip r:embed="rId3">
            <a:alphaModFix/>
          </a:blip>
          <a:srcRect b="0" l="0" r="0" t="2400"/>
          <a:stretch/>
        </p:blipFill>
        <p:spPr>
          <a:xfrm>
            <a:off x="-42337" y="1688037"/>
            <a:ext cx="9228675" cy="2989500"/>
          </a:xfrm>
          <a:prstGeom prst="rect">
            <a:avLst/>
          </a:prstGeom>
          <a:noFill/>
          <a:ln>
            <a:noFill/>
          </a:ln>
        </p:spPr>
      </p:pic>
      <p:pic>
        <p:nvPicPr>
          <p:cNvPr id="92" name="Google Shape;92;p10"/>
          <p:cNvPicPr preferRelativeResize="0"/>
          <p:nvPr/>
        </p:nvPicPr>
        <p:blipFill>
          <a:blip r:embed="rId4">
            <a:alphaModFix/>
          </a:blip>
          <a:stretch>
            <a:fillRect/>
          </a:stretch>
        </p:blipFill>
        <p:spPr>
          <a:xfrm>
            <a:off x="911720" y="4620825"/>
            <a:ext cx="2346856" cy="1855900"/>
          </a:xfrm>
          <a:prstGeom prst="rect">
            <a:avLst/>
          </a:prstGeom>
          <a:noFill/>
          <a:ln>
            <a:noFill/>
          </a:ln>
        </p:spPr>
      </p:pic>
      <p:pic>
        <p:nvPicPr>
          <p:cNvPr id="93" name="Google Shape;93;p10"/>
          <p:cNvPicPr preferRelativeResize="0"/>
          <p:nvPr/>
        </p:nvPicPr>
        <p:blipFill>
          <a:blip r:embed="rId5">
            <a:alphaModFix/>
          </a:blip>
          <a:stretch>
            <a:fillRect/>
          </a:stretch>
        </p:blipFill>
        <p:spPr>
          <a:xfrm>
            <a:off x="3258573" y="4620825"/>
            <a:ext cx="4678128" cy="1742475"/>
          </a:xfrm>
          <a:prstGeom prst="rect">
            <a:avLst/>
          </a:prstGeom>
          <a:noFill/>
          <a:ln>
            <a:noFill/>
          </a:ln>
        </p:spPr>
      </p:pic>
      <p:pic>
        <p:nvPicPr>
          <p:cNvPr id="94" name="Google Shape;94;p10"/>
          <p:cNvPicPr preferRelativeResize="0"/>
          <p:nvPr/>
        </p:nvPicPr>
        <p:blipFill rotWithShape="1">
          <a:blip r:embed="rId6">
            <a:alphaModFix/>
          </a:blip>
          <a:srcRect b="16664" l="4122" r="4277" t="22471"/>
          <a:stretch/>
        </p:blipFill>
        <p:spPr>
          <a:xfrm>
            <a:off x="5198975" y="88950"/>
            <a:ext cx="1916600" cy="1166573"/>
          </a:xfrm>
          <a:prstGeom prst="rect">
            <a:avLst/>
          </a:prstGeom>
          <a:noFill/>
          <a:ln>
            <a:noFill/>
          </a:ln>
        </p:spPr>
      </p:pic>
      <p:sp>
        <p:nvSpPr>
          <p:cNvPr id="95" name="Google Shape;95;p10"/>
          <p:cNvSpPr txBox="1"/>
          <p:nvPr/>
        </p:nvSpPr>
        <p:spPr>
          <a:xfrm>
            <a:off x="854500" y="6214475"/>
            <a:ext cx="1986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1000">
                <a:solidFill>
                  <a:schemeClr val="lt1"/>
                </a:solidFill>
                <a:latin typeface="Verdana"/>
                <a:ea typeface="Verdana"/>
                <a:cs typeface="Verdana"/>
                <a:sym typeface="Verdana"/>
              </a:rPr>
              <a:t>© </a:t>
            </a:r>
            <a:r>
              <a:rPr lang="en-AU" sz="1000">
                <a:solidFill>
                  <a:schemeClr val="lt1"/>
                </a:solidFill>
              </a:rPr>
              <a:t>C Briesman, 2022</a:t>
            </a:r>
            <a:endParaRPr sz="1000">
              <a:solidFill>
                <a:schemeClr val="lt1"/>
              </a:solidFill>
            </a:endParaRPr>
          </a:p>
        </p:txBody>
      </p:sp>
      <p:sp>
        <p:nvSpPr>
          <p:cNvPr id="96" name="Google Shape;96;p10"/>
          <p:cNvSpPr txBox="1"/>
          <p:nvPr/>
        </p:nvSpPr>
        <p:spPr>
          <a:xfrm>
            <a:off x="5198975" y="1152975"/>
            <a:ext cx="15087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1000">
                <a:solidFill>
                  <a:schemeClr val="dk1"/>
                </a:solidFill>
                <a:latin typeface="Verdana"/>
                <a:ea typeface="Verdana"/>
                <a:cs typeface="Verdana"/>
                <a:sym typeface="Verdana"/>
              </a:rPr>
              <a:t>© </a:t>
            </a:r>
            <a:r>
              <a:rPr lang="en-AU" sz="1000"/>
              <a:t>C Briesman, 2022</a:t>
            </a:r>
            <a:endParaRPr sz="1000"/>
          </a:p>
        </p:txBody>
      </p:sp>
      <p:sp>
        <p:nvSpPr>
          <p:cNvPr id="97" name="Google Shape;97;p10"/>
          <p:cNvSpPr txBox="1"/>
          <p:nvPr/>
        </p:nvSpPr>
        <p:spPr>
          <a:xfrm>
            <a:off x="-42300" y="6423075"/>
            <a:ext cx="92286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chemeClr val="accent2"/>
                </a:solidFill>
                <a:uFill>
                  <a:noFill/>
                </a:uFill>
                <a:latin typeface="Verdana"/>
                <a:ea typeface="Verdana"/>
                <a:cs typeface="Verdana"/>
                <a:sym typeface="Verdana"/>
                <a:hlinkClick r:id="rId7">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8"/>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chemeClr val="hlink"/>
                </a:solidFill>
                <a:latin typeface="Verdana"/>
                <a:ea typeface="Verdana"/>
                <a:cs typeface="Verdana"/>
                <a:sym typeface="Verdana"/>
              </a:rPr>
              <a:t>enquiries@sciencelearn.org.nz</a:t>
            </a:r>
            <a:endParaRPr sz="900" u="sng">
              <a:solidFill>
                <a:schemeClr val="hlink"/>
              </a:solidFill>
              <a:latin typeface="Verdana"/>
              <a:ea typeface="Verdana"/>
              <a:cs typeface="Verdana"/>
              <a:sym typeface="Verdana"/>
            </a:endParaRPr>
          </a:p>
        </p:txBody>
      </p:sp>
      <p:sp>
        <p:nvSpPr>
          <p:cNvPr id="98" name="Google Shape;98;p10"/>
          <p:cNvSpPr txBox="1"/>
          <p:nvPr/>
        </p:nvSpPr>
        <p:spPr>
          <a:xfrm>
            <a:off x="3260100" y="60843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1000">
                <a:solidFill>
                  <a:schemeClr val="lt1"/>
                </a:solidFill>
                <a:latin typeface="Verdana"/>
                <a:ea typeface="Verdana"/>
                <a:cs typeface="Verdana"/>
                <a:sym typeface="Verdana"/>
              </a:rPr>
              <a:t>© </a:t>
            </a:r>
            <a:r>
              <a:rPr lang="en-AU" sz="1000">
                <a:solidFill>
                  <a:schemeClr val="lt1"/>
                </a:solidFill>
              </a:rPr>
              <a:t>C Briesman, 2022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1"/>
          <p:cNvSpPr txBox="1"/>
          <p:nvPr>
            <p:ph type="title"/>
          </p:nvPr>
        </p:nvSpPr>
        <p:spPr>
          <a:xfrm>
            <a:off x="514601" y="5049250"/>
            <a:ext cx="7165200" cy="1161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None/>
            </a:pPr>
            <a:r>
              <a:rPr lang="en-AU"/>
              <a:t>Writing templates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p:txBody>
      </p:sp>
      <p:pic>
        <p:nvPicPr>
          <p:cNvPr id="105" name="Google Shape;105;p11"/>
          <p:cNvPicPr preferRelativeResize="0"/>
          <p:nvPr/>
        </p:nvPicPr>
        <p:blipFill>
          <a:blip r:embed="rId3">
            <a:alphaModFix/>
          </a:blip>
          <a:stretch>
            <a:fillRect/>
          </a:stretch>
        </p:blipFill>
        <p:spPr>
          <a:xfrm>
            <a:off x="0" y="1333325"/>
            <a:ext cx="9144000" cy="4260497"/>
          </a:xfrm>
          <a:prstGeom prst="rect">
            <a:avLst/>
          </a:prstGeom>
          <a:noFill/>
          <a:ln>
            <a:noFill/>
          </a:ln>
        </p:spPr>
      </p:pic>
      <p:sp>
        <p:nvSpPr>
          <p:cNvPr id="106" name="Google Shape;106;p11"/>
          <p:cNvSpPr txBox="1"/>
          <p:nvPr/>
        </p:nvSpPr>
        <p:spPr>
          <a:xfrm>
            <a:off x="0" y="0"/>
            <a:ext cx="8618400" cy="1182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t/>
            </a:r>
            <a:endParaRPr sz="3600">
              <a:solidFill>
                <a:schemeClr val="lt1"/>
              </a:solidFill>
            </a:endParaRPr>
          </a:p>
          <a:p>
            <a:pPr indent="0" lvl="0" marL="0" rtl="0" algn="l">
              <a:lnSpc>
                <a:spcPct val="90000"/>
              </a:lnSpc>
              <a:spcBef>
                <a:spcPts val="0"/>
              </a:spcBef>
              <a:spcAft>
                <a:spcPts val="0"/>
              </a:spcAft>
              <a:buNone/>
            </a:pPr>
            <a:r>
              <a:rPr lang="en-AU" sz="3600">
                <a:solidFill>
                  <a:schemeClr val="lt1"/>
                </a:solidFill>
              </a:rPr>
              <a:t>out </a:t>
            </a:r>
            <a:endParaRPr/>
          </a:p>
        </p:txBody>
      </p:sp>
      <p:sp>
        <p:nvSpPr>
          <p:cNvPr id="107" name="Google Shape;107;p11"/>
          <p:cNvSpPr txBox="1"/>
          <p:nvPr/>
        </p:nvSpPr>
        <p:spPr>
          <a:xfrm>
            <a:off x="0" y="6375600"/>
            <a:ext cx="90048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chemeClr val="hlink"/>
                </a:solidFill>
                <a:latin typeface="Verdana"/>
                <a:ea typeface="Verdana"/>
                <a:cs typeface="Verdana"/>
                <a:sym typeface="Verdana"/>
              </a:rPr>
              <a:t>enquiries@sciencelearn.org.nz</a:t>
            </a:r>
            <a:endParaRPr sz="900" u="sng">
              <a:solidFill>
                <a:schemeClr val="hlink"/>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2"/>
          <p:cNvSpPr txBox="1"/>
          <p:nvPr>
            <p:ph type="title"/>
          </p:nvPr>
        </p:nvSpPr>
        <p:spPr>
          <a:xfrm>
            <a:off x="514601" y="5049250"/>
            <a:ext cx="7165200" cy="1161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None/>
            </a:pPr>
            <a:r>
              <a:rPr lang="en-AU"/>
              <a:t>Writing templates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p:txBody>
      </p:sp>
      <p:pic>
        <p:nvPicPr>
          <p:cNvPr id="114" name="Google Shape;114;p12"/>
          <p:cNvPicPr preferRelativeResize="0"/>
          <p:nvPr/>
        </p:nvPicPr>
        <p:blipFill>
          <a:blip r:embed="rId3">
            <a:alphaModFix/>
          </a:blip>
          <a:stretch>
            <a:fillRect/>
          </a:stretch>
        </p:blipFill>
        <p:spPr>
          <a:xfrm>
            <a:off x="1707525" y="1517450"/>
            <a:ext cx="5728950" cy="4331250"/>
          </a:xfrm>
          <a:prstGeom prst="rect">
            <a:avLst/>
          </a:prstGeom>
          <a:noFill/>
          <a:ln>
            <a:noFill/>
          </a:ln>
        </p:spPr>
      </p:pic>
      <p:sp>
        <p:nvSpPr>
          <p:cNvPr id="115" name="Google Shape;115;p12"/>
          <p:cNvSpPr txBox="1"/>
          <p:nvPr/>
        </p:nvSpPr>
        <p:spPr>
          <a:xfrm>
            <a:off x="91000" y="6429275"/>
            <a:ext cx="93054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chemeClr val="hlink"/>
                </a:solidFill>
                <a:latin typeface="Verdana"/>
                <a:ea typeface="Verdana"/>
                <a:cs typeface="Verdana"/>
                <a:sym typeface="Verdana"/>
              </a:rPr>
              <a:t>enquiries@sciencelearn.org.nz</a:t>
            </a:r>
            <a:endParaRPr sz="900" u="sng">
              <a:solidFill>
                <a:schemeClr val="hlink"/>
              </a:solidFill>
              <a:latin typeface="Verdana"/>
              <a:ea typeface="Verdana"/>
              <a:cs typeface="Verdana"/>
              <a:sym typeface="Verdana"/>
            </a:endParaRPr>
          </a:p>
        </p:txBody>
      </p:sp>
      <p:sp>
        <p:nvSpPr>
          <p:cNvPr id="116" name="Google Shape;116;p12"/>
          <p:cNvSpPr txBox="1"/>
          <p:nvPr/>
        </p:nvSpPr>
        <p:spPr>
          <a:xfrm>
            <a:off x="4572000" y="5848700"/>
            <a:ext cx="34407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AU" sz="1000">
                <a:solidFill>
                  <a:schemeClr val="dk1"/>
                </a:solidFill>
              </a:rPr>
              <a:t>C Briesman, </a:t>
            </a:r>
            <a:r>
              <a:rPr lang="en-AU" sz="1000">
                <a:solidFill>
                  <a:schemeClr val="dk1"/>
                </a:solidFill>
                <a:latin typeface="Verdana"/>
                <a:ea typeface="Verdana"/>
                <a:cs typeface="Verdana"/>
                <a:sym typeface="Verdana"/>
              </a:rPr>
              <a:t>© Hampton Hill School, Tawa</a:t>
            </a:r>
            <a:endParaRPr>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