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EF249D-C339-43AD-B47B-907DA2909A5D}">
  <a:tblStyle styleId="{D6EF249D-C339-43AD-B47B-907DA2909A5D}"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A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learn.org.nz/images/4840-te-kahui-o-matarik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learn.org.nz/images/4859-waiti-reflecting-on-our-freshwater-environmen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iencelearn.org.nz/images/4858-waiti"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learn.org.nz/collections/8092-matariki-and-environment-aotearoa-202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ciencelearn.org.nz/resources/2762-creating-collectio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learn.org.nz/images/4857-tupuarangi"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ciencelearn.org.nz/images/4858-waiti"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learn.org.nz/images/4862-waita-and-our-marine-environ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learn.org.nz/images/3846-threats-and-diseas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ciencelearn.org.nz/videos/2102-local-curriculum-matauranga-and-sci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learn.org.nz/images/4839-environment-aotearoa-2022-report-cov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learn.org.nz/resources/2963-our-atmosphere-and-climate-introdu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ncelearn.org.nz/images/4255-pirongia-forest-stre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learn.org.nz/resources/3124-waiti-freshwater-environm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d08df2f2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d08df2f204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https://www.sciencelearn.org.nz/images/4840-te-kahui-o-matariki</a:t>
            </a:r>
            <a:r>
              <a:rPr lang="en-AU"/>
              <a:t> </a:t>
            </a:r>
            <a:endParaRPr/>
          </a:p>
        </p:txBody>
      </p:sp>
      <p:sp>
        <p:nvSpPr>
          <p:cNvPr id="26" name="Google Shape;26;gd08df2f204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3d17dfe5a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3d17dfe5a_0_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https://www.sciencelearn.org.nz/images/4859-waiti-reflecting-on-our-freshwater-environment</a:t>
            </a:r>
            <a:r>
              <a:rPr lang="en-AU"/>
              <a:t> </a:t>
            </a:r>
            <a:endParaRPr/>
          </a:p>
          <a:p>
            <a:pPr marL="0" lvl="0" indent="0" algn="l" rtl="0">
              <a:spcBef>
                <a:spcPts val="360"/>
              </a:spcBef>
              <a:spcAft>
                <a:spcPts val="0"/>
              </a:spcAft>
              <a:buNone/>
            </a:pPr>
            <a:r>
              <a:rPr lang="en-AU" u="sng">
                <a:solidFill>
                  <a:schemeClr val="hlink"/>
                </a:solidFill>
                <a:hlinkClick r:id="rId4"/>
              </a:rPr>
              <a:t>https://www.sciencelearn.org.nz/images/4858-waiti</a:t>
            </a:r>
            <a:r>
              <a:rPr lang="en-AU"/>
              <a:t> </a:t>
            </a:r>
            <a:endParaRPr/>
          </a:p>
        </p:txBody>
      </p:sp>
      <p:sp>
        <p:nvSpPr>
          <p:cNvPr id="109" name="Google Shape;109;g133d17dfe5a_0_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3d17dfe5a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3d17dfe5a_0_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https://www.sciencelearn.org.nz/collections/8092-matariki-and-environment-aotearoa-2022</a:t>
            </a:r>
            <a:endParaRPr/>
          </a:p>
          <a:p>
            <a:pPr marL="0" lvl="0" indent="0" algn="l" rtl="0">
              <a:spcBef>
                <a:spcPts val="360"/>
              </a:spcBef>
              <a:spcAft>
                <a:spcPts val="0"/>
              </a:spcAft>
              <a:buNone/>
            </a:pPr>
            <a:r>
              <a:rPr lang="en-AU" u="sng">
                <a:solidFill>
                  <a:schemeClr val="hlink"/>
                </a:solidFill>
                <a:hlinkClick r:id="rId4"/>
              </a:rPr>
              <a:t>https://www.sciencelearn.org.nz/resources/2762-creating-collections</a:t>
            </a:r>
            <a:r>
              <a:rPr lang="en-AU"/>
              <a:t> </a:t>
            </a:r>
            <a:endParaRPr/>
          </a:p>
          <a:p>
            <a:pPr marL="0" lvl="0" indent="0" algn="l" rtl="0">
              <a:spcBef>
                <a:spcPts val="360"/>
              </a:spcBef>
              <a:spcAft>
                <a:spcPts val="0"/>
              </a:spcAft>
              <a:buNone/>
            </a:pPr>
            <a:endParaRPr/>
          </a:p>
        </p:txBody>
      </p:sp>
      <p:sp>
        <p:nvSpPr>
          <p:cNvPr id="120" name="Google Shape;120;g133d17dfe5a_0_5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3d17dfe5a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3d17dfe5a_0_9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https://www.sciencelearn.org.nz/images/4857-tupuarangi</a:t>
            </a:r>
            <a:r>
              <a:rPr lang="en-AU"/>
              <a:t> </a:t>
            </a:r>
            <a:endParaRPr/>
          </a:p>
          <a:p>
            <a:pPr marL="0" lvl="0" indent="0" algn="l" rtl="0">
              <a:spcBef>
                <a:spcPts val="360"/>
              </a:spcBef>
              <a:spcAft>
                <a:spcPts val="0"/>
              </a:spcAft>
              <a:buClr>
                <a:schemeClr val="dk1"/>
              </a:buClr>
              <a:buSzPts val="1100"/>
              <a:buFont typeface="Arial"/>
              <a:buNone/>
            </a:pPr>
            <a:r>
              <a:rPr lang="en-AU" u="sng">
                <a:solidFill>
                  <a:schemeClr val="hlink"/>
                </a:solidFill>
                <a:hlinkClick r:id="rId4"/>
              </a:rPr>
              <a:t>https://www.sciencelearn.org.nz/images/4858-waiti</a:t>
            </a:r>
            <a:r>
              <a:rPr lang="en-AU"/>
              <a:t> </a:t>
            </a:r>
            <a:endParaRPr/>
          </a:p>
        </p:txBody>
      </p:sp>
      <p:sp>
        <p:nvSpPr>
          <p:cNvPr id="131" name="Google Shape;131;g133d17dfe5a_0_9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3d17dfe5a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3d17dfe5a_0_10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https://www.sciencelearn.org.nz/images/4862-waita-and-our-marine-environment</a:t>
            </a:r>
            <a:r>
              <a:rPr lang="en-AU"/>
              <a:t> </a:t>
            </a:r>
            <a:endParaRPr/>
          </a:p>
        </p:txBody>
      </p:sp>
      <p:sp>
        <p:nvSpPr>
          <p:cNvPr id="143" name="Google Shape;143;g133d17dfe5a_0_10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3d17dfe5a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3d17dfe5a_0_7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https://www.sciencelearn.org.nz/images/3846-threats-and-diseases</a:t>
            </a:r>
            <a:r>
              <a:rPr lang="en-AU"/>
              <a:t> </a:t>
            </a:r>
            <a:endParaRPr/>
          </a:p>
          <a:p>
            <a:pPr marL="0" lvl="0" indent="0" algn="l" rtl="0">
              <a:spcBef>
                <a:spcPts val="360"/>
              </a:spcBef>
              <a:spcAft>
                <a:spcPts val="0"/>
              </a:spcAft>
              <a:buNone/>
            </a:pPr>
            <a:endParaRPr/>
          </a:p>
          <a:p>
            <a:pPr marL="0" lvl="0" indent="0" algn="l" rtl="0">
              <a:spcBef>
                <a:spcPts val="360"/>
              </a:spcBef>
              <a:spcAft>
                <a:spcPts val="0"/>
              </a:spcAft>
              <a:buNone/>
            </a:pPr>
            <a:r>
              <a:rPr lang="en-AU" u="sng">
                <a:solidFill>
                  <a:schemeClr val="hlink"/>
                </a:solidFill>
                <a:hlinkClick r:id="rId4"/>
              </a:rPr>
              <a:t>https://www.sciencelearn.org.nz/videos/2102-local-curriculum-matauranga-and-science</a:t>
            </a:r>
            <a:r>
              <a:rPr lang="en-AU"/>
              <a:t> </a:t>
            </a:r>
            <a:endParaRPr/>
          </a:p>
        </p:txBody>
      </p:sp>
      <p:sp>
        <p:nvSpPr>
          <p:cNvPr id="154" name="Google Shape;154;g133d17dfe5a_0_7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549c22467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rgbClr val="000000"/>
              </a:solidFill>
              <a:latin typeface="Arial"/>
              <a:ea typeface="Arial"/>
              <a:cs typeface="Arial"/>
              <a:sym typeface="Arial"/>
            </a:endParaRPr>
          </a:p>
        </p:txBody>
      </p:sp>
      <p:sp>
        <p:nvSpPr>
          <p:cNvPr id="166" name="Google Shape;166;gd549c22467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133257fdd16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133257fdd16_2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 name="Google Shape;34;g133257fdd16_2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Calibri"/>
              <a:buNone/>
            </a:pPr>
            <a:r>
              <a:rPr lang="en-AU" sz="1800">
                <a:solidFill>
                  <a:srgbClr val="000000"/>
                </a:solidFill>
                <a:latin typeface="Arial"/>
                <a:ea typeface="Arial"/>
                <a:cs typeface="Arial"/>
                <a:sym typeface="Arial"/>
              </a:rPr>
              <a:t>The Science Learning Hub is funded by the New Zealand government – MBIE Ministry of Business, Innovation and Employment – under the Curious Minds fund</a:t>
            </a:r>
            <a:endParaRPr sz="1800" b="0" i="0" u="none" strike="noStrike" cap="none">
              <a:solidFill>
                <a:srgbClr val="000000"/>
              </a:solidFill>
              <a:latin typeface="Arial"/>
              <a:ea typeface="Arial"/>
              <a:cs typeface="Arial"/>
              <a:sym typeface="Arial"/>
            </a:endParaRPr>
          </a:p>
        </p:txBody>
      </p:sp>
      <p:sp>
        <p:nvSpPr>
          <p:cNvPr id="41" name="Google Shape;4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d08df2f204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d08df2f204_0_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sz="1100"/>
          </a:p>
        </p:txBody>
      </p:sp>
      <p:sp>
        <p:nvSpPr>
          <p:cNvPr id="50" name="Google Shape;50;gd08df2f204_0_2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3d17dfe5a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3d17dfe5a_0_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https://www.sciencelearn.org.nz/images/4839-environment-aotearoa-2022-report-cover</a:t>
            </a:r>
            <a:r>
              <a:rPr lang="en-AU"/>
              <a:t> </a:t>
            </a:r>
            <a:endParaRPr/>
          </a:p>
        </p:txBody>
      </p:sp>
      <p:sp>
        <p:nvSpPr>
          <p:cNvPr id="61" name="Google Shape;61;g133d17dfe5a_0_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a03a2e55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a03a2e55d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1" name="Google Shape;71;gca03a2e55d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3d17dfe5a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3d17dfe5a_0_3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a:t>How can you weave this into your classroom? Beyond the report.</a:t>
            </a:r>
            <a:endParaRPr/>
          </a:p>
          <a:p>
            <a:pPr marL="0" lvl="0" indent="0" algn="l" rtl="0">
              <a:spcBef>
                <a:spcPts val="360"/>
              </a:spcBef>
              <a:spcAft>
                <a:spcPts val="0"/>
              </a:spcAft>
              <a:buNone/>
            </a:pPr>
            <a:r>
              <a:rPr lang="en-AU" u="sng">
                <a:solidFill>
                  <a:schemeClr val="hlink"/>
                </a:solidFill>
                <a:hlinkClick r:id="rId3"/>
              </a:rPr>
              <a:t>https://www.sciencelearn.org.nz/resources/2963-our-atmosphere-and-climate-introduction</a:t>
            </a:r>
            <a:r>
              <a:rPr lang="en-AU"/>
              <a:t> </a:t>
            </a:r>
            <a:endParaRPr/>
          </a:p>
        </p:txBody>
      </p:sp>
      <p:sp>
        <p:nvSpPr>
          <p:cNvPr id="81" name="Google Shape;81;g133d17dfe5a_0_3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3d17dfe5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3d17dfe5a_0_4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AU" u="sng">
                <a:solidFill>
                  <a:schemeClr val="hlink"/>
                </a:solidFill>
                <a:hlinkClick r:id="rId3"/>
              </a:rPr>
              <a:t>https://www.sciencelearn.org.nz/images/4255-pirongia-forest-stream</a:t>
            </a:r>
            <a:r>
              <a:rPr lang="en-AU"/>
              <a:t> </a:t>
            </a:r>
            <a:endParaRPr/>
          </a:p>
        </p:txBody>
      </p:sp>
      <p:sp>
        <p:nvSpPr>
          <p:cNvPr id="88" name="Google Shape;88;g133d17dfe5a_0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08df2f204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08df2f204_0_1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AU" sz="1100" u="sng">
                <a:solidFill>
                  <a:schemeClr val="hlink"/>
                </a:solidFill>
                <a:hlinkClick r:id="rId3"/>
              </a:rPr>
              <a:t>https://www.sciencelearn.org.nz/resources/3124-waiti-freshwater-environments</a:t>
            </a:r>
            <a:r>
              <a:rPr lang="en-AU" sz="1100"/>
              <a:t> </a:t>
            </a:r>
            <a:endParaRPr sz="1100"/>
          </a:p>
          <a:p>
            <a:pPr marL="0" lvl="0" indent="0" algn="l" rtl="0">
              <a:spcBef>
                <a:spcPts val="360"/>
              </a:spcBef>
              <a:spcAft>
                <a:spcPts val="0"/>
              </a:spcAft>
              <a:buClr>
                <a:schemeClr val="dk1"/>
              </a:buClr>
              <a:buSzPts val="1100"/>
              <a:buFont typeface="Arial"/>
              <a:buNone/>
            </a:pPr>
            <a:endParaRPr sz="1100"/>
          </a:p>
        </p:txBody>
      </p:sp>
      <p:sp>
        <p:nvSpPr>
          <p:cNvPr id="97" name="Google Shape;97;gd08df2f204_0_11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l="357" r="347"/>
          <a:stretch/>
        </p:blipFill>
        <p:spPr>
          <a:xfrm>
            <a:off x="7362825" y="0"/>
            <a:ext cx="1717675" cy="754063"/>
          </a:xfrm>
          <a:prstGeom prst="rect">
            <a:avLst/>
          </a:prstGeom>
          <a:noFill/>
          <a:ln>
            <a:noFill/>
          </a:ln>
        </p:spPr>
      </p:pic>
      <p:sp>
        <p:nvSpPr>
          <p:cNvPr id="17" name="Google Shape;17;p2"/>
          <p:cNvSpPr txBox="1">
            <a:spLocks noGrp="1"/>
          </p:cNvSpPr>
          <p:nvPr>
            <p:ph type="title"/>
          </p:nvPr>
        </p:nvSpPr>
        <p:spPr>
          <a:xfrm>
            <a:off x="533399" y="611872"/>
            <a:ext cx="3840479" cy="1162048"/>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R="0" lvl="6"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R="0" lvl="7"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R="0" lvl="8"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18" name="Google Shape;18;p2"/>
          <p:cNvSpPr txBox="1">
            <a:spLocks noGrp="1"/>
          </p:cNvSpPr>
          <p:nvPr>
            <p:ph type="body" idx="1"/>
          </p:nvPr>
        </p:nvSpPr>
        <p:spPr>
          <a:xfrm>
            <a:off x="4742823" y="1587500"/>
            <a:ext cx="3840479" cy="3898900"/>
          </a:xfrm>
          <a:prstGeom prst="rect">
            <a:avLst/>
          </a:prstGeom>
          <a:noFill/>
          <a:ln>
            <a:noFill/>
          </a:ln>
        </p:spPr>
        <p:txBody>
          <a:bodyPr spcFirstLastPara="1" wrap="square" lIns="91425" tIns="91425" rIns="91425" bIns="91425" anchor="t" anchorCtr="0">
            <a:noAutofit/>
          </a:bodyPr>
          <a:lstStyle>
            <a:lvl1pPr marL="457200" marR="0" lvl="0" indent="-382270" algn="l" rtl="0">
              <a:lnSpc>
                <a:spcPct val="100000"/>
              </a:lnSpc>
              <a:spcBef>
                <a:spcPts val="2000"/>
              </a:spcBef>
              <a:spcAft>
                <a:spcPts val="0"/>
              </a:spcAft>
              <a:buClr>
                <a:srgbClr val="6FB7D7"/>
              </a:buClr>
              <a:buSzPts val="2420"/>
              <a:buFont typeface="Noto Sans Symbols"/>
              <a:buChar char="●"/>
              <a:defRPr sz="2200" b="0" i="0" u="none" strike="noStrike" cap="none">
                <a:solidFill>
                  <a:srgbClr val="595959"/>
                </a:solidFill>
                <a:latin typeface="Arial"/>
                <a:ea typeface="Arial"/>
                <a:cs typeface="Arial"/>
                <a:sym typeface="Arial"/>
              </a:defRPr>
            </a:lvl1pPr>
            <a:lvl2pPr marL="914400" marR="0" lvl="1" indent="-368300" algn="l" rtl="0">
              <a:lnSpc>
                <a:spcPct val="100000"/>
              </a:lnSpc>
              <a:spcBef>
                <a:spcPts val="600"/>
              </a:spcBef>
              <a:spcAft>
                <a:spcPts val="0"/>
              </a:spcAft>
              <a:buClr>
                <a:schemeClr val="accent1"/>
              </a:buClr>
              <a:buSzPts val="2200"/>
              <a:buFont typeface="Noto Sans Symbols"/>
              <a:buChar char="●"/>
              <a:defRPr sz="2000" b="0" i="0" u="none" strike="noStrike" cap="none">
                <a:solidFill>
                  <a:srgbClr val="595959"/>
                </a:solidFill>
                <a:latin typeface="Arial"/>
                <a:ea typeface="Arial"/>
                <a:cs typeface="Arial"/>
                <a:sym typeface="Arial"/>
              </a:defRPr>
            </a:lvl2pPr>
            <a:lvl3pPr marL="1371600" marR="0" lvl="2" indent="-354330" algn="l" rtl="0">
              <a:lnSpc>
                <a:spcPct val="100000"/>
              </a:lnSpc>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3pPr>
            <a:lvl4pPr marL="1828800" marR="0" lvl="3" indent="-354330" algn="l" rtl="0">
              <a:lnSpc>
                <a:spcPct val="100000"/>
              </a:lnSpc>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4pPr>
            <a:lvl5pPr marL="2286000" marR="0" lvl="4" indent="-354329" algn="l" rtl="0">
              <a:lnSpc>
                <a:spcPct val="100000"/>
              </a:lnSpc>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body" idx="2"/>
          </p:nvPr>
        </p:nvSpPr>
        <p:spPr>
          <a:xfrm>
            <a:off x="533399" y="1787856"/>
            <a:ext cx="3840479" cy="3720152"/>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2000"/>
              </a:spcBef>
              <a:spcAft>
                <a:spcPts val="0"/>
              </a:spcAft>
              <a:buClr>
                <a:srgbClr val="6FB7D7"/>
              </a:buClr>
              <a:buSzPts val="1980"/>
              <a:buFont typeface="Noto Sans Symbols"/>
              <a:buNone/>
              <a:defRPr sz="18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chemeClr val="accent1"/>
              </a:buClr>
              <a:buSzPts val="132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1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chemeClr val="accent1"/>
              </a:buClr>
              <a:buSzPts val="990"/>
              <a:buFont typeface="Noto Sans Symbols"/>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9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dt" idx="10"/>
          </p:nvPr>
        </p:nvSpPr>
        <p:spPr>
          <a:xfrm>
            <a:off x="6781800" y="6275387"/>
            <a:ext cx="981074"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ftr" idx="11"/>
          </p:nvPr>
        </p:nvSpPr>
        <p:spPr>
          <a:xfrm>
            <a:off x="265112" y="6275387"/>
            <a:ext cx="5983285"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7897813" y="6275387"/>
            <a:ext cx="990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49275" y="533400"/>
            <a:ext cx="8042273" cy="911224"/>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R="0" lvl="6"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R="0" lvl="7"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R="0" lvl="8" algn="ctr" rtl="0">
              <a:lnSpc>
                <a:spcPct val="100000"/>
              </a:lnSpc>
              <a:spcBef>
                <a:spcPts val="0"/>
              </a:spcBef>
              <a:spcAft>
                <a:spcPts val="0"/>
              </a:spcAft>
              <a:buClr>
                <a:schemeClr val="accent1"/>
              </a:buClr>
              <a:buSzPts val="36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11" name="Google Shape;11;p1"/>
          <p:cNvSpPr txBox="1">
            <a:spLocks noGrp="1"/>
          </p:cNvSpPr>
          <p:nvPr>
            <p:ph type="body" idx="1"/>
          </p:nvPr>
        </p:nvSpPr>
        <p:spPr>
          <a:xfrm>
            <a:off x="549275" y="1600200"/>
            <a:ext cx="8042273" cy="4343400"/>
          </a:xfrm>
          <a:prstGeom prst="rect">
            <a:avLst/>
          </a:prstGeom>
          <a:noFill/>
          <a:ln>
            <a:noFill/>
          </a:ln>
        </p:spPr>
        <p:txBody>
          <a:bodyPr spcFirstLastPara="1" wrap="square" lIns="91425" tIns="91425" rIns="91425" bIns="91425" anchor="t" anchorCtr="0">
            <a:noAutofit/>
          </a:bodyPr>
          <a:lstStyle>
            <a:lvl1pPr marL="457200" marR="0" lvl="0" indent="-396240" algn="l" rtl="0">
              <a:lnSpc>
                <a:spcPct val="100000"/>
              </a:lnSpc>
              <a:spcBef>
                <a:spcPts val="2000"/>
              </a:spcBef>
              <a:spcAft>
                <a:spcPts val="0"/>
              </a:spcAft>
              <a:buClr>
                <a:srgbClr val="6FB7D7"/>
              </a:buClr>
              <a:buSzPts val="2640"/>
              <a:buFont typeface="Noto Sans Symbols"/>
              <a:buChar char="●"/>
              <a:defRPr sz="2400" b="0" i="0" u="none" strike="noStrike" cap="none">
                <a:solidFill>
                  <a:srgbClr val="595959"/>
                </a:solidFill>
                <a:latin typeface="Arial"/>
                <a:ea typeface="Arial"/>
                <a:cs typeface="Arial"/>
                <a:sym typeface="Arial"/>
              </a:defRPr>
            </a:lvl1pPr>
            <a:lvl2pPr marL="914400" marR="0" lvl="1" indent="-382269" algn="l" rtl="0">
              <a:lnSpc>
                <a:spcPct val="100000"/>
              </a:lnSpc>
              <a:spcBef>
                <a:spcPts val="600"/>
              </a:spcBef>
              <a:spcAft>
                <a:spcPts val="0"/>
              </a:spcAft>
              <a:buClr>
                <a:schemeClr val="accent1"/>
              </a:buClr>
              <a:buSzPts val="2420"/>
              <a:buFont typeface="Noto Sans Symbols"/>
              <a:buChar char="●"/>
              <a:defRPr sz="2200" b="0" i="0" u="none" strike="noStrike" cap="none">
                <a:solidFill>
                  <a:srgbClr val="595959"/>
                </a:solidFill>
                <a:latin typeface="Arial"/>
                <a:ea typeface="Arial"/>
                <a:cs typeface="Arial"/>
                <a:sym typeface="Arial"/>
              </a:defRPr>
            </a:lvl2pPr>
            <a:lvl3pPr marL="1371600" marR="0" lvl="2" indent="-368300" algn="l" rtl="0">
              <a:lnSpc>
                <a:spcPct val="100000"/>
              </a:lnSpc>
              <a:spcBef>
                <a:spcPts val="600"/>
              </a:spcBef>
              <a:spcAft>
                <a:spcPts val="0"/>
              </a:spcAft>
              <a:buClr>
                <a:schemeClr val="accent1"/>
              </a:buClr>
              <a:buSzPts val="2200"/>
              <a:buFont typeface="Noto Sans Symbols"/>
              <a:buChar char="●"/>
              <a:defRPr sz="2000" b="0" i="0" u="none" strike="noStrike" cap="none">
                <a:solidFill>
                  <a:srgbClr val="595959"/>
                </a:solidFill>
                <a:latin typeface="Arial"/>
                <a:ea typeface="Arial"/>
                <a:cs typeface="Arial"/>
                <a:sym typeface="Arial"/>
              </a:defRPr>
            </a:lvl3pPr>
            <a:lvl4pPr marL="1828800" marR="0" lvl="3" indent="-354330" algn="l" rtl="0">
              <a:lnSpc>
                <a:spcPct val="100000"/>
              </a:lnSpc>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4pPr>
            <a:lvl5pPr marL="2286000" marR="0" lvl="4" indent="-354329" algn="l" rtl="0">
              <a:lnSpc>
                <a:spcPct val="100000"/>
              </a:lnSpc>
              <a:spcBef>
                <a:spcPts val="600"/>
              </a:spcBef>
              <a:spcAft>
                <a:spcPts val="0"/>
              </a:spcAft>
              <a:buClr>
                <a:schemeClr val="accent1"/>
              </a:buClr>
              <a:buSzPts val="1980"/>
              <a:buFont typeface="Noto Sans Symbols"/>
              <a:buChar char="●"/>
              <a:defRPr sz="18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781800" y="6275387"/>
            <a:ext cx="981074"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65112" y="6275387"/>
            <a:ext cx="5983285"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7897813" y="6275387"/>
            <a:ext cx="990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900"/>
              <a:buFont typeface="Arial"/>
              <a:buNone/>
              <a:defRPr sz="3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sciencelearn.org.nz/" TargetMode="External"/><Relationship Id="rId5" Type="http://schemas.openxmlformats.org/officeDocument/2006/relationships/hyperlink" Target="https://creativecommons.org/licenses/by/4.0/"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image" Target="../media/image1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hyperlink" Target="http://slh-talk.slack.com/" TargetMode="External"/><Relationship Id="rId13" Type="http://schemas.openxmlformats.org/officeDocument/2006/relationships/image" Target="../media/image26.jpg"/><Relationship Id="rId3" Type="http://schemas.openxmlformats.org/officeDocument/2006/relationships/hyperlink" Target="mailto:enquiries@sciencelearn.org.nz" TargetMode="External"/><Relationship Id="rId7" Type="http://schemas.openxmlformats.org/officeDocument/2006/relationships/hyperlink" Target="https://join.slack.com/t/slh-talk/shared_invite/enQtMjU3OTUzMDgwNjYxLTk1ZTdlMGY4Zjk5MzlkMDIwMmNkMzliOGZkYWQzNzFiZWM5M2U1ZGY1MTY3MjVjYmRjOWE1MTM1ZTc4OGRiY2Y" TargetMode="Externa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nstagram.com/sciencelearninghubnz" TargetMode="External"/><Relationship Id="rId11" Type="http://schemas.openxmlformats.org/officeDocument/2006/relationships/image" Target="../media/image24.png"/><Relationship Id="rId5" Type="http://schemas.openxmlformats.org/officeDocument/2006/relationships/hyperlink" Target="https://nz.pinterest.com/nzsciencelearn/" TargetMode="External"/><Relationship Id="rId10" Type="http://schemas.openxmlformats.org/officeDocument/2006/relationships/image" Target="../media/image23.png"/><Relationship Id="rId4" Type="http://schemas.openxmlformats.org/officeDocument/2006/relationships/hyperlink" Target="http://www.facebook.com/nzsciencelearn" TargetMode="External"/><Relationship Id="rId9" Type="http://schemas.openxmlformats.org/officeDocument/2006/relationships/image" Target="../media/image4.jp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ww.sciencelearn.org.nz/"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hyperlink" Target="http://www.sciencelearn.org.nz/"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3"/>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
        <p:nvSpPr>
          <p:cNvPr id="29" name="Google Shape;29;p3"/>
          <p:cNvSpPr txBox="1"/>
          <p:nvPr/>
        </p:nvSpPr>
        <p:spPr>
          <a:xfrm>
            <a:off x="0" y="220300"/>
            <a:ext cx="8858400" cy="129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AU" sz="4800" b="1">
                <a:solidFill>
                  <a:srgbClr val="2C7C9F"/>
                </a:solidFill>
              </a:rPr>
              <a:t>Te Kāhui o Matariki </a:t>
            </a:r>
            <a:endParaRPr sz="4800" b="1">
              <a:solidFill>
                <a:srgbClr val="2C7C9F"/>
              </a:solidFill>
            </a:endParaRPr>
          </a:p>
          <a:p>
            <a:pPr marL="0" lvl="0" indent="0" algn="ctr" rtl="0">
              <a:spcBef>
                <a:spcPts val="0"/>
              </a:spcBef>
              <a:spcAft>
                <a:spcPts val="0"/>
              </a:spcAft>
              <a:buNone/>
            </a:pPr>
            <a:r>
              <a:rPr lang="en-AU" sz="3600" b="1">
                <a:solidFill>
                  <a:srgbClr val="2C7C9F"/>
                </a:solidFill>
              </a:rPr>
              <a:t>and the environment</a:t>
            </a:r>
            <a:endParaRPr sz="3600" b="1">
              <a:solidFill>
                <a:srgbClr val="2C7C9F"/>
              </a:solidFill>
            </a:endParaRPr>
          </a:p>
        </p:txBody>
      </p:sp>
      <p:pic>
        <p:nvPicPr>
          <p:cNvPr id="30" name="Google Shape;30;p3"/>
          <p:cNvPicPr preferRelativeResize="0"/>
          <p:nvPr/>
        </p:nvPicPr>
        <p:blipFill>
          <a:blip r:embed="rId4">
            <a:alphaModFix/>
          </a:blip>
          <a:stretch>
            <a:fillRect/>
          </a:stretch>
        </p:blipFill>
        <p:spPr>
          <a:xfrm>
            <a:off x="2620175" y="1564150"/>
            <a:ext cx="3846285" cy="4756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a:off x="533400" y="285975"/>
            <a:ext cx="5559600" cy="87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sz="3300" b="1">
                <a:latin typeface="Calibri"/>
                <a:ea typeface="Calibri"/>
                <a:cs typeface="Calibri"/>
                <a:sym typeface="Calibri"/>
              </a:rPr>
              <a:t>Images and infographics</a:t>
            </a:r>
            <a:endParaRPr sz="3300" b="1">
              <a:latin typeface="Calibri"/>
              <a:ea typeface="Calibri"/>
              <a:cs typeface="Calibri"/>
              <a:sym typeface="Calibri"/>
            </a:endParaRPr>
          </a:p>
        </p:txBody>
      </p:sp>
      <p:sp>
        <p:nvSpPr>
          <p:cNvPr id="112" name="Google Shape;112;p12"/>
          <p:cNvSpPr txBox="1">
            <a:spLocks noGrp="1"/>
          </p:cNvSpPr>
          <p:nvPr>
            <p:ph type="body" idx="2"/>
          </p:nvPr>
        </p:nvSpPr>
        <p:spPr>
          <a:xfrm>
            <a:off x="533399" y="1787856"/>
            <a:ext cx="3840600" cy="3720300"/>
          </a:xfrm>
          <a:prstGeom prst="rect">
            <a:avLst/>
          </a:prstGeom>
        </p:spPr>
        <p:txBody>
          <a:bodyPr spcFirstLastPara="1" wrap="square" lIns="91425" tIns="91425" rIns="91425" bIns="91425" anchor="t" anchorCtr="0">
            <a:noAutofit/>
          </a:bodyPr>
          <a:lstStyle/>
          <a:p>
            <a:pPr marL="0" lvl="0" indent="0" algn="ctr" rtl="0">
              <a:spcBef>
                <a:spcPts val="2000"/>
              </a:spcBef>
              <a:spcAft>
                <a:spcPts val="0"/>
              </a:spcAft>
              <a:buNone/>
            </a:pPr>
            <a:endParaRPr/>
          </a:p>
        </p:txBody>
      </p:sp>
      <p:pic>
        <p:nvPicPr>
          <p:cNvPr id="113" name="Google Shape;113;p12"/>
          <p:cNvPicPr preferRelativeResize="0"/>
          <p:nvPr/>
        </p:nvPicPr>
        <p:blipFill>
          <a:blip r:embed="rId3">
            <a:alphaModFix/>
          </a:blip>
          <a:stretch>
            <a:fillRect/>
          </a:stretch>
        </p:blipFill>
        <p:spPr>
          <a:xfrm>
            <a:off x="4742825" y="2214612"/>
            <a:ext cx="3669876" cy="2240899"/>
          </a:xfrm>
          <a:prstGeom prst="rect">
            <a:avLst/>
          </a:prstGeom>
          <a:noFill/>
          <a:ln>
            <a:noFill/>
          </a:ln>
        </p:spPr>
      </p:pic>
      <p:pic>
        <p:nvPicPr>
          <p:cNvPr id="114" name="Google Shape;114;p12"/>
          <p:cNvPicPr preferRelativeResize="0"/>
          <p:nvPr/>
        </p:nvPicPr>
        <p:blipFill>
          <a:blip r:embed="rId4">
            <a:alphaModFix/>
          </a:blip>
          <a:stretch>
            <a:fillRect/>
          </a:stretch>
        </p:blipFill>
        <p:spPr>
          <a:xfrm>
            <a:off x="599500" y="1266225"/>
            <a:ext cx="3972500" cy="4927148"/>
          </a:xfrm>
          <a:prstGeom prst="rect">
            <a:avLst/>
          </a:prstGeom>
          <a:noFill/>
          <a:ln>
            <a:noFill/>
          </a:ln>
        </p:spPr>
      </p:pic>
      <p:sp>
        <p:nvSpPr>
          <p:cNvPr id="115" name="Google Shape;115;p12"/>
          <p:cNvSpPr txBox="1"/>
          <p:nvPr/>
        </p:nvSpPr>
        <p:spPr>
          <a:xfrm>
            <a:off x="4629725" y="4455500"/>
            <a:ext cx="1941300" cy="82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AU" sz="550">
                <a:solidFill>
                  <a:schemeClr val="dk1"/>
                </a:solidFill>
                <a:latin typeface="Verdana"/>
                <a:ea typeface="Verdana"/>
                <a:cs typeface="Verdana"/>
                <a:sym typeface="Verdana"/>
              </a:rPr>
              <a:t>Source: Ministry for the Environment, Stats NZ and data providers. Licensed by the Ministry for the Environment and Stats NZ for reuse under the</a:t>
            </a:r>
            <a:r>
              <a:rPr lang="en-AU" sz="550">
                <a:solidFill>
                  <a:srgbClr val="073A6C"/>
                </a:solidFill>
                <a:latin typeface="Verdana"/>
                <a:ea typeface="Verdana"/>
                <a:cs typeface="Verdana"/>
                <a:sym typeface="Verdana"/>
              </a:rPr>
              <a:t> </a:t>
            </a:r>
            <a:r>
              <a:rPr lang="en-AU" sz="550" u="sng">
                <a:solidFill>
                  <a:schemeClr val="hlink"/>
                </a:solidFill>
                <a:latin typeface="Verdana"/>
                <a:ea typeface="Verdana"/>
                <a:cs typeface="Verdana"/>
                <a:sym typeface="Verdana"/>
                <a:hlinkClick r:id="rId5"/>
              </a:rPr>
              <a:t>Creative Commons Attribution 4.0 International licence</a:t>
            </a:r>
            <a:r>
              <a:rPr lang="en-AU" sz="550">
                <a:solidFill>
                  <a:schemeClr val="dk1"/>
                </a:solidFill>
                <a:latin typeface="Verdana"/>
                <a:ea typeface="Verdana"/>
                <a:cs typeface="Verdana"/>
                <a:sym typeface="Verdana"/>
              </a:rPr>
              <a:t>. © Crown Copyright.</a:t>
            </a:r>
            <a:endParaRPr sz="55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000"/>
          </a:p>
        </p:txBody>
      </p:sp>
      <p:sp>
        <p:nvSpPr>
          <p:cNvPr id="116" name="Google Shape;116;p12"/>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6">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6"/>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body" idx="1"/>
          </p:nvPr>
        </p:nvSpPr>
        <p:spPr>
          <a:xfrm>
            <a:off x="6220375" y="1587500"/>
            <a:ext cx="2550600" cy="38988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a:solidFill>
                  <a:schemeClr val="dk1"/>
                </a:solidFill>
              </a:rPr>
              <a:t>Public collection</a:t>
            </a:r>
            <a:endParaRPr>
              <a:solidFill>
                <a:schemeClr val="dk1"/>
              </a:solidFill>
            </a:endParaRPr>
          </a:p>
          <a:p>
            <a:pPr marL="457200" lvl="0" indent="-382270" algn="l" rtl="0">
              <a:spcBef>
                <a:spcPts val="2000"/>
              </a:spcBef>
              <a:spcAft>
                <a:spcPts val="0"/>
              </a:spcAft>
              <a:buClr>
                <a:schemeClr val="dk1"/>
              </a:buClr>
              <a:buSzPts val="2420"/>
              <a:buChar char="●"/>
            </a:pPr>
            <a:r>
              <a:rPr lang="en-AU">
                <a:solidFill>
                  <a:schemeClr val="dk1"/>
                </a:solidFill>
              </a:rPr>
              <a:t>all resources in one place</a:t>
            </a:r>
            <a:endParaRPr>
              <a:solidFill>
                <a:schemeClr val="dk1"/>
              </a:solidFill>
            </a:endParaRPr>
          </a:p>
          <a:p>
            <a:pPr marL="457200" lvl="0" indent="-382270" algn="l" rtl="0">
              <a:spcBef>
                <a:spcPts val="0"/>
              </a:spcBef>
              <a:spcAft>
                <a:spcPts val="0"/>
              </a:spcAft>
              <a:buClr>
                <a:schemeClr val="dk1"/>
              </a:buClr>
              <a:buSzPts val="2420"/>
              <a:buChar char="●"/>
            </a:pPr>
            <a:r>
              <a:rPr lang="en-AU">
                <a:solidFill>
                  <a:schemeClr val="dk1"/>
                </a:solidFill>
              </a:rPr>
              <a:t>pedagogical notes</a:t>
            </a:r>
            <a:endParaRPr>
              <a:solidFill>
                <a:schemeClr val="dk1"/>
              </a:solidFill>
            </a:endParaRPr>
          </a:p>
          <a:p>
            <a:pPr marL="457200" lvl="0" indent="-382270" algn="l" rtl="0">
              <a:spcBef>
                <a:spcPts val="0"/>
              </a:spcBef>
              <a:spcAft>
                <a:spcPts val="0"/>
              </a:spcAft>
              <a:buClr>
                <a:schemeClr val="dk1"/>
              </a:buClr>
              <a:buSzPts val="2420"/>
              <a:buChar char="●"/>
            </a:pPr>
            <a:r>
              <a:rPr lang="en-AU">
                <a:solidFill>
                  <a:schemeClr val="dk1"/>
                </a:solidFill>
              </a:rPr>
              <a:t>related resources to deepen understanding.</a:t>
            </a:r>
            <a:endParaRPr>
              <a:solidFill>
                <a:schemeClr val="dk1"/>
              </a:solidFill>
            </a:endParaRPr>
          </a:p>
        </p:txBody>
      </p:sp>
      <p:sp>
        <p:nvSpPr>
          <p:cNvPr id="123" name="Google Shape;123;p13"/>
          <p:cNvSpPr txBox="1">
            <a:spLocks noGrp="1"/>
          </p:cNvSpPr>
          <p:nvPr>
            <p:ph type="body" idx="2"/>
          </p:nvPr>
        </p:nvSpPr>
        <p:spPr>
          <a:xfrm>
            <a:off x="533399" y="1787856"/>
            <a:ext cx="3840600" cy="3720300"/>
          </a:xfrm>
          <a:prstGeom prst="rect">
            <a:avLst/>
          </a:prstGeom>
        </p:spPr>
        <p:txBody>
          <a:bodyPr spcFirstLastPara="1" wrap="square" lIns="91425" tIns="91425" rIns="91425" bIns="91425" anchor="t" anchorCtr="0">
            <a:noAutofit/>
          </a:bodyPr>
          <a:lstStyle/>
          <a:p>
            <a:pPr marL="0" lvl="0" indent="0" algn="ctr" rtl="0">
              <a:spcBef>
                <a:spcPts val="2000"/>
              </a:spcBef>
              <a:spcAft>
                <a:spcPts val="0"/>
              </a:spcAft>
              <a:buNone/>
            </a:pPr>
            <a:endParaRPr/>
          </a:p>
        </p:txBody>
      </p:sp>
      <p:sp>
        <p:nvSpPr>
          <p:cNvPr id="124" name="Google Shape;124;p13"/>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
        <p:nvSpPr>
          <p:cNvPr id="125" name="Google Shape;125;p13"/>
          <p:cNvSpPr txBox="1">
            <a:spLocks noGrp="1"/>
          </p:cNvSpPr>
          <p:nvPr>
            <p:ph type="title"/>
          </p:nvPr>
        </p:nvSpPr>
        <p:spPr>
          <a:xfrm>
            <a:off x="226725" y="373491"/>
            <a:ext cx="7849800" cy="117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sz="3400" b="1" dirty="0">
                <a:latin typeface="Calibri"/>
                <a:ea typeface="Calibri"/>
                <a:cs typeface="Calibri"/>
                <a:sym typeface="Calibri"/>
              </a:rPr>
              <a:t>Using Te Kāhui o Matariki resources in </a:t>
            </a:r>
            <a:endParaRPr sz="3400" b="1" dirty="0">
              <a:latin typeface="Calibri"/>
              <a:ea typeface="Calibri"/>
              <a:cs typeface="Calibri"/>
              <a:sym typeface="Calibri"/>
            </a:endParaRPr>
          </a:p>
          <a:p>
            <a:pPr marL="0" lvl="0" indent="0" algn="l" rtl="0">
              <a:spcBef>
                <a:spcPts val="0"/>
              </a:spcBef>
              <a:spcAft>
                <a:spcPts val="0"/>
              </a:spcAft>
              <a:buNone/>
            </a:pPr>
            <a:r>
              <a:rPr lang="en-AU" sz="3400" b="1" dirty="0">
                <a:latin typeface="Calibri"/>
                <a:ea typeface="Calibri"/>
                <a:cs typeface="Calibri"/>
                <a:sym typeface="Calibri"/>
              </a:rPr>
              <a:t>the classroom</a:t>
            </a:r>
            <a:endParaRPr sz="3400" b="1" dirty="0">
              <a:latin typeface="Calibri"/>
              <a:ea typeface="Calibri"/>
              <a:cs typeface="Calibri"/>
              <a:sym typeface="Calibri"/>
            </a:endParaRPr>
          </a:p>
        </p:txBody>
      </p:sp>
      <p:pic>
        <p:nvPicPr>
          <p:cNvPr id="126" name="Google Shape;126;p13"/>
          <p:cNvPicPr preferRelativeResize="0"/>
          <p:nvPr/>
        </p:nvPicPr>
        <p:blipFill>
          <a:blip r:embed="rId4">
            <a:alphaModFix/>
          </a:blip>
          <a:stretch>
            <a:fillRect/>
          </a:stretch>
        </p:blipFill>
        <p:spPr>
          <a:xfrm>
            <a:off x="226725" y="1716500"/>
            <a:ext cx="4661726" cy="2872975"/>
          </a:xfrm>
          <a:prstGeom prst="rect">
            <a:avLst/>
          </a:prstGeom>
          <a:noFill/>
          <a:ln>
            <a:noFill/>
          </a:ln>
        </p:spPr>
      </p:pic>
      <p:pic>
        <p:nvPicPr>
          <p:cNvPr id="127" name="Google Shape;127;p13"/>
          <p:cNvPicPr preferRelativeResize="0"/>
          <p:nvPr/>
        </p:nvPicPr>
        <p:blipFill>
          <a:blip r:embed="rId5">
            <a:alphaModFix/>
          </a:blip>
          <a:stretch>
            <a:fillRect/>
          </a:stretch>
        </p:blipFill>
        <p:spPr>
          <a:xfrm>
            <a:off x="1432899" y="3554800"/>
            <a:ext cx="4661726" cy="27369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body" idx="1"/>
          </p:nvPr>
        </p:nvSpPr>
        <p:spPr>
          <a:xfrm>
            <a:off x="6980800" y="1913150"/>
            <a:ext cx="1759200" cy="36072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sz="2400">
                <a:solidFill>
                  <a:schemeClr val="dk1"/>
                </a:solidFill>
              </a:rPr>
              <a:t>Explore written and visual literacies.</a:t>
            </a:r>
            <a:endParaRPr sz="2400">
              <a:solidFill>
                <a:schemeClr val="dk1"/>
              </a:solidFill>
            </a:endParaRPr>
          </a:p>
          <a:p>
            <a:pPr marL="0" lvl="0" indent="0" algn="l" rtl="0">
              <a:spcBef>
                <a:spcPts val="2000"/>
              </a:spcBef>
              <a:spcAft>
                <a:spcPts val="0"/>
              </a:spcAft>
              <a:buNone/>
            </a:pPr>
            <a:r>
              <a:rPr lang="en-AU" sz="2400">
                <a:solidFill>
                  <a:schemeClr val="dk1"/>
                </a:solidFill>
              </a:rPr>
              <a:t>Create your own.</a:t>
            </a:r>
            <a:endParaRPr sz="2400">
              <a:solidFill>
                <a:schemeClr val="dk1"/>
              </a:solidFill>
            </a:endParaRPr>
          </a:p>
        </p:txBody>
      </p:sp>
      <p:sp>
        <p:nvSpPr>
          <p:cNvPr id="134" name="Google Shape;134;p14"/>
          <p:cNvSpPr txBox="1">
            <a:spLocks noGrp="1"/>
          </p:cNvSpPr>
          <p:nvPr>
            <p:ph type="body" idx="2"/>
          </p:nvPr>
        </p:nvSpPr>
        <p:spPr>
          <a:xfrm>
            <a:off x="335049" y="1348606"/>
            <a:ext cx="3840600" cy="37203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endParaRPr sz="2400"/>
          </a:p>
          <a:p>
            <a:pPr marL="0" lvl="0" indent="0" algn="ctr" rtl="0">
              <a:spcBef>
                <a:spcPts val="2000"/>
              </a:spcBef>
              <a:spcAft>
                <a:spcPts val="0"/>
              </a:spcAft>
              <a:buNone/>
            </a:pPr>
            <a:endParaRPr/>
          </a:p>
        </p:txBody>
      </p:sp>
      <p:sp>
        <p:nvSpPr>
          <p:cNvPr id="135" name="Google Shape;135;p14"/>
          <p:cNvSpPr txBox="1">
            <a:spLocks noGrp="1"/>
          </p:cNvSpPr>
          <p:nvPr>
            <p:ph type="title"/>
          </p:nvPr>
        </p:nvSpPr>
        <p:spPr>
          <a:xfrm>
            <a:off x="335049" y="355762"/>
            <a:ext cx="8247000" cy="153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sz="3400" b="1" dirty="0">
                <a:latin typeface="Calibri"/>
                <a:ea typeface="Calibri"/>
                <a:cs typeface="Calibri"/>
                <a:sym typeface="Calibri"/>
              </a:rPr>
              <a:t>Cross-curricular learning activity:</a:t>
            </a:r>
            <a:endParaRPr sz="3400" b="1" dirty="0">
              <a:latin typeface="Calibri"/>
              <a:ea typeface="Calibri"/>
              <a:cs typeface="Calibri"/>
              <a:sym typeface="Calibri"/>
            </a:endParaRPr>
          </a:p>
          <a:p>
            <a:pPr marL="0" lvl="0" indent="0" algn="l" rtl="0">
              <a:spcBef>
                <a:spcPts val="0"/>
              </a:spcBef>
              <a:spcAft>
                <a:spcPts val="0"/>
              </a:spcAft>
              <a:buNone/>
            </a:pPr>
            <a:r>
              <a:rPr lang="en-AU" sz="3400" b="1" dirty="0">
                <a:latin typeface="Calibri"/>
                <a:ea typeface="Calibri"/>
                <a:cs typeface="Calibri"/>
                <a:sym typeface="Calibri"/>
              </a:rPr>
              <a:t>Exploring the images and whakataukī connecting to Te Kāhui o Matariki</a:t>
            </a:r>
            <a:endParaRPr sz="3400" b="1" dirty="0">
              <a:latin typeface="Calibri"/>
              <a:ea typeface="Calibri"/>
              <a:cs typeface="Calibri"/>
              <a:sym typeface="Calibri"/>
            </a:endParaRPr>
          </a:p>
        </p:txBody>
      </p:sp>
      <p:sp>
        <p:nvSpPr>
          <p:cNvPr id="136" name="Google Shape;136;p14"/>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pic>
        <p:nvPicPr>
          <p:cNvPr id="137" name="Google Shape;137;p14"/>
          <p:cNvPicPr preferRelativeResize="0"/>
          <p:nvPr/>
        </p:nvPicPr>
        <p:blipFill>
          <a:blip r:embed="rId4">
            <a:alphaModFix/>
          </a:blip>
          <a:stretch>
            <a:fillRect/>
          </a:stretch>
        </p:blipFill>
        <p:spPr>
          <a:xfrm>
            <a:off x="335050" y="2146925"/>
            <a:ext cx="4115751" cy="2564149"/>
          </a:xfrm>
          <a:prstGeom prst="rect">
            <a:avLst/>
          </a:prstGeom>
          <a:noFill/>
          <a:ln>
            <a:noFill/>
          </a:ln>
        </p:spPr>
      </p:pic>
      <p:pic>
        <p:nvPicPr>
          <p:cNvPr id="138" name="Google Shape;138;p14"/>
          <p:cNvPicPr preferRelativeResize="0"/>
          <p:nvPr/>
        </p:nvPicPr>
        <p:blipFill>
          <a:blip r:embed="rId5">
            <a:alphaModFix/>
          </a:blip>
          <a:stretch>
            <a:fillRect/>
          </a:stretch>
        </p:blipFill>
        <p:spPr>
          <a:xfrm>
            <a:off x="3310925" y="4031775"/>
            <a:ext cx="3669876" cy="2240899"/>
          </a:xfrm>
          <a:prstGeom prst="rect">
            <a:avLst/>
          </a:prstGeom>
          <a:noFill/>
          <a:ln>
            <a:noFill/>
          </a:ln>
        </p:spPr>
      </p:pic>
      <p:sp>
        <p:nvSpPr>
          <p:cNvPr id="139" name="Google Shape;139;p14"/>
          <p:cNvSpPr txBox="1"/>
          <p:nvPr/>
        </p:nvSpPr>
        <p:spPr>
          <a:xfrm>
            <a:off x="335050" y="4662250"/>
            <a:ext cx="3113400" cy="63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AU" sz="550">
                <a:solidFill>
                  <a:schemeClr val="dk1"/>
                </a:solidFill>
                <a:latin typeface="Verdana"/>
                <a:ea typeface="Verdana"/>
                <a:cs typeface="Verdana"/>
                <a:sym typeface="Verdana"/>
              </a:rPr>
              <a:t>Source: Ministry for the Environment. Licensed by the Ministry for the Environment and Stats NZ for reuse under the</a:t>
            </a:r>
            <a:r>
              <a:rPr lang="en-AU" sz="550">
                <a:solidFill>
                  <a:srgbClr val="073A6C"/>
                </a:solidFill>
                <a:latin typeface="Verdana"/>
                <a:ea typeface="Verdana"/>
                <a:cs typeface="Verdana"/>
                <a:sym typeface="Verdana"/>
              </a:rPr>
              <a:t> </a:t>
            </a:r>
            <a:r>
              <a:rPr lang="en-AU" sz="550" u="sng">
                <a:solidFill>
                  <a:schemeClr val="hlink"/>
                </a:solidFill>
                <a:latin typeface="Verdana"/>
                <a:ea typeface="Verdana"/>
                <a:cs typeface="Verdana"/>
                <a:sym typeface="Verdana"/>
                <a:hlinkClick r:id="rId6"/>
              </a:rPr>
              <a:t>Creative Commons Attribution 4.0 International licence</a:t>
            </a:r>
            <a:r>
              <a:rPr lang="en-AU" sz="550">
                <a:solidFill>
                  <a:schemeClr val="dk1"/>
                </a:solidFill>
                <a:latin typeface="Verdana"/>
                <a:ea typeface="Verdana"/>
                <a:cs typeface="Verdana"/>
                <a:sym typeface="Verdana"/>
              </a:rPr>
              <a:t>. © Crown Copyright.</a:t>
            </a:r>
            <a:endParaRPr sz="55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body" idx="1"/>
          </p:nvPr>
        </p:nvSpPr>
        <p:spPr>
          <a:xfrm>
            <a:off x="5823625" y="1645825"/>
            <a:ext cx="2890800" cy="30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2400">
                <a:solidFill>
                  <a:schemeClr val="dk1"/>
                </a:solidFill>
              </a:rPr>
              <a:t>Explore:</a:t>
            </a:r>
            <a:endParaRPr sz="2400">
              <a:solidFill>
                <a:schemeClr val="dk1"/>
              </a:solidFill>
            </a:endParaRPr>
          </a:p>
          <a:p>
            <a:pPr marL="457200" lvl="0" indent="-381000" algn="l" rtl="0">
              <a:spcBef>
                <a:spcPts val="2000"/>
              </a:spcBef>
              <a:spcAft>
                <a:spcPts val="0"/>
              </a:spcAft>
              <a:buClr>
                <a:schemeClr val="dk1"/>
              </a:buClr>
              <a:buSzPts val="2400"/>
              <a:buChar char="●"/>
            </a:pPr>
            <a:r>
              <a:rPr lang="en-AU" sz="2400">
                <a:solidFill>
                  <a:schemeClr val="dk1"/>
                </a:solidFill>
              </a:rPr>
              <a:t>purpose</a:t>
            </a:r>
            <a:endParaRPr sz="2400">
              <a:solidFill>
                <a:schemeClr val="dk1"/>
              </a:solidFill>
            </a:endParaRPr>
          </a:p>
          <a:p>
            <a:pPr marL="457200" lvl="0" indent="-381000" algn="l" rtl="0">
              <a:spcBef>
                <a:spcPts val="1000"/>
              </a:spcBef>
              <a:spcAft>
                <a:spcPts val="0"/>
              </a:spcAft>
              <a:buClr>
                <a:schemeClr val="dk1"/>
              </a:buClr>
              <a:buSzPts val="2400"/>
              <a:buChar char="●"/>
            </a:pPr>
            <a:r>
              <a:rPr lang="en-AU" sz="2400">
                <a:solidFill>
                  <a:schemeClr val="dk1"/>
                </a:solidFill>
              </a:rPr>
              <a:t>visual components</a:t>
            </a:r>
            <a:endParaRPr sz="2400">
              <a:solidFill>
                <a:schemeClr val="dk1"/>
              </a:solidFill>
            </a:endParaRPr>
          </a:p>
          <a:p>
            <a:pPr marL="457200" lvl="0" indent="-381000" algn="l" rtl="0">
              <a:spcBef>
                <a:spcPts val="1000"/>
              </a:spcBef>
              <a:spcAft>
                <a:spcPts val="0"/>
              </a:spcAft>
              <a:buClr>
                <a:schemeClr val="dk1"/>
              </a:buClr>
              <a:buSzPts val="2400"/>
              <a:buChar char="●"/>
            </a:pPr>
            <a:r>
              <a:rPr lang="en-AU" sz="2400">
                <a:solidFill>
                  <a:schemeClr val="dk1"/>
                </a:solidFill>
              </a:rPr>
              <a:t>literacy components</a:t>
            </a:r>
            <a:endParaRPr sz="2400">
              <a:solidFill>
                <a:schemeClr val="dk1"/>
              </a:solidFill>
            </a:endParaRPr>
          </a:p>
          <a:p>
            <a:pPr marL="457200" lvl="0" indent="-381000" algn="l" rtl="0">
              <a:spcBef>
                <a:spcPts val="2000"/>
              </a:spcBef>
              <a:spcAft>
                <a:spcPts val="1000"/>
              </a:spcAft>
              <a:buClr>
                <a:schemeClr val="dk1"/>
              </a:buClr>
              <a:buSzPts val="2400"/>
              <a:buChar char="●"/>
            </a:pPr>
            <a:r>
              <a:rPr lang="en-AU" sz="2400">
                <a:solidFill>
                  <a:schemeClr val="dk1"/>
                </a:solidFill>
              </a:rPr>
              <a:t>framework to create your own</a:t>
            </a:r>
            <a:endParaRPr sz="2400">
              <a:solidFill>
                <a:schemeClr val="dk1"/>
              </a:solidFill>
            </a:endParaRPr>
          </a:p>
        </p:txBody>
      </p:sp>
      <p:sp>
        <p:nvSpPr>
          <p:cNvPr id="146" name="Google Shape;146;p15"/>
          <p:cNvSpPr txBox="1">
            <a:spLocks noGrp="1"/>
          </p:cNvSpPr>
          <p:nvPr>
            <p:ph type="title"/>
          </p:nvPr>
        </p:nvSpPr>
        <p:spPr>
          <a:xfrm>
            <a:off x="343800" y="446890"/>
            <a:ext cx="8456400" cy="137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sz="3400" b="1" dirty="0">
                <a:latin typeface="Calibri"/>
                <a:ea typeface="Calibri"/>
                <a:cs typeface="Calibri"/>
                <a:sym typeface="Calibri"/>
              </a:rPr>
              <a:t>Interpret representations: </a:t>
            </a:r>
            <a:endParaRPr sz="3400" b="1" dirty="0">
              <a:latin typeface="Calibri"/>
              <a:ea typeface="Calibri"/>
              <a:cs typeface="Calibri"/>
              <a:sym typeface="Calibri"/>
            </a:endParaRPr>
          </a:p>
          <a:p>
            <a:pPr marL="0" lvl="0" indent="0" algn="l" rtl="0">
              <a:spcBef>
                <a:spcPts val="0"/>
              </a:spcBef>
              <a:spcAft>
                <a:spcPts val="0"/>
              </a:spcAft>
              <a:buNone/>
            </a:pPr>
            <a:r>
              <a:rPr lang="en-AU" sz="3400" b="1" dirty="0">
                <a:latin typeface="Calibri"/>
                <a:ea typeface="Calibri"/>
                <a:cs typeface="Calibri"/>
                <a:sym typeface="Calibri"/>
              </a:rPr>
              <a:t>Te Kāhui o Matariki – interpreting infographics</a:t>
            </a:r>
            <a:endParaRPr sz="3400" b="1" dirty="0">
              <a:latin typeface="Calibri"/>
              <a:ea typeface="Calibri"/>
              <a:cs typeface="Calibri"/>
              <a:sym typeface="Calibri"/>
            </a:endParaRPr>
          </a:p>
        </p:txBody>
      </p:sp>
      <p:sp>
        <p:nvSpPr>
          <p:cNvPr id="147" name="Google Shape;147;p15"/>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
        <p:nvSpPr>
          <p:cNvPr id="148" name="Google Shape;148;p15"/>
          <p:cNvSpPr txBox="1"/>
          <p:nvPr/>
        </p:nvSpPr>
        <p:spPr>
          <a:xfrm>
            <a:off x="997525" y="6112975"/>
            <a:ext cx="194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1000"/>
          </a:p>
        </p:txBody>
      </p:sp>
      <p:pic>
        <p:nvPicPr>
          <p:cNvPr id="149" name="Google Shape;149;p15"/>
          <p:cNvPicPr preferRelativeResize="0"/>
          <p:nvPr/>
        </p:nvPicPr>
        <p:blipFill>
          <a:blip r:embed="rId4">
            <a:alphaModFix/>
          </a:blip>
          <a:stretch>
            <a:fillRect/>
          </a:stretch>
        </p:blipFill>
        <p:spPr>
          <a:xfrm>
            <a:off x="402475" y="1727425"/>
            <a:ext cx="3717400" cy="4648175"/>
          </a:xfrm>
          <a:prstGeom prst="rect">
            <a:avLst/>
          </a:prstGeom>
          <a:noFill/>
          <a:ln>
            <a:noFill/>
          </a:ln>
        </p:spPr>
      </p:pic>
      <p:pic>
        <p:nvPicPr>
          <p:cNvPr id="150" name="Google Shape;150;p15"/>
          <p:cNvPicPr preferRelativeResize="0"/>
          <p:nvPr/>
        </p:nvPicPr>
        <p:blipFill>
          <a:blip r:embed="rId5">
            <a:alphaModFix/>
          </a:blip>
          <a:stretch>
            <a:fillRect/>
          </a:stretch>
        </p:blipFill>
        <p:spPr>
          <a:xfrm>
            <a:off x="3014320" y="3905261"/>
            <a:ext cx="2328459" cy="2263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body" idx="2"/>
          </p:nvPr>
        </p:nvSpPr>
        <p:spPr>
          <a:xfrm>
            <a:off x="363375" y="1133625"/>
            <a:ext cx="3840600" cy="19215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sz="2400">
                <a:solidFill>
                  <a:schemeClr val="dk1"/>
                </a:solidFill>
              </a:rPr>
              <a:t>Reporting on the state of te taiao can feel grim.</a:t>
            </a:r>
            <a:endParaRPr sz="2400">
              <a:solidFill>
                <a:schemeClr val="dk1"/>
              </a:solidFill>
            </a:endParaRPr>
          </a:p>
          <a:p>
            <a:pPr marL="0" lvl="0" indent="0" algn="l" rtl="0">
              <a:spcBef>
                <a:spcPts val="2000"/>
              </a:spcBef>
              <a:spcAft>
                <a:spcPts val="0"/>
              </a:spcAft>
              <a:buNone/>
            </a:pPr>
            <a:r>
              <a:rPr lang="en-AU" sz="2400">
                <a:solidFill>
                  <a:schemeClr val="dk1"/>
                </a:solidFill>
              </a:rPr>
              <a:t>Build hope.</a:t>
            </a:r>
            <a:endParaRPr sz="2400">
              <a:solidFill>
                <a:schemeClr val="dk1"/>
              </a:solidFill>
            </a:endParaRPr>
          </a:p>
          <a:p>
            <a:pPr marL="0" lvl="0" indent="0" algn="l" rtl="0">
              <a:spcBef>
                <a:spcPts val="2000"/>
              </a:spcBef>
              <a:spcAft>
                <a:spcPts val="0"/>
              </a:spcAft>
              <a:buNone/>
            </a:pPr>
            <a:endParaRPr sz="2400">
              <a:solidFill>
                <a:schemeClr val="dk1"/>
              </a:solidFill>
            </a:endParaRPr>
          </a:p>
          <a:p>
            <a:pPr marL="0" lvl="0" indent="0" algn="ctr" rtl="0">
              <a:spcBef>
                <a:spcPts val="2000"/>
              </a:spcBef>
              <a:spcAft>
                <a:spcPts val="0"/>
              </a:spcAft>
              <a:buNone/>
            </a:pPr>
            <a:endParaRPr/>
          </a:p>
        </p:txBody>
      </p:sp>
      <p:sp>
        <p:nvSpPr>
          <p:cNvPr id="157" name="Google Shape;157;p16"/>
          <p:cNvSpPr txBox="1">
            <a:spLocks noGrp="1"/>
          </p:cNvSpPr>
          <p:nvPr>
            <p:ph type="title"/>
          </p:nvPr>
        </p:nvSpPr>
        <p:spPr>
          <a:xfrm>
            <a:off x="239975" y="72550"/>
            <a:ext cx="5559600" cy="87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sz="3400" b="1">
                <a:latin typeface="Calibri"/>
                <a:ea typeface="Calibri"/>
                <a:cs typeface="Calibri"/>
                <a:sym typeface="Calibri"/>
              </a:rPr>
              <a:t>Local curriculum</a:t>
            </a:r>
            <a:endParaRPr sz="3400" b="1">
              <a:latin typeface="Calibri"/>
              <a:ea typeface="Calibri"/>
              <a:cs typeface="Calibri"/>
              <a:sym typeface="Calibri"/>
            </a:endParaRPr>
          </a:p>
        </p:txBody>
      </p:sp>
      <p:sp>
        <p:nvSpPr>
          <p:cNvPr id="158" name="Google Shape;158;p16"/>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pic>
        <p:nvPicPr>
          <p:cNvPr id="159" name="Google Shape;159;p16"/>
          <p:cNvPicPr preferRelativeResize="0"/>
          <p:nvPr/>
        </p:nvPicPr>
        <p:blipFill>
          <a:blip r:embed="rId4">
            <a:alphaModFix/>
          </a:blip>
          <a:stretch>
            <a:fillRect/>
          </a:stretch>
        </p:blipFill>
        <p:spPr>
          <a:xfrm>
            <a:off x="4676175" y="1550300"/>
            <a:ext cx="3218938" cy="1430000"/>
          </a:xfrm>
          <a:prstGeom prst="rect">
            <a:avLst/>
          </a:prstGeom>
          <a:noFill/>
          <a:ln>
            <a:noFill/>
          </a:ln>
        </p:spPr>
      </p:pic>
      <p:sp>
        <p:nvSpPr>
          <p:cNvPr id="160" name="Google Shape;160;p16"/>
          <p:cNvSpPr txBox="1"/>
          <p:nvPr/>
        </p:nvSpPr>
        <p:spPr>
          <a:xfrm>
            <a:off x="4548650" y="2891150"/>
            <a:ext cx="38406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AU" sz="750">
                <a:solidFill>
                  <a:srgbClr val="3C4043"/>
                </a:solidFill>
                <a:highlight>
                  <a:srgbClr val="FFFFFF"/>
                </a:highlight>
                <a:latin typeface="Roboto"/>
                <a:ea typeface="Roboto"/>
                <a:cs typeface="Roboto"/>
                <a:sym typeface="Roboto"/>
              </a:rPr>
              <a:t>Wildfire image © Scion. Myrtle rust image © Ministry for Primary Industries/CC BY 4.0.</a:t>
            </a:r>
            <a:endParaRPr sz="700"/>
          </a:p>
        </p:txBody>
      </p:sp>
      <p:pic>
        <p:nvPicPr>
          <p:cNvPr id="161" name="Google Shape;161;p16"/>
          <p:cNvPicPr preferRelativeResize="0"/>
          <p:nvPr/>
        </p:nvPicPr>
        <p:blipFill>
          <a:blip r:embed="rId5">
            <a:alphaModFix/>
          </a:blip>
          <a:stretch>
            <a:fillRect/>
          </a:stretch>
        </p:blipFill>
        <p:spPr>
          <a:xfrm>
            <a:off x="363375" y="3155475"/>
            <a:ext cx="4015701" cy="2679499"/>
          </a:xfrm>
          <a:prstGeom prst="rect">
            <a:avLst/>
          </a:prstGeom>
          <a:noFill/>
          <a:ln>
            <a:noFill/>
          </a:ln>
        </p:spPr>
      </p:pic>
      <p:sp>
        <p:nvSpPr>
          <p:cNvPr id="162" name="Google Shape;162;p16"/>
          <p:cNvSpPr txBox="1"/>
          <p:nvPr/>
        </p:nvSpPr>
        <p:spPr>
          <a:xfrm>
            <a:off x="4859750" y="3284900"/>
            <a:ext cx="4015800" cy="2786100"/>
          </a:xfrm>
          <a:prstGeom prst="rect">
            <a:avLst/>
          </a:prstGeom>
          <a:noFill/>
          <a:ln>
            <a:noFill/>
          </a:ln>
        </p:spPr>
        <p:txBody>
          <a:bodyPr spcFirstLastPara="1" wrap="square" lIns="91425" tIns="91425" rIns="91425" bIns="91425" anchor="t" anchorCtr="0">
            <a:spAutoFit/>
          </a:bodyPr>
          <a:lstStyle/>
          <a:p>
            <a:pPr marL="457200" lvl="0" indent="-381000" algn="l" rtl="0">
              <a:spcBef>
                <a:spcPts val="2000"/>
              </a:spcBef>
              <a:spcAft>
                <a:spcPts val="0"/>
              </a:spcAft>
              <a:buClr>
                <a:schemeClr val="dk1"/>
              </a:buClr>
              <a:buSzPts val="2400"/>
              <a:buFont typeface="Noto Sans Symbols"/>
              <a:buChar char="●"/>
            </a:pPr>
            <a:r>
              <a:rPr lang="en-AU" sz="2400">
                <a:solidFill>
                  <a:schemeClr val="dk1"/>
                </a:solidFill>
              </a:rPr>
              <a:t>choose a domain of interest to your students</a:t>
            </a:r>
            <a:endParaRPr sz="2400">
              <a:solidFill>
                <a:schemeClr val="dk1"/>
              </a:solidFill>
            </a:endParaRPr>
          </a:p>
          <a:p>
            <a:pPr marL="457200" lvl="0" indent="-381000" algn="l" rtl="0">
              <a:spcBef>
                <a:spcPts val="1000"/>
              </a:spcBef>
              <a:spcAft>
                <a:spcPts val="0"/>
              </a:spcAft>
              <a:buClr>
                <a:schemeClr val="dk1"/>
              </a:buClr>
              <a:buSzPts val="2400"/>
              <a:buFont typeface="Noto Sans Symbols"/>
              <a:buChar char="●"/>
            </a:pPr>
            <a:r>
              <a:rPr lang="en-AU" sz="2400">
                <a:solidFill>
                  <a:schemeClr val="dk1"/>
                </a:solidFill>
              </a:rPr>
              <a:t>consider local mātauranga</a:t>
            </a:r>
            <a:endParaRPr sz="2400">
              <a:solidFill>
                <a:schemeClr val="dk1"/>
              </a:solidFill>
            </a:endParaRPr>
          </a:p>
          <a:p>
            <a:pPr marL="457200" lvl="0" indent="-381000" algn="l" rtl="0">
              <a:spcBef>
                <a:spcPts val="2000"/>
              </a:spcBef>
              <a:spcAft>
                <a:spcPts val="1000"/>
              </a:spcAft>
              <a:buClr>
                <a:schemeClr val="dk1"/>
              </a:buClr>
              <a:buSzPts val="2400"/>
              <a:buFont typeface="Noto Sans Symbols"/>
              <a:buChar char="●"/>
            </a:pPr>
            <a:r>
              <a:rPr lang="en-AU" sz="2400">
                <a:solidFill>
                  <a:schemeClr val="dk1"/>
                </a:solidFill>
              </a:rPr>
              <a:t>consider opportunities to take action</a:t>
            </a:r>
            <a:endParaRPr/>
          </a:p>
        </p:txBody>
      </p:sp>
      <p:sp>
        <p:nvSpPr>
          <p:cNvPr id="163" name="Google Shape;163;p16"/>
          <p:cNvSpPr txBox="1"/>
          <p:nvPr/>
        </p:nvSpPr>
        <p:spPr>
          <a:xfrm>
            <a:off x="363375" y="5834975"/>
            <a:ext cx="4015800" cy="36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AU" sz="550">
                <a:solidFill>
                  <a:schemeClr val="dk1"/>
                </a:solidFill>
                <a:latin typeface="Verdana"/>
                <a:ea typeface="Verdana"/>
                <a:cs typeface="Verdana"/>
                <a:sym typeface="Verdana"/>
              </a:rPr>
              <a:t>Source: Ministry for the Environment. Licensed by the Ministry for the Environment and Stats NZ for reuse under the</a:t>
            </a:r>
            <a:r>
              <a:rPr lang="en-AU" sz="550">
                <a:solidFill>
                  <a:srgbClr val="073A6C"/>
                </a:solidFill>
                <a:latin typeface="Verdana"/>
                <a:ea typeface="Verdana"/>
                <a:cs typeface="Verdana"/>
                <a:sym typeface="Verdana"/>
              </a:rPr>
              <a:t> </a:t>
            </a:r>
            <a:r>
              <a:rPr lang="en-AU" sz="550" u="sng">
                <a:solidFill>
                  <a:schemeClr val="hlink"/>
                </a:solidFill>
                <a:latin typeface="Verdana"/>
                <a:ea typeface="Verdana"/>
                <a:cs typeface="Verdana"/>
                <a:sym typeface="Verdana"/>
                <a:hlinkClick r:id="rId6"/>
              </a:rPr>
              <a:t>Creative Commons Attribution 4.0 International licence</a:t>
            </a:r>
            <a:r>
              <a:rPr lang="en-AU" sz="550">
                <a:solidFill>
                  <a:schemeClr val="dk1"/>
                </a:solidFill>
                <a:latin typeface="Verdana"/>
                <a:ea typeface="Verdana"/>
                <a:cs typeface="Verdana"/>
                <a:sym typeface="Verdana"/>
              </a:rPr>
              <a:t>. © Crown Copyright.</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966000" y="690350"/>
            <a:ext cx="7212000" cy="942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800"/>
              <a:buFont typeface="Calibri"/>
              <a:buNone/>
            </a:pPr>
            <a:r>
              <a:rPr lang="en-AU" sz="3400" b="1" i="0" u="none" strike="noStrike" cap="none">
                <a:solidFill>
                  <a:schemeClr val="accent1"/>
                </a:solidFill>
                <a:latin typeface="Calibri"/>
                <a:ea typeface="Calibri"/>
                <a:cs typeface="Calibri"/>
                <a:sym typeface="Calibri"/>
              </a:rPr>
              <a:t>Thanks – want to keep in touch?</a:t>
            </a:r>
            <a:endParaRPr sz="3400" b="1"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chemeClr val="accent1"/>
              </a:buClr>
              <a:buSzPts val="800"/>
              <a:buFont typeface="Calibri"/>
              <a:buNone/>
            </a:pPr>
            <a:endParaRPr sz="3200" b="1" i="0" u="none" strike="noStrike" cap="none">
              <a:solidFill>
                <a:schemeClr val="dk2"/>
              </a:solidFill>
              <a:latin typeface="Calibri"/>
              <a:ea typeface="Calibri"/>
              <a:cs typeface="Calibri"/>
              <a:sym typeface="Calibri"/>
            </a:endParaRPr>
          </a:p>
        </p:txBody>
      </p:sp>
      <p:sp>
        <p:nvSpPr>
          <p:cNvPr id="169" name="Google Shape;169;p17"/>
          <p:cNvSpPr txBox="1"/>
          <p:nvPr/>
        </p:nvSpPr>
        <p:spPr>
          <a:xfrm>
            <a:off x="2708950" y="1524151"/>
            <a:ext cx="4920600" cy="24723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00"/>
              <a:buFont typeface="Calibri"/>
              <a:buNone/>
            </a:pPr>
            <a:r>
              <a:rPr lang="en-AU" sz="1400" b="0" i="0" u="none" strike="noStrike" cap="none">
                <a:solidFill>
                  <a:srgbClr val="000000"/>
                </a:solidFill>
                <a:latin typeface="Arial"/>
                <a:ea typeface="Arial"/>
                <a:cs typeface="Arial"/>
                <a:sym typeface="Arial"/>
              </a:rPr>
              <a:t>Email us on </a:t>
            </a:r>
            <a:r>
              <a:rPr lang="en-AU" sz="1400" b="0" i="0" u="sng" strike="noStrike" cap="none">
                <a:solidFill>
                  <a:schemeClr val="hlink"/>
                </a:solidFill>
                <a:latin typeface="Arial"/>
                <a:ea typeface="Arial"/>
                <a:cs typeface="Arial"/>
                <a:sym typeface="Arial"/>
                <a:hlinkClick r:id="rId3"/>
              </a:rPr>
              <a:t>enquiries@sciencelearn.org.nz</a:t>
            </a:r>
            <a:r>
              <a:rPr lang="en-AU" sz="1400" b="0" i="0" u="none" strike="noStrike" cap="none">
                <a:solidFill>
                  <a:srgbClr val="674EA7"/>
                </a:solidFill>
                <a:latin typeface="Arial"/>
                <a:ea typeface="Arial"/>
                <a:cs typeface="Arial"/>
                <a:sym typeface="Arial"/>
              </a:rPr>
              <a:t> </a:t>
            </a:r>
            <a:endParaRPr sz="1000" b="0" i="0" u="none" strike="noStrike" cap="none">
              <a:solidFill>
                <a:srgbClr val="674EA7"/>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400"/>
              <a:buFont typeface="Calibri"/>
              <a:buNone/>
            </a:pPr>
            <a:endParaRPr sz="1000" b="0" i="0" u="none" strike="noStrike" cap="none">
              <a:solidFill>
                <a:srgbClr val="674EA7"/>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400"/>
              <a:buFont typeface="Calibri"/>
              <a:buNone/>
            </a:pPr>
            <a:r>
              <a:rPr lang="en-AU" sz="1400" b="0" i="0" u="sng" strike="noStrike" cap="none">
                <a:solidFill>
                  <a:schemeClr val="hlink"/>
                </a:solidFill>
                <a:latin typeface="Arial"/>
                <a:ea typeface="Arial"/>
                <a:cs typeface="Arial"/>
                <a:sym typeface="Arial"/>
                <a:hlinkClick r:id="rId4"/>
              </a:rPr>
              <a:t>https://twitter.com/NZScienceLearn</a:t>
            </a:r>
            <a:endParaRPr sz="1000" b="0" i="0" u="none" strike="noStrike" cap="none">
              <a:solidFill>
                <a:srgbClr val="674EA7"/>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endParaRPr sz="1000" b="0" i="0" u="sng" strike="noStrike" cap="none">
              <a:solidFill>
                <a:srgbClr val="674EA7"/>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400"/>
              <a:buFont typeface="Calibri"/>
              <a:buNone/>
            </a:pPr>
            <a:r>
              <a:rPr lang="en-AU" sz="1400" b="0" i="0" u="sng" strike="noStrike" cap="none">
                <a:solidFill>
                  <a:schemeClr val="hlink"/>
                </a:solidFill>
                <a:latin typeface="Arial"/>
                <a:ea typeface="Arial"/>
                <a:cs typeface="Arial"/>
                <a:sym typeface="Arial"/>
                <a:hlinkClick r:id="rId4"/>
              </a:rPr>
              <a:t>www.facebook.com/nzsciencelearn</a:t>
            </a:r>
            <a:endParaRPr sz="1000" b="0" i="0" u="none" strike="noStrike" cap="none">
              <a:solidFill>
                <a:srgbClr val="674EA7"/>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400"/>
              <a:buFont typeface="Calibri"/>
              <a:buNone/>
            </a:pPr>
            <a:r>
              <a:rPr lang="en-AU" sz="1000" b="0" i="0" u="sng" strike="noStrike" cap="none">
                <a:solidFill>
                  <a:srgbClr val="674EA7"/>
                </a:solidFill>
                <a:latin typeface="Arial"/>
                <a:ea typeface="Arial"/>
                <a:cs typeface="Arial"/>
                <a:sym typeface="Arial"/>
              </a:rPr>
              <a:t> </a:t>
            </a:r>
            <a:endParaRPr sz="1000" b="0" i="0" u="none" strike="noStrike" cap="none">
              <a:solidFill>
                <a:srgbClr val="674EA7"/>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400"/>
              <a:buFont typeface="Calibri"/>
              <a:buNone/>
            </a:pPr>
            <a:r>
              <a:rPr lang="en-AU" sz="1400" b="0" i="0" u="sng" strike="noStrike" cap="none">
                <a:solidFill>
                  <a:schemeClr val="hlink"/>
                </a:solidFill>
                <a:latin typeface="Arial"/>
                <a:ea typeface="Arial"/>
                <a:cs typeface="Arial"/>
                <a:sym typeface="Arial"/>
                <a:hlinkClick r:id="rId5"/>
              </a:rPr>
              <a:t>https://nz.pinterest.com/nzsciencelearn</a:t>
            </a:r>
            <a:endParaRPr sz="1000" b="0" i="0" u="none" strike="noStrike" cap="none">
              <a:solidFill>
                <a:srgbClr val="674EA7"/>
              </a:solidFill>
              <a:latin typeface="Arial"/>
              <a:ea typeface="Arial"/>
              <a:cs typeface="Arial"/>
              <a:sym typeface="Arial"/>
            </a:endParaRPr>
          </a:p>
          <a:p>
            <a:pPr marL="0" lvl="0" indent="0" algn="l" rtl="0">
              <a:lnSpc>
                <a:spcPct val="150000"/>
              </a:lnSpc>
              <a:spcBef>
                <a:spcPts val="0"/>
              </a:spcBef>
              <a:spcAft>
                <a:spcPts val="0"/>
              </a:spcAft>
              <a:buClr>
                <a:schemeClr val="hlink"/>
              </a:buClr>
              <a:buSzPts val="400"/>
              <a:buFont typeface="Calibri"/>
              <a:buNone/>
            </a:pPr>
            <a:endParaRPr sz="1000" b="0" i="0" u="none" strike="noStrike" cap="none">
              <a:solidFill>
                <a:srgbClr val="674EA7"/>
              </a:solidFill>
              <a:latin typeface="Arial"/>
              <a:ea typeface="Arial"/>
              <a:cs typeface="Arial"/>
              <a:sym typeface="Arial"/>
            </a:endParaRPr>
          </a:p>
          <a:p>
            <a:pPr marL="0" lvl="0" indent="0" algn="l" rtl="0">
              <a:lnSpc>
                <a:spcPct val="150000"/>
              </a:lnSpc>
              <a:spcBef>
                <a:spcPts val="0"/>
              </a:spcBef>
              <a:spcAft>
                <a:spcPts val="0"/>
              </a:spcAft>
              <a:buClr>
                <a:schemeClr val="hlink"/>
              </a:buClr>
              <a:buSzPts val="400"/>
              <a:buFont typeface="Calibri"/>
              <a:buNone/>
            </a:pPr>
            <a:r>
              <a:rPr lang="en-AU" u="sng">
                <a:solidFill>
                  <a:schemeClr val="hlink"/>
                </a:solidFill>
                <a:highlight>
                  <a:schemeClr val="lt1"/>
                </a:highlight>
                <a:hlinkClick r:id="rId6"/>
              </a:rPr>
              <a:t>www.instagram.com/sciencelearninghubnz</a:t>
            </a:r>
            <a:endParaRPr sz="1600" b="0" i="0" u="none" strike="noStrike" cap="none">
              <a:solidFill>
                <a:srgbClr val="000000"/>
              </a:solidFill>
              <a:latin typeface="Calibri"/>
              <a:ea typeface="Calibri"/>
              <a:cs typeface="Calibri"/>
              <a:sym typeface="Calibri"/>
            </a:endParaRPr>
          </a:p>
        </p:txBody>
      </p:sp>
      <p:sp>
        <p:nvSpPr>
          <p:cNvPr id="170" name="Google Shape;170;p17"/>
          <p:cNvSpPr txBox="1"/>
          <p:nvPr/>
        </p:nvSpPr>
        <p:spPr>
          <a:xfrm>
            <a:off x="392550" y="4274450"/>
            <a:ext cx="8595000" cy="77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400"/>
              <a:buFont typeface="Arial"/>
              <a:buNone/>
            </a:pPr>
            <a:r>
              <a:rPr lang="en-AU" sz="1400" b="0" i="0" u="none" strike="noStrike" cap="none">
                <a:solidFill>
                  <a:srgbClr val="000000"/>
                </a:solidFill>
                <a:latin typeface="Arial"/>
                <a:ea typeface="Arial"/>
                <a:cs typeface="Arial"/>
                <a:sym typeface="Arial"/>
              </a:rPr>
              <a:t>Join us in our </a:t>
            </a:r>
            <a:r>
              <a:rPr lang="en-AU" sz="1400" b="1" i="0" u="none" strike="noStrike" cap="none">
                <a:solidFill>
                  <a:schemeClr val="accent1"/>
                </a:solidFill>
                <a:latin typeface="Arial"/>
                <a:ea typeface="Arial"/>
                <a:cs typeface="Arial"/>
                <a:sym typeface="Arial"/>
              </a:rPr>
              <a:t>discussion chan</a:t>
            </a:r>
            <a:r>
              <a:rPr lang="en-AU" sz="1400" b="1" i="0" u="none" strike="noStrike" cap="none">
                <a:solidFill>
                  <a:srgbClr val="2C7C9F"/>
                </a:solidFill>
                <a:latin typeface="Arial"/>
                <a:ea typeface="Arial"/>
                <a:cs typeface="Arial"/>
                <a:sym typeface="Arial"/>
              </a:rPr>
              <a:t>nel</a:t>
            </a:r>
            <a:r>
              <a:rPr lang="en-AU" sz="1400" b="1" i="0" u="none" strike="noStrike" cap="none">
                <a:solidFill>
                  <a:srgbClr val="000000"/>
                </a:solidFill>
                <a:latin typeface="Arial"/>
                <a:ea typeface="Arial"/>
                <a:cs typeface="Arial"/>
                <a:sym typeface="Arial"/>
              </a:rPr>
              <a:t> </a:t>
            </a:r>
            <a:r>
              <a:rPr lang="en-AU" sz="1400" b="0" i="0" u="none" strike="noStrike" cap="none">
                <a:solidFill>
                  <a:schemeClr val="dk1"/>
                </a:solidFill>
                <a:latin typeface="Arial"/>
                <a:ea typeface="Arial"/>
                <a:cs typeface="Arial"/>
                <a:sym typeface="Arial"/>
              </a:rPr>
              <a:t>on</a:t>
            </a:r>
            <a:r>
              <a:rPr lang="en-AU" sz="1400" b="0" i="0" u="none" strike="noStrike" cap="none">
                <a:solidFill>
                  <a:schemeClr val="accent1"/>
                </a:solidFill>
                <a:latin typeface="Arial"/>
                <a:ea typeface="Arial"/>
                <a:cs typeface="Arial"/>
                <a:sym typeface="Arial"/>
              </a:rPr>
              <a:t> </a:t>
            </a:r>
            <a:r>
              <a:rPr lang="en-AU" sz="1400" b="0" i="0" u="sng" strike="noStrike" cap="none">
                <a:solidFill>
                  <a:schemeClr val="hlink"/>
                </a:solidFill>
                <a:latin typeface="Arial"/>
                <a:ea typeface="Arial"/>
                <a:cs typeface="Arial"/>
                <a:sym typeface="Arial"/>
                <a:hlinkClick r:id="rId7"/>
              </a:rPr>
              <a:t>Slack</a:t>
            </a:r>
            <a:r>
              <a:rPr lang="en-AU">
                <a:solidFill>
                  <a:schemeClr val="accent1"/>
                </a:solidFill>
              </a:rPr>
              <a:t> </a:t>
            </a:r>
            <a:r>
              <a:rPr lang="en-AU"/>
              <a:t>(</a:t>
            </a:r>
            <a:r>
              <a:rPr lang="en-AU" u="sng">
                <a:solidFill>
                  <a:schemeClr val="hlink"/>
                </a:solidFill>
                <a:hlinkClick r:id="rId8"/>
              </a:rPr>
              <a:t>http://slh-talk.slack.com</a:t>
            </a:r>
            <a:r>
              <a:rPr lang="en-AU">
                <a:solidFill>
                  <a:schemeClr val="dk1"/>
                </a:solidFill>
              </a:rPr>
              <a:t>)</a:t>
            </a:r>
            <a:r>
              <a:rPr lang="en-AU" sz="1400" b="0" i="0" u="none" strike="noStrike" cap="none">
                <a:solidFill>
                  <a:schemeClr val="dk1"/>
                </a:solidFill>
                <a:latin typeface="Arial"/>
                <a:ea typeface="Arial"/>
                <a:cs typeface="Arial"/>
                <a:sym typeface="Arial"/>
              </a:rPr>
              <a:t>.</a:t>
            </a:r>
            <a:r>
              <a:rPr lang="en-AU" sz="1400" b="0" i="0" u="none" strike="noStrike" cap="none">
                <a:solidFill>
                  <a:schemeClr val="accen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accent1"/>
              </a:buClr>
              <a:buSzPts val="350"/>
              <a:buFont typeface="Arial"/>
              <a:buNone/>
            </a:pPr>
            <a:r>
              <a:rPr lang="en-AU" sz="1400" b="0" i="0" u="none" strike="noStrike" cap="none">
                <a:solidFill>
                  <a:srgbClr val="000000"/>
                </a:solidFill>
                <a:latin typeface="Arial"/>
                <a:ea typeface="Arial"/>
                <a:cs typeface="Arial"/>
                <a:sym typeface="Arial"/>
              </a:rPr>
              <a:t>(Any problems accessing Slack, please contact us via our enquiries email, </a:t>
            </a:r>
            <a:r>
              <a:rPr lang="en-AU" sz="1400" b="0" i="0" u="sng" strike="noStrike" cap="none">
                <a:solidFill>
                  <a:schemeClr val="hlink"/>
                </a:solidFill>
                <a:latin typeface="Arial"/>
                <a:ea typeface="Arial"/>
                <a:cs typeface="Arial"/>
                <a:sym typeface="Arial"/>
                <a:hlinkClick r:id="rId3"/>
              </a:rPr>
              <a:t>enquiries@sciencelearn.org.nz</a:t>
            </a:r>
            <a:r>
              <a:rPr lang="en-AU"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71" name="Google Shape;171;p17"/>
          <p:cNvPicPr preferRelativeResize="0"/>
          <p:nvPr/>
        </p:nvPicPr>
        <p:blipFill rotWithShape="1">
          <a:blip r:embed="rId9">
            <a:alphaModFix/>
          </a:blip>
          <a:srcRect l="1498" t="8912" r="1196" b="7635"/>
          <a:stretch/>
        </p:blipFill>
        <p:spPr>
          <a:xfrm>
            <a:off x="0" y="5544484"/>
            <a:ext cx="9144005" cy="1313516"/>
          </a:xfrm>
          <a:prstGeom prst="rect">
            <a:avLst/>
          </a:prstGeom>
          <a:noFill/>
          <a:ln>
            <a:noFill/>
          </a:ln>
        </p:spPr>
      </p:pic>
      <p:pic>
        <p:nvPicPr>
          <p:cNvPr id="172" name="Google Shape;172;p17"/>
          <p:cNvPicPr preferRelativeResize="0"/>
          <p:nvPr/>
        </p:nvPicPr>
        <p:blipFill>
          <a:blip r:embed="rId10">
            <a:alphaModFix/>
          </a:blip>
          <a:stretch>
            <a:fillRect/>
          </a:stretch>
        </p:blipFill>
        <p:spPr>
          <a:xfrm>
            <a:off x="2076738" y="1469100"/>
            <a:ext cx="397675" cy="397675"/>
          </a:xfrm>
          <a:prstGeom prst="rect">
            <a:avLst/>
          </a:prstGeom>
          <a:noFill/>
          <a:ln>
            <a:noFill/>
          </a:ln>
        </p:spPr>
      </p:pic>
      <p:pic>
        <p:nvPicPr>
          <p:cNvPr id="173" name="Google Shape;173;p17"/>
          <p:cNvPicPr preferRelativeResize="0"/>
          <p:nvPr/>
        </p:nvPicPr>
        <p:blipFill rotWithShape="1">
          <a:blip r:embed="rId11">
            <a:alphaModFix/>
          </a:blip>
          <a:srcRect l="20571" t="15254"/>
          <a:stretch/>
        </p:blipFill>
        <p:spPr>
          <a:xfrm>
            <a:off x="2138723" y="2116482"/>
            <a:ext cx="322800" cy="327670"/>
          </a:xfrm>
          <a:prstGeom prst="rect">
            <a:avLst/>
          </a:prstGeom>
          <a:noFill/>
          <a:ln>
            <a:noFill/>
          </a:ln>
        </p:spPr>
      </p:pic>
      <p:pic>
        <p:nvPicPr>
          <p:cNvPr id="174" name="Google Shape;174;p17"/>
          <p:cNvPicPr preferRelativeResize="0"/>
          <p:nvPr/>
        </p:nvPicPr>
        <p:blipFill rotWithShape="1">
          <a:blip r:embed="rId12">
            <a:alphaModFix/>
          </a:blip>
          <a:srcRect l="11777" t="9673"/>
          <a:stretch/>
        </p:blipFill>
        <p:spPr>
          <a:xfrm>
            <a:off x="2076747" y="3080813"/>
            <a:ext cx="397675" cy="395075"/>
          </a:xfrm>
          <a:prstGeom prst="rect">
            <a:avLst/>
          </a:prstGeom>
          <a:noFill/>
          <a:ln>
            <a:noFill/>
          </a:ln>
        </p:spPr>
      </p:pic>
      <p:pic>
        <p:nvPicPr>
          <p:cNvPr id="175" name="Google Shape;175;p17"/>
          <p:cNvPicPr preferRelativeResize="0"/>
          <p:nvPr/>
        </p:nvPicPr>
        <p:blipFill>
          <a:blip r:embed="rId13">
            <a:alphaModFix/>
          </a:blip>
          <a:stretch>
            <a:fillRect/>
          </a:stretch>
        </p:blipFill>
        <p:spPr>
          <a:xfrm>
            <a:off x="2127072" y="3653869"/>
            <a:ext cx="297000" cy="297019"/>
          </a:xfrm>
          <a:prstGeom prst="rect">
            <a:avLst/>
          </a:prstGeom>
          <a:noFill/>
          <a:ln>
            <a:noFill/>
          </a:ln>
        </p:spPr>
      </p:pic>
      <p:pic>
        <p:nvPicPr>
          <p:cNvPr id="176" name="Google Shape;176;p17"/>
          <p:cNvPicPr preferRelativeResize="0"/>
          <p:nvPr/>
        </p:nvPicPr>
        <p:blipFill>
          <a:blip r:embed="rId14">
            <a:alphaModFix/>
          </a:blip>
          <a:stretch>
            <a:fillRect/>
          </a:stretch>
        </p:blipFill>
        <p:spPr>
          <a:xfrm>
            <a:off x="2079025" y="2569713"/>
            <a:ext cx="393110" cy="38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4"/>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
        <p:nvSpPr>
          <p:cNvPr id="37" name="Google Shape;37;p4"/>
          <p:cNvSpPr txBox="1"/>
          <p:nvPr/>
        </p:nvSpPr>
        <p:spPr>
          <a:xfrm>
            <a:off x="152400" y="0"/>
            <a:ext cx="9144000" cy="714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AU" sz="4000" b="1">
                <a:solidFill>
                  <a:srgbClr val="2C7C9F"/>
                </a:solidFill>
                <a:latin typeface="Calibri"/>
                <a:ea typeface="Calibri"/>
                <a:cs typeface="Calibri"/>
                <a:sym typeface="Calibri"/>
              </a:rPr>
              <a:t>Index</a:t>
            </a:r>
            <a:endParaRPr sz="2800" b="1">
              <a:solidFill>
                <a:srgbClr val="2C7C9F"/>
              </a:solidFill>
              <a:latin typeface="Calibri"/>
              <a:ea typeface="Calibri"/>
              <a:cs typeface="Calibri"/>
              <a:sym typeface="Calibri"/>
            </a:endParaRPr>
          </a:p>
        </p:txBody>
      </p:sp>
      <p:graphicFrame>
        <p:nvGraphicFramePr>
          <p:cNvPr id="38" name="Google Shape;38;p4"/>
          <p:cNvGraphicFramePr/>
          <p:nvPr/>
        </p:nvGraphicFramePr>
        <p:xfrm>
          <a:off x="152400" y="771525"/>
          <a:ext cx="3000000" cy="3000000"/>
        </p:xfrm>
        <a:graphic>
          <a:graphicData uri="http://schemas.openxmlformats.org/drawingml/2006/table">
            <a:tbl>
              <a:tblPr bandRow="1" bandCol="1">
                <a:noFill/>
                <a:tableStyleId>{D6EF249D-C339-43AD-B47B-907DA2909A5D}</a:tableStyleId>
              </a:tblPr>
              <a:tblGrid>
                <a:gridCol w="5435000">
                  <a:extLst>
                    <a:ext uri="{9D8B030D-6E8A-4147-A177-3AD203B41FA5}">
                      <a16:colId xmlns:a16="http://schemas.microsoft.com/office/drawing/2014/main" val="20000"/>
                    </a:ext>
                  </a:extLst>
                </a:gridCol>
                <a:gridCol w="1595125">
                  <a:extLst>
                    <a:ext uri="{9D8B030D-6E8A-4147-A177-3AD203B41FA5}">
                      <a16:colId xmlns:a16="http://schemas.microsoft.com/office/drawing/2014/main" val="20001"/>
                    </a:ext>
                  </a:extLst>
                </a:gridCol>
                <a:gridCol w="1461100">
                  <a:extLst>
                    <a:ext uri="{9D8B030D-6E8A-4147-A177-3AD203B41FA5}">
                      <a16:colId xmlns:a16="http://schemas.microsoft.com/office/drawing/2014/main" val="20002"/>
                    </a:ext>
                  </a:extLst>
                </a:gridCol>
              </a:tblGrid>
              <a:tr h="546100">
                <a:tc>
                  <a:txBody>
                    <a:bodyPr/>
                    <a:lstStyle/>
                    <a:p>
                      <a:pPr marL="0" lvl="0" indent="0" algn="l" rtl="0">
                        <a:lnSpc>
                          <a:spcPct val="150000"/>
                        </a:lnSpc>
                        <a:spcBef>
                          <a:spcPts val="0"/>
                        </a:spcBef>
                        <a:spcAft>
                          <a:spcPts val="0"/>
                        </a:spcAft>
                        <a:buNone/>
                      </a:pPr>
                      <a:r>
                        <a:rPr lang="en-AU" sz="1700" b="1">
                          <a:latin typeface="Verdana"/>
                          <a:ea typeface="Verdana"/>
                          <a:cs typeface="Verdana"/>
                          <a:sym typeface="Verdana"/>
                        </a:rPr>
                        <a:t>Topic</a:t>
                      </a:r>
                      <a:endParaRPr sz="1700" b="1">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AU" sz="1700" b="1">
                          <a:latin typeface="Verdana"/>
                          <a:ea typeface="Verdana"/>
                          <a:cs typeface="Verdana"/>
                          <a:sym typeface="Verdana"/>
                        </a:rPr>
                        <a:t>Slideshow number(s)</a:t>
                      </a:r>
                      <a:endParaRPr sz="1700" b="1">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AU" sz="1700" b="1">
                          <a:latin typeface="Verdana"/>
                          <a:ea typeface="Verdana"/>
                          <a:cs typeface="Verdana"/>
                          <a:sym typeface="Verdana"/>
                        </a:rPr>
                        <a:t>Video timecode</a:t>
                      </a:r>
                      <a:endParaRPr sz="1700" b="1">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71450">
                <a:tc>
                  <a:txBody>
                    <a:bodyPr/>
                    <a:lstStyle/>
                    <a:p>
                      <a:pPr marL="0" lvl="0" indent="0" algn="l" rtl="0">
                        <a:lnSpc>
                          <a:spcPct val="100000"/>
                        </a:lnSpc>
                        <a:spcBef>
                          <a:spcPts val="0"/>
                        </a:spcBef>
                        <a:spcAft>
                          <a:spcPts val="0"/>
                        </a:spcAft>
                        <a:buNone/>
                      </a:pPr>
                      <a:r>
                        <a:rPr lang="en-AU" sz="1700">
                          <a:latin typeface="Verdana"/>
                          <a:ea typeface="Verdana"/>
                          <a:cs typeface="Verdana"/>
                          <a:sym typeface="Verdana"/>
                        </a:rPr>
                        <a:t>Introducing the video and the Science Learning</a:t>
                      </a:r>
                      <a:endParaRPr sz="1700">
                        <a:latin typeface="Verdana"/>
                        <a:ea typeface="Verdana"/>
                        <a:cs typeface="Verdana"/>
                        <a:sym typeface="Verdana"/>
                      </a:endParaRPr>
                    </a:p>
                    <a:p>
                      <a:pPr marL="0" lvl="0" indent="0" algn="l" rtl="0">
                        <a:lnSpc>
                          <a:spcPct val="150000"/>
                        </a:lnSpc>
                        <a:spcBef>
                          <a:spcPts val="0"/>
                        </a:spcBef>
                        <a:spcAft>
                          <a:spcPts val="0"/>
                        </a:spcAft>
                        <a:buNone/>
                      </a:pPr>
                      <a:r>
                        <a:rPr lang="en-AU" sz="1700">
                          <a:latin typeface="Verdana"/>
                          <a:ea typeface="Verdana"/>
                          <a:cs typeface="Verdana"/>
                          <a:sym typeface="Verdana"/>
                        </a:rPr>
                        <a:t>Hub presenters </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00:00</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Index</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2</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00:50</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About the Science Learning Hub </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3</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1:29</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Purpose </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4</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2:01</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About the </a:t>
                      </a:r>
                      <a:r>
                        <a:rPr lang="en-AU" sz="1700" i="1">
                          <a:latin typeface="Verdana"/>
                          <a:ea typeface="Verdana"/>
                          <a:cs typeface="Verdana"/>
                          <a:sym typeface="Verdana"/>
                        </a:rPr>
                        <a:t>Environment Aotearoa 2022</a:t>
                      </a:r>
                      <a:r>
                        <a:rPr lang="en-AU" sz="1700">
                          <a:latin typeface="Verdana"/>
                          <a:ea typeface="Verdana"/>
                          <a:cs typeface="Verdana"/>
                          <a:sym typeface="Verdana"/>
                        </a:rPr>
                        <a:t> report</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5</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3:25</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Whetū and their domains</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6</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4:50</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Mātauranga Māori and science</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7</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6:22</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81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Mauri, wellbeing and sustainability</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8</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7:26</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016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Looking at the resources</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9–11</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8:31</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Cross-curricular learning activities </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12–13</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13:36</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Local curriculum </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14</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16:06</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77800">
                <a:tc>
                  <a:txBody>
                    <a:bodyPr/>
                    <a:lstStyle/>
                    <a:p>
                      <a:pPr marL="0" lvl="0" indent="0" algn="l" rtl="0">
                        <a:lnSpc>
                          <a:spcPct val="150000"/>
                        </a:lnSpc>
                        <a:spcBef>
                          <a:spcPts val="0"/>
                        </a:spcBef>
                        <a:spcAft>
                          <a:spcPts val="0"/>
                        </a:spcAft>
                        <a:buNone/>
                      </a:pPr>
                      <a:r>
                        <a:rPr lang="en-AU" sz="1700">
                          <a:latin typeface="Verdana"/>
                          <a:ea typeface="Verdana"/>
                          <a:cs typeface="Verdana"/>
                          <a:sym typeface="Verdana"/>
                        </a:rPr>
                        <a:t>SLH links, keep in touch and thanks</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15</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tc>
                  <a:txBody>
                    <a:bodyPr/>
                    <a:lstStyle/>
                    <a:p>
                      <a:pPr marL="0" lvl="0" indent="0" algn="r" rtl="0">
                        <a:lnSpc>
                          <a:spcPct val="150000"/>
                        </a:lnSpc>
                        <a:spcBef>
                          <a:spcPts val="0"/>
                        </a:spcBef>
                        <a:spcAft>
                          <a:spcPts val="0"/>
                        </a:spcAft>
                        <a:buNone/>
                      </a:pPr>
                      <a:r>
                        <a:rPr lang="en-AU" sz="1700">
                          <a:latin typeface="Verdana"/>
                          <a:ea typeface="Verdana"/>
                          <a:cs typeface="Verdana"/>
                          <a:sym typeface="Verdana"/>
                        </a:rPr>
                        <a:t>18:38</a:t>
                      </a:r>
                      <a:endParaRPr sz="1700">
                        <a:latin typeface="Verdana"/>
                        <a:ea typeface="Verdana"/>
                        <a:cs typeface="Verdana"/>
                        <a:sym typeface="Verdana"/>
                      </a:endParaRPr>
                    </a:p>
                  </a:txBody>
                  <a:tcPr marL="68575" marR="68575" marT="0" marB="0">
                    <a:lnL w="6350" cap="flat" cmpd="sng">
                      <a:solidFill>
                        <a:srgbClr val="000000">
                          <a:alpha val="0"/>
                        </a:srgbClr>
                      </a:solidFill>
                      <a:prstDash val="solid"/>
                      <a:round/>
                      <a:headEnd type="none" w="sm" len="sm"/>
                      <a:tailEnd type="none" w="sm" len="sm"/>
                    </a:lnL>
                    <a:lnR w="6350" cap="flat" cmpd="sng">
                      <a:solidFill>
                        <a:srgbClr val="000000">
                          <a:alpha val="0"/>
                        </a:srgbClr>
                      </a:solidFill>
                      <a:prstDash val="solid"/>
                      <a:round/>
                      <a:headEnd type="none" w="sm" len="sm"/>
                      <a:tailEnd type="none" w="sm" len="sm"/>
                    </a:lnR>
                    <a:lnT w="6350" cap="flat" cmpd="sng">
                      <a:solidFill>
                        <a:srgbClr val="000000">
                          <a:alpha val="0"/>
                        </a:srgbClr>
                      </a:solidFill>
                      <a:prstDash val="solid"/>
                      <a:round/>
                      <a:headEnd type="none" w="sm" len="sm"/>
                      <a:tailEnd type="none" w="sm" len="sm"/>
                    </a:lnT>
                    <a:lnB w="63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5"/>
          <p:cNvPicPr preferRelativeResize="0"/>
          <p:nvPr/>
        </p:nvPicPr>
        <p:blipFill rotWithShape="1">
          <a:blip r:embed="rId3">
            <a:alphaModFix/>
          </a:blip>
          <a:srcRect l="1498" t="8912" r="1196" b="7634"/>
          <a:stretch/>
        </p:blipFill>
        <p:spPr>
          <a:xfrm>
            <a:off x="0" y="5544484"/>
            <a:ext cx="9144003" cy="1313516"/>
          </a:xfrm>
          <a:prstGeom prst="rect">
            <a:avLst/>
          </a:prstGeom>
          <a:noFill/>
          <a:ln>
            <a:noFill/>
          </a:ln>
        </p:spPr>
      </p:pic>
      <p:sp>
        <p:nvSpPr>
          <p:cNvPr id="44" name="Google Shape;44;p5"/>
          <p:cNvSpPr txBox="1"/>
          <p:nvPr/>
        </p:nvSpPr>
        <p:spPr>
          <a:xfrm>
            <a:off x="294550" y="181325"/>
            <a:ext cx="7465800" cy="7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AU" sz="3300" b="1">
                <a:solidFill>
                  <a:schemeClr val="accent1"/>
                </a:solidFill>
                <a:latin typeface="Calibri"/>
                <a:ea typeface="Calibri"/>
                <a:cs typeface="Calibri"/>
                <a:sym typeface="Calibri"/>
              </a:rPr>
              <a:t>The Science Learning Hub </a:t>
            </a:r>
            <a:endParaRPr sz="1500"/>
          </a:p>
        </p:txBody>
      </p:sp>
      <p:sp>
        <p:nvSpPr>
          <p:cNvPr id="45" name="Google Shape;45;p5"/>
          <p:cNvSpPr txBox="1"/>
          <p:nvPr/>
        </p:nvSpPr>
        <p:spPr>
          <a:xfrm>
            <a:off x="783900" y="902825"/>
            <a:ext cx="7576200" cy="3279000"/>
          </a:xfrm>
          <a:prstGeom prst="rect">
            <a:avLst/>
          </a:prstGeom>
          <a:noFill/>
          <a:ln>
            <a:noFill/>
          </a:ln>
        </p:spPr>
        <p:txBody>
          <a:bodyPr spcFirstLastPara="1" wrap="square" lIns="91425" tIns="91425" rIns="91425" bIns="91425" anchor="ctr" anchorCtr="0">
            <a:noAutofit/>
          </a:bodyPr>
          <a:lstStyle/>
          <a:p>
            <a:pPr marL="349250" lvl="0" indent="-349250" algn="l" rtl="0">
              <a:lnSpc>
                <a:spcPct val="80000"/>
              </a:lnSpc>
              <a:spcBef>
                <a:spcPts val="0"/>
              </a:spcBef>
              <a:spcAft>
                <a:spcPts val="0"/>
              </a:spcAft>
              <a:buClr>
                <a:srgbClr val="6FB7D7"/>
              </a:buClr>
              <a:buSzPts val="2640"/>
              <a:buFont typeface="Noto Sans Symbols"/>
              <a:buChar char="●"/>
            </a:pPr>
            <a:r>
              <a:rPr lang="en-AU" sz="2400">
                <a:solidFill>
                  <a:srgbClr val="595959"/>
                </a:solidFill>
              </a:rPr>
              <a:t>A trustworthy online resource – produced by educators and scientists</a:t>
            </a:r>
            <a:endParaRPr sz="2400">
              <a:solidFill>
                <a:srgbClr val="595959"/>
              </a:solidFill>
            </a:endParaRPr>
          </a:p>
          <a:p>
            <a:pPr marL="349250" lvl="0" indent="-349250" algn="l" rtl="0">
              <a:lnSpc>
                <a:spcPct val="80000"/>
              </a:lnSpc>
              <a:spcBef>
                <a:spcPts val="1000"/>
              </a:spcBef>
              <a:spcAft>
                <a:spcPts val="0"/>
              </a:spcAft>
              <a:buClr>
                <a:srgbClr val="6FB7D7"/>
              </a:buClr>
              <a:buSzPts val="2640"/>
              <a:buFont typeface="Noto Sans Symbols"/>
              <a:buChar char="●"/>
            </a:pPr>
            <a:r>
              <a:rPr lang="en-AU" sz="2400">
                <a:solidFill>
                  <a:srgbClr val="595959"/>
                </a:solidFill>
              </a:rPr>
              <a:t>Based on world-class New Zealand science research</a:t>
            </a:r>
            <a:endParaRPr sz="2400">
              <a:solidFill>
                <a:srgbClr val="595959"/>
              </a:solidFill>
            </a:endParaRPr>
          </a:p>
          <a:p>
            <a:pPr marL="349250" lvl="0" indent="-349250" algn="l" rtl="0">
              <a:lnSpc>
                <a:spcPct val="80000"/>
              </a:lnSpc>
              <a:spcBef>
                <a:spcPts val="1000"/>
              </a:spcBef>
              <a:spcAft>
                <a:spcPts val="0"/>
              </a:spcAft>
              <a:buClr>
                <a:srgbClr val="6FB7D7"/>
              </a:buClr>
              <a:buSzPts val="2640"/>
              <a:buFont typeface="Noto Sans Symbols"/>
              <a:buChar char="●"/>
            </a:pPr>
            <a:r>
              <a:rPr lang="en-AU" sz="2400">
                <a:solidFill>
                  <a:srgbClr val="595959"/>
                </a:solidFill>
              </a:rPr>
              <a:t>Supported by learning activities, information about the key science ideas and concepts, multimedia tools and other resources</a:t>
            </a:r>
            <a:endParaRPr sz="2400">
              <a:solidFill>
                <a:srgbClr val="595959"/>
              </a:solidFill>
            </a:endParaRPr>
          </a:p>
          <a:p>
            <a:pPr marL="349250" lvl="0" indent="-349250" algn="l" rtl="0">
              <a:lnSpc>
                <a:spcPct val="80000"/>
              </a:lnSpc>
              <a:spcBef>
                <a:spcPts val="1000"/>
              </a:spcBef>
              <a:spcAft>
                <a:spcPts val="1000"/>
              </a:spcAft>
              <a:buClr>
                <a:srgbClr val="6FB7D7"/>
              </a:buClr>
              <a:buSzPts val="2640"/>
              <a:buFont typeface="Noto Sans Symbols"/>
              <a:buChar char="●"/>
            </a:pPr>
            <a:r>
              <a:rPr lang="en-AU" sz="2400">
                <a:solidFill>
                  <a:srgbClr val="595959"/>
                </a:solidFill>
              </a:rPr>
              <a:t>Written for New Zealand teachers and students </a:t>
            </a:r>
            <a:endParaRPr/>
          </a:p>
        </p:txBody>
      </p:sp>
      <p:pic>
        <p:nvPicPr>
          <p:cNvPr id="46" name="Google Shape;46;p5"/>
          <p:cNvPicPr preferRelativeResize="0"/>
          <p:nvPr/>
        </p:nvPicPr>
        <p:blipFill>
          <a:blip r:embed="rId4">
            <a:alphaModFix/>
          </a:blip>
          <a:stretch>
            <a:fillRect/>
          </a:stretch>
        </p:blipFill>
        <p:spPr>
          <a:xfrm>
            <a:off x="723200" y="4275350"/>
            <a:ext cx="7576200" cy="12281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6"/>
          <p:cNvSpPr txBox="1"/>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AU" sz="3400" b="1">
                <a:solidFill>
                  <a:srgbClr val="2C7C9F"/>
                </a:solidFill>
                <a:latin typeface="Calibri"/>
                <a:ea typeface="Calibri"/>
                <a:cs typeface="Calibri"/>
                <a:sym typeface="Calibri"/>
              </a:rPr>
              <a:t>Purpose</a:t>
            </a:r>
            <a:endParaRPr sz="3400" b="1">
              <a:solidFill>
                <a:srgbClr val="2C7C9F"/>
              </a:solidFill>
              <a:latin typeface="Calibri"/>
              <a:ea typeface="Calibri"/>
              <a:cs typeface="Calibri"/>
              <a:sym typeface="Calibri"/>
            </a:endParaRPr>
          </a:p>
        </p:txBody>
      </p:sp>
      <p:sp>
        <p:nvSpPr>
          <p:cNvPr id="53" name="Google Shape;53;p6"/>
          <p:cNvSpPr/>
          <p:nvPr/>
        </p:nvSpPr>
        <p:spPr>
          <a:xfrm>
            <a:off x="4572000" y="924750"/>
            <a:ext cx="4359300" cy="50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endParaRPr sz="2500" b="1"/>
          </a:p>
          <a:p>
            <a:pPr marL="0" lvl="0" indent="0" algn="l" rtl="0">
              <a:spcBef>
                <a:spcPts val="0"/>
              </a:spcBef>
              <a:spcAft>
                <a:spcPts val="0"/>
              </a:spcAft>
              <a:buNone/>
            </a:pPr>
            <a:r>
              <a:rPr lang="en-AU" sz="2400">
                <a:solidFill>
                  <a:srgbClr val="000000"/>
                </a:solidFill>
              </a:rPr>
              <a:t>To</a:t>
            </a:r>
            <a:r>
              <a:rPr lang="en-AU" sz="2400"/>
              <a:t> use Te Kāhui o Matariki as a framework for identifying:</a:t>
            </a:r>
            <a:endParaRPr sz="2400"/>
          </a:p>
          <a:p>
            <a:pPr marL="457200" lvl="0" indent="-381000" algn="l" rtl="0">
              <a:spcBef>
                <a:spcPts val="1000"/>
              </a:spcBef>
              <a:spcAft>
                <a:spcPts val="0"/>
              </a:spcAft>
              <a:buSzPts val="2400"/>
              <a:buChar char="●"/>
            </a:pPr>
            <a:r>
              <a:rPr lang="en-AU" sz="2400"/>
              <a:t>environmental challenges</a:t>
            </a:r>
            <a:endParaRPr sz="2400"/>
          </a:p>
          <a:p>
            <a:pPr marL="457200" lvl="0" indent="-381000" algn="l" rtl="0">
              <a:spcBef>
                <a:spcPts val="0"/>
              </a:spcBef>
              <a:spcAft>
                <a:spcPts val="0"/>
              </a:spcAft>
              <a:buSzPts val="2400"/>
              <a:buChar char="●"/>
            </a:pPr>
            <a:r>
              <a:rPr lang="en-AU" sz="2400"/>
              <a:t>impacts on wellbeing</a:t>
            </a:r>
            <a:endParaRPr sz="2400"/>
          </a:p>
          <a:p>
            <a:pPr marL="457200" lvl="0" indent="-381000" algn="l" rtl="0">
              <a:spcBef>
                <a:spcPts val="0"/>
              </a:spcBef>
              <a:spcAft>
                <a:spcPts val="0"/>
              </a:spcAft>
              <a:buSzPts val="2400"/>
              <a:buChar char="●"/>
            </a:pPr>
            <a:r>
              <a:rPr lang="en-AU" sz="2400"/>
              <a:t>opportunities to take action.</a:t>
            </a:r>
            <a:endParaRPr sz="2400"/>
          </a:p>
          <a:p>
            <a:pPr marL="0" lvl="0" indent="0" algn="l" rtl="0">
              <a:spcBef>
                <a:spcPts val="1000"/>
              </a:spcBef>
              <a:spcAft>
                <a:spcPts val="1000"/>
              </a:spcAft>
              <a:buNone/>
            </a:pPr>
            <a:r>
              <a:rPr lang="en-AU" sz="2400"/>
              <a:t>To provide ideas on how to use the resources to support science and cross-curricular learning.</a:t>
            </a:r>
            <a:endParaRPr sz="2000" b="0" i="0" u="none" strike="noStrike" cap="none">
              <a:solidFill>
                <a:srgbClr val="434343"/>
              </a:solidFill>
              <a:latin typeface="Arial"/>
              <a:ea typeface="Arial"/>
              <a:cs typeface="Arial"/>
              <a:sym typeface="Arial"/>
            </a:endParaRPr>
          </a:p>
        </p:txBody>
      </p:sp>
      <p:sp>
        <p:nvSpPr>
          <p:cNvPr id="54" name="Google Shape;54;p6"/>
          <p:cNvSpPr txBox="1"/>
          <p:nvPr/>
        </p:nvSpPr>
        <p:spPr>
          <a:xfrm>
            <a:off x="336825" y="4897925"/>
            <a:ext cx="4988700" cy="4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50" i="1"/>
          </a:p>
        </p:txBody>
      </p:sp>
      <p:sp>
        <p:nvSpPr>
          <p:cNvPr id="55" name="Google Shape;55;p6"/>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pic>
        <p:nvPicPr>
          <p:cNvPr id="56" name="Google Shape;56;p6"/>
          <p:cNvPicPr preferRelativeResize="0"/>
          <p:nvPr/>
        </p:nvPicPr>
        <p:blipFill>
          <a:blip r:embed="rId4">
            <a:alphaModFix/>
          </a:blip>
          <a:stretch>
            <a:fillRect/>
          </a:stretch>
        </p:blipFill>
        <p:spPr>
          <a:xfrm>
            <a:off x="457200" y="1703937"/>
            <a:ext cx="3757486" cy="3450125"/>
          </a:xfrm>
          <a:prstGeom prst="rect">
            <a:avLst/>
          </a:prstGeom>
          <a:noFill/>
          <a:ln>
            <a:noFill/>
          </a:ln>
        </p:spPr>
      </p:pic>
      <p:sp>
        <p:nvSpPr>
          <p:cNvPr id="57" name="Google Shape;57;p6"/>
          <p:cNvSpPr txBox="1"/>
          <p:nvPr/>
        </p:nvSpPr>
        <p:spPr>
          <a:xfrm>
            <a:off x="2273375" y="5154050"/>
            <a:ext cx="194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AU" sz="1000"/>
              <a:t>Rights: © Crown Copyright</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533399" y="1657822"/>
            <a:ext cx="3840600" cy="116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4" name="Google Shape;64;p7"/>
          <p:cNvSpPr txBox="1">
            <a:spLocks noGrp="1"/>
          </p:cNvSpPr>
          <p:nvPr>
            <p:ph type="body" idx="1"/>
          </p:nvPr>
        </p:nvSpPr>
        <p:spPr>
          <a:xfrm>
            <a:off x="4572000" y="1225350"/>
            <a:ext cx="4226400" cy="48453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sz="2400">
                <a:solidFill>
                  <a:srgbClr val="000000"/>
                </a:solidFill>
              </a:rPr>
              <a:t>The report combines:</a:t>
            </a:r>
            <a:endParaRPr sz="2400">
              <a:solidFill>
                <a:srgbClr val="000000"/>
              </a:solidFill>
            </a:endParaRPr>
          </a:p>
          <a:p>
            <a:pPr marL="457200" lvl="0" indent="-394970" algn="l" rtl="0">
              <a:spcBef>
                <a:spcPts val="2000"/>
              </a:spcBef>
              <a:spcAft>
                <a:spcPts val="0"/>
              </a:spcAft>
              <a:buClr>
                <a:srgbClr val="000000"/>
              </a:buClr>
              <a:buSzPts val="2620"/>
              <a:buChar char="●"/>
            </a:pPr>
            <a:r>
              <a:rPr lang="en-AU" sz="2400">
                <a:solidFill>
                  <a:srgbClr val="000000"/>
                </a:solidFill>
              </a:rPr>
              <a:t>qualitative data</a:t>
            </a:r>
            <a:endParaRPr sz="2400">
              <a:solidFill>
                <a:srgbClr val="000000"/>
              </a:solidFill>
            </a:endParaRPr>
          </a:p>
          <a:p>
            <a:pPr marL="457200" lvl="0" indent="-394970" algn="l" rtl="0">
              <a:spcBef>
                <a:spcPts val="0"/>
              </a:spcBef>
              <a:spcAft>
                <a:spcPts val="0"/>
              </a:spcAft>
              <a:buClr>
                <a:srgbClr val="000000"/>
              </a:buClr>
              <a:buSzPts val="2620"/>
              <a:buChar char="●"/>
            </a:pPr>
            <a:r>
              <a:rPr lang="en-AU" sz="2400">
                <a:solidFill>
                  <a:srgbClr val="000000"/>
                </a:solidFill>
              </a:rPr>
              <a:t>mātauranga Māori</a:t>
            </a:r>
            <a:endParaRPr sz="2400">
              <a:solidFill>
                <a:srgbClr val="000000"/>
              </a:solidFill>
            </a:endParaRPr>
          </a:p>
          <a:p>
            <a:pPr marL="457200" lvl="0" indent="-394970" algn="l" rtl="0">
              <a:spcBef>
                <a:spcPts val="0"/>
              </a:spcBef>
              <a:spcAft>
                <a:spcPts val="0"/>
              </a:spcAft>
              <a:buClr>
                <a:srgbClr val="000000"/>
              </a:buClr>
              <a:buSzPts val="2620"/>
              <a:buChar char="●"/>
            </a:pPr>
            <a:r>
              <a:rPr lang="en-AU" sz="2400">
                <a:solidFill>
                  <a:srgbClr val="000000"/>
                </a:solidFill>
              </a:rPr>
              <a:t>scientific literature.</a:t>
            </a:r>
            <a:endParaRPr sz="2400">
              <a:solidFill>
                <a:srgbClr val="000000"/>
              </a:solidFill>
            </a:endParaRPr>
          </a:p>
          <a:p>
            <a:pPr marL="0" lvl="0" indent="0" algn="l" rtl="0">
              <a:spcBef>
                <a:spcPts val="2000"/>
              </a:spcBef>
              <a:spcAft>
                <a:spcPts val="0"/>
              </a:spcAft>
              <a:buNone/>
            </a:pPr>
            <a:r>
              <a:rPr lang="en-AU" sz="2400">
                <a:solidFill>
                  <a:srgbClr val="000000"/>
                </a:solidFill>
              </a:rPr>
              <a:t>Interweaving different knowledge systems presents a richer and more relevant picture of the whole environment and the connections with people.</a:t>
            </a:r>
            <a:endParaRPr sz="2400">
              <a:solidFill>
                <a:srgbClr val="000000"/>
              </a:solidFill>
            </a:endParaRPr>
          </a:p>
          <a:p>
            <a:pPr marL="0" lvl="0" indent="0" algn="l" rtl="0">
              <a:spcBef>
                <a:spcPts val="2000"/>
              </a:spcBef>
              <a:spcAft>
                <a:spcPts val="0"/>
              </a:spcAft>
              <a:buClr>
                <a:schemeClr val="dk1"/>
              </a:buClr>
              <a:buSzPts val="1100"/>
              <a:buFont typeface="Arial"/>
              <a:buNone/>
            </a:pPr>
            <a:endParaRPr sz="2400">
              <a:solidFill>
                <a:srgbClr val="000000"/>
              </a:solidFill>
            </a:endParaRPr>
          </a:p>
        </p:txBody>
      </p:sp>
      <p:sp>
        <p:nvSpPr>
          <p:cNvPr id="65" name="Google Shape;65;p7"/>
          <p:cNvSpPr txBox="1"/>
          <p:nvPr/>
        </p:nvSpPr>
        <p:spPr>
          <a:xfrm>
            <a:off x="66925" y="134025"/>
            <a:ext cx="9001500" cy="14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AU" sz="3400" b="1">
                <a:solidFill>
                  <a:schemeClr val="accent1"/>
                </a:solidFill>
                <a:latin typeface="Calibri"/>
                <a:ea typeface="Calibri"/>
                <a:cs typeface="Calibri"/>
                <a:sym typeface="Calibri"/>
              </a:rPr>
              <a:t>About </a:t>
            </a:r>
            <a:r>
              <a:rPr lang="en-AU" sz="3400" b="1" i="1">
                <a:solidFill>
                  <a:srgbClr val="31859C"/>
                </a:solidFill>
                <a:latin typeface="Calibri"/>
                <a:ea typeface="Calibri"/>
                <a:cs typeface="Calibri"/>
                <a:sym typeface="Calibri"/>
              </a:rPr>
              <a:t>Environment Aotearoa 2022</a:t>
            </a:r>
            <a:r>
              <a:rPr lang="en-AU" sz="3600" b="1">
                <a:solidFill>
                  <a:srgbClr val="31859C"/>
                </a:solidFill>
                <a:latin typeface="Calibri"/>
                <a:ea typeface="Calibri"/>
                <a:cs typeface="Calibri"/>
                <a:sym typeface="Calibri"/>
              </a:rPr>
              <a:t> </a:t>
            </a:r>
            <a:r>
              <a:rPr lang="en-AU" sz="3600" b="1">
                <a:solidFill>
                  <a:schemeClr val="accent1"/>
                </a:solidFill>
                <a:latin typeface="Calibri"/>
                <a:ea typeface="Calibri"/>
                <a:cs typeface="Calibri"/>
                <a:sym typeface="Calibri"/>
              </a:rPr>
              <a:t> </a:t>
            </a:r>
            <a:endParaRPr sz="3600"/>
          </a:p>
        </p:txBody>
      </p:sp>
      <p:sp>
        <p:nvSpPr>
          <p:cNvPr id="66" name="Google Shape;66;p7"/>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pic>
        <p:nvPicPr>
          <p:cNvPr id="67" name="Google Shape;67;p7"/>
          <p:cNvPicPr preferRelativeResize="0"/>
          <p:nvPr/>
        </p:nvPicPr>
        <p:blipFill>
          <a:blip r:embed="rId4">
            <a:alphaModFix/>
          </a:blip>
          <a:stretch>
            <a:fillRect/>
          </a:stretch>
        </p:blipFill>
        <p:spPr>
          <a:xfrm>
            <a:off x="453375" y="991275"/>
            <a:ext cx="3920625" cy="542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8"/>
          <p:cNvSpPr txBox="1">
            <a:spLocks noGrp="1"/>
          </p:cNvSpPr>
          <p:nvPr>
            <p:ph type="body" idx="2"/>
          </p:nvPr>
        </p:nvSpPr>
        <p:spPr>
          <a:xfrm>
            <a:off x="329650" y="799200"/>
            <a:ext cx="5059200" cy="55764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sz="2200">
                <a:solidFill>
                  <a:schemeClr val="dk1"/>
                </a:solidFill>
              </a:rPr>
              <a:t>Matariki – wellbeing</a:t>
            </a:r>
            <a:endParaRPr sz="2200">
              <a:solidFill>
                <a:schemeClr val="dk1"/>
              </a:solidFill>
            </a:endParaRPr>
          </a:p>
          <a:p>
            <a:pPr marL="0" lvl="0" indent="0" algn="l" rtl="0">
              <a:spcBef>
                <a:spcPts val="2000"/>
              </a:spcBef>
              <a:spcAft>
                <a:spcPts val="0"/>
              </a:spcAft>
              <a:buNone/>
            </a:pPr>
            <a:r>
              <a:rPr lang="en-AU" sz="2200">
                <a:solidFill>
                  <a:schemeClr val="dk1"/>
                </a:solidFill>
              </a:rPr>
              <a:t>Pōhutukawa – pressures and loss</a:t>
            </a:r>
            <a:endParaRPr sz="2200">
              <a:solidFill>
                <a:schemeClr val="dk1"/>
              </a:solidFill>
            </a:endParaRPr>
          </a:p>
          <a:p>
            <a:pPr marL="0" lvl="0" indent="0" algn="l" rtl="0">
              <a:spcBef>
                <a:spcPts val="2000"/>
              </a:spcBef>
              <a:spcAft>
                <a:spcPts val="0"/>
              </a:spcAft>
              <a:buNone/>
            </a:pPr>
            <a:r>
              <a:rPr lang="en-AU" sz="2200">
                <a:solidFill>
                  <a:schemeClr val="dk1"/>
                </a:solidFill>
              </a:rPr>
              <a:t>Tupuānuku – land and soil</a:t>
            </a:r>
            <a:endParaRPr sz="2200">
              <a:solidFill>
                <a:schemeClr val="dk1"/>
              </a:solidFill>
            </a:endParaRPr>
          </a:p>
          <a:p>
            <a:pPr marL="0" lvl="0" indent="0" algn="l" rtl="0">
              <a:spcBef>
                <a:spcPts val="2000"/>
              </a:spcBef>
              <a:spcAft>
                <a:spcPts val="0"/>
              </a:spcAft>
              <a:buNone/>
            </a:pPr>
            <a:r>
              <a:rPr lang="en-AU" sz="2200">
                <a:solidFill>
                  <a:schemeClr val="dk1"/>
                </a:solidFill>
              </a:rPr>
              <a:t>Tupuārangi – land-based ecosystems</a:t>
            </a:r>
            <a:endParaRPr sz="2200">
              <a:solidFill>
                <a:schemeClr val="dk1"/>
              </a:solidFill>
            </a:endParaRPr>
          </a:p>
          <a:p>
            <a:pPr marL="0" lvl="0" indent="0" algn="l" rtl="0">
              <a:spcBef>
                <a:spcPts val="2000"/>
              </a:spcBef>
              <a:spcAft>
                <a:spcPts val="0"/>
              </a:spcAft>
              <a:buNone/>
            </a:pPr>
            <a:r>
              <a:rPr lang="en-AU" sz="2200">
                <a:solidFill>
                  <a:schemeClr val="dk1"/>
                </a:solidFill>
              </a:rPr>
              <a:t>Waitī – freshwater environments</a:t>
            </a:r>
            <a:endParaRPr sz="2200">
              <a:solidFill>
                <a:schemeClr val="dk1"/>
              </a:solidFill>
            </a:endParaRPr>
          </a:p>
          <a:p>
            <a:pPr marL="0" lvl="0" indent="0" algn="l" rtl="0">
              <a:spcBef>
                <a:spcPts val="2000"/>
              </a:spcBef>
              <a:spcAft>
                <a:spcPts val="0"/>
              </a:spcAft>
              <a:buNone/>
            </a:pPr>
            <a:r>
              <a:rPr lang="en-AU" sz="2200">
                <a:solidFill>
                  <a:schemeClr val="dk1"/>
                </a:solidFill>
              </a:rPr>
              <a:t>Waitā – marine conditions </a:t>
            </a:r>
            <a:endParaRPr sz="2200">
              <a:solidFill>
                <a:schemeClr val="dk1"/>
              </a:solidFill>
            </a:endParaRPr>
          </a:p>
          <a:p>
            <a:pPr marL="0" lvl="0" indent="0" algn="l" rtl="0">
              <a:spcBef>
                <a:spcPts val="2000"/>
              </a:spcBef>
              <a:spcAft>
                <a:spcPts val="0"/>
              </a:spcAft>
              <a:buNone/>
            </a:pPr>
            <a:r>
              <a:rPr lang="en-AU" sz="2200">
                <a:solidFill>
                  <a:schemeClr val="dk1"/>
                </a:solidFill>
              </a:rPr>
              <a:t>Waipunarangi – rain and climate</a:t>
            </a:r>
            <a:endParaRPr sz="2200">
              <a:solidFill>
                <a:schemeClr val="dk1"/>
              </a:solidFill>
            </a:endParaRPr>
          </a:p>
          <a:p>
            <a:pPr marL="0" lvl="0" indent="0" algn="l" rtl="0">
              <a:spcBef>
                <a:spcPts val="2000"/>
              </a:spcBef>
              <a:spcAft>
                <a:spcPts val="0"/>
              </a:spcAft>
              <a:buNone/>
            </a:pPr>
            <a:r>
              <a:rPr lang="en-AU" sz="2200">
                <a:solidFill>
                  <a:schemeClr val="dk1"/>
                </a:solidFill>
              </a:rPr>
              <a:t>Ururangi – winds and air quality</a:t>
            </a:r>
            <a:endParaRPr sz="2200">
              <a:solidFill>
                <a:schemeClr val="dk1"/>
              </a:solidFill>
            </a:endParaRPr>
          </a:p>
          <a:p>
            <a:pPr marL="0" lvl="0" indent="0" algn="l" rtl="0">
              <a:spcBef>
                <a:spcPts val="2000"/>
              </a:spcBef>
              <a:spcAft>
                <a:spcPts val="0"/>
              </a:spcAft>
              <a:buNone/>
            </a:pPr>
            <a:r>
              <a:rPr lang="en-AU" sz="2200">
                <a:solidFill>
                  <a:schemeClr val="dk1"/>
                </a:solidFill>
              </a:rPr>
              <a:t>Hiwa-i-te-rangi – aspirations and action</a:t>
            </a:r>
            <a:endParaRPr sz="2200">
              <a:solidFill>
                <a:schemeClr val="dk1"/>
              </a:solidFill>
            </a:endParaRPr>
          </a:p>
          <a:p>
            <a:pPr marL="0" lvl="0" indent="0" algn="l" rtl="0">
              <a:spcBef>
                <a:spcPts val="2000"/>
              </a:spcBef>
              <a:spcAft>
                <a:spcPts val="0"/>
              </a:spcAft>
              <a:buNone/>
            </a:pPr>
            <a:endParaRPr sz="2400"/>
          </a:p>
        </p:txBody>
      </p:sp>
      <p:sp>
        <p:nvSpPr>
          <p:cNvPr id="74" name="Google Shape;74;p8"/>
          <p:cNvSpPr txBox="1"/>
          <p:nvPr/>
        </p:nvSpPr>
        <p:spPr>
          <a:xfrm>
            <a:off x="5683025" y="4831775"/>
            <a:ext cx="3215400" cy="63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AU" sz="550">
                <a:solidFill>
                  <a:schemeClr val="dk1"/>
                </a:solidFill>
                <a:latin typeface="Verdana"/>
                <a:ea typeface="Verdana"/>
                <a:cs typeface="Verdana"/>
                <a:sym typeface="Verdana"/>
              </a:rPr>
              <a:t>Source: Ministry for the Environment. Licensed by the Ministry for the Environment and Stats NZ for reuse under the</a:t>
            </a:r>
            <a:r>
              <a:rPr lang="en-AU" sz="550">
                <a:solidFill>
                  <a:srgbClr val="073A6C"/>
                </a:solidFill>
                <a:latin typeface="Verdana"/>
                <a:ea typeface="Verdana"/>
                <a:cs typeface="Verdana"/>
                <a:sym typeface="Verdana"/>
              </a:rPr>
              <a:t> </a:t>
            </a:r>
            <a:r>
              <a:rPr lang="en-AU" sz="550" u="sng">
                <a:solidFill>
                  <a:schemeClr val="hlink"/>
                </a:solidFill>
                <a:latin typeface="Verdana"/>
                <a:ea typeface="Verdana"/>
                <a:cs typeface="Verdana"/>
                <a:sym typeface="Verdana"/>
                <a:hlinkClick r:id="rId3"/>
              </a:rPr>
              <a:t>Creative Commons Attribution 4.0 International licence</a:t>
            </a:r>
            <a:r>
              <a:rPr lang="en-AU" sz="550">
                <a:solidFill>
                  <a:schemeClr val="dk1"/>
                </a:solidFill>
                <a:latin typeface="Verdana"/>
                <a:ea typeface="Verdana"/>
                <a:cs typeface="Verdana"/>
                <a:sym typeface="Verdana"/>
              </a:rPr>
              <a:t>. © Crown Copyright.</a:t>
            </a:r>
            <a:endParaRPr sz="55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000"/>
          </a:p>
        </p:txBody>
      </p:sp>
      <p:pic>
        <p:nvPicPr>
          <p:cNvPr id="75" name="Google Shape;75;p8"/>
          <p:cNvPicPr preferRelativeResize="0"/>
          <p:nvPr/>
        </p:nvPicPr>
        <p:blipFill>
          <a:blip r:embed="rId4">
            <a:alphaModFix/>
          </a:blip>
          <a:stretch>
            <a:fillRect/>
          </a:stretch>
        </p:blipFill>
        <p:spPr>
          <a:xfrm>
            <a:off x="5725948" y="1686150"/>
            <a:ext cx="3035025" cy="3145624"/>
          </a:xfrm>
          <a:prstGeom prst="rect">
            <a:avLst/>
          </a:prstGeom>
          <a:noFill/>
          <a:ln>
            <a:noFill/>
          </a:ln>
        </p:spPr>
      </p:pic>
      <p:sp>
        <p:nvSpPr>
          <p:cNvPr id="76" name="Google Shape;76;p8"/>
          <p:cNvSpPr txBox="1"/>
          <p:nvPr/>
        </p:nvSpPr>
        <p:spPr>
          <a:xfrm>
            <a:off x="382800" y="0"/>
            <a:ext cx="5006100" cy="1020600"/>
          </a:xfrm>
          <a:prstGeom prst="rect">
            <a:avLst/>
          </a:prstGeom>
          <a:noFill/>
          <a:ln>
            <a:noFill/>
          </a:ln>
        </p:spPr>
        <p:txBody>
          <a:bodyPr spcFirstLastPara="1" wrap="square" lIns="91425" tIns="45700" rIns="91425" bIns="45700" anchor="ctr" anchorCtr="0">
            <a:noAutofit/>
          </a:bodyPr>
          <a:lstStyle/>
          <a:p>
            <a:pPr marL="0" lvl="0" indent="0" algn="l" rtl="0">
              <a:spcBef>
                <a:spcPts val="2000"/>
              </a:spcBef>
              <a:spcAft>
                <a:spcPts val="0"/>
              </a:spcAft>
              <a:buClr>
                <a:schemeClr val="dk1"/>
              </a:buClr>
              <a:buSzPts val="1100"/>
              <a:buFont typeface="Arial"/>
              <a:buNone/>
            </a:pPr>
            <a:r>
              <a:rPr lang="en-AU" sz="3400" b="1">
                <a:solidFill>
                  <a:srgbClr val="31859C"/>
                </a:solidFill>
                <a:latin typeface="Calibri"/>
                <a:ea typeface="Calibri"/>
                <a:cs typeface="Calibri"/>
                <a:sym typeface="Calibri"/>
              </a:rPr>
              <a:t>Whetū and their domains</a:t>
            </a:r>
            <a:endParaRPr sz="3400" b="1">
              <a:solidFill>
                <a:srgbClr val="31859C"/>
              </a:solidFill>
              <a:latin typeface="Calibri"/>
              <a:ea typeface="Calibri"/>
              <a:cs typeface="Calibri"/>
              <a:sym typeface="Calibri"/>
            </a:endParaRPr>
          </a:p>
        </p:txBody>
      </p:sp>
      <p:sp>
        <p:nvSpPr>
          <p:cNvPr id="77" name="Google Shape;77;p8"/>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5"/>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533400" y="611875"/>
            <a:ext cx="7132200" cy="77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b="1">
              <a:solidFill>
                <a:srgbClr val="2C7C9F"/>
              </a:solidFill>
            </a:endParaRPr>
          </a:p>
          <a:p>
            <a:pPr marL="0" lvl="0" indent="0" algn="l" rtl="0">
              <a:spcBef>
                <a:spcPts val="0"/>
              </a:spcBef>
              <a:spcAft>
                <a:spcPts val="0"/>
              </a:spcAft>
              <a:buNone/>
            </a:pPr>
            <a:r>
              <a:rPr lang="en-AU" sz="3300" b="1">
                <a:latin typeface="Calibri"/>
                <a:ea typeface="Calibri"/>
                <a:cs typeface="Calibri"/>
                <a:sym typeface="Calibri"/>
              </a:rPr>
              <a:t>Mātauranga Māori and science</a:t>
            </a:r>
            <a:endParaRPr sz="3300" b="1">
              <a:latin typeface="Calibri"/>
              <a:ea typeface="Calibri"/>
              <a:cs typeface="Calibri"/>
              <a:sym typeface="Calibri"/>
            </a:endParaRPr>
          </a:p>
        </p:txBody>
      </p:sp>
      <p:sp>
        <p:nvSpPr>
          <p:cNvPr id="84" name="Google Shape;84;p9"/>
          <p:cNvSpPr txBox="1">
            <a:spLocks noGrp="1"/>
          </p:cNvSpPr>
          <p:nvPr>
            <p:ph type="body" idx="2"/>
          </p:nvPr>
        </p:nvSpPr>
        <p:spPr>
          <a:xfrm>
            <a:off x="533400" y="1787850"/>
            <a:ext cx="7557300" cy="40215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sz="2400">
                <a:solidFill>
                  <a:schemeClr val="dk1"/>
                </a:solidFill>
              </a:rPr>
              <a:t>“Mātauranga Māori and science are independent views of te taiao and use different methodologies to progressively add observations and knowledge over generations. Their relationship has been likened to a braided river with channels that cross and uncross on the journey downstream. When the ‘channels cross’ there is an opportunity for these knowledge systems to come together and provide new ways of thinking and alternate pathways to explore.”</a:t>
            </a:r>
            <a:endParaRPr sz="2400">
              <a:solidFill>
                <a:schemeClr val="dk1"/>
              </a:solidFill>
            </a:endParaRPr>
          </a:p>
          <a:p>
            <a:pPr marL="0" lvl="0" indent="0" algn="r" rtl="0">
              <a:spcBef>
                <a:spcPts val="2000"/>
              </a:spcBef>
              <a:spcAft>
                <a:spcPts val="0"/>
              </a:spcAft>
              <a:buNone/>
            </a:pPr>
            <a:r>
              <a:rPr lang="en-AU" sz="1600" i="1">
                <a:solidFill>
                  <a:schemeClr val="dk1"/>
                </a:solidFill>
              </a:rPr>
              <a:t>Our Atmosphere and Climate 2020</a:t>
            </a:r>
            <a:endParaRPr sz="1600" i="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0"/>
          <p:cNvSpPr txBox="1">
            <a:spLocks noGrp="1"/>
          </p:cNvSpPr>
          <p:nvPr>
            <p:ph type="body" idx="2"/>
          </p:nvPr>
        </p:nvSpPr>
        <p:spPr>
          <a:xfrm>
            <a:off x="575900" y="1766000"/>
            <a:ext cx="3996000" cy="4383600"/>
          </a:xfrm>
          <a:prstGeom prst="rect">
            <a:avLst/>
          </a:prstGeom>
        </p:spPr>
        <p:txBody>
          <a:bodyPr spcFirstLastPara="1" wrap="square" lIns="91425" tIns="91425" rIns="91425" bIns="91425" anchor="t" anchorCtr="0">
            <a:noAutofit/>
          </a:bodyPr>
          <a:lstStyle/>
          <a:p>
            <a:pPr marL="0" lvl="0" indent="0" algn="l" rtl="0">
              <a:spcBef>
                <a:spcPts val="2000"/>
              </a:spcBef>
              <a:spcAft>
                <a:spcPts val="0"/>
              </a:spcAft>
              <a:buNone/>
            </a:pPr>
            <a:r>
              <a:rPr lang="en-AU" sz="2400">
                <a:solidFill>
                  <a:schemeClr val="dk1"/>
                </a:solidFill>
              </a:rPr>
              <a:t>In te ao Māori, Matariki and wellbeing are closely connected with mauri – the health and vitality of living systems.</a:t>
            </a:r>
            <a:endParaRPr sz="2400">
              <a:solidFill>
                <a:schemeClr val="dk1"/>
              </a:solidFill>
            </a:endParaRPr>
          </a:p>
          <a:p>
            <a:pPr marL="0" lvl="0" indent="0" algn="l" rtl="0">
              <a:spcBef>
                <a:spcPts val="2000"/>
              </a:spcBef>
              <a:spcAft>
                <a:spcPts val="0"/>
              </a:spcAft>
              <a:buNone/>
            </a:pPr>
            <a:r>
              <a:rPr lang="en-AU" sz="2400">
                <a:solidFill>
                  <a:schemeClr val="dk1"/>
                </a:solidFill>
              </a:rPr>
              <a:t>Mauri is often used by scientists to describe the state and sustainability of a particular environment.</a:t>
            </a:r>
            <a:endParaRPr sz="2400">
              <a:solidFill>
                <a:schemeClr val="dk1"/>
              </a:solidFill>
            </a:endParaRPr>
          </a:p>
          <a:p>
            <a:pPr marL="0" lvl="0" indent="0" algn="l" rtl="0">
              <a:spcBef>
                <a:spcPts val="2000"/>
              </a:spcBef>
              <a:spcAft>
                <a:spcPts val="0"/>
              </a:spcAft>
              <a:buNone/>
            </a:pPr>
            <a:endParaRPr/>
          </a:p>
        </p:txBody>
      </p:sp>
      <p:sp>
        <p:nvSpPr>
          <p:cNvPr id="91" name="Google Shape;91;p10"/>
          <p:cNvSpPr txBox="1">
            <a:spLocks noGrp="1"/>
          </p:cNvSpPr>
          <p:nvPr>
            <p:ph type="title"/>
          </p:nvPr>
        </p:nvSpPr>
        <p:spPr>
          <a:xfrm>
            <a:off x="434225" y="626050"/>
            <a:ext cx="7132200" cy="77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AU" sz="3300" b="1">
                <a:latin typeface="Calibri"/>
                <a:ea typeface="Calibri"/>
                <a:cs typeface="Calibri"/>
                <a:sym typeface="Calibri"/>
              </a:rPr>
              <a:t>Mauri, wellbeing and sustainability</a:t>
            </a:r>
            <a:endParaRPr sz="3300" b="1">
              <a:latin typeface="Calibri"/>
              <a:ea typeface="Calibri"/>
              <a:cs typeface="Calibri"/>
              <a:sym typeface="Calibri"/>
            </a:endParaRPr>
          </a:p>
        </p:txBody>
      </p:sp>
      <p:pic>
        <p:nvPicPr>
          <p:cNvPr id="92" name="Google Shape;92;p10"/>
          <p:cNvPicPr preferRelativeResize="0"/>
          <p:nvPr/>
        </p:nvPicPr>
        <p:blipFill>
          <a:blip r:embed="rId3">
            <a:alphaModFix/>
          </a:blip>
          <a:stretch>
            <a:fillRect/>
          </a:stretch>
        </p:blipFill>
        <p:spPr>
          <a:xfrm>
            <a:off x="4803425" y="2451275"/>
            <a:ext cx="3811874" cy="2848076"/>
          </a:xfrm>
          <a:prstGeom prst="rect">
            <a:avLst/>
          </a:prstGeom>
          <a:noFill/>
          <a:ln>
            <a:noFill/>
          </a:ln>
        </p:spPr>
      </p:pic>
      <p:sp>
        <p:nvSpPr>
          <p:cNvPr id="93" name="Google Shape;93;p10"/>
          <p:cNvSpPr txBox="1"/>
          <p:nvPr/>
        </p:nvSpPr>
        <p:spPr>
          <a:xfrm>
            <a:off x="6674000" y="5299350"/>
            <a:ext cx="194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AU" sz="1000"/>
              <a:t>Rights: Tristan Brynildsen</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p:nvPr/>
        </p:nvSpPr>
        <p:spPr>
          <a:xfrm>
            <a:off x="50" y="6375600"/>
            <a:ext cx="91440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marL="0" lvl="0" indent="0" algn="l" rtl="0">
              <a:lnSpc>
                <a:spcPct val="115000"/>
              </a:lnSpc>
              <a:spcBef>
                <a:spcPts val="0"/>
              </a:spcBef>
              <a:spcAft>
                <a:spcPts val="0"/>
              </a:spcAft>
              <a:buNone/>
            </a:pPr>
            <a:r>
              <a:rPr lang="en-AU" sz="900">
                <a:solidFill>
                  <a:schemeClr val="dk1"/>
                </a:solidFill>
                <a:latin typeface="Verdana"/>
                <a:ea typeface="Verdana"/>
                <a:cs typeface="Verdana"/>
                <a:sym typeface="Verdana"/>
              </a:rPr>
              <a:t>All Rights Reserved |</a:t>
            </a:r>
            <a:r>
              <a:rPr lang="en-AU" sz="900">
                <a:solidFill>
                  <a:srgbClr val="244A58"/>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 </a:t>
            </a:r>
            <a:r>
              <a:rPr lang="en-AU" sz="900" u="sng">
                <a:solidFill>
                  <a:schemeClr val="hlink"/>
                </a:solidFill>
                <a:latin typeface="Verdana"/>
                <a:ea typeface="Verdana"/>
                <a:cs typeface="Verdana"/>
                <a:sym typeface="Verdana"/>
                <a:hlinkClick r:id="rId3"/>
              </a:rPr>
              <a:t>www.sciencelearn.org.nz</a:t>
            </a:r>
            <a:r>
              <a:rPr lang="en-AU" sz="900">
                <a:solidFill>
                  <a:schemeClr val="dk1"/>
                </a:solidFill>
                <a:latin typeface="Verdana"/>
                <a:ea typeface="Verdana"/>
                <a:cs typeface="Verdana"/>
                <a:sym typeface="Verdana"/>
              </a:rPr>
              <a:t>. All images are copyrighted. For further information, please refer to </a:t>
            </a:r>
            <a:r>
              <a:rPr lang="en-AU"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pic>
        <p:nvPicPr>
          <p:cNvPr id="100" name="Google Shape;100;p11"/>
          <p:cNvPicPr preferRelativeResize="0"/>
          <p:nvPr/>
        </p:nvPicPr>
        <p:blipFill>
          <a:blip r:embed="rId4">
            <a:alphaModFix/>
          </a:blip>
          <a:stretch>
            <a:fillRect/>
          </a:stretch>
        </p:blipFill>
        <p:spPr>
          <a:xfrm>
            <a:off x="209100" y="1019425"/>
            <a:ext cx="4246326" cy="3645000"/>
          </a:xfrm>
          <a:prstGeom prst="rect">
            <a:avLst/>
          </a:prstGeom>
          <a:noFill/>
          <a:ln>
            <a:noFill/>
          </a:ln>
        </p:spPr>
      </p:pic>
      <p:pic>
        <p:nvPicPr>
          <p:cNvPr id="101" name="Google Shape;101;p11"/>
          <p:cNvPicPr preferRelativeResize="0"/>
          <p:nvPr/>
        </p:nvPicPr>
        <p:blipFill>
          <a:blip r:embed="rId5">
            <a:alphaModFix/>
          </a:blip>
          <a:stretch>
            <a:fillRect/>
          </a:stretch>
        </p:blipFill>
        <p:spPr>
          <a:xfrm>
            <a:off x="4844000" y="1454562"/>
            <a:ext cx="4082157" cy="1635775"/>
          </a:xfrm>
          <a:prstGeom prst="rect">
            <a:avLst/>
          </a:prstGeom>
          <a:noFill/>
          <a:ln>
            <a:noFill/>
          </a:ln>
        </p:spPr>
      </p:pic>
      <p:pic>
        <p:nvPicPr>
          <p:cNvPr id="102" name="Google Shape;102;p11"/>
          <p:cNvPicPr preferRelativeResize="0"/>
          <p:nvPr/>
        </p:nvPicPr>
        <p:blipFill>
          <a:blip r:embed="rId6">
            <a:alphaModFix/>
          </a:blip>
          <a:stretch>
            <a:fillRect/>
          </a:stretch>
        </p:blipFill>
        <p:spPr>
          <a:xfrm>
            <a:off x="4299576" y="3545287"/>
            <a:ext cx="4383774" cy="2375371"/>
          </a:xfrm>
          <a:prstGeom prst="rect">
            <a:avLst/>
          </a:prstGeom>
          <a:noFill/>
          <a:ln>
            <a:noFill/>
          </a:ln>
        </p:spPr>
      </p:pic>
      <p:pic>
        <p:nvPicPr>
          <p:cNvPr id="103" name="Google Shape;103;p11"/>
          <p:cNvPicPr preferRelativeResize="0"/>
          <p:nvPr/>
        </p:nvPicPr>
        <p:blipFill>
          <a:blip r:embed="rId7">
            <a:alphaModFix/>
          </a:blip>
          <a:stretch>
            <a:fillRect/>
          </a:stretch>
        </p:blipFill>
        <p:spPr>
          <a:xfrm>
            <a:off x="311299" y="5131125"/>
            <a:ext cx="3783649" cy="777775"/>
          </a:xfrm>
          <a:prstGeom prst="rect">
            <a:avLst/>
          </a:prstGeom>
          <a:noFill/>
          <a:ln>
            <a:noFill/>
          </a:ln>
        </p:spPr>
      </p:pic>
      <p:sp>
        <p:nvSpPr>
          <p:cNvPr id="104" name="Google Shape;104;p11"/>
          <p:cNvSpPr txBox="1"/>
          <p:nvPr/>
        </p:nvSpPr>
        <p:spPr>
          <a:xfrm>
            <a:off x="209100" y="146304"/>
            <a:ext cx="5798700" cy="7910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AU" sz="3300" b="1" dirty="0">
                <a:solidFill>
                  <a:srgbClr val="2C7C9F"/>
                </a:solidFill>
                <a:latin typeface="Calibri"/>
                <a:ea typeface="Calibri"/>
                <a:cs typeface="Calibri"/>
                <a:sym typeface="Calibri"/>
              </a:rPr>
              <a:t>The articles: components</a:t>
            </a:r>
            <a:endParaRPr sz="3300" b="1" dirty="0">
              <a:solidFill>
                <a:srgbClr val="2C7C9F"/>
              </a:solidFill>
              <a:latin typeface="Calibri"/>
              <a:ea typeface="Calibri"/>
              <a:cs typeface="Calibri"/>
              <a:sym typeface="Calibri"/>
            </a:endParaRPr>
          </a:p>
        </p:txBody>
      </p:sp>
      <p:sp>
        <p:nvSpPr>
          <p:cNvPr id="105" name="Google Shape;105;p11"/>
          <p:cNvSpPr txBox="1"/>
          <p:nvPr/>
        </p:nvSpPr>
        <p:spPr>
          <a:xfrm>
            <a:off x="204175" y="4691125"/>
            <a:ext cx="4246200" cy="55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AU" sz="450">
                <a:solidFill>
                  <a:schemeClr val="dk1"/>
                </a:solidFill>
                <a:latin typeface="Verdana"/>
                <a:ea typeface="Verdana"/>
                <a:cs typeface="Verdana"/>
                <a:sym typeface="Verdana"/>
              </a:rPr>
              <a:t>Source: Ministry for the Environment, Stats NZ and data providers. Licensed by the Ministry for the Environment and Stats NZ for reuse under the</a:t>
            </a:r>
            <a:r>
              <a:rPr lang="en-AU" sz="450">
                <a:solidFill>
                  <a:srgbClr val="073A6C"/>
                </a:solidFill>
                <a:latin typeface="Verdana"/>
                <a:ea typeface="Verdana"/>
                <a:cs typeface="Verdana"/>
                <a:sym typeface="Verdana"/>
              </a:rPr>
              <a:t> </a:t>
            </a:r>
            <a:r>
              <a:rPr lang="en-AU" sz="450" u="sng">
                <a:solidFill>
                  <a:schemeClr val="hlink"/>
                </a:solidFill>
                <a:latin typeface="Verdana"/>
                <a:ea typeface="Verdana"/>
                <a:cs typeface="Verdana"/>
                <a:sym typeface="Verdana"/>
                <a:hlinkClick r:id="rId8"/>
              </a:rPr>
              <a:t>Creative Commons Attribution 4.0 International licence</a:t>
            </a:r>
            <a:r>
              <a:rPr lang="en-AU" sz="450">
                <a:solidFill>
                  <a:schemeClr val="dk1"/>
                </a:solidFill>
                <a:latin typeface="Verdana"/>
                <a:ea typeface="Verdana"/>
                <a:cs typeface="Verdana"/>
                <a:sym typeface="Verdana"/>
              </a:rPr>
              <a:t>. © Crown Copyright.</a:t>
            </a:r>
            <a:endParaRPr sz="450">
              <a:solidFill>
                <a:schemeClr val="dk1"/>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On-screen Show (4:3)</PresentationFormat>
  <Paragraphs>175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Roboto</vt:lpstr>
      <vt:lpstr>Noto Sans Symbols</vt:lpstr>
      <vt:lpstr>Calibri</vt:lpstr>
      <vt:lpstr>Source Sans Pro</vt:lpstr>
      <vt:lpstr>Verdana</vt:lpstr>
      <vt:lpstr>10_Breeze</vt:lpstr>
      <vt:lpstr>PowerPoint Presentation</vt:lpstr>
      <vt:lpstr>PowerPoint Presentation</vt:lpstr>
      <vt:lpstr>PowerPoint Presentation</vt:lpstr>
      <vt:lpstr>PowerPoint Presentation</vt:lpstr>
      <vt:lpstr>PowerPoint Presentation</vt:lpstr>
      <vt:lpstr>PowerPoint Presentation</vt:lpstr>
      <vt:lpstr> Mātauranga Māori and science</vt:lpstr>
      <vt:lpstr>Mauri, wellbeing and sustainability</vt:lpstr>
      <vt:lpstr>PowerPoint Presentation</vt:lpstr>
      <vt:lpstr>Images and infographics</vt:lpstr>
      <vt:lpstr>Using Te Kāhui o Matariki resources in  the classroom</vt:lpstr>
      <vt:lpstr>Cross-curricular learning activity: Exploring the images and whakataukī connecting to Te Kāhui o Matariki</vt:lpstr>
      <vt:lpstr>Interpret representations:  Te Kāhui o Matariki – interpreting infographics</vt:lpstr>
      <vt:lpstr>Local curriculum</vt:lpstr>
      <vt:lpstr>Thanks – want to keep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Kāhui o Matariki and the environment</dc:title>
  <dc:creator>Science Learning Hub – Pokapū Akoranga Pūtaiao, The University of Waikato Te Whare Wānanga o Waikato</dc:creator>
  <cp:lastModifiedBy>Vanya Bootham</cp:lastModifiedBy>
  <cp:revision>1</cp:revision>
  <dcterms:modified xsi:type="dcterms:W3CDTF">2022-06-15T22:17:44Z</dcterms:modified>
</cp:coreProperties>
</file>