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9144000"/>
  <p:notesSz cx="6858000" cy="9144000"/>
  <p:embeddedFontLst>
    <p:embeddedFont>
      <p:font typeface="Courgette"/>
      <p:regular r:id="rId31"/>
    </p:embeddedFont>
    <p:embeddedFont>
      <p:font typeface="Source Sans Pr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6" roundtripDataSignature="AMtx7mgCq84D53eW6y8V/U5iiKU/ElV0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00E0588-164B-4EB4-A0ED-B6615A585D62}">
  <a:tblStyle styleId="{C00E0588-164B-4EB4-A0ED-B6615A585D6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urgette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SourceSansPro-bold.fntdata"/><Relationship Id="rId10" Type="http://schemas.openxmlformats.org/officeDocument/2006/relationships/slide" Target="slides/slide4.xml"/><Relationship Id="rId32" Type="http://schemas.openxmlformats.org/officeDocument/2006/relationships/font" Target="fonts/SourceSansPro-regular.fntdata"/><Relationship Id="rId13" Type="http://schemas.openxmlformats.org/officeDocument/2006/relationships/slide" Target="slides/slide7.xml"/><Relationship Id="rId35" Type="http://schemas.openxmlformats.org/officeDocument/2006/relationships/font" Target="fonts/SourceSansPro-boldItalic.fntdata"/><Relationship Id="rId12" Type="http://schemas.openxmlformats.org/officeDocument/2006/relationships/slide" Target="slides/slide6.xml"/><Relationship Id="rId34" Type="http://schemas.openxmlformats.org/officeDocument/2006/relationships/font" Target="fonts/SourceSansPro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007-science-and-drama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286-finger-puppet-pollinators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007-science-and-drama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269-deciding-on-action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" name="Google Shape;2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https://www.sciencelearn.org.nz/images/5007-science-and-drama</a:t>
            </a:r>
            <a:r>
              <a:rPr lang="en-AU"/>
              <a:t> </a:t>
            </a:r>
            <a:endParaRPr/>
          </a:p>
        </p:txBody>
      </p:sp>
      <p:sp>
        <p:nvSpPr>
          <p:cNvPr id="26" name="Google Shape;26;p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3" name="Google Shape;18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84" name="Google Shape;184;p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11" name="Google Shape;211;p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0" name="Google Shape;22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21" name="Google Shape;221;p1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0" name="Google Shape;230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31" name="Google Shape;231;p1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575d00c2d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1575d00c2d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g1575d00c2dd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1" name="Google Shape;25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52" name="Google Shape;252;p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1" name="Google Shape;26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62" name="Google Shape;262;p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Image from: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www.sciencelearn.org.nz/images/3286-finger-puppet-pollinators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71" name="Google Shape;271;p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9" name="Google Shape;27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80" name="Google Shape;280;p2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>
                <a:latin typeface="Arial"/>
                <a:ea typeface="Arial"/>
                <a:cs typeface="Arial"/>
                <a:sym typeface="Arial"/>
              </a:rPr>
              <a:t>The Science Learning Hub is funded by the New Zealand government – Ministry of Business, Innovation and Employment (</a:t>
            </a:r>
            <a:r>
              <a:rPr lang="en-AU" sz="1500">
                <a:latin typeface="Arial"/>
                <a:ea typeface="Arial"/>
                <a:cs typeface="Arial"/>
                <a:sym typeface="Arial"/>
              </a:rPr>
              <a:t>MBIE) </a:t>
            </a:r>
            <a:r>
              <a:rPr lang="en-AU" sz="1500">
                <a:latin typeface="Arial"/>
                <a:ea typeface="Arial"/>
                <a:cs typeface="Arial"/>
                <a:sym typeface="Arial"/>
              </a:rPr>
              <a:t>– under the Curious Minds fund.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" name="Google Shape;5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2" name="Google Shape;52;p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" name="Google Shape;6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1" name="Google Shape;61;p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" name="Google Shape;6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/>
              <a:t>Image: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www.sciencelearn.org.nz/images/5007-science-and-drama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70" name="Google Shape;70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0" name="Google Shape;8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/>
              <a:t>Image: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www.sciencelearn.org.nz/images/4269-deciding-on-action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81" name="Google Shape;81;p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0" name="Google Shape;9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/>
          </a:p>
        </p:txBody>
      </p:sp>
      <p:sp>
        <p:nvSpPr>
          <p:cNvPr id="91" name="Google Shape;91;p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75d00c2dd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" name="Google Shape;107;g1575d00c2dd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100"/>
          </a:p>
        </p:txBody>
      </p:sp>
      <p:sp>
        <p:nvSpPr>
          <p:cNvPr id="108" name="Google Shape;108;g1575d00c2dd_0_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/>
          </a:blip>
          <a:srcRect b="0" l="356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6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6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6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ciencelearn.org.nz/resources/191-drama-with-microb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sciencelearn.org.nz/resources/774-drama-in-the-microworld" TargetMode="External"/><Relationship Id="rId4" Type="http://schemas.openxmlformats.org/officeDocument/2006/relationships/hyperlink" Target="https://www.sciencelearn.org.nz/resources/108-seed-dispersal-puppet-play" TargetMode="External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sciencelearn.org.nz/search?term=eels" TargetMode="External"/><Relationship Id="rId4" Type="http://schemas.openxmlformats.org/officeDocument/2006/relationships/hyperlink" Target="https://www.doc.govt.nz/nature/native-animals/freshwater-fish/eels/" TargetMode="External"/><Relationship Id="rId5" Type="http://schemas.openxmlformats.org/officeDocument/2006/relationships/hyperlink" Target="https://waicare.org.nz/Resources/forteachers.aspx" TargetMode="External"/><Relationship Id="rId6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10" Type="http://schemas.openxmlformats.org/officeDocument/2006/relationships/image" Target="../media/image15.png"/><Relationship Id="rId9" Type="http://schemas.openxmlformats.org/officeDocument/2006/relationships/hyperlink" Target="https://www.sciencelearn.org.nz/resources/107-pollination-role-plays" TargetMode="External"/><Relationship Id="rId5" Type="http://schemas.openxmlformats.org/officeDocument/2006/relationships/hyperlink" Target="https://www.sciencelearn.org.nz/resources/774-drama-in-the-microworld" TargetMode="External"/><Relationship Id="rId6" Type="http://schemas.openxmlformats.org/officeDocument/2006/relationships/hyperlink" Target="https://www.sciencelearn.org.nz/resources/612-water-molecules-in-drama" TargetMode="External"/><Relationship Id="rId7" Type="http://schemas.openxmlformats.org/officeDocument/2006/relationships/hyperlink" Target="https://www.sciencelearn.org.nz/resources/191-drama-with-microbes" TargetMode="External"/><Relationship Id="rId8" Type="http://schemas.openxmlformats.org/officeDocument/2006/relationships/hyperlink" Target="https://www.sciencelearn.org.nz/resources/108-seed-dispersal-puppet-play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hyperlink" Target="https://doi.org/10.1386/atr_00009_1" TargetMode="External"/><Relationship Id="rId5" Type="http://schemas.openxmlformats.org/officeDocument/2006/relationships/hyperlink" Target="https://doi.org/10.1080/21548455.2019.1585994" TargetMode="External"/><Relationship Id="rId6" Type="http://schemas.openxmlformats.org/officeDocument/2006/relationships/hyperlink" Target="https://doi.org/10.1080/21548455.2019.1585994" TargetMode="External"/><Relationship Id="rId7" Type="http://schemas.openxmlformats.org/officeDocument/2006/relationships/hyperlink" Target="https://hdl.handle.net/10289/9974" TargetMode="External"/><Relationship Id="rId8" Type="http://schemas.openxmlformats.org/officeDocument/2006/relationships/hyperlink" Target="https://doi.org/10.1386/atr_00009_1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14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6" Type="http://schemas.openxmlformats.org/officeDocument/2006/relationships/image" Target="../media/image21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elearning.tki.org.nz/Teaching/Future-focused-learning/STEM-STEA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"/>
          <p:cNvSpPr txBox="1"/>
          <p:nvPr/>
        </p:nvSpPr>
        <p:spPr>
          <a:xfrm>
            <a:off x="374475" y="5898463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4–4:40 pm Thursday 8 September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2"/>
          <p:cNvSpPr txBox="1"/>
          <p:nvPr/>
        </p:nvSpPr>
        <p:spPr>
          <a:xfrm>
            <a:off x="544450" y="476700"/>
            <a:ext cx="8175600" cy="15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1" i="0" lang="en-AU" sz="47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Understanding science through drama</a:t>
            </a:r>
            <a:endParaRPr b="1" i="0" sz="47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1387" y="2116624"/>
            <a:ext cx="4941324" cy="37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 txBox="1"/>
          <p:nvPr/>
        </p:nvSpPr>
        <p:spPr>
          <a:xfrm rot="5400000">
            <a:off x="6616225" y="5038950"/>
            <a:ext cx="104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V.Bootham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/>
        </p:nvSpPr>
        <p:spPr>
          <a:xfrm>
            <a:off x="492369" y="249204"/>
            <a:ext cx="6365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Theatre performances in </a:t>
            </a:r>
            <a:r>
              <a:rPr b="1" lang="en-AU" sz="3600">
                <a:solidFill>
                  <a:srgbClr val="2C7C9F"/>
                </a:solidFill>
              </a:rPr>
              <a:t>s</a:t>
            </a: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cience 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311988" y="3136450"/>
            <a:ext cx="85311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engage students, impart knowledge, construct knowledge and assess knowledge. 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www.sciencelearn.org.nz/resources/191-drama-with-microbes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10"/>
          <p:cNvGrpSpPr/>
          <p:nvPr/>
        </p:nvGrpSpPr>
        <p:grpSpPr>
          <a:xfrm>
            <a:off x="962125" y="1517379"/>
            <a:ext cx="7230836" cy="980083"/>
            <a:chOff x="3180" y="1038159"/>
            <a:chExt cx="7230836" cy="873436"/>
          </a:xfrm>
        </p:grpSpPr>
        <p:sp>
          <p:nvSpPr>
            <p:cNvPr id="142" name="Google Shape;142;p10"/>
            <p:cNvSpPr/>
            <p:nvPr/>
          </p:nvSpPr>
          <p:spPr>
            <a:xfrm>
              <a:off x="3180" y="1038159"/>
              <a:ext cx="1390545" cy="873436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0"/>
            <p:cNvSpPr txBox="1"/>
            <p:nvPr/>
          </p:nvSpPr>
          <p:spPr>
            <a:xfrm>
              <a:off x="28762" y="1063741"/>
              <a:ext cx="1339381" cy="82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AU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Watching theatre</a:t>
              </a: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1532780" y="1302449"/>
              <a:ext cx="294795" cy="344855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accent2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0"/>
            <p:cNvSpPr txBox="1"/>
            <p:nvPr/>
          </p:nvSpPr>
          <p:spPr>
            <a:xfrm>
              <a:off x="1532780" y="1371420"/>
              <a:ext cx="206357" cy="206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1949944" y="1038159"/>
              <a:ext cx="1390545" cy="873436"/>
            </a:xfrm>
            <a:prstGeom prst="roundRect">
              <a:avLst>
                <a:gd fmla="val 10000" name="adj"/>
              </a:avLst>
            </a:prstGeom>
            <a:solidFill>
              <a:srgbClr val="258043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0"/>
            <p:cNvSpPr txBox="1"/>
            <p:nvPr/>
          </p:nvSpPr>
          <p:spPr>
            <a:xfrm>
              <a:off x="1975526" y="1063741"/>
              <a:ext cx="1339381" cy="82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AU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Participating actively in theatre</a:t>
              </a: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479544" y="1302449"/>
              <a:ext cx="294795" cy="344855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359626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0"/>
            <p:cNvSpPr txBox="1"/>
            <p:nvPr/>
          </p:nvSpPr>
          <p:spPr>
            <a:xfrm>
              <a:off x="3479544" y="1371420"/>
              <a:ext cx="206357" cy="206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3896708" y="1038159"/>
              <a:ext cx="1390545" cy="873436"/>
            </a:xfrm>
            <a:prstGeom prst="roundRect">
              <a:avLst>
                <a:gd fmla="val 10000" name="adj"/>
              </a:avLst>
            </a:prstGeom>
            <a:solidFill>
              <a:srgbClr val="75AE23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0"/>
            <p:cNvSpPr txBox="1"/>
            <p:nvPr/>
          </p:nvSpPr>
          <p:spPr>
            <a:xfrm>
              <a:off x="3922290" y="1063741"/>
              <a:ext cx="1339381" cy="82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AU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Scripted science plays</a:t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5426308" y="1302449"/>
              <a:ext cx="294795" cy="344855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1731C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0"/>
            <p:cNvSpPr txBox="1"/>
            <p:nvPr/>
          </p:nvSpPr>
          <p:spPr>
            <a:xfrm>
              <a:off x="5426308" y="1371420"/>
              <a:ext cx="206357" cy="206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5843471" y="1038159"/>
              <a:ext cx="1390545" cy="873436"/>
            </a:xfrm>
            <a:prstGeom prst="roundRect">
              <a:avLst>
                <a:gd fmla="val 10000" name="adj"/>
              </a:avLst>
            </a:prstGeom>
            <a:solidFill>
              <a:srgbClr val="E1731C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0"/>
            <p:cNvSpPr txBox="1"/>
            <p:nvPr/>
          </p:nvSpPr>
          <p:spPr>
            <a:xfrm>
              <a:off x="5869053" y="1063741"/>
              <a:ext cx="1339381" cy="82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AU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Writing their own plays 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/>
          <p:nvPr/>
        </p:nvSpPr>
        <p:spPr>
          <a:xfrm>
            <a:off x="621322" y="64684"/>
            <a:ext cx="63656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b="1" lang="en-AU" sz="3600">
                <a:solidFill>
                  <a:srgbClr val="2C7C9F"/>
                </a:solidFill>
              </a:rPr>
              <a:t>at</a:t>
            </a: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 types of drama can be used in science?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247168" y="2069710"/>
            <a:ext cx="39915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Simulations – students simulating an aspect of science – for example, pollination.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rial"/>
              <a:buChar char="•"/>
            </a:pPr>
            <a:r>
              <a:rPr b="0" i="0" lang="en-AU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www.sciencelearn.org.nz/resources/774-drama-in-the-microworld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rial"/>
              <a:buChar char="•"/>
            </a:pPr>
            <a:r>
              <a:rPr b="0" i="0" lang="en-AU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www.sciencelearn.org.nz/resources/108-seed-dispersal-puppet-play</a:t>
            </a:r>
            <a:endParaRPr b="0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tanding next to a tree&#10;&#10;Description generated with very high confidence" id="163" name="Google Shape;163;p11"/>
          <p:cNvPicPr preferRelativeResize="0"/>
          <p:nvPr/>
        </p:nvPicPr>
        <p:blipFill rotWithShape="1">
          <a:blip r:embed="rId5">
            <a:alphaModFix/>
          </a:blip>
          <a:srcRect b="7045" l="0" r="0" t="17953"/>
          <a:stretch/>
        </p:blipFill>
        <p:spPr>
          <a:xfrm>
            <a:off x="4696040" y="3843338"/>
            <a:ext cx="3991503" cy="2245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1"/>
          <p:cNvGrpSpPr/>
          <p:nvPr/>
        </p:nvGrpSpPr>
        <p:grpSpPr>
          <a:xfrm>
            <a:off x="537846" y="1395147"/>
            <a:ext cx="7674115" cy="1096302"/>
            <a:chOff x="2249" y="155313"/>
            <a:chExt cx="7674115" cy="1096302"/>
          </a:xfrm>
        </p:grpSpPr>
        <p:sp>
          <p:nvSpPr>
            <p:cNvPr id="165" name="Google Shape;165;p11"/>
            <p:cNvSpPr/>
            <p:nvPr/>
          </p:nvSpPr>
          <p:spPr>
            <a:xfrm>
              <a:off x="2249" y="155313"/>
              <a:ext cx="2740755" cy="1096302"/>
            </a:xfrm>
            <a:prstGeom prst="chevron">
              <a:avLst>
                <a:gd fmla="val 50000" name="adj"/>
              </a:avLst>
            </a:prstGeom>
            <a:solidFill>
              <a:srgbClr val="7EB60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1"/>
            <p:cNvSpPr txBox="1"/>
            <p:nvPr/>
          </p:nvSpPr>
          <p:spPr>
            <a:xfrm>
              <a:off x="550400" y="155313"/>
              <a:ext cx="1644453" cy="1096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88000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AU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Physical </a:t>
              </a:r>
              <a:r>
                <a:rPr b="0" i="0" lang="en-AU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extLst>
                    <a:ext uri="http://customooxmlschemas.google.com/">
                      <go:slidesCustomData xmlns:go="http://customooxmlschemas.google.com/" textRoundtripDataId="1"/>
                    </a:ext>
                  </a:extLst>
                </a:rPr>
                <a:t>simulations</a:t>
              </a: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2468929" y="155313"/>
              <a:ext cx="2740755" cy="1096302"/>
            </a:xfrm>
            <a:prstGeom prst="chevron">
              <a:avLst>
                <a:gd fmla="val 50000" name="adj"/>
              </a:avLst>
            </a:prstGeom>
            <a:solidFill>
              <a:srgbClr val="B97B0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1"/>
            <p:cNvSpPr txBox="1"/>
            <p:nvPr/>
          </p:nvSpPr>
          <p:spPr>
            <a:xfrm>
              <a:off x="3017080" y="155313"/>
              <a:ext cx="1644453" cy="1096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88000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AU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Embodying the learning </a:t>
              </a: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4935609" y="155313"/>
              <a:ext cx="2740755" cy="1096302"/>
            </a:xfrm>
            <a:prstGeom prst="chevron">
              <a:avLst>
                <a:gd fmla="val 50000" name="adj"/>
              </a:avLst>
            </a:prstGeom>
            <a:solidFill>
              <a:srgbClr val="BF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1"/>
            <p:cNvSpPr txBox="1"/>
            <p:nvPr/>
          </p:nvSpPr>
          <p:spPr>
            <a:xfrm>
              <a:off x="5483760" y="155313"/>
              <a:ext cx="1644453" cy="1096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325" lIns="88000" spcFirstLastPara="1" rIns="29325" wrap="square" tIns="29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AU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Multimodal</a:t>
              </a:r>
              <a:endParaRPr/>
            </a:p>
          </p:txBody>
        </p:sp>
      </p:grpSp>
      <p:sp>
        <p:nvSpPr>
          <p:cNvPr id="171" name="Google Shape;171;p11"/>
          <p:cNvSpPr txBox="1"/>
          <p:nvPr/>
        </p:nvSpPr>
        <p:spPr>
          <a:xfrm>
            <a:off x="4696050" y="6088575"/>
            <a:ext cx="262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</a:rPr>
              <a:t>© </a:t>
            </a:r>
            <a:r>
              <a:rPr i="0" lang="en-AU" sz="1200" u="none" cap="none" strike="noStrike">
                <a:solidFill>
                  <a:srgbClr val="000000"/>
                </a:solidFill>
              </a:rPr>
              <a:t>Swanson, 2020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/>
        </p:nvSpPr>
        <p:spPr>
          <a:xfrm>
            <a:off x="492369" y="281354"/>
            <a:ext cx="63656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Role play used in science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492369" y="1424354"/>
            <a:ext cx="865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Socio-cultural or process drama</a:t>
            </a:r>
            <a:r>
              <a:rPr lang="en-AU" sz="2400"/>
              <a:t>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vary from one session – several sessions – entire term.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deepen understanding </a:t>
            </a:r>
            <a:r>
              <a:rPr lang="en-AU" sz="2400"/>
              <a:t>of 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 concepts</a:t>
            </a:r>
            <a:r>
              <a:rPr lang="en-AU" sz="2400">
                <a:solidFill>
                  <a:schemeClr val="dk1"/>
                </a:solidFill>
              </a:rPr>
              <a:t> – 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taking on roles such as physicists, police.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support NOS, science concepts, science over time.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also support student</a:t>
            </a:r>
            <a:r>
              <a:rPr lang="en-AU" sz="2400"/>
              <a:t>’s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achievements and attitudes towards science.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_1839.jpg" id="179" name="Google Shape;179;p12"/>
          <p:cNvPicPr preferRelativeResize="0"/>
          <p:nvPr/>
        </p:nvPicPr>
        <p:blipFill rotWithShape="1">
          <a:blip r:embed="rId3">
            <a:alphaModFix/>
          </a:blip>
          <a:srcRect b="15219" l="4260" r="0" t="31375"/>
          <a:stretch/>
        </p:blipFill>
        <p:spPr>
          <a:xfrm>
            <a:off x="2230139" y="4318160"/>
            <a:ext cx="4587710" cy="191931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80" name="Google Shape;180;p12"/>
          <p:cNvSpPr txBox="1"/>
          <p:nvPr/>
        </p:nvSpPr>
        <p:spPr>
          <a:xfrm>
            <a:off x="5902500" y="6237475"/>
            <a:ext cx="1349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8" name="Google Shape;18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1375" y="1146450"/>
            <a:ext cx="5601338" cy="50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4"/>
          <p:cNvSpPr txBox="1"/>
          <p:nvPr/>
        </p:nvSpPr>
        <p:spPr>
          <a:xfrm>
            <a:off x="6239675" y="609545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Ali Foster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type="title"/>
          </p:nvPr>
        </p:nvSpPr>
        <p:spPr>
          <a:xfrm>
            <a:off x="679132" y="219068"/>
            <a:ext cx="3840479" cy="6168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/>
              <a:t>Pre-planning </a:t>
            </a:r>
            <a:endParaRPr/>
          </a:p>
        </p:txBody>
      </p:sp>
      <p:sp>
        <p:nvSpPr>
          <p:cNvPr id="195" name="Google Shape;195;p15"/>
          <p:cNvSpPr txBox="1"/>
          <p:nvPr>
            <p:ph idx="1" type="body"/>
          </p:nvPr>
        </p:nvSpPr>
        <p:spPr>
          <a:xfrm>
            <a:off x="4572000" y="780900"/>
            <a:ext cx="4272000" cy="4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493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rPr lang="en-AU" sz="2400">
                <a:solidFill>
                  <a:srgbClr val="0070C0"/>
                </a:solidFill>
              </a:rPr>
              <a:t>Possible resources</a:t>
            </a:r>
            <a:endParaRPr/>
          </a:p>
          <a:p>
            <a: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</a:pPr>
            <a:r>
              <a:rPr lang="en-AU" sz="1800"/>
              <a:t>Science Learning Hub </a:t>
            </a:r>
            <a:r>
              <a:rPr lang="en-AU" sz="18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www.sciencelearn.org.nz/search?term=eels</a:t>
            </a:r>
            <a:endParaRPr sz="1800">
              <a:solidFill>
                <a:srgbClr val="0000FF"/>
              </a:solidFill>
            </a:endParaRPr>
          </a:p>
          <a:p>
            <a: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</a:pPr>
            <a:r>
              <a:rPr lang="en-AU" sz="1800"/>
              <a:t>Department of Conservation </a:t>
            </a:r>
            <a:r>
              <a:rPr lang="en-AU" sz="18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www.doc.govt.nz/nature/native-animals/freshwater-fish/eels/</a:t>
            </a:r>
            <a:endParaRPr sz="1800">
              <a:solidFill>
                <a:srgbClr val="0000FF"/>
              </a:solidFill>
            </a:endParaRPr>
          </a:p>
          <a:p>
            <a: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</a:pPr>
            <a:r>
              <a:rPr lang="en-AU" sz="1800"/>
              <a:t>Wai care (Auckland Council). </a:t>
            </a:r>
            <a:r>
              <a:rPr lang="en-AU" sz="18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waicare.org.nz/Resources/forteachers.aspx</a:t>
            </a:r>
            <a:endParaRPr sz="1800">
              <a:solidFill>
                <a:srgbClr val="0000FF"/>
              </a:solidFill>
            </a:endParaRPr>
          </a:p>
          <a:p>
            <a: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</a:pPr>
            <a:r>
              <a:rPr lang="en-AU" sz="1800"/>
              <a:t>Tāmaki Paenga Hira Auckland War Museum </a:t>
            </a:r>
            <a:r>
              <a:rPr i="1" lang="en-AU" sz="1800"/>
              <a:t>Te awa o te Tuna River of Eels </a:t>
            </a:r>
            <a:r>
              <a:rPr lang="en-AU" sz="1800"/>
              <a:t>exhibit </a:t>
            </a:r>
            <a:endParaRPr/>
          </a:p>
          <a:p>
            <a: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</a:pPr>
            <a:r>
              <a:rPr lang="en-AU" sz="1800"/>
              <a:t>Sina and the eel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sz="1800"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96" name="Google Shape;196;p15"/>
          <p:cNvSpPr txBox="1"/>
          <p:nvPr>
            <p:ph idx="2" type="body"/>
          </p:nvPr>
        </p:nvSpPr>
        <p:spPr>
          <a:xfrm>
            <a:off x="433375" y="835925"/>
            <a:ext cx="3840600" cy="3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None/>
            </a:pPr>
            <a:r>
              <a:rPr lang="en-AU" sz="2400">
                <a:solidFill>
                  <a:srgbClr val="0070C0"/>
                </a:solidFill>
              </a:rPr>
              <a:t>Curricular links 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●"/>
            </a:pPr>
            <a:r>
              <a:rPr lang="en-AU">
                <a:solidFill>
                  <a:schemeClr val="dk1"/>
                </a:solidFill>
              </a:rPr>
              <a:t>Living World: Life processes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●"/>
            </a:pPr>
            <a:r>
              <a:rPr lang="en-AU">
                <a:solidFill>
                  <a:schemeClr val="dk1"/>
                </a:solidFill>
              </a:rPr>
              <a:t>Living World: Ecology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●"/>
            </a:pPr>
            <a:r>
              <a:rPr lang="en-AU">
                <a:solidFill>
                  <a:schemeClr val="dk1"/>
                </a:solidFill>
              </a:rPr>
              <a:t>Nature of Science: Understanding about science 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●"/>
            </a:pPr>
            <a:r>
              <a:rPr lang="en-AU">
                <a:solidFill>
                  <a:schemeClr val="dk1"/>
                </a:solidFill>
              </a:rPr>
              <a:t>Nature of Science: Participating and contributing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●"/>
            </a:pPr>
            <a:r>
              <a:rPr lang="en-AU">
                <a:solidFill>
                  <a:schemeClr val="dk1"/>
                </a:solidFill>
              </a:rPr>
              <a:t>Drama: Developing ideas </a:t>
            </a:r>
            <a:endParaRPr/>
          </a:p>
        </p:txBody>
      </p:sp>
      <p:pic>
        <p:nvPicPr>
          <p:cNvPr descr="A picture containing swimming&#10;&#10;Description automatically generated" id="197" name="Google Shape;19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3799" y="5040578"/>
            <a:ext cx="2818113" cy="159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5"/>
          <p:cNvSpPr txBox="1"/>
          <p:nvPr/>
        </p:nvSpPr>
        <p:spPr>
          <a:xfrm>
            <a:off x="2963350" y="6566575"/>
            <a:ext cx="11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/>
          <p:nvPr>
            <p:ph type="title"/>
          </p:nvPr>
        </p:nvSpPr>
        <p:spPr>
          <a:xfrm>
            <a:off x="582453" y="754747"/>
            <a:ext cx="6224589" cy="6168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/>
              <a:t>Science conceptual knowledge  </a:t>
            </a:r>
            <a:endParaRPr/>
          </a:p>
        </p:txBody>
      </p:sp>
      <p:sp>
        <p:nvSpPr>
          <p:cNvPr id="204" name="Google Shape;204;p16"/>
          <p:cNvSpPr txBox="1"/>
          <p:nvPr>
            <p:ph idx="1" type="body"/>
          </p:nvPr>
        </p:nvSpPr>
        <p:spPr>
          <a:xfrm>
            <a:off x="4770124" y="1228725"/>
            <a:ext cx="407383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sz="1800"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05" name="Google Shape;205;p16"/>
          <p:cNvSpPr txBox="1"/>
          <p:nvPr>
            <p:ph idx="2" type="body"/>
          </p:nvPr>
        </p:nvSpPr>
        <p:spPr>
          <a:xfrm>
            <a:off x="76303" y="1314451"/>
            <a:ext cx="46938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0"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25-80 years head out to sea to spawn.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0"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5000 km to South Pacific near Tonga to breed. 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0"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Adults die after spawning.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0"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Eggs hatch to larvae – drift back to NZ over 15</a:t>
            </a:r>
            <a:r>
              <a:rPr lang="en-AU">
                <a:solidFill>
                  <a:srgbClr val="000000"/>
                </a:solidFill>
              </a:rPr>
              <a:t>–</a:t>
            </a:r>
            <a:r>
              <a:rPr b="0"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months.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Larvae transform to glass eels – juvenile eels.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Once they enter estuaries – turn darker – elvers.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Swim upstream to find a suitable place to live.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A picture containing swimming&#10;&#10;Description automatically generated" id="206" name="Google Shape;2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3587" y="2510493"/>
            <a:ext cx="4054573" cy="22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 txBox="1"/>
          <p:nvPr/>
        </p:nvSpPr>
        <p:spPr>
          <a:xfrm>
            <a:off x="7990400" y="4732075"/>
            <a:ext cx="995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6354725" y="1494725"/>
            <a:ext cx="2454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400" u="none" cap="none" strike="noStrike">
                <a:solidFill>
                  <a:srgbClr val="0070C0"/>
                </a:solidFill>
              </a:rPr>
              <a:t>Set the </a:t>
            </a:r>
            <a:r>
              <a:rPr b="1" lang="en-AU" sz="2400">
                <a:solidFill>
                  <a:srgbClr val="0070C0"/>
                </a:solidFill>
              </a:rPr>
              <a:t>s</a:t>
            </a:r>
            <a:r>
              <a:rPr b="1" i="0" lang="en-AU" sz="2400" u="none" cap="none" strike="noStrike">
                <a:solidFill>
                  <a:srgbClr val="0070C0"/>
                </a:solidFill>
              </a:rPr>
              <a:t>cene </a:t>
            </a:r>
            <a:endParaRPr b="1"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Poster of Tuna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Living Stream and Restoring Stream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Picture of the ANZAC bridge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 – Tuna </a:t>
            </a: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Kaitiaki </a:t>
            </a:r>
            <a:endParaRPr/>
          </a:p>
        </p:txBody>
      </p:sp>
      <p:pic>
        <p:nvPicPr>
          <p:cNvPr descr="Image preview" id="216" name="Google Shape;216;p17"/>
          <p:cNvPicPr preferRelativeResize="0"/>
          <p:nvPr/>
        </p:nvPicPr>
        <p:blipFill rotWithShape="1">
          <a:blip r:embed="rId5">
            <a:alphaModFix/>
          </a:blip>
          <a:srcRect b="10" l="0" r="0" t="0"/>
          <a:stretch/>
        </p:blipFill>
        <p:spPr>
          <a:xfrm>
            <a:off x="173275" y="948625"/>
            <a:ext cx="5999300" cy="44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7"/>
          <p:cNvSpPr txBox="1"/>
          <p:nvPr/>
        </p:nvSpPr>
        <p:spPr>
          <a:xfrm>
            <a:off x="5235950" y="5396800"/>
            <a:ext cx="1204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662" y="1046400"/>
            <a:ext cx="5601338" cy="50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8"/>
          <p:cNvSpPr txBox="1"/>
          <p:nvPr/>
        </p:nvSpPr>
        <p:spPr>
          <a:xfrm>
            <a:off x="6301175" y="1046400"/>
            <a:ext cx="2700300" cy="46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Knowledge </a:t>
            </a:r>
            <a:r>
              <a:rPr b="1" lang="en-AU" sz="2400">
                <a:solidFill>
                  <a:srgbClr val="0070C0"/>
                </a:solidFill>
              </a:rPr>
              <a:t>b</a:t>
            </a:r>
            <a:r>
              <a:rPr b="1" i="0" lang="en-AU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uilding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we are to be </a:t>
            </a:r>
            <a:r>
              <a:rPr lang="en-AU" sz="1800"/>
              <a:t>k</a:t>
            </a: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aitiaki of </a:t>
            </a:r>
            <a:r>
              <a:rPr lang="en-AU" sz="1800"/>
              <a:t>t</a:t>
            </a: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what do we need to know?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 we need to do?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Perhaps we need to interview an expert?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all have a slip of paper.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am putting you in role as experts.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8"/>
          <p:cNvSpPr txBox="1"/>
          <p:nvPr/>
        </p:nvSpPr>
        <p:spPr>
          <a:xfrm>
            <a:off x="5308225" y="5983025"/>
            <a:ext cx="1100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Ali Foster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/>
          <p:nvPr/>
        </p:nvSpPr>
        <p:spPr>
          <a:xfrm>
            <a:off x="457200" y="1770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5" name="Google Shape;23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389175"/>
            <a:ext cx="3300688" cy="23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 txBox="1"/>
          <p:nvPr/>
        </p:nvSpPr>
        <p:spPr>
          <a:xfrm>
            <a:off x="5329125" y="2192650"/>
            <a:ext cx="37695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AU" sz="2400" u="none" cap="none" strike="noStrike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My name is Albert. A long time ago I used to go eeling, drink the water and swim in the </a:t>
            </a:r>
            <a:r>
              <a:rPr i="1" lang="en-AU" sz="2400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Mākākahi River</a:t>
            </a:r>
            <a:r>
              <a:rPr b="0" i="1" lang="en-AU" sz="2400" u="none" cap="none" strike="noStrike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. Now when I go to the river all I see the dirty water and rubbish, and signs saying, “Do not swim”. I wish we could go back to when I was a boy.</a:t>
            </a:r>
            <a:r>
              <a:rPr b="0" i="1" lang="en-AU" sz="2800" u="none" cap="none" strike="noStrike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 </a:t>
            </a:r>
            <a:r>
              <a:rPr b="0" i="1" lang="en-AU" sz="2400" u="none" cap="none" strike="noStrike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(Foster, 2012</a:t>
            </a:r>
            <a:r>
              <a:rPr i="1" lang="en-AU" sz="2400">
                <a:solidFill>
                  <a:srgbClr val="00B050"/>
                </a:solidFill>
                <a:latin typeface="Courgette"/>
                <a:ea typeface="Courgette"/>
                <a:cs typeface="Courgette"/>
                <a:sym typeface="Courgette"/>
              </a:rPr>
              <a:t>)</a:t>
            </a:r>
            <a:endParaRPr sz="1000"/>
          </a:p>
        </p:txBody>
      </p:sp>
      <p:sp>
        <p:nvSpPr>
          <p:cNvPr id="237" name="Google Shape;237;p19"/>
          <p:cNvSpPr txBox="1"/>
          <p:nvPr/>
        </p:nvSpPr>
        <p:spPr>
          <a:xfrm>
            <a:off x="344700" y="3440063"/>
            <a:ext cx="48720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AU" sz="26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“One hot summer’s afternoon in the tiny village of Kaiparoro, a small boy ran lickety split over a rickety bridge. Racing down the trusty track, he leapt into the river” (Foster, 2012, p.4,5).</a:t>
            </a:r>
            <a:r>
              <a:rPr b="0" i="1" lang="en-AU" sz="28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 </a:t>
            </a: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4030100" y="442025"/>
            <a:ext cx="3213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</a:t>
            </a:r>
            <a:r>
              <a:rPr lang="en-AU" sz="2400">
                <a:solidFill>
                  <a:schemeClr val="dk1"/>
                </a:solidFill>
              </a:rPr>
              <a:t>f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reeze frames to enhance empathy and desire for action about an issue.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9" name="Google Shape;239;p19"/>
          <p:cNvSpPr txBox="1"/>
          <p:nvPr/>
        </p:nvSpPr>
        <p:spPr>
          <a:xfrm>
            <a:off x="2955325" y="2682525"/>
            <a:ext cx="1259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50">
                <a:solidFill>
                  <a:srgbClr val="4D5156"/>
                </a:solidFill>
                <a:highlight>
                  <a:srgbClr val="FFFFFF"/>
                </a:highlight>
              </a:rPr>
              <a:t>© Ali Foster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/>
          <p:nvPr>
            <p:ph type="title"/>
          </p:nvPr>
        </p:nvSpPr>
        <p:spPr>
          <a:xfrm>
            <a:off x="603878" y="486847"/>
            <a:ext cx="6224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lang="en-AU">
                <a:solidFill>
                  <a:srgbClr val="0070C0"/>
                </a:solidFill>
              </a:rPr>
              <a:t>Drama possibilities </a:t>
            </a:r>
            <a:endParaRPr/>
          </a:p>
        </p:txBody>
      </p:sp>
      <p:sp>
        <p:nvSpPr>
          <p:cNvPr id="245" name="Google Shape;245;p20"/>
          <p:cNvSpPr txBox="1"/>
          <p:nvPr>
            <p:ph idx="1" type="body"/>
          </p:nvPr>
        </p:nvSpPr>
        <p:spPr>
          <a:xfrm>
            <a:off x="4779756" y="1226482"/>
            <a:ext cx="407383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 sz="1800"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46" name="Google Shape;246;p20"/>
          <p:cNvSpPr txBox="1"/>
          <p:nvPr>
            <p:ph idx="2" type="body"/>
          </p:nvPr>
        </p:nvSpPr>
        <p:spPr>
          <a:xfrm>
            <a:off x="300037" y="1228726"/>
            <a:ext cx="4479719" cy="5286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b="0" lang="en-A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could we show the life cycle?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AU" sz="2400">
                <a:solidFill>
                  <a:srgbClr val="000000"/>
                </a:solidFill>
              </a:rPr>
              <a:t>kaitiaki </a:t>
            </a:r>
            <a:r>
              <a:rPr lang="en-A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would we look after the habitat? 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is looking after the environment important ?</a:t>
            </a:r>
            <a:endParaRPr/>
          </a:p>
          <a:p>
            <a:pPr indent="-285750" lvl="0" marL="51435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980"/>
              <a:buFont typeface="Arial"/>
              <a:buChar char="•"/>
            </a:pPr>
            <a:r>
              <a:rPr lang="en-A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there anyone we need to interview (in role) about the river/eels</a:t>
            </a:r>
            <a:r>
              <a:rPr lang="en-A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descr="A picture containing swimming&#10;&#10;Description automatically generated" id="247" name="Google Shape;24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9022" y="2460188"/>
            <a:ext cx="4054573" cy="22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0"/>
          <p:cNvSpPr txBox="1"/>
          <p:nvPr/>
        </p:nvSpPr>
        <p:spPr>
          <a:xfrm>
            <a:off x="7781600" y="4700475"/>
            <a:ext cx="10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575d00c2dd_0_0"/>
          <p:cNvSpPr txBox="1"/>
          <p:nvPr>
            <p:ph type="title"/>
          </p:nvPr>
        </p:nvSpPr>
        <p:spPr>
          <a:xfrm>
            <a:off x="380475" y="139200"/>
            <a:ext cx="3993300" cy="8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Index</a:t>
            </a:r>
            <a:endParaRPr/>
          </a:p>
        </p:txBody>
      </p:sp>
      <p:graphicFrame>
        <p:nvGraphicFramePr>
          <p:cNvPr id="39" name="Google Shape;39;g1575d00c2dd_0_0"/>
          <p:cNvGraphicFramePr/>
          <p:nvPr/>
        </p:nvGraphicFramePr>
        <p:xfrm>
          <a:off x="237150" y="10816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{C00E0588-164B-4EB4-A0ED-B6615A585D62}</a:tableStyleId>
              </a:tblPr>
              <a:tblGrid>
                <a:gridCol w="5344650"/>
                <a:gridCol w="1874375"/>
                <a:gridCol w="1450675"/>
              </a:tblGrid>
              <a:tr h="73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Slideshow </a:t>
                      </a:r>
                      <a:endParaRPr b="1" sz="1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numbers</a:t>
                      </a:r>
                      <a:endParaRPr b="1" sz="1500"/>
                    </a:p>
                  </a:txBody>
                  <a:tcPr marT="91425" marB="91425" marR="91425" marL="6858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91425" marB="91425" marR="91425" marL="285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Introduction and i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ndex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1–2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Introducing the Science Learning Hub and presenters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00:15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Overview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02:14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The value of drama in science teaching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6</a:t>
                      </a:r>
                      <a:r>
                        <a:rPr lang="en-AU" sz="1500"/>
                        <a:t>–8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02:32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How can we use drama in </a:t>
                      </a:r>
                      <a:r>
                        <a:rPr lang="en-AU" sz="1500"/>
                        <a:t>science</a:t>
                      </a:r>
                      <a:r>
                        <a:rPr lang="en-AU" sz="1500"/>
                        <a:t>?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9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17:15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Types of drama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10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21:22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500"/>
                        <a:t>Eels of ANZAC Bridge </a:t>
                      </a:r>
                      <a:endParaRPr i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13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25:16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Curriculum level ideas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21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39:34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22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43:04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" name="Google Shape;40;g1575d00c2dd_0_0"/>
          <p:cNvSpPr txBox="1"/>
          <p:nvPr/>
        </p:nvSpPr>
        <p:spPr>
          <a:xfrm>
            <a:off x="380475" y="6361408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 txBox="1"/>
          <p:nvPr/>
        </p:nvSpPr>
        <p:spPr>
          <a:xfrm>
            <a:off x="457200" y="0"/>
            <a:ext cx="58578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Showing our knowledge 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595314" y="879408"/>
            <a:ext cx="3779700" cy="56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could you improve the health of the stream?</a:t>
            </a:r>
            <a:endParaRPr/>
          </a:p>
          <a:p>
            <a:pPr indent="-323850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you do it by yourself?</a:t>
            </a:r>
            <a:endParaRPr/>
          </a:p>
          <a:p>
            <a:pPr indent="-323850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would you consult to help? </a:t>
            </a:r>
            <a:endParaRPr/>
          </a:p>
          <a:p>
            <a:pPr indent="-323850" lvl="0" marL="1714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Write a letter to a consultant who could help you improve the health of the stream in the role of a student from Kaiparoro school.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swimming&#10;&#10;Description automatically generated" id="257" name="Google Shape;25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9756" y="3682068"/>
            <a:ext cx="4054573" cy="22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/>
        </p:nvSpPr>
        <p:spPr>
          <a:xfrm>
            <a:off x="7934200" y="5926800"/>
            <a:ext cx="110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/>
          <p:nvPr/>
        </p:nvSpPr>
        <p:spPr>
          <a:xfrm>
            <a:off x="386862" y="182880"/>
            <a:ext cx="661884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What curricular levels can drama be used at in science?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461150" y="1490225"/>
            <a:ext cx="48114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Junior class </a:t>
            </a:r>
            <a:r>
              <a:rPr lang="en-AU" sz="2400">
                <a:solidFill>
                  <a:schemeClr val="dk1"/>
                </a:solidFill>
              </a:rPr>
              <a:t>–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Wild things</a:t>
            </a:r>
            <a:r>
              <a:rPr lang="en-AU" sz="2400"/>
              <a:t> </a:t>
            </a:r>
            <a:r>
              <a:rPr lang="en-AU" sz="2400">
                <a:solidFill>
                  <a:schemeClr val="dk1"/>
                </a:solidFill>
              </a:rPr>
              <a:t>–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habitat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Middle – Animal Welfare Officers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Senior Primary – Dinosaur Hunters 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Intermediate – Scientist </a:t>
            </a:r>
            <a:endParaRPr/>
          </a:p>
          <a:p>
            <a:pPr indent="-285750" lvl="1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 Biolive Presentation Infection Busters – 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1, 2, 3 and Biology – Influenza outbreak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Pre-service teachers – Curriculum developers  </a:t>
            </a:r>
            <a:endParaRPr/>
          </a:p>
        </p:txBody>
      </p:sp>
      <p:pic>
        <p:nvPicPr>
          <p:cNvPr id="266" name="Google Shape;2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7675" y="2730700"/>
            <a:ext cx="3651175" cy="273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3"/>
          <p:cNvSpPr txBox="1"/>
          <p:nvPr/>
        </p:nvSpPr>
        <p:spPr>
          <a:xfrm>
            <a:off x="7894050" y="5380750"/>
            <a:ext cx="1100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/>
        </p:nvSpPr>
        <p:spPr>
          <a:xfrm>
            <a:off x="364725" y="0"/>
            <a:ext cx="7168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Activities from the Hub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303850" y="1773938"/>
            <a:ext cx="4764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5"/>
              </a:rPr>
              <a:t>Drama in the microworld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6"/>
              </a:rPr>
              <a:t>Water molecules in drama</a:t>
            </a:r>
            <a:r>
              <a:rPr lang="en-AU" sz="2400"/>
              <a:t> 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7"/>
              </a:rPr>
              <a:t>Drama with microbes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8"/>
              </a:rPr>
              <a:t>Seed dispersal puppet play</a:t>
            </a:r>
            <a:r>
              <a:rPr lang="en-AU" sz="2400"/>
              <a:t> 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 u="sng">
                <a:solidFill>
                  <a:schemeClr val="hlink"/>
                </a:solidFill>
                <a:hlinkClick r:id="rId9"/>
              </a:rPr>
              <a:t>Pollination role-plays</a:t>
            </a:r>
            <a:r>
              <a:rPr lang="en-AU" sz="2400"/>
              <a:t> </a:t>
            </a:r>
            <a:endParaRPr b="0" i="0" sz="3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54600" y="1862360"/>
            <a:ext cx="4108275" cy="25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585788" y="1402676"/>
            <a:ext cx="77580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Davies, D., &amp; McGregor, D. (2017). 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science creatively.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(2</a:t>
            </a:r>
            <a:r>
              <a:rPr b="0" baseline="3000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ed., pp. 16-36) 16-36.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Routledge.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Foster, A. (2012). 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eels of Anzac bridge. 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Fraser books.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McGregor, D., Baskerville, D., Anderson, D., Duggan, A. (2019). Examining the use of drama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to develop epistemological understanding about the nature of science: a collective case from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experience in New Zealand and England, 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International Journal of Science Education, Part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B, 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(9)2, 171-194 (2019), </a:t>
            </a:r>
            <a:r>
              <a:rPr b="0" i="0" lang="en-AU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https://doi.org/10.1080/21548455.2019.158599</a:t>
            </a:r>
            <a:r>
              <a:rPr b="0" i="0" lang="en-AU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 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Skamp, K. (2015). Implementing the Australian curriculum: Science with a constructivist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mindset.In K. Skamp, &amp; C. Preston. 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primary science constructively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(5</a:t>
            </a:r>
            <a:r>
              <a:rPr b="0" baseline="3000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ed., pp. 64-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71). Melbourne, Vic, Australia: Cengage.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Swanson, C. (2016). Positioned as expert scientists: Learning science through Mantle of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Expert at years 7/8. [Doctoral thesis, The University of Waikato]. The University of Waikato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Research Commons. </a:t>
            </a:r>
            <a:r>
              <a:rPr b="0" i="0" lang="en-AU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https://hdl.handle.net/10289/9974</a:t>
            </a:r>
            <a:r>
              <a:rPr lang="en-AU"/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O’Toole, J. (2021). Foreword</a:t>
            </a:r>
            <a:r>
              <a:rPr lang="en-AU"/>
              <a:t> in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P. White, K, Raphael., &amp; K. van Cuylenburg. (Eds.). 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 i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and drama: Contemporary and creative approaches to Teaching and Learning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(pp. v-vii).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Springer.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Swanson, C. (2019). Working in multiple different worlds and positionings to reinvestigate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science behind a national tragedy. </a:t>
            </a:r>
            <a:r>
              <a:rPr b="0" i="1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Applied Theatre Research,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7(1), 107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-120. </a:t>
            </a:r>
            <a:r>
              <a:rPr b="0" i="0" lang="en-AU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https://doi.org/10.1386/atr_00009_1</a:t>
            </a:r>
            <a:r>
              <a:rPr lang="en-AU"/>
              <a:t>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4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4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http://slh-talk.slack.com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4"/>
          <p:cNvPicPr preferRelativeResize="0"/>
          <p:nvPr/>
        </p:nvPicPr>
        <p:blipFill rotWithShape="1">
          <a:blip r:embed="rId11">
            <a:alphaModFix/>
          </a:blip>
          <a:srcRect b="7634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Written for New Zealand teachers and students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Dr Carrie Swanson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604" y="1616315"/>
            <a:ext cx="3375196" cy="449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"/>
          <p:cNvSpPr txBox="1"/>
          <p:nvPr/>
        </p:nvSpPr>
        <p:spPr>
          <a:xfrm>
            <a:off x="546025" y="1529925"/>
            <a:ext cx="4353600" cy="46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Laboratory Scientist (Microbiology)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Teacher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Teacher Education AUT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Fields of interest</a:t>
            </a:r>
            <a:r>
              <a:rPr lang="en-AU" sz="2400"/>
              <a:t>: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Primary Science, Dramatic inquiry (Mantle of the Expert), integrated curriculum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Involved with the Dramatic Inquiry Network of Expertise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 txBox="1"/>
          <p:nvPr/>
        </p:nvSpPr>
        <p:spPr>
          <a:xfrm>
            <a:off x="7701300" y="6049575"/>
            <a:ext cx="98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/>
          <p:nvPr/>
        </p:nvSpPr>
        <p:spPr>
          <a:xfrm>
            <a:off x="-19645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Overview 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"/>
          <p:cNvSpPr txBox="1"/>
          <p:nvPr/>
        </p:nvSpPr>
        <p:spPr>
          <a:xfrm>
            <a:off x="457200" y="2015300"/>
            <a:ext cx="3678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use drama in science?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is it used?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the </a:t>
            </a:r>
            <a:r>
              <a:rPr b="0" i="1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Eels of ANZAC </a:t>
            </a:r>
            <a:r>
              <a:rPr i="1" lang="en-AU" sz="2400"/>
              <a:t>B</a:t>
            </a:r>
            <a:r>
              <a:rPr b="0" i="1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ridge</a:t>
            </a: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as a provocation for a process drama in science</a:t>
            </a:r>
            <a:r>
              <a:rPr lang="en-AU" sz="2400"/>
              <a:t>.</a:t>
            </a:r>
            <a:endParaRPr/>
          </a:p>
        </p:txBody>
      </p:sp>
      <p:pic>
        <p:nvPicPr>
          <p:cNvPr descr="A picture containing swimming&#10;&#10;Description automatically generated" id="65" name="Google Shape;6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2068" y="2500990"/>
            <a:ext cx="4176821" cy="23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/>
          <p:nvPr/>
        </p:nvSpPr>
        <p:spPr>
          <a:xfrm>
            <a:off x="7564800" y="4826650"/>
            <a:ext cx="1598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C.Swanson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/>
          <p:nvPr/>
        </p:nvSpPr>
        <p:spPr>
          <a:xfrm>
            <a:off x="789525" y="185844"/>
            <a:ext cx="671732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What’s drama got to do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with science?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4786982" y="746547"/>
            <a:ext cx="4211100" cy="4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6"/>
          <p:cNvSpPr txBox="1"/>
          <p:nvPr/>
        </p:nvSpPr>
        <p:spPr>
          <a:xfrm>
            <a:off x="4786982" y="1688831"/>
            <a:ext cx="4211100" cy="3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“Science and drama are natural bedfellows in education … both ‘are ways that we experience and make sense of the world’… Both have their roots in … curiosity [and] … play”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(O’Toole, 2021).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900" y="1674646"/>
            <a:ext cx="3996119" cy="369331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"/>
          <p:cNvSpPr txBox="1"/>
          <p:nvPr/>
        </p:nvSpPr>
        <p:spPr>
          <a:xfrm>
            <a:off x="3517450" y="5324525"/>
            <a:ext cx="101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V.Bootham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/>
          <p:nvPr/>
        </p:nvSpPr>
        <p:spPr>
          <a:xfrm>
            <a:off x="145918" y="363272"/>
            <a:ext cx="671732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The value of using dramatic pedagogical approaches in </a:t>
            </a:r>
            <a:r>
              <a:rPr b="1" lang="en-AU" sz="3600">
                <a:solidFill>
                  <a:srgbClr val="2C7C9F"/>
                </a:solidFill>
              </a:rPr>
              <a:t>s</a:t>
            </a: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cience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4125131" y="1391544"/>
            <a:ext cx="4668900" cy="4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Enjoyable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Embodied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Experiential learning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Ethical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Enlarges the learning space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Endorsed by Ministry of Education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Enhances understanding of science concepts, the Nature of Science, and science in society (McGregor et al., 2019; Swanson, 2016, 2019a).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Google Shape;86;p7"/>
          <p:cNvPicPr preferRelativeResize="0"/>
          <p:nvPr/>
        </p:nvPicPr>
        <p:blipFill rotWithShape="1">
          <a:blip r:embed="rId5">
            <a:alphaModFix/>
          </a:blip>
          <a:srcRect b="0" l="0" r="4624" t="0"/>
          <a:stretch/>
        </p:blipFill>
        <p:spPr>
          <a:xfrm>
            <a:off x="360900" y="1917425"/>
            <a:ext cx="3611025" cy="3268938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Google Shape;87;p7"/>
          <p:cNvSpPr txBox="1"/>
          <p:nvPr/>
        </p:nvSpPr>
        <p:spPr>
          <a:xfrm>
            <a:off x="2160300" y="5099675"/>
            <a:ext cx="1811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Andrea Soanes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/>
          <p:nvPr/>
        </p:nvSpPr>
        <p:spPr>
          <a:xfrm>
            <a:off x="457200" y="543648"/>
            <a:ext cx="7129463" cy="850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Why integrate science and </a:t>
            </a:r>
            <a:r>
              <a:rPr b="1" lang="en-AU" sz="3600">
                <a:solidFill>
                  <a:srgbClr val="2C7C9F"/>
                </a:solidFill>
              </a:rPr>
              <a:t>d</a:t>
            </a: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rama?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8"/>
          <p:cNvSpPr txBox="1"/>
          <p:nvPr/>
        </p:nvSpPr>
        <p:spPr>
          <a:xfrm>
            <a:off x="731525" y="1505250"/>
            <a:ext cx="7444800" cy="4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 for making connections across the learning areas – Future Focused Learning.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means of integrated other curricular areas.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Enhances authenticity and possible connections to te ao Māori.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Curricular integration in STEM/STEAM is endorsed by MOE </a:t>
            </a:r>
            <a:r>
              <a:rPr b="0" i="0" lang="en-AU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https://elearning.tki.org.nz/Teaching/Future-focused-learning/STEM-STEAM</a:t>
            </a:r>
            <a:r>
              <a:rPr lang="en-AU" sz="2400">
                <a:solidFill>
                  <a:srgbClr val="333333"/>
                </a:solidFill>
              </a:rPr>
              <a:t>.</a:t>
            </a:r>
            <a:endParaRPr b="0" i="0" sz="24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8"/>
          <p:cNvGrpSpPr/>
          <p:nvPr/>
        </p:nvGrpSpPr>
        <p:grpSpPr>
          <a:xfrm>
            <a:off x="578645" y="5026561"/>
            <a:ext cx="7671492" cy="829350"/>
            <a:chOff x="3561" y="600987"/>
            <a:chExt cx="7671492" cy="829350"/>
          </a:xfrm>
        </p:grpSpPr>
        <p:sp>
          <p:nvSpPr>
            <p:cNvPr id="97" name="Google Shape;97;p8"/>
            <p:cNvSpPr/>
            <p:nvPr/>
          </p:nvSpPr>
          <p:spPr>
            <a:xfrm>
              <a:off x="3561" y="600987"/>
              <a:ext cx="2073376" cy="829350"/>
            </a:xfrm>
            <a:prstGeom prst="chevron">
              <a:avLst>
                <a:gd fmla="val 50000" name="adj"/>
              </a:avLst>
            </a:prstGeom>
            <a:solidFill>
              <a:srgbClr val="7EB60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8"/>
            <p:cNvSpPr txBox="1"/>
            <p:nvPr/>
          </p:nvSpPr>
          <p:spPr>
            <a:xfrm>
              <a:off x="418236" y="600987"/>
              <a:ext cx="1244026" cy="829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AU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Theatre performances  plays</a:t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1869600" y="600987"/>
              <a:ext cx="2073376" cy="829350"/>
            </a:xfrm>
            <a:prstGeom prst="chevron">
              <a:avLst>
                <a:gd fmla="val 50000" name="adj"/>
              </a:avLst>
            </a:prstGeom>
            <a:solidFill>
              <a:srgbClr val="B8A20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 txBox="1"/>
            <p:nvPr/>
          </p:nvSpPr>
          <p:spPr>
            <a:xfrm>
              <a:off x="2284275" y="600987"/>
              <a:ext cx="1244026" cy="829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AU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Physical simulations</a:t>
              </a: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3735638" y="600987"/>
              <a:ext cx="2073376" cy="829350"/>
            </a:xfrm>
            <a:prstGeom prst="chevron">
              <a:avLst>
                <a:gd fmla="val 50000" name="adj"/>
              </a:avLst>
            </a:prstGeom>
            <a:solidFill>
              <a:srgbClr val="BB530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 txBox="1"/>
            <p:nvPr/>
          </p:nvSpPr>
          <p:spPr>
            <a:xfrm>
              <a:off x="4150313" y="600987"/>
              <a:ext cx="1244026" cy="829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AU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Role play </a:t>
              </a: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5601677" y="600987"/>
              <a:ext cx="2073376" cy="829350"/>
            </a:xfrm>
            <a:prstGeom prst="chevron">
              <a:avLst>
                <a:gd fmla="val 50000" name="adj"/>
              </a:avLst>
            </a:prstGeom>
            <a:solidFill>
              <a:srgbClr val="BF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8"/>
            <p:cNvSpPr txBox="1"/>
            <p:nvPr/>
          </p:nvSpPr>
          <p:spPr>
            <a:xfrm>
              <a:off x="6016352" y="600987"/>
              <a:ext cx="1244026" cy="829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650" lIns="56000" spcFirstLastPara="1" rIns="18650" wrap="square" tIns="18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AU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Variety of dramatic approaches 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75d00c2dd_0_21"/>
          <p:cNvSpPr txBox="1"/>
          <p:nvPr/>
        </p:nvSpPr>
        <p:spPr>
          <a:xfrm>
            <a:off x="457200" y="251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How can drama be used?</a:t>
            </a:r>
            <a:endParaRPr b="1" i="0" sz="3600" u="none" cap="none" strike="noStrik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575d00c2dd_0_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AU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AU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AU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g1575d00c2dd_0_21"/>
          <p:cNvSpPr txBox="1"/>
          <p:nvPr/>
        </p:nvSpPr>
        <p:spPr>
          <a:xfrm>
            <a:off x="773722" y="1927274"/>
            <a:ext cx="745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g1575d00c2dd_0_21"/>
          <p:cNvGrpSpPr/>
          <p:nvPr/>
        </p:nvGrpSpPr>
        <p:grpSpPr>
          <a:xfrm>
            <a:off x="511914" y="1691800"/>
            <a:ext cx="8170989" cy="883500"/>
            <a:chOff x="3793" y="853838"/>
            <a:chExt cx="8170989" cy="883500"/>
          </a:xfrm>
        </p:grpSpPr>
        <p:sp>
          <p:nvSpPr>
            <p:cNvPr id="114" name="Google Shape;114;g1575d00c2dd_0_21"/>
            <p:cNvSpPr/>
            <p:nvPr/>
          </p:nvSpPr>
          <p:spPr>
            <a:xfrm>
              <a:off x="3793" y="853838"/>
              <a:ext cx="2208300" cy="883500"/>
            </a:xfrm>
            <a:prstGeom prst="chevron">
              <a:avLst>
                <a:gd fmla="val 50000" name="adj"/>
              </a:avLst>
            </a:prstGeom>
            <a:solidFill>
              <a:srgbClr val="7EB60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g1575d00c2dd_0_21"/>
            <p:cNvSpPr txBox="1"/>
            <p:nvPr/>
          </p:nvSpPr>
          <p:spPr>
            <a:xfrm>
              <a:off x="445474" y="853838"/>
              <a:ext cx="1325100" cy="8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AU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Theatre performances  plays</a:t>
              </a:r>
              <a:endParaRPr/>
            </a:p>
          </p:txBody>
        </p:sp>
        <p:sp>
          <p:nvSpPr>
            <p:cNvPr id="116" name="Google Shape;116;g1575d00c2dd_0_21"/>
            <p:cNvSpPr/>
            <p:nvPr/>
          </p:nvSpPr>
          <p:spPr>
            <a:xfrm>
              <a:off x="1991356" y="853838"/>
              <a:ext cx="2208300" cy="883500"/>
            </a:xfrm>
            <a:prstGeom prst="chevron">
              <a:avLst>
                <a:gd fmla="val 50000" name="adj"/>
              </a:avLst>
            </a:prstGeom>
            <a:solidFill>
              <a:srgbClr val="B8A20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g1575d00c2dd_0_21"/>
            <p:cNvSpPr txBox="1"/>
            <p:nvPr/>
          </p:nvSpPr>
          <p:spPr>
            <a:xfrm>
              <a:off x="2433037" y="853838"/>
              <a:ext cx="1325100" cy="8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AU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Physical simulations</a:t>
              </a:r>
              <a:endParaRPr/>
            </a:p>
          </p:txBody>
        </p:sp>
        <p:sp>
          <p:nvSpPr>
            <p:cNvPr id="118" name="Google Shape;118;g1575d00c2dd_0_21"/>
            <p:cNvSpPr/>
            <p:nvPr/>
          </p:nvSpPr>
          <p:spPr>
            <a:xfrm>
              <a:off x="3978919" y="853838"/>
              <a:ext cx="2208300" cy="883500"/>
            </a:xfrm>
            <a:prstGeom prst="chevron">
              <a:avLst>
                <a:gd fmla="val 50000" name="adj"/>
              </a:avLst>
            </a:prstGeom>
            <a:solidFill>
              <a:srgbClr val="BB530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g1575d00c2dd_0_21"/>
            <p:cNvSpPr txBox="1"/>
            <p:nvPr/>
          </p:nvSpPr>
          <p:spPr>
            <a:xfrm>
              <a:off x="4420600" y="853838"/>
              <a:ext cx="1325100" cy="8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AU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Role play </a:t>
              </a:r>
              <a:endParaRPr/>
            </a:p>
          </p:txBody>
        </p:sp>
        <p:sp>
          <p:nvSpPr>
            <p:cNvPr id="120" name="Google Shape;120;g1575d00c2dd_0_21"/>
            <p:cNvSpPr/>
            <p:nvPr/>
          </p:nvSpPr>
          <p:spPr>
            <a:xfrm>
              <a:off x="5966482" y="853838"/>
              <a:ext cx="2208300" cy="883500"/>
            </a:xfrm>
            <a:prstGeom prst="chevron">
              <a:avLst>
                <a:gd fmla="val 50000" name="adj"/>
              </a:avLst>
            </a:prstGeom>
            <a:solidFill>
              <a:srgbClr val="BF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g1575d00c2dd_0_21"/>
            <p:cNvSpPr txBox="1"/>
            <p:nvPr/>
          </p:nvSpPr>
          <p:spPr>
            <a:xfrm>
              <a:off x="6408163" y="853838"/>
              <a:ext cx="1325100" cy="88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000" lIns="60000" spcFirstLastPara="1" rIns="20000" wrap="square" tIns="2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AU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Variety of dramatic approaches </a:t>
              </a:r>
              <a:endParaRPr/>
            </a:p>
          </p:txBody>
        </p:sp>
      </p:grpSp>
      <p:grpSp>
        <p:nvGrpSpPr>
          <p:cNvPr id="122" name="Google Shape;122;g1575d00c2dd_0_21"/>
          <p:cNvGrpSpPr/>
          <p:nvPr/>
        </p:nvGrpSpPr>
        <p:grpSpPr>
          <a:xfrm>
            <a:off x="1456609" y="3874202"/>
            <a:ext cx="5061315" cy="2056081"/>
            <a:chOff x="682887" y="935"/>
            <a:chExt cx="5061315" cy="2056081"/>
          </a:xfrm>
        </p:grpSpPr>
        <p:sp>
          <p:nvSpPr>
            <p:cNvPr id="123" name="Google Shape;123;g1575d00c2dd_0_21"/>
            <p:cNvSpPr/>
            <p:nvPr/>
          </p:nvSpPr>
          <p:spPr>
            <a:xfrm>
              <a:off x="682887" y="935"/>
              <a:ext cx="1581600" cy="948900"/>
            </a:xfrm>
            <a:prstGeom prst="rect">
              <a:avLst/>
            </a:prstGeom>
            <a:gradFill>
              <a:gsLst>
                <a:gs pos="0">
                  <a:srgbClr val="B4C3C9"/>
                </a:gs>
                <a:gs pos="35000">
                  <a:srgbClr val="CAD3D8"/>
                </a:gs>
                <a:gs pos="100000">
                  <a:srgbClr val="EAEEF1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g1575d00c2dd_0_21"/>
            <p:cNvSpPr txBox="1"/>
            <p:nvPr/>
          </p:nvSpPr>
          <p:spPr>
            <a:xfrm>
              <a:off x="682887" y="935"/>
              <a:ext cx="15816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Teacher in </a:t>
              </a:r>
              <a:r>
                <a:rPr lang="en-AU" sz="2300">
                  <a:solidFill>
                    <a:schemeClr val="dk1"/>
                  </a:solidFill>
                </a:rPr>
                <a:t>r</a:t>
              </a: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ole</a:t>
              </a:r>
              <a:endParaRPr/>
            </a:p>
          </p:txBody>
        </p:sp>
        <p:sp>
          <p:nvSpPr>
            <p:cNvPr id="125" name="Google Shape;125;g1575d00c2dd_0_21"/>
            <p:cNvSpPr/>
            <p:nvPr/>
          </p:nvSpPr>
          <p:spPr>
            <a:xfrm>
              <a:off x="2422744" y="935"/>
              <a:ext cx="1581600" cy="948900"/>
            </a:xfrm>
            <a:prstGeom prst="rect">
              <a:avLst/>
            </a:prstGeom>
            <a:gradFill>
              <a:gsLst>
                <a:gs pos="0">
                  <a:srgbClr val="FFAB84"/>
                </a:gs>
                <a:gs pos="35000">
                  <a:srgbClr val="FFC3A8"/>
                </a:gs>
                <a:gs pos="100000">
                  <a:srgbClr val="FFE6DB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g1575d00c2dd_0_21"/>
            <p:cNvSpPr txBox="1"/>
            <p:nvPr/>
          </p:nvSpPr>
          <p:spPr>
            <a:xfrm>
              <a:off x="2422744" y="935"/>
              <a:ext cx="15816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Freeze </a:t>
              </a:r>
              <a:r>
                <a:rPr lang="en-AU" sz="2300">
                  <a:solidFill>
                    <a:schemeClr val="dk1"/>
                  </a:solidFill>
                </a:rPr>
                <a:t>f</a:t>
              </a: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rames</a:t>
              </a:r>
              <a:endParaRPr/>
            </a:p>
          </p:txBody>
        </p:sp>
        <p:sp>
          <p:nvSpPr>
            <p:cNvPr id="127" name="Google Shape;127;g1575d00c2dd_0_21"/>
            <p:cNvSpPr/>
            <p:nvPr/>
          </p:nvSpPr>
          <p:spPr>
            <a:xfrm>
              <a:off x="4162602" y="935"/>
              <a:ext cx="1581600" cy="948900"/>
            </a:xfrm>
            <a:prstGeom prst="rect">
              <a:avLst/>
            </a:prstGeom>
            <a:gradFill>
              <a:gsLst>
                <a:gs pos="0">
                  <a:srgbClr val="FFDE74"/>
                </a:gs>
                <a:gs pos="35000">
                  <a:srgbClr val="FFE79F"/>
                </a:gs>
                <a:gs pos="100000">
                  <a:srgbClr val="FFF2D6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g1575d00c2dd_0_21"/>
            <p:cNvSpPr txBox="1"/>
            <p:nvPr/>
          </p:nvSpPr>
          <p:spPr>
            <a:xfrm>
              <a:off x="4162602" y="935"/>
              <a:ext cx="15816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Role on the </a:t>
              </a:r>
              <a:r>
                <a:rPr lang="en-AU" sz="2300">
                  <a:solidFill>
                    <a:schemeClr val="dk1"/>
                  </a:solidFill>
                </a:rPr>
                <a:t>w</a:t>
              </a: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all</a:t>
              </a:r>
              <a:endParaRPr/>
            </a:p>
          </p:txBody>
        </p:sp>
        <p:sp>
          <p:nvSpPr>
            <p:cNvPr id="129" name="Google Shape;129;g1575d00c2dd_0_21"/>
            <p:cNvSpPr/>
            <p:nvPr/>
          </p:nvSpPr>
          <p:spPr>
            <a:xfrm>
              <a:off x="1552816" y="1108116"/>
              <a:ext cx="1581600" cy="948900"/>
            </a:xfrm>
            <a:prstGeom prst="rect">
              <a:avLst/>
            </a:prstGeom>
            <a:gradFill>
              <a:gsLst>
                <a:gs pos="0">
                  <a:srgbClr val="C9FF96"/>
                </a:gs>
                <a:gs pos="35000">
                  <a:srgbClr val="D8FFB7"/>
                </a:gs>
                <a:gs pos="100000">
                  <a:srgbClr val="EFFFE1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g1575d00c2dd_0_21"/>
            <p:cNvSpPr txBox="1"/>
            <p:nvPr/>
          </p:nvSpPr>
          <p:spPr>
            <a:xfrm>
              <a:off x="1552816" y="1108116"/>
              <a:ext cx="15816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Mapping </a:t>
              </a:r>
              <a:endParaRPr/>
            </a:p>
          </p:txBody>
        </p:sp>
        <p:sp>
          <p:nvSpPr>
            <p:cNvPr id="131" name="Google Shape;131;g1575d00c2dd_0_21"/>
            <p:cNvSpPr/>
            <p:nvPr/>
          </p:nvSpPr>
          <p:spPr>
            <a:xfrm>
              <a:off x="3292673" y="1108116"/>
              <a:ext cx="1581600" cy="948900"/>
            </a:xfrm>
            <a:prstGeom prst="rect">
              <a:avLst/>
            </a:prstGeom>
            <a:gradFill>
              <a:gsLst>
                <a:gs pos="0">
                  <a:srgbClr val="FF9192"/>
                </a:gs>
                <a:gs pos="35000">
                  <a:srgbClr val="FFB4B4"/>
                </a:gs>
                <a:gs pos="100000">
                  <a:srgbClr val="FFE0E0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g1575d00c2dd_0_21"/>
            <p:cNvSpPr txBox="1"/>
            <p:nvPr/>
          </p:nvSpPr>
          <p:spPr>
            <a:xfrm>
              <a:off x="3292673" y="1108116"/>
              <a:ext cx="1581600" cy="9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7625" lIns="87625" spcFirstLastPara="1" rIns="87625" wrap="square" tIns="8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AU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Conscious alley</a:t>
              </a:r>
              <a:endParaRPr/>
            </a:p>
          </p:txBody>
        </p:sp>
      </p:grpSp>
      <p:sp>
        <p:nvSpPr>
          <p:cNvPr id="133" name="Google Shape;133;g1575d00c2dd_0_21"/>
          <p:cNvSpPr txBox="1"/>
          <p:nvPr/>
        </p:nvSpPr>
        <p:spPr>
          <a:xfrm>
            <a:off x="1456600" y="3194450"/>
            <a:ext cx="661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Dramatic </a:t>
            </a:r>
            <a:r>
              <a:rPr lang="en-AU" sz="2400">
                <a:solidFill>
                  <a:srgbClr val="00B0F0"/>
                </a:solidFill>
              </a:rPr>
              <a:t>r</a:t>
            </a:r>
            <a:r>
              <a:rPr b="0" i="0" lang="en-AU" sz="2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ole </a:t>
            </a:r>
            <a:r>
              <a:rPr lang="en-AU" sz="2400">
                <a:solidFill>
                  <a:srgbClr val="00B0F0"/>
                </a:solidFill>
              </a:rPr>
              <a:t>c</a:t>
            </a:r>
            <a:r>
              <a:rPr b="0" i="0" lang="en-AU" sz="2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onventions such as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Carolyn Swanson</dc:creator>
</cp:coreProperties>
</file>