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9144000"/>
  <p:notesSz cx="6858000" cy="9144000"/>
  <p:embeddedFontLst>
    <p:embeddedFont>
      <p:font typeface="Source Sans Pr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45" roundtripDataSignature="AMtx7mgmNiA/eitoTcWeFP5+Wl+wMx/X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86460C7-72EF-4DA9-A4C5-F161355FB365}">
  <a:tblStyle styleId="{B86460C7-72EF-4DA9-A4C5-F161355FB36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SourceSansPro-bold.fntdata"/><Relationship Id="rId41" Type="http://schemas.openxmlformats.org/officeDocument/2006/relationships/font" Target="fonts/SourceSansPro-regular.fntdata"/><Relationship Id="rId22" Type="http://schemas.openxmlformats.org/officeDocument/2006/relationships/slide" Target="slides/slide16.xml"/><Relationship Id="rId44" Type="http://schemas.openxmlformats.org/officeDocument/2006/relationships/font" Target="fonts/SourceSansPro-boldItalic.fntdata"/><Relationship Id="rId21" Type="http://schemas.openxmlformats.org/officeDocument/2006/relationships/slide" Target="slides/slide15.xml"/><Relationship Id="rId43" Type="http://schemas.openxmlformats.org/officeDocument/2006/relationships/font" Target="fonts/SourceSansPro-italic.fntdata"/><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5008-resources-celebrating-aotearoa-in-spac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59-aotearoa-new-zealand-in-space-an-introduction" TargetMode="External"/><Relationship Id="rId3" Type="http://schemas.openxmlformats.org/officeDocument/2006/relationships/hyperlink" Target="https://www.sciencelearn.org.nz/resources/3162-aotearoa-in-space-a-context-for-learn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5006-aotearoa-in-space-our-exper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58-working-in-the-space-sector" TargetMode="External"/><Relationship Id="rId3" Type="http://schemas.openxmlformats.org/officeDocument/2006/relationships/hyperlink" Target="https://www.sciencelearn.org.nz/resources/3146-can-i-work-in-the-space-industry"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collections/shared/1d638e8cf72c677986d3d1c10c46af83"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53-smart-maori-astronom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videos/2111-space-whakapapa" TargetMode="External"/><Relationship Id="rId3" Type="http://schemas.openxmlformats.org/officeDocument/2006/relationships/hyperlink" Target="https://www.sciencelearn.org.nz/resources/3155-te-ao-maori-space-whakapapa"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collections/shared/ca41d7af864215e3c7cfc0d9f25d0c1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33-remote-sensing" TargetMode="External"/><Relationship Id="rId3" Type="http://schemas.openxmlformats.org/officeDocument/2006/relationships/hyperlink" Target="https://www.sciencelearn.org.nz/resources/3142-interpreting-observations-from-satellite-images" TargetMode="External"/><Relationship Id="rId4" Type="http://schemas.openxmlformats.org/officeDocument/2006/relationships/hyperlink" Target="https://www.sciencelearn.org.nz/resources/3145-validating-remote-sensing-observation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embeds/149-build-a-satellit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videos/2107-albatross-satellite-mission" TargetMode="External"/><Relationship Id="rId3" Type="http://schemas.openxmlformats.org/officeDocument/2006/relationships/hyperlink" Target="https://www.sciencelearn.org.nz/videos/2109-earth-movements-satellite-mission" TargetMode="External"/><Relationship Id="rId4" Type="http://schemas.openxmlformats.org/officeDocument/2006/relationships/hyperlink" Target="https://www.sciencelearn.org.nz/videos/2108-dark-vessels-satellite-missio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4877-common-satellite-component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04-analysing-satellite-data-for-albatross-research"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videos/2122-methanesat-space-mission"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271-space-junk-concentration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63-make-a-model-cubesat-and-micro-bit-sun-sensor" TargetMode="External"/><Relationship Id="rId3" Type="http://schemas.openxmlformats.org/officeDocument/2006/relationships/hyperlink" Target="https://www.sciencelearn.org.nz/images/4929-completed-model-cubesat"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44-making-digital-space-debris-clean-up-games" TargetMode="External"/><Relationship Id="rId3" Type="http://schemas.openxmlformats.org/officeDocument/2006/relationships/hyperlink" Target="https://www.sciencelearn.org.nz/images/4890-cleaning-up-spac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videos/2117-using-space-ethics-and-responsibilitie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143-creating-a-space-treaty"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5006-aotearoa-in-space-our-expert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pages/abou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1998-international-space-station-over-new-zealand"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videos/2133-aotearoa-in-spac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tagomuseum.nz/whats-on/tuhura-tuarangi-blast-off-weekend" TargetMode="External"/><Relationship Id="rId3" Type="http://schemas.openxmlformats.org/officeDocument/2006/relationships/hyperlink" Target="https://www.sciencelearn.org.nz/events/2245-design-a-satellite-mission-competitio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155ecc44b77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 name="Google Shape;25;g155ecc44b77_0_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NZ"/>
              <a:t>Image: </a:t>
            </a:r>
            <a:r>
              <a:rPr lang="en-NZ" u="sng">
                <a:solidFill>
                  <a:schemeClr val="hlink"/>
                </a:solidFill>
                <a:hlinkClick r:id="rId2"/>
              </a:rPr>
              <a:t>https://www.sciencelearn.org.nz/images/5008-resources-celebrating-aotearoa-in-space</a:t>
            </a:r>
            <a:r>
              <a:rPr lang="en-NZ"/>
              <a:t> </a:t>
            </a:r>
            <a:endParaRPr/>
          </a:p>
        </p:txBody>
      </p:sp>
      <p:sp>
        <p:nvSpPr>
          <p:cNvPr id="26" name="Google Shape;26;g155ecc44b77_0_1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NZ"/>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3: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NZ"/>
              <a:t>Articles:</a:t>
            </a:r>
            <a:endParaRPr/>
          </a:p>
          <a:p>
            <a:pPr indent="0" lvl="0" marL="0" rtl="0" algn="l">
              <a:lnSpc>
                <a:spcPct val="100000"/>
              </a:lnSpc>
              <a:spcBef>
                <a:spcPts val="360"/>
              </a:spcBef>
              <a:spcAft>
                <a:spcPts val="0"/>
              </a:spcAft>
              <a:buSzPts val="1200"/>
              <a:buNone/>
            </a:pPr>
            <a:r>
              <a:rPr lang="en-NZ" u="sng">
                <a:solidFill>
                  <a:schemeClr val="hlink"/>
                </a:solidFill>
                <a:hlinkClick r:id="rId2"/>
              </a:rPr>
              <a:t>https://www.sciencelearn.org.nz/resources/3159-aotearoa-new-zealand-in-space-an-introduction</a:t>
            </a:r>
            <a:endParaRPr/>
          </a:p>
          <a:p>
            <a:pPr indent="0" lvl="0" marL="0" rtl="0" algn="l">
              <a:lnSpc>
                <a:spcPct val="100000"/>
              </a:lnSpc>
              <a:spcBef>
                <a:spcPts val="360"/>
              </a:spcBef>
              <a:spcAft>
                <a:spcPts val="0"/>
              </a:spcAft>
              <a:buSzPts val="1200"/>
              <a:buNone/>
            </a:pPr>
            <a:r>
              <a:rPr lang="en-NZ" u="sng">
                <a:solidFill>
                  <a:schemeClr val="hlink"/>
                </a:solidFill>
                <a:hlinkClick r:id="rId3"/>
              </a:rPr>
              <a:t>https://www.sciencelearn.org.nz/resources/3162-aotearoa-in-space-a-context-for-learning</a:t>
            </a:r>
            <a:r>
              <a:rPr lang="en-NZ"/>
              <a:t> </a:t>
            </a:r>
            <a:endParaRPr/>
          </a:p>
          <a:p>
            <a:pPr indent="0" lvl="0" marL="0" rtl="0" algn="l">
              <a:lnSpc>
                <a:spcPct val="100000"/>
              </a:lnSpc>
              <a:spcBef>
                <a:spcPts val="360"/>
              </a:spcBef>
              <a:spcAft>
                <a:spcPts val="0"/>
              </a:spcAft>
              <a:buSzPts val="1200"/>
              <a:buNone/>
            </a:pPr>
            <a:r>
              <a:t/>
            </a:r>
            <a:endParaRPr/>
          </a:p>
        </p:txBody>
      </p:sp>
      <p:sp>
        <p:nvSpPr>
          <p:cNvPr id="108" name="Google Shape;10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55ecc44b77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7" name="Google Shape;117;g155ecc44b77_0_1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360"/>
              </a:spcBef>
              <a:spcAft>
                <a:spcPts val="0"/>
              </a:spcAft>
              <a:buClr>
                <a:schemeClr val="dk1"/>
              </a:buClr>
              <a:buSzPts val="1200"/>
              <a:buFont typeface="Calibri"/>
              <a:buNone/>
            </a:pPr>
            <a:r>
              <a:t/>
            </a:r>
            <a:endParaRPr/>
          </a:p>
        </p:txBody>
      </p:sp>
      <p:sp>
        <p:nvSpPr>
          <p:cNvPr id="118" name="Google Shape;118;g155ecc44b77_0_11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 name="Google Shape;125;p11: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360"/>
              </a:spcBef>
              <a:spcAft>
                <a:spcPts val="0"/>
              </a:spcAft>
              <a:buClr>
                <a:schemeClr val="dk1"/>
              </a:buClr>
              <a:buSzPts val="1200"/>
              <a:buFont typeface="Calibri"/>
              <a:buChar char="●"/>
            </a:pPr>
            <a:r>
              <a:rPr lang="en-NZ"/>
              <a:t>Image: </a:t>
            </a:r>
            <a:r>
              <a:rPr lang="en-NZ" u="sng">
                <a:solidFill>
                  <a:schemeClr val="hlink"/>
                </a:solidFill>
                <a:hlinkClick r:id="rId2"/>
              </a:rPr>
              <a:t>https://www.sciencelearn.org.nz/images/5006-aotearoa-in-space-our-experts</a:t>
            </a:r>
            <a:endParaRPr/>
          </a:p>
          <a:p>
            <a:pPr indent="-304800" lvl="0" marL="457200" marR="0" rtl="0" algn="l">
              <a:lnSpc>
                <a:spcPct val="100000"/>
              </a:lnSpc>
              <a:spcBef>
                <a:spcPts val="360"/>
              </a:spcBef>
              <a:spcAft>
                <a:spcPts val="0"/>
              </a:spcAft>
              <a:buClr>
                <a:schemeClr val="dk1"/>
              </a:buClr>
              <a:buSzPts val="1200"/>
              <a:buFont typeface="Calibri"/>
              <a:buChar char="●"/>
            </a:pPr>
            <a:r>
              <a:rPr lang="en-NZ"/>
              <a:t>See yourselves in space? </a:t>
            </a:r>
            <a:r>
              <a:rPr lang="en-NZ"/>
              <a:t>Well these people did… by telling their purakau their stories with passion enthusiasm and expertise…</a:t>
            </a:r>
            <a:endParaRPr/>
          </a:p>
          <a:p>
            <a:pPr indent="-228600" lvl="0" marL="457200" marR="0" rtl="0" algn="l">
              <a:lnSpc>
                <a:spcPct val="100000"/>
              </a:lnSpc>
              <a:spcBef>
                <a:spcPts val="360"/>
              </a:spcBef>
              <a:spcAft>
                <a:spcPts val="0"/>
              </a:spcAft>
              <a:buClr>
                <a:schemeClr val="dk1"/>
              </a:buClr>
              <a:buSzPts val="1200"/>
              <a:buFont typeface="Calibri"/>
              <a:buNone/>
            </a:pPr>
            <a:r>
              <a:t/>
            </a:r>
            <a:endParaRPr/>
          </a:p>
        </p:txBody>
      </p:sp>
      <p:sp>
        <p:nvSpPr>
          <p:cNvPr id="126" name="Google Shape;126;p11: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55ecc44b77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4" name="Google Shape;134;g155ecc44b77_0_17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360"/>
              </a:spcBef>
              <a:spcAft>
                <a:spcPts val="0"/>
              </a:spcAft>
              <a:buClr>
                <a:schemeClr val="dk1"/>
              </a:buClr>
              <a:buSzPts val="1200"/>
              <a:buFont typeface="Calibri"/>
              <a:buNone/>
            </a:pPr>
            <a:r>
              <a:rPr lang="en-NZ"/>
              <a:t>Article: </a:t>
            </a:r>
            <a:r>
              <a:rPr lang="en-NZ" u="sng">
                <a:solidFill>
                  <a:schemeClr val="hlink"/>
                </a:solidFill>
                <a:hlinkClick r:id="rId2"/>
              </a:rPr>
              <a:t>https://www.sciencelearn.org.nz/resources/3158-working-in-the-space-sector</a:t>
            </a:r>
            <a:r>
              <a:rPr lang="en-NZ"/>
              <a:t> </a:t>
            </a:r>
            <a:endParaRPr/>
          </a:p>
          <a:p>
            <a:pPr indent="0" lvl="0" marL="228600" marR="0" rtl="0" algn="l">
              <a:lnSpc>
                <a:spcPct val="100000"/>
              </a:lnSpc>
              <a:spcBef>
                <a:spcPts val="360"/>
              </a:spcBef>
              <a:spcAft>
                <a:spcPts val="0"/>
              </a:spcAft>
              <a:buClr>
                <a:schemeClr val="dk1"/>
              </a:buClr>
              <a:buSzPts val="1200"/>
              <a:buFont typeface="Calibri"/>
              <a:buNone/>
            </a:pPr>
            <a:r>
              <a:rPr lang="en-NZ"/>
              <a:t>Activity: </a:t>
            </a:r>
            <a:r>
              <a:rPr lang="en-NZ" u="sng">
                <a:solidFill>
                  <a:schemeClr val="hlink"/>
                </a:solidFill>
                <a:hlinkClick r:id="rId3"/>
              </a:rPr>
              <a:t>https://www.sciencelearn.org.nz/resources/3146-can-i-work-in-the-space-industry</a:t>
            </a:r>
            <a:r>
              <a:rPr lang="en-NZ"/>
              <a:t> </a:t>
            </a:r>
            <a:endParaRPr/>
          </a:p>
        </p:txBody>
      </p:sp>
      <p:sp>
        <p:nvSpPr>
          <p:cNvPr id="135" name="Google Shape;135;g155ecc44b77_0_17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55ecc44b77_0_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4" name="Google Shape;144;g155ecc44b77_0_12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200"/>
              <a:buFont typeface="Calibri"/>
              <a:buNone/>
            </a:pPr>
            <a:r>
              <a:rPr lang="en-NZ"/>
              <a:t>Collection: </a:t>
            </a:r>
            <a:r>
              <a:rPr lang="en-NZ" u="sng">
                <a:solidFill>
                  <a:schemeClr val="hlink"/>
                </a:solidFill>
                <a:hlinkClick r:id="rId2"/>
              </a:rPr>
              <a:t>https://www.sciencelearn.org.nz/collections/shared/1d638e8cf72c677986d3d1c10c46af83</a:t>
            </a:r>
            <a:r>
              <a:rPr lang="en-NZ"/>
              <a:t> </a:t>
            </a:r>
            <a:endParaRPr/>
          </a:p>
        </p:txBody>
      </p:sp>
      <p:sp>
        <p:nvSpPr>
          <p:cNvPr id="145" name="Google Shape;145;g155ecc44b77_0_12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4" name="Google Shape;154;p21: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360"/>
              </a:spcBef>
              <a:spcAft>
                <a:spcPts val="0"/>
              </a:spcAft>
              <a:buClr>
                <a:schemeClr val="dk1"/>
              </a:buClr>
              <a:buSzPts val="1200"/>
              <a:buFont typeface="Calibri"/>
              <a:buChar char="●"/>
            </a:pPr>
            <a:r>
              <a:rPr lang="en-NZ"/>
              <a:t>Videos /resources featuring mātauranga </a:t>
            </a:r>
            <a:endParaRPr/>
          </a:p>
          <a:p>
            <a:pPr indent="-304800" lvl="0" marL="457200" marR="0" rtl="0" algn="l">
              <a:lnSpc>
                <a:spcPct val="100000"/>
              </a:lnSpc>
              <a:spcBef>
                <a:spcPts val="360"/>
              </a:spcBef>
              <a:spcAft>
                <a:spcPts val="0"/>
              </a:spcAft>
              <a:buSzPts val="1200"/>
              <a:buChar char="●"/>
            </a:pPr>
            <a:r>
              <a:rPr lang="en-NZ"/>
              <a:t>Article: </a:t>
            </a:r>
            <a:r>
              <a:rPr lang="en-NZ" u="sng">
                <a:solidFill>
                  <a:schemeClr val="hlink"/>
                </a:solidFill>
                <a:hlinkClick r:id="rId2"/>
              </a:rPr>
              <a:t>https://www.sciencelearn.org.nz/resources/3153-smart-maori-astronomy</a:t>
            </a:r>
            <a:r>
              <a:rPr lang="en-NZ"/>
              <a:t> </a:t>
            </a:r>
            <a:endParaRPr/>
          </a:p>
        </p:txBody>
      </p:sp>
      <p:sp>
        <p:nvSpPr>
          <p:cNvPr id="155" name="Google Shape;155;p21: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55ecc44b77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 name="Google Shape;163;g155ecc44b77_0_14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None/>
            </a:pPr>
            <a:r>
              <a:rPr lang="en-NZ"/>
              <a:t>Videos /resources featuring mātauranga </a:t>
            </a:r>
            <a:endParaRPr/>
          </a:p>
          <a:p>
            <a:pPr indent="0" lvl="0" marL="0" marR="0" rtl="0" algn="l">
              <a:lnSpc>
                <a:spcPct val="100000"/>
              </a:lnSpc>
              <a:spcBef>
                <a:spcPts val="360"/>
              </a:spcBef>
              <a:spcAft>
                <a:spcPts val="0"/>
              </a:spcAft>
              <a:buNone/>
            </a:pPr>
            <a:r>
              <a:rPr lang="en-NZ"/>
              <a:t>Video: </a:t>
            </a:r>
            <a:r>
              <a:rPr lang="en-NZ" u="sng">
                <a:solidFill>
                  <a:schemeClr val="hlink"/>
                </a:solidFill>
                <a:hlinkClick r:id="rId2"/>
              </a:rPr>
              <a:t>https://www.sciencelearn.org.nz/videos/2111-space-whakapapa</a:t>
            </a:r>
            <a:r>
              <a:rPr lang="en-NZ"/>
              <a:t> </a:t>
            </a:r>
            <a:endParaRPr/>
          </a:p>
          <a:p>
            <a:pPr indent="0" lvl="0" marL="0" marR="0" rtl="0" algn="l">
              <a:lnSpc>
                <a:spcPct val="100000"/>
              </a:lnSpc>
              <a:spcBef>
                <a:spcPts val="360"/>
              </a:spcBef>
              <a:spcAft>
                <a:spcPts val="0"/>
              </a:spcAft>
              <a:buNone/>
            </a:pPr>
            <a:r>
              <a:rPr lang="en-NZ"/>
              <a:t>Article: </a:t>
            </a:r>
            <a:r>
              <a:rPr lang="en-NZ" u="sng">
                <a:solidFill>
                  <a:schemeClr val="hlink"/>
                </a:solidFill>
                <a:hlinkClick r:id="rId3"/>
              </a:rPr>
              <a:t>https://www.sciencelearn.org.nz/resources/3155-te-ao-maori-space-whakapapa</a:t>
            </a:r>
            <a:r>
              <a:rPr lang="en-NZ"/>
              <a:t> </a:t>
            </a:r>
            <a:endParaRPr/>
          </a:p>
        </p:txBody>
      </p:sp>
      <p:sp>
        <p:nvSpPr>
          <p:cNvPr id="164" name="Google Shape;164;g155ecc44b77_0_14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55ecc44b77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3" name="Google Shape;173;g155ecc44b77_0_13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SzPts val="1200"/>
              <a:buNone/>
            </a:pPr>
            <a:r>
              <a:rPr lang="en-NZ"/>
              <a:t>Collection: </a:t>
            </a:r>
            <a:r>
              <a:rPr lang="en-NZ" u="sng">
                <a:solidFill>
                  <a:schemeClr val="hlink"/>
                </a:solidFill>
                <a:hlinkClick r:id="rId2"/>
              </a:rPr>
              <a:t>https://www.sciencelearn.org.nz/collections/shared/ca41d7af864215e3c7cfc0d9f25d0c11</a:t>
            </a:r>
            <a:r>
              <a:rPr lang="en-NZ"/>
              <a:t> </a:t>
            </a:r>
            <a:endParaRPr/>
          </a:p>
        </p:txBody>
      </p:sp>
      <p:sp>
        <p:nvSpPr>
          <p:cNvPr id="174" name="Google Shape;174;g155ecc44b77_0_13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55ecc44b77_0_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1" name="Google Shape;181;g155ecc44b77_0_1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360"/>
              </a:spcBef>
              <a:spcAft>
                <a:spcPts val="0"/>
              </a:spcAft>
              <a:buNone/>
            </a:pPr>
            <a:r>
              <a:rPr lang="en-NZ" u="sng">
                <a:solidFill>
                  <a:schemeClr val="hlink"/>
                </a:solidFill>
                <a:hlinkClick r:id="rId2"/>
              </a:rPr>
              <a:t>https://www.sciencelearn.org.nz/resources/3133-remote-sensing</a:t>
            </a:r>
            <a:endParaRPr/>
          </a:p>
          <a:p>
            <a:pPr indent="0" lvl="0" marL="457200" marR="0" rtl="0" algn="l">
              <a:lnSpc>
                <a:spcPct val="100000"/>
              </a:lnSpc>
              <a:spcBef>
                <a:spcPts val="360"/>
              </a:spcBef>
              <a:spcAft>
                <a:spcPts val="0"/>
              </a:spcAft>
              <a:buNone/>
            </a:pPr>
            <a:r>
              <a:rPr lang="en-NZ" u="sng">
                <a:solidFill>
                  <a:schemeClr val="hlink"/>
                </a:solidFill>
                <a:hlinkClick r:id="rId3"/>
              </a:rPr>
              <a:t>https://www.sciencelearn.org.nz/resources/3142-interpreting-observations-from-satellite-images</a:t>
            </a:r>
            <a:endParaRPr/>
          </a:p>
          <a:p>
            <a:pPr indent="0" lvl="0" marL="457200" marR="0" rtl="0" algn="l">
              <a:lnSpc>
                <a:spcPct val="100000"/>
              </a:lnSpc>
              <a:spcBef>
                <a:spcPts val="360"/>
              </a:spcBef>
              <a:spcAft>
                <a:spcPts val="0"/>
              </a:spcAft>
              <a:buNone/>
            </a:pPr>
            <a:r>
              <a:rPr lang="en-NZ" u="sng">
                <a:solidFill>
                  <a:schemeClr val="hlink"/>
                </a:solidFill>
                <a:hlinkClick r:id="rId4"/>
              </a:rPr>
              <a:t>https://www.sciencelearn.org.nz/resources/3145-validating-remote-sensing-observations</a:t>
            </a:r>
            <a:r>
              <a:rPr lang="en-NZ"/>
              <a:t> </a:t>
            </a:r>
            <a:endParaRPr/>
          </a:p>
        </p:txBody>
      </p:sp>
      <p:sp>
        <p:nvSpPr>
          <p:cNvPr id="182" name="Google Shape;182;g155ecc44b77_0_15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2" name="Google Shape;192;p1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360"/>
              </a:spcBef>
              <a:spcAft>
                <a:spcPts val="0"/>
              </a:spcAft>
              <a:buClr>
                <a:schemeClr val="dk1"/>
              </a:buClr>
              <a:buSzPts val="1200"/>
              <a:buFont typeface="Calibri"/>
              <a:buNone/>
            </a:pPr>
            <a:r>
              <a:rPr lang="en-NZ"/>
              <a:t>Interactive: </a:t>
            </a:r>
            <a:r>
              <a:rPr lang="en-NZ" u="sng">
                <a:solidFill>
                  <a:schemeClr val="hlink"/>
                </a:solidFill>
                <a:hlinkClick r:id="rId2"/>
              </a:rPr>
              <a:t>https://www.sciencelearn.org.nz/embeds/149-build-a-satellite</a:t>
            </a:r>
            <a:r>
              <a:rPr lang="en-NZ"/>
              <a:t> </a:t>
            </a:r>
            <a:endParaRPr/>
          </a:p>
          <a:p>
            <a:pPr indent="-304800" lvl="0" marL="457200" marR="0" rtl="0" algn="l">
              <a:lnSpc>
                <a:spcPct val="100000"/>
              </a:lnSpc>
              <a:spcBef>
                <a:spcPts val="360"/>
              </a:spcBef>
              <a:spcAft>
                <a:spcPts val="0"/>
              </a:spcAft>
              <a:buClr>
                <a:schemeClr val="dk1"/>
              </a:buClr>
              <a:buSzPts val="1200"/>
              <a:buFont typeface="Calibri"/>
              <a:buChar char="●"/>
            </a:pPr>
            <a:r>
              <a:rPr lang="en-NZ"/>
              <a:t>The thinking behind the resources we produced </a:t>
            </a:r>
            <a:r>
              <a:rPr lang="en-NZ"/>
              <a:t>are embedded in strong pedagogical </a:t>
            </a:r>
            <a:r>
              <a:rPr lang="en-NZ"/>
              <a:t>best practice.  What are the learning outcomes for the SLH we have in mind for both teachers and students. In particular our hero resource is a game that linked building satellites to relevant real life scenarios – not just any game but an engaging learning tool from satellites to albatross, finding fishing vessels in vast oceans and how we gather data about the movement of land.</a:t>
            </a:r>
            <a:endParaRPr/>
          </a:p>
          <a:p>
            <a:pPr indent="-228600" lvl="0" marL="457200" marR="0" rtl="0" algn="l">
              <a:lnSpc>
                <a:spcPct val="100000"/>
              </a:lnSpc>
              <a:spcBef>
                <a:spcPts val="360"/>
              </a:spcBef>
              <a:spcAft>
                <a:spcPts val="0"/>
              </a:spcAft>
              <a:buClr>
                <a:schemeClr val="dk1"/>
              </a:buClr>
              <a:buSzPts val="1200"/>
              <a:buFont typeface="Calibri"/>
              <a:buNone/>
            </a:pPr>
            <a:r>
              <a:t/>
            </a:r>
            <a:endParaRPr/>
          </a:p>
          <a:p>
            <a:pPr indent="-304800" lvl="0" marL="457200" marR="0" rtl="0" algn="l">
              <a:lnSpc>
                <a:spcPct val="100000"/>
              </a:lnSpc>
              <a:spcBef>
                <a:spcPts val="360"/>
              </a:spcBef>
              <a:spcAft>
                <a:spcPts val="0"/>
              </a:spcAft>
              <a:buClr>
                <a:schemeClr val="dk1"/>
              </a:buClr>
              <a:buSzPts val="1200"/>
              <a:buFont typeface="Calibri"/>
              <a:buChar char="●"/>
            </a:pPr>
            <a:r>
              <a:rPr lang="en-NZ"/>
              <a:t>The ‘build a satellite’ game is not just a game but it has indepth learning built into it with wrap around support – satellites/scenario information/orbits/</a:t>
            </a:r>
            <a:endParaRPr/>
          </a:p>
        </p:txBody>
      </p:sp>
      <p:sp>
        <p:nvSpPr>
          <p:cNvPr id="193" name="Google Shape;193;p14: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157c8d56f4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 name="Google Shape;34;g157c8d56f4b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5" name="Google Shape;35;g157c8d56f4b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NZ"/>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9" name="Google Shape;199;p15: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200"/>
              <a:buFont typeface="Calibri"/>
              <a:buNone/>
            </a:pPr>
            <a:r>
              <a:t/>
            </a:r>
            <a:endParaRPr/>
          </a:p>
        </p:txBody>
      </p:sp>
      <p:sp>
        <p:nvSpPr>
          <p:cNvPr id="200" name="Google Shape;200;p15: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7" name="Google Shape;207;p16: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360"/>
              </a:spcBef>
              <a:spcAft>
                <a:spcPts val="0"/>
              </a:spcAft>
              <a:buClr>
                <a:schemeClr val="dk1"/>
              </a:buClr>
              <a:buSzPts val="1200"/>
              <a:buFont typeface="Calibri"/>
              <a:buChar char="●"/>
            </a:pPr>
            <a:r>
              <a:rPr lang="en-NZ"/>
              <a:t>First asked to help scientists to build a satellite for for purpose </a:t>
            </a:r>
            <a:endParaRPr/>
          </a:p>
          <a:p>
            <a:pPr indent="-304800" lvl="0" marL="457200" marR="0" rtl="0" algn="l">
              <a:lnSpc>
                <a:spcPct val="100000"/>
              </a:lnSpc>
              <a:spcBef>
                <a:spcPts val="360"/>
              </a:spcBef>
              <a:spcAft>
                <a:spcPts val="0"/>
              </a:spcAft>
              <a:buClr>
                <a:schemeClr val="dk1"/>
              </a:buClr>
              <a:buSzPts val="1200"/>
              <a:buFont typeface="Calibri"/>
              <a:buChar char="●"/>
            </a:pPr>
            <a:r>
              <a:rPr lang="en-NZ"/>
              <a:t>Play videos:</a:t>
            </a:r>
            <a:endParaRPr/>
          </a:p>
          <a:p>
            <a:pPr indent="-304800" lvl="1" marL="914400" marR="0" rtl="0" algn="l">
              <a:lnSpc>
                <a:spcPct val="100000"/>
              </a:lnSpc>
              <a:spcBef>
                <a:spcPts val="360"/>
              </a:spcBef>
              <a:spcAft>
                <a:spcPts val="0"/>
              </a:spcAft>
              <a:buClr>
                <a:schemeClr val="dk1"/>
              </a:buClr>
              <a:buSzPts val="1200"/>
              <a:buFont typeface="Calibri"/>
              <a:buChar char="○"/>
            </a:pPr>
            <a:r>
              <a:rPr lang="en-NZ"/>
              <a:t> </a:t>
            </a:r>
            <a:r>
              <a:rPr lang="en-NZ" sz="1100" u="sng">
                <a:solidFill>
                  <a:schemeClr val="hlink"/>
                </a:solidFill>
                <a:hlinkClick r:id="rId2"/>
              </a:rPr>
              <a:t>https://www.sciencelearn.org.nz/videos/2107-albatross-satellite-mission</a:t>
            </a:r>
            <a:r>
              <a:rPr lang="en-NZ" sz="1100"/>
              <a:t> </a:t>
            </a:r>
            <a:endParaRPr sz="1100"/>
          </a:p>
          <a:p>
            <a:pPr indent="-298450" lvl="1" marL="914400" marR="0" rtl="0" algn="l">
              <a:lnSpc>
                <a:spcPct val="100000"/>
              </a:lnSpc>
              <a:spcBef>
                <a:spcPts val="360"/>
              </a:spcBef>
              <a:spcAft>
                <a:spcPts val="0"/>
              </a:spcAft>
              <a:buSzPts val="1100"/>
              <a:buChar char="○"/>
            </a:pPr>
            <a:r>
              <a:rPr lang="en-NZ" sz="1100" u="sng">
                <a:solidFill>
                  <a:schemeClr val="hlink"/>
                </a:solidFill>
                <a:hlinkClick r:id="rId3"/>
              </a:rPr>
              <a:t>https://www.sciencelearn.org.nz/videos/2109-earth-movements-satellite-mission</a:t>
            </a:r>
            <a:endParaRPr sz="1100"/>
          </a:p>
          <a:p>
            <a:pPr indent="-298450" lvl="1" marL="914400" marR="0" rtl="0" algn="l">
              <a:lnSpc>
                <a:spcPct val="100000"/>
              </a:lnSpc>
              <a:spcBef>
                <a:spcPts val="360"/>
              </a:spcBef>
              <a:spcAft>
                <a:spcPts val="0"/>
              </a:spcAft>
              <a:buSzPts val="1100"/>
              <a:buChar char="○"/>
            </a:pPr>
            <a:r>
              <a:rPr lang="en-NZ" sz="1100" u="sng">
                <a:solidFill>
                  <a:schemeClr val="hlink"/>
                </a:solidFill>
                <a:hlinkClick r:id="rId4"/>
              </a:rPr>
              <a:t>https://www.sciencelearn.org.nz/videos/2108-dark-vessels-satellite-mission</a:t>
            </a:r>
            <a:r>
              <a:rPr lang="en-NZ" sz="1100"/>
              <a:t> </a:t>
            </a:r>
            <a:endParaRPr sz="1100"/>
          </a:p>
          <a:p>
            <a:pPr indent="-304800" lvl="0" marL="457200" marR="0" rtl="0" algn="l">
              <a:lnSpc>
                <a:spcPct val="100000"/>
              </a:lnSpc>
              <a:spcBef>
                <a:spcPts val="360"/>
              </a:spcBef>
              <a:spcAft>
                <a:spcPts val="0"/>
              </a:spcAft>
              <a:buClr>
                <a:schemeClr val="dk1"/>
              </a:buClr>
              <a:buSzPts val="1200"/>
              <a:buFont typeface="Calibri"/>
              <a:buChar char="●"/>
            </a:pPr>
            <a:r>
              <a:rPr lang="en-NZ"/>
              <a:t>On</a:t>
            </a:r>
            <a:r>
              <a:rPr lang="en-NZ"/>
              <a:t> successful launch get data to analyze in an activity </a:t>
            </a:r>
            <a:endParaRPr/>
          </a:p>
        </p:txBody>
      </p:sp>
      <p:sp>
        <p:nvSpPr>
          <p:cNvPr id="208" name="Google Shape;208;p16: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ff145d5998_1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6" name="Google Shape;216;gff145d5998_1_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NZ" u="sng">
                <a:solidFill>
                  <a:schemeClr val="hlink"/>
                </a:solidFill>
                <a:hlinkClick r:id="rId2"/>
              </a:rPr>
              <a:t>https://www.sciencelearn.org.nz/images/4877-common-satellite-components</a:t>
            </a:r>
            <a:endParaRPr/>
          </a:p>
          <a:p>
            <a:pPr indent="0" lvl="0" marL="0" rtl="0" algn="l">
              <a:lnSpc>
                <a:spcPct val="100000"/>
              </a:lnSpc>
              <a:spcBef>
                <a:spcPts val="360"/>
              </a:spcBef>
              <a:spcAft>
                <a:spcPts val="0"/>
              </a:spcAft>
              <a:buSzPts val="1200"/>
              <a:buNone/>
            </a:pPr>
            <a:r>
              <a:t/>
            </a:r>
            <a:endParaRPr/>
          </a:p>
        </p:txBody>
      </p:sp>
      <p:sp>
        <p:nvSpPr>
          <p:cNvPr id="217" name="Google Shape;217;gff145d5998_1_1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NZ"/>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ff145d5998_1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3" name="Google Shape;223;gff145d5998_1_1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224" name="Google Shape;224;gff145d5998_1_1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NZ"/>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0" name="Google Shape;230;p17: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None/>
            </a:pPr>
            <a:r>
              <a:rPr lang="en-NZ"/>
              <a:t>Analyses real data sets </a:t>
            </a:r>
            <a:endParaRPr/>
          </a:p>
        </p:txBody>
      </p:sp>
      <p:sp>
        <p:nvSpPr>
          <p:cNvPr id="231" name="Google Shape;231;p17: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ff145d5998_1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2" name="Google Shape;242;gff145d5998_1_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NZ"/>
              <a:t>Article: </a:t>
            </a:r>
            <a:r>
              <a:rPr lang="en-NZ" u="sng">
                <a:solidFill>
                  <a:schemeClr val="hlink"/>
                </a:solidFill>
                <a:hlinkClick r:id="rId2"/>
              </a:rPr>
              <a:t>https://www.sciencelearn.org.nz/resources/3104-analysing-satellite-data-for-albatross-research</a:t>
            </a:r>
            <a:r>
              <a:rPr lang="en-NZ"/>
              <a:t> </a:t>
            </a:r>
            <a:endParaRPr/>
          </a:p>
        </p:txBody>
      </p:sp>
      <p:sp>
        <p:nvSpPr>
          <p:cNvPr id="243" name="Google Shape;243;gff145d5998_1_2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NZ"/>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9" name="Google Shape;249;p18: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None/>
            </a:pPr>
            <a:r>
              <a:rPr lang="en-NZ"/>
              <a:t>The </a:t>
            </a:r>
            <a:r>
              <a:rPr lang="en-NZ"/>
              <a:t>other hero </a:t>
            </a:r>
            <a:r>
              <a:rPr lang="en-NZ"/>
              <a:t>is the MethaneSat project such an important project in many ways </a:t>
            </a:r>
            <a:endParaRPr sz="1100"/>
          </a:p>
          <a:p>
            <a:pPr indent="0" lvl="0" marL="0" rtl="0" algn="l">
              <a:lnSpc>
                <a:spcPct val="100000"/>
              </a:lnSpc>
              <a:spcBef>
                <a:spcPts val="360"/>
              </a:spcBef>
              <a:spcAft>
                <a:spcPts val="0"/>
              </a:spcAft>
              <a:buSzPts val="1200"/>
              <a:buNone/>
            </a:pPr>
            <a:r>
              <a:rPr lang="en-NZ" u="sng">
                <a:solidFill>
                  <a:schemeClr val="hlink"/>
                </a:solidFill>
                <a:hlinkClick r:id="rId2"/>
              </a:rPr>
              <a:t>https://www.sciencelearn.org.nz/videos/2122-methanesat-space-mission</a:t>
            </a:r>
            <a:r>
              <a:rPr lang="en-NZ"/>
              <a:t> </a:t>
            </a:r>
            <a:endParaRPr sz="1100"/>
          </a:p>
        </p:txBody>
      </p:sp>
      <p:sp>
        <p:nvSpPr>
          <p:cNvPr id="250" name="Google Shape;250;p18: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3: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NZ"/>
              <a:t>Image: </a:t>
            </a:r>
            <a:r>
              <a:rPr lang="en-NZ" u="sng">
                <a:solidFill>
                  <a:schemeClr val="hlink"/>
                </a:solidFill>
                <a:hlinkClick r:id="rId2"/>
              </a:rPr>
              <a:t>https://www.sciencelearn.org.nz/images/271-space-junk-concentrations</a:t>
            </a:r>
            <a:r>
              <a:rPr lang="en-NZ"/>
              <a:t> </a:t>
            </a:r>
            <a:endParaRPr/>
          </a:p>
        </p:txBody>
      </p:sp>
      <p:sp>
        <p:nvSpPr>
          <p:cNvPr id="259" name="Google Shape;25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55ecc44b77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6" name="Google Shape;266;g155ecc44b77_0_7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200"/>
              <a:buFont typeface="Calibri"/>
              <a:buNone/>
            </a:pPr>
            <a:r>
              <a:rPr lang="en-NZ"/>
              <a:t>Activity: </a:t>
            </a:r>
            <a:r>
              <a:rPr lang="en-NZ" u="sng">
                <a:solidFill>
                  <a:schemeClr val="hlink"/>
                </a:solidFill>
                <a:hlinkClick r:id="rId2"/>
              </a:rPr>
              <a:t>https://www.sciencelearn.org.nz/resources/3163-make-a-model-cubesat-and-micro-bit-sun-sensor</a:t>
            </a:r>
            <a:endParaRPr/>
          </a:p>
          <a:p>
            <a:pPr indent="-228600" lvl="0" marL="457200" marR="0" rtl="0" algn="l">
              <a:lnSpc>
                <a:spcPct val="100000"/>
              </a:lnSpc>
              <a:spcBef>
                <a:spcPts val="360"/>
              </a:spcBef>
              <a:spcAft>
                <a:spcPts val="0"/>
              </a:spcAft>
              <a:buClr>
                <a:schemeClr val="dk1"/>
              </a:buClr>
              <a:buSzPts val="1200"/>
              <a:buFont typeface="Calibri"/>
              <a:buNone/>
            </a:pPr>
            <a:r>
              <a:rPr lang="en-NZ"/>
              <a:t>Images: </a:t>
            </a:r>
            <a:r>
              <a:rPr lang="en-NZ" u="sng">
                <a:solidFill>
                  <a:schemeClr val="hlink"/>
                </a:solidFill>
                <a:hlinkClick r:id="rId3"/>
              </a:rPr>
              <a:t>https://www.sciencelearn.org.nz/images/4929-completed-model-cubesat</a:t>
            </a:r>
            <a:r>
              <a:rPr lang="en-NZ"/>
              <a:t> </a:t>
            </a:r>
            <a:endParaRPr/>
          </a:p>
        </p:txBody>
      </p:sp>
      <p:sp>
        <p:nvSpPr>
          <p:cNvPr id="267" name="Google Shape;267;g155ecc44b77_0_7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55ecc44b77_0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4" name="Google Shape;274;g155ecc44b77_0_18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200"/>
              <a:buFont typeface="Calibri"/>
              <a:buNone/>
            </a:pPr>
            <a:r>
              <a:rPr lang="en-NZ"/>
              <a:t>Activity: </a:t>
            </a:r>
            <a:r>
              <a:rPr lang="en-NZ" u="sng">
                <a:solidFill>
                  <a:schemeClr val="hlink"/>
                </a:solidFill>
                <a:hlinkClick r:id="rId2"/>
              </a:rPr>
              <a:t>https://www.sciencelearn.org.nz/resources/3144-making-digital-space-debris-clean-up-games</a:t>
            </a:r>
            <a:endParaRPr/>
          </a:p>
          <a:p>
            <a:pPr indent="-228600" lvl="0" marL="457200" marR="0" rtl="0" algn="l">
              <a:lnSpc>
                <a:spcPct val="100000"/>
              </a:lnSpc>
              <a:spcBef>
                <a:spcPts val="360"/>
              </a:spcBef>
              <a:spcAft>
                <a:spcPts val="0"/>
              </a:spcAft>
              <a:buClr>
                <a:schemeClr val="dk1"/>
              </a:buClr>
              <a:buSzPts val="1200"/>
              <a:buFont typeface="Calibri"/>
              <a:buNone/>
            </a:pPr>
            <a:r>
              <a:rPr lang="en-NZ"/>
              <a:t>Image: </a:t>
            </a:r>
            <a:r>
              <a:rPr lang="en-NZ" u="sng">
                <a:solidFill>
                  <a:schemeClr val="hlink"/>
                </a:solidFill>
                <a:hlinkClick r:id="rId3"/>
              </a:rPr>
              <a:t>https://www.sciencelearn.org.nz/images/4890-cleaning-up-space</a:t>
            </a:r>
            <a:r>
              <a:rPr lang="en-NZ"/>
              <a:t> </a:t>
            </a:r>
            <a:endParaRPr/>
          </a:p>
        </p:txBody>
      </p:sp>
      <p:sp>
        <p:nvSpPr>
          <p:cNvPr id="275" name="Google Shape;275;g155ecc44b77_0_18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155ecc44b77_0_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NZ" sz="1500">
                <a:latin typeface="Arial"/>
                <a:ea typeface="Arial"/>
                <a:cs typeface="Arial"/>
                <a:sym typeface="Arial"/>
              </a:rPr>
              <a:t>The Science Learning Hub is funded by the New Zealand government – Ministry of Business, Innovation and Employment (MBIE) – under the Curious Minds fund.</a:t>
            </a:r>
            <a:endParaRPr sz="1800">
              <a:solidFill>
                <a:srgbClr val="000000"/>
              </a:solidFill>
              <a:latin typeface="Arial"/>
              <a:ea typeface="Arial"/>
              <a:cs typeface="Arial"/>
              <a:sym typeface="Arial"/>
            </a:endParaRPr>
          </a:p>
        </p:txBody>
      </p:sp>
      <p:sp>
        <p:nvSpPr>
          <p:cNvPr id="42" name="Google Shape;42;g155ecc44b77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55ecc44b77_0_18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NZ"/>
              <a:t>Video</a:t>
            </a:r>
            <a:r>
              <a:rPr lang="en-NZ"/>
              <a:t>: </a:t>
            </a:r>
            <a:r>
              <a:rPr lang="en-NZ" sz="1100" u="sng">
                <a:solidFill>
                  <a:schemeClr val="hlink"/>
                </a:solidFill>
                <a:hlinkClick r:id="rId2"/>
              </a:rPr>
              <a:t>https://www.sciencelearn.org.nz/videos/2117-using-space-ethics-and-responsibilities</a:t>
            </a:r>
            <a:r>
              <a:rPr lang="en-NZ" sz="1100"/>
              <a:t> </a:t>
            </a:r>
            <a:endParaRPr sz="1100"/>
          </a:p>
          <a:p>
            <a:pPr indent="0" lvl="0" marL="0" rtl="0" algn="l">
              <a:lnSpc>
                <a:spcPct val="100000"/>
              </a:lnSpc>
              <a:spcBef>
                <a:spcPts val="360"/>
              </a:spcBef>
              <a:spcAft>
                <a:spcPts val="0"/>
              </a:spcAft>
              <a:buSzPts val="1200"/>
              <a:buNone/>
            </a:pPr>
            <a:r>
              <a:t/>
            </a:r>
            <a:endParaRPr/>
          </a:p>
        </p:txBody>
      </p:sp>
      <p:sp>
        <p:nvSpPr>
          <p:cNvPr id="283" name="Google Shape;283;g155ecc44b77_0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55ecc44b77_0_19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NZ"/>
              <a:t>Activity: </a:t>
            </a:r>
            <a:r>
              <a:rPr lang="en-NZ" u="sng">
                <a:solidFill>
                  <a:schemeClr val="hlink"/>
                </a:solidFill>
                <a:hlinkClick r:id="rId2"/>
              </a:rPr>
              <a:t>https://www.sciencelearn.org.nz/resources/3143-creating-a-space-treaty</a:t>
            </a:r>
            <a:r>
              <a:rPr lang="en-NZ"/>
              <a:t> </a:t>
            </a:r>
            <a:endParaRPr sz="1100">
              <a:latin typeface="Arial"/>
              <a:ea typeface="Arial"/>
              <a:cs typeface="Arial"/>
              <a:sym typeface="Arial"/>
            </a:endParaRPr>
          </a:p>
          <a:p>
            <a:pPr indent="0" lvl="0" marL="0" rtl="0" algn="l">
              <a:lnSpc>
                <a:spcPct val="100000"/>
              </a:lnSpc>
              <a:spcBef>
                <a:spcPts val="360"/>
              </a:spcBef>
              <a:spcAft>
                <a:spcPts val="0"/>
              </a:spcAft>
              <a:buSzPts val="1200"/>
              <a:buNone/>
            </a:pPr>
            <a:r>
              <a:t/>
            </a:r>
            <a:endParaRPr/>
          </a:p>
        </p:txBody>
      </p:sp>
      <p:sp>
        <p:nvSpPr>
          <p:cNvPr id="290" name="Google Shape;290;g155ecc44b77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7" name="Google Shape;297;p19: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None/>
            </a:pPr>
            <a:r>
              <a:rPr lang="en-NZ"/>
              <a:t>Getting the best from a video resource </a:t>
            </a:r>
            <a:endParaRPr/>
          </a:p>
        </p:txBody>
      </p:sp>
      <p:sp>
        <p:nvSpPr>
          <p:cNvPr id="298" name="Google Shape;298;p19: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5ecc44b77_0_8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Calibri"/>
              <a:buNone/>
            </a:pPr>
            <a:r>
              <a:t/>
            </a:r>
            <a:endParaRPr sz="1800">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Calibri"/>
              <a:buNone/>
            </a:pPr>
            <a:r>
              <a:t/>
            </a:r>
            <a:endParaRPr b="0" i="0" sz="1800" u="none" cap="none" strike="noStrike">
              <a:solidFill>
                <a:srgbClr val="000000"/>
              </a:solidFill>
              <a:latin typeface="Arial"/>
              <a:ea typeface="Arial"/>
              <a:cs typeface="Arial"/>
              <a:sym typeface="Arial"/>
            </a:endParaRPr>
          </a:p>
        </p:txBody>
      </p:sp>
      <p:sp>
        <p:nvSpPr>
          <p:cNvPr id="307" name="Google Shape;307;g155ecc44b77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0" name="Google Shape;320;p25: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200"/>
              <a:buFont typeface="Calibri"/>
              <a:buNone/>
            </a:pPr>
            <a:r>
              <a:rPr lang="en-NZ" u="sng">
                <a:solidFill>
                  <a:schemeClr val="hlink"/>
                </a:solidFill>
                <a:hlinkClick r:id="rId2"/>
              </a:rPr>
              <a:t>https://www.sciencelearn.org.nz/images/5006-aotearoa-in-space-our-experts</a:t>
            </a:r>
            <a:r>
              <a:rPr lang="en-NZ"/>
              <a:t> </a:t>
            </a:r>
            <a:endParaRPr/>
          </a:p>
        </p:txBody>
      </p:sp>
      <p:sp>
        <p:nvSpPr>
          <p:cNvPr id="321" name="Google Shape;321;p25: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 name="Google Shape;50;p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NZ"/>
              <a:t>Introductions – who are we. The image of Stephen is copyright </a:t>
            </a:r>
            <a:r>
              <a:rPr lang="en-NZ"/>
              <a:t>The University of Waikato Te Whare Wānanga o Waikato</a:t>
            </a:r>
            <a:endParaRPr/>
          </a:p>
          <a:p>
            <a:pPr indent="0" lvl="0" marL="0" rtl="0" algn="l">
              <a:lnSpc>
                <a:spcPct val="100000"/>
              </a:lnSpc>
              <a:spcBef>
                <a:spcPts val="360"/>
              </a:spcBef>
              <a:spcAft>
                <a:spcPts val="0"/>
              </a:spcAft>
              <a:buSzPts val="1200"/>
              <a:buNone/>
            </a:pPr>
            <a:r>
              <a:rPr lang="en-NZ" u="sng">
                <a:solidFill>
                  <a:schemeClr val="hlink"/>
                </a:solidFill>
                <a:hlinkClick r:id="rId2"/>
              </a:rPr>
              <a:t>https://www.sciencelearn.org.nz/pages/about</a:t>
            </a:r>
            <a:r>
              <a:rPr lang="en-NZ"/>
              <a:t> </a:t>
            </a:r>
            <a:endParaRPr/>
          </a:p>
          <a:p>
            <a:pPr indent="0" lvl="0" marL="0" rtl="0" algn="l">
              <a:spcBef>
                <a:spcPts val="360"/>
              </a:spcBef>
              <a:spcAft>
                <a:spcPts val="0"/>
              </a:spcAft>
              <a:buClr>
                <a:schemeClr val="dk1"/>
              </a:buClr>
              <a:buSzPts val="1200"/>
              <a:buFont typeface="Arial"/>
              <a:buNone/>
            </a:pPr>
            <a:r>
              <a:rPr lang="en-NZ"/>
              <a:t>The image of Stephen is copyright The University of Waikato Te Whare Wānanga o Waikato</a:t>
            </a:r>
            <a:endParaRPr/>
          </a:p>
        </p:txBody>
      </p:sp>
      <p:sp>
        <p:nvSpPr>
          <p:cNvPr id="51" name="Google Shape;51;p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NZ"/>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55ecc44b77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 name="Google Shape;61;g155ecc44b77_0_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NZ"/>
              <a:t>Image: </a:t>
            </a:r>
            <a:r>
              <a:rPr lang="en-NZ" sz="1100" u="sng">
                <a:solidFill>
                  <a:schemeClr val="hlink"/>
                </a:solidFill>
                <a:hlinkClick r:id="rId2"/>
              </a:rPr>
              <a:t>https://www.sciencelearn.org.nz/images/1998-international-space-station-over-new-zealand</a:t>
            </a:r>
            <a:r>
              <a:rPr lang="en-NZ" sz="1100"/>
              <a:t> </a:t>
            </a:r>
            <a:endParaRPr sz="1100"/>
          </a:p>
        </p:txBody>
      </p:sp>
      <p:sp>
        <p:nvSpPr>
          <p:cNvPr id="62" name="Google Shape;62;g155ecc44b77_0_2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NZ"/>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 name="Google Shape;73;p9: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400"/>
              <a:buFont typeface="Arial"/>
              <a:buNone/>
            </a:pPr>
            <a:r>
              <a:rPr lang="en-NZ"/>
              <a:t>Video: </a:t>
            </a:r>
            <a:r>
              <a:rPr lang="en-NZ" u="sng">
                <a:solidFill>
                  <a:schemeClr val="hlink"/>
                </a:solidFill>
                <a:hlinkClick r:id="rId2"/>
              </a:rPr>
              <a:t>https://www.sciencelearn.org.nz/videos/2133-aotearoa-in-space</a:t>
            </a:r>
            <a:r>
              <a:rPr lang="en-NZ"/>
              <a:t> </a:t>
            </a:r>
            <a:endParaRPr sz="1400">
              <a:latin typeface="Arial"/>
              <a:ea typeface="Arial"/>
              <a:cs typeface="Arial"/>
              <a:sym typeface="Arial"/>
            </a:endParaRPr>
          </a:p>
          <a:p>
            <a:pPr indent="-228600" lvl="0" marL="457200" marR="0" rtl="0" algn="l">
              <a:lnSpc>
                <a:spcPct val="100000"/>
              </a:lnSpc>
              <a:spcBef>
                <a:spcPts val="360"/>
              </a:spcBef>
              <a:spcAft>
                <a:spcPts val="0"/>
              </a:spcAft>
              <a:buClr>
                <a:schemeClr val="dk1"/>
              </a:buClr>
              <a:buSzPts val="1200"/>
              <a:buFont typeface="Calibri"/>
              <a:buNone/>
            </a:pPr>
            <a:r>
              <a:t/>
            </a:r>
            <a:endParaRPr/>
          </a:p>
        </p:txBody>
      </p:sp>
      <p:sp>
        <p:nvSpPr>
          <p:cNvPr id="74" name="Google Shape;74;p9: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1" name="Google Shape;81;p8: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360"/>
              </a:spcBef>
              <a:spcAft>
                <a:spcPts val="0"/>
              </a:spcAft>
              <a:buClr>
                <a:schemeClr val="dk1"/>
              </a:buClr>
              <a:buSzPts val="1200"/>
              <a:buFont typeface="Calibri"/>
              <a:buChar char="●"/>
            </a:pPr>
            <a:r>
              <a:rPr lang="en-NZ"/>
              <a:t>Connecting with themes within the Otago exhibition </a:t>
            </a:r>
            <a:r>
              <a:rPr lang="en-NZ" u="sng">
                <a:solidFill>
                  <a:schemeClr val="hlink"/>
                </a:solidFill>
                <a:hlinkClick r:id="rId2"/>
              </a:rPr>
              <a:t>https://otagomuseum.nz/whats-on/tuhura-tuarangi-blast-off-weekend</a:t>
            </a:r>
            <a:r>
              <a:rPr lang="en-NZ"/>
              <a:t> </a:t>
            </a:r>
            <a:endParaRPr/>
          </a:p>
          <a:p>
            <a:pPr indent="-304800" lvl="0" marL="457200" marR="0" rtl="0" algn="l">
              <a:lnSpc>
                <a:spcPct val="100000"/>
              </a:lnSpc>
              <a:spcBef>
                <a:spcPts val="360"/>
              </a:spcBef>
              <a:spcAft>
                <a:spcPts val="0"/>
              </a:spcAft>
              <a:buSzPts val="1200"/>
              <a:buChar char="●"/>
            </a:pPr>
            <a:r>
              <a:rPr lang="en-NZ"/>
              <a:t>Event: </a:t>
            </a:r>
            <a:r>
              <a:rPr lang="en-NZ" u="sng">
                <a:solidFill>
                  <a:schemeClr val="hlink"/>
                </a:solidFill>
                <a:hlinkClick r:id="rId3"/>
              </a:rPr>
              <a:t>https://www.sciencelearn.org.nz/events/2245-design-a-satellite-mission-competition</a:t>
            </a:r>
            <a:r>
              <a:rPr lang="en-NZ"/>
              <a:t> </a:t>
            </a:r>
            <a:endParaRPr/>
          </a:p>
        </p:txBody>
      </p:sp>
      <p:sp>
        <p:nvSpPr>
          <p:cNvPr id="82" name="Google Shape;82;p8: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8" name="Google Shape;88;p10: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360"/>
              </a:spcBef>
              <a:spcAft>
                <a:spcPts val="0"/>
              </a:spcAft>
              <a:buClr>
                <a:schemeClr val="dk1"/>
              </a:buClr>
              <a:buSzPts val="1200"/>
              <a:buFont typeface="Calibri"/>
              <a:buNone/>
            </a:pPr>
            <a:r>
              <a:t/>
            </a:r>
            <a:endParaRPr/>
          </a:p>
        </p:txBody>
      </p:sp>
      <p:sp>
        <p:nvSpPr>
          <p:cNvPr id="89" name="Google Shape;89;p10: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1" name="Google Shape;101;p12: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None/>
            </a:pPr>
            <a:r>
              <a:rPr lang="en-NZ"/>
              <a:t>Our expertise turned their passion enthusiasm and knowledge into accessible resources in the form of video, articles activities to engage and excite and inspire our next generation of space industry experts</a:t>
            </a:r>
            <a:endParaRPr/>
          </a:p>
          <a:p>
            <a:pPr indent="-228600" lvl="0" marL="457200" marR="0" rtl="0" algn="l">
              <a:lnSpc>
                <a:spcPct val="100000"/>
              </a:lnSpc>
              <a:spcBef>
                <a:spcPts val="360"/>
              </a:spcBef>
              <a:spcAft>
                <a:spcPts val="0"/>
              </a:spcAft>
              <a:buClr>
                <a:schemeClr val="dk1"/>
              </a:buClr>
              <a:buSzPts val="1200"/>
              <a:buFont typeface="Calibri"/>
              <a:buNone/>
            </a:pPr>
            <a:r>
              <a:t/>
            </a:r>
            <a:endParaRPr/>
          </a:p>
        </p:txBody>
      </p:sp>
      <p:sp>
        <p:nvSpPr>
          <p:cNvPr id="102" name="Google Shape;102;p12: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N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 name="Shape 15"/>
        <p:cNvGrpSpPr/>
        <p:nvPr/>
      </p:nvGrpSpPr>
      <p:grpSpPr>
        <a:xfrm>
          <a:off x="0" y="0"/>
          <a:ext cx="0" cy="0"/>
          <a:chOff x="0" y="0"/>
          <a:chExt cx="0" cy="0"/>
        </a:xfrm>
      </p:grpSpPr>
      <p:sp>
        <p:nvSpPr>
          <p:cNvPr id="16" name="Google Shape;16;p29"/>
          <p:cNvSpPr txBox="1"/>
          <p:nvPr>
            <p:ph type="title"/>
          </p:nvPr>
        </p:nvSpPr>
        <p:spPr>
          <a:xfrm>
            <a:off x="533399" y="611872"/>
            <a:ext cx="3840479" cy="1162048"/>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7" name="Google Shape;17;p29"/>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p29"/>
          <p:cNvSpPr txBox="1"/>
          <p:nvPr>
            <p:ph idx="2" type="body"/>
          </p:nvPr>
        </p:nvSpPr>
        <p:spPr>
          <a:xfrm>
            <a:off x="533399" y="1787856"/>
            <a:ext cx="3840479" cy="3720152"/>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9" name="Google Shape;19;p29"/>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0" name="Google Shape;20;p29"/>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p29"/>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Z"/>
              <a:t>‹#›</a:t>
            </a:fld>
            <a:endParaRPr/>
          </a:p>
        </p:txBody>
      </p:sp>
      <p:pic>
        <p:nvPicPr>
          <p:cNvPr id="22" name="Google Shape;22;p29"/>
          <p:cNvPicPr preferRelativeResize="0"/>
          <p:nvPr/>
        </p:nvPicPr>
        <p:blipFill rotWithShape="1">
          <a:blip r:embed="rId2">
            <a:alphaModFix/>
          </a:blip>
          <a:srcRect b="0" l="0" r="0" t="0"/>
          <a:stretch/>
        </p:blipFill>
        <p:spPr>
          <a:xfrm>
            <a:off x="6831013" y="146050"/>
            <a:ext cx="2133600" cy="1079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549275" y="533400"/>
            <a:ext cx="8042273" cy="911224"/>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p28"/>
          <p:cNvSpPr txBox="1"/>
          <p:nvPr>
            <p:ph idx="1" type="body"/>
          </p:nvPr>
        </p:nvSpPr>
        <p:spPr>
          <a:xfrm>
            <a:off x="549275" y="1600200"/>
            <a:ext cx="8042273"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28"/>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p28"/>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p28"/>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1.jp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hyperlink" Target="http://www.sciencelearn.org.nz/" TargetMode="External"/><Relationship Id="rId8" Type="http://schemas.openxmlformats.org/officeDocument/2006/relationships/hyperlink" Target="http://www.sciencelearn.org.nz/"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52.pn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56.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33.xml.rels><?xml version="1.0" encoding="UTF-8" standalone="yes"?><Relationships xmlns="http://schemas.openxmlformats.org/package/2006/relationships"><Relationship Id="rId11" Type="http://schemas.openxmlformats.org/officeDocument/2006/relationships/image" Target="../media/image14.jpg"/><Relationship Id="rId10" Type="http://schemas.openxmlformats.org/officeDocument/2006/relationships/hyperlink" Target="mailto:enquiries@sciencelearn.org.nz" TargetMode="External"/><Relationship Id="rId13" Type="http://schemas.openxmlformats.org/officeDocument/2006/relationships/image" Target="../media/image50.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mailto:enquiries@sciencelearn.org.nz" TargetMode="External"/><Relationship Id="rId4" Type="http://schemas.openxmlformats.org/officeDocument/2006/relationships/hyperlink" Target="http://www.facebook.com/nzsciencelearn" TargetMode="External"/><Relationship Id="rId9" Type="http://schemas.openxmlformats.org/officeDocument/2006/relationships/hyperlink" Target="http://slh-talk.slack.com/" TargetMode="External"/><Relationship Id="rId15" Type="http://schemas.openxmlformats.org/officeDocument/2006/relationships/image" Target="../media/image57.png"/><Relationship Id="rId14" Type="http://schemas.openxmlformats.org/officeDocument/2006/relationships/image" Target="../media/image53.png"/><Relationship Id="rId16" Type="http://schemas.openxmlformats.org/officeDocument/2006/relationships/image" Target="../media/image55.jpg"/><Relationship Id="rId5" Type="http://schemas.openxmlformats.org/officeDocument/2006/relationships/hyperlink" Target="http://www.facebook.com/nzsciencelearn" TargetMode="External"/><Relationship Id="rId6" Type="http://schemas.openxmlformats.org/officeDocument/2006/relationships/hyperlink" Target="https://nz.pinterest.com/nzsciencelearn/" TargetMode="External"/><Relationship Id="rId7" Type="http://schemas.openxmlformats.org/officeDocument/2006/relationships/hyperlink" Target="http://www.instagram.com/sciencelearninghubnz" TargetMode="External"/><Relationship Id="rId8" Type="http://schemas.openxmlformats.org/officeDocument/2006/relationships/hyperlink" Target="https://join.slack.com/t/slh-talk/shared_invite/enQtMjU3OTUzMDgwNjYxLTk1ZTdlMGY4Zjk5MzlkMDIwMmNkMzliOGZkYWQzNzFiZWM5M2U1ZGY1MTY3MjVjYmRjOWE1MTM1ZTc4OGRiY2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www.sciencelearn.org.nz/" TargetMode="External"/><Relationship Id="rId7" Type="http://schemas.openxmlformats.org/officeDocument/2006/relationships/hyperlink" Target="http://www.sciencelearn.org.n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sp>
        <p:nvSpPr>
          <p:cNvPr id="28" name="Google Shape;28;g155ecc44b77_0_10"/>
          <p:cNvSpPr txBox="1"/>
          <p:nvPr/>
        </p:nvSpPr>
        <p:spPr>
          <a:xfrm>
            <a:off x="858575" y="264300"/>
            <a:ext cx="7827900" cy="82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rgbClr val="2C7C9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0"/>
              <a:buFont typeface="Arial"/>
              <a:buNone/>
            </a:pPr>
            <a:r>
              <a:rPr b="1" i="0" lang="en-NZ" sz="5500" u="none" cap="none" strike="noStrike">
                <a:solidFill>
                  <a:srgbClr val="2C7C9F"/>
                </a:solidFill>
                <a:latin typeface="Arial"/>
                <a:ea typeface="Arial"/>
                <a:cs typeface="Arial"/>
                <a:sym typeface="Arial"/>
              </a:rPr>
              <a:t>Aotearoa in </a:t>
            </a:r>
            <a:r>
              <a:rPr b="1" lang="en-NZ" sz="5500">
                <a:solidFill>
                  <a:srgbClr val="2C7C9F"/>
                </a:solidFill>
              </a:rPr>
              <a:t>s</a:t>
            </a:r>
            <a:r>
              <a:rPr b="1" i="0" lang="en-NZ" sz="5500" u="none" cap="none" strike="noStrike">
                <a:solidFill>
                  <a:srgbClr val="2C7C9F"/>
                </a:solidFill>
                <a:latin typeface="Arial"/>
                <a:ea typeface="Arial"/>
                <a:cs typeface="Arial"/>
                <a:sym typeface="Arial"/>
              </a:rPr>
              <a:t>pace</a:t>
            </a:r>
            <a:endParaRPr b="1" i="0" sz="5500" u="none" cap="none" strike="noStrike">
              <a:solidFill>
                <a:srgbClr val="2C7C9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rgbClr val="2C7C9F"/>
              </a:solidFill>
              <a:latin typeface="Arial"/>
              <a:ea typeface="Arial"/>
              <a:cs typeface="Arial"/>
              <a:sym typeface="Arial"/>
            </a:endParaRPr>
          </a:p>
        </p:txBody>
      </p:sp>
      <p:sp>
        <p:nvSpPr>
          <p:cNvPr id="29" name="Google Shape;29;g155ecc44b77_0_10"/>
          <p:cNvSpPr txBox="1"/>
          <p:nvPr/>
        </p:nvSpPr>
        <p:spPr>
          <a:xfrm>
            <a:off x="385475" y="5776788"/>
            <a:ext cx="8218800" cy="544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rPr b="1" i="0" lang="en-NZ" sz="2400" u="none" cap="none" strike="noStrike">
                <a:solidFill>
                  <a:srgbClr val="31859C"/>
                </a:solidFill>
                <a:latin typeface="Arial"/>
                <a:ea typeface="Arial"/>
                <a:cs typeface="Arial"/>
                <a:sym typeface="Arial"/>
              </a:rPr>
              <a:t>4–4:45 pm Thursday 22 September</a:t>
            </a:r>
            <a:endParaRPr b="1" i="0" sz="2400" u="none" cap="none" strike="noStrike">
              <a:solidFill>
                <a:srgbClr val="31859C"/>
              </a:solidFill>
              <a:latin typeface="Arial"/>
              <a:ea typeface="Arial"/>
              <a:cs typeface="Arial"/>
              <a:sym typeface="Arial"/>
            </a:endParaRPr>
          </a:p>
        </p:txBody>
      </p:sp>
      <p:sp>
        <p:nvSpPr>
          <p:cNvPr id="30" name="Google Shape;30;g155ecc44b77_0_10"/>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NZ" sz="900" u="none" cap="none" strike="noStrike">
                <a:solidFill>
                  <a:schemeClr val="dk1"/>
                </a:solidFill>
                <a:latin typeface="Verdana"/>
                <a:ea typeface="Verdana"/>
                <a:cs typeface="Verdana"/>
                <a:sym typeface="Verdana"/>
              </a:rPr>
              <a:t>© Copyright. Science Learning Hub – Pokapū Akoranga Pūtaiao The University of Waikato Te Whare Wananga o Waikato.</a:t>
            </a:r>
            <a:endParaRPr b="0" i="0" sz="9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900"/>
              <a:buFont typeface="Arial"/>
              <a:buNone/>
            </a:pPr>
            <a:r>
              <a:rPr b="0" i="0" lang="en-NZ" sz="900" u="none" cap="none" strike="noStrike">
                <a:solidFill>
                  <a:schemeClr val="dk1"/>
                </a:solidFill>
                <a:latin typeface="Verdana"/>
                <a:ea typeface="Verdana"/>
                <a:cs typeface="Verdana"/>
                <a:sym typeface="Verdana"/>
              </a:rPr>
              <a:t>All Rights Reserved |</a:t>
            </a:r>
            <a:r>
              <a:rPr b="0" i="0" lang="en-NZ" sz="900" u="none" cap="none" strike="noStrike">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b="0" i="0" lang="en-NZ" sz="900" u="sng" cap="none" strike="noStrike">
                <a:solidFill>
                  <a:schemeClr val="hlink"/>
                </a:solidFill>
                <a:latin typeface="Verdana"/>
                <a:ea typeface="Verdana"/>
                <a:cs typeface="Verdana"/>
                <a:sym typeface="Verdana"/>
                <a:hlinkClick r:id="rId4"/>
              </a:rPr>
              <a:t>www.sciencelearn.org.nz</a:t>
            </a:r>
            <a:r>
              <a:rPr b="0" i="0" lang="en-NZ" sz="900" u="none" cap="none" strike="noStrike">
                <a:solidFill>
                  <a:schemeClr val="dk1"/>
                </a:solidFill>
                <a:latin typeface="Verdana"/>
                <a:ea typeface="Verdana"/>
                <a:cs typeface="Verdana"/>
                <a:sym typeface="Verdana"/>
              </a:rPr>
              <a:t>. All images are copyrighted. For further information, please refer to </a:t>
            </a:r>
            <a:r>
              <a:rPr b="0" i="0" lang="en-NZ" sz="900" u="sng" cap="none" strike="noStrike">
                <a:solidFill>
                  <a:srgbClr val="7030A0"/>
                </a:solidFill>
                <a:latin typeface="Verdana"/>
                <a:ea typeface="Verdana"/>
                <a:cs typeface="Verdana"/>
                <a:sym typeface="Verdana"/>
              </a:rPr>
              <a:t>enquiries@sciencelearn.org.nz</a:t>
            </a:r>
            <a:endParaRPr b="0" i="0" sz="900" u="sng" cap="none" strike="noStrike">
              <a:solidFill>
                <a:srgbClr val="7030A0"/>
              </a:solidFill>
              <a:latin typeface="Verdana"/>
              <a:ea typeface="Verdana"/>
              <a:cs typeface="Verdana"/>
              <a:sym typeface="Verdana"/>
            </a:endParaRPr>
          </a:p>
        </p:txBody>
      </p:sp>
      <p:pic>
        <p:nvPicPr>
          <p:cNvPr id="31" name="Google Shape;31;g155ecc44b77_0_10"/>
          <p:cNvPicPr preferRelativeResize="0"/>
          <p:nvPr/>
        </p:nvPicPr>
        <p:blipFill rotWithShape="1">
          <a:blip r:embed="rId5">
            <a:alphaModFix/>
          </a:blip>
          <a:srcRect b="0" l="0" r="0" t="0"/>
          <a:stretch/>
        </p:blipFill>
        <p:spPr>
          <a:xfrm>
            <a:off x="732650" y="1347284"/>
            <a:ext cx="7678798" cy="41739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3"/>
          <p:cNvSpPr txBox="1"/>
          <p:nvPr>
            <p:ph type="title"/>
          </p:nvPr>
        </p:nvSpPr>
        <p:spPr>
          <a:xfrm>
            <a:off x="672150" y="221950"/>
            <a:ext cx="6388200" cy="851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Context for learning</a:t>
            </a:r>
            <a:endParaRPr b="1"/>
          </a:p>
        </p:txBody>
      </p:sp>
      <p:pic>
        <p:nvPicPr>
          <p:cNvPr id="111" name="Google Shape;111;p13"/>
          <p:cNvPicPr preferRelativeResize="0"/>
          <p:nvPr/>
        </p:nvPicPr>
        <p:blipFill rotWithShape="1">
          <a:blip r:embed="rId3">
            <a:alphaModFix/>
          </a:blip>
          <a:srcRect b="0" l="0" r="0" t="0"/>
          <a:stretch/>
        </p:blipFill>
        <p:spPr>
          <a:xfrm>
            <a:off x="672151" y="2030681"/>
            <a:ext cx="7772400" cy="2365772"/>
          </a:xfrm>
          <a:prstGeom prst="rect">
            <a:avLst/>
          </a:prstGeom>
          <a:noFill/>
          <a:ln>
            <a:noFill/>
          </a:ln>
        </p:spPr>
      </p:pic>
      <p:pic>
        <p:nvPicPr>
          <p:cNvPr id="112" name="Google Shape;112;p13"/>
          <p:cNvPicPr preferRelativeResize="0"/>
          <p:nvPr/>
        </p:nvPicPr>
        <p:blipFill rotWithShape="1">
          <a:blip r:embed="rId4">
            <a:alphaModFix/>
          </a:blip>
          <a:srcRect b="0" l="0" r="0" t="0"/>
          <a:stretch/>
        </p:blipFill>
        <p:spPr>
          <a:xfrm rot="-350954">
            <a:off x="774742" y="3359947"/>
            <a:ext cx="7772399" cy="2410256"/>
          </a:xfrm>
          <a:prstGeom prst="rect">
            <a:avLst/>
          </a:prstGeom>
          <a:noFill/>
          <a:ln>
            <a:noFill/>
          </a:ln>
        </p:spPr>
      </p:pic>
      <p:pic>
        <p:nvPicPr>
          <p:cNvPr id="113" name="Google Shape;113;p13"/>
          <p:cNvPicPr preferRelativeResize="0"/>
          <p:nvPr/>
        </p:nvPicPr>
        <p:blipFill rotWithShape="1">
          <a:blip r:embed="rId5">
            <a:alphaModFix/>
          </a:blip>
          <a:srcRect b="0" l="0" r="48229" t="0"/>
          <a:stretch/>
        </p:blipFill>
        <p:spPr>
          <a:xfrm>
            <a:off x="6184775" y="3236475"/>
            <a:ext cx="2525624" cy="3477899"/>
          </a:xfrm>
          <a:prstGeom prst="rect">
            <a:avLst/>
          </a:prstGeom>
          <a:noFill/>
          <a:ln>
            <a:noFill/>
          </a:ln>
        </p:spPr>
      </p:pic>
      <p:sp>
        <p:nvSpPr>
          <p:cNvPr id="114" name="Google Shape;114;p13"/>
          <p:cNvSpPr txBox="1"/>
          <p:nvPr/>
        </p:nvSpPr>
        <p:spPr>
          <a:xfrm>
            <a:off x="25350" y="6340000"/>
            <a:ext cx="90933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6">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7"/>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50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155ecc44b77_0_116"/>
          <p:cNvSpPr txBox="1"/>
          <p:nvPr>
            <p:ph type="title"/>
          </p:nvPr>
        </p:nvSpPr>
        <p:spPr>
          <a:xfrm>
            <a:off x="860525" y="363325"/>
            <a:ext cx="6388200" cy="1100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Wawata</a:t>
            </a:r>
            <a:endParaRPr b="1"/>
          </a:p>
          <a:p>
            <a:pPr indent="0" lvl="0" marL="0" marR="0" rtl="0" algn="ctr">
              <a:lnSpc>
                <a:spcPct val="100000"/>
              </a:lnSpc>
              <a:spcBef>
                <a:spcPts val="0"/>
              </a:spcBef>
              <a:spcAft>
                <a:spcPts val="0"/>
              </a:spcAft>
              <a:buClr>
                <a:schemeClr val="accent1"/>
              </a:buClr>
              <a:buSzPts val="3600"/>
              <a:buFont typeface="Arial"/>
              <a:buNone/>
            </a:pPr>
            <a:r>
              <a:rPr b="1" lang="en-NZ"/>
              <a:t>Seeing ourselves in space</a:t>
            </a:r>
            <a:endParaRPr b="1"/>
          </a:p>
        </p:txBody>
      </p:sp>
      <p:pic>
        <p:nvPicPr>
          <p:cNvPr id="121" name="Google Shape;121;g155ecc44b77_0_116"/>
          <p:cNvPicPr preferRelativeResize="0"/>
          <p:nvPr/>
        </p:nvPicPr>
        <p:blipFill rotWithShape="1">
          <a:blip r:embed="rId3">
            <a:alphaModFix/>
          </a:blip>
          <a:srcRect b="0" l="0" r="12662" t="13748"/>
          <a:stretch/>
        </p:blipFill>
        <p:spPr>
          <a:xfrm>
            <a:off x="665025" y="1925250"/>
            <a:ext cx="7719501" cy="4288524"/>
          </a:xfrm>
          <a:prstGeom prst="rect">
            <a:avLst/>
          </a:prstGeom>
          <a:noFill/>
          <a:ln>
            <a:noFill/>
          </a:ln>
        </p:spPr>
      </p:pic>
      <p:sp>
        <p:nvSpPr>
          <p:cNvPr id="122" name="Google Shape;122;g155ecc44b77_0_116"/>
          <p:cNvSpPr txBox="1"/>
          <p:nvPr/>
        </p:nvSpPr>
        <p:spPr>
          <a:xfrm>
            <a:off x="30150" y="6375600"/>
            <a:ext cx="90837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1"/>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2000"/>
              </a:spcBef>
              <a:spcAft>
                <a:spcPts val="0"/>
              </a:spcAft>
              <a:buClr>
                <a:srgbClr val="6FB7D7"/>
              </a:buClr>
              <a:buSzPts val="2420"/>
              <a:buFont typeface="Noto Sans Symbols"/>
              <a:buNone/>
            </a:pPr>
            <a:r>
              <a:t/>
            </a:r>
            <a:endParaRPr/>
          </a:p>
        </p:txBody>
      </p:sp>
      <p:pic>
        <p:nvPicPr>
          <p:cNvPr id="129" name="Google Shape;129;p11"/>
          <p:cNvPicPr preferRelativeResize="0"/>
          <p:nvPr/>
        </p:nvPicPr>
        <p:blipFill rotWithShape="1">
          <a:blip r:embed="rId3">
            <a:alphaModFix/>
          </a:blip>
          <a:srcRect b="0" l="0" r="0" t="0"/>
          <a:stretch/>
        </p:blipFill>
        <p:spPr>
          <a:xfrm>
            <a:off x="685800" y="1437822"/>
            <a:ext cx="7772400" cy="4849719"/>
          </a:xfrm>
          <a:prstGeom prst="rect">
            <a:avLst/>
          </a:prstGeom>
          <a:noFill/>
          <a:ln>
            <a:noFill/>
          </a:ln>
        </p:spPr>
      </p:pic>
      <p:sp>
        <p:nvSpPr>
          <p:cNvPr id="130" name="Google Shape;130;p11"/>
          <p:cNvSpPr txBox="1"/>
          <p:nvPr>
            <p:ph type="title"/>
          </p:nvPr>
        </p:nvSpPr>
        <p:spPr>
          <a:xfrm>
            <a:off x="748950" y="381100"/>
            <a:ext cx="6388200" cy="544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Seeing ourselves in space</a:t>
            </a:r>
            <a:endParaRPr b="1"/>
          </a:p>
        </p:txBody>
      </p:sp>
      <p:sp>
        <p:nvSpPr>
          <p:cNvPr id="131" name="Google Shape;131;p11"/>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155ecc44b77_0_173"/>
          <p:cNvSpPr txBox="1"/>
          <p:nvPr>
            <p:ph type="title"/>
          </p:nvPr>
        </p:nvSpPr>
        <p:spPr>
          <a:xfrm>
            <a:off x="286225" y="128025"/>
            <a:ext cx="6388200" cy="544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Seeing ourselves in space</a:t>
            </a:r>
            <a:endParaRPr b="1"/>
          </a:p>
        </p:txBody>
      </p:sp>
      <p:pic>
        <p:nvPicPr>
          <p:cNvPr id="138" name="Google Shape;138;g155ecc44b77_0_173"/>
          <p:cNvPicPr preferRelativeResize="0"/>
          <p:nvPr/>
        </p:nvPicPr>
        <p:blipFill rotWithShape="1">
          <a:blip r:embed="rId3">
            <a:alphaModFix/>
          </a:blip>
          <a:srcRect b="0" l="4383" r="5598" t="0"/>
          <a:stretch/>
        </p:blipFill>
        <p:spPr>
          <a:xfrm>
            <a:off x="36250" y="1007350"/>
            <a:ext cx="4384100" cy="4987500"/>
          </a:xfrm>
          <a:prstGeom prst="rect">
            <a:avLst/>
          </a:prstGeom>
          <a:noFill/>
          <a:ln>
            <a:noFill/>
          </a:ln>
        </p:spPr>
      </p:pic>
      <p:sp>
        <p:nvSpPr>
          <p:cNvPr id="139" name="Google Shape;139;g155ecc44b77_0_173"/>
          <p:cNvSpPr txBox="1"/>
          <p:nvPr/>
        </p:nvSpPr>
        <p:spPr>
          <a:xfrm>
            <a:off x="6238500" y="1364250"/>
            <a:ext cx="2821200" cy="487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650"/>
              <a:buFont typeface="Arial"/>
              <a:buNone/>
            </a:pPr>
            <a:r>
              <a:rPr b="0" i="1" lang="en-NZ" sz="2650" u="none" cap="none" strike="noStrike">
                <a:solidFill>
                  <a:srgbClr val="5A9DFF"/>
                </a:solidFill>
                <a:latin typeface="Arial"/>
                <a:ea typeface="Arial"/>
                <a:cs typeface="Arial"/>
                <a:sym typeface="Arial"/>
              </a:rPr>
              <a:t>“We need a real diversity of different people coming through the school system.”</a:t>
            </a:r>
            <a:endParaRPr b="0" i="1" sz="2650" u="none" cap="none" strike="noStrike">
              <a:solidFill>
                <a:srgbClr val="5A9DFF"/>
              </a:solidFill>
              <a:latin typeface="Arial"/>
              <a:ea typeface="Arial"/>
              <a:cs typeface="Arial"/>
              <a:sym typeface="Arial"/>
            </a:endParaRPr>
          </a:p>
          <a:p>
            <a:pPr indent="0" lvl="0" marL="0" marR="0" rtl="0" algn="r">
              <a:lnSpc>
                <a:spcPct val="115000"/>
              </a:lnSpc>
              <a:spcBef>
                <a:spcPts val="1800"/>
              </a:spcBef>
              <a:spcAft>
                <a:spcPts val="0"/>
              </a:spcAft>
              <a:buClr>
                <a:srgbClr val="000000"/>
              </a:buClr>
              <a:buSzPts val="2100"/>
              <a:buFont typeface="Arial"/>
              <a:buNone/>
            </a:pPr>
            <a:r>
              <a:t/>
            </a:r>
            <a:endParaRPr b="0" i="0" sz="2100" u="none" cap="none" strike="noStrike">
              <a:solidFill>
                <a:srgbClr val="999999"/>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800"/>
              <a:buFont typeface="Arial"/>
              <a:buNone/>
            </a:pPr>
            <a:r>
              <a:rPr b="0" i="0" lang="en-NZ" sz="1800" u="none" cap="none" strike="noStrike">
                <a:solidFill>
                  <a:srgbClr val="999999"/>
                </a:solidFill>
                <a:latin typeface="Arial"/>
                <a:ea typeface="Arial"/>
                <a:cs typeface="Arial"/>
                <a:sym typeface="Arial"/>
              </a:rPr>
              <a:t>Sarah Kessans, synthetic biologist at the University of Canterbury</a:t>
            </a:r>
            <a:endParaRPr b="0" i="0" sz="1800" u="none" cap="none" strike="noStrike">
              <a:solidFill>
                <a:srgbClr val="999999"/>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2050"/>
              <a:buFont typeface="Arial"/>
              <a:buNone/>
            </a:pPr>
            <a:r>
              <a:t/>
            </a:r>
            <a:endParaRPr b="0" i="1" sz="2050" u="none" cap="none" strike="noStrike">
              <a:solidFill>
                <a:srgbClr val="5A9DFF"/>
              </a:solidFill>
              <a:latin typeface="Arial"/>
              <a:ea typeface="Arial"/>
              <a:cs typeface="Arial"/>
              <a:sym typeface="Arial"/>
            </a:endParaRPr>
          </a:p>
        </p:txBody>
      </p:sp>
      <p:pic>
        <p:nvPicPr>
          <p:cNvPr id="140" name="Google Shape;140;g155ecc44b77_0_173"/>
          <p:cNvPicPr preferRelativeResize="0"/>
          <p:nvPr/>
        </p:nvPicPr>
        <p:blipFill rotWithShape="1">
          <a:blip r:embed="rId4">
            <a:alphaModFix/>
          </a:blip>
          <a:srcRect b="3086" l="-2625" r="-6783" t="759"/>
          <a:stretch/>
        </p:blipFill>
        <p:spPr>
          <a:xfrm>
            <a:off x="1854100" y="614088"/>
            <a:ext cx="4667725" cy="5888324"/>
          </a:xfrm>
          <a:prstGeom prst="rect">
            <a:avLst/>
          </a:prstGeom>
          <a:noFill/>
          <a:ln>
            <a:noFill/>
          </a:ln>
        </p:spPr>
      </p:pic>
      <p:sp>
        <p:nvSpPr>
          <p:cNvPr id="141" name="Google Shape;141;g155ecc44b77_0_173"/>
          <p:cNvSpPr txBox="1"/>
          <p:nvPr/>
        </p:nvSpPr>
        <p:spPr>
          <a:xfrm>
            <a:off x="36250" y="6444275"/>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5">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6"/>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155ecc44b77_0_128"/>
          <p:cNvSpPr txBox="1"/>
          <p:nvPr>
            <p:ph type="title"/>
          </p:nvPr>
        </p:nvSpPr>
        <p:spPr>
          <a:xfrm>
            <a:off x="779350" y="725975"/>
            <a:ext cx="6388200" cy="6435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Working in the space sector  collection</a:t>
            </a:r>
            <a:endParaRPr b="1"/>
          </a:p>
        </p:txBody>
      </p:sp>
      <p:pic>
        <p:nvPicPr>
          <p:cNvPr id="148" name="Google Shape;148;g155ecc44b77_0_128"/>
          <p:cNvPicPr preferRelativeResize="0"/>
          <p:nvPr/>
        </p:nvPicPr>
        <p:blipFill rotWithShape="1">
          <a:blip r:embed="rId3">
            <a:alphaModFix/>
          </a:blip>
          <a:srcRect b="0" l="0" r="0" t="0"/>
          <a:stretch/>
        </p:blipFill>
        <p:spPr>
          <a:xfrm>
            <a:off x="2643524" y="1412450"/>
            <a:ext cx="3547624" cy="4868625"/>
          </a:xfrm>
          <a:prstGeom prst="rect">
            <a:avLst/>
          </a:prstGeom>
          <a:noFill/>
          <a:ln>
            <a:noFill/>
          </a:ln>
        </p:spPr>
      </p:pic>
      <p:pic>
        <p:nvPicPr>
          <p:cNvPr id="149" name="Google Shape;149;g155ecc44b77_0_128"/>
          <p:cNvPicPr preferRelativeResize="0"/>
          <p:nvPr/>
        </p:nvPicPr>
        <p:blipFill rotWithShape="1">
          <a:blip r:embed="rId4">
            <a:alphaModFix/>
          </a:blip>
          <a:srcRect b="0" l="0" r="0" t="0"/>
          <a:stretch/>
        </p:blipFill>
        <p:spPr>
          <a:xfrm>
            <a:off x="0" y="1412442"/>
            <a:ext cx="9143999" cy="1180365"/>
          </a:xfrm>
          <a:prstGeom prst="rect">
            <a:avLst/>
          </a:prstGeom>
          <a:noFill/>
          <a:ln>
            <a:noFill/>
          </a:ln>
        </p:spPr>
      </p:pic>
      <p:sp>
        <p:nvSpPr>
          <p:cNvPr id="150" name="Google Shape;150;g155ecc44b77_0_128"/>
          <p:cNvSpPr/>
          <p:nvPr/>
        </p:nvSpPr>
        <p:spPr>
          <a:xfrm>
            <a:off x="6356925" y="1587425"/>
            <a:ext cx="1961400" cy="830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155ecc44b77_0_128"/>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5">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6"/>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1"/>
          <p:cNvSpPr txBox="1"/>
          <p:nvPr>
            <p:ph type="title"/>
          </p:nvPr>
        </p:nvSpPr>
        <p:spPr>
          <a:xfrm>
            <a:off x="1377900" y="329300"/>
            <a:ext cx="6388200" cy="71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accent1"/>
              </a:buClr>
              <a:buSzPts val="3600"/>
              <a:buFont typeface="Arial"/>
              <a:buNone/>
            </a:pPr>
            <a:r>
              <a:rPr b="1" lang="en-NZ"/>
              <a:t>Tātai arorangi</a:t>
            </a:r>
            <a:endParaRPr b="1"/>
          </a:p>
        </p:txBody>
      </p:sp>
      <p:pic>
        <p:nvPicPr>
          <p:cNvPr id="158" name="Google Shape;158;p21"/>
          <p:cNvPicPr preferRelativeResize="0"/>
          <p:nvPr/>
        </p:nvPicPr>
        <p:blipFill rotWithShape="1">
          <a:blip r:embed="rId3">
            <a:alphaModFix/>
          </a:blip>
          <a:srcRect b="0" l="0" r="0" t="0"/>
          <a:stretch/>
        </p:blipFill>
        <p:spPr>
          <a:xfrm>
            <a:off x="2601675" y="1260200"/>
            <a:ext cx="4438023" cy="5157871"/>
          </a:xfrm>
          <a:prstGeom prst="rect">
            <a:avLst/>
          </a:prstGeom>
          <a:noFill/>
          <a:ln>
            <a:noFill/>
          </a:ln>
        </p:spPr>
      </p:pic>
      <p:sp>
        <p:nvSpPr>
          <p:cNvPr id="159" name="Google Shape;159;p21"/>
          <p:cNvSpPr txBox="1"/>
          <p:nvPr/>
        </p:nvSpPr>
        <p:spPr>
          <a:xfrm rot="5400000">
            <a:off x="5963400" y="4030950"/>
            <a:ext cx="1503900" cy="30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50"/>
              <a:buFont typeface="Arial"/>
              <a:buNone/>
            </a:pPr>
            <a:r>
              <a:rPr b="0" i="0" lang="en-NZ" sz="750" u="none" cap="none" strike="noStrike">
                <a:solidFill>
                  <a:schemeClr val="dk1"/>
                </a:solidFill>
                <a:latin typeface="Arial"/>
                <a:ea typeface="Arial"/>
                <a:cs typeface="Arial"/>
                <a:sym typeface="Arial"/>
              </a:rPr>
              <a:t>Herb Kawainui Kāne Trust</a:t>
            </a:r>
            <a:endParaRPr b="0" i="0" sz="800" u="none" cap="none" strike="noStrike">
              <a:solidFill>
                <a:srgbClr val="000000"/>
              </a:solidFill>
              <a:latin typeface="Arial"/>
              <a:ea typeface="Arial"/>
              <a:cs typeface="Arial"/>
              <a:sym typeface="Arial"/>
            </a:endParaRPr>
          </a:p>
        </p:txBody>
      </p:sp>
      <p:sp>
        <p:nvSpPr>
          <p:cNvPr id="160" name="Google Shape;160;p21"/>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155ecc44b77_0_147"/>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2000"/>
              </a:spcBef>
              <a:spcAft>
                <a:spcPts val="0"/>
              </a:spcAft>
              <a:buClr>
                <a:srgbClr val="6FB7D7"/>
              </a:buClr>
              <a:buSzPts val="2420"/>
              <a:buFont typeface="Noto Sans Symbols"/>
              <a:buNone/>
            </a:pPr>
            <a:r>
              <a:t/>
            </a:r>
            <a:endParaRPr/>
          </a:p>
        </p:txBody>
      </p:sp>
      <p:pic>
        <p:nvPicPr>
          <p:cNvPr id="167" name="Google Shape;167;g155ecc44b77_0_147"/>
          <p:cNvPicPr preferRelativeResize="0"/>
          <p:nvPr/>
        </p:nvPicPr>
        <p:blipFill rotWithShape="1">
          <a:blip r:embed="rId3">
            <a:alphaModFix/>
          </a:blip>
          <a:srcRect b="0" l="0" r="0" t="0"/>
          <a:stretch/>
        </p:blipFill>
        <p:spPr>
          <a:xfrm>
            <a:off x="740002" y="1341063"/>
            <a:ext cx="7772399" cy="4610923"/>
          </a:xfrm>
          <a:prstGeom prst="rect">
            <a:avLst/>
          </a:prstGeom>
          <a:noFill/>
          <a:ln>
            <a:noFill/>
          </a:ln>
        </p:spPr>
      </p:pic>
      <p:sp>
        <p:nvSpPr>
          <p:cNvPr id="168" name="Google Shape;168;g155ecc44b77_0_147"/>
          <p:cNvSpPr txBox="1"/>
          <p:nvPr>
            <p:ph type="title"/>
          </p:nvPr>
        </p:nvSpPr>
        <p:spPr>
          <a:xfrm>
            <a:off x="1377900" y="329300"/>
            <a:ext cx="6388200" cy="71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accent1"/>
              </a:buClr>
              <a:buSzPts val="3600"/>
              <a:buFont typeface="Arial"/>
              <a:buNone/>
            </a:pPr>
            <a:r>
              <a:rPr b="1" lang="en-NZ"/>
              <a:t>Tātai arorangi</a:t>
            </a:r>
            <a:endParaRPr b="1"/>
          </a:p>
        </p:txBody>
      </p:sp>
      <p:sp>
        <p:nvSpPr>
          <p:cNvPr id="169" name="Google Shape;169;g155ecc44b77_0_147"/>
          <p:cNvSpPr txBox="1"/>
          <p:nvPr/>
        </p:nvSpPr>
        <p:spPr>
          <a:xfrm rot="5400000">
            <a:off x="7948450" y="5046825"/>
            <a:ext cx="9267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NZ" sz="700" u="none" cap="none" strike="noStrike">
                <a:solidFill>
                  <a:schemeClr val="lt1"/>
                </a:solidFill>
                <a:latin typeface="Arial"/>
                <a:ea typeface="Arial"/>
                <a:cs typeface="Arial"/>
                <a:sym typeface="Arial"/>
              </a:rPr>
              <a:t>Taylor Animation</a:t>
            </a:r>
            <a:endParaRPr b="0" i="0" sz="700" u="none" cap="none" strike="noStrike">
              <a:solidFill>
                <a:schemeClr val="lt1"/>
              </a:solidFill>
              <a:latin typeface="Arial"/>
              <a:ea typeface="Arial"/>
              <a:cs typeface="Arial"/>
              <a:sym typeface="Arial"/>
            </a:endParaRPr>
          </a:p>
        </p:txBody>
      </p:sp>
      <p:sp>
        <p:nvSpPr>
          <p:cNvPr id="170" name="Google Shape;170;g155ecc44b77_0_147"/>
          <p:cNvSpPr txBox="1"/>
          <p:nvPr/>
        </p:nvSpPr>
        <p:spPr>
          <a:xfrm>
            <a:off x="-29000" y="6375600"/>
            <a:ext cx="91128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155ecc44b77_0_139"/>
          <p:cNvSpPr txBox="1"/>
          <p:nvPr>
            <p:ph type="title"/>
          </p:nvPr>
        </p:nvSpPr>
        <p:spPr>
          <a:xfrm>
            <a:off x="1377900" y="170875"/>
            <a:ext cx="6388200" cy="10893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t/>
            </a:r>
            <a:endParaRPr b="1"/>
          </a:p>
          <a:p>
            <a:pPr indent="0" lvl="0" marL="0" marR="0" rtl="0" algn="ctr">
              <a:lnSpc>
                <a:spcPct val="100000"/>
              </a:lnSpc>
              <a:spcBef>
                <a:spcPts val="0"/>
              </a:spcBef>
              <a:spcAft>
                <a:spcPts val="0"/>
              </a:spcAft>
              <a:buClr>
                <a:schemeClr val="accent1"/>
              </a:buClr>
              <a:buSzPts val="3600"/>
              <a:buFont typeface="Arial"/>
              <a:buNone/>
            </a:pPr>
            <a:r>
              <a:t/>
            </a:r>
            <a:endParaRPr b="1"/>
          </a:p>
          <a:p>
            <a:pPr indent="0" lvl="0" marL="0" marR="0" rtl="0" algn="ctr">
              <a:lnSpc>
                <a:spcPct val="100000"/>
              </a:lnSpc>
              <a:spcBef>
                <a:spcPts val="0"/>
              </a:spcBef>
              <a:spcAft>
                <a:spcPts val="0"/>
              </a:spcAft>
              <a:buClr>
                <a:schemeClr val="accent1"/>
              </a:buClr>
              <a:buSzPts val="3600"/>
              <a:buFont typeface="Arial"/>
              <a:buNone/>
            </a:pPr>
            <a:r>
              <a:t/>
            </a:r>
            <a:endParaRPr/>
          </a:p>
          <a:p>
            <a:pPr indent="0" lvl="0" marL="0" marR="0" rtl="0" algn="ctr">
              <a:lnSpc>
                <a:spcPct val="100000"/>
              </a:lnSpc>
              <a:spcBef>
                <a:spcPts val="0"/>
              </a:spcBef>
              <a:spcAft>
                <a:spcPts val="0"/>
              </a:spcAft>
              <a:buClr>
                <a:schemeClr val="accent1"/>
              </a:buClr>
              <a:buSzPts val="3600"/>
              <a:buFont typeface="Arial"/>
              <a:buNone/>
            </a:pPr>
            <a:r>
              <a:t/>
            </a:r>
            <a:endParaRPr b="1"/>
          </a:p>
          <a:p>
            <a:pPr indent="0" lvl="0" marL="0" marR="0" rtl="0" algn="ctr">
              <a:lnSpc>
                <a:spcPct val="100000"/>
              </a:lnSpc>
              <a:spcBef>
                <a:spcPts val="0"/>
              </a:spcBef>
              <a:spcAft>
                <a:spcPts val="0"/>
              </a:spcAft>
              <a:buClr>
                <a:schemeClr val="accent1"/>
              </a:buClr>
              <a:buSzPts val="3600"/>
              <a:buFont typeface="Arial"/>
              <a:buNone/>
            </a:pPr>
            <a:r>
              <a:t/>
            </a:r>
            <a:endParaRPr b="1"/>
          </a:p>
          <a:p>
            <a:pPr indent="0" lvl="0" marL="0" rtl="0" algn="ctr">
              <a:lnSpc>
                <a:spcPct val="100000"/>
              </a:lnSpc>
              <a:spcBef>
                <a:spcPts val="0"/>
              </a:spcBef>
              <a:spcAft>
                <a:spcPts val="0"/>
              </a:spcAft>
              <a:buClr>
                <a:schemeClr val="accent1"/>
              </a:buClr>
              <a:buSzPts val="3600"/>
              <a:buFont typeface="Arial"/>
              <a:buNone/>
            </a:pPr>
            <a:r>
              <a:rPr b="1" lang="en-NZ"/>
              <a:t>Tātai arorangi</a:t>
            </a:r>
            <a:endParaRPr b="1"/>
          </a:p>
          <a:p>
            <a:pPr indent="0" lvl="0" marL="0" rtl="0" algn="ctr">
              <a:lnSpc>
                <a:spcPct val="100000"/>
              </a:lnSpc>
              <a:spcBef>
                <a:spcPts val="0"/>
              </a:spcBef>
              <a:spcAft>
                <a:spcPts val="0"/>
              </a:spcAft>
              <a:buClr>
                <a:schemeClr val="accent1"/>
              </a:buClr>
              <a:buSzPts val="3600"/>
              <a:buFont typeface="Arial"/>
              <a:buNone/>
            </a:pPr>
            <a:r>
              <a:rPr b="1" lang="en-NZ"/>
              <a:t>collection</a:t>
            </a:r>
            <a:endParaRPr b="1"/>
          </a:p>
        </p:txBody>
      </p:sp>
      <p:pic>
        <p:nvPicPr>
          <p:cNvPr id="177" name="Google Shape;177;g155ecc44b77_0_139"/>
          <p:cNvPicPr preferRelativeResize="0"/>
          <p:nvPr/>
        </p:nvPicPr>
        <p:blipFill rotWithShape="1">
          <a:blip r:embed="rId3">
            <a:alphaModFix/>
          </a:blip>
          <a:srcRect b="0" l="0" r="0" t="0"/>
          <a:stretch/>
        </p:blipFill>
        <p:spPr>
          <a:xfrm>
            <a:off x="2817687" y="1337000"/>
            <a:ext cx="3508625" cy="4933275"/>
          </a:xfrm>
          <a:prstGeom prst="rect">
            <a:avLst/>
          </a:prstGeom>
          <a:noFill/>
          <a:ln>
            <a:noFill/>
          </a:ln>
        </p:spPr>
      </p:pic>
      <p:sp>
        <p:nvSpPr>
          <p:cNvPr id="178" name="Google Shape;178;g155ecc44b77_0_139"/>
          <p:cNvSpPr txBox="1"/>
          <p:nvPr/>
        </p:nvSpPr>
        <p:spPr>
          <a:xfrm>
            <a:off x="-12"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155ecc44b77_0_159"/>
          <p:cNvSpPr txBox="1"/>
          <p:nvPr>
            <p:ph type="title"/>
          </p:nvPr>
        </p:nvSpPr>
        <p:spPr>
          <a:xfrm>
            <a:off x="1377900" y="329300"/>
            <a:ext cx="6388200" cy="878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accent1"/>
              </a:buClr>
              <a:buSzPts val="3600"/>
              <a:buFont typeface="Arial"/>
              <a:buNone/>
            </a:pPr>
            <a:r>
              <a:rPr b="1" lang="en-NZ"/>
              <a:t>Satellites </a:t>
            </a:r>
            <a:endParaRPr b="1"/>
          </a:p>
          <a:p>
            <a:pPr indent="0" lvl="0" marL="0" rtl="0" algn="ctr">
              <a:lnSpc>
                <a:spcPct val="100000"/>
              </a:lnSpc>
              <a:spcBef>
                <a:spcPts val="0"/>
              </a:spcBef>
              <a:spcAft>
                <a:spcPts val="0"/>
              </a:spcAft>
              <a:buClr>
                <a:schemeClr val="accent1"/>
              </a:buClr>
              <a:buSzPts val="3600"/>
              <a:buFont typeface="Arial"/>
              <a:buNone/>
            </a:pPr>
            <a:r>
              <a:rPr b="1" lang="en-NZ"/>
              <a:t>Earth observation</a:t>
            </a:r>
            <a:endParaRPr b="1"/>
          </a:p>
        </p:txBody>
      </p:sp>
      <p:pic>
        <p:nvPicPr>
          <p:cNvPr id="185" name="Google Shape;185;g155ecc44b77_0_159"/>
          <p:cNvPicPr preferRelativeResize="0"/>
          <p:nvPr/>
        </p:nvPicPr>
        <p:blipFill rotWithShape="1">
          <a:blip r:embed="rId3">
            <a:alphaModFix/>
          </a:blip>
          <a:srcRect b="0" l="0" r="0" t="0"/>
          <a:stretch/>
        </p:blipFill>
        <p:spPr>
          <a:xfrm>
            <a:off x="346900" y="1207700"/>
            <a:ext cx="3762609" cy="5345500"/>
          </a:xfrm>
          <a:prstGeom prst="rect">
            <a:avLst/>
          </a:prstGeom>
          <a:noFill/>
          <a:ln>
            <a:noFill/>
          </a:ln>
        </p:spPr>
      </p:pic>
      <p:pic>
        <p:nvPicPr>
          <p:cNvPr id="186" name="Google Shape;186;g155ecc44b77_0_159"/>
          <p:cNvPicPr preferRelativeResize="0"/>
          <p:nvPr/>
        </p:nvPicPr>
        <p:blipFill rotWithShape="1">
          <a:blip r:embed="rId4">
            <a:alphaModFix/>
          </a:blip>
          <a:srcRect b="0" l="0" r="0" t="0"/>
          <a:stretch/>
        </p:blipFill>
        <p:spPr>
          <a:xfrm>
            <a:off x="2513625" y="1170500"/>
            <a:ext cx="4098001" cy="5086450"/>
          </a:xfrm>
          <a:prstGeom prst="rect">
            <a:avLst/>
          </a:prstGeom>
          <a:noFill/>
          <a:ln>
            <a:noFill/>
          </a:ln>
        </p:spPr>
      </p:pic>
      <p:pic>
        <p:nvPicPr>
          <p:cNvPr id="187" name="Google Shape;187;g155ecc44b77_0_159"/>
          <p:cNvPicPr preferRelativeResize="0"/>
          <p:nvPr/>
        </p:nvPicPr>
        <p:blipFill rotWithShape="1">
          <a:blip r:embed="rId5">
            <a:alphaModFix/>
          </a:blip>
          <a:srcRect b="0" l="0" r="0" t="0"/>
          <a:stretch/>
        </p:blipFill>
        <p:spPr>
          <a:xfrm>
            <a:off x="5014078" y="1207701"/>
            <a:ext cx="4020997" cy="5410775"/>
          </a:xfrm>
          <a:prstGeom prst="rect">
            <a:avLst/>
          </a:prstGeom>
          <a:noFill/>
          <a:ln>
            <a:noFill/>
          </a:ln>
        </p:spPr>
      </p:pic>
      <p:pic>
        <p:nvPicPr>
          <p:cNvPr id="188" name="Google Shape;188;g155ecc44b77_0_159"/>
          <p:cNvPicPr preferRelativeResize="0"/>
          <p:nvPr/>
        </p:nvPicPr>
        <p:blipFill>
          <a:blip r:embed="rId6">
            <a:alphaModFix/>
          </a:blip>
          <a:stretch>
            <a:fillRect/>
          </a:stretch>
        </p:blipFill>
        <p:spPr>
          <a:xfrm>
            <a:off x="61000" y="1885875"/>
            <a:ext cx="9003249" cy="4371075"/>
          </a:xfrm>
          <a:prstGeom prst="rect">
            <a:avLst/>
          </a:prstGeom>
          <a:noFill/>
          <a:ln cap="flat" cmpd="sng" w="9525">
            <a:solidFill>
              <a:schemeClr val="accent2"/>
            </a:solidFill>
            <a:prstDash val="solid"/>
            <a:round/>
            <a:headEnd len="sm" w="sm" type="none"/>
            <a:tailEnd len="sm" w="sm" type="none"/>
          </a:ln>
        </p:spPr>
      </p:pic>
      <p:sp>
        <p:nvSpPr>
          <p:cNvPr id="189" name="Google Shape;189;g155ecc44b77_0_159"/>
          <p:cNvSpPr txBox="1"/>
          <p:nvPr/>
        </p:nvSpPr>
        <p:spPr>
          <a:xfrm>
            <a:off x="36250" y="6495850"/>
            <a:ext cx="9144000" cy="41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700">
                <a:solidFill>
                  <a:schemeClr val="dk1"/>
                </a:solidFill>
                <a:latin typeface="Verdana"/>
                <a:ea typeface="Verdana"/>
                <a:cs typeface="Verdana"/>
                <a:sym typeface="Verdana"/>
              </a:rPr>
              <a:t>© Copyright. Science Learning Hub – Pokapū Akoranga Pūtaiao The University of Waikato Te Whare Wananga o Waikato.</a:t>
            </a:r>
            <a:endParaRPr sz="7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700">
                <a:solidFill>
                  <a:schemeClr val="dk1"/>
                </a:solidFill>
                <a:latin typeface="Verdana"/>
                <a:ea typeface="Verdana"/>
                <a:cs typeface="Verdana"/>
                <a:sym typeface="Verdana"/>
              </a:rPr>
              <a:t>All Rights Reserved |</a:t>
            </a:r>
            <a:r>
              <a:rPr lang="en-NZ" sz="700">
                <a:solidFill>
                  <a:schemeClr val="accent2"/>
                </a:solidFill>
                <a:uFill>
                  <a:noFill/>
                </a:uFill>
                <a:latin typeface="Verdana"/>
                <a:ea typeface="Verdana"/>
                <a:cs typeface="Verdana"/>
                <a:sym typeface="Verdana"/>
                <a:hlinkClick r:id="rId7">
                  <a:extLst>
                    <a:ext uri="{A12FA001-AC4F-418D-AE19-62706E023703}">
                      <ahyp:hlinkClr val="tx"/>
                    </a:ext>
                  </a:extLst>
                </a:hlinkClick>
              </a:rPr>
              <a:t> </a:t>
            </a:r>
            <a:r>
              <a:rPr lang="en-NZ" sz="700" u="sng">
                <a:solidFill>
                  <a:schemeClr val="hlink"/>
                </a:solidFill>
                <a:latin typeface="Verdana"/>
                <a:ea typeface="Verdana"/>
                <a:cs typeface="Verdana"/>
                <a:sym typeface="Verdana"/>
                <a:hlinkClick r:id="rId8"/>
              </a:rPr>
              <a:t>www.sciencelearn.org.nz</a:t>
            </a:r>
            <a:r>
              <a:rPr lang="en-NZ" sz="700">
                <a:solidFill>
                  <a:schemeClr val="dk1"/>
                </a:solidFill>
                <a:latin typeface="Verdana"/>
                <a:ea typeface="Verdana"/>
                <a:cs typeface="Verdana"/>
                <a:sym typeface="Verdana"/>
              </a:rPr>
              <a:t>. All images are copyrighted. For further information, please refer to </a:t>
            </a:r>
            <a:r>
              <a:rPr lang="en-NZ" sz="700" u="sng">
                <a:solidFill>
                  <a:schemeClr val="hlink"/>
                </a:solidFill>
                <a:latin typeface="Verdana"/>
                <a:ea typeface="Verdana"/>
                <a:cs typeface="Verdana"/>
                <a:sym typeface="Verdana"/>
              </a:rPr>
              <a:t>enquiries@sciencelearn.org.nz</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14"/>
          <p:cNvPicPr preferRelativeResize="0"/>
          <p:nvPr/>
        </p:nvPicPr>
        <p:blipFill rotWithShape="1">
          <a:blip r:embed="rId3">
            <a:alphaModFix/>
          </a:blip>
          <a:srcRect b="0" l="0" r="0" t="0"/>
          <a:stretch/>
        </p:blipFill>
        <p:spPr>
          <a:xfrm>
            <a:off x="914398" y="1329167"/>
            <a:ext cx="7315200" cy="4719484"/>
          </a:xfrm>
          <a:prstGeom prst="rect">
            <a:avLst/>
          </a:prstGeom>
          <a:noFill/>
          <a:ln>
            <a:noFill/>
          </a:ln>
        </p:spPr>
      </p:pic>
      <p:sp>
        <p:nvSpPr>
          <p:cNvPr id="196" name="Google Shape;196;p14"/>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g157c8d56f4b_0_0"/>
          <p:cNvSpPr txBox="1"/>
          <p:nvPr>
            <p:ph type="title"/>
          </p:nvPr>
        </p:nvSpPr>
        <p:spPr>
          <a:xfrm>
            <a:off x="380475" y="139200"/>
            <a:ext cx="3993300" cy="872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NZ">
                <a:extLst>
                  <a:ext uri="http://customooxmlschemas.google.com/">
                    <go:slidesCustomData xmlns:go="http://customooxmlschemas.google.com/" textRoundtripDataId="0"/>
                  </a:ext>
                </a:extLst>
              </a:rPr>
              <a:t>Index</a:t>
            </a:r>
            <a:endParaRPr/>
          </a:p>
        </p:txBody>
      </p:sp>
      <p:graphicFrame>
        <p:nvGraphicFramePr>
          <p:cNvPr id="38" name="Google Shape;38;g157c8d56f4b_0_0"/>
          <p:cNvGraphicFramePr/>
          <p:nvPr/>
        </p:nvGraphicFramePr>
        <p:xfrm>
          <a:off x="360075" y="1099372"/>
          <a:ext cx="3000000" cy="3000000"/>
        </p:xfrm>
        <a:graphic>
          <a:graphicData uri="http://schemas.openxmlformats.org/drawingml/2006/table">
            <a:tbl>
              <a:tblPr>
                <a:noFill/>
                <a:tableStyleId>{B86460C7-72EF-4DA9-A4C5-F161355FB365}</a:tableStyleId>
              </a:tblPr>
              <a:tblGrid>
                <a:gridCol w="5344650"/>
                <a:gridCol w="1874375"/>
                <a:gridCol w="1450675"/>
              </a:tblGrid>
              <a:tr h="592500">
                <a:tc>
                  <a:txBody>
                    <a:bodyPr/>
                    <a:lstStyle/>
                    <a:p>
                      <a:pPr indent="0" lvl="0" marL="0" rtl="0" algn="l">
                        <a:spcBef>
                          <a:spcPts val="0"/>
                        </a:spcBef>
                        <a:spcAft>
                          <a:spcPts val="0"/>
                        </a:spcAft>
                        <a:buNone/>
                      </a:pPr>
                      <a:r>
                        <a:rPr b="1" lang="en-NZ" sz="1500"/>
                        <a:t>Topic</a:t>
                      </a:r>
                      <a:endParaRPr b="1" sz="1500"/>
                    </a:p>
                  </a:txBody>
                  <a:tcPr marT="91425" marB="9142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NZ" sz="1500"/>
                        <a:t>Slideshow </a:t>
                      </a:r>
                      <a:endParaRPr b="1" sz="1500"/>
                    </a:p>
                    <a:p>
                      <a:pPr indent="0" lvl="0" marL="0" rtl="0" algn="l">
                        <a:spcBef>
                          <a:spcPts val="0"/>
                        </a:spcBef>
                        <a:spcAft>
                          <a:spcPts val="0"/>
                        </a:spcAft>
                        <a:buNone/>
                      </a:pPr>
                      <a:r>
                        <a:rPr b="1" lang="en-NZ" sz="1500"/>
                        <a:t>numbers</a:t>
                      </a:r>
                      <a:endParaRPr b="1" sz="1500"/>
                    </a:p>
                  </a:txBody>
                  <a:tcPr marT="91425" marB="91425" marR="91425" marL="685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NZ" sz="1500"/>
                        <a:t>Video timecode</a:t>
                      </a:r>
                      <a:endParaRPr b="1" sz="1500"/>
                    </a:p>
                  </a:txBody>
                  <a:tcPr marT="91425" marB="91425" marR="91425" marL="2857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204775">
                <a:tc>
                  <a:txBody>
                    <a:bodyPr/>
                    <a:lstStyle/>
                    <a:p>
                      <a:pPr indent="0" lvl="0" marL="0" rtl="0" algn="l">
                        <a:lnSpc>
                          <a:spcPct val="150000"/>
                        </a:lnSpc>
                        <a:spcBef>
                          <a:spcPts val="0"/>
                        </a:spcBef>
                        <a:spcAft>
                          <a:spcPts val="0"/>
                        </a:spcAft>
                        <a:buNone/>
                      </a:pPr>
                      <a:r>
                        <a:rPr lang="en-NZ" sz="1900"/>
                        <a:t>Introduction and Index </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1–4</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00:00</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71975">
                <a:tc>
                  <a:txBody>
                    <a:bodyPr/>
                    <a:lstStyle/>
                    <a:p>
                      <a:pPr indent="0" lvl="0" marL="0" rtl="0" algn="l">
                        <a:lnSpc>
                          <a:spcPct val="150000"/>
                        </a:lnSpc>
                        <a:spcBef>
                          <a:spcPts val="0"/>
                        </a:spcBef>
                        <a:spcAft>
                          <a:spcPts val="0"/>
                        </a:spcAft>
                        <a:buNone/>
                      </a:pPr>
                      <a:r>
                        <a:rPr lang="en-NZ" sz="1900"/>
                        <a:t>Purpose</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5</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01:36</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47800">
                <a:tc>
                  <a:txBody>
                    <a:bodyPr/>
                    <a:lstStyle/>
                    <a:p>
                      <a:pPr indent="0" lvl="0" marL="0" rtl="0" algn="l">
                        <a:lnSpc>
                          <a:spcPct val="150000"/>
                        </a:lnSpc>
                        <a:spcBef>
                          <a:spcPts val="0"/>
                        </a:spcBef>
                        <a:spcAft>
                          <a:spcPts val="0"/>
                        </a:spcAft>
                        <a:buNone/>
                      </a:pPr>
                      <a:r>
                        <a:rPr lang="en-NZ" sz="1900"/>
                        <a:t>Aotearoa and space/Tūhura Tuarangi</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6–7</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04:40</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47800">
                <a:tc>
                  <a:txBody>
                    <a:bodyPr/>
                    <a:lstStyle/>
                    <a:p>
                      <a:pPr indent="0" lvl="0" marL="0" rtl="0" algn="l">
                        <a:lnSpc>
                          <a:spcPct val="150000"/>
                        </a:lnSpc>
                        <a:spcBef>
                          <a:spcPts val="0"/>
                        </a:spcBef>
                        <a:spcAft>
                          <a:spcPts val="0"/>
                        </a:spcAft>
                        <a:buNone/>
                      </a:pPr>
                      <a:r>
                        <a:rPr lang="en-NZ" sz="1900"/>
                        <a:t>Where to start</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8–10</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07:14</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47800">
                <a:tc>
                  <a:txBody>
                    <a:bodyPr/>
                    <a:lstStyle/>
                    <a:p>
                      <a:pPr indent="0" lvl="0" marL="0" rtl="0" algn="l">
                        <a:lnSpc>
                          <a:spcPct val="150000"/>
                        </a:lnSpc>
                        <a:spcBef>
                          <a:spcPts val="0"/>
                        </a:spcBef>
                        <a:spcAft>
                          <a:spcPts val="0"/>
                        </a:spcAft>
                        <a:buNone/>
                      </a:pPr>
                      <a:r>
                        <a:rPr lang="en-NZ" sz="1900"/>
                        <a:t>Wawata – seeing ourselves in space</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11–14</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09:01</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64300">
                <a:tc>
                  <a:txBody>
                    <a:bodyPr/>
                    <a:lstStyle/>
                    <a:p>
                      <a:pPr indent="0" lvl="0" marL="0" rtl="0" algn="l">
                        <a:lnSpc>
                          <a:spcPct val="150000"/>
                        </a:lnSpc>
                        <a:spcBef>
                          <a:spcPts val="0"/>
                        </a:spcBef>
                        <a:spcAft>
                          <a:spcPts val="0"/>
                        </a:spcAft>
                        <a:buNone/>
                      </a:pPr>
                      <a:r>
                        <a:rPr lang="en-NZ" sz="1900"/>
                        <a:t>Tātai arorangi</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15–17</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16:08</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47800">
                <a:tc>
                  <a:txBody>
                    <a:bodyPr/>
                    <a:lstStyle/>
                    <a:p>
                      <a:pPr indent="0" lvl="0" marL="0" rtl="0" algn="l">
                        <a:lnSpc>
                          <a:spcPct val="150000"/>
                        </a:lnSpc>
                        <a:spcBef>
                          <a:spcPts val="0"/>
                        </a:spcBef>
                        <a:spcAft>
                          <a:spcPts val="0"/>
                        </a:spcAft>
                        <a:buNone/>
                      </a:pPr>
                      <a:r>
                        <a:rPr lang="en-NZ" sz="1900"/>
                        <a:t>Satellites – Earth observation</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18</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20:48</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47800">
                <a:tc>
                  <a:txBody>
                    <a:bodyPr/>
                    <a:lstStyle/>
                    <a:p>
                      <a:pPr indent="0" lvl="0" marL="0" rtl="0" algn="l">
                        <a:lnSpc>
                          <a:spcPct val="150000"/>
                        </a:lnSpc>
                        <a:spcBef>
                          <a:spcPts val="0"/>
                        </a:spcBef>
                        <a:spcAft>
                          <a:spcPts val="0"/>
                        </a:spcAft>
                        <a:buNone/>
                      </a:pPr>
                      <a:r>
                        <a:rPr lang="en-NZ" sz="1900"/>
                        <a:t>Build a satellite for a mission</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19–25</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24:31</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47800">
                <a:tc>
                  <a:txBody>
                    <a:bodyPr/>
                    <a:lstStyle/>
                    <a:p>
                      <a:pPr indent="0" lvl="0" marL="0" rtl="0" algn="l">
                        <a:lnSpc>
                          <a:spcPct val="150000"/>
                        </a:lnSpc>
                        <a:spcBef>
                          <a:spcPts val="0"/>
                        </a:spcBef>
                        <a:spcAft>
                          <a:spcPts val="0"/>
                        </a:spcAft>
                        <a:buNone/>
                      </a:pPr>
                      <a:r>
                        <a:rPr lang="en-NZ" sz="1900"/>
                        <a:t>Innovation – ingenuity and sustainability</a:t>
                      </a:r>
                      <a:endParaRPr sz="1900">
                        <a:solidFill>
                          <a:schemeClr val="dk1"/>
                        </a:solidFill>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26–31</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34:26</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185725">
                <a:tc>
                  <a:txBody>
                    <a:bodyPr/>
                    <a:lstStyle/>
                    <a:p>
                      <a:pPr indent="0" lvl="0" marL="0" rtl="0" algn="l">
                        <a:lnSpc>
                          <a:spcPct val="150000"/>
                        </a:lnSpc>
                        <a:spcBef>
                          <a:spcPts val="0"/>
                        </a:spcBef>
                        <a:spcAft>
                          <a:spcPts val="0"/>
                        </a:spcAft>
                        <a:buNone/>
                      </a:pPr>
                      <a:r>
                        <a:rPr lang="en-NZ" sz="1900"/>
                        <a:t>SLH links, keep in touch and thanks</a:t>
                      </a:r>
                      <a:endParaRPr sz="1900">
                        <a:solidFill>
                          <a:schemeClr val="dk1"/>
                        </a:solidFill>
                      </a:endParaRPr>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32–34</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50000"/>
                        </a:lnSpc>
                        <a:spcBef>
                          <a:spcPts val="0"/>
                        </a:spcBef>
                        <a:spcAft>
                          <a:spcPts val="0"/>
                        </a:spcAft>
                        <a:buNone/>
                      </a:pPr>
                      <a:r>
                        <a:rPr lang="en-NZ" sz="1900"/>
                        <a:t>40:46</a:t>
                      </a:r>
                      <a:endParaRPr sz="1900"/>
                    </a:p>
                  </a:txBody>
                  <a:tcPr marT="0" marB="0" marR="68575" marL="68575" anchor="ctr">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bl>
          </a:graphicData>
        </a:graphic>
      </p:graphicFrame>
      <p:sp>
        <p:nvSpPr>
          <p:cNvPr id="39" name="Google Shape;39;g157c8d56f4b_0_0"/>
          <p:cNvSpPr txBox="1"/>
          <p:nvPr/>
        </p:nvSpPr>
        <p:spPr>
          <a:xfrm>
            <a:off x="380475" y="6361408"/>
            <a:ext cx="8628900" cy="42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NZ" sz="900">
                <a:solidFill>
                  <a:srgbClr val="4D4D4D"/>
                </a:solidFill>
                <a:latin typeface="Verdana"/>
                <a:ea typeface="Verdana"/>
                <a:cs typeface="Verdana"/>
                <a:sym typeface="Verdana"/>
              </a:rPr>
              <a:t>© Copyright. The University of Waikato Te Whare Wananga o Waikato l Science Learning Hub – Pokapū Akoranga Pūtaiao. All Rights Reserved</a:t>
            </a:r>
            <a:endParaRPr sz="900">
              <a:solidFill>
                <a:srgbClr val="4D4D4D"/>
              </a:solidFill>
              <a:latin typeface="Verdana"/>
              <a:ea typeface="Verdana"/>
              <a:cs typeface="Verdana"/>
              <a:sym typeface="Verdana"/>
            </a:endParaRPr>
          </a:p>
          <a:p>
            <a:pPr indent="0" lvl="0" marL="0" rtl="0" algn="l">
              <a:spcBef>
                <a:spcPts val="0"/>
              </a:spcBef>
              <a:spcAft>
                <a:spcPts val="0"/>
              </a:spcAft>
              <a:buClr>
                <a:schemeClr val="accent2"/>
              </a:buClr>
              <a:buSzPts val="250"/>
              <a:buFont typeface="Calibri"/>
              <a:buNone/>
            </a:pPr>
            <a:r>
              <a:rPr lang="en-NZ" sz="900">
                <a:solidFill>
                  <a:srgbClr val="4D4D4D"/>
                </a:solidFill>
                <a:latin typeface="Verdana"/>
                <a:ea typeface="Verdana"/>
                <a:cs typeface="Verdana"/>
                <a:sym typeface="Verdana"/>
              </a:rPr>
              <a:t>All images are copyrighted. For further information, please refer to </a:t>
            </a:r>
            <a:r>
              <a:rPr lang="en-NZ" sz="900">
                <a:solidFill>
                  <a:srgbClr val="1155CC"/>
                </a:solidFill>
                <a:latin typeface="Verdana"/>
                <a:ea typeface="Verdana"/>
                <a:cs typeface="Verdana"/>
                <a:sym typeface="Verdana"/>
              </a:rPr>
              <a:t>enquiries@sciencelearn.org.nz</a:t>
            </a:r>
            <a:r>
              <a:rPr lang="en-NZ" sz="900">
                <a:solidFill>
                  <a:srgbClr val="4D4D4D"/>
                </a:solidFill>
                <a:latin typeface="Verdana"/>
                <a:ea typeface="Verdana"/>
                <a:cs typeface="Verdana"/>
                <a:sym typeface="Verdana"/>
              </a:rPr>
              <a:t>.</a:t>
            </a:r>
            <a:endParaRPr sz="1000">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5"/>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2000"/>
              </a:spcBef>
              <a:spcAft>
                <a:spcPts val="0"/>
              </a:spcAft>
              <a:buClr>
                <a:srgbClr val="6FB7D7"/>
              </a:buClr>
              <a:buSzPts val="2420"/>
              <a:buFont typeface="Noto Sans Symbols"/>
              <a:buNone/>
            </a:pPr>
            <a:r>
              <a:t/>
            </a:r>
            <a:endParaRPr/>
          </a:p>
        </p:txBody>
      </p:sp>
      <p:pic>
        <p:nvPicPr>
          <p:cNvPr id="203" name="Google Shape;203;p15"/>
          <p:cNvPicPr preferRelativeResize="0"/>
          <p:nvPr/>
        </p:nvPicPr>
        <p:blipFill rotWithShape="1">
          <a:blip r:embed="rId3">
            <a:alphaModFix/>
          </a:blip>
          <a:srcRect b="0" l="0" r="0" t="0"/>
          <a:stretch/>
        </p:blipFill>
        <p:spPr>
          <a:xfrm>
            <a:off x="672151" y="772059"/>
            <a:ext cx="7772400" cy="5313882"/>
          </a:xfrm>
          <a:prstGeom prst="rect">
            <a:avLst/>
          </a:prstGeom>
          <a:noFill/>
          <a:ln>
            <a:noFill/>
          </a:ln>
        </p:spPr>
      </p:pic>
      <p:sp>
        <p:nvSpPr>
          <p:cNvPr id="204" name="Google Shape;204;p15"/>
          <p:cNvSpPr txBox="1"/>
          <p:nvPr/>
        </p:nvSpPr>
        <p:spPr>
          <a:xfrm>
            <a:off x="15600" y="6375600"/>
            <a:ext cx="91128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6"/>
          <p:cNvPicPr preferRelativeResize="0"/>
          <p:nvPr/>
        </p:nvPicPr>
        <p:blipFill rotWithShape="1">
          <a:blip r:embed="rId3">
            <a:alphaModFix/>
          </a:blip>
          <a:srcRect b="0" l="0" r="0" t="0"/>
          <a:stretch/>
        </p:blipFill>
        <p:spPr>
          <a:xfrm>
            <a:off x="0" y="856534"/>
            <a:ext cx="7772400" cy="4373192"/>
          </a:xfrm>
          <a:prstGeom prst="rect">
            <a:avLst/>
          </a:prstGeom>
          <a:noFill/>
          <a:ln>
            <a:noFill/>
          </a:ln>
        </p:spPr>
      </p:pic>
      <p:pic>
        <p:nvPicPr>
          <p:cNvPr id="211" name="Google Shape;211;p16"/>
          <p:cNvPicPr preferRelativeResize="0"/>
          <p:nvPr/>
        </p:nvPicPr>
        <p:blipFill rotWithShape="1">
          <a:blip r:embed="rId4">
            <a:alphaModFix/>
          </a:blip>
          <a:srcRect b="0" l="0" r="0" t="0"/>
          <a:stretch/>
        </p:blipFill>
        <p:spPr>
          <a:xfrm>
            <a:off x="1121216" y="1786367"/>
            <a:ext cx="7772399" cy="4400766"/>
          </a:xfrm>
          <a:prstGeom prst="rect">
            <a:avLst/>
          </a:prstGeom>
          <a:noFill/>
          <a:ln>
            <a:noFill/>
          </a:ln>
        </p:spPr>
      </p:pic>
      <p:pic>
        <p:nvPicPr>
          <p:cNvPr id="212" name="Google Shape;212;p16"/>
          <p:cNvPicPr preferRelativeResize="0"/>
          <p:nvPr/>
        </p:nvPicPr>
        <p:blipFill rotWithShape="1">
          <a:blip r:embed="rId5">
            <a:alphaModFix/>
          </a:blip>
          <a:srcRect b="0" l="0" r="0" t="0"/>
          <a:stretch/>
        </p:blipFill>
        <p:spPr>
          <a:xfrm>
            <a:off x="729301" y="1040094"/>
            <a:ext cx="7772400" cy="4370629"/>
          </a:xfrm>
          <a:prstGeom prst="rect">
            <a:avLst/>
          </a:prstGeom>
          <a:noFill/>
          <a:ln>
            <a:noFill/>
          </a:ln>
        </p:spPr>
      </p:pic>
      <p:sp>
        <p:nvSpPr>
          <p:cNvPr id="213" name="Google Shape;213;p16"/>
          <p:cNvSpPr txBox="1"/>
          <p:nvPr/>
        </p:nvSpPr>
        <p:spPr>
          <a:xfrm>
            <a:off x="4350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6">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7"/>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500"/>
                                        <p:tgtEl>
                                          <p:spTgt spid="2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gff145d5998_1_19"/>
          <p:cNvPicPr preferRelativeResize="0"/>
          <p:nvPr/>
        </p:nvPicPr>
        <p:blipFill rotWithShape="1">
          <a:blip r:embed="rId3">
            <a:alphaModFix/>
          </a:blip>
          <a:srcRect b="0" l="0" r="0" t="0"/>
          <a:stretch/>
        </p:blipFill>
        <p:spPr>
          <a:xfrm>
            <a:off x="1461425" y="152400"/>
            <a:ext cx="5705653" cy="6553200"/>
          </a:xfrm>
          <a:prstGeom prst="rect">
            <a:avLst/>
          </a:prstGeom>
          <a:noFill/>
          <a:ln>
            <a:noFill/>
          </a:ln>
        </p:spPr>
      </p:pic>
      <p:sp>
        <p:nvSpPr>
          <p:cNvPr id="220" name="Google Shape;220;gff145d5998_1_19"/>
          <p:cNvSpPr txBox="1"/>
          <p:nvPr/>
        </p:nvSpPr>
        <p:spPr>
          <a:xfrm>
            <a:off x="0" y="6433600"/>
            <a:ext cx="9144000" cy="4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800">
                <a:solidFill>
                  <a:schemeClr val="dk1"/>
                </a:solidFill>
                <a:latin typeface="Verdana"/>
                <a:ea typeface="Verdana"/>
                <a:cs typeface="Verdana"/>
                <a:sym typeface="Verdana"/>
              </a:rPr>
              <a:t>© Copyright. Science Learning Hub – Pokapū Akoranga Pūtaiao The University of Waikato Te Whare Wananga o Waikato.</a:t>
            </a:r>
            <a:endParaRPr sz="8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800">
                <a:solidFill>
                  <a:schemeClr val="dk1"/>
                </a:solidFill>
                <a:latin typeface="Verdana"/>
                <a:ea typeface="Verdana"/>
                <a:cs typeface="Verdana"/>
                <a:sym typeface="Verdana"/>
              </a:rPr>
              <a:t>All Rights Reserved |</a:t>
            </a:r>
            <a:r>
              <a:rPr lang="en-NZ" sz="8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800" u="sng">
                <a:solidFill>
                  <a:schemeClr val="hlink"/>
                </a:solidFill>
                <a:latin typeface="Verdana"/>
                <a:ea typeface="Verdana"/>
                <a:cs typeface="Verdana"/>
                <a:sym typeface="Verdana"/>
                <a:hlinkClick r:id="rId5"/>
              </a:rPr>
              <a:t>www.sciencelearn.org.nz</a:t>
            </a:r>
            <a:r>
              <a:rPr lang="en-NZ" sz="800">
                <a:solidFill>
                  <a:schemeClr val="dk1"/>
                </a:solidFill>
                <a:latin typeface="Verdana"/>
                <a:ea typeface="Verdana"/>
                <a:cs typeface="Verdana"/>
                <a:sym typeface="Verdana"/>
              </a:rPr>
              <a:t>. All images are copyrighted. For further information, please refer to </a:t>
            </a:r>
            <a:r>
              <a:rPr lang="en-NZ" sz="800" u="sng">
                <a:solidFill>
                  <a:schemeClr val="hlink"/>
                </a:solidFill>
                <a:latin typeface="Verdana"/>
                <a:ea typeface="Verdana"/>
                <a:cs typeface="Verdana"/>
                <a:sym typeface="Verdana"/>
              </a:rPr>
              <a:t>enquiries@sciencelearn.org.nz</a:t>
            </a:r>
            <a:endParaRPr sz="1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ff145d5998_1_11"/>
          <p:cNvPicPr preferRelativeResize="0"/>
          <p:nvPr/>
        </p:nvPicPr>
        <p:blipFill rotWithShape="1">
          <a:blip r:embed="rId3">
            <a:alphaModFix/>
          </a:blip>
          <a:srcRect b="0" l="0" r="0" t="0"/>
          <a:stretch/>
        </p:blipFill>
        <p:spPr>
          <a:xfrm>
            <a:off x="749063" y="1039297"/>
            <a:ext cx="7645885" cy="4779428"/>
          </a:xfrm>
          <a:prstGeom prst="rect">
            <a:avLst/>
          </a:prstGeom>
          <a:noFill/>
          <a:ln>
            <a:noFill/>
          </a:ln>
        </p:spPr>
      </p:pic>
      <p:sp>
        <p:nvSpPr>
          <p:cNvPr id="227" name="Google Shape;227;gff145d5998_1_11"/>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7"/>
          <p:cNvSpPr txBox="1"/>
          <p:nvPr>
            <p:ph type="title"/>
          </p:nvPr>
        </p:nvSpPr>
        <p:spPr>
          <a:xfrm>
            <a:off x="1377900" y="329300"/>
            <a:ext cx="6388200" cy="71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accent1"/>
              </a:buClr>
              <a:buSzPts val="3600"/>
              <a:buFont typeface="Arial"/>
              <a:buNone/>
            </a:pPr>
            <a:r>
              <a:rPr b="1" lang="en-NZ"/>
              <a:t>Real data</a:t>
            </a:r>
            <a:endParaRPr b="1"/>
          </a:p>
        </p:txBody>
      </p:sp>
      <p:sp>
        <p:nvSpPr>
          <p:cNvPr id="234" name="Google Shape;234;p17"/>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2000"/>
              </a:spcBef>
              <a:spcAft>
                <a:spcPts val="0"/>
              </a:spcAft>
              <a:buClr>
                <a:srgbClr val="6FB7D7"/>
              </a:buClr>
              <a:buSzPts val="2420"/>
              <a:buFont typeface="Noto Sans Symbols"/>
              <a:buNone/>
            </a:pPr>
            <a:r>
              <a:t/>
            </a:r>
            <a:endParaRPr/>
          </a:p>
        </p:txBody>
      </p:sp>
      <p:sp>
        <p:nvSpPr>
          <p:cNvPr id="235" name="Google Shape;235;p17"/>
          <p:cNvSpPr txBox="1"/>
          <p:nvPr>
            <p:ph idx="2" type="body"/>
          </p:nvPr>
        </p:nvSpPr>
        <p:spPr>
          <a:xfrm>
            <a:off x="533399" y="1787856"/>
            <a:ext cx="3840479" cy="3720152"/>
          </a:xfrm>
          <a:prstGeom prst="rect">
            <a:avLst/>
          </a:prstGeom>
          <a:noFill/>
          <a:ln>
            <a:noFill/>
          </a:ln>
        </p:spPr>
        <p:txBody>
          <a:bodyPr anchorCtr="0" anchor="t" bIns="91425" lIns="91425" spcFirstLastPara="1" rIns="91425" wrap="square" tIns="91425">
            <a:noAutofit/>
          </a:bodyPr>
          <a:lstStyle/>
          <a:p>
            <a:pPr indent="-228600" lvl="0" marL="457200" marR="0" rtl="0" algn="ctr">
              <a:lnSpc>
                <a:spcPct val="100000"/>
              </a:lnSpc>
              <a:spcBef>
                <a:spcPts val="2000"/>
              </a:spcBef>
              <a:spcAft>
                <a:spcPts val="0"/>
              </a:spcAft>
              <a:buClr>
                <a:srgbClr val="6FB7D7"/>
              </a:buClr>
              <a:buSzPts val="1980"/>
              <a:buFont typeface="Noto Sans Symbols"/>
              <a:buNone/>
            </a:pPr>
            <a:r>
              <a:t/>
            </a:r>
            <a:endParaRPr/>
          </a:p>
        </p:txBody>
      </p:sp>
      <p:pic>
        <p:nvPicPr>
          <p:cNvPr id="236" name="Google Shape;236;p17"/>
          <p:cNvPicPr preferRelativeResize="0"/>
          <p:nvPr/>
        </p:nvPicPr>
        <p:blipFill rotWithShape="1">
          <a:blip r:embed="rId3">
            <a:alphaModFix/>
          </a:blip>
          <a:srcRect b="0" l="0" r="0" t="0"/>
          <a:stretch/>
        </p:blipFill>
        <p:spPr>
          <a:xfrm>
            <a:off x="295925" y="1165187"/>
            <a:ext cx="7772400" cy="4411075"/>
          </a:xfrm>
          <a:prstGeom prst="rect">
            <a:avLst/>
          </a:prstGeom>
          <a:noFill/>
          <a:ln>
            <a:noFill/>
          </a:ln>
        </p:spPr>
      </p:pic>
      <p:pic>
        <p:nvPicPr>
          <p:cNvPr id="237" name="Google Shape;237;p17"/>
          <p:cNvPicPr preferRelativeResize="0"/>
          <p:nvPr/>
        </p:nvPicPr>
        <p:blipFill rotWithShape="1">
          <a:blip r:embed="rId4">
            <a:alphaModFix/>
          </a:blip>
          <a:srcRect b="0" l="0" r="0" t="0"/>
          <a:stretch/>
        </p:blipFill>
        <p:spPr>
          <a:xfrm>
            <a:off x="1552199" y="506925"/>
            <a:ext cx="4534925" cy="5416200"/>
          </a:xfrm>
          <a:prstGeom prst="rect">
            <a:avLst/>
          </a:prstGeom>
          <a:noFill/>
          <a:ln>
            <a:noFill/>
          </a:ln>
        </p:spPr>
      </p:pic>
      <p:pic>
        <p:nvPicPr>
          <p:cNvPr id="238" name="Google Shape;238;p17"/>
          <p:cNvPicPr preferRelativeResize="0"/>
          <p:nvPr/>
        </p:nvPicPr>
        <p:blipFill rotWithShape="1">
          <a:blip r:embed="rId5">
            <a:alphaModFix/>
          </a:blip>
          <a:srcRect b="0" l="0" r="0" t="0"/>
          <a:stretch/>
        </p:blipFill>
        <p:spPr>
          <a:xfrm>
            <a:off x="946251" y="1198774"/>
            <a:ext cx="6020775" cy="4688100"/>
          </a:xfrm>
          <a:prstGeom prst="rect">
            <a:avLst/>
          </a:prstGeom>
          <a:noFill/>
          <a:ln>
            <a:noFill/>
          </a:ln>
        </p:spPr>
      </p:pic>
      <p:sp>
        <p:nvSpPr>
          <p:cNvPr id="239" name="Google Shape;239;p17"/>
          <p:cNvSpPr txBox="1"/>
          <p:nvPr/>
        </p:nvSpPr>
        <p:spPr>
          <a:xfrm>
            <a:off x="362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6">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7"/>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500"/>
                                        <p:tgtEl>
                                          <p:spTgt spid="2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ff145d5998_1_27"/>
          <p:cNvPicPr preferRelativeResize="0"/>
          <p:nvPr/>
        </p:nvPicPr>
        <p:blipFill rotWithShape="1">
          <a:blip r:embed="rId3">
            <a:alphaModFix/>
          </a:blip>
          <a:srcRect b="0" l="0" r="0" t="0"/>
          <a:stretch/>
        </p:blipFill>
        <p:spPr>
          <a:xfrm>
            <a:off x="2017649" y="152400"/>
            <a:ext cx="4760700" cy="6106801"/>
          </a:xfrm>
          <a:prstGeom prst="rect">
            <a:avLst/>
          </a:prstGeom>
          <a:noFill/>
          <a:ln>
            <a:noFill/>
          </a:ln>
        </p:spPr>
      </p:pic>
      <p:sp>
        <p:nvSpPr>
          <p:cNvPr id="246" name="Google Shape;246;gff145d5998_1_27"/>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8"/>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2000"/>
              </a:spcBef>
              <a:spcAft>
                <a:spcPts val="0"/>
              </a:spcAft>
              <a:buClr>
                <a:srgbClr val="6FB7D7"/>
              </a:buClr>
              <a:buSzPts val="2420"/>
              <a:buFont typeface="Noto Sans Symbols"/>
              <a:buNone/>
            </a:pPr>
            <a:r>
              <a:t/>
            </a:r>
            <a:endParaRPr/>
          </a:p>
        </p:txBody>
      </p:sp>
      <p:pic>
        <p:nvPicPr>
          <p:cNvPr id="253" name="Google Shape;253;p18"/>
          <p:cNvPicPr preferRelativeResize="0"/>
          <p:nvPr/>
        </p:nvPicPr>
        <p:blipFill rotWithShape="1">
          <a:blip r:embed="rId3">
            <a:alphaModFix/>
          </a:blip>
          <a:srcRect b="0" l="0" r="0" t="0"/>
          <a:stretch/>
        </p:blipFill>
        <p:spPr>
          <a:xfrm>
            <a:off x="411254" y="1333617"/>
            <a:ext cx="7772399" cy="4563151"/>
          </a:xfrm>
          <a:prstGeom prst="rect">
            <a:avLst/>
          </a:prstGeom>
          <a:noFill/>
          <a:ln>
            <a:noFill/>
          </a:ln>
        </p:spPr>
      </p:pic>
      <p:sp>
        <p:nvSpPr>
          <p:cNvPr id="254" name="Google Shape;254;p18"/>
          <p:cNvSpPr txBox="1"/>
          <p:nvPr>
            <p:ph type="title"/>
          </p:nvPr>
        </p:nvSpPr>
        <p:spPr>
          <a:xfrm>
            <a:off x="851652" y="239500"/>
            <a:ext cx="6200100" cy="1161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MethaneSAT – turning data into action</a:t>
            </a:r>
            <a:endParaRPr b="1"/>
          </a:p>
        </p:txBody>
      </p:sp>
      <p:sp>
        <p:nvSpPr>
          <p:cNvPr id="255" name="Google Shape;255;p18"/>
          <p:cNvSpPr txBox="1"/>
          <p:nvPr/>
        </p:nvSpPr>
        <p:spPr>
          <a:xfrm rot="5400000">
            <a:off x="7161525" y="4437375"/>
            <a:ext cx="1017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NZ" sz="900" u="none" cap="none" strike="noStrike">
                <a:solidFill>
                  <a:schemeClr val="lt1"/>
                </a:solidFill>
                <a:latin typeface="Arial"/>
                <a:ea typeface="Arial"/>
                <a:cs typeface="Arial"/>
                <a:sym typeface="Arial"/>
              </a:rPr>
              <a:t>MethaneSAT</a:t>
            </a:r>
            <a:endParaRPr b="0" i="0" sz="900" u="none" cap="none" strike="noStrike">
              <a:solidFill>
                <a:schemeClr val="lt1"/>
              </a:solidFill>
              <a:latin typeface="Arial"/>
              <a:ea typeface="Arial"/>
              <a:cs typeface="Arial"/>
              <a:sym typeface="Arial"/>
            </a:endParaRPr>
          </a:p>
        </p:txBody>
      </p:sp>
      <p:sp>
        <p:nvSpPr>
          <p:cNvPr id="256" name="Google Shape;256;p18"/>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3"/>
          <p:cNvSpPr txBox="1"/>
          <p:nvPr>
            <p:ph type="title"/>
          </p:nvPr>
        </p:nvSpPr>
        <p:spPr>
          <a:xfrm>
            <a:off x="851652" y="239500"/>
            <a:ext cx="6200100" cy="1161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Innovation – ingenuity and sustainability</a:t>
            </a:r>
            <a:endParaRPr b="1"/>
          </a:p>
        </p:txBody>
      </p:sp>
      <p:pic>
        <p:nvPicPr>
          <p:cNvPr id="262" name="Google Shape;262;p23"/>
          <p:cNvPicPr preferRelativeResize="0"/>
          <p:nvPr/>
        </p:nvPicPr>
        <p:blipFill rotWithShape="1">
          <a:blip r:embed="rId3">
            <a:alphaModFix/>
          </a:blip>
          <a:srcRect b="0" l="0" r="0" t="0"/>
          <a:stretch/>
        </p:blipFill>
        <p:spPr>
          <a:xfrm>
            <a:off x="2358150" y="1610600"/>
            <a:ext cx="4427700" cy="4427700"/>
          </a:xfrm>
          <a:prstGeom prst="rect">
            <a:avLst/>
          </a:prstGeom>
          <a:noFill/>
          <a:ln>
            <a:noFill/>
          </a:ln>
        </p:spPr>
      </p:pic>
      <p:sp>
        <p:nvSpPr>
          <p:cNvPr id="263" name="Google Shape;263;p23"/>
          <p:cNvSpPr txBox="1"/>
          <p:nvPr/>
        </p:nvSpPr>
        <p:spPr>
          <a:xfrm>
            <a:off x="6356825" y="5979275"/>
            <a:ext cx="610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NZ" sz="800" u="none" cap="none" strike="noStrike">
                <a:solidFill>
                  <a:srgbClr val="000000"/>
                </a:solidFill>
                <a:latin typeface="Arial"/>
                <a:ea typeface="Arial"/>
                <a:cs typeface="Arial"/>
                <a:sym typeface="Arial"/>
              </a:rPr>
              <a:t>NASA</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55ecc44b77_0_74"/>
          <p:cNvSpPr txBox="1"/>
          <p:nvPr>
            <p:ph type="title"/>
          </p:nvPr>
        </p:nvSpPr>
        <p:spPr>
          <a:xfrm>
            <a:off x="1377900" y="236625"/>
            <a:ext cx="6388200" cy="71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accent1"/>
              </a:buClr>
              <a:buSzPts val="3600"/>
              <a:buFont typeface="Arial"/>
              <a:buNone/>
            </a:pPr>
            <a:r>
              <a:rPr b="1" lang="en-NZ"/>
              <a:t>Engaging activities</a:t>
            </a:r>
            <a:endParaRPr b="1"/>
          </a:p>
        </p:txBody>
      </p:sp>
      <p:pic>
        <p:nvPicPr>
          <p:cNvPr id="270" name="Google Shape;270;g155ecc44b77_0_74"/>
          <p:cNvPicPr preferRelativeResize="0"/>
          <p:nvPr/>
        </p:nvPicPr>
        <p:blipFill rotWithShape="1">
          <a:blip r:embed="rId3">
            <a:alphaModFix/>
          </a:blip>
          <a:srcRect b="0" l="0" r="0" t="0"/>
          <a:stretch/>
        </p:blipFill>
        <p:spPr>
          <a:xfrm>
            <a:off x="2436938" y="1048100"/>
            <a:ext cx="4270115" cy="5505100"/>
          </a:xfrm>
          <a:prstGeom prst="rect">
            <a:avLst/>
          </a:prstGeom>
          <a:noFill/>
          <a:ln>
            <a:noFill/>
          </a:ln>
        </p:spPr>
      </p:pic>
      <p:sp>
        <p:nvSpPr>
          <p:cNvPr id="271" name="Google Shape;271;g155ecc44b77_0_74"/>
          <p:cNvSpPr txBox="1"/>
          <p:nvPr/>
        </p:nvSpPr>
        <p:spPr>
          <a:xfrm>
            <a:off x="0" y="6495850"/>
            <a:ext cx="9144000" cy="41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700">
                <a:solidFill>
                  <a:schemeClr val="dk1"/>
                </a:solidFill>
                <a:latin typeface="Verdana"/>
                <a:ea typeface="Verdana"/>
                <a:cs typeface="Verdana"/>
                <a:sym typeface="Verdana"/>
              </a:rPr>
              <a:t>© Copyright. Science Learning Hub – Pokapū Akoranga Pūtaiao The University of Waikato Te Whare Wananga o Waikato.</a:t>
            </a:r>
            <a:endParaRPr sz="7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700">
                <a:solidFill>
                  <a:schemeClr val="dk1"/>
                </a:solidFill>
                <a:latin typeface="Verdana"/>
                <a:ea typeface="Verdana"/>
                <a:cs typeface="Verdana"/>
                <a:sym typeface="Verdana"/>
              </a:rPr>
              <a:t>All Rights Reserved |</a:t>
            </a:r>
            <a:r>
              <a:rPr lang="en-NZ" sz="7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700" u="sng">
                <a:solidFill>
                  <a:schemeClr val="hlink"/>
                </a:solidFill>
                <a:latin typeface="Verdana"/>
                <a:ea typeface="Verdana"/>
                <a:cs typeface="Verdana"/>
                <a:sym typeface="Verdana"/>
                <a:hlinkClick r:id="rId5"/>
              </a:rPr>
              <a:t>www.sciencelearn.org.nz</a:t>
            </a:r>
            <a:r>
              <a:rPr lang="en-NZ" sz="700">
                <a:solidFill>
                  <a:schemeClr val="dk1"/>
                </a:solidFill>
                <a:latin typeface="Verdana"/>
                <a:ea typeface="Verdana"/>
                <a:cs typeface="Verdana"/>
                <a:sym typeface="Verdana"/>
              </a:rPr>
              <a:t>. All images are copyrighted. For further information, please refer to </a:t>
            </a:r>
            <a:r>
              <a:rPr lang="en-NZ" sz="700" u="sng">
                <a:solidFill>
                  <a:schemeClr val="hlink"/>
                </a:solidFill>
                <a:latin typeface="Verdana"/>
                <a:ea typeface="Verdana"/>
                <a:cs typeface="Verdana"/>
                <a:sym typeface="Verdana"/>
              </a:rPr>
              <a:t>enquiries@sciencelearn.org.nz</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155ecc44b77_0_188"/>
          <p:cNvSpPr txBox="1"/>
          <p:nvPr>
            <p:ph type="title"/>
          </p:nvPr>
        </p:nvSpPr>
        <p:spPr>
          <a:xfrm>
            <a:off x="1377900" y="329300"/>
            <a:ext cx="6388200" cy="71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accent1"/>
              </a:buClr>
              <a:buSzPts val="3600"/>
              <a:buFont typeface="Arial"/>
              <a:buNone/>
            </a:pPr>
            <a:r>
              <a:rPr b="1" lang="en-NZ"/>
              <a:t>Engaging activities</a:t>
            </a:r>
            <a:endParaRPr b="1"/>
          </a:p>
        </p:txBody>
      </p:sp>
      <p:pic>
        <p:nvPicPr>
          <p:cNvPr id="278" name="Google Shape;278;g155ecc44b77_0_188"/>
          <p:cNvPicPr preferRelativeResize="0"/>
          <p:nvPr/>
        </p:nvPicPr>
        <p:blipFill rotWithShape="1">
          <a:blip r:embed="rId3">
            <a:alphaModFix/>
          </a:blip>
          <a:srcRect b="0" l="0" r="0" t="0"/>
          <a:stretch/>
        </p:blipFill>
        <p:spPr>
          <a:xfrm>
            <a:off x="511800" y="1217475"/>
            <a:ext cx="3702375" cy="4894151"/>
          </a:xfrm>
          <a:prstGeom prst="rect">
            <a:avLst/>
          </a:prstGeom>
          <a:noFill/>
          <a:ln>
            <a:noFill/>
          </a:ln>
        </p:spPr>
      </p:pic>
      <p:pic>
        <p:nvPicPr>
          <p:cNvPr id="279" name="Google Shape;279;g155ecc44b77_0_188"/>
          <p:cNvPicPr preferRelativeResize="0"/>
          <p:nvPr/>
        </p:nvPicPr>
        <p:blipFill rotWithShape="1">
          <a:blip r:embed="rId4">
            <a:alphaModFix/>
          </a:blip>
          <a:srcRect b="0" l="0" r="0" t="0"/>
          <a:stretch/>
        </p:blipFill>
        <p:spPr>
          <a:xfrm>
            <a:off x="4315025" y="3349250"/>
            <a:ext cx="4428100" cy="3033051"/>
          </a:xfrm>
          <a:prstGeom prst="rect">
            <a:avLst/>
          </a:prstGeom>
          <a:noFill/>
          <a:ln>
            <a:noFill/>
          </a:ln>
        </p:spPr>
      </p:pic>
      <p:sp>
        <p:nvSpPr>
          <p:cNvPr id="280" name="Google Shape;280;g155ecc44b77_0_188"/>
          <p:cNvSpPr txBox="1"/>
          <p:nvPr/>
        </p:nvSpPr>
        <p:spPr>
          <a:xfrm>
            <a:off x="0" y="63823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5">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6"/>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pic>
        <p:nvPicPr>
          <p:cNvPr id="44" name="Google Shape;44;g155ecc44b77_0_18"/>
          <p:cNvPicPr preferRelativeResize="0"/>
          <p:nvPr/>
        </p:nvPicPr>
        <p:blipFill rotWithShape="1">
          <a:blip r:embed="rId3">
            <a:alphaModFix/>
          </a:blip>
          <a:srcRect b="7634" l="1498" r="1196" t="8912"/>
          <a:stretch/>
        </p:blipFill>
        <p:spPr>
          <a:xfrm>
            <a:off x="0" y="5544484"/>
            <a:ext cx="9144005" cy="1313516"/>
          </a:xfrm>
          <a:prstGeom prst="rect">
            <a:avLst/>
          </a:prstGeom>
          <a:noFill/>
          <a:ln>
            <a:noFill/>
          </a:ln>
        </p:spPr>
      </p:pic>
      <p:sp>
        <p:nvSpPr>
          <p:cNvPr id="45" name="Google Shape;45;g155ecc44b77_0_18"/>
          <p:cNvSpPr txBox="1"/>
          <p:nvPr/>
        </p:nvSpPr>
        <p:spPr>
          <a:xfrm>
            <a:off x="294550" y="181325"/>
            <a:ext cx="7465800" cy="72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NZ" sz="3300" u="none" cap="none" strike="noStrike">
                <a:solidFill>
                  <a:schemeClr val="accent1"/>
                </a:solidFill>
                <a:latin typeface="Calibri"/>
                <a:ea typeface="Calibri"/>
                <a:cs typeface="Calibri"/>
                <a:sym typeface="Calibri"/>
              </a:rPr>
              <a:t>The Science Learning Hub </a:t>
            </a:r>
            <a:endParaRPr b="0" i="0" sz="1500" u="none" cap="none" strike="noStrike">
              <a:solidFill>
                <a:srgbClr val="000000"/>
              </a:solidFill>
              <a:latin typeface="Arial"/>
              <a:ea typeface="Arial"/>
              <a:cs typeface="Arial"/>
              <a:sym typeface="Arial"/>
            </a:endParaRPr>
          </a:p>
        </p:txBody>
      </p:sp>
      <p:sp>
        <p:nvSpPr>
          <p:cNvPr id="46" name="Google Shape;46;g155ecc44b77_0_18"/>
          <p:cNvSpPr txBox="1"/>
          <p:nvPr/>
        </p:nvSpPr>
        <p:spPr>
          <a:xfrm>
            <a:off x="783900" y="902825"/>
            <a:ext cx="7576200" cy="3279000"/>
          </a:xfrm>
          <a:prstGeom prst="rect">
            <a:avLst/>
          </a:prstGeom>
          <a:noFill/>
          <a:ln>
            <a:noFill/>
          </a:ln>
        </p:spPr>
        <p:txBody>
          <a:bodyPr anchorCtr="0" anchor="ctr" bIns="91425" lIns="91425" spcFirstLastPara="1" rIns="91425" wrap="square" tIns="91425">
            <a:noAutofit/>
          </a:bodyPr>
          <a:lstStyle/>
          <a:p>
            <a:pPr indent="-349250" lvl="0" marL="349250" marR="0" rtl="0" algn="l">
              <a:lnSpc>
                <a:spcPct val="80000"/>
              </a:lnSpc>
              <a:spcBef>
                <a:spcPts val="0"/>
              </a:spcBef>
              <a:spcAft>
                <a:spcPts val="0"/>
              </a:spcAft>
              <a:buClr>
                <a:srgbClr val="6FB7D7"/>
              </a:buClr>
              <a:buSzPts val="2640"/>
              <a:buFont typeface="Noto Sans Symbols"/>
              <a:buChar char="●"/>
            </a:pPr>
            <a:r>
              <a:rPr b="0" i="0" lang="en-NZ" sz="2400" u="none" cap="none" strike="noStrike">
                <a:solidFill>
                  <a:srgbClr val="595959"/>
                </a:solidFill>
                <a:latin typeface="Arial"/>
                <a:ea typeface="Arial"/>
                <a:cs typeface="Arial"/>
                <a:sym typeface="Arial"/>
              </a:rPr>
              <a:t>A trustworthy online resource – produced by educators and scientists</a:t>
            </a:r>
            <a:endParaRPr b="0" i="0" sz="2400" u="none" cap="none" strike="noStrike">
              <a:solidFill>
                <a:srgbClr val="595959"/>
              </a:solidFill>
              <a:latin typeface="Arial"/>
              <a:ea typeface="Arial"/>
              <a:cs typeface="Arial"/>
              <a:sym typeface="Arial"/>
            </a:endParaRPr>
          </a:p>
          <a:p>
            <a:pPr indent="-349250" lvl="0" marL="349250" marR="0" rtl="0" algn="l">
              <a:lnSpc>
                <a:spcPct val="80000"/>
              </a:lnSpc>
              <a:spcBef>
                <a:spcPts val="1000"/>
              </a:spcBef>
              <a:spcAft>
                <a:spcPts val="0"/>
              </a:spcAft>
              <a:buClr>
                <a:srgbClr val="6FB7D7"/>
              </a:buClr>
              <a:buSzPts val="2640"/>
              <a:buFont typeface="Noto Sans Symbols"/>
              <a:buChar char="●"/>
            </a:pPr>
            <a:r>
              <a:rPr b="0" i="0" lang="en-NZ" sz="2400" u="none" cap="none" strike="noStrike">
                <a:solidFill>
                  <a:srgbClr val="595959"/>
                </a:solidFill>
                <a:latin typeface="Arial"/>
                <a:ea typeface="Arial"/>
                <a:cs typeface="Arial"/>
                <a:sym typeface="Arial"/>
              </a:rPr>
              <a:t>Based on world-class New Zealand science research</a:t>
            </a:r>
            <a:endParaRPr b="0" i="0" sz="2400" u="none" cap="none" strike="noStrike">
              <a:solidFill>
                <a:srgbClr val="595959"/>
              </a:solidFill>
              <a:latin typeface="Arial"/>
              <a:ea typeface="Arial"/>
              <a:cs typeface="Arial"/>
              <a:sym typeface="Arial"/>
            </a:endParaRPr>
          </a:p>
          <a:p>
            <a:pPr indent="-349250" lvl="0" marL="349250" marR="0" rtl="0" algn="l">
              <a:lnSpc>
                <a:spcPct val="80000"/>
              </a:lnSpc>
              <a:spcBef>
                <a:spcPts val="1000"/>
              </a:spcBef>
              <a:spcAft>
                <a:spcPts val="0"/>
              </a:spcAft>
              <a:buClr>
                <a:srgbClr val="6FB7D7"/>
              </a:buClr>
              <a:buSzPts val="2640"/>
              <a:buFont typeface="Noto Sans Symbols"/>
              <a:buChar char="●"/>
            </a:pPr>
            <a:r>
              <a:rPr b="0" i="0" lang="en-NZ" sz="2400" u="none" cap="none" strike="noStrike">
                <a:solidFill>
                  <a:srgbClr val="595959"/>
                </a:solidFill>
                <a:latin typeface="Arial"/>
                <a:ea typeface="Arial"/>
                <a:cs typeface="Arial"/>
                <a:sym typeface="Arial"/>
              </a:rPr>
              <a:t>Supported by learning activities, information about the key science ideas and concepts, multimedia tools and other resources</a:t>
            </a:r>
            <a:endParaRPr b="0" i="0" sz="2400" u="none" cap="none" strike="noStrike">
              <a:solidFill>
                <a:srgbClr val="595959"/>
              </a:solidFill>
              <a:latin typeface="Arial"/>
              <a:ea typeface="Arial"/>
              <a:cs typeface="Arial"/>
              <a:sym typeface="Arial"/>
            </a:endParaRPr>
          </a:p>
          <a:p>
            <a:pPr indent="-349250" lvl="0" marL="349250" marR="0" rtl="0" algn="l">
              <a:lnSpc>
                <a:spcPct val="80000"/>
              </a:lnSpc>
              <a:spcBef>
                <a:spcPts val="1000"/>
              </a:spcBef>
              <a:spcAft>
                <a:spcPts val="1000"/>
              </a:spcAft>
              <a:buClr>
                <a:srgbClr val="6FB7D7"/>
              </a:buClr>
              <a:buSzPts val="2640"/>
              <a:buFont typeface="Noto Sans Symbols"/>
              <a:buChar char="●"/>
            </a:pPr>
            <a:r>
              <a:rPr b="0" i="0" lang="en-NZ" sz="2400" u="none" cap="none" strike="noStrike">
                <a:solidFill>
                  <a:srgbClr val="595959"/>
                </a:solidFill>
                <a:latin typeface="Arial"/>
                <a:ea typeface="Arial"/>
                <a:cs typeface="Arial"/>
                <a:sym typeface="Arial"/>
              </a:rPr>
              <a:t>Written for New Zealand teachers and students </a:t>
            </a:r>
            <a:endParaRPr b="0" i="0" sz="1400" u="none" cap="none" strike="noStrike">
              <a:solidFill>
                <a:srgbClr val="000000"/>
              </a:solidFill>
              <a:latin typeface="Arial"/>
              <a:ea typeface="Arial"/>
              <a:cs typeface="Arial"/>
              <a:sym typeface="Arial"/>
            </a:endParaRPr>
          </a:p>
        </p:txBody>
      </p:sp>
      <p:pic>
        <p:nvPicPr>
          <p:cNvPr id="47" name="Google Shape;47;g155ecc44b77_0_18"/>
          <p:cNvPicPr preferRelativeResize="0"/>
          <p:nvPr/>
        </p:nvPicPr>
        <p:blipFill rotWithShape="1">
          <a:blip r:embed="rId4">
            <a:alphaModFix/>
          </a:blip>
          <a:srcRect b="0" l="0" r="0" t="0"/>
          <a:stretch/>
        </p:blipFill>
        <p:spPr>
          <a:xfrm>
            <a:off x="723200" y="4275350"/>
            <a:ext cx="7576200" cy="12281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g155ecc44b77_0_181"/>
          <p:cNvPicPr preferRelativeResize="0"/>
          <p:nvPr/>
        </p:nvPicPr>
        <p:blipFill rotWithShape="1">
          <a:blip r:embed="rId3">
            <a:alphaModFix/>
          </a:blip>
          <a:srcRect b="0" l="0" r="0" t="0"/>
          <a:stretch/>
        </p:blipFill>
        <p:spPr>
          <a:xfrm>
            <a:off x="640228" y="1447127"/>
            <a:ext cx="7772399" cy="4362709"/>
          </a:xfrm>
          <a:prstGeom prst="rect">
            <a:avLst/>
          </a:prstGeom>
          <a:noFill/>
          <a:ln>
            <a:noFill/>
          </a:ln>
        </p:spPr>
      </p:pic>
      <p:sp>
        <p:nvSpPr>
          <p:cNvPr id="286" name="Google Shape;286;g155ecc44b77_0_181"/>
          <p:cNvSpPr txBox="1"/>
          <p:nvPr>
            <p:ph type="title"/>
          </p:nvPr>
        </p:nvSpPr>
        <p:spPr>
          <a:xfrm>
            <a:off x="1471950" y="250900"/>
            <a:ext cx="6200100" cy="785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Space ethics</a:t>
            </a:r>
            <a:endParaRPr b="1"/>
          </a:p>
        </p:txBody>
      </p:sp>
      <p:sp>
        <p:nvSpPr>
          <p:cNvPr id="287" name="Google Shape;287;g155ecc44b77_0_181"/>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55ecc44b77_0_198"/>
          <p:cNvSpPr txBox="1"/>
          <p:nvPr>
            <p:ph type="title"/>
          </p:nvPr>
        </p:nvSpPr>
        <p:spPr>
          <a:xfrm>
            <a:off x="1471950" y="142150"/>
            <a:ext cx="6200100" cy="785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Space ethics</a:t>
            </a:r>
            <a:endParaRPr b="1"/>
          </a:p>
        </p:txBody>
      </p:sp>
      <p:pic>
        <p:nvPicPr>
          <p:cNvPr id="293" name="Google Shape;293;g155ecc44b77_0_198"/>
          <p:cNvPicPr preferRelativeResize="0"/>
          <p:nvPr/>
        </p:nvPicPr>
        <p:blipFill rotWithShape="1">
          <a:blip r:embed="rId3">
            <a:alphaModFix/>
          </a:blip>
          <a:srcRect b="0" l="0" r="0" t="0"/>
          <a:stretch/>
        </p:blipFill>
        <p:spPr>
          <a:xfrm>
            <a:off x="2641050" y="927850"/>
            <a:ext cx="3921076" cy="5321474"/>
          </a:xfrm>
          <a:prstGeom prst="rect">
            <a:avLst/>
          </a:prstGeom>
          <a:noFill/>
          <a:ln>
            <a:noFill/>
          </a:ln>
        </p:spPr>
      </p:pic>
      <p:sp>
        <p:nvSpPr>
          <p:cNvPr id="294" name="Google Shape;294;g155ecc44b77_0_198"/>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txBox="1"/>
          <p:nvPr>
            <p:ph type="title"/>
          </p:nvPr>
        </p:nvSpPr>
        <p:spPr>
          <a:xfrm>
            <a:off x="364875" y="324000"/>
            <a:ext cx="6963900" cy="74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Supporting deep learning</a:t>
            </a:r>
            <a:endParaRPr b="1"/>
          </a:p>
        </p:txBody>
      </p:sp>
      <p:pic>
        <p:nvPicPr>
          <p:cNvPr id="301" name="Google Shape;301;p19"/>
          <p:cNvPicPr preferRelativeResize="0"/>
          <p:nvPr/>
        </p:nvPicPr>
        <p:blipFill rotWithShape="1">
          <a:blip r:embed="rId3">
            <a:alphaModFix/>
          </a:blip>
          <a:srcRect b="0" l="0" r="0" t="0"/>
          <a:stretch/>
        </p:blipFill>
        <p:spPr>
          <a:xfrm rot="-197583">
            <a:off x="672789" y="1855932"/>
            <a:ext cx="8034793" cy="1790700"/>
          </a:xfrm>
          <a:prstGeom prst="rect">
            <a:avLst/>
          </a:prstGeom>
          <a:noFill/>
          <a:ln>
            <a:noFill/>
          </a:ln>
        </p:spPr>
      </p:pic>
      <p:pic>
        <p:nvPicPr>
          <p:cNvPr id="302" name="Google Shape;302;p19"/>
          <p:cNvPicPr preferRelativeResize="0"/>
          <p:nvPr/>
        </p:nvPicPr>
        <p:blipFill rotWithShape="1">
          <a:blip r:embed="rId4">
            <a:alphaModFix/>
          </a:blip>
          <a:srcRect b="0" l="0" r="0" t="0"/>
          <a:stretch/>
        </p:blipFill>
        <p:spPr>
          <a:xfrm>
            <a:off x="441179" y="3429000"/>
            <a:ext cx="8311193" cy="2249286"/>
          </a:xfrm>
          <a:prstGeom prst="rect">
            <a:avLst/>
          </a:prstGeom>
          <a:noFill/>
          <a:ln>
            <a:noFill/>
          </a:ln>
        </p:spPr>
      </p:pic>
      <p:pic>
        <p:nvPicPr>
          <p:cNvPr id="303" name="Google Shape;303;p19"/>
          <p:cNvPicPr preferRelativeResize="0"/>
          <p:nvPr/>
        </p:nvPicPr>
        <p:blipFill rotWithShape="1">
          <a:blip r:embed="rId5">
            <a:alphaModFix/>
          </a:blip>
          <a:srcRect b="0" l="0" r="0" t="0"/>
          <a:stretch/>
        </p:blipFill>
        <p:spPr>
          <a:xfrm rot="262455">
            <a:off x="68659" y="2483307"/>
            <a:ext cx="8915781" cy="2141146"/>
          </a:xfrm>
          <a:prstGeom prst="rect">
            <a:avLst/>
          </a:prstGeom>
          <a:noFill/>
          <a:ln>
            <a:noFill/>
          </a:ln>
        </p:spPr>
      </p:pic>
      <p:sp>
        <p:nvSpPr>
          <p:cNvPr id="304" name="Google Shape;304;p19"/>
          <p:cNvSpPr txBox="1"/>
          <p:nvPr/>
        </p:nvSpPr>
        <p:spPr>
          <a:xfrm>
            <a:off x="0" y="63288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6">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7"/>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1"/>
                                        </p:tgtEl>
                                        <p:attrNameLst>
                                          <p:attrName>style.visibility</p:attrName>
                                        </p:attrNameLst>
                                      </p:cBhvr>
                                      <p:to>
                                        <p:strVal val="visible"/>
                                      </p:to>
                                    </p:set>
                                    <p:anim calcmode="lin" valueType="num">
                                      <p:cBhvr additive="base">
                                        <p:cTn dur="500"/>
                                        <p:tgtEl>
                                          <p:spTgt spid="30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500"/>
                                        <p:tgtEl>
                                          <p:spTgt spid="30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155ecc44b77_0_84"/>
          <p:cNvSpPr txBox="1"/>
          <p:nvPr>
            <p:ph type="title"/>
          </p:nvPr>
        </p:nvSpPr>
        <p:spPr>
          <a:xfrm>
            <a:off x="966000" y="335036"/>
            <a:ext cx="7212000" cy="1134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NZ" sz="3200" u="none" cap="none" strike="noStrike">
                <a:solidFill>
                  <a:schemeClr val="accent1"/>
                </a:solidFill>
                <a:latin typeface="Calibri"/>
                <a:ea typeface="Calibri"/>
                <a:cs typeface="Calibri"/>
                <a:sym typeface="Calibri"/>
              </a:rPr>
              <a:t>Thanks – want to keep in touch?</a:t>
            </a:r>
            <a:endParaRPr b="1" i="0" sz="32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800"/>
              <a:buFont typeface="Calibri"/>
              <a:buNone/>
            </a:pPr>
            <a:r>
              <a:t/>
            </a:r>
            <a:endParaRPr b="1" i="0" sz="3200" u="none" cap="none" strike="noStrike">
              <a:solidFill>
                <a:schemeClr val="dk2"/>
              </a:solidFill>
              <a:latin typeface="Calibri"/>
              <a:ea typeface="Calibri"/>
              <a:cs typeface="Calibri"/>
              <a:sym typeface="Calibri"/>
            </a:endParaRPr>
          </a:p>
        </p:txBody>
      </p:sp>
      <p:sp>
        <p:nvSpPr>
          <p:cNvPr id="310" name="Google Shape;310;g155ecc44b77_0_84"/>
          <p:cNvSpPr txBox="1"/>
          <p:nvPr/>
        </p:nvSpPr>
        <p:spPr>
          <a:xfrm>
            <a:off x="2708950" y="1524151"/>
            <a:ext cx="4920600" cy="2472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400"/>
              <a:buFont typeface="Calibri"/>
              <a:buNone/>
            </a:pPr>
            <a:r>
              <a:rPr b="0" i="0" lang="en-NZ" sz="1400" u="none" cap="none" strike="noStrike">
                <a:solidFill>
                  <a:srgbClr val="000000"/>
                </a:solidFill>
                <a:latin typeface="Arial"/>
                <a:ea typeface="Arial"/>
                <a:cs typeface="Arial"/>
                <a:sym typeface="Arial"/>
              </a:rPr>
              <a:t>Email us on </a:t>
            </a:r>
            <a:r>
              <a:rPr b="0" i="0" lang="en-NZ" sz="1400" u="sng" cap="none" strike="noStrike">
                <a:solidFill>
                  <a:schemeClr val="hlink"/>
                </a:solidFill>
                <a:latin typeface="Arial"/>
                <a:ea typeface="Arial"/>
                <a:cs typeface="Arial"/>
                <a:sym typeface="Arial"/>
                <a:hlinkClick r:id="rId3"/>
              </a:rPr>
              <a:t>enquiries@sciencelearn.org.nz</a:t>
            </a:r>
            <a:r>
              <a:rPr b="0" i="0" lang="en-NZ" sz="1400" u="none"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400" u="sng" cap="none" strike="noStrike">
                <a:solidFill>
                  <a:schemeClr val="hlink"/>
                </a:solidFill>
                <a:latin typeface="Arial"/>
                <a:ea typeface="Arial"/>
                <a:cs typeface="Arial"/>
                <a:sym typeface="Arial"/>
                <a:hlinkClick r:id="rId4"/>
              </a:rPr>
              <a:t>https://twitter.com/NZScienceLearn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0" sz="1000" u="sng"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400" u="sng" cap="none" strike="noStrike">
                <a:solidFill>
                  <a:schemeClr val="hlink"/>
                </a:solidFill>
                <a:latin typeface="Arial"/>
                <a:ea typeface="Arial"/>
                <a:cs typeface="Arial"/>
                <a:sym typeface="Arial"/>
                <a:hlinkClick r:id="rId5"/>
              </a:rPr>
              <a:t>www.facebook.com/nzsciencelearn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000" u="sng"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400" u="sng" cap="none" strike="noStrike">
                <a:solidFill>
                  <a:schemeClr val="hlink"/>
                </a:solidFill>
                <a:latin typeface="Arial"/>
                <a:ea typeface="Arial"/>
                <a:cs typeface="Arial"/>
                <a:sym typeface="Arial"/>
                <a:hlinkClick r:id="rId6"/>
              </a:rPr>
              <a:t>https://nz.pinterest.com/nzsciencelearn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chemeClr val="hlink"/>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chemeClr val="hlink"/>
              </a:buClr>
              <a:buSzPts val="400"/>
              <a:buFont typeface="Calibri"/>
              <a:buNone/>
            </a:pPr>
            <a:r>
              <a:rPr b="0" i="0" lang="en-NZ" sz="1400" u="sng" cap="none" strike="noStrike">
                <a:solidFill>
                  <a:schemeClr val="hlink"/>
                </a:solidFill>
                <a:latin typeface="Arial"/>
                <a:ea typeface="Arial"/>
                <a:cs typeface="Arial"/>
                <a:sym typeface="Arial"/>
                <a:hlinkClick r:id="rId7"/>
              </a:rPr>
              <a:t>www.instagram.com/sciencelearninghubnz</a:t>
            </a:r>
            <a:endParaRPr b="0" i="0" sz="1600" u="none" cap="none" strike="noStrike">
              <a:solidFill>
                <a:srgbClr val="000000"/>
              </a:solidFill>
              <a:latin typeface="Calibri"/>
              <a:ea typeface="Calibri"/>
              <a:cs typeface="Calibri"/>
              <a:sym typeface="Calibri"/>
            </a:endParaRPr>
          </a:p>
        </p:txBody>
      </p:sp>
      <p:sp>
        <p:nvSpPr>
          <p:cNvPr id="311" name="Google Shape;311;g155ecc44b77_0_84"/>
          <p:cNvSpPr txBox="1"/>
          <p:nvPr/>
        </p:nvSpPr>
        <p:spPr>
          <a:xfrm>
            <a:off x="392550" y="4274450"/>
            <a:ext cx="8595000" cy="77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NZ" sz="1400" u="none" cap="none" strike="noStrike">
                <a:solidFill>
                  <a:srgbClr val="000000"/>
                </a:solidFill>
                <a:latin typeface="Arial"/>
                <a:ea typeface="Arial"/>
                <a:cs typeface="Arial"/>
                <a:sym typeface="Arial"/>
              </a:rPr>
              <a:t>Join us in our </a:t>
            </a:r>
            <a:r>
              <a:rPr b="1" i="0" lang="en-NZ" sz="1400" u="none" cap="none" strike="noStrike">
                <a:solidFill>
                  <a:schemeClr val="accent1"/>
                </a:solidFill>
                <a:latin typeface="Arial"/>
                <a:ea typeface="Arial"/>
                <a:cs typeface="Arial"/>
                <a:sym typeface="Arial"/>
              </a:rPr>
              <a:t>discussion chan</a:t>
            </a:r>
            <a:r>
              <a:rPr b="1" i="0" lang="en-NZ" sz="1400" u="none" cap="none" strike="noStrike">
                <a:solidFill>
                  <a:srgbClr val="2C7C9F"/>
                </a:solidFill>
                <a:latin typeface="Arial"/>
                <a:ea typeface="Arial"/>
                <a:cs typeface="Arial"/>
                <a:sym typeface="Arial"/>
              </a:rPr>
              <a:t>nel</a:t>
            </a:r>
            <a:r>
              <a:rPr b="1" i="0" lang="en-NZ" sz="1400" u="none" cap="none" strike="noStrike">
                <a:solidFill>
                  <a:srgbClr val="000000"/>
                </a:solidFill>
                <a:latin typeface="Arial"/>
                <a:ea typeface="Arial"/>
                <a:cs typeface="Arial"/>
                <a:sym typeface="Arial"/>
              </a:rPr>
              <a:t> </a:t>
            </a:r>
            <a:r>
              <a:rPr b="0" i="0" lang="en-NZ" sz="1400" u="none" cap="none" strike="noStrike">
                <a:solidFill>
                  <a:schemeClr val="dk1"/>
                </a:solidFill>
                <a:latin typeface="Arial"/>
                <a:ea typeface="Arial"/>
                <a:cs typeface="Arial"/>
                <a:sym typeface="Arial"/>
              </a:rPr>
              <a:t>on</a:t>
            </a:r>
            <a:r>
              <a:rPr b="0" i="0" lang="en-NZ" sz="1400" u="none" cap="none" strike="noStrike">
                <a:solidFill>
                  <a:schemeClr val="accent1"/>
                </a:solidFill>
                <a:latin typeface="Arial"/>
                <a:ea typeface="Arial"/>
                <a:cs typeface="Arial"/>
                <a:sym typeface="Arial"/>
              </a:rPr>
              <a:t> </a:t>
            </a:r>
            <a:r>
              <a:rPr b="0" i="0" lang="en-NZ" sz="1400" u="sng" cap="none" strike="noStrike">
                <a:solidFill>
                  <a:schemeClr val="hlink"/>
                </a:solidFill>
                <a:latin typeface="Arial"/>
                <a:ea typeface="Arial"/>
                <a:cs typeface="Arial"/>
                <a:sym typeface="Arial"/>
                <a:hlinkClick r:id="rId8"/>
              </a:rPr>
              <a:t>Slack</a:t>
            </a:r>
            <a:r>
              <a:rPr b="0" i="0" lang="en-NZ" sz="1400" u="none" cap="none" strike="noStrike">
                <a:solidFill>
                  <a:schemeClr val="accent1"/>
                </a:solidFill>
                <a:latin typeface="Arial"/>
                <a:ea typeface="Arial"/>
                <a:cs typeface="Arial"/>
                <a:sym typeface="Arial"/>
              </a:rPr>
              <a:t> </a:t>
            </a:r>
            <a:r>
              <a:rPr b="0" i="0" lang="en-NZ" sz="1400" u="none" cap="none" strike="noStrike">
                <a:solidFill>
                  <a:srgbClr val="000000"/>
                </a:solidFill>
                <a:latin typeface="Arial"/>
                <a:ea typeface="Arial"/>
                <a:cs typeface="Arial"/>
                <a:sym typeface="Arial"/>
              </a:rPr>
              <a:t>(</a:t>
            </a:r>
            <a:r>
              <a:rPr b="0" i="0" lang="en-NZ" sz="1400" u="sng" cap="none" strike="noStrike">
                <a:solidFill>
                  <a:schemeClr val="hlink"/>
                </a:solidFill>
                <a:latin typeface="Arial"/>
                <a:ea typeface="Arial"/>
                <a:cs typeface="Arial"/>
                <a:sym typeface="Arial"/>
                <a:hlinkClick r:id="rId9"/>
              </a:rPr>
              <a:t>http://slh-talk.slack.com</a:t>
            </a:r>
            <a:r>
              <a:rPr b="0" i="0" lang="en-NZ" sz="1400" u="none" cap="none" strike="noStrike">
                <a:solidFill>
                  <a:schemeClr val="dk1"/>
                </a:solidFill>
                <a:latin typeface="Arial"/>
                <a:ea typeface="Arial"/>
                <a:cs typeface="Arial"/>
                <a:sym typeface="Arial"/>
              </a:rPr>
              <a:t>).</a:t>
            </a:r>
            <a:r>
              <a:rPr b="0" i="0" lang="en-NZ" sz="1400" u="none" cap="none" strike="noStrike">
                <a:solidFill>
                  <a:schemeClr val="accen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NZ" sz="1400" u="none" cap="none" strike="noStrike">
                <a:solidFill>
                  <a:srgbClr val="000000"/>
                </a:solidFill>
                <a:latin typeface="Arial"/>
                <a:ea typeface="Arial"/>
                <a:cs typeface="Arial"/>
                <a:sym typeface="Arial"/>
              </a:rPr>
              <a:t>(Any problems accessing Slack, please contact us via our enquiries email, </a:t>
            </a:r>
            <a:r>
              <a:rPr b="0" i="0" lang="en-NZ" sz="1400" u="sng" cap="none" strike="noStrike">
                <a:solidFill>
                  <a:schemeClr val="hlink"/>
                </a:solidFill>
                <a:latin typeface="Arial"/>
                <a:ea typeface="Arial"/>
                <a:cs typeface="Arial"/>
                <a:sym typeface="Arial"/>
                <a:hlinkClick r:id="rId10"/>
              </a:rPr>
              <a:t>enquiries@sciencelearn.org.nz</a:t>
            </a:r>
            <a:r>
              <a:rPr b="0" i="0" lang="en-NZ"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312" name="Google Shape;312;g155ecc44b77_0_84"/>
          <p:cNvPicPr preferRelativeResize="0"/>
          <p:nvPr/>
        </p:nvPicPr>
        <p:blipFill rotWithShape="1">
          <a:blip r:embed="rId11">
            <a:alphaModFix/>
          </a:blip>
          <a:srcRect b="7634" l="1498" r="1196" t="8912"/>
          <a:stretch/>
        </p:blipFill>
        <p:spPr>
          <a:xfrm>
            <a:off x="0" y="5544484"/>
            <a:ext cx="9144005" cy="1313516"/>
          </a:xfrm>
          <a:prstGeom prst="rect">
            <a:avLst/>
          </a:prstGeom>
          <a:noFill/>
          <a:ln>
            <a:noFill/>
          </a:ln>
        </p:spPr>
      </p:pic>
      <p:pic>
        <p:nvPicPr>
          <p:cNvPr id="313" name="Google Shape;313;g155ecc44b77_0_84"/>
          <p:cNvPicPr preferRelativeResize="0"/>
          <p:nvPr/>
        </p:nvPicPr>
        <p:blipFill rotWithShape="1">
          <a:blip r:embed="rId12">
            <a:alphaModFix/>
          </a:blip>
          <a:srcRect b="0" l="0" r="0" t="0"/>
          <a:stretch/>
        </p:blipFill>
        <p:spPr>
          <a:xfrm>
            <a:off x="2076738" y="1469100"/>
            <a:ext cx="397675" cy="397675"/>
          </a:xfrm>
          <a:prstGeom prst="rect">
            <a:avLst/>
          </a:prstGeom>
          <a:noFill/>
          <a:ln>
            <a:noFill/>
          </a:ln>
        </p:spPr>
      </p:pic>
      <p:pic>
        <p:nvPicPr>
          <p:cNvPr id="314" name="Google Shape;314;g155ecc44b77_0_84"/>
          <p:cNvPicPr preferRelativeResize="0"/>
          <p:nvPr/>
        </p:nvPicPr>
        <p:blipFill rotWithShape="1">
          <a:blip r:embed="rId13">
            <a:alphaModFix/>
          </a:blip>
          <a:srcRect b="0" l="20571" r="0" t="15254"/>
          <a:stretch/>
        </p:blipFill>
        <p:spPr>
          <a:xfrm>
            <a:off x="2114169" y="2082967"/>
            <a:ext cx="322807" cy="403733"/>
          </a:xfrm>
          <a:prstGeom prst="rect">
            <a:avLst/>
          </a:prstGeom>
          <a:noFill/>
          <a:ln>
            <a:noFill/>
          </a:ln>
        </p:spPr>
      </p:pic>
      <p:pic>
        <p:nvPicPr>
          <p:cNvPr id="315" name="Google Shape;315;g155ecc44b77_0_84"/>
          <p:cNvPicPr preferRelativeResize="0"/>
          <p:nvPr/>
        </p:nvPicPr>
        <p:blipFill rotWithShape="1">
          <a:blip r:embed="rId14">
            <a:alphaModFix/>
          </a:blip>
          <a:srcRect b="0" l="0" r="0" t="0"/>
          <a:stretch/>
        </p:blipFill>
        <p:spPr>
          <a:xfrm>
            <a:off x="2127076" y="2617834"/>
            <a:ext cx="296999" cy="285000"/>
          </a:xfrm>
          <a:prstGeom prst="rect">
            <a:avLst/>
          </a:prstGeom>
          <a:noFill/>
          <a:ln>
            <a:noFill/>
          </a:ln>
        </p:spPr>
      </p:pic>
      <p:pic>
        <p:nvPicPr>
          <p:cNvPr id="316" name="Google Shape;316;g155ecc44b77_0_84"/>
          <p:cNvPicPr preferRelativeResize="0"/>
          <p:nvPr/>
        </p:nvPicPr>
        <p:blipFill rotWithShape="1">
          <a:blip r:embed="rId15">
            <a:alphaModFix/>
          </a:blip>
          <a:srcRect b="0" l="11777" r="0" t="9673"/>
          <a:stretch/>
        </p:blipFill>
        <p:spPr>
          <a:xfrm>
            <a:off x="2127084" y="3033960"/>
            <a:ext cx="297000" cy="395054"/>
          </a:xfrm>
          <a:prstGeom prst="rect">
            <a:avLst/>
          </a:prstGeom>
          <a:noFill/>
          <a:ln>
            <a:noFill/>
          </a:ln>
        </p:spPr>
      </p:pic>
      <p:pic>
        <p:nvPicPr>
          <p:cNvPr id="317" name="Google Shape;317;g155ecc44b77_0_84"/>
          <p:cNvPicPr preferRelativeResize="0"/>
          <p:nvPr/>
        </p:nvPicPr>
        <p:blipFill rotWithShape="1">
          <a:blip r:embed="rId16">
            <a:alphaModFix/>
          </a:blip>
          <a:srcRect b="0" l="0" r="0" t="0"/>
          <a:stretch/>
        </p:blipFill>
        <p:spPr>
          <a:xfrm>
            <a:off x="2127072" y="3653869"/>
            <a:ext cx="297000" cy="29701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5"/>
          <p:cNvSpPr txBox="1"/>
          <p:nvPr>
            <p:ph type="title"/>
          </p:nvPr>
        </p:nvSpPr>
        <p:spPr>
          <a:xfrm>
            <a:off x="623100" y="387324"/>
            <a:ext cx="6920700" cy="6579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600"/>
              <a:buFont typeface="Arial"/>
              <a:buNone/>
            </a:pPr>
            <a:r>
              <a:rPr b="1" lang="en-NZ"/>
              <a:t>Ngā mihi nui</a:t>
            </a:r>
            <a:endParaRPr b="1"/>
          </a:p>
        </p:txBody>
      </p:sp>
      <p:pic>
        <p:nvPicPr>
          <p:cNvPr id="324" name="Google Shape;324;p25"/>
          <p:cNvPicPr preferRelativeResize="0"/>
          <p:nvPr/>
        </p:nvPicPr>
        <p:blipFill rotWithShape="1">
          <a:blip r:embed="rId3">
            <a:alphaModFix/>
          </a:blip>
          <a:srcRect b="0" l="0" r="0" t="0"/>
          <a:stretch/>
        </p:blipFill>
        <p:spPr>
          <a:xfrm>
            <a:off x="685800" y="1422432"/>
            <a:ext cx="7772400" cy="4849719"/>
          </a:xfrm>
          <a:prstGeom prst="rect">
            <a:avLst/>
          </a:prstGeom>
          <a:noFill/>
          <a:ln>
            <a:noFill/>
          </a:ln>
        </p:spPr>
      </p:pic>
      <p:sp>
        <p:nvSpPr>
          <p:cNvPr id="325" name="Google Shape;325;p25"/>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3"/>
          <p:cNvSpPr txBox="1"/>
          <p:nvPr/>
        </p:nvSpPr>
        <p:spPr>
          <a:xfrm>
            <a:off x="1361241" y="5410588"/>
            <a:ext cx="6728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NZ" sz="3200" u="none" cap="none" strike="noStrike">
                <a:solidFill>
                  <a:srgbClr val="0E3561"/>
                </a:solidFill>
                <a:latin typeface="Arial"/>
                <a:ea typeface="Arial"/>
                <a:cs typeface="Arial"/>
                <a:sym typeface="Arial"/>
              </a:rPr>
              <a:t>The Science Learning Hub team</a:t>
            </a:r>
            <a:endParaRPr b="0" i="0" sz="1400" u="none" cap="none" strike="noStrike">
              <a:solidFill>
                <a:srgbClr val="000000"/>
              </a:solidFill>
              <a:latin typeface="Arial"/>
              <a:ea typeface="Arial"/>
              <a:cs typeface="Arial"/>
              <a:sym typeface="Arial"/>
            </a:endParaRPr>
          </a:p>
        </p:txBody>
      </p:sp>
      <p:pic>
        <p:nvPicPr>
          <p:cNvPr id="54" name="Google Shape;54;p3"/>
          <p:cNvPicPr preferRelativeResize="0"/>
          <p:nvPr/>
        </p:nvPicPr>
        <p:blipFill rotWithShape="1">
          <a:blip r:embed="rId3">
            <a:alphaModFix/>
          </a:blip>
          <a:srcRect b="0" l="0" r="0" t="0"/>
          <a:stretch/>
        </p:blipFill>
        <p:spPr>
          <a:xfrm>
            <a:off x="741663" y="1470265"/>
            <a:ext cx="5593976" cy="3622766"/>
          </a:xfrm>
          <a:prstGeom prst="rect">
            <a:avLst/>
          </a:prstGeom>
          <a:noFill/>
          <a:ln>
            <a:noFill/>
          </a:ln>
        </p:spPr>
      </p:pic>
      <p:pic>
        <p:nvPicPr>
          <p:cNvPr id="55" name="Google Shape;55;p3"/>
          <p:cNvPicPr preferRelativeResize="0"/>
          <p:nvPr/>
        </p:nvPicPr>
        <p:blipFill rotWithShape="1">
          <a:blip r:embed="rId4">
            <a:alphaModFix/>
          </a:blip>
          <a:srcRect b="0" l="28937" r="6604" t="0"/>
          <a:stretch/>
        </p:blipFill>
        <p:spPr>
          <a:xfrm>
            <a:off x="6577176" y="3341175"/>
            <a:ext cx="1666575" cy="1751860"/>
          </a:xfrm>
          <a:prstGeom prst="rect">
            <a:avLst/>
          </a:prstGeom>
          <a:noFill/>
          <a:ln>
            <a:noFill/>
          </a:ln>
        </p:spPr>
      </p:pic>
      <p:pic>
        <p:nvPicPr>
          <p:cNvPr id="56" name="Google Shape;56;p3"/>
          <p:cNvPicPr preferRelativeResize="0"/>
          <p:nvPr/>
        </p:nvPicPr>
        <p:blipFill rotWithShape="1">
          <a:blip r:embed="rId5">
            <a:alphaModFix/>
          </a:blip>
          <a:srcRect b="0" l="0" r="0" t="0"/>
          <a:stretch/>
        </p:blipFill>
        <p:spPr>
          <a:xfrm>
            <a:off x="6577176" y="1470274"/>
            <a:ext cx="1666575" cy="1755450"/>
          </a:xfrm>
          <a:prstGeom prst="rect">
            <a:avLst/>
          </a:prstGeom>
          <a:noFill/>
          <a:ln>
            <a:noFill/>
          </a:ln>
        </p:spPr>
      </p:pic>
      <p:sp>
        <p:nvSpPr>
          <p:cNvPr id="57" name="Google Shape;57;p3"/>
          <p:cNvSpPr txBox="1"/>
          <p:nvPr/>
        </p:nvSpPr>
        <p:spPr>
          <a:xfrm>
            <a:off x="7068775" y="3153250"/>
            <a:ext cx="1358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
          <p:cNvSpPr txBox="1"/>
          <p:nvPr/>
        </p:nvSpPr>
        <p:spPr>
          <a:xfrm>
            <a:off x="0" y="6312925"/>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6">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7"/>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g155ecc44b77_0_25"/>
          <p:cNvSpPr txBox="1"/>
          <p:nvPr/>
        </p:nvSpPr>
        <p:spPr>
          <a:xfrm>
            <a:off x="457200" y="193675"/>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NZ" sz="3600" u="none" cap="none" strike="noStrike">
                <a:solidFill>
                  <a:srgbClr val="2C7C9F"/>
                </a:solidFill>
                <a:latin typeface="Arial"/>
                <a:ea typeface="Arial"/>
                <a:cs typeface="Arial"/>
                <a:sym typeface="Arial"/>
              </a:rPr>
              <a:t>Purpose</a:t>
            </a:r>
            <a:endParaRPr b="1" i="0" sz="3600" u="none" cap="none" strike="noStrike">
              <a:solidFill>
                <a:srgbClr val="2C7C9F"/>
              </a:solidFill>
              <a:latin typeface="Arial"/>
              <a:ea typeface="Arial"/>
              <a:cs typeface="Arial"/>
              <a:sym typeface="Arial"/>
            </a:endParaRPr>
          </a:p>
        </p:txBody>
      </p:sp>
      <p:sp>
        <p:nvSpPr>
          <p:cNvPr id="65" name="Google Shape;65;g155ecc44b77_0_25"/>
          <p:cNvSpPr/>
          <p:nvPr/>
        </p:nvSpPr>
        <p:spPr>
          <a:xfrm>
            <a:off x="4657150" y="1412325"/>
            <a:ext cx="4059600" cy="444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NZ" sz="2400" u="none" cap="none" strike="noStrike">
                <a:solidFill>
                  <a:srgbClr val="000000"/>
                </a:solidFill>
                <a:latin typeface="Arial"/>
                <a:ea typeface="Arial"/>
                <a:cs typeface="Arial"/>
                <a:sym typeface="Arial"/>
              </a:rPr>
              <a:t>Share our exciting new resources.</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en-NZ" sz="2400" u="none" cap="none" strike="noStrike">
                <a:solidFill>
                  <a:srgbClr val="000000"/>
                </a:solidFill>
                <a:latin typeface="Arial"/>
                <a:ea typeface="Arial"/>
                <a:cs typeface="Arial"/>
                <a:sym typeface="Arial"/>
              </a:rPr>
              <a:t>Inspire you to explore Aotearoa in space as a context for learning.</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en-NZ" sz="2400" u="none" cap="none" strike="noStrike">
                <a:solidFill>
                  <a:srgbClr val="000000"/>
                </a:solidFill>
                <a:latin typeface="Arial"/>
                <a:ea typeface="Arial"/>
                <a:cs typeface="Arial"/>
                <a:sym typeface="Arial"/>
              </a:rPr>
              <a:t>Answer your questions.</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1000"/>
              </a:spcBef>
              <a:spcAft>
                <a:spcPts val="0"/>
              </a:spcAft>
              <a:buClr>
                <a:srgbClr val="000000"/>
              </a:buClr>
              <a:buSzPts val="2400"/>
              <a:buFont typeface="Arial"/>
              <a:buChar char="●"/>
            </a:pPr>
            <a:r>
              <a:rPr b="0" i="0" lang="en-NZ" sz="2400" u="none" cap="none" strike="noStrike">
                <a:solidFill>
                  <a:srgbClr val="000000"/>
                </a:solidFill>
                <a:latin typeface="Arial"/>
                <a:ea typeface="Arial"/>
                <a:cs typeface="Arial"/>
                <a:sym typeface="Arial"/>
              </a:rPr>
              <a:t>Support your students to see themselves in space!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400"/>
              <a:buFont typeface="Arial"/>
              <a:buNone/>
            </a:pPr>
            <a:r>
              <a:rPr b="0" i="0" lang="en-NZ"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1000"/>
              </a:spcAft>
              <a:buClr>
                <a:srgbClr val="000000"/>
              </a:buClr>
              <a:buSzPts val="2000"/>
              <a:buFont typeface="Arial"/>
              <a:buNone/>
            </a:pPr>
            <a:r>
              <a:t/>
            </a:r>
            <a:endParaRPr b="0" i="0" sz="2000" u="none" cap="none" strike="noStrike">
              <a:solidFill>
                <a:srgbClr val="434343"/>
              </a:solidFill>
              <a:latin typeface="Arial"/>
              <a:ea typeface="Arial"/>
              <a:cs typeface="Arial"/>
              <a:sym typeface="Arial"/>
            </a:endParaRPr>
          </a:p>
        </p:txBody>
      </p:sp>
      <p:sp>
        <p:nvSpPr>
          <p:cNvPr id="66" name="Google Shape;66;g155ecc44b77_0_25"/>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t/>
            </a:r>
            <a:endParaRPr b="0" i="1" sz="1050" u="none" cap="none" strike="noStrike">
              <a:solidFill>
                <a:srgbClr val="000000"/>
              </a:solidFill>
              <a:latin typeface="Arial"/>
              <a:ea typeface="Arial"/>
              <a:cs typeface="Arial"/>
              <a:sym typeface="Arial"/>
            </a:endParaRPr>
          </a:p>
        </p:txBody>
      </p:sp>
      <p:sp>
        <p:nvSpPr>
          <p:cNvPr id="67" name="Google Shape;67;g155ecc44b77_0_25"/>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NZ" sz="900" u="none" cap="none" strike="noStrike">
                <a:solidFill>
                  <a:schemeClr val="dk1"/>
                </a:solidFill>
                <a:latin typeface="Verdana"/>
                <a:ea typeface="Verdana"/>
                <a:cs typeface="Verdana"/>
                <a:sym typeface="Verdana"/>
              </a:rPr>
              <a:t>© Copyright. Science Learning Hub – Pokapū Akoranga Pūtaiao The University of Waikato Te Whare Wananga o Waikato.</a:t>
            </a:r>
            <a:endParaRPr b="0" i="0" sz="9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900"/>
              <a:buFont typeface="Arial"/>
              <a:buNone/>
            </a:pPr>
            <a:r>
              <a:rPr b="0" i="0" lang="en-NZ" sz="900" u="none" cap="none" strike="noStrike">
                <a:solidFill>
                  <a:schemeClr val="dk1"/>
                </a:solidFill>
                <a:latin typeface="Verdana"/>
                <a:ea typeface="Verdana"/>
                <a:cs typeface="Verdana"/>
                <a:sym typeface="Verdana"/>
              </a:rPr>
              <a:t>All Rights Reserved |</a:t>
            </a:r>
            <a:r>
              <a:rPr b="0" i="0" lang="en-NZ" sz="900" u="none" cap="none" strike="noStrike">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b="0" i="0" lang="en-NZ" sz="900" u="sng" cap="none" strike="noStrike">
                <a:solidFill>
                  <a:schemeClr val="hlink"/>
                </a:solidFill>
                <a:latin typeface="Verdana"/>
                <a:ea typeface="Verdana"/>
                <a:cs typeface="Verdana"/>
                <a:sym typeface="Verdana"/>
                <a:hlinkClick r:id="rId4"/>
              </a:rPr>
              <a:t>www.sciencelearn.org.nz</a:t>
            </a:r>
            <a:r>
              <a:rPr b="0" i="0" lang="en-NZ" sz="900" u="none" cap="none" strike="noStrike">
                <a:solidFill>
                  <a:schemeClr val="dk1"/>
                </a:solidFill>
                <a:latin typeface="Verdana"/>
                <a:ea typeface="Verdana"/>
                <a:cs typeface="Verdana"/>
                <a:sym typeface="Verdana"/>
              </a:rPr>
              <a:t>. All images are copyrighted. For further information, please refer to </a:t>
            </a:r>
            <a:r>
              <a:rPr b="0" i="0" lang="en-NZ" sz="900" u="sng" cap="none" strike="noStrike">
                <a:solidFill>
                  <a:srgbClr val="7030A0"/>
                </a:solidFill>
                <a:latin typeface="Verdana"/>
                <a:ea typeface="Verdana"/>
                <a:cs typeface="Verdana"/>
                <a:sym typeface="Verdana"/>
              </a:rPr>
              <a:t>enquiries@sciencelearn.org.nz</a:t>
            </a:r>
            <a:endParaRPr b="0" i="0" sz="900" u="sng" cap="none" strike="noStrike">
              <a:solidFill>
                <a:srgbClr val="7030A0"/>
              </a:solidFill>
              <a:latin typeface="Verdana"/>
              <a:ea typeface="Verdana"/>
              <a:cs typeface="Verdana"/>
              <a:sym typeface="Verdana"/>
            </a:endParaRPr>
          </a:p>
        </p:txBody>
      </p:sp>
      <p:sp>
        <p:nvSpPr>
          <p:cNvPr id="68" name="Google Shape;68;g155ecc44b77_0_25"/>
          <p:cNvSpPr txBox="1"/>
          <p:nvPr/>
        </p:nvSpPr>
        <p:spPr>
          <a:xfrm>
            <a:off x="2975650" y="5125925"/>
            <a:ext cx="1681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Verdana"/>
              <a:ea typeface="Verdana"/>
              <a:cs typeface="Verdana"/>
              <a:sym typeface="Verdana"/>
            </a:endParaRPr>
          </a:p>
        </p:txBody>
      </p:sp>
      <p:pic>
        <p:nvPicPr>
          <p:cNvPr id="69" name="Google Shape;69;g155ecc44b77_0_25"/>
          <p:cNvPicPr preferRelativeResize="0"/>
          <p:nvPr/>
        </p:nvPicPr>
        <p:blipFill rotWithShape="1">
          <a:blip r:embed="rId5">
            <a:alphaModFix/>
          </a:blip>
          <a:srcRect b="0" l="6631" r="16786" t="0"/>
          <a:stretch/>
        </p:blipFill>
        <p:spPr>
          <a:xfrm>
            <a:off x="381600" y="1706550"/>
            <a:ext cx="4059600" cy="3702000"/>
          </a:xfrm>
          <a:prstGeom prst="ellipse">
            <a:avLst/>
          </a:prstGeom>
          <a:noFill/>
          <a:ln>
            <a:noFill/>
          </a:ln>
        </p:spPr>
      </p:pic>
      <p:sp>
        <p:nvSpPr>
          <p:cNvPr id="70" name="Google Shape;70;g155ecc44b77_0_25"/>
          <p:cNvSpPr txBox="1"/>
          <p:nvPr/>
        </p:nvSpPr>
        <p:spPr>
          <a:xfrm>
            <a:off x="2012450" y="5125925"/>
            <a:ext cx="1118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NZ" sz="1000" u="none" cap="none" strike="noStrike">
                <a:solidFill>
                  <a:schemeClr val="lt1"/>
                </a:solidFill>
                <a:latin typeface="Arial"/>
                <a:ea typeface="Arial"/>
                <a:cs typeface="Arial"/>
                <a:sym typeface="Arial"/>
              </a:rPr>
              <a:t>Rights: NASA</a:t>
            </a:r>
            <a:endParaRPr b="0" i="0" sz="10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9"/>
          <p:cNvPicPr preferRelativeResize="0"/>
          <p:nvPr/>
        </p:nvPicPr>
        <p:blipFill rotWithShape="1">
          <a:blip r:embed="rId3">
            <a:alphaModFix/>
          </a:blip>
          <a:srcRect b="0" l="0" r="0" t="0"/>
          <a:stretch/>
        </p:blipFill>
        <p:spPr>
          <a:xfrm>
            <a:off x="1665661" y="667245"/>
            <a:ext cx="5812677" cy="3277942"/>
          </a:xfrm>
          <a:prstGeom prst="rect">
            <a:avLst/>
          </a:prstGeom>
          <a:noFill/>
          <a:ln>
            <a:noFill/>
          </a:ln>
        </p:spPr>
      </p:pic>
      <p:pic>
        <p:nvPicPr>
          <p:cNvPr id="77" name="Google Shape;77;p9"/>
          <p:cNvPicPr preferRelativeResize="0"/>
          <p:nvPr/>
        </p:nvPicPr>
        <p:blipFill rotWithShape="1">
          <a:blip r:embed="rId4">
            <a:alphaModFix/>
          </a:blip>
          <a:srcRect b="0" l="0" r="0" t="0"/>
          <a:stretch/>
        </p:blipFill>
        <p:spPr>
          <a:xfrm>
            <a:off x="876617" y="4052158"/>
            <a:ext cx="7772401" cy="2441080"/>
          </a:xfrm>
          <a:prstGeom prst="rect">
            <a:avLst/>
          </a:prstGeom>
          <a:noFill/>
          <a:ln>
            <a:noFill/>
          </a:ln>
        </p:spPr>
      </p:pic>
      <p:sp>
        <p:nvSpPr>
          <p:cNvPr id="78" name="Google Shape;78;p9"/>
          <p:cNvSpPr txBox="1"/>
          <p:nvPr/>
        </p:nvSpPr>
        <p:spPr>
          <a:xfrm>
            <a:off x="0" y="64451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5">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6"/>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8"/>
          <p:cNvSpPr txBox="1"/>
          <p:nvPr/>
        </p:nvSpPr>
        <p:spPr>
          <a:xfrm rot="5400000">
            <a:off x="8005900" y="5310925"/>
            <a:ext cx="937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NZ" sz="800" u="none" cap="none" strike="noStrike">
                <a:solidFill>
                  <a:schemeClr val="lt1"/>
                </a:solidFill>
                <a:latin typeface="Arial"/>
                <a:ea typeface="Arial"/>
                <a:cs typeface="Arial"/>
                <a:sym typeface="Arial"/>
              </a:rPr>
              <a:t>MethaneSAT</a:t>
            </a:r>
            <a:endParaRPr b="0" i="0" sz="800" u="none" cap="none" strike="noStrike">
              <a:solidFill>
                <a:schemeClr val="lt1"/>
              </a:solidFill>
              <a:latin typeface="Arial"/>
              <a:ea typeface="Arial"/>
              <a:cs typeface="Arial"/>
              <a:sym typeface="Arial"/>
            </a:endParaRPr>
          </a:p>
        </p:txBody>
      </p:sp>
      <p:pic>
        <p:nvPicPr>
          <p:cNvPr id="85" name="Google Shape;85;p8"/>
          <p:cNvPicPr preferRelativeResize="0"/>
          <p:nvPr/>
        </p:nvPicPr>
        <p:blipFill rotWithShape="1">
          <a:blip r:embed="rId3">
            <a:alphaModFix/>
          </a:blip>
          <a:srcRect b="0" l="0" r="0" t="0"/>
          <a:stretch/>
        </p:blipFill>
        <p:spPr>
          <a:xfrm>
            <a:off x="178863" y="1141125"/>
            <a:ext cx="8786276" cy="4862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0"/>
          <p:cNvSpPr txBox="1"/>
          <p:nvPr/>
        </p:nvSpPr>
        <p:spPr>
          <a:xfrm>
            <a:off x="1561775" y="2759175"/>
            <a:ext cx="6070800" cy="846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NZ" sz="4900" u="none" cap="none" strike="noStrike">
                <a:solidFill>
                  <a:schemeClr val="accent1"/>
                </a:solidFill>
                <a:latin typeface="Arial"/>
                <a:ea typeface="Arial"/>
                <a:cs typeface="Arial"/>
                <a:sym typeface="Arial"/>
              </a:rPr>
              <a:t>Aotearoa in </a:t>
            </a:r>
            <a:r>
              <a:rPr b="1" lang="en-NZ" sz="4900">
                <a:solidFill>
                  <a:schemeClr val="accent1"/>
                </a:solidFill>
              </a:rPr>
              <a:t>s</a:t>
            </a:r>
            <a:r>
              <a:rPr b="1" i="0" lang="en-NZ" sz="4900" u="none" cap="none" strike="noStrike">
                <a:solidFill>
                  <a:schemeClr val="accent1"/>
                </a:solidFill>
                <a:latin typeface="Arial"/>
                <a:ea typeface="Arial"/>
                <a:cs typeface="Arial"/>
                <a:sym typeface="Arial"/>
              </a:rPr>
              <a:t>pace </a:t>
            </a:r>
            <a:endParaRPr b="1" i="0" sz="900" u="none" cap="none" strike="noStrike">
              <a:solidFill>
                <a:schemeClr val="accent1"/>
              </a:solidFill>
              <a:latin typeface="Arial"/>
              <a:ea typeface="Arial"/>
              <a:cs typeface="Arial"/>
              <a:sym typeface="Arial"/>
            </a:endParaRPr>
          </a:p>
        </p:txBody>
      </p:sp>
      <p:pic>
        <p:nvPicPr>
          <p:cNvPr id="92" name="Google Shape;92;p10"/>
          <p:cNvPicPr preferRelativeResize="0"/>
          <p:nvPr/>
        </p:nvPicPr>
        <p:blipFill rotWithShape="1">
          <a:blip r:embed="rId3">
            <a:alphaModFix/>
          </a:blip>
          <a:srcRect b="9589" l="0" r="0" t="17999"/>
          <a:stretch/>
        </p:blipFill>
        <p:spPr>
          <a:xfrm>
            <a:off x="364601" y="170403"/>
            <a:ext cx="8465148" cy="2554018"/>
          </a:xfrm>
          <a:prstGeom prst="rect">
            <a:avLst/>
          </a:prstGeom>
          <a:noFill/>
          <a:ln>
            <a:noFill/>
          </a:ln>
        </p:spPr>
      </p:pic>
      <p:sp>
        <p:nvSpPr>
          <p:cNvPr id="93" name="Google Shape;93;p10"/>
          <p:cNvSpPr txBox="1"/>
          <p:nvPr/>
        </p:nvSpPr>
        <p:spPr>
          <a:xfrm>
            <a:off x="1160317" y="3682498"/>
            <a:ext cx="3158837"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NZ" sz="4400" u="none" cap="none" strike="noStrike">
                <a:solidFill>
                  <a:srgbClr val="15559C"/>
                </a:solidFill>
                <a:latin typeface="Arial"/>
                <a:ea typeface="Arial"/>
                <a:cs typeface="Arial"/>
                <a:sym typeface="Arial"/>
              </a:rPr>
              <a:t>19</a:t>
            </a:r>
            <a:r>
              <a:rPr b="0" i="0" lang="en-NZ" sz="4400" u="none" cap="none" strike="noStrike">
                <a:solidFill>
                  <a:srgbClr val="15559C"/>
                </a:solidFill>
                <a:latin typeface="Arial"/>
                <a:ea typeface="Arial"/>
                <a:cs typeface="Arial"/>
                <a:sym typeface="Arial"/>
              </a:rPr>
              <a:t> Articles</a:t>
            </a:r>
            <a:endParaRPr b="0" i="0" sz="4400" u="none" cap="none" strike="noStrike">
              <a:solidFill>
                <a:srgbClr val="000000"/>
              </a:solidFill>
              <a:latin typeface="Arial"/>
              <a:ea typeface="Arial"/>
              <a:cs typeface="Arial"/>
              <a:sym typeface="Arial"/>
            </a:endParaRPr>
          </a:p>
        </p:txBody>
      </p:sp>
      <p:sp>
        <p:nvSpPr>
          <p:cNvPr id="94" name="Google Shape;94;p10"/>
          <p:cNvSpPr txBox="1"/>
          <p:nvPr/>
        </p:nvSpPr>
        <p:spPr>
          <a:xfrm>
            <a:off x="1561779" y="4502203"/>
            <a:ext cx="31588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NZ" sz="4000" u="none" cap="none" strike="noStrike">
                <a:solidFill>
                  <a:srgbClr val="15559C"/>
                </a:solidFill>
                <a:latin typeface="Arial"/>
                <a:ea typeface="Arial"/>
                <a:cs typeface="Arial"/>
                <a:sym typeface="Arial"/>
              </a:rPr>
              <a:t>12 </a:t>
            </a:r>
            <a:r>
              <a:rPr b="0" i="0" lang="en-NZ" sz="4000" u="none" cap="none" strike="noStrike">
                <a:solidFill>
                  <a:srgbClr val="15559C"/>
                </a:solidFill>
                <a:latin typeface="Arial"/>
                <a:ea typeface="Arial"/>
                <a:cs typeface="Arial"/>
                <a:sym typeface="Arial"/>
              </a:rPr>
              <a:t>Activities</a:t>
            </a:r>
            <a:endParaRPr b="0" i="0" sz="4000" u="none" cap="none" strike="noStrike">
              <a:solidFill>
                <a:srgbClr val="15559C"/>
              </a:solidFill>
              <a:latin typeface="Arial"/>
              <a:ea typeface="Arial"/>
              <a:cs typeface="Arial"/>
              <a:sym typeface="Arial"/>
            </a:endParaRPr>
          </a:p>
        </p:txBody>
      </p:sp>
      <p:sp>
        <p:nvSpPr>
          <p:cNvPr id="95" name="Google Shape;95;p10"/>
          <p:cNvSpPr txBox="1"/>
          <p:nvPr/>
        </p:nvSpPr>
        <p:spPr>
          <a:xfrm>
            <a:off x="987102" y="5346898"/>
            <a:ext cx="75126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NZ" sz="4000" u="none" cap="none" strike="noStrike">
                <a:solidFill>
                  <a:srgbClr val="15559C"/>
                </a:solidFill>
                <a:latin typeface="Arial"/>
                <a:ea typeface="Arial"/>
                <a:cs typeface="Arial"/>
                <a:sym typeface="Arial"/>
              </a:rPr>
              <a:t>1</a:t>
            </a:r>
            <a:r>
              <a:rPr b="0" i="0" lang="en-NZ" sz="4000" u="none" cap="none" strike="noStrike">
                <a:solidFill>
                  <a:srgbClr val="15559C"/>
                </a:solidFill>
                <a:latin typeface="Arial"/>
                <a:ea typeface="Arial"/>
                <a:cs typeface="Arial"/>
                <a:sym typeface="Arial"/>
              </a:rPr>
              <a:t> Build a Satellite Interactive </a:t>
            </a:r>
            <a:endParaRPr b="0" i="0" sz="1400" u="none" cap="none" strike="noStrike">
              <a:solidFill>
                <a:srgbClr val="000000"/>
              </a:solidFill>
              <a:latin typeface="Arial"/>
              <a:ea typeface="Arial"/>
              <a:cs typeface="Arial"/>
              <a:sym typeface="Arial"/>
            </a:endParaRPr>
          </a:p>
        </p:txBody>
      </p:sp>
      <p:sp>
        <p:nvSpPr>
          <p:cNvPr id="96" name="Google Shape;96;p10"/>
          <p:cNvSpPr txBox="1"/>
          <p:nvPr/>
        </p:nvSpPr>
        <p:spPr>
          <a:xfrm>
            <a:off x="4881463" y="3681719"/>
            <a:ext cx="275120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NZ" sz="4000" u="none" cap="none" strike="noStrike">
                <a:solidFill>
                  <a:srgbClr val="15559C"/>
                </a:solidFill>
                <a:latin typeface="Arial"/>
                <a:ea typeface="Arial"/>
                <a:cs typeface="Arial"/>
                <a:sym typeface="Arial"/>
              </a:rPr>
              <a:t>27</a:t>
            </a:r>
            <a:r>
              <a:rPr b="0" i="0" lang="en-NZ" sz="4000" u="none" cap="none" strike="noStrike">
                <a:solidFill>
                  <a:srgbClr val="15559C"/>
                </a:solidFill>
                <a:latin typeface="Arial"/>
                <a:ea typeface="Arial"/>
                <a:cs typeface="Arial"/>
                <a:sym typeface="Arial"/>
              </a:rPr>
              <a:t> Videos</a:t>
            </a:r>
            <a:endParaRPr b="0" i="0" sz="4000" u="none" cap="none" strike="noStrike">
              <a:solidFill>
                <a:srgbClr val="15559C"/>
              </a:solidFill>
              <a:latin typeface="Arial"/>
              <a:ea typeface="Arial"/>
              <a:cs typeface="Arial"/>
              <a:sym typeface="Arial"/>
            </a:endParaRPr>
          </a:p>
        </p:txBody>
      </p:sp>
      <p:sp>
        <p:nvSpPr>
          <p:cNvPr id="97" name="Google Shape;97;p10"/>
          <p:cNvSpPr txBox="1"/>
          <p:nvPr/>
        </p:nvSpPr>
        <p:spPr>
          <a:xfrm>
            <a:off x="5202703" y="4502203"/>
            <a:ext cx="475903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NZ" sz="4000" u="none" cap="none" strike="noStrike">
                <a:solidFill>
                  <a:srgbClr val="15559C"/>
                </a:solidFill>
                <a:latin typeface="Arial"/>
                <a:ea typeface="Arial"/>
                <a:cs typeface="Arial"/>
                <a:sym typeface="Arial"/>
              </a:rPr>
              <a:t>38</a:t>
            </a:r>
            <a:r>
              <a:rPr b="0" i="0" lang="en-NZ" sz="4000" u="none" cap="none" strike="noStrike">
                <a:solidFill>
                  <a:srgbClr val="15559C"/>
                </a:solidFill>
                <a:latin typeface="Arial"/>
                <a:ea typeface="Arial"/>
                <a:cs typeface="Arial"/>
                <a:sym typeface="Arial"/>
              </a:rPr>
              <a:t> Images</a:t>
            </a:r>
            <a:endParaRPr b="0" i="0" sz="4000" u="none" cap="none" strike="noStrike">
              <a:solidFill>
                <a:srgbClr val="15559C"/>
              </a:solidFill>
              <a:latin typeface="Arial"/>
              <a:ea typeface="Arial"/>
              <a:cs typeface="Arial"/>
              <a:sym typeface="Arial"/>
            </a:endParaRPr>
          </a:p>
        </p:txBody>
      </p:sp>
      <p:sp>
        <p:nvSpPr>
          <p:cNvPr id="98" name="Google Shape;98;p10"/>
          <p:cNvSpPr txBox="1"/>
          <p:nvPr/>
        </p:nvSpPr>
        <p:spPr>
          <a:xfrm>
            <a:off x="203075" y="6375600"/>
            <a:ext cx="89025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2"/>
          <p:cNvPicPr preferRelativeResize="0"/>
          <p:nvPr/>
        </p:nvPicPr>
        <p:blipFill rotWithShape="1">
          <a:blip r:embed="rId3">
            <a:alphaModFix/>
          </a:blip>
          <a:srcRect b="0" l="0" r="0" t="0"/>
          <a:stretch/>
        </p:blipFill>
        <p:spPr>
          <a:xfrm>
            <a:off x="560698" y="1019859"/>
            <a:ext cx="7772400" cy="5226269"/>
          </a:xfrm>
          <a:prstGeom prst="rect">
            <a:avLst/>
          </a:prstGeom>
          <a:noFill/>
          <a:ln>
            <a:noFill/>
          </a:ln>
        </p:spPr>
      </p:pic>
      <p:sp>
        <p:nvSpPr>
          <p:cNvPr id="105" name="Google Shape;105;p12"/>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NZ" sz="900">
                <a:solidFill>
                  <a:schemeClr val="dk1"/>
                </a:solidFill>
                <a:latin typeface="Verdana"/>
                <a:ea typeface="Verdana"/>
                <a:cs typeface="Verdana"/>
                <a:sym typeface="Verdana"/>
              </a:rPr>
              <a:t>All Rights Reserved |</a:t>
            </a:r>
            <a:r>
              <a:rPr lang="en-NZ" sz="900">
                <a:solidFill>
                  <a:schemeClr val="accent2"/>
                </a:solidFill>
                <a:uFill>
                  <a:noFill/>
                </a:uFill>
                <a:latin typeface="Verdana"/>
                <a:ea typeface="Verdana"/>
                <a:cs typeface="Verdana"/>
                <a:sym typeface="Verdana"/>
                <a:hlinkClick r:id="rId4">
                  <a:extLst>
                    <a:ext uri="{A12FA001-AC4F-418D-AE19-62706E023703}">
                      <ahyp:hlinkClr val="tx"/>
                    </a:ext>
                  </a:extLst>
                </a:hlinkClick>
              </a:rPr>
              <a:t> </a:t>
            </a:r>
            <a:r>
              <a:rPr lang="en-NZ" sz="900" u="sng">
                <a:solidFill>
                  <a:schemeClr val="hlink"/>
                </a:solidFill>
                <a:latin typeface="Verdana"/>
                <a:ea typeface="Verdana"/>
                <a:cs typeface="Verdana"/>
                <a:sym typeface="Verdana"/>
                <a:hlinkClick r:id="rId5"/>
              </a:rPr>
              <a:t>www.sciencelearn.org.nz</a:t>
            </a:r>
            <a:r>
              <a:rPr lang="en-NZ" sz="900">
                <a:solidFill>
                  <a:schemeClr val="dk1"/>
                </a:solidFill>
                <a:latin typeface="Verdana"/>
                <a:ea typeface="Verdana"/>
                <a:cs typeface="Verdana"/>
                <a:sym typeface="Verdana"/>
              </a:rPr>
              <a:t>. All images are copyrighted. For further information, please refer to </a:t>
            </a:r>
            <a:r>
              <a:rPr lang="en-NZ" sz="900" u="sng">
                <a:solidFill>
                  <a:schemeClr val="hlink"/>
                </a:solidFill>
                <a:latin typeface="Verdana"/>
                <a:ea typeface="Verdana"/>
                <a:cs typeface="Verdana"/>
                <a:sym typeface="Verdana"/>
              </a:rPr>
              <a:t>enquiries@sciencelearn.org.nz</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