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38" d="100"/>
          <a:sy n="138" d="100"/>
        </p:scale>
        <p:origin x="834"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a64a3619d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a64a3619d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a64a3619d2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a64a3619d2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a64a3619d2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a64a3619d2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a64a3619d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a64a3619d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a64a3619d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a64a3619d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a64a3619d2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a64a3619d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a64a3619d2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a64a3619d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a64a3619d2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a64a3619d2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a64a3619d2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a64a3619d2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a64a3619d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a64a3619d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a64a3619d2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a64a3619d2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hyperlink" Target="https://pce.parliament.nz/publications/space-invaders-managing-weeds-that-threaten-native-ecosystem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weedbusters.org.nz/" TargetMode="External"/><Relationship Id="rId5" Type="http://schemas.openxmlformats.org/officeDocument/2006/relationships/image" Target="../media/image2.png"/><Relationship Id="rId4" Type="http://schemas.openxmlformats.org/officeDocument/2006/relationships/hyperlink" Target="https://pce.parliament.nz/"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weedbusters.org.nz/what-are-weeds/weed-list/darwins-barberry/"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hyperlink" Target="https://www.sircet.org.nz/current-projects/sircets-war-on-weed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weedbusters.org.nz/what-are-weeds/weed-list/alligator-weed/"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hyperlink" Target="https://www.weedbusters.org.nz/what-are-weeds/weed-list/darwins-barberry/"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s://commons.wikimedia.org/wiki/File:Starr_070519-7148_Psidium_guajava.jpg" TargetMode="External"/><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https://www.inaturalist.org/photos/134918240" TargetMode="External"/><Relationship Id="rId3" Type="http://schemas.openxmlformats.org/officeDocument/2006/relationships/hyperlink" Target="https://www.weedbusters.org.nz/what-are-weeds/weed-list/climbing-asparagus/" TargetMode="External"/><Relationship Id="rId7" Type="http://schemas.openxmlformats.org/officeDocument/2006/relationships/hyperlink" Target="https://inaturalist.nz/photos/94253004"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nc/4.0/"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hyperlink" Target="https://www.weedbusters.org.nz/what-are-weeds/weed-list/russell-lupin/" TargetMode="External"/><Relationship Id="rId7" Type="http://schemas.openxmlformats.org/officeDocument/2006/relationships/hyperlink" Target="https://www.flickr.com/photos/anitagould/372171180"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hyperlink" Target="https://www.inaturalist.org/photos/30324737" TargetMode="External"/><Relationship Id="rId4" Type="http://schemas.openxmlformats.org/officeDocument/2006/relationships/hyperlink" Target="https://www.ecan.govt.nz/document/download?uri=3438607#:~:text=Humans%20have%20played%20a%20major,can%20also%20spread%20the%20seed." TargetMode="External"/><Relationship Id="rId9" Type="http://schemas.openxmlformats.org/officeDocument/2006/relationships/hyperlink" Target="https://creativecommons.org/licenses/by-nc/4.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s://www.inaturalist.org/photos/6358859"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www.weedbusters.org.nz/what-are-weeds/weed-list/wild-ginger/"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hyperlink" Target="https://www.weedbusters.org.nz/what-are-weeds/weed-list/old-mans-beard/" TargetMode="External"/><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jpg"/><Relationship Id="rId5" Type="http://schemas.openxmlformats.org/officeDocument/2006/relationships/hyperlink" Target="https://www.ombfree.nz/" TargetMode="External"/><Relationship Id="rId10" Type="http://schemas.openxmlformats.org/officeDocument/2006/relationships/hyperlink" Target="https://www.inaturalist.org/photos/3569439" TargetMode="External"/><Relationship Id="rId4" Type="http://schemas.openxmlformats.org/officeDocument/2006/relationships/hyperlink" Target="http://ir.canterbury.ac.nz/bitstream/10092/7126/1/vangardingen_thesis.pdf" TargetMode="External"/><Relationship Id="rId9" Type="http://schemas.openxmlformats.org/officeDocument/2006/relationships/hyperlink" Target="https://www.inaturalist.org/photos/136693935"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s://www.weedbusters.org.nz/what-are-weeds/weed-list/douglas-fir/" TargetMode="External"/><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www.mpi.govt.nz/biosecurity/long-term-biosecurity-management-programmes/wilding-conifers/" TargetMode="External"/><Relationship Id="rId5" Type="http://schemas.openxmlformats.org/officeDocument/2006/relationships/hyperlink" Target="https://www.weedbusters.org.nz/what-are-weeds/weed-list/blue-morning-glory/" TargetMode="External"/><Relationship Id="rId4" Type="http://schemas.openxmlformats.org/officeDocument/2006/relationships/hyperlink" Target="https://www.weedbusters.org.nz/what-are-weeds/weed-list/contorta-pin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hyperlink" Target="https://www.weedbusters.org.nz/what-are-weeds/weed-list/blue-morning-glory/" TargetMode="External"/><Relationship Id="rId7" Type="http://schemas.openxmlformats.org/officeDocument/2006/relationships/hyperlink" Target="https://www.inaturalist.org/photos/72495253"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creativecommons.org/licenses/by-nc/4.0/" TargetMode="External"/><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hyperlink" Target="https://www.inaturalist.org/photos/120570555"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weedbusters.org.nz/what-are-weeds/weed-list/blue-morning-glory/" TargetMode="External"/><Relationship Id="rId7" Type="http://schemas.openxmlformats.org/officeDocument/2006/relationships/hyperlink" Target="https://creativecommons.org/licenses/by-sa/3.0/deed.en"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commons.wikimedia.org/wiki/File:Gorse_on_farmland,_Wellington,_NZ.jpg" TargetMode="Externa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hyperlink" Target="https://www.weedbusters.org.nz/what-are-weeds/weed-list/blue-morning-glory/"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37010" b="24068"/>
          <a:stretch/>
        </p:blipFill>
        <p:spPr>
          <a:xfrm>
            <a:off x="0" y="0"/>
            <a:ext cx="9144000" cy="4745523"/>
          </a:xfrm>
          <a:prstGeom prst="rect">
            <a:avLst/>
          </a:prstGeom>
          <a:noFill/>
          <a:ln>
            <a:noFill/>
          </a:ln>
        </p:spPr>
      </p:pic>
      <p:sp>
        <p:nvSpPr>
          <p:cNvPr id="55" name="Google Shape;55;p13"/>
          <p:cNvSpPr/>
          <p:nvPr/>
        </p:nvSpPr>
        <p:spPr>
          <a:xfrm>
            <a:off x="-43200" y="3227525"/>
            <a:ext cx="9187200" cy="1915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13"/>
          <p:cNvSpPr txBox="1">
            <a:spLocks noGrp="1"/>
          </p:cNvSpPr>
          <p:nvPr>
            <p:ph type="ctrTitle"/>
          </p:nvPr>
        </p:nvSpPr>
        <p:spPr>
          <a:xfrm>
            <a:off x="-8125" y="3227525"/>
            <a:ext cx="8520600" cy="773100"/>
          </a:xfrm>
          <a:prstGeom prst="rect">
            <a:avLst/>
          </a:prstGeom>
          <a:ln>
            <a:noFill/>
          </a:ln>
        </p:spPr>
        <p:txBody>
          <a:bodyPr spcFirstLastPara="1" wrap="square" lIns="91425" tIns="91425" rIns="91425" bIns="91425" anchor="b" anchorCtr="0">
            <a:normAutofit/>
          </a:bodyPr>
          <a:lstStyle/>
          <a:p>
            <a:pPr marL="0" lvl="0" indent="0" algn="ctr" rtl="0">
              <a:spcBef>
                <a:spcPts val="0"/>
              </a:spcBef>
              <a:spcAft>
                <a:spcPts val="0"/>
              </a:spcAft>
              <a:buSzPts val="990"/>
              <a:buNone/>
            </a:pPr>
            <a:r>
              <a:rPr lang="en" sz="3420" dirty="0"/>
              <a:t>Weeds that threaten native ecosystems</a:t>
            </a:r>
            <a:endParaRPr sz="3420" dirty="0"/>
          </a:p>
        </p:txBody>
      </p:sp>
      <p:pic>
        <p:nvPicPr>
          <p:cNvPr id="57" name="Google Shape;57;p13">
            <a:hlinkClick r:id="rId4"/>
          </p:cNvPr>
          <p:cNvPicPr preferRelativeResize="0"/>
          <p:nvPr/>
        </p:nvPicPr>
        <p:blipFill>
          <a:blip r:embed="rId5">
            <a:alphaModFix/>
          </a:blip>
          <a:stretch>
            <a:fillRect/>
          </a:stretch>
        </p:blipFill>
        <p:spPr>
          <a:xfrm>
            <a:off x="483550" y="4680025"/>
            <a:ext cx="3582874" cy="339400"/>
          </a:xfrm>
          <a:prstGeom prst="rect">
            <a:avLst/>
          </a:prstGeom>
          <a:noFill/>
          <a:ln>
            <a:noFill/>
          </a:ln>
        </p:spPr>
      </p:pic>
      <p:sp>
        <p:nvSpPr>
          <p:cNvPr id="58" name="Google Shape;58;p13"/>
          <p:cNvSpPr txBox="1"/>
          <p:nvPr/>
        </p:nvSpPr>
        <p:spPr>
          <a:xfrm>
            <a:off x="410275" y="4000625"/>
            <a:ext cx="85653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dk2"/>
                </a:solidFill>
              </a:rPr>
              <a:t>Information in this slideshow is drawn from the </a:t>
            </a:r>
            <a:r>
              <a:rPr lang="en" sz="1200" u="sng" dirty="0">
                <a:solidFill>
                  <a:schemeClr val="accent1"/>
                </a:solidFill>
                <a:hlinkClick r:id="rId6">
                  <a:extLst>
                    <a:ext uri="{A12FA001-AC4F-418D-AE19-62706E023703}">
                      <ahyp:hlinkClr xmlns:ahyp="http://schemas.microsoft.com/office/drawing/2018/hyperlinkcolor" val="tx"/>
                    </a:ext>
                  </a:extLst>
                </a:hlinkClick>
              </a:rPr>
              <a:t>Weedbusters</a:t>
            </a:r>
            <a:r>
              <a:rPr lang="en" sz="1200" dirty="0">
                <a:solidFill>
                  <a:schemeClr val="dk2"/>
                </a:solidFill>
              </a:rPr>
              <a:t> website and from the Parliamentary Commissioner for the Environment’s 2021 report</a:t>
            </a:r>
            <a:r>
              <a:rPr lang="en" sz="1200" i="1" dirty="0">
                <a:solidFill>
                  <a:schemeClr val="dk2"/>
                </a:solidFill>
              </a:rPr>
              <a:t> </a:t>
            </a:r>
            <a:r>
              <a:rPr lang="en" sz="1200" u="sng" dirty="0">
                <a:solidFill>
                  <a:schemeClr val="accent1"/>
                </a:solidFill>
                <a:hlinkClick r:id="rId7">
                  <a:extLst>
                    <a:ext uri="{A12FA001-AC4F-418D-AE19-62706E023703}">
                      <ahyp:hlinkClr xmlns:ahyp="http://schemas.microsoft.com/office/drawing/2018/hyperlinkcolor" val="tx"/>
                    </a:ext>
                  </a:extLst>
                </a:hlinkClick>
              </a:rPr>
              <a:t>Space invaders: A review of how New Zealand manages weeds that threaten native ecosystems</a:t>
            </a:r>
            <a:r>
              <a:rPr lang="en" sz="1200" dirty="0">
                <a:solidFill>
                  <a:schemeClr val="accent1"/>
                </a:solidFill>
              </a:rPr>
              <a:t>.</a:t>
            </a:r>
            <a:endParaRPr sz="1200" dirty="0">
              <a:solidFill>
                <a:schemeClr val="accent1"/>
              </a:solidFill>
            </a:endParaRPr>
          </a:p>
        </p:txBody>
      </p:sp>
      <p:pic>
        <p:nvPicPr>
          <p:cNvPr id="59" name="Google Shape;59;p13">
            <a:hlinkClick r:id="rId6"/>
          </p:cNvPr>
          <p:cNvPicPr preferRelativeResize="0"/>
          <p:nvPr/>
        </p:nvPicPr>
        <p:blipFill>
          <a:blip r:embed="rId8">
            <a:alphaModFix/>
          </a:blip>
          <a:stretch>
            <a:fillRect/>
          </a:stretch>
        </p:blipFill>
        <p:spPr>
          <a:xfrm>
            <a:off x="6681350" y="4514076"/>
            <a:ext cx="1219840" cy="554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body" idx="1"/>
          </p:nvPr>
        </p:nvSpPr>
        <p:spPr>
          <a:xfrm>
            <a:off x="372175" y="3102088"/>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Darwin’s barberry (</a:t>
            </a:r>
            <a:r>
              <a:rPr lang="en" i="1" dirty="0"/>
              <a:t>Berberis darwinii</a:t>
            </a:r>
            <a:r>
              <a:rPr lang="en" dirty="0"/>
              <a:t>)</a:t>
            </a:r>
            <a:endParaRPr i="1" dirty="0"/>
          </a:p>
        </p:txBody>
      </p:sp>
      <p:sp>
        <p:nvSpPr>
          <p:cNvPr id="143" name="Google Shape;143;p22"/>
          <p:cNvSpPr txBox="1"/>
          <p:nvPr/>
        </p:nvSpPr>
        <p:spPr>
          <a:xfrm>
            <a:off x="372175" y="3675050"/>
            <a:ext cx="8457900" cy="1339439"/>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Darwin’s barberry tolerates moderate to cold temperatures, damp to dry conditions, high wind, salt, shade, damage, grazing (not browsed) and a range of soils. Scattered plants (occasionally dense stands) replace shrubland and regenerating forest, sometimes permanently in open habitats. A </a:t>
            </a:r>
            <a:r>
              <a:rPr lang="en" sz="1150" u="sng" dirty="0">
                <a:solidFill>
                  <a:schemeClr val="accent1"/>
                </a:solidFill>
                <a:hlinkClick r:id="rId4">
                  <a:extLst>
                    <a:ext uri="{A12FA001-AC4F-418D-AE19-62706E023703}">
                      <ahyp:hlinkClr xmlns:ahyp="http://schemas.microsoft.com/office/drawing/2018/hyperlinkcolor" val="tx"/>
                    </a:ext>
                  </a:extLst>
                </a:hlinkClick>
              </a:rPr>
              <a:t>community conservation group on Rakiura have an extensive campaign</a:t>
            </a:r>
            <a:r>
              <a:rPr lang="en" sz="1150" dirty="0">
                <a:solidFill>
                  <a:schemeClr val="dk2"/>
                </a:solidFill>
              </a:rPr>
              <a:t> to grid search and control the weed.</a:t>
            </a:r>
            <a:endParaRPr sz="1150" dirty="0">
              <a:solidFill>
                <a:schemeClr val="dk2"/>
              </a:solidFill>
            </a:endParaRPr>
          </a:p>
        </p:txBody>
      </p:sp>
      <p:pic>
        <p:nvPicPr>
          <p:cNvPr id="144" name="Google Shape;144;p22"/>
          <p:cNvPicPr preferRelativeResize="0"/>
          <p:nvPr/>
        </p:nvPicPr>
        <p:blipFill rotWithShape="1">
          <a:blip r:embed="rId5">
            <a:alphaModFix/>
          </a:blip>
          <a:srcRect l="23212" b="2987"/>
          <a:stretch/>
        </p:blipFill>
        <p:spPr>
          <a:xfrm>
            <a:off x="5832225" y="0"/>
            <a:ext cx="3311776" cy="3102101"/>
          </a:xfrm>
          <a:prstGeom prst="rect">
            <a:avLst/>
          </a:prstGeom>
          <a:noFill/>
          <a:ln>
            <a:noFill/>
          </a:ln>
        </p:spPr>
      </p:pic>
      <p:sp>
        <p:nvSpPr>
          <p:cNvPr id="145" name="Google Shape;145;p22"/>
          <p:cNvSpPr/>
          <p:nvPr/>
        </p:nvSpPr>
        <p:spPr>
          <a:xfrm>
            <a:off x="5832225" y="2889700"/>
            <a:ext cx="3311700"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rPr>
              <a:t>Image: </a:t>
            </a:r>
            <a:r>
              <a:rPr lang="en" sz="1000" u="sng">
                <a:solidFill>
                  <a:schemeClr val="lt1"/>
                </a:solidFill>
                <a:hlinkClick r:id="rId3">
                  <a:extLst>
                    <a:ext uri="{A12FA001-AC4F-418D-AE19-62706E023703}">
                      <ahyp:hlinkClr xmlns:ahyp="http://schemas.microsoft.com/office/drawing/2018/hyperlinkcolor" val="tx"/>
                    </a:ext>
                  </a:extLst>
                </a:hlinkClick>
              </a:rPr>
              <a:t>Carolyn Lewis, Weedbusters</a:t>
            </a:r>
            <a:endParaRPr sz="1000" dirty="0">
              <a:solidFill>
                <a:schemeClr val="lt1"/>
              </a:solidFill>
            </a:endParaRPr>
          </a:p>
        </p:txBody>
      </p:sp>
      <p:pic>
        <p:nvPicPr>
          <p:cNvPr id="146" name="Google Shape;146;p22"/>
          <p:cNvPicPr preferRelativeResize="0"/>
          <p:nvPr/>
        </p:nvPicPr>
        <p:blipFill rotWithShape="1">
          <a:blip r:embed="rId6">
            <a:alphaModFix/>
          </a:blip>
          <a:srcRect l="3175" t="12931" b="6998"/>
          <a:stretch/>
        </p:blipFill>
        <p:spPr>
          <a:xfrm>
            <a:off x="0" y="0"/>
            <a:ext cx="5261824" cy="3102101"/>
          </a:xfrm>
          <a:prstGeom prst="rect">
            <a:avLst/>
          </a:prstGeom>
          <a:noFill/>
          <a:ln>
            <a:noFill/>
          </a:ln>
        </p:spPr>
      </p:pic>
      <p:sp>
        <p:nvSpPr>
          <p:cNvPr id="147" name="Google Shape;147;p22"/>
          <p:cNvSpPr/>
          <p:nvPr/>
        </p:nvSpPr>
        <p:spPr>
          <a:xfrm>
            <a:off x="0" y="2256700"/>
            <a:ext cx="4211782" cy="845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This screenshot from a GIS database shows the extent of searching (yellow tracks) by the</a:t>
            </a:r>
            <a:r>
              <a:rPr lang="en" sz="1000" u="sng" dirty="0">
                <a:solidFill>
                  <a:schemeClr val="lt1"/>
                </a:solidFill>
                <a:hlinkClick r:id="rId4">
                  <a:extLst>
                    <a:ext uri="{A12FA001-AC4F-418D-AE19-62706E023703}">
                      <ahyp:hlinkClr xmlns:ahyp="http://schemas.microsoft.com/office/drawing/2018/hyperlinkcolor" val="tx"/>
                    </a:ext>
                  </a:extLst>
                </a:hlinkClick>
              </a:rPr>
              <a:t> Stewart Island/Rakiura Community &amp; Environment Trust</a:t>
            </a:r>
            <a:r>
              <a:rPr lang="en" sz="1000" dirty="0">
                <a:solidFill>
                  <a:schemeClr val="lt1"/>
                </a:solidFill>
              </a:rPr>
              <a:t> weed control staff between 2017 and 2020 around Oban township searching for Darwin’s barberry and other weeds.</a:t>
            </a:r>
            <a:endParaRPr sz="1000" dirty="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body" idx="1"/>
          </p:nvPr>
        </p:nvSpPr>
        <p:spPr>
          <a:xfrm>
            <a:off x="372175" y="3102088"/>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Alligator weed (</a:t>
            </a:r>
            <a:r>
              <a:rPr lang="en" i="1" dirty="0"/>
              <a:t>Alternanthera philoxeroides</a:t>
            </a:r>
            <a:r>
              <a:rPr lang="en" dirty="0"/>
              <a:t>)</a:t>
            </a:r>
            <a:endParaRPr i="1" dirty="0"/>
          </a:p>
        </p:txBody>
      </p:sp>
      <p:sp>
        <p:nvSpPr>
          <p:cNvPr id="153" name="Google Shape;153;p23"/>
          <p:cNvSpPr txBox="1"/>
          <p:nvPr/>
        </p:nvSpPr>
        <p:spPr>
          <a:xfrm>
            <a:off x="372175" y="3675050"/>
            <a:ext cx="8720400" cy="1542956"/>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Alligator weed forms dense mats over water and riverine margins, with roots down to 2 m deep. This freshwater plant can tolerate 30% seawater, high temperatures, high pollutant levels, grazing and other damage but cannot tolerate frost. Alligator weed has been in Northland for over a century and has slowly been spreading southwards. In late March 2020, it was discovered by chance far from any other known population by a pest control officer from Taranaki Regional Council who happened to be walking past the Mangaone Stream in Palmerston North. Much of New Zealand’s weed surveillance is similarly serendipitous.</a:t>
            </a:r>
            <a:endParaRPr sz="1150" dirty="0">
              <a:solidFill>
                <a:schemeClr val="dk2"/>
              </a:solidFill>
            </a:endParaRPr>
          </a:p>
        </p:txBody>
      </p:sp>
      <p:pic>
        <p:nvPicPr>
          <p:cNvPr id="154" name="Google Shape;154;p23"/>
          <p:cNvPicPr preferRelativeResize="0"/>
          <p:nvPr/>
        </p:nvPicPr>
        <p:blipFill rotWithShape="1">
          <a:blip r:embed="rId4">
            <a:alphaModFix/>
          </a:blip>
          <a:srcRect r="27103"/>
          <a:stretch/>
        </p:blipFill>
        <p:spPr>
          <a:xfrm>
            <a:off x="6081725" y="0"/>
            <a:ext cx="3062276" cy="3150575"/>
          </a:xfrm>
          <a:prstGeom prst="rect">
            <a:avLst/>
          </a:prstGeom>
          <a:noFill/>
          <a:ln>
            <a:noFill/>
          </a:ln>
        </p:spPr>
      </p:pic>
      <p:pic>
        <p:nvPicPr>
          <p:cNvPr id="155" name="Google Shape;155;p23"/>
          <p:cNvPicPr preferRelativeResize="0"/>
          <p:nvPr/>
        </p:nvPicPr>
        <p:blipFill rotWithShape="1">
          <a:blip r:embed="rId5">
            <a:alphaModFix/>
          </a:blip>
          <a:srcRect l="2019" r="5754" b="26868"/>
          <a:stretch/>
        </p:blipFill>
        <p:spPr>
          <a:xfrm>
            <a:off x="0" y="0"/>
            <a:ext cx="5297376" cy="3150575"/>
          </a:xfrm>
          <a:prstGeom prst="rect">
            <a:avLst/>
          </a:prstGeom>
          <a:noFill/>
          <a:ln>
            <a:noFill/>
          </a:ln>
        </p:spPr>
      </p:pic>
      <p:sp>
        <p:nvSpPr>
          <p:cNvPr id="156" name="Google Shape;156;p23"/>
          <p:cNvSpPr/>
          <p:nvPr/>
        </p:nvSpPr>
        <p:spPr>
          <a:xfrm>
            <a:off x="6081725" y="2938175"/>
            <a:ext cx="3062400"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rPr>
              <a:t>Images: </a:t>
            </a:r>
            <a:r>
              <a:rPr lang="en" sz="1000" u="sng">
                <a:solidFill>
                  <a:schemeClr val="lt1"/>
                </a:solidFill>
                <a:hlinkClick r:id="rId3">
                  <a:extLst>
                    <a:ext uri="{A12FA001-AC4F-418D-AE19-62706E023703}">
                      <ahyp:hlinkClr xmlns:ahyp="http://schemas.microsoft.com/office/drawing/2018/hyperlinkcolor" val="tx"/>
                    </a:ext>
                  </a:extLst>
                </a:hlinkClick>
              </a:rPr>
              <a:t>Carolyn Lewis, Weedbusters</a:t>
            </a:r>
            <a:endParaRPr sz="1000" dirty="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body" idx="1"/>
          </p:nvPr>
        </p:nvSpPr>
        <p:spPr>
          <a:xfrm>
            <a:off x="372175" y="3102100"/>
            <a:ext cx="38556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Common guava (</a:t>
            </a:r>
            <a:r>
              <a:rPr lang="en" i="1" dirty="0"/>
              <a:t>Psidium guajava</a:t>
            </a:r>
            <a:r>
              <a:rPr lang="en" dirty="0"/>
              <a:t>)</a:t>
            </a:r>
            <a:endParaRPr i="1" dirty="0"/>
          </a:p>
        </p:txBody>
      </p:sp>
      <p:sp>
        <p:nvSpPr>
          <p:cNvPr id="162" name="Google Shape;162;p24"/>
          <p:cNvSpPr txBox="1"/>
          <p:nvPr/>
        </p:nvSpPr>
        <p:spPr>
          <a:xfrm>
            <a:off x="372175" y="3631000"/>
            <a:ext cx="3562500" cy="1542956"/>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It’s not – currently. But a warmer climate due to climate change is expected to enable many tropical and subtropical exotic plant species that are already naturalised in the north of New Zealand to extend their ranges southwards and upwards in elevation.</a:t>
            </a:r>
            <a:endParaRPr sz="1150" dirty="0">
              <a:solidFill>
                <a:schemeClr val="dk2"/>
              </a:solidFill>
            </a:endParaRPr>
          </a:p>
        </p:txBody>
      </p:sp>
      <p:pic>
        <p:nvPicPr>
          <p:cNvPr id="163" name="Google Shape;163;p24"/>
          <p:cNvPicPr preferRelativeResize="0"/>
          <p:nvPr/>
        </p:nvPicPr>
        <p:blipFill rotWithShape="1">
          <a:blip r:embed="rId4">
            <a:alphaModFix/>
          </a:blip>
          <a:srcRect l="51214"/>
          <a:stretch/>
        </p:blipFill>
        <p:spPr>
          <a:xfrm>
            <a:off x="6572250" y="76200"/>
            <a:ext cx="2604677" cy="3137951"/>
          </a:xfrm>
          <a:prstGeom prst="rect">
            <a:avLst/>
          </a:prstGeom>
          <a:noFill/>
          <a:ln>
            <a:noFill/>
          </a:ln>
        </p:spPr>
      </p:pic>
      <p:sp>
        <p:nvSpPr>
          <p:cNvPr id="164" name="Google Shape;164;p24"/>
          <p:cNvSpPr txBox="1"/>
          <p:nvPr/>
        </p:nvSpPr>
        <p:spPr>
          <a:xfrm>
            <a:off x="4535250" y="3902800"/>
            <a:ext cx="4462200" cy="117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50">
                <a:solidFill>
                  <a:schemeClr val="dk2"/>
                </a:solidFill>
              </a:rPr>
              <a:t>The potential distribution of common guava in New Zealand increases under all modelled climate change scenarios. </a:t>
            </a:r>
            <a:br>
              <a:rPr lang="en" sz="1150">
                <a:solidFill>
                  <a:schemeClr val="dk2"/>
                </a:solidFill>
              </a:rPr>
            </a:br>
            <a:r>
              <a:rPr lang="en" sz="1150">
                <a:solidFill>
                  <a:schemeClr val="dk2"/>
                </a:solidFill>
              </a:rPr>
              <a:t>Above is the plant’s probability of being able to grow around </a:t>
            </a:r>
            <a:br>
              <a:rPr lang="en" sz="1150">
                <a:solidFill>
                  <a:schemeClr val="dk2"/>
                </a:solidFill>
              </a:rPr>
            </a:br>
            <a:r>
              <a:rPr lang="en" sz="1150">
                <a:solidFill>
                  <a:schemeClr val="dk2"/>
                </a:solidFill>
              </a:rPr>
              <a:t>New Zealand in the current climate (left) and its potential future distribution in 2090 (right).</a:t>
            </a:r>
            <a:endParaRPr dirty="0"/>
          </a:p>
        </p:txBody>
      </p:sp>
      <p:sp>
        <p:nvSpPr>
          <p:cNvPr id="165" name="Google Shape;165;p24"/>
          <p:cNvSpPr txBox="1"/>
          <p:nvPr/>
        </p:nvSpPr>
        <p:spPr>
          <a:xfrm>
            <a:off x="6997200" y="0"/>
            <a:ext cx="7710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2090</a:t>
            </a:r>
            <a:endParaRPr sz="1200" dirty="0"/>
          </a:p>
        </p:txBody>
      </p:sp>
      <p:sp>
        <p:nvSpPr>
          <p:cNvPr id="166" name="Google Shape;166;p24"/>
          <p:cNvSpPr/>
          <p:nvPr/>
        </p:nvSpPr>
        <p:spPr>
          <a:xfrm>
            <a:off x="7662525" y="51300"/>
            <a:ext cx="697500" cy="1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67" name="Google Shape;167;p24"/>
          <p:cNvPicPr preferRelativeResize="0"/>
          <p:nvPr/>
        </p:nvPicPr>
        <p:blipFill rotWithShape="1">
          <a:blip r:embed="rId5">
            <a:alphaModFix/>
          </a:blip>
          <a:srcRect r="10201"/>
          <a:stretch/>
        </p:blipFill>
        <p:spPr>
          <a:xfrm>
            <a:off x="0" y="0"/>
            <a:ext cx="3714114" cy="3102101"/>
          </a:xfrm>
          <a:prstGeom prst="rect">
            <a:avLst/>
          </a:prstGeom>
          <a:noFill/>
          <a:ln>
            <a:noFill/>
          </a:ln>
        </p:spPr>
      </p:pic>
      <p:sp>
        <p:nvSpPr>
          <p:cNvPr id="168" name="Google Shape;168;p24"/>
          <p:cNvSpPr/>
          <p:nvPr/>
        </p:nvSpPr>
        <p:spPr>
          <a:xfrm>
            <a:off x="0" y="2889700"/>
            <a:ext cx="3714000"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Image: </a:t>
            </a:r>
            <a:r>
              <a:rPr lang="en" sz="1000" dirty="0">
                <a:solidFill>
                  <a:schemeClr val="lt1"/>
                </a:solidFill>
                <a:hlinkClick r:id="rId6"/>
              </a:rPr>
              <a:t>Forest &amp; Kim Starr</a:t>
            </a:r>
            <a:r>
              <a:rPr lang="en" sz="1000" dirty="0">
                <a:solidFill>
                  <a:schemeClr val="lt1"/>
                </a:solidFill>
              </a:rPr>
              <a:t>, CC BY 3.0.</a:t>
            </a:r>
            <a:endParaRPr sz="1000" dirty="0">
              <a:solidFill>
                <a:schemeClr val="lt1"/>
              </a:solidFill>
            </a:endParaRPr>
          </a:p>
        </p:txBody>
      </p:sp>
      <p:sp>
        <p:nvSpPr>
          <p:cNvPr id="169" name="Google Shape;169;p24"/>
          <p:cNvSpPr/>
          <p:nvPr/>
        </p:nvSpPr>
        <p:spPr>
          <a:xfrm>
            <a:off x="4535250" y="3298450"/>
            <a:ext cx="4462200" cy="5049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Possible range of the common guava now and in 2090 based on modelled climate change scenarios.  Image: </a:t>
            </a:r>
            <a:r>
              <a:rPr lang="en" sz="1000" i="1" dirty="0">
                <a:solidFill>
                  <a:schemeClr val="lt1"/>
                </a:solidFill>
              </a:rPr>
              <a:t>Space invaders</a:t>
            </a:r>
            <a:endParaRPr sz="1000" i="1" dirty="0">
              <a:solidFill>
                <a:schemeClr val="lt1"/>
              </a:solidFill>
            </a:endParaRPr>
          </a:p>
        </p:txBody>
      </p:sp>
      <p:pic>
        <p:nvPicPr>
          <p:cNvPr id="170" name="Google Shape;170;p24"/>
          <p:cNvPicPr preferRelativeResize="0"/>
          <p:nvPr/>
        </p:nvPicPr>
        <p:blipFill rotWithShape="1">
          <a:blip r:embed="rId4">
            <a:alphaModFix/>
          </a:blip>
          <a:srcRect r="51777"/>
          <a:stretch/>
        </p:blipFill>
        <p:spPr>
          <a:xfrm>
            <a:off x="4282200" y="76200"/>
            <a:ext cx="2574700" cy="3137951"/>
          </a:xfrm>
          <a:prstGeom prst="rect">
            <a:avLst/>
          </a:prstGeom>
          <a:noFill/>
          <a:ln>
            <a:noFill/>
          </a:ln>
        </p:spPr>
      </p:pic>
      <p:sp>
        <p:nvSpPr>
          <p:cNvPr id="171" name="Google Shape;171;p24"/>
          <p:cNvSpPr/>
          <p:nvPr/>
        </p:nvSpPr>
        <p:spPr>
          <a:xfrm>
            <a:off x="5224100" y="29300"/>
            <a:ext cx="622800" cy="1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24"/>
          <p:cNvSpPr txBox="1"/>
          <p:nvPr/>
        </p:nvSpPr>
        <p:spPr>
          <a:xfrm>
            <a:off x="5021850" y="0"/>
            <a:ext cx="6975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Current</a:t>
            </a:r>
            <a:endParaRPr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body" idx="1"/>
          </p:nvPr>
        </p:nvSpPr>
        <p:spPr>
          <a:xfrm>
            <a:off x="338825" y="3298550"/>
            <a:ext cx="5998800" cy="605100"/>
          </a:xfrm>
          <a:prstGeom prst="rect">
            <a:avLst/>
          </a:prstGeom>
        </p:spPr>
        <p:txBody>
          <a:bodyPr spcFirstLastPara="1" wrap="square" lIns="91425" tIns="91425" rIns="91425" bIns="91425" anchor="ctr" anchorCtr="0">
            <a:normAutofit/>
          </a:bodyPr>
          <a:lstStyle/>
          <a:p>
            <a:pPr marL="0" indent="0"/>
            <a:r>
              <a:rPr lang="en-US" dirty="0">
                <a:solidFill>
                  <a:srgbClr val="595959"/>
                </a:solidFill>
                <a:latin typeface="Arial" panose="020B0604020202020204" pitchFamily="34" charset="0"/>
                <a:ea typeface="Arial" panose="020B0604020202020204" pitchFamily="34" charset="0"/>
                <a:cs typeface="Arial" panose="020B0604020202020204" pitchFamily="34" charset="0"/>
              </a:rPr>
              <a:t>Climbing asparagus (</a:t>
            </a:r>
            <a:r>
              <a:rPr lang="en-US" i="1" dirty="0">
                <a:solidFill>
                  <a:srgbClr val="595959"/>
                </a:solidFill>
                <a:latin typeface="Arial" panose="020B0604020202020204" pitchFamily="34" charset="0"/>
                <a:ea typeface="Arial" panose="020B0604020202020204" pitchFamily="34" charset="0"/>
                <a:cs typeface="Arial" panose="020B0604020202020204" pitchFamily="34" charset="0"/>
              </a:rPr>
              <a:t>Asparagus scandens</a:t>
            </a:r>
            <a:r>
              <a:rPr lang="en-US" dirty="0">
                <a:solidFill>
                  <a:srgbClr val="595959"/>
                </a:solidFill>
                <a:latin typeface="Arial" panose="020B0604020202020204" pitchFamily="34" charset="0"/>
                <a:ea typeface="Arial" panose="020B0604020202020204" pitchFamily="34" charset="0"/>
                <a:cs typeface="Arial" panose="020B0604020202020204" pitchFamily="34" charset="0"/>
              </a:rPr>
              <a:t>)</a:t>
            </a:r>
            <a:endParaRPr lang="en-NZ" dirty="0"/>
          </a:p>
        </p:txBody>
      </p:sp>
      <p:sp>
        <p:nvSpPr>
          <p:cNvPr id="65" name="Google Shape;65;p14"/>
          <p:cNvSpPr txBox="1"/>
          <p:nvPr/>
        </p:nvSpPr>
        <p:spPr>
          <a:xfrm>
            <a:off x="338825" y="3745064"/>
            <a:ext cx="8466350" cy="1339439"/>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Climbing asparagus can grow throughout the understorey of native forest, halting regeneration of native plants and scrambling up the trunks of trees and shrubs. When it has overwhelmed the canopy, it completely transforms the forest. It reproduces sexually through seeds and can also resprout from small fragments of plant (vegetative reproduction), making it a very successful invader. You can see the damage it can do in Northland where it dominates forests.</a:t>
            </a:r>
            <a:endParaRPr dirty="0">
              <a:solidFill>
                <a:schemeClr val="dk2"/>
              </a:solidFill>
            </a:endParaRPr>
          </a:p>
        </p:txBody>
      </p:sp>
      <p:pic>
        <p:nvPicPr>
          <p:cNvPr id="66" name="Google Shape;66;p14"/>
          <p:cNvPicPr preferRelativeResize="0"/>
          <p:nvPr/>
        </p:nvPicPr>
        <p:blipFill rotWithShape="1">
          <a:blip r:embed="rId4">
            <a:alphaModFix/>
          </a:blip>
          <a:srcRect t="5480" b="21923"/>
          <a:stretch/>
        </p:blipFill>
        <p:spPr>
          <a:xfrm>
            <a:off x="0" y="-24"/>
            <a:ext cx="5896468" cy="3210424"/>
          </a:xfrm>
          <a:prstGeom prst="rect">
            <a:avLst/>
          </a:prstGeom>
          <a:noFill/>
          <a:ln>
            <a:noFill/>
          </a:ln>
        </p:spPr>
      </p:pic>
      <p:pic>
        <p:nvPicPr>
          <p:cNvPr id="67" name="Google Shape;67;p14"/>
          <p:cNvPicPr preferRelativeResize="0"/>
          <p:nvPr/>
        </p:nvPicPr>
        <p:blipFill rotWithShape="1">
          <a:blip r:embed="rId5">
            <a:alphaModFix/>
          </a:blip>
          <a:srcRect t="12172"/>
          <a:stretch/>
        </p:blipFill>
        <p:spPr>
          <a:xfrm>
            <a:off x="6402448" y="0"/>
            <a:ext cx="2741553" cy="3210424"/>
          </a:xfrm>
          <a:prstGeom prst="rect">
            <a:avLst/>
          </a:prstGeom>
          <a:noFill/>
          <a:ln>
            <a:noFill/>
          </a:ln>
        </p:spPr>
      </p:pic>
      <p:sp>
        <p:nvSpPr>
          <p:cNvPr id="68" name="Google Shape;68;p14"/>
          <p:cNvSpPr/>
          <p:nvPr/>
        </p:nvSpPr>
        <p:spPr>
          <a:xfrm>
            <a:off x="0" y="2846567"/>
            <a:ext cx="3562184" cy="363833"/>
          </a:xfrm>
          <a:prstGeom prst="rect">
            <a:avLst/>
          </a:prstGeom>
          <a:solidFill>
            <a:srgbClr val="144000">
              <a:alpha val="69640"/>
            </a:srgbClr>
          </a:solidFill>
          <a:ln>
            <a:noFill/>
          </a:ln>
        </p:spPr>
        <p:txBody>
          <a:bodyPr spcFirstLastPara="1" wrap="square" lIns="91425" tIns="91425" rIns="91425" bIns="91425" anchor="ctr" anchorCtr="0">
            <a:noAutofit/>
          </a:bodyPr>
          <a:lstStyle/>
          <a:p>
            <a:pPr lvl="0"/>
            <a:r>
              <a:rPr lang="en" sz="1000" dirty="0">
                <a:solidFill>
                  <a:schemeClr val="lt1"/>
                </a:solidFill>
              </a:rPr>
              <a:t>Image: </a:t>
            </a:r>
            <a:r>
              <a:rPr lang="en-NZ" sz="1000" dirty="0">
                <a:solidFill>
                  <a:schemeClr val="lt1"/>
                </a:solidFill>
              </a:rPr>
              <a:t>h</a:t>
            </a:r>
            <a:r>
              <a:rPr lang="en" sz="1000" dirty="0" err="1">
                <a:solidFill>
                  <a:schemeClr val="lt1"/>
                </a:solidFill>
              </a:rPr>
              <a:t>edley</a:t>
            </a:r>
            <a:r>
              <a:rPr lang="en" sz="1000" dirty="0">
                <a:solidFill>
                  <a:schemeClr val="lt1"/>
                </a:solidFill>
              </a:rPr>
              <a:t>, </a:t>
            </a:r>
            <a:r>
              <a:rPr lang="en" sz="1000" dirty="0">
                <a:solidFill>
                  <a:schemeClr val="lt1"/>
                </a:solidFill>
                <a:hlinkClick r:id="rId6"/>
              </a:rPr>
              <a:t>CC BY-NC 4.0</a:t>
            </a:r>
            <a:r>
              <a:rPr lang="en" sz="1000" dirty="0">
                <a:solidFill>
                  <a:schemeClr val="lt1"/>
                </a:solidFill>
              </a:rPr>
              <a:t>. Sourced from </a:t>
            </a:r>
            <a:r>
              <a:rPr lang="en" sz="1000" dirty="0">
                <a:solidFill>
                  <a:schemeClr val="lt1"/>
                </a:solidFill>
                <a:hlinkClick r:id="rId7"/>
              </a:rPr>
              <a:t>iNaturalistNZ</a:t>
            </a:r>
            <a:r>
              <a:rPr lang="en" sz="1000" dirty="0">
                <a:solidFill>
                  <a:schemeClr val="lt1"/>
                </a:solidFill>
              </a:rPr>
              <a:t>.</a:t>
            </a:r>
            <a:endParaRPr sz="1000" dirty="0">
              <a:solidFill>
                <a:schemeClr val="lt1"/>
              </a:solidFill>
            </a:endParaRPr>
          </a:p>
        </p:txBody>
      </p:sp>
      <p:sp>
        <p:nvSpPr>
          <p:cNvPr id="69" name="Google Shape;69;p14"/>
          <p:cNvSpPr/>
          <p:nvPr/>
        </p:nvSpPr>
        <p:spPr>
          <a:xfrm>
            <a:off x="6402450" y="2846567"/>
            <a:ext cx="2741700" cy="363833"/>
          </a:xfrm>
          <a:prstGeom prst="rect">
            <a:avLst/>
          </a:prstGeom>
          <a:solidFill>
            <a:srgbClr val="144000">
              <a:alpha val="69640"/>
            </a:srgbClr>
          </a:solidFill>
          <a:ln>
            <a:noFill/>
          </a:ln>
        </p:spPr>
        <p:txBody>
          <a:bodyPr spcFirstLastPara="1" wrap="square" lIns="91425" tIns="91425" rIns="91425" bIns="91425" anchor="ctr" anchorCtr="0">
            <a:noAutofit/>
          </a:bodyPr>
          <a:lstStyle/>
          <a:p>
            <a:pPr lvl="0"/>
            <a:r>
              <a:rPr lang="en" sz="1000" dirty="0">
                <a:solidFill>
                  <a:schemeClr val="lt1"/>
                </a:solidFill>
              </a:rPr>
              <a:t>Image: </a:t>
            </a:r>
            <a:r>
              <a:rPr lang="en" sz="1000" dirty="0" err="1">
                <a:solidFill>
                  <a:schemeClr val="lt1"/>
                </a:solidFill>
              </a:rPr>
              <a:t>chrisc</a:t>
            </a:r>
            <a:r>
              <a:rPr lang="en" sz="1000" dirty="0">
                <a:solidFill>
                  <a:schemeClr val="lt1"/>
                </a:solidFill>
              </a:rPr>
              <a:t>, </a:t>
            </a:r>
            <a:r>
              <a:rPr lang="en" sz="1000" dirty="0">
                <a:solidFill>
                  <a:schemeClr val="lt1"/>
                </a:solidFill>
                <a:hlinkClick r:id="rId6"/>
              </a:rPr>
              <a:t>CC BY-NC 4.0</a:t>
            </a:r>
            <a:r>
              <a:rPr lang="en" sz="1000" dirty="0">
                <a:solidFill>
                  <a:schemeClr val="lt1"/>
                </a:solidFill>
              </a:rPr>
              <a:t>. Sourced from </a:t>
            </a:r>
            <a:r>
              <a:rPr lang="en" sz="1000" dirty="0">
                <a:solidFill>
                  <a:schemeClr val="lt1"/>
                </a:solidFill>
                <a:hlinkClick r:id="rId8"/>
              </a:rPr>
              <a:t>iNaturalistNZ</a:t>
            </a:r>
            <a:r>
              <a:rPr lang="en" sz="1000" dirty="0">
                <a:solidFill>
                  <a:schemeClr val="lt1"/>
                </a:solidFill>
              </a:rPr>
              <a:t>. </a:t>
            </a:r>
            <a:endParaRPr sz="1000" dirty="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372175" y="3146150"/>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Russell lupin (</a:t>
            </a:r>
            <a:r>
              <a:rPr lang="en" i="1" dirty="0"/>
              <a:t>Lupinus polyphyllus</a:t>
            </a:r>
            <a:r>
              <a:rPr lang="en" dirty="0"/>
              <a:t>)</a:t>
            </a:r>
            <a:endParaRPr i="1" dirty="0"/>
          </a:p>
        </p:txBody>
      </p:sp>
      <p:sp>
        <p:nvSpPr>
          <p:cNvPr id="75" name="Google Shape;75;p15"/>
          <p:cNvSpPr txBox="1"/>
          <p:nvPr/>
        </p:nvSpPr>
        <p:spPr>
          <a:xfrm>
            <a:off x="372175" y="3739350"/>
            <a:ext cx="8728800" cy="1746473"/>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Russell lupins spread rapidly, forming dense stands in the gravel beds of braided riverbeds, creating problems for the native species that live there. The plants provide increased cover for predators and smother open nesting sites on the boulder banks. The dense infestations fundamentally alter river processes such as the way the braids and islands form as their roots stabilise riverbanks. </a:t>
            </a:r>
            <a:br>
              <a:rPr lang="en" sz="1150" dirty="0">
                <a:solidFill>
                  <a:schemeClr val="dk2"/>
                </a:solidFill>
              </a:rPr>
            </a:br>
            <a:r>
              <a:rPr lang="en" sz="1150" dirty="0">
                <a:solidFill>
                  <a:schemeClr val="dk2"/>
                </a:solidFill>
              </a:rPr>
              <a:t>The plants produce large amounts of seed that are spread by water and </a:t>
            </a:r>
            <a:r>
              <a:rPr lang="en" sz="1150" u="sng" dirty="0">
                <a:solidFill>
                  <a:schemeClr val="dk2"/>
                </a:solidFill>
                <a:hlinkClick r:id="rId4">
                  <a:extLst>
                    <a:ext uri="{A12FA001-AC4F-418D-AE19-62706E023703}">
                      <ahyp:hlinkClr xmlns:ahyp="http://schemas.microsoft.com/office/drawing/2018/hyperlinkcolor" val="tx"/>
                    </a:ext>
                  </a:extLst>
                </a:hlinkClick>
              </a:rPr>
              <a:t>by humans</a:t>
            </a:r>
            <a:r>
              <a:rPr lang="en" sz="1150" dirty="0">
                <a:solidFill>
                  <a:schemeClr val="dk2"/>
                </a:solidFill>
              </a:rPr>
              <a:t> (often intentionally to encourage tourism).  </a:t>
            </a:r>
            <a:endParaRPr sz="1150" dirty="0">
              <a:solidFill>
                <a:schemeClr val="dk2"/>
              </a:solidFill>
            </a:endParaRPr>
          </a:p>
          <a:p>
            <a:pPr marL="0" lvl="0" indent="0" algn="l" rtl="0">
              <a:lnSpc>
                <a:spcPct val="115000"/>
              </a:lnSpc>
              <a:spcBef>
                <a:spcPts val="0"/>
              </a:spcBef>
              <a:spcAft>
                <a:spcPts val="0"/>
              </a:spcAft>
              <a:buNone/>
            </a:pPr>
            <a:endParaRPr sz="1150" dirty="0">
              <a:solidFill>
                <a:schemeClr val="dk2"/>
              </a:solidFill>
            </a:endParaRPr>
          </a:p>
          <a:p>
            <a:pPr marL="0" lvl="0" indent="0" algn="l" rtl="0">
              <a:lnSpc>
                <a:spcPct val="115000"/>
              </a:lnSpc>
              <a:spcBef>
                <a:spcPts val="0"/>
              </a:spcBef>
              <a:spcAft>
                <a:spcPts val="0"/>
              </a:spcAft>
              <a:buNone/>
            </a:pPr>
            <a:endParaRPr sz="1150" dirty="0">
              <a:solidFill>
                <a:schemeClr val="dk2"/>
              </a:solidFill>
            </a:endParaRPr>
          </a:p>
        </p:txBody>
      </p:sp>
      <p:pic>
        <p:nvPicPr>
          <p:cNvPr id="76" name="Google Shape;76;p15"/>
          <p:cNvPicPr preferRelativeResize="0"/>
          <p:nvPr/>
        </p:nvPicPr>
        <p:blipFill rotWithShape="1">
          <a:blip r:embed="rId5">
            <a:alphaModFix/>
          </a:blip>
          <a:srcRect l="16656" t="25528" r="7147" b="16108"/>
          <a:stretch/>
        </p:blipFill>
        <p:spPr>
          <a:xfrm>
            <a:off x="0" y="-18450"/>
            <a:ext cx="5998802" cy="3002000"/>
          </a:xfrm>
          <a:prstGeom prst="rect">
            <a:avLst/>
          </a:prstGeom>
          <a:noFill/>
          <a:ln>
            <a:noFill/>
          </a:ln>
        </p:spPr>
      </p:pic>
      <p:pic>
        <p:nvPicPr>
          <p:cNvPr id="77" name="Google Shape;77;p15"/>
          <p:cNvPicPr preferRelativeResize="0"/>
          <p:nvPr/>
        </p:nvPicPr>
        <p:blipFill rotWithShape="1">
          <a:blip r:embed="rId6">
            <a:alphaModFix/>
          </a:blip>
          <a:srcRect t="11718" b="5169"/>
          <a:stretch/>
        </p:blipFill>
        <p:spPr>
          <a:xfrm>
            <a:off x="6416700" y="-28650"/>
            <a:ext cx="2727299" cy="3002025"/>
          </a:xfrm>
          <a:prstGeom prst="rect">
            <a:avLst/>
          </a:prstGeom>
          <a:noFill/>
          <a:ln>
            <a:noFill/>
          </a:ln>
        </p:spPr>
      </p:pic>
      <p:sp>
        <p:nvSpPr>
          <p:cNvPr id="78" name="Google Shape;78;p15"/>
          <p:cNvSpPr/>
          <p:nvPr/>
        </p:nvSpPr>
        <p:spPr>
          <a:xfrm>
            <a:off x="0" y="2771150"/>
            <a:ext cx="3018600"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Image: Anita Gould, </a:t>
            </a:r>
            <a:r>
              <a:rPr lang="en" sz="1000" dirty="0">
                <a:solidFill>
                  <a:schemeClr val="lt1"/>
                </a:solidFill>
                <a:hlinkClick r:id="rId7"/>
              </a:rPr>
              <a:t>Flickr</a:t>
            </a:r>
            <a:r>
              <a:rPr lang="en" sz="1000" dirty="0">
                <a:solidFill>
                  <a:schemeClr val="lt1"/>
                </a:solidFill>
              </a:rPr>
              <a:t>. </a:t>
            </a:r>
            <a:r>
              <a:rPr lang="en" sz="1000" dirty="0">
                <a:solidFill>
                  <a:schemeClr val="lt1"/>
                </a:solidFill>
                <a:hlinkClick r:id="rId8"/>
              </a:rPr>
              <a:t>CC BY-NC 2.0</a:t>
            </a:r>
            <a:r>
              <a:rPr lang="en" sz="1000" dirty="0">
                <a:solidFill>
                  <a:schemeClr val="lt1"/>
                </a:solidFill>
              </a:rPr>
              <a:t>.  </a:t>
            </a:r>
            <a:endParaRPr sz="1000" dirty="0">
              <a:solidFill>
                <a:schemeClr val="lt1"/>
              </a:solidFill>
            </a:endParaRPr>
          </a:p>
        </p:txBody>
      </p:sp>
      <p:sp>
        <p:nvSpPr>
          <p:cNvPr id="79" name="Google Shape;79;p15"/>
          <p:cNvSpPr/>
          <p:nvPr/>
        </p:nvSpPr>
        <p:spPr>
          <a:xfrm>
            <a:off x="6416686" y="2621707"/>
            <a:ext cx="2727313" cy="351668"/>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Image: Susan, </a:t>
            </a:r>
            <a:r>
              <a:rPr lang="en" sz="1000" dirty="0">
                <a:solidFill>
                  <a:schemeClr val="lt1"/>
                </a:solidFill>
                <a:hlinkClick r:id="rId9"/>
              </a:rPr>
              <a:t>CC BY-NC 4.0</a:t>
            </a:r>
            <a:r>
              <a:rPr lang="en" sz="1000" dirty="0">
                <a:solidFill>
                  <a:schemeClr val="lt1"/>
                </a:solidFill>
              </a:rPr>
              <a:t>. Sourced from </a:t>
            </a:r>
            <a:r>
              <a:rPr lang="en" sz="1000" dirty="0">
                <a:solidFill>
                  <a:schemeClr val="lt1"/>
                </a:solidFill>
                <a:hlinkClick r:id="rId10"/>
              </a:rPr>
              <a:t>iNaturalistNZ</a:t>
            </a:r>
            <a:r>
              <a:rPr lang="en" sz="1000" dirty="0">
                <a:solidFill>
                  <a:schemeClr val="lt1"/>
                </a:solidFill>
              </a:rPr>
              <a:t>.</a:t>
            </a:r>
            <a:endParaRPr sz="1000" dirty="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338825" y="3298550"/>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Wild ginger (</a:t>
            </a:r>
            <a:r>
              <a:rPr lang="en" i="1" dirty="0"/>
              <a:t>Hedychium gardnerianum</a:t>
            </a:r>
            <a:r>
              <a:rPr lang="en" dirty="0"/>
              <a:t>)</a:t>
            </a:r>
            <a:endParaRPr i="1" dirty="0"/>
          </a:p>
        </p:txBody>
      </p:sp>
      <p:pic>
        <p:nvPicPr>
          <p:cNvPr id="85" name="Google Shape;85;p16"/>
          <p:cNvPicPr preferRelativeResize="0"/>
          <p:nvPr/>
        </p:nvPicPr>
        <p:blipFill rotWithShape="1">
          <a:blip r:embed="rId3">
            <a:alphaModFix/>
          </a:blip>
          <a:srcRect l="17756"/>
          <a:stretch/>
        </p:blipFill>
        <p:spPr>
          <a:xfrm>
            <a:off x="5216419" y="0"/>
            <a:ext cx="3961457" cy="3210425"/>
          </a:xfrm>
          <a:prstGeom prst="rect">
            <a:avLst/>
          </a:prstGeom>
          <a:noFill/>
          <a:ln>
            <a:noFill/>
          </a:ln>
        </p:spPr>
      </p:pic>
      <p:pic>
        <p:nvPicPr>
          <p:cNvPr id="86" name="Google Shape;86;p16"/>
          <p:cNvPicPr preferRelativeResize="0"/>
          <p:nvPr/>
        </p:nvPicPr>
        <p:blipFill rotWithShape="1">
          <a:blip r:embed="rId4">
            <a:alphaModFix/>
          </a:blip>
          <a:srcRect t="15668"/>
          <a:stretch/>
        </p:blipFill>
        <p:spPr>
          <a:xfrm>
            <a:off x="0" y="0"/>
            <a:ext cx="5075727" cy="3210424"/>
          </a:xfrm>
          <a:prstGeom prst="rect">
            <a:avLst/>
          </a:prstGeom>
          <a:noFill/>
          <a:ln>
            <a:noFill/>
          </a:ln>
        </p:spPr>
      </p:pic>
      <p:sp>
        <p:nvSpPr>
          <p:cNvPr id="87" name="Google Shape;87;p16"/>
          <p:cNvSpPr txBox="1"/>
          <p:nvPr/>
        </p:nvSpPr>
        <p:spPr>
          <a:xfrm>
            <a:off x="372175" y="3849425"/>
            <a:ext cx="8603400" cy="1339439"/>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5">
                  <a:extLst>
                    <a:ext uri="{A12FA001-AC4F-418D-AE19-62706E023703}">
                      <ahyp:hlinkClr xmlns:ahyp="http://schemas.microsoft.com/office/drawing/2018/hyperlinkcolor" val="tx"/>
                    </a:ext>
                  </a:extLst>
                </a:hlinkClick>
              </a:rPr>
              <a:t>Why is it weedy?</a:t>
            </a:r>
            <a:r>
              <a:rPr lang="en" sz="1350" b="1" i="1" dirty="0">
                <a:solidFill>
                  <a:schemeClr val="accent1"/>
                </a:solidFill>
              </a:rPr>
              <a:t>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Wild ginger can infiltrate intact forests, forming dense rhizome beds that exclude native species that are usually found growing in the understorey. Over time, these beds prevent native regeneration and cause the forest canopy to collapse. The plant can reproduce both vegetatively (via rhizomes) and sexually (via seeds), giving it more opportunities to spread to new sites. Rhizomes can survive immersion in the sea, crushing and years away from soil. The plant is dominant in warmer, northern regions.  </a:t>
            </a:r>
            <a:endParaRPr dirty="0"/>
          </a:p>
        </p:txBody>
      </p:sp>
      <p:sp>
        <p:nvSpPr>
          <p:cNvPr id="88" name="Google Shape;88;p16"/>
          <p:cNvSpPr txBox="1"/>
          <p:nvPr/>
        </p:nvSpPr>
        <p:spPr>
          <a:xfrm>
            <a:off x="5260725" y="568175"/>
            <a:ext cx="110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Rhizomes</a:t>
            </a:r>
            <a:endParaRPr dirty="0">
              <a:solidFill>
                <a:schemeClr val="lt1"/>
              </a:solidFill>
            </a:endParaRPr>
          </a:p>
        </p:txBody>
      </p:sp>
      <p:sp>
        <p:nvSpPr>
          <p:cNvPr id="89" name="Google Shape;89;p16"/>
          <p:cNvSpPr/>
          <p:nvPr/>
        </p:nvSpPr>
        <p:spPr>
          <a:xfrm>
            <a:off x="-1" y="2998000"/>
            <a:ext cx="3689405"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Image: Bruce Calvert, </a:t>
            </a:r>
            <a:r>
              <a:rPr lang="en" sz="1000" dirty="0">
                <a:solidFill>
                  <a:schemeClr val="lt1"/>
                </a:solidFill>
                <a:hlinkClick r:id="rId6"/>
              </a:rPr>
              <a:t>CC BY 4.0</a:t>
            </a:r>
            <a:r>
              <a:rPr lang="en" sz="1000" dirty="0">
                <a:solidFill>
                  <a:schemeClr val="lt1"/>
                </a:solidFill>
              </a:rPr>
              <a:t>. Sourced from </a:t>
            </a:r>
            <a:r>
              <a:rPr lang="en" sz="1000" dirty="0" err="1">
                <a:solidFill>
                  <a:schemeClr val="lt1"/>
                </a:solidFill>
                <a:hlinkClick r:id="rId7"/>
              </a:rPr>
              <a:t>iNaturalistNZ</a:t>
            </a:r>
            <a:r>
              <a:rPr lang="en" sz="1000" dirty="0">
                <a:solidFill>
                  <a:schemeClr val="lt1"/>
                </a:solidFill>
              </a:rPr>
              <a:t>.</a:t>
            </a:r>
            <a:endParaRPr sz="1000"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372175" y="3222350"/>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Old man’s beard (</a:t>
            </a:r>
            <a:r>
              <a:rPr lang="en" i="1" dirty="0"/>
              <a:t>Clematis vitalba</a:t>
            </a:r>
            <a:r>
              <a:rPr lang="en" dirty="0"/>
              <a:t>)</a:t>
            </a:r>
            <a:endParaRPr i="1" dirty="0"/>
          </a:p>
        </p:txBody>
      </p:sp>
      <p:sp>
        <p:nvSpPr>
          <p:cNvPr id="95" name="Google Shape;95;p17"/>
          <p:cNvSpPr txBox="1"/>
          <p:nvPr/>
        </p:nvSpPr>
        <p:spPr>
          <a:xfrm>
            <a:off x="372175" y="3751250"/>
            <a:ext cx="8457900" cy="1339439"/>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Old man’s beard grows rapidly, forming dense, heavy masses that dominate canopies of any height. It smothers and kills all plants (in the most extreme situations causing the canopy to collapse) and prevents the establishment of native plant seedlings. It can produce over </a:t>
            </a:r>
            <a:r>
              <a:rPr lang="en" sz="1150" u="sng" dirty="0">
                <a:solidFill>
                  <a:schemeClr val="dk2"/>
                </a:solidFill>
                <a:hlinkClick r:id="rId4">
                  <a:extLst>
                    <a:ext uri="{A12FA001-AC4F-418D-AE19-62706E023703}">
                      <ahyp:hlinkClr xmlns:ahyp="http://schemas.microsoft.com/office/drawing/2018/hyperlinkcolor" val="tx"/>
                    </a:ext>
                  </a:extLst>
                </a:hlinkClick>
              </a:rPr>
              <a:t>35,000 seeds per square metre</a:t>
            </a:r>
            <a:r>
              <a:rPr lang="en" sz="1150" dirty="0">
                <a:solidFill>
                  <a:schemeClr val="dk2"/>
                </a:solidFill>
              </a:rPr>
              <a:t>, and seeds can travel up to 100 metres on the air. Several community groups such as </a:t>
            </a:r>
            <a:r>
              <a:rPr lang="en" sz="1150" u="sng" dirty="0">
                <a:solidFill>
                  <a:schemeClr val="dk2"/>
                </a:solidFill>
                <a:hlinkClick r:id="rId5">
                  <a:extLst>
                    <a:ext uri="{A12FA001-AC4F-418D-AE19-62706E023703}">
                      <ahyp:hlinkClr xmlns:ahyp="http://schemas.microsoft.com/office/drawing/2018/hyperlinkcolor" val="tx"/>
                    </a:ext>
                  </a:extLst>
                </a:hlinkClick>
              </a:rPr>
              <a:t>Old Man's Beard Free Wellington</a:t>
            </a:r>
            <a:r>
              <a:rPr lang="en" sz="1150" dirty="0">
                <a:solidFill>
                  <a:schemeClr val="dk2"/>
                </a:solidFill>
              </a:rPr>
              <a:t> are dedicated to tackling the weed. </a:t>
            </a:r>
            <a:endParaRPr sz="1150" dirty="0">
              <a:solidFill>
                <a:schemeClr val="dk2"/>
              </a:solidFill>
            </a:endParaRPr>
          </a:p>
        </p:txBody>
      </p:sp>
      <p:pic>
        <p:nvPicPr>
          <p:cNvPr id="96" name="Google Shape;96;p17"/>
          <p:cNvPicPr preferRelativeResize="0"/>
          <p:nvPr/>
        </p:nvPicPr>
        <p:blipFill rotWithShape="1">
          <a:blip r:embed="rId6">
            <a:alphaModFix/>
          </a:blip>
          <a:srcRect l="22871" r="11386"/>
          <a:stretch/>
        </p:blipFill>
        <p:spPr>
          <a:xfrm>
            <a:off x="5977025" y="-25"/>
            <a:ext cx="3166976" cy="3210425"/>
          </a:xfrm>
          <a:prstGeom prst="rect">
            <a:avLst/>
          </a:prstGeom>
          <a:noFill/>
          <a:ln>
            <a:noFill/>
          </a:ln>
        </p:spPr>
      </p:pic>
      <p:pic>
        <p:nvPicPr>
          <p:cNvPr id="97" name="Google Shape;97;p17"/>
          <p:cNvPicPr preferRelativeResize="0"/>
          <p:nvPr/>
        </p:nvPicPr>
        <p:blipFill>
          <a:blip r:embed="rId7">
            <a:alphaModFix/>
          </a:blip>
          <a:stretch>
            <a:fillRect/>
          </a:stretch>
        </p:blipFill>
        <p:spPr>
          <a:xfrm>
            <a:off x="0" y="-30575"/>
            <a:ext cx="5707418" cy="3210425"/>
          </a:xfrm>
          <a:prstGeom prst="rect">
            <a:avLst/>
          </a:prstGeom>
          <a:noFill/>
          <a:ln>
            <a:noFill/>
          </a:ln>
        </p:spPr>
      </p:pic>
      <p:sp>
        <p:nvSpPr>
          <p:cNvPr id="98" name="Google Shape;98;p17"/>
          <p:cNvSpPr/>
          <p:nvPr/>
        </p:nvSpPr>
        <p:spPr>
          <a:xfrm>
            <a:off x="5971432" y="2878372"/>
            <a:ext cx="3172693" cy="332028"/>
          </a:xfrm>
          <a:prstGeom prst="rect">
            <a:avLst/>
          </a:prstGeom>
          <a:solidFill>
            <a:srgbClr val="144000">
              <a:alpha val="69640"/>
            </a:srgbClr>
          </a:solidFill>
          <a:ln>
            <a:noFill/>
          </a:ln>
        </p:spPr>
        <p:txBody>
          <a:bodyPr spcFirstLastPara="1" wrap="square" lIns="91425" tIns="91425" rIns="91425" bIns="91425" anchor="ctr" anchorCtr="0">
            <a:noAutofit/>
          </a:bodyPr>
          <a:lstStyle/>
          <a:p>
            <a:pPr lvl="0"/>
            <a:r>
              <a:rPr lang="en" sz="1000" dirty="0">
                <a:solidFill>
                  <a:schemeClr val="lt1"/>
                </a:solidFill>
              </a:rPr>
              <a:t>Image: </a:t>
            </a:r>
            <a:r>
              <a:rPr lang="en" sz="1000" dirty="0" err="1">
                <a:solidFill>
                  <a:schemeClr val="lt1"/>
                </a:solidFill>
              </a:rPr>
              <a:t>emanon</a:t>
            </a:r>
            <a:r>
              <a:rPr lang="en" sz="1000" dirty="0">
                <a:solidFill>
                  <a:schemeClr val="lt1"/>
                </a:solidFill>
              </a:rPr>
              <a:t>, </a:t>
            </a:r>
            <a:r>
              <a:rPr lang="en" sz="1000" dirty="0">
                <a:solidFill>
                  <a:schemeClr val="lt1"/>
                </a:solidFill>
                <a:hlinkClick r:id="rId8"/>
              </a:rPr>
              <a:t>CC BY-NC 4.0 </a:t>
            </a:r>
            <a:r>
              <a:rPr lang="en" sz="1000" dirty="0">
                <a:solidFill>
                  <a:schemeClr val="lt1"/>
                </a:solidFill>
              </a:rPr>
              <a:t>. Sourced from </a:t>
            </a:r>
            <a:r>
              <a:rPr lang="en" sz="1000" dirty="0" err="1">
                <a:solidFill>
                  <a:schemeClr val="lt1"/>
                </a:solidFill>
                <a:hlinkClick r:id="rId9"/>
              </a:rPr>
              <a:t>iNaturalistNZ</a:t>
            </a:r>
            <a:r>
              <a:rPr lang="en" sz="1000" dirty="0">
                <a:solidFill>
                  <a:schemeClr val="lt1"/>
                </a:solidFill>
              </a:rPr>
              <a:t>. </a:t>
            </a:r>
            <a:endParaRPr sz="1000" dirty="0">
              <a:solidFill>
                <a:schemeClr val="lt1"/>
              </a:solidFill>
            </a:endParaRPr>
          </a:p>
        </p:txBody>
      </p:sp>
      <p:sp>
        <p:nvSpPr>
          <p:cNvPr id="99" name="Google Shape;99;p17"/>
          <p:cNvSpPr/>
          <p:nvPr/>
        </p:nvSpPr>
        <p:spPr>
          <a:xfrm>
            <a:off x="0" y="2782957"/>
            <a:ext cx="3172570" cy="396893"/>
          </a:xfrm>
          <a:prstGeom prst="rect">
            <a:avLst/>
          </a:prstGeom>
          <a:solidFill>
            <a:srgbClr val="144000">
              <a:alpha val="69640"/>
            </a:srgbClr>
          </a:solidFill>
          <a:ln>
            <a:noFill/>
          </a:ln>
        </p:spPr>
        <p:txBody>
          <a:bodyPr spcFirstLastPara="1" wrap="square" lIns="91425" tIns="91425" rIns="91425" bIns="91425" anchor="ctr" anchorCtr="0">
            <a:noAutofit/>
          </a:bodyPr>
          <a:lstStyle/>
          <a:p>
            <a:pPr lvl="0"/>
            <a:r>
              <a:rPr lang="en" sz="1000" dirty="0">
                <a:solidFill>
                  <a:schemeClr val="lt1"/>
                </a:solidFill>
              </a:rPr>
              <a:t>Image: Gordon Somerville, </a:t>
            </a:r>
            <a:r>
              <a:rPr lang="en" sz="1000" dirty="0">
                <a:solidFill>
                  <a:schemeClr val="lt1"/>
                </a:solidFill>
                <a:hlinkClick r:id="rId8"/>
              </a:rPr>
              <a:t>CC BY-NC 4.0</a:t>
            </a:r>
            <a:r>
              <a:rPr lang="en" sz="1000" dirty="0">
                <a:solidFill>
                  <a:schemeClr val="lt1"/>
                </a:solidFill>
              </a:rPr>
              <a:t>. Sourced from </a:t>
            </a:r>
            <a:r>
              <a:rPr lang="en" sz="1000" dirty="0">
                <a:solidFill>
                  <a:schemeClr val="lt1"/>
                </a:solidFill>
                <a:hlinkClick r:id="rId10"/>
              </a:rPr>
              <a:t>iNaturalistNZ</a:t>
            </a:r>
            <a:r>
              <a:rPr lang="en" sz="1000" dirty="0">
                <a:solidFill>
                  <a:schemeClr val="lt1"/>
                </a:solidFill>
              </a:rPr>
              <a:t>.</a:t>
            </a:r>
            <a:endParaRPr sz="1000" dirty="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body" idx="1"/>
          </p:nvPr>
        </p:nvSpPr>
        <p:spPr>
          <a:xfrm>
            <a:off x="372175" y="3323644"/>
            <a:ext cx="8457900" cy="612252"/>
          </a:xfrm>
          <a:prstGeom prst="rect">
            <a:avLst/>
          </a:prstGeom>
        </p:spPr>
        <p:txBody>
          <a:bodyPr spcFirstLastPara="1" wrap="square" lIns="91425" tIns="91425" rIns="91425" bIns="91425" anchor="ctr" anchorCtr="0">
            <a:normAutofit fontScale="92500" lnSpcReduction="20000"/>
          </a:bodyPr>
          <a:lstStyle/>
          <a:p>
            <a:pPr marL="0" lvl="0" indent="0" algn="l" rtl="0">
              <a:spcBef>
                <a:spcPts val="0"/>
              </a:spcBef>
              <a:spcAft>
                <a:spcPts val="0"/>
              </a:spcAft>
              <a:buNone/>
            </a:pPr>
            <a:r>
              <a:rPr lang="en" dirty="0"/>
              <a:t>Wilding conifers – several species, including </a:t>
            </a:r>
            <a:r>
              <a:rPr lang="en" u="sng" dirty="0">
                <a:solidFill>
                  <a:schemeClr val="accent1"/>
                </a:solidFill>
                <a:hlinkClick r:id="rId3">
                  <a:extLst>
                    <a:ext uri="{A12FA001-AC4F-418D-AE19-62706E023703}">
                      <ahyp:hlinkClr xmlns:ahyp="http://schemas.microsoft.com/office/drawing/2018/hyperlinkcolor" val="tx"/>
                    </a:ext>
                  </a:extLst>
                </a:hlinkClick>
              </a:rPr>
              <a:t>Douglas fir</a:t>
            </a:r>
            <a:r>
              <a:rPr lang="en" dirty="0"/>
              <a:t> (</a:t>
            </a:r>
            <a:r>
              <a:rPr lang="en" i="1" dirty="0"/>
              <a:t>Pseudotsuga menziesii</a:t>
            </a:r>
            <a:r>
              <a:rPr lang="en" dirty="0"/>
              <a:t>)</a:t>
            </a:r>
            <a:r>
              <a:rPr lang="en" i="1" dirty="0"/>
              <a:t> </a:t>
            </a:r>
            <a:r>
              <a:rPr lang="en" dirty="0"/>
              <a:t>and </a:t>
            </a:r>
            <a:r>
              <a:rPr lang="en" u="sng" dirty="0">
                <a:solidFill>
                  <a:schemeClr val="accent1"/>
                </a:solidFill>
                <a:hlinkClick r:id="rId4">
                  <a:extLst>
                    <a:ext uri="{A12FA001-AC4F-418D-AE19-62706E023703}">
                      <ahyp:hlinkClr xmlns:ahyp="http://schemas.microsoft.com/office/drawing/2018/hyperlinkcolor" val="tx"/>
                    </a:ext>
                  </a:extLst>
                </a:hlinkClick>
              </a:rPr>
              <a:t>Contorta pine</a:t>
            </a:r>
            <a:r>
              <a:rPr lang="en" dirty="0"/>
              <a:t> (</a:t>
            </a:r>
            <a:r>
              <a:rPr lang="en" i="1" dirty="0"/>
              <a:t>Pinus contorta</a:t>
            </a:r>
            <a:r>
              <a:rPr lang="en" dirty="0"/>
              <a:t>)</a:t>
            </a:r>
            <a:endParaRPr i="1" dirty="0"/>
          </a:p>
        </p:txBody>
      </p:sp>
      <p:sp>
        <p:nvSpPr>
          <p:cNvPr id="105" name="Google Shape;105;p18"/>
          <p:cNvSpPr txBox="1"/>
          <p:nvPr/>
        </p:nvSpPr>
        <p:spPr>
          <a:xfrm>
            <a:off x="372175" y="3782450"/>
            <a:ext cx="8535825" cy="1339439"/>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5">
                  <a:extLst>
                    <a:ext uri="{A12FA001-AC4F-418D-AE19-62706E023703}">
                      <ahyp:hlinkClr xmlns:ahyp="http://schemas.microsoft.com/office/drawing/2018/hyperlinkcolor" val="tx"/>
                    </a:ext>
                  </a:extLst>
                </a:hlinkClick>
              </a:rPr>
              <a:t>Why are wilding conifers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Wilding conifers rapidly invade high country land and cost millions a year to control. They can change landscapes completely, threatening fragile grassland and herbfield ecosystems as they can grow above the existing tree line in mountainous areas. They can threaten landscape character and recreation value. They can produce up to 20,000 wind-spread seeds per tree every year, and seed can remain viable for years. The Ministry for Primary Industries has an extensive </a:t>
            </a:r>
            <a:r>
              <a:rPr lang="en" sz="1150" u="sng" dirty="0">
                <a:solidFill>
                  <a:schemeClr val="accent1"/>
                </a:solidFill>
                <a:hlinkClick r:id="rId6">
                  <a:extLst>
                    <a:ext uri="{A12FA001-AC4F-418D-AE19-62706E023703}">
                      <ahyp:hlinkClr xmlns:ahyp="http://schemas.microsoft.com/office/drawing/2018/hyperlinkcolor" val="tx"/>
                    </a:ext>
                  </a:extLst>
                </a:hlinkClick>
              </a:rPr>
              <a:t>wilding conifer control programme</a:t>
            </a:r>
            <a:r>
              <a:rPr lang="en" sz="1150" dirty="0">
                <a:solidFill>
                  <a:schemeClr val="dk2"/>
                </a:solidFill>
              </a:rPr>
              <a:t>. </a:t>
            </a:r>
            <a:endParaRPr dirty="0"/>
          </a:p>
        </p:txBody>
      </p:sp>
      <p:pic>
        <p:nvPicPr>
          <p:cNvPr id="106" name="Google Shape;106;p18"/>
          <p:cNvPicPr preferRelativeResize="0"/>
          <p:nvPr/>
        </p:nvPicPr>
        <p:blipFill rotWithShape="1">
          <a:blip r:embed="rId7">
            <a:alphaModFix/>
          </a:blip>
          <a:srcRect r="5329"/>
          <a:stretch/>
        </p:blipFill>
        <p:spPr>
          <a:xfrm>
            <a:off x="0" y="0"/>
            <a:ext cx="4545751" cy="2717449"/>
          </a:xfrm>
          <a:prstGeom prst="rect">
            <a:avLst/>
          </a:prstGeom>
          <a:noFill/>
          <a:ln>
            <a:noFill/>
          </a:ln>
        </p:spPr>
      </p:pic>
      <p:pic>
        <p:nvPicPr>
          <p:cNvPr id="107" name="Google Shape;107;p18"/>
          <p:cNvPicPr preferRelativeResize="0"/>
          <p:nvPr/>
        </p:nvPicPr>
        <p:blipFill rotWithShape="1">
          <a:blip r:embed="rId8">
            <a:alphaModFix/>
          </a:blip>
          <a:srcRect r="20571"/>
          <a:stretch/>
        </p:blipFill>
        <p:spPr>
          <a:xfrm>
            <a:off x="4666145" y="-27125"/>
            <a:ext cx="4477855" cy="2744574"/>
          </a:xfrm>
          <a:prstGeom prst="rect">
            <a:avLst/>
          </a:prstGeom>
          <a:noFill/>
          <a:ln>
            <a:noFill/>
          </a:ln>
        </p:spPr>
      </p:pic>
      <p:sp>
        <p:nvSpPr>
          <p:cNvPr id="108" name="Google Shape;108;p18"/>
          <p:cNvSpPr txBox="1"/>
          <p:nvPr/>
        </p:nvSpPr>
        <p:spPr>
          <a:xfrm>
            <a:off x="64075" y="2717450"/>
            <a:ext cx="9074100" cy="6924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Aft>
                <a:spcPts val="1200"/>
              </a:spcAft>
              <a:buNone/>
            </a:pPr>
            <a:r>
              <a:rPr lang="en" sz="1000" dirty="0">
                <a:solidFill>
                  <a:srgbClr val="808080"/>
                </a:solidFill>
              </a:rPr>
              <a:t>The speed with which wilding conifers can spread and grow can be seen in these two photos of the upper Waiau Toa/Clarence River taken just 3 years apart.</a:t>
            </a:r>
            <a:br>
              <a:rPr lang="en" sz="1000" dirty="0">
                <a:solidFill>
                  <a:srgbClr val="808080"/>
                </a:solidFill>
              </a:rPr>
            </a:br>
            <a:r>
              <a:rPr lang="en" sz="1000" dirty="0">
                <a:solidFill>
                  <a:srgbClr val="808080"/>
                </a:solidFill>
              </a:rPr>
              <a:t>Images: Sherman Smith, Ministry for Primary Industries.</a:t>
            </a:r>
            <a:endParaRPr sz="1200" dirty="0"/>
          </a:p>
        </p:txBody>
      </p:sp>
      <p:sp>
        <p:nvSpPr>
          <p:cNvPr id="109" name="Google Shape;109;p18"/>
          <p:cNvSpPr txBox="1"/>
          <p:nvPr/>
        </p:nvSpPr>
        <p:spPr>
          <a:xfrm>
            <a:off x="3774600" y="61000"/>
            <a:ext cx="65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2014</a:t>
            </a:r>
            <a:endParaRPr dirty="0"/>
          </a:p>
        </p:txBody>
      </p:sp>
      <p:sp>
        <p:nvSpPr>
          <p:cNvPr id="110" name="Google Shape;110;p18"/>
          <p:cNvSpPr txBox="1"/>
          <p:nvPr/>
        </p:nvSpPr>
        <p:spPr>
          <a:xfrm>
            <a:off x="8257300" y="30425"/>
            <a:ext cx="65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2017</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body" idx="1"/>
          </p:nvPr>
        </p:nvSpPr>
        <p:spPr>
          <a:xfrm>
            <a:off x="372175" y="3102088"/>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Blue morning glory (</a:t>
            </a:r>
            <a:r>
              <a:rPr lang="en" i="1" dirty="0"/>
              <a:t>Ipomoea indica</a:t>
            </a:r>
            <a:r>
              <a:rPr lang="en" dirty="0"/>
              <a:t>)</a:t>
            </a:r>
            <a:endParaRPr i="1" dirty="0"/>
          </a:p>
        </p:txBody>
      </p:sp>
      <p:sp>
        <p:nvSpPr>
          <p:cNvPr id="116" name="Google Shape;116;p19"/>
          <p:cNvSpPr txBox="1"/>
          <p:nvPr/>
        </p:nvSpPr>
        <p:spPr>
          <a:xfrm>
            <a:off x="372175" y="3675050"/>
            <a:ext cx="8457900" cy="1339439"/>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Very fast growth rate, longevity, dense smothering habit and ability to climb to the top of high canopies makes this the dominant vine wherever it occurs. It tolerates hot to cool temperatures and damp to dry conditions. It climbs over all other species, ultimately killing them, and can replace forest with a low weedy blanket. It is the last species in many cases when a bush area totally succumbs to weeds.</a:t>
            </a:r>
            <a:endParaRPr dirty="0"/>
          </a:p>
        </p:txBody>
      </p:sp>
      <p:pic>
        <p:nvPicPr>
          <p:cNvPr id="117" name="Google Shape;117;p19"/>
          <p:cNvPicPr preferRelativeResize="0"/>
          <p:nvPr/>
        </p:nvPicPr>
        <p:blipFill rotWithShape="1">
          <a:blip r:embed="rId4">
            <a:alphaModFix/>
          </a:blip>
          <a:srcRect b="30230"/>
          <a:stretch/>
        </p:blipFill>
        <p:spPr>
          <a:xfrm>
            <a:off x="0" y="-76200"/>
            <a:ext cx="6135148" cy="3210424"/>
          </a:xfrm>
          <a:prstGeom prst="rect">
            <a:avLst/>
          </a:prstGeom>
          <a:noFill/>
          <a:ln>
            <a:noFill/>
          </a:ln>
        </p:spPr>
      </p:pic>
      <p:pic>
        <p:nvPicPr>
          <p:cNvPr id="118" name="Google Shape;118;p19"/>
          <p:cNvPicPr preferRelativeResize="0"/>
          <p:nvPr/>
        </p:nvPicPr>
        <p:blipFill rotWithShape="1">
          <a:blip r:embed="rId5">
            <a:alphaModFix/>
          </a:blip>
          <a:srcRect b="13171"/>
          <a:stretch/>
        </p:blipFill>
        <p:spPr>
          <a:xfrm>
            <a:off x="6370975" y="-76200"/>
            <a:ext cx="2773025" cy="3210424"/>
          </a:xfrm>
          <a:prstGeom prst="rect">
            <a:avLst/>
          </a:prstGeom>
          <a:noFill/>
          <a:ln>
            <a:noFill/>
          </a:ln>
        </p:spPr>
      </p:pic>
      <p:sp>
        <p:nvSpPr>
          <p:cNvPr id="119" name="Google Shape;119;p19"/>
          <p:cNvSpPr/>
          <p:nvPr/>
        </p:nvSpPr>
        <p:spPr>
          <a:xfrm>
            <a:off x="-1" y="2921825"/>
            <a:ext cx="4079019"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lvl="0"/>
            <a:r>
              <a:rPr lang="en" sz="1000" dirty="0">
                <a:solidFill>
                  <a:schemeClr val="lt1"/>
                </a:solidFill>
              </a:rPr>
              <a:t>Image: </a:t>
            </a:r>
            <a:r>
              <a:rPr lang="en" sz="1000" dirty="0" err="1">
                <a:solidFill>
                  <a:schemeClr val="lt1"/>
                </a:solidFill>
              </a:rPr>
              <a:t>Clayson</a:t>
            </a:r>
            <a:r>
              <a:rPr lang="en" sz="1000" dirty="0">
                <a:solidFill>
                  <a:schemeClr val="lt1"/>
                </a:solidFill>
              </a:rPr>
              <a:t> Howell, </a:t>
            </a:r>
            <a:r>
              <a:rPr lang="en" sz="1000" dirty="0">
                <a:solidFill>
                  <a:schemeClr val="lt1"/>
                </a:solidFill>
                <a:hlinkClick r:id="rId6"/>
              </a:rPr>
              <a:t>CC BY-NC 4.0</a:t>
            </a:r>
            <a:r>
              <a:rPr lang="en" sz="1000" dirty="0">
                <a:solidFill>
                  <a:schemeClr val="lt1"/>
                </a:solidFill>
              </a:rPr>
              <a:t>. Sourced from </a:t>
            </a:r>
            <a:r>
              <a:rPr lang="en" sz="1000" dirty="0" err="1">
                <a:solidFill>
                  <a:schemeClr val="lt1"/>
                </a:solidFill>
                <a:hlinkClick r:id="rId7"/>
              </a:rPr>
              <a:t>iNaturalistNZ</a:t>
            </a:r>
            <a:r>
              <a:rPr lang="en" sz="1000" dirty="0">
                <a:solidFill>
                  <a:schemeClr val="lt1"/>
                </a:solidFill>
              </a:rPr>
              <a:t>.</a:t>
            </a:r>
            <a:endParaRPr sz="1000" dirty="0">
              <a:solidFill>
                <a:schemeClr val="lt1"/>
              </a:solidFill>
            </a:endParaRPr>
          </a:p>
        </p:txBody>
      </p:sp>
      <p:sp>
        <p:nvSpPr>
          <p:cNvPr id="120" name="Google Shape;120;p19"/>
          <p:cNvSpPr/>
          <p:nvPr/>
        </p:nvSpPr>
        <p:spPr>
          <a:xfrm>
            <a:off x="6370975" y="2798859"/>
            <a:ext cx="2772900" cy="335366"/>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Image: Kate McAlpine, </a:t>
            </a:r>
            <a:r>
              <a:rPr lang="en" sz="1000" dirty="0">
                <a:solidFill>
                  <a:schemeClr val="lt1"/>
                </a:solidFill>
                <a:hlinkClick r:id="rId8"/>
              </a:rPr>
              <a:t>CC BY 4.0</a:t>
            </a:r>
            <a:r>
              <a:rPr lang="en" sz="1000" dirty="0">
                <a:solidFill>
                  <a:schemeClr val="lt1"/>
                </a:solidFill>
              </a:rPr>
              <a:t>. Sourced from </a:t>
            </a:r>
            <a:r>
              <a:rPr lang="en" sz="1000" dirty="0" err="1">
                <a:solidFill>
                  <a:schemeClr val="lt1"/>
                </a:solidFill>
                <a:hlinkClick r:id="rId9"/>
              </a:rPr>
              <a:t>iNaturalistNZ</a:t>
            </a:r>
            <a:r>
              <a:rPr lang="en" sz="1000" dirty="0">
                <a:solidFill>
                  <a:schemeClr val="lt1"/>
                </a:solidFill>
              </a:rPr>
              <a:t>. </a:t>
            </a:r>
            <a:endParaRPr sz="1000"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body" idx="1"/>
          </p:nvPr>
        </p:nvSpPr>
        <p:spPr>
          <a:xfrm>
            <a:off x="372175" y="3102088"/>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Gorse (</a:t>
            </a:r>
            <a:r>
              <a:rPr lang="en" i="1" dirty="0"/>
              <a:t>Ulex europaeus</a:t>
            </a:r>
            <a:r>
              <a:rPr lang="en" dirty="0"/>
              <a:t>)</a:t>
            </a:r>
            <a:endParaRPr i="1" dirty="0"/>
          </a:p>
        </p:txBody>
      </p:sp>
      <p:sp>
        <p:nvSpPr>
          <p:cNvPr id="126" name="Google Shape;126;p20"/>
          <p:cNvSpPr txBox="1"/>
          <p:nvPr/>
        </p:nvSpPr>
        <p:spPr>
          <a:xfrm>
            <a:off x="372175" y="3675050"/>
            <a:ext cx="8457900" cy="1542956"/>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Gorse was introduced by European settlers as a ‘living fence’ to stop stock from wandering. As early as 1854, gorse</a:t>
            </a:r>
            <a:br>
              <a:rPr lang="en" sz="1150" dirty="0">
                <a:solidFill>
                  <a:schemeClr val="dk2"/>
                </a:solidFill>
              </a:rPr>
            </a:br>
            <a:r>
              <a:rPr lang="en" sz="1150" dirty="0">
                <a:solidFill>
                  <a:schemeClr val="dk2"/>
                </a:solidFill>
              </a:rPr>
              <a:t>fences were coming to be regarded as problematic. Today, gorse is still disliked by many landowners because of both </a:t>
            </a:r>
            <a:br>
              <a:rPr lang="en" sz="1150" dirty="0">
                <a:solidFill>
                  <a:schemeClr val="dk2"/>
                </a:solidFill>
              </a:rPr>
            </a:br>
            <a:r>
              <a:rPr lang="en" sz="1150" dirty="0">
                <a:solidFill>
                  <a:schemeClr val="dk2"/>
                </a:solidFill>
              </a:rPr>
              <a:t>the way it encroaches on pasture and the fire risk it poses in drier climates. Nevertheless, in some conditions, it may serve</a:t>
            </a:r>
            <a:endParaRPr sz="1150" dirty="0">
              <a:solidFill>
                <a:schemeClr val="dk2"/>
              </a:solidFill>
            </a:endParaRPr>
          </a:p>
          <a:p>
            <a:pPr marL="0" lvl="0" indent="0" algn="l" rtl="0">
              <a:lnSpc>
                <a:spcPct val="115000"/>
              </a:lnSpc>
              <a:spcBef>
                <a:spcPts val="0"/>
              </a:spcBef>
              <a:spcAft>
                <a:spcPts val="0"/>
              </a:spcAft>
              <a:buNone/>
            </a:pPr>
            <a:r>
              <a:rPr lang="en" sz="1150" dirty="0">
                <a:solidFill>
                  <a:schemeClr val="dk2"/>
                </a:solidFill>
              </a:rPr>
              <a:t>as a nursery for native seedlings where native forest or scrub is sparse but a native seed source is nearby. Gorse seeds may be able to germinate more than 90 years after burial in the soil. </a:t>
            </a:r>
            <a:endParaRPr dirty="0"/>
          </a:p>
        </p:txBody>
      </p:sp>
      <p:pic>
        <p:nvPicPr>
          <p:cNvPr id="127" name="Google Shape;127;p20"/>
          <p:cNvPicPr preferRelativeResize="0"/>
          <p:nvPr/>
        </p:nvPicPr>
        <p:blipFill rotWithShape="1">
          <a:blip r:embed="rId4">
            <a:alphaModFix/>
          </a:blip>
          <a:srcRect r="39313"/>
          <a:stretch/>
        </p:blipFill>
        <p:spPr>
          <a:xfrm>
            <a:off x="6248400" y="-38100"/>
            <a:ext cx="2895601" cy="3168426"/>
          </a:xfrm>
          <a:prstGeom prst="rect">
            <a:avLst/>
          </a:prstGeom>
          <a:noFill/>
          <a:ln>
            <a:noFill/>
          </a:ln>
        </p:spPr>
      </p:pic>
      <p:pic>
        <p:nvPicPr>
          <p:cNvPr id="128" name="Google Shape;128;p20"/>
          <p:cNvPicPr preferRelativeResize="0"/>
          <p:nvPr/>
        </p:nvPicPr>
        <p:blipFill rotWithShape="1">
          <a:blip r:embed="rId5">
            <a:alphaModFix/>
          </a:blip>
          <a:srcRect b="31058"/>
          <a:stretch/>
        </p:blipFill>
        <p:spPr>
          <a:xfrm>
            <a:off x="0" y="0"/>
            <a:ext cx="6070006" cy="3130324"/>
          </a:xfrm>
          <a:prstGeom prst="rect">
            <a:avLst/>
          </a:prstGeom>
          <a:noFill/>
          <a:ln>
            <a:noFill/>
          </a:ln>
        </p:spPr>
      </p:pic>
      <p:sp>
        <p:nvSpPr>
          <p:cNvPr id="129" name="Google Shape;129;p20"/>
          <p:cNvSpPr/>
          <p:nvPr/>
        </p:nvSpPr>
        <p:spPr>
          <a:xfrm>
            <a:off x="0" y="2921825"/>
            <a:ext cx="2107096"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lt1"/>
                </a:solidFill>
              </a:rPr>
              <a:t>Image: </a:t>
            </a:r>
            <a:r>
              <a:rPr lang="en" sz="1000" dirty="0">
                <a:solidFill>
                  <a:schemeClr val="lt1"/>
                </a:solidFill>
                <a:hlinkClick r:id="rId6"/>
              </a:rPr>
              <a:t>Tony Mills</a:t>
            </a:r>
            <a:r>
              <a:rPr lang="en" sz="1000" dirty="0">
                <a:solidFill>
                  <a:schemeClr val="lt1"/>
                </a:solidFill>
              </a:rPr>
              <a:t>, </a:t>
            </a:r>
            <a:r>
              <a:rPr lang="en" sz="1000" dirty="0">
                <a:solidFill>
                  <a:schemeClr val="lt1"/>
                </a:solidFill>
                <a:hlinkClick r:id="rId7"/>
              </a:rPr>
              <a:t>CC BY-SA 3.0</a:t>
            </a:r>
            <a:r>
              <a:rPr lang="en" sz="1000" dirty="0">
                <a:solidFill>
                  <a:schemeClr val="lt1"/>
                </a:solidFill>
              </a:rPr>
              <a:t>. </a:t>
            </a:r>
            <a:endParaRPr sz="1000" dirty="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body" idx="1"/>
          </p:nvPr>
        </p:nvSpPr>
        <p:spPr>
          <a:xfrm>
            <a:off x="372175" y="251913"/>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Bangalow palm (</a:t>
            </a:r>
            <a:r>
              <a:rPr lang="en" i="1" dirty="0"/>
              <a:t>Archontophoenix cunninghamiana</a:t>
            </a:r>
            <a:r>
              <a:rPr lang="en" dirty="0"/>
              <a:t>)</a:t>
            </a:r>
            <a:endParaRPr i="1" dirty="0"/>
          </a:p>
        </p:txBody>
      </p:sp>
      <p:sp>
        <p:nvSpPr>
          <p:cNvPr id="135" name="Google Shape;135;p21"/>
          <p:cNvSpPr txBox="1"/>
          <p:nvPr/>
        </p:nvSpPr>
        <p:spPr>
          <a:xfrm>
            <a:off x="372175" y="1110650"/>
            <a:ext cx="4991100" cy="3466175"/>
          </a:xfrm>
          <a:prstGeom prst="rect">
            <a:avLst/>
          </a:prstGeom>
          <a:noFill/>
          <a:ln>
            <a:noFill/>
          </a:ln>
        </p:spPr>
        <p:txBody>
          <a:bodyPr spcFirstLastPara="1" wrap="square" lIns="91425" tIns="91425" rIns="91425" bIns="91425" anchor="t" anchorCtr="0">
            <a:spAutoFit/>
          </a:bodyPr>
          <a:lstStyle/>
          <a:p>
            <a:pPr marL="0" lvl="0" indent="0" algn="l" rtl="0">
              <a:lnSpc>
                <a:spcPct val="163636"/>
              </a:lnSpc>
              <a:spcBef>
                <a:spcPts val="0"/>
              </a:spcBef>
              <a:spcAft>
                <a:spcPts val="0"/>
              </a:spcAft>
              <a:buNone/>
            </a:pPr>
            <a:r>
              <a:rPr lang="en" sz="1350" b="1" i="1" u="sng" dirty="0">
                <a:solidFill>
                  <a:schemeClr val="accent1"/>
                </a:solidFill>
                <a:hlinkClick r:id="rId3">
                  <a:extLst>
                    <a:ext uri="{A12FA001-AC4F-418D-AE19-62706E023703}">
                      <ahyp:hlinkClr xmlns:ahyp="http://schemas.microsoft.com/office/drawing/2018/hyperlinkcolor" val="tx"/>
                    </a:ext>
                  </a:extLst>
                </a:hlinkClick>
              </a:rPr>
              <a:t>Why is it weedy? </a:t>
            </a:r>
            <a:endParaRPr sz="1350" b="1" i="1" dirty="0">
              <a:solidFill>
                <a:schemeClr val="accent1"/>
              </a:solidFill>
            </a:endParaRPr>
          </a:p>
          <a:p>
            <a:pPr marL="0" lvl="0" indent="0" algn="l" rtl="0">
              <a:lnSpc>
                <a:spcPct val="115000"/>
              </a:lnSpc>
              <a:spcBef>
                <a:spcPts val="0"/>
              </a:spcBef>
              <a:spcAft>
                <a:spcPts val="0"/>
              </a:spcAft>
              <a:buNone/>
            </a:pPr>
            <a:r>
              <a:rPr lang="en" sz="1150" dirty="0">
                <a:solidFill>
                  <a:schemeClr val="dk2"/>
                </a:solidFill>
              </a:rPr>
              <a:t>Originally from Australia, this rainforest palm has the potential to establish in native plant habitats and has a similar habitat to n</a:t>
            </a:r>
            <a:r>
              <a:rPr lang="en-NZ" sz="1150" dirty="0">
                <a:solidFill>
                  <a:schemeClr val="dk2"/>
                </a:solidFill>
              </a:rPr>
              <a:t>ī</a:t>
            </a:r>
            <a:r>
              <a:rPr lang="en" sz="1150" dirty="0">
                <a:solidFill>
                  <a:schemeClr val="dk2"/>
                </a:solidFill>
              </a:rPr>
              <a:t>kau such as gullies, stream banks and swampy areas. </a:t>
            </a:r>
            <a:br>
              <a:rPr lang="en" sz="1150" dirty="0">
                <a:solidFill>
                  <a:schemeClr val="dk2"/>
                </a:solidFill>
              </a:rPr>
            </a:br>
            <a:endParaRPr sz="1150" dirty="0">
              <a:solidFill>
                <a:schemeClr val="dk2"/>
              </a:solidFill>
            </a:endParaRPr>
          </a:p>
          <a:p>
            <a:pPr marL="0" lvl="0" indent="0" algn="l" rtl="0">
              <a:lnSpc>
                <a:spcPct val="115000"/>
              </a:lnSpc>
              <a:spcBef>
                <a:spcPts val="0"/>
              </a:spcBef>
              <a:spcAft>
                <a:spcPts val="0"/>
              </a:spcAft>
              <a:buNone/>
            </a:pPr>
            <a:r>
              <a:rPr lang="en" sz="1150" dirty="0">
                <a:solidFill>
                  <a:schemeClr val="dk2"/>
                </a:solidFill>
              </a:rPr>
              <a:t>Birds spread the seeds long distances. As the plants can produce up to 12,000 seeds per year, this creates a considerable problem. The seeds can also spread by water and gravity.</a:t>
            </a:r>
            <a:endParaRPr sz="1150" dirty="0">
              <a:solidFill>
                <a:schemeClr val="dk2"/>
              </a:solidFill>
            </a:endParaRPr>
          </a:p>
          <a:p>
            <a:pPr marL="0" lvl="0" indent="0" algn="l" rtl="0">
              <a:lnSpc>
                <a:spcPct val="115000"/>
              </a:lnSpc>
              <a:spcBef>
                <a:spcPts val="0"/>
              </a:spcBef>
              <a:spcAft>
                <a:spcPts val="0"/>
              </a:spcAft>
              <a:buNone/>
            </a:pPr>
            <a:endParaRPr sz="1150" dirty="0">
              <a:solidFill>
                <a:schemeClr val="dk2"/>
              </a:solidFill>
            </a:endParaRPr>
          </a:p>
          <a:p>
            <a:pPr marL="0" lvl="0" indent="0" algn="l" rtl="0">
              <a:lnSpc>
                <a:spcPct val="115000"/>
              </a:lnSpc>
              <a:spcBef>
                <a:spcPts val="0"/>
              </a:spcBef>
              <a:spcAft>
                <a:spcPts val="0"/>
              </a:spcAft>
              <a:buNone/>
            </a:pPr>
            <a:r>
              <a:rPr lang="en" sz="1150" dirty="0">
                <a:solidFill>
                  <a:schemeClr val="dk2"/>
                </a:solidFill>
              </a:rPr>
              <a:t>Lower rainfall in the northernmost tip of New Zealand may reduce the suitability of habitat there for bangalow palm by 2090.</a:t>
            </a:r>
            <a:endParaRPr sz="1150" dirty="0">
              <a:solidFill>
                <a:schemeClr val="dk2"/>
              </a:solidFill>
            </a:endParaRPr>
          </a:p>
          <a:p>
            <a:pPr marL="0" lvl="0" indent="0" algn="l" rtl="0">
              <a:lnSpc>
                <a:spcPct val="115000"/>
              </a:lnSpc>
              <a:spcBef>
                <a:spcPts val="0"/>
              </a:spcBef>
              <a:spcAft>
                <a:spcPts val="0"/>
              </a:spcAft>
              <a:buNone/>
            </a:pPr>
            <a:endParaRPr sz="1150" dirty="0">
              <a:solidFill>
                <a:schemeClr val="dk2"/>
              </a:solidFill>
            </a:endParaRPr>
          </a:p>
          <a:p>
            <a:pPr marL="0" lvl="0" indent="0" algn="l" rtl="0">
              <a:lnSpc>
                <a:spcPct val="115000"/>
              </a:lnSpc>
              <a:spcBef>
                <a:spcPts val="0"/>
              </a:spcBef>
              <a:spcAft>
                <a:spcPts val="0"/>
              </a:spcAft>
              <a:buNone/>
            </a:pPr>
            <a:endParaRPr sz="1150" dirty="0">
              <a:solidFill>
                <a:schemeClr val="dk2"/>
              </a:solidFill>
            </a:endParaRPr>
          </a:p>
          <a:p>
            <a:pPr marL="0" lvl="0" indent="0" algn="l" rtl="0">
              <a:lnSpc>
                <a:spcPct val="115000"/>
              </a:lnSpc>
              <a:spcBef>
                <a:spcPts val="0"/>
              </a:spcBef>
              <a:spcAft>
                <a:spcPts val="0"/>
              </a:spcAft>
              <a:buNone/>
            </a:pPr>
            <a:endParaRPr sz="1150" dirty="0">
              <a:solidFill>
                <a:schemeClr val="dk2"/>
              </a:solidFill>
            </a:endParaRPr>
          </a:p>
          <a:p>
            <a:pPr marL="0" lvl="0" indent="0" algn="l" rtl="0">
              <a:spcBef>
                <a:spcPts val="0"/>
              </a:spcBef>
              <a:spcAft>
                <a:spcPts val="0"/>
              </a:spcAft>
              <a:buNone/>
            </a:pPr>
            <a:endParaRPr dirty="0"/>
          </a:p>
        </p:txBody>
      </p:sp>
      <p:pic>
        <p:nvPicPr>
          <p:cNvPr id="136" name="Google Shape;136;p21"/>
          <p:cNvPicPr preferRelativeResize="0"/>
          <p:nvPr/>
        </p:nvPicPr>
        <p:blipFill>
          <a:blip r:embed="rId4">
            <a:alphaModFix/>
          </a:blip>
          <a:stretch>
            <a:fillRect/>
          </a:stretch>
        </p:blipFill>
        <p:spPr>
          <a:xfrm>
            <a:off x="5716916" y="0"/>
            <a:ext cx="3427080" cy="5143500"/>
          </a:xfrm>
          <a:prstGeom prst="rect">
            <a:avLst/>
          </a:prstGeom>
          <a:noFill/>
          <a:ln>
            <a:noFill/>
          </a:ln>
        </p:spPr>
      </p:pic>
      <p:sp>
        <p:nvSpPr>
          <p:cNvPr id="137" name="Google Shape;137;p21"/>
          <p:cNvSpPr/>
          <p:nvPr/>
        </p:nvSpPr>
        <p:spPr>
          <a:xfrm>
            <a:off x="5722325" y="4931025"/>
            <a:ext cx="3427200" cy="212400"/>
          </a:xfrm>
          <a:prstGeom prst="rect">
            <a:avLst/>
          </a:prstGeom>
          <a:solidFill>
            <a:srgbClr val="144000">
              <a:alpha val="6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rPr>
              <a:t>Image: Northland Regional Council</a:t>
            </a:r>
            <a:endParaRPr sz="1000" dirty="0">
              <a:solidFill>
                <a:schemeClr val="lt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333E48"/>
      </a:dk1>
      <a:lt1>
        <a:srgbClr val="FFFFFF"/>
      </a:lt1>
      <a:dk2>
        <a:srgbClr val="595959"/>
      </a:dk2>
      <a:lt2>
        <a:srgbClr val="EEEEEE"/>
      </a:lt2>
      <a:accent1>
        <a:srgbClr val="356900"/>
      </a:accent1>
      <a:accent2>
        <a:srgbClr val="78A12E"/>
      </a:accent2>
      <a:accent3>
        <a:srgbClr val="EEF3E3"/>
      </a:accent3>
      <a:accent4>
        <a:srgbClr val="DDDECF"/>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1418</Words>
  <Application>Microsoft Office PowerPoint</Application>
  <PresentationFormat>On-screen Show (16:9)</PresentationFormat>
  <Paragraphs>64</Paragraphs>
  <Slides>12</Slides>
  <Notes>12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Arial</vt:lpstr>
      <vt:lpstr>Simple Light</vt:lpstr>
      <vt:lpstr>Weeds that threaten native ecosystems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Weeds that threaten native ecosystems</dc:title>
  <dc:creator>Owner</dc:creator>
  <cp:lastModifiedBy>Mary Bennett</cp:lastModifiedBy>
  <cp:revision>5</cp:revision>
  <dcterms:modified xsi:type="dcterms:W3CDTF">2023-03-07T00:50:13Z</dcterms:modified>
</cp:coreProperties>
</file>