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9144000"/>
  <p:notesSz cx="6807200" cy="99393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jO+FXZLFMiwocT+yVPZI4inBPT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A4CF9FC-E18F-4F16-B5DC-456F55851CBD}">
  <a:tblStyle styleId="{9A4CF9FC-E18F-4F16-B5DC-456F55851CB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2C16A8B-EA93-48AE-91AC-8C8211065CF7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2949786" cy="498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5839" y="0"/>
            <a:ext cx="2949786" cy="498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biography.jrank.org/pages/1921/Drewery-Melanie-1970.html#ixzz7V83Qocf3" TargetMode="External"/><Relationship Id="rId3" Type="http://schemas.openxmlformats.org/officeDocument/2006/relationships/hyperlink" Target="https://biography.jrank.org/pages/1921/Drewery-Melanie-1970.html#ixzz7V83Qocf3" TargetMode="External"/><Relationship Id="rId4" Type="http://schemas.openxmlformats.org/officeDocument/2006/relationships/hyperlink" Target="https://www.sciencelearn.org.nz/resources/3058-science-through-picturebooks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322-the-matariki-star-cluster" TargetMode="External"/><Relationship Id="rId3" Type="http://schemas.openxmlformats.org/officeDocument/2006/relationships/hyperlink" Target="https://gazette.education.govt.nz/articles/puanga-and-matariki-what-is-the-difference/#:~:text=Puanga%20is%20about%20remembering%20those,earth%20both%20physically%20and%20spiritually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labelling_interactives/10-te-iwa-o-matariki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BgO07wfIgXs" TargetMode="External"/><Relationship Id="rId3" Type="http://schemas.openxmlformats.org/officeDocument/2006/relationships/hyperlink" Target="https://www.facebook.com/wharewakatours?__tn__=-%5DK-R" TargetMode="External"/><Relationship Id="rId4" Type="http://schemas.openxmlformats.org/officeDocument/2006/relationships/hyperlink" Target="https://www.facebook.com/JohnnyHendrikus?__tn__=-%5DK-R" TargetMode="External"/><Relationship Id="rId5" Type="http://schemas.openxmlformats.org/officeDocument/2006/relationships/hyperlink" Target="https://www.facebook.com/theartofnight?__tn__=-%5DK-R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ellarium.org/" TargetMode="External"/><Relationship Id="rId3" Type="http://schemas.openxmlformats.org/officeDocument/2006/relationships/hyperlink" Target="https://www.youtube.com/watch?v=VN7MkI53Gl0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18-environment-aotearoa-2022-introduction" TargetMode="External"/><Relationship Id="rId3" Type="http://schemas.openxmlformats.org/officeDocument/2006/relationships/hyperlink" Target="https://www.sciencelearn.org.nz/resources/3137-exploring-the-images-and-whakatauki-connecting-to-te-kahui-o-matariki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avidling.co.nz/images/little-kiwis-matariki-02.jpg" TargetMode="External"/><Relationship Id="rId3" Type="http://schemas.openxmlformats.org/officeDocument/2006/relationships/hyperlink" Target="https://davidling.co.nz/little-kiwis-matariki.html" TargetMode="External"/><Relationship Id="rId4" Type="http://schemas.openxmlformats.org/officeDocument/2006/relationships/hyperlink" Target="https://davidling.co.nz/little-kiwis-matariki.html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961-maori-ways-of-knowing-weather-and-climate" TargetMode="External"/><Relationship Id="rId3" Type="http://schemas.openxmlformats.org/officeDocument/2006/relationships/hyperlink" Target="https://www.sciencelearn.org.nz/resources/2940-listening-to-the-land" TargetMode="Externa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RIUBb3yiGG0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74-mahinga-kai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28-hiwa-i-te-rangi-future-aspirations-and-actions" TargetMode="External"/><Relationship Id="rId3" Type="http://schemas.openxmlformats.org/officeDocument/2006/relationships/hyperlink" Target="https://www.sciencelearn.org.nz/resources/2567-using-concept-cartoons-to-explore-students-scientific-thinking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eara.govt.nz/en/photograph/1736/te-paki-o-matariki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2112-tatai-arorangi-maori-astronomy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avidling.co.nz/images/little-kiwis-matariki-02.jpg" TargetMode="External"/><Relationship Id="rId3" Type="http://schemas.openxmlformats.org/officeDocument/2006/relationships/hyperlink" Target="https://davidling.co.nz/images/little-kiwis-matariki-02.jpg" TargetMode="External"/><Relationship Id="rId4" Type="http://schemas.openxmlformats.org/officeDocument/2006/relationships/hyperlink" Target="https://davidling.co.nz/little-kiwis-matariki.html" TargetMode="External"/><Relationship Id="rId5" Type="http://schemas.openxmlformats.org/officeDocument/2006/relationships/hyperlink" Target="https://davidling.co.nz/little-kiwis-matariki.html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1883-formation-of-planets-and-stars" TargetMode="External"/><Relationship Id="rId3" Type="http://schemas.openxmlformats.org/officeDocument/2006/relationships/hyperlink" Target="https://www.sciencelearn.org.nz/videos/1883-formation-of-planets-and-stars" TargetMode="External"/><Relationship Id="rId4" Type="http://schemas.openxmlformats.org/officeDocument/2006/relationships/hyperlink" Target="https://www.sciencelearn.org.nz/resources/636-navigating-by-the-stars" TargetMode="External"/><Relationship Id="rId5" Type="http://schemas.openxmlformats.org/officeDocument/2006/relationships/hyperlink" Target="https://www.sciencelearn.org.nz/images/2755-the-stellar-evolution-of-stars" TargetMode="External"/><Relationship Id="rId6" Type="http://schemas.openxmlformats.org/officeDocument/2006/relationships/hyperlink" Target="https://www.sciencelearn.org.nz/resources/2208-how-a-solar-system-is-formed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563-tatai-arorangi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466-the-moon-and-its-misconceptions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collections/shared/cc977bcbef82fb3d942eb3cd2e2eded3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Google Shape;48;p1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" name="Google Shape;49;p1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2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p12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13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" name="Google Shape;145;p13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156" name="Google Shape;156;p14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5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15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6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6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16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7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17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8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8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" name="Google Shape;197;p18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9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Read more: </a:t>
            </a:r>
            <a:r>
              <a:rPr lang="en-US" u="sng">
                <a:solidFill>
                  <a:schemeClr val="hlink"/>
                </a:solidFill>
                <a:hlinkClick r:id="rId2"/>
              </a:rPr>
              <a:t>Melanie Drewery (1970–) Biography - Personal, Addresses, Career, Writings, Sidelights - Zealand, Auckland, Nanny, and Reed - JRank Articles</a:t>
            </a:r>
            <a:r>
              <a:rPr lang="en-US"/>
              <a:t> 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https://biography.jrank.org/pages/1921/Drewery-Melanie-1970.html#ixzz7V83Qocf3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Greta to link to 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https://www.sciencelearn.org.nz/resources/3058-science-through-picturebooks</a:t>
            </a:r>
            <a:r>
              <a:rPr lang="en-US"/>
              <a:t> </a:t>
            </a:r>
            <a:endParaRPr/>
          </a:p>
        </p:txBody>
      </p:sp>
      <p:sp>
        <p:nvSpPr>
          <p:cNvPr id="212" name="Google Shape;212;p19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3c5fa0e451_0_192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23c5fa0e451_0_192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https://www.sciencelearn.org.nz/resources/2322-the-matariki-star-cluster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Puanga and Matariki – what is the difference?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https://gazette.education.govt.nz/articles/puanga-and-matariki-what-is-the-difference/#:~:text=Puanga%20is%20about%20remembering%20those,earth%20both%20physically%20and%20spiritually</a:t>
            </a:r>
            <a:r>
              <a:rPr lang="en-US">
                <a:solidFill>
                  <a:schemeClr val="accent6"/>
                </a:solidFill>
              </a:rPr>
              <a:t>.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22" name="Google Shape;222;g23c5fa0e451_0_192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3c5fa0e451_0_186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3c5fa0e451_0_186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https://www.sciencelearn.org.nz/labelling_interactives/10-te-iwa-o-matariki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30" name="Google Shape;230;g23c5fa0e451_0_186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3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https://www.youtube.com/watch?v=BgO07wfIgXs</a:t>
            </a:r>
            <a:endParaRPr sz="24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He Karakia mō Matariki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To celebrate Matariki the Māori New Year,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Te Wharewaka o Poneke</a:t>
            </a:r>
            <a:r>
              <a:rPr lang="en-US"/>
              <a:t> has gifted a moving karakia to Wellington. The karakia by Ben Ngaia speaks to resilience, generosity and bringing people together.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With special thanks to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Johnny Hendrikus</a:t>
            </a:r>
            <a:r>
              <a:rPr lang="en-US"/>
              <a:t>,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The Art of Night - The Photography of Mark Gee</a:t>
            </a:r>
            <a:r>
              <a:rPr lang="en-US"/>
              <a:t>, Richard Nunns and Bob Bickerson.</a:t>
            </a:r>
            <a:endParaRPr sz="900">
              <a:solidFill>
                <a:srgbClr val="1C1E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" name="Google Shape;59;p3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3f256315dc_0_7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23f256315dc_0_7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Stellarium: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https://stellarium.org/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to find the Matariki star cluster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https://www.youtube.com/watch?v=VN7MkI53Gl0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38" name="Google Shape;238;g23f256315dc_0_7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20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1" name="Google Shape;251;p20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1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21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3c5fa0e451_0_221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g23c5fa0e451_0_221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https://www.sciencelearn.org.nz/resources/3118-environment-aotearoa-2022-introduction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accent6"/>
                </a:solidFill>
              </a:rPr>
              <a:t>Images available here: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https://www.sciencelearn.org.nz/resources/3137-exploring-the-images-and-whakatauki-connecting-to-te-kahui-o-matariki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accent6"/>
                </a:solidFill>
              </a:rPr>
              <a:t>Older students - knowledge systems, communicating in science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73" name="Google Shape;273;g23c5fa0e451_0_221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Inside Page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Previous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Next</a:t>
            </a:r>
            <a:endParaRPr/>
          </a:p>
        </p:txBody>
      </p:sp>
      <p:sp>
        <p:nvSpPr>
          <p:cNvPr id="283" name="Google Shape;283;p22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3c5fa0e451_0_233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23c5fa0e451_0_233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https://www.sciencelearn.org.nz/resources/2961-maori-ways-of-knowing-weather-and-climate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https://www.sciencelearn.org.nz/resources/2940-listening-to-the-land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95" name="Google Shape;295;g23c5fa0e451_0_233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23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https://www.youtube.com/watch?v=RIUBb3yiGG0</a:t>
            </a: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endParaRPr/>
          </a:p>
        </p:txBody>
      </p:sp>
      <p:sp>
        <p:nvSpPr>
          <p:cNvPr id="306" name="Google Shape;306;p23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3c5fa0e451_0_239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g23c5fa0e451_0_239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https://www.sciencelearn.org.nz/resources/3174-mahinga-kai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17" name="Google Shape;317;g23c5fa0e451_0_239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24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24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3c5fa0e451_0_245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g23c5fa0e451_0_245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https://www.sciencelearn.org.nz/resources/3128-hiwa-i-te-rangi-future-aspirations-and-actions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https://www.sciencelearn.org.nz/resources/2567-using-concept-cartoons-to-explore-students-scientific-thinking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36" name="Google Shape;336;g23c5fa0e451_0_245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4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https://teara.govt.nz/en/photograph/1736/te-paki-o-matariki</a:t>
            </a:r>
            <a:r>
              <a:rPr lang="en-US"/>
              <a:t> </a:t>
            </a:r>
            <a:endParaRPr/>
          </a:p>
        </p:txBody>
      </p:sp>
      <p:sp>
        <p:nvSpPr>
          <p:cNvPr id="69" name="Google Shape;69;p4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3c5fa0e451_0_209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g23c5fa0e451_0_209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https://www.sciencelearn.org.nz/videos/2112-tatai-arorangi-maori-astronomy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45" name="Google Shape;345;g23c5fa0e451_0_209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5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25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 u="sng">
                <a:solidFill>
                  <a:schemeClr val="hlink"/>
                </a:solidFill>
                <a:hlinkClick r:id="rId2"/>
              </a:rPr>
            </a:br>
            <a:r>
              <a:rPr lang="en-US" u="sng">
                <a:solidFill>
                  <a:schemeClr val="hlink"/>
                </a:solidFill>
                <a:hlinkClick r:id="rId3"/>
              </a:rPr>
              <a:t>Inside Page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Previous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Next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p25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3c5fa0e451_0_251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23c5fa0e451_0_251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35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"/>
              </a:rPr>
              <a:t>Formation of planets and stars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https://www.sciencelearn.org.nz/videos/1883-formation-of-planets-and-stars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Navigating by the stars: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https://www.sciencelearn.org.nz/resources/636-navigating-by-the-stars</a:t>
            </a:r>
            <a:r>
              <a:rPr lang="en-US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Image: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https://www.sciencelearn.org.nz/images/2755-the-stellar-evolution-of-stars</a:t>
            </a:r>
            <a:r>
              <a:rPr lang="en-US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from: </a:t>
            </a: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https://www.sciencelearn.org.nz/resources/2208-how-a-solar-system-is-formed</a:t>
            </a:r>
            <a:r>
              <a:rPr lang="en-US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3c5fa0e451_0_251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6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26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4" name="Google Shape;374;p26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3c5fa0e451_0_257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g23c5fa0e451_0_257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https://www.sciencelearn.org.nz/videos/563-tatai-arorangi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85" name="Google Shape;385;g23c5fa0e451_0_257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3f256315dc_0_47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23f256315dc_0_47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https://www.sciencelearn.org.nz/resources/2466-the-moon-and-its-misconceptions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394" name="Google Shape;394;g23f256315dc_0_47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7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1" name="Google Shape;401;p27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3c5fa0e451_0_179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g23c5fa0e451_0_179:notes"/>
          <p:cNvSpPr txBox="1"/>
          <p:nvPr>
            <p:ph idx="1" type="body"/>
          </p:nvPr>
        </p:nvSpPr>
        <p:spPr>
          <a:xfrm>
            <a:off x="680721" y="4783306"/>
            <a:ext cx="5445900" cy="391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Matariki and MfE: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https://www.sciencelearn.org.nz/collections/shared/cc977bcbef82fb3d942eb3cd2e2eded3</a:t>
            </a:r>
            <a:r>
              <a:rPr lang="en-US">
                <a:solidFill>
                  <a:schemeClr val="accent6"/>
                </a:solidFill>
              </a:rPr>
              <a:t> 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412" name="Google Shape;412;g23c5fa0e451_0_179:notes"/>
          <p:cNvSpPr txBox="1"/>
          <p:nvPr>
            <p:ph idx="12" type="sldNum"/>
          </p:nvPr>
        </p:nvSpPr>
        <p:spPr>
          <a:xfrm>
            <a:off x="3855839" y="9440647"/>
            <a:ext cx="29499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41a9b820f2_0_0:notes"/>
          <p:cNvSpPr txBox="1"/>
          <p:nvPr>
            <p:ph idx="1" type="body"/>
          </p:nvPr>
        </p:nvSpPr>
        <p:spPr>
          <a:xfrm>
            <a:off x="907627" y="4721179"/>
            <a:ext cx="4992000" cy="44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241a9b820f2_0_0:notes"/>
          <p:cNvSpPr/>
          <p:nvPr>
            <p:ph idx="2" type="sldImg"/>
          </p:nvPr>
        </p:nvSpPr>
        <p:spPr>
          <a:xfrm>
            <a:off x="1134533" y="745449"/>
            <a:ext cx="4538100" cy="3727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9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5" name="Google Shape;435;p29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p29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4d34d27132_0_0:notes"/>
          <p:cNvSpPr/>
          <p:nvPr>
            <p:ph idx="2" type="sldImg"/>
          </p:nvPr>
        </p:nvSpPr>
        <p:spPr>
          <a:xfrm>
            <a:off x="1134533" y="745449"/>
            <a:ext cx="4538100" cy="37272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4d34d27132_0_0:notes"/>
          <p:cNvSpPr txBox="1"/>
          <p:nvPr>
            <p:ph idx="1" type="body"/>
          </p:nvPr>
        </p:nvSpPr>
        <p:spPr>
          <a:xfrm>
            <a:off x="907627" y="4721179"/>
            <a:ext cx="4992000" cy="4472700"/>
          </a:xfrm>
          <a:prstGeom prst="rect">
            <a:avLst/>
          </a:prstGeom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24d34d27132_0_0:notes"/>
          <p:cNvSpPr txBox="1"/>
          <p:nvPr>
            <p:ph idx="12" type="sldNum"/>
          </p:nvPr>
        </p:nvSpPr>
        <p:spPr>
          <a:xfrm>
            <a:off x="3857413" y="9442359"/>
            <a:ext cx="2949900" cy="497100"/>
          </a:xfrm>
          <a:prstGeom prst="rect">
            <a:avLst/>
          </a:prstGeom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6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p7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8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p8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p10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1:notes"/>
          <p:cNvSpPr/>
          <p:nvPr>
            <p:ph idx="2" type="sldImg"/>
          </p:nvPr>
        </p:nvSpPr>
        <p:spPr>
          <a:xfrm>
            <a:off x="1167606" y="1243013"/>
            <a:ext cx="4472100" cy="3354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11:notes"/>
          <p:cNvSpPr txBox="1"/>
          <p:nvPr>
            <p:ph idx="1" type="body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75" lIns="91550" spcFirstLastPara="1" rIns="91550" wrap="square" tIns="457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www.picturebooks.co.nz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11:notes"/>
          <p:cNvSpPr txBox="1"/>
          <p:nvPr>
            <p:ph idx="12" type="sldNum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75" lIns="91550" spcFirstLastPara="1" rIns="91550" wrap="square" tIns="457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g23c5fa0e451_0_6"/>
          <p:cNvPicPr preferRelativeResize="0"/>
          <p:nvPr/>
        </p:nvPicPr>
        <p:blipFill rotWithShape="1">
          <a:blip r:embed="rId2">
            <a:alphaModFix/>
          </a:blip>
          <a:srcRect b="0" l="356" r="347" t="0"/>
          <a:stretch/>
        </p:blipFill>
        <p:spPr>
          <a:xfrm>
            <a:off x="7362825" y="0"/>
            <a:ext cx="1288257" cy="5655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23c5fa0e451_0_6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g23c5fa0e451_0_6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g23c5fa0e451_0_6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g23c5fa0e451_0_6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g23c5fa0e451_0_6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g23c5fa0e451_0_6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3c5fa0e451_0_14"/>
          <p:cNvSpPr txBox="1"/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5" name="Google Shape;25;g23c5fa0e451_0_14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6" name="Google Shape;26;g23c5fa0e451_0_1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7" name="Google Shape;27;g23c5fa0e451_0_1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8" name="Google Shape;28;g23c5fa0e451_0_1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3c5fa0e451_0_24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1" name="Google Shape;31;g23c5fa0e451_0_24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g23c5fa0e451_0_24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3" name="Google Shape;33;g23c5fa0e451_0_24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" name="Google Shape;34;g23c5fa0e451_0_24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3c5fa0e451_0_30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g23c5fa0e451_0_30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g23c5fa0e451_0_30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g23c5fa0e451_0_3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" name="Google Shape;40;g23c5fa0e451_0_3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g23c5fa0e451_0_3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3c5fa0e451_0_20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4" name="Google Shape;44;g23c5fa0e451_0_20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" name="Google Shape;45;g23c5fa0e451_0_20"/>
          <p:cNvSpPr txBox="1"/>
          <p:nvPr>
            <p:ph idx="12" type="sldNum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3c5fa0e451_0_0"/>
          <p:cNvSpPr txBox="1"/>
          <p:nvPr>
            <p:ph type="title"/>
          </p:nvPr>
        </p:nvSpPr>
        <p:spPr>
          <a:xfrm>
            <a:off x="549275" y="533400"/>
            <a:ext cx="80421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g23c5fa0e451_0_0"/>
          <p:cNvSpPr txBox="1"/>
          <p:nvPr>
            <p:ph idx="1" type="body"/>
          </p:nvPr>
        </p:nvSpPr>
        <p:spPr>
          <a:xfrm>
            <a:off x="549275" y="1600200"/>
            <a:ext cx="80421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23c5fa0e451_0_0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g23c5fa0e451_0_0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g23c5fa0e451_0_0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nicola.daly@waikato.ac.nz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image" Target="../media/image2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11" Type="http://schemas.openxmlformats.org/officeDocument/2006/relationships/hyperlink" Target="http://www.sciencelearn.org.nz/" TargetMode="External"/><Relationship Id="rId10" Type="http://schemas.openxmlformats.org/officeDocument/2006/relationships/hyperlink" Target="http://www.sciencelearn.org.nz/" TargetMode="External"/><Relationship Id="rId9" Type="http://schemas.openxmlformats.org/officeDocument/2006/relationships/image" Target="../media/image5.png"/><Relationship Id="rId5" Type="http://schemas.openxmlformats.org/officeDocument/2006/relationships/image" Target="../media/image6.jpg"/><Relationship Id="rId6" Type="http://schemas.openxmlformats.org/officeDocument/2006/relationships/image" Target="../media/image1.jpg"/><Relationship Id="rId7" Type="http://schemas.openxmlformats.org/officeDocument/2006/relationships/image" Target="../media/image15.jpg"/><Relationship Id="rId8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1.jpg"/><Relationship Id="rId5" Type="http://schemas.openxmlformats.org/officeDocument/2006/relationships/image" Target="../media/image5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14.jpg"/><Relationship Id="rId5" Type="http://schemas.openxmlformats.org/officeDocument/2006/relationships/image" Target="../media/image5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18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hyperlink" Target="http://www.sciencelearn.org.nz/" TargetMode="External"/><Relationship Id="rId8" Type="http://schemas.openxmlformats.org/officeDocument/2006/relationships/hyperlink" Target="http://www.sciencelearn.org.nz/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Relationship Id="rId11" Type="http://schemas.openxmlformats.org/officeDocument/2006/relationships/hyperlink" Target="http://www.sciencelearn.org.nz/" TargetMode="External"/><Relationship Id="rId10" Type="http://schemas.openxmlformats.org/officeDocument/2006/relationships/hyperlink" Target="http://www.sciencelearn.org.nz/" TargetMode="External"/><Relationship Id="rId12" Type="http://schemas.openxmlformats.org/officeDocument/2006/relationships/image" Target="../media/image5.png"/><Relationship Id="rId9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22.png"/><Relationship Id="rId8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s://creativecommons.org/licenses/by/2.0/" TargetMode="External"/><Relationship Id="rId7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png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hyperlink" Target="https://www.youtube.com/watch?v=RKL6V69RLxo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Relationship Id="rId4" Type="http://schemas.openxmlformats.org/officeDocument/2006/relationships/hyperlink" Target="https://www.youtube.com/watch?v=mmADkn3ldXI" TargetMode="External"/><Relationship Id="rId11" Type="http://schemas.openxmlformats.org/officeDocument/2006/relationships/hyperlink" Target="http://www.sciencelearn.org.nz/" TargetMode="External"/><Relationship Id="rId10" Type="http://schemas.openxmlformats.org/officeDocument/2006/relationships/image" Target="../media/image5.png"/><Relationship Id="rId12" Type="http://schemas.openxmlformats.org/officeDocument/2006/relationships/hyperlink" Target="http://www.sciencelearn.org.nz/" TargetMode="External"/><Relationship Id="rId9" Type="http://schemas.openxmlformats.org/officeDocument/2006/relationships/hyperlink" Target="https://www.youtube.com/watch?v=mmADkn3ldXI" TargetMode="External"/><Relationship Id="rId5" Type="http://schemas.openxmlformats.org/officeDocument/2006/relationships/hyperlink" Target="https://www.youtube.com/watch?v=mmADkn3ldXI" TargetMode="External"/><Relationship Id="rId6" Type="http://schemas.openxmlformats.org/officeDocument/2006/relationships/hyperlink" Target="https://www.youtube.com/watch?v=mmADkn3ldXI" TargetMode="External"/><Relationship Id="rId7" Type="http://schemas.openxmlformats.org/officeDocument/2006/relationships/hyperlink" Target="https://www.youtube.com/watch?v=mmADkn3ldXI" TargetMode="External"/><Relationship Id="rId8" Type="http://schemas.openxmlformats.org/officeDocument/2006/relationships/hyperlink" Target="https://www.youtube.com/watch?v=mmADkn3ldXI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Relationship Id="rId4" Type="http://schemas.openxmlformats.org/officeDocument/2006/relationships/hyperlink" Target="https://www.youtube.com/watch?v=sWWcM0BWwwc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Relationship Id="rId4" Type="http://schemas.openxmlformats.org/officeDocument/2006/relationships/hyperlink" Target="https://www.youtube.com/watch?v=_QB9TahbqQY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s://natlib.govt.nz/records/22904922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Relationship Id="rId4" Type="http://schemas.openxmlformats.org/officeDocument/2006/relationships/hyperlink" Target="https://www.youtube.com/watch?v=A1Nm7BCUPcw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" TargetMode="External"/><Relationship Id="rId8" Type="http://schemas.openxmlformats.org/officeDocument/2006/relationships/hyperlink" Target="http://www.sciencelearn.org.nz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9.png"/><Relationship Id="rId7" Type="http://schemas.openxmlformats.org/officeDocument/2006/relationships/image" Target="../media/image40.png"/><Relationship Id="rId8" Type="http://schemas.openxmlformats.org/officeDocument/2006/relationships/hyperlink" Target="https://creativecommons.org/licenses/by-sa/4.0/deed.en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Relationship Id="rId4" Type="http://schemas.openxmlformats.org/officeDocument/2006/relationships/hyperlink" Target="https://www.youtube.com/watch?v=BfjRrZJX0YI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5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54.png"/><Relationship Id="rId5" Type="http://schemas.openxmlformats.org/officeDocument/2006/relationships/hyperlink" Target="https://creativecommons.org/licenses/by-nc-sa/4.0/deed.en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45.png"/><Relationship Id="rId13" Type="http://schemas.openxmlformats.org/officeDocument/2006/relationships/image" Target="../media/image48.png"/><Relationship Id="rId1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56.jpg"/><Relationship Id="rId14" Type="http://schemas.openxmlformats.org/officeDocument/2006/relationships/image" Target="../media/image55.jp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hyperlink" Target="mailto:nicola.daly@waikato.ac.nz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youtube.com/watch?v=BgO07wfIgXs" TargetMode="External"/><Relationship Id="rId4" Type="http://schemas.openxmlformats.org/officeDocument/2006/relationships/image" Target="../media/image5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s://creativecommons.org/licenses/by/2.0/" TargetMode="External"/><Relationship Id="rId8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hyperlink" Target="http://www.sciencelearn.org.nz/" TargetMode="External"/><Relationship Id="rId7" Type="http://schemas.openxmlformats.org/officeDocument/2006/relationships/hyperlink" Target="http://www.sciencelearn.org.nz/" TargetMode="External"/><Relationship Id="rId8" Type="http://schemas.openxmlformats.org/officeDocument/2006/relationships/hyperlink" Target="http://www.picturebooks.co.nz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/>
          <p:nvPr>
            <p:ph type="ctrTitle"/>
          </p:nvPr>
        </p:nvSpPr>
        <p:spPr>
          <a:xfrm>
            <a:off x="866300" y="104175"/>
            <a:ext cx="7134600" cy="186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en-US"/>
              <a:t>Picturebooks for Matariki</a:t>
            </a:r>
            <a:endParaRPr b="1" sz="4000"/>
          </a:p>
        </p:txBody>
      </p:sp>
      <p:sp>
        <p:nvSpPr>
          <p:cNvPr id="52" name="Google Shape;52;p1"/>
          <p:cNvSpPr txBox="1"/>
          <p:nvPr>
            <p:ph idx="1" type="subTitle"/>
          </p:nvPr>
        </p:nvSpPr>
        <p:spPr>
          <a:xfrm>
            <a:off x="979350" y="4482925"/>
            <a:ext cx="7214700" cy="19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Associate Professor Nicola Daly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nicola.daly@waikato.ac.nz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@nicoladaly18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Thursday 25 May, 4pm</a:t>
            </a:r>
            <a:endParaRPr/>
          </a:p>
        </p:txBody>
      </p:sp>
      <p:pic>
        <p:nvPicPr>
          <p:cNvPr id="53" name="Google Shape;5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7">
            <a:alphaModFix/>
          </a:blip>
          <a:srcRect b="0" l="7910" r="0" t="0"/>
          <a:stretch/>
        </p:blipFill>
        <p:spPr>
          <a:xfrm>
            <a:off x="2573012" y="2100325"/>
            <a:ext cx="3721176" cy="224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2"/>
          <p:cNvSpPr txBox="1"/>
          <p:nvPr>
            <p:ph type="title"/>
          </p:nvPr>
        </p:nvSpPr>
        <p:spPr>
          <a:xfrm>
            <a:off x="160800" y="0"/>
            <a:ext cx="7886700" cy="11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4500"/>
              <a:t>Five themes in NZPBC</a:t>
            </a:r>
            <a:endParaRPr b="1" sz="4500"/>
          </a:p>
        </p:txBody>
      </p:sp>
      <p:sp>
        <p:nvSpPr>
          <p:cNvPr id="133" name="Google Shape;133;p12"/>
          <p:cNvSpPr txBox="1"/>
          <p:nvPr>
            <p:ph idx="1" type="body"/>
          </p:nvPr>
        </p:nvSpPr>
        <p:spPr>
          <a:xfrm>
            <a:off x="271825" y="1456050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1650" lvl="0" marL="4000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000"/>
              <a:t>Family</a:t>
            </a:r>
            <a:endParaRPr sz="3000"/>
          </a:p>
          <a:p>
            <a:pPr indent="-501650" lvl="0" marL="4000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000"/>
              <a:t>Environment</a:t>
            </a:r>
            <a:endParaRPr sz="3000"/>
          </a:p>
          <a:p>
            <a:pPr indent="-501650" lvl="0" marL="4000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000"/>
              <a:t>Tikanga Māori</a:t>
            </a:r>
            <a:endParaRPr sz="3000"/>
          </a:p>
          <a:p>
            <a:pPr indent="-501650" lvl="0" marL="4000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000"/>
              <a:t>Diversity</a:t>
            </a:r>
            <a:endParaRPr sz="3000"/>
          </a:p>
          <a:p>
            <a:pPr indent="-501650" lvl="0" marL="4000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000"/>
              <a:t>Language</a:t>
            </a:r>
            <a:endParaRPr sz="3000"/>
          </a:p>
        </p:txBody>
      </p:sp>
      <p:pic>
        <p:nvPicPr>
          <p:cNvPr descr="https://images-na.ssl-images-amazon.com/images/I/51SHQAC617L._SX384_BO1,204,203,200_.jpg" id="134" name="Google Shape;134;p1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8650" y="3030173"/>
            <a:ext cx="2524500" cy="358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icturebooks.co.nz/wp-content/uploads/2010/11/taming_the_taniwha_300px-265x300.jpg" id="135" name="Google Shape;13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9156" y="1245448"/>
            <a:ext cx="1893094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icturebooks.co.nz/wp-content/uploads/2010/11/old_huhu_300px-285x300.jpg" id="136" name="Google Shape;13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2256" y="3776373"/>
            <a:ext cx="2035969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icturebooks.co.nz/wp-content/uploads/2010/09/kuia_300px.jpg" id="137" name="Google Shape;13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03853" y="3103724"/>
            <a:ext cx="2143125" cy="2943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icturebooks.co.nz/wp-content/uploads/2010/11/every_second_friday_300px-293x300.jpg" id="138" name="Google Shape;13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44343" y="794275"/>
            <a:ext cx="2093119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icturebooks.co.nz/wp-content/uploads/2010/11/house_that_jack_built_300px.jpg" id="139" name="Google Shape;139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50256" y="4502997"/>
            <a:ext cx="2143125" cy="154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2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"/>
          <p:cNvSpPr txBox="1"/>
          <p:nvPr>
            <p:ph type="title"/>
          </p:nvPr>
        </p:nvSpPr>
        <p:spPr>
          <a:xfrm>
            <a:off x="346000" y="54250"/>
            <a:ext cx="78867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Language</a:t>
            </a:r>
            <a:endParaRPr b="1"/>
          </a:p>
        </p:txBody>
      </p:sp>
      <p:pic>
        <p:nvPicPr>
          <p:cNvPr descr="http://www.picturebooks.co.nz/wp-content/uploads/2010/11/haere_300px-232x300.jpg" id="148" name="Google Shape;148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20202" y="1772802"/>
            <a:ext cx="1955400" cy="337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icturebooks.co.nz/wp-content/uploads/2010/09/kuia_300px.jpg" id="149" name="Google Shape;149;p1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73" y="1796023"/>
            <a:ext cx="1774200" cy="32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3"/>
          <p:cNvSpPr txBox="1"/>
          <p:nvPr/>
        </p:nvSpPr>
        <p:spPr>
          <a:xfrm>
            <a:off x="2179475" y="1449850"/>
            <a:ext cx="19554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“The Kuia made mats to sit on and mats to sleep on. She made kits for kumara and kits for seafood.”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3"/>
          <p:cNvSpPr txBox="1"/>
          <p:nvPr/>
        </p:nvSpPr>
        <p:spPr>
          <a:xfrm>
            <a:off x="6383000" y="1136250"/>
            <a:ext cx="2622600" cy="48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“It was night time when the first manuhiri came. They cried, talked and sang to Koro Jack. I saw whānau I hadn’t seen for ages, even my sister who was hapū. We went out to the wharekai and ate heaps.”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3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4"/>
          <p:cNvSpPr txBox="1"/>
          <p:nvPr>
            <p:ph type="title"/>
          </p:nvPr>
        </p:nvSpPr>
        <p:spPr>
          <a:xfrm>
            <a:off x="553275" y="825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Translingual (interlingual)</a:t>
            </a:r>
            <a:endParaRPr b="1"/>
          </a:p>
        </p:txBody>
      </p:sp>
      <p:sp>
        <p:nvSpPr>
          <p:cNvPr id="159" name="Google Shape;159;p14"/>
          <p:cNvSpPr txBox="1"/>
          <p:nvPr>
            <p:ph idx="1" type="body"/>
          </p:nvPr>
        </p:nvSpPr>
        <p:spPr>
          <a:xfrm>
            <a:off x="628650" y="1825625"/>
            <a:ext cx="4090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Stories told in one language with words from another language woven in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406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i="1" lang="en-US"/>
              <a:t>“I saw whānau I hadn’t seen in ages. Even my sister who was hapū”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http://www.picturebooks.co.nz/wp-content/uploads/2010/11/haere_300px-232x300.jpg" id="160" name="Google Shape;160;p1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8533" y="1867120"/>
            <a:ext cx="2376300" cy="40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4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5"/>
          <p:cNvSpPr txBox="1"/>
          <p:nvPr>
            <p:ph type="title"/>
          </p:nvPr>
        </p:nvSpPr>
        <p:spPr>
          <a:xfrm>
            <a:off x="564850" y="101925"/>
            <a:ext cx="7950600" cy="112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Bilingual/Multilingual</a:t>
            </a:r>
            <a:endParaRPr b="1"/>
          </a:p>
        </p:txBody>
      </p:sp>
      <p:sp>
        <p:nvSpPr>
          <p:cNvPr id="168" name="Google Shape;168;p15"/>
          <p:cNvSpPr txBox="1"/>
          <p:nvPr>
            <p:ph idx="1" type="body"/>
          </p:nvPr>
        </p:nvSpPr>
        <p:spPr>
          <a:xfrm>
            <a:off x="786653" y="1675190"/>
            <a:ext cx="3547500" cy="46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Stories told fully in two or more languages</a:t>
            </a:r>
            <a:endParaRPr/>
          </a:p>
        </p:txBody>
      </p:sp>
      <p:pic>
        <p:nvPicPr>
          <p:cNvPr descr="Kei Te Pehea cover.pdf" id="169" name="Google Shape;169;p1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3700" l="-13143" r="-13143" t="0"/>
          <a:stretch/>
        </p:blipFill>
        <p:spPr>
          <a:xfrm rot="5400000">
            <a:off x="3705202" y="1850509"/>
            <a:ext cx="5308500" cy="368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i te pehea-wera text.pdf" id="170" name="Google Shape;170;p15"/>
          <p:cNvPicPr preferRelativeResize="0"/>
          <p:nvPr/>
        </p:nvPicPr>
        <p:blipFill rotWithShape="1">
          <a:blip r:embed="rId4">
            <a:alphaModFix/>
          </a:blip>
          <a:srcRect b="0" l="-7738" r="-7737" t="0"/>
          <a:stretch/>
        </p:blipFill>
        <p:spPr>
          <a:xfrm rot="-5400000">
            <a:off x="175190" y="2639876"/>
            <a:ext cx="4044718" cy="355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5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 txBox="1"/>
          <p:nvPr>
            <p:ph type="title"/>
          </p:nvPr>
        </p:nvSpPr>
        <p:spPr>
          <a:xfrm>
            <a:off x="668475" y="0"/>
            <a:ext cx="7846800" cy="16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Multiversion (Simultaneous or asynchronous)</a:t>
            </a:r>
            <a:br>
              <a:rPr lang="en-US"/>
            </a:br>
            <a:endParaRPr/>
          </a:p>
        </p:txBody>
      </p:sp>
      <p:pic>
        <p:nvPicPr>
          <p:cNvPr id="179" name="Google Shape;179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3598" y="1484663"/>
            <a:ext cx="57540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https://static.wixstatic.com/media/09ef90_796b785a7d52409c8bedb1e9edccfe74~mv2.png/v1/fill/w_420,h_560,al_c,lg_1,q_80/09ef90_796b785a7d52409c8bedb1e9edccfe74~mv2.webp" id="180" name="Google Shape;180;p16"/>
          <p:cNvSpPr/>
          <p:nvPr/>
        </p:nvSpPr>
        <p:spPr>
          <a:xfrm>
            <a:off x="116681" y="-144463"/>
            <a:ext cx="228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6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7"/>
          <p:cNvSpPr txBox="1"/>
          <p:nvPr>
            <p:ph type="title"/>
          </p:nvPr>
        </p:nvSpPr>
        <p:spPr>
          <a:xfrm>
            <a:off x="518325" y="0"/>
            <a:ext cx="7950600" cy="11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Part 2: Matariki picturebooks</a:t>
            </a:r>
            <a:endParaRPr b="1"/>
          </a:p>
        </p:txBody>
      </p:sp>
      <p:sp>
        <p:nvSpPr>
          <p:cNvPr id="188" name="Google Shape;188;p17"/>
          <p:cNvSpPr txBox="1"/>
          <p:nvPr>
            <p:ph idx="1" type="body"/>
          </p:nvPr>
        </p:nvSpPr>
        <p:spPr>
          <a:xfrm>
            <a:off x="628650" y="1336000"/>
            <a:ext cx="3886200" cy="47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2857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Anthropomorphism</a:t>
            </a:r>
            <a:endParaRPr/>
          </a:p>
          <a:p>
            <a:pPr indent="-349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Contemporary</a:t>
            </a:r>
            <a:endParaRPr/>
          </a:p>
          <a:p>
            <a:pPr indent="-34925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Traditional</a:t>
            </a:r>
            <a:endParaRPr/>
          </a:p>
        </p:txBody>
      </p:sp>
      <p:pic>
        <p:nvPicPr>
          <p:cNvPr id="189" name="Google Shape;18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4143" y="3401647"/>
            <a:ext cx="3178958" cy="224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3102" y="3401660"/>
            <a:ext cx="2913000" cy="28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294" y="3401660"/>
            <a:ext cx="2743849" cy="237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7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/>
          <p:nvPr>
            <p:ph type="title"/>
          </p:nvPr>
        </p:nvSpPr>
        <p:spPr>
          <a:xfrm>
            <a:off x="0" y="-67625"/>
            <a:ext cx="7978800" cy="15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How is te reo Māori incorporated into picturebooks about Matariki?</a:t>
            </a:r>
            <a:endParaRPr b="1"/>
          </a:p>
        </p:txBody>
      </p:sp>
      <p:pic>
        <p:nvPicPr>
          <p:cNvPr id="200" name="Google Shape;200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9500" y="3443199"/>
            <a:ext cx="3034500" cy="29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018" y="1381918"/>
            <a:ext cx="2743849" cy="237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52948" y="2351238"/>
            <a:ext cx="2475093" cy="259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0548" y="1369990"/>
            <a:ext cx="2142259" cy="233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62125" y="1307525"/>
            <a:ext cx="2475100" cy="291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42051" y="4299700"/>
            <a:ext cx="2897687" cy="204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9404" y="3476179"/>
            <a:ext cx="2329793" cy="245416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8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8" name="Google Shape;208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473225" y="0"/>
            <a:ext cx="1859174" cy="93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/>
          <p:nvPr>
            <p:ph type="title"/>
          </p:nvPr>
        </p:nvSpPr>
        <p:spPr>
          <a:xfrm>
            <a:off x="404700" y="0"/>
            <a:ext cx="8063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79"/>
              <a:buFont typeface="Calibri"/>
              <a:buNone/>
            </a:pPr>
            <a:r>
              <a:rPr b="1" lang="en-US"/>
              <a:t>Matariki </a:t>
            </a:r>
            <a:br>
              <a:rPr lang="en-US"/>
            </a:br>
            <a:endParaRPr sz="1133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7142"/>
              <a:buFont typeface="Calibri"/>
              <a:buNone/>
            </a:pPr>
            <a:r>
              <a:rPr lang="en-US" sz="2800"/>
              <a:t>By Melanie Drewery and Bruce Potter (Penguin, 2003)</a:t>
            </a:r>
            <a:endParaRPr sz="2800"/>
          </a:p>
        </p:txBody>
      </p:sp>
      <p:sp>
        <p:nvSpPr>
          <p:cNvPr id="215" name="Google Shape;215;p19"/>
          <p:cNvSpPr txBox="1"/>
          <p:nvPr>
            <p:ph idx="2" type="body"/>
          </p:nvPr>
        </p:nvSpPr>
        <p:spPr>
          <a:xfrm>
            <a:off x="4429900" y="1477300"/>
            <a:ext cx="4405800" cy="46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b="1" lang="en-US" sz="2240"/>
              <a:t>Translingual text</a:t>
            </a:r>
            <a:endParaRPr b="1" sz="2240">
              <a:extLst>
                <a:ext uri="http://customooxmlschemas.google.com/">
                  <go:slidesCustomData xmlns:go="http://customooxmlschemas.google.com/" textRoundtripDataId="3"/>
                </a:ext>
              </a:extLst>
            </a:endParaRPr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Kumara</a:t>
            </a:r>
            <a:endParaRPr sz="2240"/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/>
              <a:t>Ae</a:t>
            </a:r>
            <a:endParaRPr sz="2240"/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/>
              <a:t>Maori </a:t>
            </a:r>
            <a:endParaRPr sz="2240"/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/>
              <a:t>Kai</a:t>
            </a:r>
            <a:endParaRPr sz="2240"/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/>
              <a:t>Kia ora</a:t>
            </a:r>
            <a:endParaRPr sz="2240"/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/>
              <a:t>Moko ma</a:t>
            </a:r>
            <a:endParaRPr sz="2240"/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/>
              <a:t>Tane</a:t>
            </a:r>
            <a:endParaRPr sz="2240"/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/>
              <a:t>Tirohia atu nei ka wheturangitia Matariki, te whetu o te tau</a:t>
            </a:r>
            <a:endParaRPr sz="2240"/>
          </a:p>
          <a:p>
            <a:pPr indent="-335280" lvl="0" marL="22860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80"/>
              <a:buChar char="●"/>
            </a:pPr>
            <a:r>
              <a:rPr lang="en-US" sz="2240"/>
              <a:t>Behold Matariki the star of the year has made its appearance</a:t>
            </a:r>
            <a:endParaRPr sz="2240"/>
          </a:p>
        </p:txBody>
      </p:sp>
      <p:pic>
        <p:nvPicPr>
          <p:cNvPr id="216" name="Google Shape;216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494" y="1601900"/>
            <a:ext cx="2894400" cy="45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88450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9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23c5fa0e451_0_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3c5fa0e451_0_192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6" name="Google Shape;226;g23c5fa0e451_0_1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35663" y="122725"/>
            <a:ext cx="5072667" cy="611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g23c5fa0e451_0_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71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3c5fa0e451_0_186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4" name="Google Shape;234;g23c5fa0e451_0_1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52900" y="369850"/>
            <a:ext cx="5838201" cy="6118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He Karakia mō Matariki</a:t>
            </a:r>
            <a:endParaRPr/>
          </a:p>
        </p:txBody>
      </p:sp>
      <p:pic>
        <p:nvPicPr>
          <p:cNvPr id="62" name="Google Shape;6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" name="Google Shape;64;p3"/>
          <p:cNvSpPr txBox="1"/>
          <p:nvPr/>
        </p:nvSpPr>
        <p:spPr>
          <a:xfrm>
            <a:off x="6649100" y="4342800"/>
            <a:ext cx="152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F0F0F"/>
                </a:solidFill>
                <a:latin typeface="Verdana"/>
                <a:ea typeface="Verdana"/>
                <a:cs typeface="Verdana"/>
                <a:sym typeface="Verdana"/>
              </a:rPr>
              <a:t>Geoff McKay/</a:t>
            </a:r>
            <a:r>
              <a:rPr b="0" i="0" lang="en-US" sz="8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CC BY 2.0</a:t>
            </a:r>
            <a:endParaRPr b="0" i="0" sz="800" u="none" cap="none" strike="noStrike">
              <a:solidFill>
                <a:srgbClr val="0F0F0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F0F0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5" name="Google Shape;65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8400" y="1557025"/>
            <a:ext cx="7226286" cy="28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23f256315dc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75" y="1198975"/>
            <a:ext cx="9070851" cy="44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3f256315dc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3f256315dc_0_7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3" name="Google Shape;243;g23f256315dc_0_7"/>
          <p:cNvSpPr/>
          <p:nvPr/>
        </p:nvSpPr>
        <p:spPr>
          <a:xfrm>
            <a:off x="4938775" y="4045375"/>
            <a:ext cx="126900" cy="939600"/>
          </a:xfrm>
          <a:prstGeom prst="upArrow">
            <a:avLst>
              <a:gd fmla="val 77872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3f256315dc_0_7"/>
          <p:cNvSpPr txBox="1"/>
          <p:nvPr/>
        </p:nvSpPr>
        <p:spPr>
          <a:xfrm>
            <a:off x="4508575" y="5069950"/>
            <a:ext cx="98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Matariki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23f256315dc_0_7"/>
          <p:cNvSpPr txBox="1"/>
          <p:nvPr/>
        </p:nvSpPr>
        <p:spPr>
          <a:xfrm>
            <a:off x="449100" y="5874825"/>
            <a:ext cx="8448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Matariki on Friday, 14 July, 2023 from Te Aroha in the Waikato</a:t>
            </a:r>
            <a:endParaRPr b="1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3f256315dc_0_7"/>
          <p:cNvSpPr txBox="1"/>
          <p:nvPr>
            <p:ph idx="4294967295" type="title"/>
          </p:nvPr>
        </p:nvSpPr>
        <p:spPr>
          <a:xfrm>
            <a:off x="628650" y="0"/>
            <a:ext cx="78867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Finding Matariki</a:t>
            </a:r>
            <a:endParaRPr b="1"/>
          </a:p>
        </p:txBody>
      </p:sp>
      <p:sp>
        <p:nvSpPr>
          <p:cNvPr id="247" name="Google Shape;247;g23f256315dc_0_7"/>
          <p:cNvSpPr txBox="1"/>
          <p:nvPr/>
        </p:nvSpPr>
        <p:spPr>
          <a:xfrm>
            <a:off x="6521700" y="5599300"/>
            <a:ext cx="25137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b="0" i="0" lang="en-US" sz="8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Courtesy of Stellarium planetarium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"/>
          <p:cNvSpPr txBox="1"/>
          <p:nvPr>
            <p:ph type="title"/>
          </p:nvPr>
        </p:nvSpPr>
        <p:spPr>
          <a:xfrm>
            <a:off x="432950" y="73675"/>
            <a:ext cx="8082300" cy="146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The Seven Stars of Matariki </a:t>
            </a:r>
            <a:br>
              <a:rPr lang="en-US"/>
            </a:b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400"/>
              <a:t>by Toni Rolleston-Cummins and Nikki Slade Robinson (Huia, 2008)</a:t>
            </a:r>
            <a:endParaRPr sz="2400"/>
          </a:p>
        </p:txBody>
      </p:sp>
      <p:pic>
        <p:nvPicPr>
          <p:cNvPr id="254" name="Google Shape;254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800" y="1778750"/>
            <a:ext cx="3308100" cy="32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0"/>
          <p:cNvSpPr txBox="1"/>
          <p:nvPr/>
        </p:nvSpPr>
        <p:spPr>
          <a:xfrm>
            <a:off x="659600" y="5563726"/>
            <a:ext cx="3520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www.youtube.com/watch?v=RKL6V69RLxo</a:t>
            </a:r>
            <a:r>
              <a:rPr b="0" i="0" lang="en-US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0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258" name="Google Shape;258;p20"/>
          <p:cNvGraphicFramePr/>
          <p:nvPr/>
        </p:nvGraphicFramePr>
        <p:xfrm>
          <a:off x="4193750" y="1778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{42C16A8B-EA93-48AE-91AC-8C8211065CF7}</a:tableStyleId>
              </a:tblPr>
              <a:tblGrid>
                <a:gridCol w="2342225"/>
                <a:gridCol w="2608025"/>
              </a:tblGrid>
              <a:tr h="445000"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Mītai </a:t>
                      </a:r>
                      <a:endParaRPr sz="2300" u="none" cap="none" strike="noStrik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Whare</a:t>
                      </a:r>
                      <a:endParaRPr sz="23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5000"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Maketū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Patupaiarehe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5000"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Tohunga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Kaimoana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5000"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 Rāwhara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Tīwaiwaka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9500"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god of the wind, Tāwhirimātea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Ngongotaha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0000"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Uenuku, the rainbow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Kererū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5000"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Pukemaire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Rongonui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5675"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Wāhine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74650" lvl="0" marL="457200" marR="0" rtl="0" algn="l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300"/>
                        <a:buFont typeface="Calibri"/>
                        <a:buChar char="●"/>
                      </a:pPr>
                      <a:r>
                        <a:rPr lang="en-US" sz="23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Urutengangana god of the stars</a:t>
                      </a:r>
                      <a:endParaRPr sz="23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59" name="Google Shape;259;p20"/>
          <p:cNvSpPr txBox="1"/>
          <p:nvPr/>
        </p:nvSpPr>
        <p:spPr>
          <a:xfrm>
            <a:off x="4332975" y="1308425"/>
            <a:ext cx="33807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Translingual text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1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4827"/>
              <a:buFont typeface="Calibri"/>
              <a:buNone/>
            </a:pPr>
            <a:r>
              <a:rPr b="1" lang="en-US"/>
              <a:t>The Seven Stars of Matariki </a:t>
            </a:r>
            <a:br>
              <a:rPr b="1" lang="en-US"/>
            </a:br>
            <a:r>
              <a:rPr lang="en-US" sz="3100"/>
              <a:t>by Toni Rolleston-Cummins and Nikki Slade Robinson (Huia, 2008)</a:t>
            </a:r>
            <a:endParaRPr sz="3100"/>
          </a:p>
        </p:txBody>
      </p:sp>
      <p:sp>
        <p:nvSpPr>
          <p:cNvPr id="266" name="Google Shape;266;p21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/>
              <a:t>Glossary</a:t>
            </a:r>
            <a:endParaRPr b="1"/>
          </a:p>
          <a:p>
            <a:pPr indent="-228600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/>
              <a:t>Kaimoana...seafood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/>
              <a:t>Koroua...old man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/>
              <a:t>Tīwaiwaka...fantail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/>
              <a:t>Tohunga...tohunga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Wahine...woman</a:t>
            </a:r>
            <a:endParaRPr>
              <a:extLst>
                <a:ext uri="http://customooxmlschemas.google.com/">
                  <go:slidesCustomData xmlns:go="http://customooxmlschemas.google.com/" textRoundtripDataId="6"/>
                </a:ext>
              </a:extLst>
            </a:endParaRPr>
          </a:p>
          <a:p>
            <a:pPr indent="-228600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Wāhine...women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/>
              <a:t>Whare...house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666" y="1825625"/>
            <a:ext cx="3443400" cy="33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1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23c5fa0e451_0_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3c5fa0e451_0_221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7" name="Google Shape;277;g23c5fa0e451_0_2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663" y="133600"/>
            <a:ext cx="4947371" cy="611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3c5fa0e451_0_2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39250" y="1491187"/>
            <a:ext cx="4003976" cy="438030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3c5fa0e451_0_221"/>
          <p:cNvSpPr txBox="1"/>
          <p:nvPr/>
        </p:nvSpPr>
        <p:spPr>
          <a:xfrm>
            <a:off x="346675" y="5998800"/>
            <a:ext cx="166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© Crown Copyright</a:t>
            </a:r>
            <a:endParaRPr b="0" i="0" sz="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"/>
          <p:cNvSpPr txBox="1"/>
          <p:nvPr>
            <p:ph type="title"/>
          </p:nvPr>
        </p:nvSpPr>
        <p:spPr>
          <a:xfrm>
            <a:off x="508325" y="-27550"/>
            <a:ext cx="8337000" cy="133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The Little Kiwi’s Matariki </a:t>
            </a:r>
            <a:br>
              <a:rPr lang="en-US"/>
            </a:b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800"/>
              <a:t>by Nikki Slade Robinson (Duck Creek Press, 2016)</a:t>
            </a:r>
            <a:endParaRPr sz="2800"/>
          </a:p>
        </p:txBody>
      </p:sp>
      <p:pic>
        <p:nvPicPr>
          <p:cNvPr id="286" name="Google Shape;286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21" y="1718268"/>
            <a:ext cx="3507600" cy="40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2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4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5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6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7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8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8" name="Google Shape;288;p22"/>
          <p:cNvSpPr txBox="1"/>
          <p:nvPr/>
        </p:nvSpPr>
        <p:spPr>
          <a:xfrm>
            <a:off x="667100" y="6042713"/>
            <a:ext cx="3769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www.youtube.com/watch?v=mmADkn3ldXI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2"/>
          <p:cNvSpPr txBox="1"/>
          <p:nvPr/>
        </p:nvSpPr>
        <p:spPr>
          <a:xfrm>
            <a:off x="4436600" y="1194700"/>
            <a:ext cx="4587900" cy="53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Translingual text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Auē!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Weka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Kāo, No, no little Kiwi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That’s just my puku tīarea, my empty tummy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Kia tere Weka. Hurry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That’s just my mokopuna, my grandchildren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Tūī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Katipō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Kia Tūpatō! Be careful little Kiwi!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That’s just Tāwhirimātea, god of the wind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Pushed through the pīngao</a:t>
            </a:r>
            <a:endParaRPr b="0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Macrons/Tohutō in place</a:t>
            </a:r>
            <a:endParaRPr b="0" i="0" sz="2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0" name="Google Shape;290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2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23c5fa0e451_0_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23c5fa0e451_0_233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Google Shape;299;g23c5fa0e451_0_233"/>
          <p:cNvSpPr txBox="1"/>
          <p:nvPr/>
        </p:nvSpPr>
        <p:spPr>
          <a:xfrm>
            <a:off x="0" y="0"/>
            <a:ext cx="30000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1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50"/>
              <a:buFont typeface="Arial"/>
              <a:buNone/>
            </a:pPr>
            <a:r>
              <a:t/>
            </a:r>
            <a:endParaRPr b="0" i="0" sz="2850" u="none" cap="none" strike="noStrike">
              <a:solidFill>
                <a:srgbClr val="FFFFFF"/>
              </a:solidFill>
              <a:highlight>
                <a:srgbClr val="5A9D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3c5fa0e451_0_233"/>
          <p:cNvSpPr txBox="1"/>
          <p:nvPr/>
        </p:nvSpPr>
        <p:spPr>
          <a:xfrm>
            <a:off x="1118525" y="103775"/>
            <a:ext cx="7284900" cy="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Listening to the land</a:t>
            </a:r>
            <a:endParaRPr b="1" i="0" sz="3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23c5fa0e451_0_2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2250" y="1091975"/>
            <a:ext cx="6697411" cy="50263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23c5fa0e451_0_233"/>
          <p:cNvSpPr txBox="1"/>
          <p:nvPr/>
        </p:nvSpPr>
        <p:spPr>
          <a:xfrm>
            <a:off x="6030575" y="6046200"/>
            <a:ext cx="163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Crown Copyright 2018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/>
          <p:nvPr>
            <p:ph type="title"/>
          </p:nvPr>
        </p:nvSpPr>
        <p:spPr>
          <a:xfrm>
            <a:off x="299225" y="152900"/>
            <a:ext cx="8696400" cy="15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The Stolen Stars of Matariki </a:t>
            </a:r>
            <a:br>
              <a:rPr lang="en-US"/>
            </a:b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800"/>
              <a:t>by Miriama Kamo and Zak Waipara (Scholastic, 2018)</a:t>
            </a:r>
            <a:endParaRPr sz="2800"/>
          </a:p>
        </p:txBody>
      </p:sp>
      <p:sp>
        <p:nvSpPr>
          <p:cNvPr id="309" name="Google Shape;309;p23"/>
          <p:cNvSpPr txBox="1"/>
          <p:nvPr>
            <p:ph idx="2" type="body"/>
          </p:nvPr>
        </p:nvSpPr>
        <p:spPr>
          <a:xfrm>
            <a:off x="4195050" y="1690700"/>
            <a:ext cx="4596300" cy="4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</a:pPr>
            <a:r>
              <a:rPr b="1" lang="en-US" sz="2148"/>
              <a:t>Translingual text</a:t>
            </a:r>
            <a:endParaRPr b="1" sz="2148"/>
          </a:p>
          <a:p>
            <a:pPr indent="-21643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</a:pPr>
            <a:r>
              <a:rPr lang="en-US" sz="2148"/>
              <a:t>Pōua</a:t>
            </a:r>
            <a:endParaRPr sz="2148"/>
          </a:p>
          <a:p>
            <a:pPr indent="-21643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</a:pPr>
            <a:r>
              <a:rPr lang="en-US" sz="2148"/>
              <a:t>Te Mata Hāpuku, Birdlings Flat</a:t>
            </a:r>
            <a:endParaRPr sz="2148"/>
          </a:p>
          <a:p>
            <a:pPr indent="-21643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</a:pPr>
            <a:r>
              <a:rPr lang="en-US" sz="2148"/>
              <a:t>Patupaiarehe (footnote: fairy folk)</a:t>
            </a:r>
            <a:endParaRPr sz="2148"/>
          </a:p>
          <a:p>
            <a:pPr indent="-21643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</a:pPr>
            <a:r>
              <a:rPr lang="en-US" sz="2148"/>
              <a:t>Hāere tāua (footnote: let’s go)</a:t>
            </a:r>
            <a:endParaRPr sz="2148"/>
          </a:p>
          <a:p>
            <a:pPr indent="-21643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</a:pPr>
            <a:r>
              <a:rPr lang="en-US" sz="2148"/>
              <a:t>Kākahu</a:t>
            </a:r>
            <a:endParaRPr sz="2148"/>
          </a:p>
          <a:p>
            <a:pPr indent="-21643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</a:pPr>
            <a:r>
              <a:rPr lang="en-US" sz="2148"/>
              <a:t>Korowai</a:t>
            </a:r>
            <a:endParaRPr sz="2148"/>
          </a:p>
          <a:p>
            <a:pPr indent="-21643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</a:pPr>
            <a:r>
              <a:rPr lang="en-US" sz="2148"/>
              <a:t>Oma (footnote: run)</a:t>
            </a:r>
            <a:endParaRPr sz="2148"/>
          </a:p>
          <a:p>
            <a:pPr indent="-216439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99"/>
              <a:buChar char="●"/>
            </a:pPr>
            <a:r>
              <a:rPr lang="en-US" sz="2148"/>
              <a:t>Ka pai tō kōrua mahi (footnote: Good work you two)</a:t>
            </a:r>
            <a:endParaRPr sz="2148"/>
          </a:p>
          <a:p>
            <a:pPr indent="-64135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50"/>
              <a:buNone/>
            </a:pPr>
            <a:r>
              <a:t/>
            </a:r>
            <a:endParaRPr sz="1500"/>
          </a:p>
        </p:txBody>
      </p:sp>
      <p:pic>
        <p:nvPicPr>
          <p:cNvPr id="310" name="Google Shape;310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0939" y="1690688"/>
            <a:ext cx="30003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3"/>
          <p:cNvSpPr txBox="1"/>
          <p:nvPr/>
        </p:nvSpPr>
        <p:spPr>
          <a:xfrm flipH="1">
            <a:off x="515375" y="6094050"/>
            <a:ext cx="3780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www.youtube.com/watch?v=sWWcM0BWwwc</a:t>
            </a: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3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23c5fa0e451_0_2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23c5fa0e451_0_239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1" name="Google Shape;321;g23c5fa0e451_0_2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6750" y="839638"/>
            <a:ext cx="7850506" cy="5178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/>
          <p:nvPr>
            <p:ph type="title"/>
          </p:nvPr>
        </p:nvSpPr>
        <p:spPr>
          <a:xfrm>
            <a:off x="578075" y="153075"/>
            <a:ext cx="7937400" cy="153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b="1" lang="en-US"/>
              <a:t>Matariki </a:t>
            </a:r>
            <a:br>
              <a:rPr lang="en-US"/>
            </a:b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37500"/>
              <a:buFont typeface="Calibri"/>
              <a:buNone/>
            </a:pPr>
            <a:r>
              <a:rPr lang="en-US" sz="3200"/>
              <a:t>by Sharon Holt and Deborah Hinde (</a:t>
            </a:r>
            <a:r>
              <a:rPr lang="en-US" sz="3200"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Te Reo Singalong</a:t>
            </a:r>
            <a:r>
              <a:rPr lang="en-US" sz="3200"/>
              <a:t>, 2018)</a:t>
            </a:r>
            <a:endParaRPr sz="3200"/>
          </a:p>
        </p:txBody>
      </p:sp>
      <p:sp>
        <p:nvSpPr>
          <p:cNvPr id="328" name="Google Shape;328;p24"/>
          <p:cNvSpPr txBox="1"/>
          <p:nvPr>
            <p:ph idx="1" type="body"/>
          </p:nvPr>
        </p:nvSpPr>
        <p:spPr>
          <a:xfrm>
            <a:off x="502425" y="1755500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Bilingual text</a:t>
            </a:r>
            <a:endParaRPr b="1"/>
          </a:p>
          <a:p>
            <a:pPr indent="-4064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English guide in front pages</a:t>
            </a:r>
            <a:endParaRPr/>
          </a:p>
          <a:p>
            <a:pPr indent="-4064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Body text in te reo Māori only – tohutō-macrons in place</a:t>
            </a:r>
            <a:endParaRPr/>
          </a:p>
          <a:p>
            <a:pPr indent="-4064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Video introduces a third language</a:t>
            </a:r>
            <a:endParaRPr/>
          </a:p>
          <a:p>
            <a:pPr indent="-406400" lvl="0" marL="2857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Macrons/Tohutō in place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9" name="Google Shape;329;p2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5964" y="1475736"/>
            <a:ext cx="3886200" cy="36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4"/>
          <p:cNvSpPr txBox="1"/>
          <p:nvPr/>
        </p:nvSpPr>
        <p:spPr>
          <a:xfrm>
            <a:off x="4610675" y="5313475"/>
            <a:ext cx="429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www.youtube.com/watch?v=_QB9TahbqQY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4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23c5fa0e451_0_2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23c5fa0e451_0_245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0" name="Google Shape;340;g23c5fa0e451_0_2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2600" y="939575"/>
            <a:ext cx="7758805" cy="517872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23c5fa0e451_0_245"/>
          <p:cNvSpPr txBox="1"/>
          <p:nvPr/>
        </p:nvSpPr>
        <p:spPr>
          <a:xfrm>
            <a:off x="882525" y="5789225"/>
            <a:ext cx="2035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Crown Copyright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/>
          <p:nvPr>
            <p:ph type="title"/>
          </p:nvPr>
        </p:nvSpPr>
        <p:spPr>
          <a:xfrm>
            <a:off x="555425" y="186725"/>
            <a:ext cx="4486500" cy="13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Matariki in the Waikato</a:t>
            </a:r>
            <a:endParaRPr b="1"/>
          </a:p>
        </p:txBody>
      </p:sp>
      <p:sp>
        <p:nvSpPr>
          <p:cNvPr id="72" name="Google Shape;72;p4"/>
          <p:cNvSpPr txBox="1"/>
          <p:nvPr>
            <p:ph idx="1" type="body"/>
          </p:nvPr>
        </p:nvSpPr>
        <p:spPr>
          <a:xfrm>
            <a:off x="628650" y="1825625"/>
            <a:ext cx="4024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92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Te Paki o Matariki – the coat of arms for the Kingitanga movement</a:t>
            </a:r>
            <a:endParaRPr/>
          </a:p>
          <a:p>
            <a:pPr indent="-349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Te kuaha o Māhinārangi – door of main wharenui at Tūrangawaewa.</a:t>
            </a:r>
            <a:endParaRPr/>
          </a:p>
          <a:p>
            <a:pPr indent="-349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Name of Kingitanga newspaper in Waikato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(1892-1935)</a:t>
            </a:r>
            <a:endParaRPr/>
          </a:p>
        </p:txBody>
      </p:sp>
      <p:pic>
        <p:nvPicPr>
          <p:cNvPr id="73" name="Google Shape;73;p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1900" y="293800"/>
            <a:ext cx="2704500" cy="612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4950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" name="Google Shape;76;p4"/>
          <p:cNvSpPr txBox="1"/>
          <p:nvPr/>
        </p:nvSpPr>
        <p:spPr>
          <a:xfrm rot="5400000">
            <a:off x="6025325" y="4299700"/>
            <a:ext cx="3808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"/>
              <a:buFont typeface="Arial"/>
              <a:buNone/>
            </a:pPr>
            <a:r>
              <a:rPr b="0" i="0" lang="en-US" sz="550" u="none" cap="none" strike="noStrike">
                <a:solidFill>
                  <a:srgbClr val="0A0A0A"/>
                </a:solidFill>
                <a:latin typeface="Verdana"/>
                <a:ea typeface="Verdana"/>
                <a:cs typeface="Verdana"/>
                <a:sym typeface="Verdana"/>
              </a:rPr>
              <a:t>Wooden carved door displaying the coat of arms for the Maori kings (Te Paki o Matariki) at the Maori meeting house Te Mahinarangi, Turanga-waewae Marae, Ngaruawahia. Houston, John, 1891-1962 : Papers. Ref: 1/2-025440-F. Alexander Turnbull Library, Wellington, New Zealand. </a:t>
            </a:r>
            <a:r>
              <a:rPr b="0" i="0" lang="en-US" sz="550" u="sng" cap="none" strike="noStrike">
                <a:solidFill>
                  <a:srgbClr val="336699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/records/22904922</a:t>
            </a:r>
            <a:endParaRPr b="0" i="0" sz="1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g23c5fa0e451_0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23c5fa0e451_0_209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9" name="Google Shape;349;g23c5fa0e451_0_209"/>
          <p:cNvPicPr preferRelativeResize="0"/>
          <p:nvPr/>
        </p:nvPicPr>
        <p:blipFill rotWithShape="1">
          <a:blip r:embed="rId6">
            <a:alphaModFix/>
          </a:blip>
          <a:srcRect b="2170" l="0" r="1156" t="0"/>
          <a:stretch/>
        </p:blipFill>
        <p:spPr>
          <a:xfrm>
            <a:off x="1919425" y="409625"/>
            <a:ext cx="5243775" cy="544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5"/>
          <p:cNvSpPr txBox="1"/>
          <p:nvPr>
            <p:ph type="title"/>
          </p:nvPr>
        </p:nvSpPr>
        <p:spPr>
          <a:xfrm>
            <a:off x="226925" y="49800"/>
            <a:ext cx="8535000" cy="16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5789"/>
              <a:buFont typeface="Calibri"/>
              <a:buNone/>
            </a:pPr>
            <a:r>
              <a:rPr b="1" lang="en-US" sz="3800"/>
              <a:t>Tīrama, Tīrama, Matariki. </a:t>
            </a:r>
            <a:endParaRPr b="1" sz="3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5789"/>
              <a:buFont typeface="Calibri"/>
              <a:buNone/>
            </a:pPr>
            <a:r>
              <a:rPr b="1" lang="en-US" sz="3800"/>
              <a:t>Twinkle Twinkle, Matariki </a:t>
            </a:r>
            <a:endParaRPr b="1" sz="3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1935"/>
              <a:buFont typeface="Calibri"/>
              <a:buNone/>
            </a:pPr>
            <a:r>
              <a:rPr lang="en-US" sz="3100"/>
              <a:t>by Rebecca Larsen (Bateman books, 2019)</a:t>
            </a:r>
            <a:endParaRPr sz="3100"/>
          </a:p>
        </p:txBody>
      </p:sp>
      <p:sp>
        <p:nvSpPr>
          <p:cNvPr id="356" name="Google Shape;356;p25"/>
          <p:cNvSpPr txBox="1"/>
          <p:nvPr>
            <p:ph idx="2" type="body"/>
          </p:nvPr>
        </p:nvSpPr>
        <p:spPr>
          <a:xfrm>
            <a:off x="4471850" y="1825625"/>
            <a:ext cx="4152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5"/>
              <a:buNone/>
            </a:pPr>
            <a:r>
              <a:rPr b="1" lang="en-US"/>
              <a:t>Bilingual text</a:t>
            </a:r>
            <a:endParaRPr b="1"/>
          </a:p>
          <a:p>
            <a:pPr indent="-393064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5"/>
              <a:buChar char="●"/>
            </a:pPr>
            <a:r>
              <a:rPr lang="en-US"/>
              <a:t>English and Māori text same size and font</a:t>
            </a:r>
            <a:endParaRPr/>
          </a:p>
          <a:p>
            <a:pPr indent="-393064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5"/>
              <a:buChar char="●"/>
            </a:pPr>
            <a:r>
              <a:rPr lang="en-US"/>
              <a:t>English to left, Māori to right</a:t>
            </a:r>
            <a:endParaRPr/>
          </a:p>
          <a:p>
            <a:pPr indent="-393064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5"/>
              <a:buChar char="●"/>
            </a:pPr>
            <a:r>
              <a:rPr lang="en-US"/>
              <a:t>English on top, Māori underneath</a:t>
            </a:r>
            <a:endParaRPr/>
          </a:p>
          <a:p>
            <a:pPr indent="-393064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5"/>
              <a:buChar char="●"/>
            </a:pPr>
            <a:r>
              <a:rPr lang="en-US"/>
              <a:t>Labels on illustrations, Māori first, Māori only for numbers and colours</a:t>
            </a:r>
            <a:endParaRPr/>
          </a:p>
          <a:p>
            <a:pPr indent="-393064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5"/>
              <a:buChar char="●"/>
            </a:pPr>
            <a:r>
              <a:rPr lang="en-US"/>
              <a:t>Macrons/Tohutō in place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5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5"/>
              <a:buNone/>
            </a:pPr>
            <a:r>
              <a:t/>
            </a:r>
            <a:endParaRPr/>
          </a:p>
        </p:txBody>
      </p:sp>
      <p:pic>
        <p:nvPicPr>
          <p:cNvPr id="357" name="Google Shape;357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4886" y="1825625"/>
            <a:ext cx="30981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5"/>
          <p:cNvSpPr txBox="1"/>
          <p:nvPr/>
        </p:nvSpPr>
        <p:spPr>
          <a:xfrm>
            <a:off x="4471850" y="5438525"/>
            <a:ext cx="4379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www.youtube.com/watch?v=A1Nm7BCUPcw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5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www.scie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g23c5fa0e451_0_2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23c5fa0e451_0_251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8" name="Google Shape;368;g23c5fa0e451_0_2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" y="1091975"/>
            <a:ext cx="8839199" cy="516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3c5fa0e451_0_2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5879" y="408000"/>
            <a:ext cx="5225749" cy="45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23c5fa0e451_0_251"/>
          <p:cNvSpPr txBox="1"/>
          <p:nvPr/>
        </p:nvSpPr>
        <p:spPr>
          <a:xfrm>
            <a:off x="6359675" y="6209700"/>
            <a:ext cx="2632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cmglee/NASA Goddard Space Flight Center. </a:t>
            </a:r>
            <a:r>
              <a:rPr lang="en-US" sz="65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CC BY-SA 4.0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6"/>
          <p:cNvSpPr txBox="1"/>
          <p:nvPr>
            <p:ph type="title"/>
          </p:nvPr>
        </p:nvSpPr>
        <p:spPr>
          <a:xfrm>
            <a:off x="480075" y="101925"/>
            <a:ext cx="8035200" cy="15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How my Koro became a Star </a:t>
            </a:r>
            <a:br>
              <a:rPr lang="en-US"/>
            </a:b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800"/>
              <a:t>by Brianne Te Paa and Story Hemi-Morehouse (Huia, 2022)</a:t>
            </a:r>
            <a:endParaRPr sz="2800"/>
          </a:p>
        </p:txBody>
      </p:sp>
      <p:sp>
        <p:nvSpPr>
          <p:cNvPr id="377" name="Google Shape;377;p26"/>
          <p:cNvSpPr txBox="1"/>
          <p:nvPr>
            <p:ph idx="2" type="body"/>
          </p:nvPr>
        </p:nvSpPr>
        <p:spPr>
          <a:xfrm>
            <a:off x="4629150" y="1580925"/>
            <a:ext cx="3886200" cy="3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Translingual text</a:t>
            </a:r>
            <a:endParaRPr b="1"/>
          </a:p>
          <a:p>
            <a:pPr indent="-463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Lots of Māori kupu</a:t>
            </a:r>
            <a:endParaRPr/>
          </a:p>
          <a:p>
            <a:pPr indent="-463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Translanguaging</a:t>
            </a:r>
            <a:endParaRPr/>
          </a:p>
          <a:p>
            <a:pPr indent="-463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Macrons/Tohutō throughout</a:t>
            </a:r>
            <a:endParaRPr/>
          </a:p>
          <a:p>
            <a:pPr indent="-463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No glossing</a:t>
            </a:r>
            <a:endParaRPr/>
          </a:p>
          <a:p>
            <a:pPr indent="-463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No glossary</a:t>
            </a:r>
            <a:endParaRPr/>
          </a:p>
          <a:p>
            <a:pPr indent="-2857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463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/>
              <a:t>6 mins</a:t>
            </a:r>
            <a:endParaRPr/>
          </a:p>
        </p:txBody>
      </p:sp>
      <p:pic>
        <p:nvPicPr>
          <p:cNvPr id="378" name="Google Shape;378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161" y="1690688"/>
            <a:ext cx="2881500" cy="43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6"/>
          <p:cNvSpPr txBox="1"/>
          <p:nvPr/>
        </p:nvSpPr>
        <p:spPr>
          <a:xfrm>
            <a:off x="4326576" y="5651625"/>
            <a:ext cx="411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www.youtube.com/watch?v=BfjRrZJX0YI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6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23c5fa0e451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23c5fa0e451_0_257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9" name="Google Shape;389;g23c5fa0e451_0_2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988" y="483925"/>
            <a:ext cx="6980026" cy="58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23c5fa0e451_0_257"/>
          <p:cNvSpPr txBox="1"/>
          <p:nvPr/>
        </p:nvSpPr>
        <p:spPr>
          <a:xfrm>
            <a:off x="2899325" y="6139850"/>
            <a:ext cx="5914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Project Mātauranga, Series 2 episode Tātai Arorangi, courtesy of Scottie Productions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g23f256315dc_0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23f256315dc_0_47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8" name="Google Shape;398;g23f256315dc_0_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4863" y="839638"/>
            <a:ext cx="7114272" cy="517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7"/>
          <p:cNvSpPr txBox="1"/>
          <p:nvPr>
            <p:ph type="title"/>
          </p:nvPr>
        </p:nvSpPr>
        <p:spPr>
          <a:xfrm>
            <a:off x="140925" y="83100"/>
            <a:ext cx="8176800" cy="13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Part 3: He wero tā tātou mō </a:t>
            </a:r>
            <a:endParaRPr b="1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Matariki – A challenge for Matariki</a:t>
            </a:r>
            <a:endParaRPr b="1"/>
          </a:p>
        </p:txBody>
      </p:sp>
      <p:sp>
        <p:nvSpPr>
          <p:cNvPr id="404" name="Google Shape;404;p27"/>
          <p:cNvSpPr txBox="1"/>
          <p:nvPr>
            <p:ph idx="1" type="body"/>
          </p:nvPr>
        </p:nvSpPr>
        <p:spPr>
          <a:xfrm>
            <a:off x="160800" y="1411500"/>
            <a:ext cx="4406100" cy="51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746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/>
              <a:t>Think about how te reo Māori words are used in English text</a:t>
            </a:r>
            <a:endParaRPr sz="2300"/>
          </a:p>
          <a:p>
            <a:pPr indent="-3746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/>
              <a:t>How are the two languages positioned?</a:t>
            </a:r>
            <a:endParaRPr sz="2300"/>
          </a:p>
          <a:p>
            <a:pPr indent="-3746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/>
              <a:t>Who is the audience?</a:t>
            </a:r>
            <a:endParaRPr sz="2300"/>
          </a:p>
          <a:p>
            <a:pPr indent="-3746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/>
              <a:t>How do the text and illustration support meaning making?</a:t>
            </a:r>
            <a:endParaRPr sz="2300"/>
          </a:p>
          <a:p>
            <a:pPr indent="-3746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How does the use of te reo Māori in these books support the science curriculum</a:t>
            </a:r>
            <a:endParaRPr sz="2300"/>
          </a:p>
        </p:txBody>
      </p:sp>
      <p:pic>
        <p:nvPicPr>
          <p:cNvPr id="405" name="Google Shape;40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6875" y="1910125"/>
            <a:ext cx="4324350" cy="3115133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7"/>
          <p:cNvSpPr txBox="1"/>
          <p:nvPr/>
        </p:nvSpPr>
        <p:spPr>
          <a:xfrm>
            <a:off x="4566875" y="4968975"/>
            <a:ext cx="4354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Background image courtesy of NASA. With text, Kim Martins, </a:t>
            </a:r>
            <a:r>
              <a:rPr b="0" i="0" lang="en-US" sz="7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CC BY-NC-SA 4.0</a:t>
            </a:r>
            <a:r>
              <a:rPr b="0" i="0" lang="en-US" sz="7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8" name="Google Shape;408;p27"/>
          <p:cNvSpPr txBox="1"/>
          <p:nvPr/>
        </p:nvSpPr>
        <p:spPr>
          <a:xfrm>
            <a:off x="49350" y="6375600"/>
            <a:ext cx="90453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US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www.sciencelearn.org.nz</a:t>
            </a: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US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g23c5fa0e451_0_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23c5fa0e451_0_179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16" name="Google Shape;416;g23c5fa0e451_0_1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400" y="1091975"/>
            <a:ext cx="8839199" cy="5152261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23c5fa0e451_0_179"/>
          <p:cNvSpPr txBox="1"/>
          <p:nvPr/>
        </p:nvSpPr>
        <p:spPr>
          <a:xfrm>
            <a:off x="1591725" y="4431700"/>
            <a:ext cx="16341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US" sz="5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Forest &amp; Bird’s Kiwi Conservation Club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8" name="Google Shape;418;g23c5fa0e451_0_179"/>
          <p:cNvSpPr txBox="1"/>
          <p:nvPr/>
        </p:nvSpPr>
        <p:spPr>
          <a:xfrm>
            <a:off x="6773325" y="4431700"/>
            <a:ext cx="16341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US" sz="5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Forest &amp; Bird’s Kiwi Conservation Club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9" name="Google Shape;419;g23c5fa0e451_0_179"/>
          <p:cNvSpPr txBox="1"/>
          <p:nvPr/>
        </p:nvSpPr>
        <p:spPr>
          <a:xfrm>
            <a:off x="4538125" y="4431700"/>
            <a:ext cx="1227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US" sz="550">
                <a:solidFill>
                  <a:srgbClr val="4C4C4C"/>
                </a:solidFill>
                <a:latin typeface="Verdana"/>
                <a:ea typeface="Verdana"/>
                <a:cs typeface="Verdana"/>
                <a:sym typeface="Verdana"/>
              </a:rPr>
              <a:t>Te Wānanga o Aotearoa</a:t>
            </a:r>
            <a:endParaRPr sz="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41a9b820f2_0_0"/>
          <p:cNvSpPr txBox="1"/>
          <p:nvPr>
            <p:ph type="title"/>
          </p:nvPr>
        </p:nvSpPr>
        <p:spPr>
          <a:xfrm>
            <a:off x="966000" y="243250"/>
            <a:ext cx="72120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US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US" sz="3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Science Learning Hub</a:t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241a9b820f2_0_0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on </a:t>
            </a:r>
            <a:r>
              <a:rPr b="0" i="0" lang="en-U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enquiries@sciencelearn.org.nz</a:t>
            </a:r>
            <a:r>
              <a:rPr b="0" i="0" lang="en-US" sz="14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https://twitter.com/NZScienceLearn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www.facebook.com/nzsciencelearn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US" sz="10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0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https://nz.pinterest.com/nzsciencelearn</a:t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b="0" i="0" sz="10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b="0" i="0" lang="en-US" sz="14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241a9b820f2_0_0"/>
          <p:cNvSpPr txBox="1"/>
          <p:nvPr/>
        </p:nvSpPr>
        <p:spPr>
          <a:xfrm>
            <a:off x="392550" y="4146650"/>
            <a:ext cx="8595000" cy="15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Associate Professor Nicola Daly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nicola.daly@waikato.ac.nz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@nicoladaly18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g241a9b820f2_0_0"/>
          <p:cNvPicPr preferRelativeResize="0"/>
          <p:nvPr/>
        </p:nvPicPr>
        <p:blipFill rotWithShape="1">
          <a:blip r:embed="rId9">
            <a:alphaModFix/>
          </a:blip>
          <a:srcRect b="7634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241a9b820f2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241a9b820f2_0_0"/>
          <p:cNvPicPr preferRelativeResize="0"/>
          <p:nvPr/>
        </p:nvPicPr>
        <p:blipFill rotWithShape="1">
          <a:blip r:embed="rId11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241a9b820f2_0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127076" y="25703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241a9b820f2_0_0"/>
          <p:cNvPicPr preferRelativeResize="0"/>
          <p:nvPr/>
        </p:nvPicPr>
        <p:blipFill rotWithShape="1">
          <a:blip r:embed="rId13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241a9b820f2_0_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127072" y="3501482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9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He Karakia mō te Matariki</a:t>
            </a:r>
            <a:endParaRPr b="1"/>
          </a:p>
        </p:txBody>
      </p:sp>
      <p:sp>
        <p:nvSpPr>
          <p:cNvPr id="439" name="Google Shape;439;p29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u="sng">
                <a:solidFill>
                  <a:schemeClr val="hlink"/>
                </a:solidFill>
                <a:hlinkClick r:id="rId3"/>
              </a:rPr>
              <a:t>www.youtube.com/watch?v=BgO07wfIgXs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40" name="Google Shape;44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9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2" name="Google Shape;442;p29"/>
          <p:cNvSpPr txBox="1"/>
          <p:nvPr/>
        </p:nvSpPr>
        <p:spPr>
          <a:xfrm>
            <a:off x="6174525" y="5232450"/>
            <a:ext cx="1649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800" u="none" cap="none" strike="noStrike">
                <a:solidFill>
                  <a:srgbClr val="0F0F0F"/>
                </a:solidFill>
                <a:latin typeface="Verdana"/>
                <a:ea typeface="Verdana"/>
                <a:cs typeface="Verdana"/>
                <a:sym typeface="Verdana"/>
              </a:rPr>
              <a:t>Geoff McKay/</a:t>
            </a:r>
            <a:r>
              <a:rPr b="0" i="0" lang="en-US" sz="8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CC BY 2.0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8650" y="2353225"/>
            <a:ext cx="7226286" cy="287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Google Shape;82;g24d34d27132_0_0"/>
          <p:cNvGraphicFramePr/>
          <p:nvPr/>
        </p:nvGraphicFramePr>
        <p:xfrm>
          <a:off x="85075" y="1199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{9A4CF9FC-E18F-4F16-B5DC-456F55851CBD}</a:tableStyleId>
              </a:tblPr>
              <a:tblGrid>
                <a:gridCol w="5384100"/>
                <a:gridCol w="1909975"/>
                <a:gridCol w="1679775"/>
              </a:tblGrid>
              <a:tr h="25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Topic</a:t>
                      </a:r>
                      <a:endParaRPr b="1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/>
                        <a:t>Slideshow number(s)</a:t>
                      </a:r>
                      <a:endParaRPr b="1" sz="1300"/>
                    </a:p>
                  </a:txBody>
                  <a:tcPr marT="68575" marB="68575" marR="91425" marL="6858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/>
                        <a:t>Video timecode</a:t>
                      </a:r>
                      <a:endParaRPr b="1" sz="1300"/>
                    </a:p>
                  </a:txBody>
                  <a:tcPr marT="68575" marB="68575" marR="91425" marL="1143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8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Introduction, karakia and Matariki in the Waikato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</a:t>
                      </a: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–3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00:00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7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Index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4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04:22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/>
                        <a:t>Part 1</a:t>
                      </a:r>
                      <a:endParaRPr b="1"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505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What is a picturebook?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5–7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05:18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Why I’m interested in bilingual picturebooks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8</a:t>
                      </a: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–14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06:21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5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200"/>
                        <a:t>Part 2</a:t>
                      </a:r>
                      <a:endParaRPr b="1"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79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Picturebooks about Matariki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15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10:22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475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How they use te reo Māori and English and science links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</a:t>
                      </a:r>
                      <a:r>
                        <a:rPr lang="en-US" sz="1100"/>
                        <a:t>6</a:t>
                      </a:r>
                      <a:r>
                        <a:rPr lang="en-US" sz="110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1100"/>
                        <a:t>35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11:09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200"/>
                        <a:t>Part 3</a:t>
                      </a:r>
                      <a:endParaRPr b="1"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79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-US" sz="1200"/>
                        <a:t>He wero – a challenge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36</a:t>
                      </a:r>
                      <a:r>
                        <a:rPr lang="en-US" sz="11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</a:rPr>
                        <a:t>–37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38:58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7900">
                <a:tc>
                  <a:txBody>
                    <a:bodyPr/>
                    <a:lstStyle/>
                    <a:p>
                      <a:pPr indent="-3048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Char char="●"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38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40:49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9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F</a:t>
                      </a: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inal karakia</a:t>
                      </a:r>
                      <a:endParaRPr sz="12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39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42:06</a:t>
                      </a:r>
                      <a:endParaRPr sz="1100"/>
                    </a:p>
                  </a:txBody>
                  <a:tcPr marT="68575" marB="6857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3" name="Google Shape;83;g24d34d27132_0_0"/>
          <p:cNvSpPr txBox="1"/>
          <p:nvPr/>
        </p:nvSpPr>
        <p:spPr>
          <a:xfrm>
            <a:off x="380475" y="104400"/>
            <a:ext cx="3993300" cy="6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2C7C9F"/>
                </a:solidFill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Index</a:t>
            </a:r>
            <a:endParaRPr sz="3600">
              <a:solidFill>
                <a:srgbClr val="2C7C9F"/>
              </a:solidFill>
            </a:endParaRPr>
          </a:p>
        </p:txBody>
      </p:sp>
      <p:sp>
        <p:nvSpPr>
          <p:cNvPr id="84" name="Google Shape;84;g24d34d27132_0_0"/>
          <p:cNvSpPr txBox="1"/>
          <p:nvPr/>
        </p:nvSpPr>
        <p:spPr>
          <a:xfrm>
            <a:off x="0" y="6334125"/>
            <a:ext cx="89739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US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US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chemeClr val="hlink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/>
          <p:nvPr>
            <p:ph type="title"/>
          </p:nvPr>
        </p:nvSpPr>
        <p:spPr>
          <a:xfrm>
            <a:off x="628650" y="167875"/>
            <a:ext cx="78867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Part 1: What is a picturebook?</a:t>
            </a:r>
            <a:endParaRPr b="1"/>
          </a:p>
        </p:txBody>
      </p:sp>
      <p:pic>
        <p:nvPicPr>
          <p:cNvPr id="90" name="Google Shape;9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/>
          <p:nvPr>
            <p:ph type="title"/>
          </p:nvPr>
        </p:nvSpPr>
        <p:spPr>
          <a:xfrm>
            <a:off x="628650" y="186725"/>
            <a:ext cx="7886700" cy="103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A picturebook</a:t>
            </a:r>
            <a:endParaRPr b="1"/>
          </a:p>
        </p:txBody>
      </p:sp>
      <p:sp>
        <p:nvSpPr>
          <p:cNvPr id="97" name="Google Shape;97;p7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/>
              <a:t>“A picturebook, unlike an illustrated book, is properly conceived of as a unit, a totality that integrates all the designated parts in a sequence in which the relationships among them – the cover, the endpapers, typography, pictures – are crucial to understanding the book”</a:t>
            </a:r>
            <a:endParaRPr sz="2500"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00"/>
          </a:p>
          <a:p>
            <a:pPr indent="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500"/>
              <a:t>(Marantz, 1977, p.3)</a:t>
            </a:r>
            <a:endParaRPr sz="2500"/>
          </a:p>
        </p:txBody>
      </p:sp>
      <p:pic>
        <p:nvPicPr>
          <p:cNvPr id="98" name="Google Shape;9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7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/>
          <p:nvPr>
            <p:ph type="title"/>
          </p:nvPr>
        </p:nvSpPr>
        <p:spPr>
          <a:xfrm>
            <a:off x="685175" y="-105300"/>
            <a:ext cx="7886700" cy="14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A picturebook</a:t>
            </a:r>
            <a:endParaRPr b="1"/>
          </a:p>
        </p:txBody>
      </p:sp>
      <p:sp>
        <p:nvSpPr>
          <p:cNvPr id="106" name="Google Shape;106;p8"/>
          <p:cNvSpPr txBox="1"/>
          <p:nvPr>
            <p:ph idx="1" type="body"/>
          </p:nvPr>
        </p:nvSpPr>
        <p:spPr>
          <a:xfrm>
            <a:off x="628650" y="1825625"/>
            <a:ext cx="81225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500"/>
              <a:t>Bader (1976) defines a picturebook in the following way:</a:t>
            </a:r>
            <a:endParaRPr sz="2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500"/>
              <a:t>“A picturebook is a text, illustrations, total design, an item of manufacture and a commercial product, a social, cultural, historical document; and foremost an experience for a child. As an art form, it hinges on the interdependence of pictures and words, on the simultaneous display of two facing pages, and on the drama of turning the page.” </a:t>
            </a:r>
            <a:r>
              <a:rPr lang="en-US" sz="2500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(p.1)</a:t>
            </a:r>
            <a:endParaRPr sz="2500"/>
          </a:p>
        </p:txBody>
      </p:sp>
      <p:pic>
        <p:nvPicPr>
          <p:cNvPr id="107" name="Google Shape;10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48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8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"/>
          <p:cNvSpPr txBox="1"/>
          <p:nvPr>
            <p:ph type="title"/>
          </p:nvPr>
        </p:nvSpPr>
        <p:spPr>
          <a:xfrm>
            <a:off x="376450" y="64250"/>
            <a:ext cx="8139000" cy="16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Part 1 (cont): Why I’m interested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in picturebooks</a:t>
            </a:r>
            <a:endParaRPr b="1"/>
          </a:p>
        </p:txBody>
      </p:sp>
      <p:pic>
        <p:nvPicPr>
          <p:cNvPr id="114" name="Google Shape;11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167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"/>
          <p:cNvSpPr txBox="1"/>
          <p:nvPr>
            <p:ph type="title"/>
          </p:nvPr>
        </p:nvSpPr>
        <p:spPr>
          <a:xfrm>
            <a:off x="253975" y="177325"/>
            <a:ext cx="8694900" cy="15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1"/>
              <a:buFont typeface="Calibri"/>
              <a:buNone/>
            </a:pPr>
            <a:r>
              <a:rPr b="1" lang="en-US"/>
              <a:t>New Zealand Picturebook Collection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2221"/>
              <a:buFont typeface="Calibri"/>
              <a:buNone/>
            </a:pPr>
            <a:r>
              <a:rPr b="1" lang="en-US"/>
              <a:t>(inspired by the European Picturebook Collection)</a:t>
            </a:r>
            <a:endParaRPr b="1"/>
          </a:p>
        </p:txBody>
      </p:sp>
      <p:pic>
        <p:nvPicPr>
          <p:cNvPr id="122" name="Google Shape;122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273" y="2286000"/>
            <a:ext cx="2930700" cy="31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675" y="2286000"/>
            <a:ext cx="3156000" cy="31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9025" y="0"/>
            <a:ext cx="1859174" cy="939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1"/>
          <p:cNvSpPr txBox="1"/>
          <p:nvPr/>
        </p:nvSpPr>
        <p:spPr>
          <a:xfrm>
            <a:off x="0" y="64231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b="0" i="0" sz="9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b="0" i="0" lang="en-US" sz="900" u="none" cap="none" strike="noStrike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www.sciencelearn.org.nz</a:t>
            </a:r>
            <a:r>
              <a:rPr b="0" i="0" lang="en-US" sz="9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b="0" i="0" lang="en-US" sz="900" u="sng" cap="none" strike="noStrike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b="0" i="0" sz="900" u="sng" cap="none" strike="noStrike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6" name="Google Shape;126;p11"/>
          <p:cNvSpPr txBox="1"/>
          <p:nvPr/>
        </p:nvSpPr>
        <p:spPr>
          <a:xfrm>
            <a:off x="2063350" y="5732450"/>
            <a:ext cx="5076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www.picturebooks.co.nz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2022-05-24T23:17:07Z</dcterms:created>
  <dc:creator>Nicola Daly</dc:creator>
</cp:coreProperties>
</file>