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embeddedFontLst>
    <p:embeddedFont>
      <p:font typeface="Proxima Nova"/>
      <p:regular r:id="rId29"/>
      <p:bold r:id="rId30"/>
      <p:italic r:id="rId31"/>
      <p:boldItalic r:id="rId32"/>
    </p:embeddedFont>
    <p:embeddedFont>
      <p:font typeface="Lato"/>
      <p:regular r:id="rId33"/>
      <p:bold r:id="rId34"/>
      <p:italic r:id="rId35"/>
      <p:boldItalic r:id="rId36"/>
    </p:embeddedFon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F17BDB-7396-4F4B-9BA6-3E360A2865FF}">
  <a:tblStyle styleId="{51F17BDB-7396-4F4B-9BA6-3E360A2865F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E9FA292-DFD7-4E33-AE7B-F7A48E1C4972}" styleName="Table_1">
    <a:wholeTbl>
      <a:tcTxStyle b="off" i="off">
        <a:font>
          <a:latin typeface="Helvetica Neue"/>
          <a:ea typeface="Helvetica Neue"/>
          <a:cs typeface="Helvetica Neue"/>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40000"/>
            </a:schemeClr>
          </a:solidFill>
        </a:fill>
      </a:tcStyle>
    </a:band1H>
    <a:band2H>
      <a:tcTxStyle/>
    </a:band2H>
    <a:band1V>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Helvetica Neue"/>
          <a:ea typeface="Helvetica Neue"/>
          <a:cs typeface="Helvetica Neue"/>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ProximaNova-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images/4699-gaseous-diffusion-and-effusio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images/2902-sagittarius-a"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images/4445-tuatara-classifica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resources/1596-fire-timelin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images/901-tauranga-estuar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resources/809-restoring-mauri-after-the-rena-disast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260a6e960f1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 name="Google Shape;29;g260a6e960f1_0_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60a6e960f1_0_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60a6e960f1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0a6e960f1_0_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60a6e960f1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0a6e960f1_0_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u="sng">
                <a:solidFill>
                  <a:schemeClr val="hlink"/>
                </a:solidFill>
                <a:hlinkClick r:id="rId2"/>
              </a:rPr>
              <a:t>https://www.sciencelearn.org.nz/images/4699-gaseous-diffusion-and-effusion</a:t>
            </a:r>
            <a:r>
              <a:rPr lang="en"/>
              <a:t> </a:t>
            </a:r>
            <a:endParaRPr/>
          </a:p>
        </p:txBody>
      </p:sp>
      <p:sp>
        <p:nvSpPr>
          <p:cNvPr id="113" name="Google Shape;113;g260a6e960f1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0a6e960f1_0_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u="sng">
                <a:solidFill>
                  <a:schemeClr val="hlink"/>
                </a:solidFill>
                <a:hlinkClick r:id="rId2"/>
              </a:rPr>
              <a:t>https://www.sciencelearn.org.nz/images/2902-sagittarius-a</a:t>
            </a:r>
            <a:r>
              <a:rPr lang="en"/>
              <a:t> </a:t>
            </a:r>
            <a:endParaRPr/>
          </a:p>
        </p:txBody>
      </p:sp>
      <p:sp>
        <p:nvSpPr>
          <p:cNvPr id="120" name="Google Shape;120;g260a6e960f1_0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0a6e960f1_0_1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260a6e960f1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0a6e960f1_0_10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https://www.sciencelearn.org.nz/images/4445-tuatara-classification</a:t>
            </a:r>
            <a:r>
              <a:rPr lang="en"/>
              <a:t> </a:t>
            </a:r>
            <a:endParaRPr/>
          </a:p>
        </p:txBody>
      </p:sp>
      <p:sp>
        <p:nvSpPr>
          <p:cNvPr id="139" name="Google Shape;139;g260a6e960f1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0a6e960f1_0_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g260a6e960f1_0_1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0a6e960f1_0_1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https://www.sciencelearn.org.nz/resources/1596-fire-timeline</a:t>
            </a:r>
            <a:r>
              <a:rPr lang="en"/>
              <a:t> </a:t>
            </a:r>
            <a:endParaRPr/>
          </a:p>
        </p:txBody>
      </p:sp>
      <p:sp>
        <p:nvSpPr>
          <p:cNvPr id="155" name="Google Shape;155;g260a6e960f1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0a6e960f1_0_1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60a6e960f1_0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60a6e960f1_0_1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60a6e960f1_0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60a6e960f1_0_58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latin typeface="Arial"/>
                <a:ea typeface="Arial"/>
                <a:cs typeface="Arial"/>
                <a:sym typeface="Arial"/>
              </a:rPr>
              <a:t>The Science Learning Hub is funded by the New Zealand government – Ministry of Business, Innovation and Employment (MBIE) – under the Curious Minds fund.</a:t>
            </a:r>
            <a:endParaRPr b="0" i="0" sz="1800" u="none" cap="none" strike="noStrike">
              <a:solidFill>
                <a:srgbClr val="000000"/>
              </a:solidFill>
              <a:latin typeface="Arial"/>
              <a:ea typeface="Arial"/>
              <a:cs typeface="Arial"/>
              <a:sym typeface="Arial"/>
            </a:endParaRPr>
          </a:p>
        </p:txBody>
      </p:sp>
      <p:sp>
        <p:nvSpPr>
          <p:cNvPr id="37" name="Google Shape;37;g260a6e960f1_0_5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0a6e960f1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g260a6e960f1_0_1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7fd7a9232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67fd7a9232_0_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
          </a:p>
        </p:txBody>
      </p:sp>
      <p:sp>
        <p:nvSpPr>
          <p:cNvPr id="184" name="Google Shape;184;g267fd7a9232_0_22: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0a6e960f1_0_65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450"/>
              <a:buFont typeface="Calibri"/>
              <a:buNone/>
            </a:pPr>
            <a:r>
              <a:t/>
            </a:r>
            <a:endParaRPr b="0" i="0" sz="1800" u="none" cap="none" strike="noStrike">
              <a:solidFill>
                <a:srgbClr val="000000"/>
              </a:solidFill>
              <a:latin typeface="Arial"/>
              <a:ea typeface="Arial"/>
              <a:cs typeface="Arial"/>
              <a:sym typeface="Arial"/>
            </a:endParaRPr>
          </a:p>
        </p:txBody>
      </p:sp>
      <p:sp>
        <p:nvSpPr>
          <p:cNvPr id="190" name="Google Shape;190;g260a6e960f1_0_6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267fd7a923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267fd7a9232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67fd7a9232_0_0:notes"/>
          <p:cNvSpPr txBox="1"/>
          <p:nvPr>
            <p:ph idx="12" type="sldNum"/>
          </p:nvPr>
        </p:nvSpPr>
        <p:spPr>
          <a:xfrm>
            <a:off x="3886200" y="8686800"/>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60a6e960f1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g260a6e960f1_0_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60a6e960f1_0_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60a6e960f1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0a6e960f1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 name="Google Shape;67;g260a6e960f1_0_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60a6e960f1_0_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u="sng">
                <a:solidFill>
                  <a:schemeClr val="hlink"/>
                </a:solidFill>
                <a:hlinkClick r:id="rId2"/>
              </a:rPr>
              <a:t>https://www.sciencelearn.org.nz/images/901-tauranga-estuary</a:t>
            </a:r>
            <a:r>
              <a:rPr lang="en"/>
              <a:t> </a:t>
            </a:r>
            <a:endParaRPr/>
          </a:p>
        </p:txBody>
      </p:sp>
      <p:sp>
        <p:nvSpPr>
          <p:cNvPr id="75" name="Google Shape;75;g260a6e960f1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0a6e960f1_0_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60a6e960f1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0a6e960f1_0_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https://www.sciencelearn.org.nz/resources/809-restoring-mauri-after-the-rena-disaster</a:t>
            </a:r>
            <a:r>
              <a:rPr lang="en"/>
              <a:t> </a:t>
            </a:r>
            <a:endParaRPr/>
          </a:p>
        </p:txBody>
      </p:sp>
      <p:sp>
        <p:nvSpPr>
          <p:cNvPr id="91" name="Google Shape;91;g260a6e960f1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enquiries@sciencelearn.org.nz"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 name="Shape 9"/>
        <p:cNvGrpSpPr/>
        <p:nvPr/>
      </p:nvGrpSpPr>
      <p:grpSpPr>
        <a:xfrm>
          <a:off x="0" y="0"/>
          <a:ext cx="0" cy="0"/>
          <a:chOff x="0" y="0"/>
          <a:chExt cx="0" cy="0"/>
        </a:xfrm>
      </p:grpSpPr>
      <p:sp>
        <p:nvSpPr>
          <p:cNvPr id="10" name="Google Shape;10;p2"/>
          <p:cNvSpPr txBox="1"/>
          <p:nvPr>
            <p:ph type="title"/>
          </p:nvPr>
        </p:nvSpPr>
        <p:spPr>
          <a:xfrm>
            <a:off x="533399" y="611872"/>
            <a:ext cx="3840600" cy="11619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1" name="Google Shape;11;p2"/>
          <p:cNvSpPr txBox="1"/>
          <p:nvPr>
            <p:ph idx="1" type="body"/>
          </p:nvPr>
        </p:nvSpPr>
        <p:spPr>
          <a:xfrm>
            <a:off x="4742823" y="1587500"/>
            <a:ext cx="3840600" cy="3898800"/>
          </a:xfrm>
          <a:prstGeom prst="rect">
            <a:avLst/>
          </a:prstGeom>
          <a:noFill/>
          <a:ln>
            <a:noFill/>
          </a:ln>
        </p:spPr>
        <p:txBody>
          <a:bodyPr anchorCtr="0" anchor="t" bIns="91425" lIns="91425" spcFirstLastPara="1" rIns="91425" wrap="square" tIns="91425">
            <a:noAutofit/>
          </a:bodyPr>
          <a:lstStyle>
            <a:lvl1pPr indent="-382270" lvl="0" marL="457200" marR="0" rtl="0" algn="l">
              <a:lnSpc>
                <a:spcPct val="100000"/>
              </a:lnSpc>
              <a:spcBef>
                <a:spcPts val="2000"/>
              </a:spcBef>
              <a:spcAft>
                <a:spcPts val="0"/>
              </a:spcAft>
              <a:buClr>
                <a:srgbClr val="6FB7D7"/>
              </a:buClr>
              <a:buSzPts val="2420"/>
              <a:buFont typeface="Noto Sans Symbols"/>
              <a:buChar char="●"/>
              <a:defRPr b="0" i="0" sz="2200" u="none" cap="none" strike="noStrike">
                <a:solidFill>
                  <a:srgbClr val="595959"/>
                </a:solidFill>
                <a:latin typeface="Arial"/>
                <a:ea typeface="Arial"/>
                <a:cs typeface="Arial"/>
                <a:sym typeface="Arial"/>
              </a:defRPr>
            </a:lvl1pPr>
            <a:lvl2pPr indent="-368300" lvl="1" marL="9144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2pPr>
            <a:lvl3pPr indent="-354330" lvl="2" marL="13716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
          <p:cNvSpPr txBox="1"/>
          <p:nvPr>
            <p:ph idx="2" type="body"/>
          </p:nvPr>
        </p:nvSpPr>
        <p:spPr>
          <a:xfrm>
            <a:off x="533399" y="1787856"/>
            <a:ext cx="3840600" cy="37203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2000"/>
              </a:spcBef>
              <a:spcAft>
                <a:spcPts val="0"/>
              </a:spcAft>
              <a:buClr>
                <a:srgbClr val="6FB7D7"/>
              </a:buClr>
              <a:buSzPts val="1980"/>
              <a:buFont typeface="Noto Sans Symbols"/>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600"/>
              </a:spcBef>
              <a:spcAft>
                <a:spcPts val="0"/>
              </a:spcAft>
              <a:buClr>
                <a:schemeClr val="accent1"/>
              </a:buClr>
              <a:buSzPts val="1320"/>
              <a:buFont typeface="Noto Sans Symbols"/>
              <a:buNone/>
              <a:defRPr b="0" i="0" sz="1200" u="none" cap="none" strike="noStrike">
                <a:solidFill>
                  <a:srgbClr val="595959"/>
                </a:solidFill>
                <a:latin typeface="Arial"/>
                <a:ea typeface="Arial"/>
                <a:cs typeface="Arial"/>
                <a:sym typeface="Arial"/>
              </a:defRPr>
            </a:lvl2pPr>
            <a:lvl3pPr indent="-228600" lvl="2" marL="1371600" marR="0" rtl="0" algn="l">
              <a:lnSpc>
                <a:spcPct val="100000"/>
              </a:lnSpc>
              <a:spcBef>
                <a:spcPts val="600"/>
              </a:spcBef>
              <a:spcAft>
                <a:spcPts val="0"/>
              </a:spcAft>
              <a:buClr>
                <a:schemeClr val="accent1"/>
              </a:buClr>
              <a:buSzPts val="1100"/>
              <a:buFont typeface="Noto Sans Symbols"/>
              <a:buNone/>
              <a:defRPr b="0" i="0" sz="1000" u="none" cap="none" strike="noStrike">
                <a:solidFill>
                  <a:srgbClr val="595959"/>
                </a:solidFill>
                <a:latin typeface="Arial"/>
                <a:ea typeface="Arial"/>
                <a:cs typeface="Arial"/>
                <a:sym typeface="Arial"/>
              </a:defRPr>
            </a:lvl3pPr>
            <a:lvl4pPr indent="-228600" lvl="3" marL="1828800" marR="0" rtl="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4pPr>
            <a:lvl5pPr indent="-228600" lvl="4" marL="2286000" marR="0" rtl="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3" name="Google Shape;13;p2"/>
          <p:cNvSpPr txBox="1"/>
          <p:nvPr>
            <p:ph idx="10" type="dt"/>
          </p:nvPr>
        </p:nvSpPr>
        <p:spPr>
          <a:xfrm>
            <a:off x="6781800" y="6275387"/>
            <a:ext cx="981000" cy="3651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4" name="Google Shape;14;p2"/>
          <p:cNvSpPr txBox="1"/>
          <p:nvPr>
            <p:ph idx="11" type="ftr"/>
          </p:nvPr>
        </p:nvSpPr>
        <p:spPr>
          <a:xfrm>
            <a:off x="265112" y="6275387"/>
            <a:ext cx="59832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5" name="Google Shape;15;p2"/>
          <p:cNvSpPr txBox="1"/>
          <p:nvPr>
            <p:ph idx="12" type="sldNum"/>
          </p:nvPr>
        </p:nvSpPr>
        <p:spPr>
          <a:xfrm>
            <a:off x="7897813" y="6275387"/>
            <a:ext cx="990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nvSpPr>
        <p:spPr>
          <a:xfrm>
            <a:off x="0" y="6422167"/>
            <a:ext cx="8824500" cy="4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4D4D4D"/>
                </a:solidFill>
                <a:latin typeface="Verdana"/>
                <a:ea typeface="Verdana"/>
                <a:cs typeface="Verdana"/>
                <a:sym typeface="Verdana"/>
              </a:rPr>
              <a:t>© Copyright. The University of Waikato Te Whare Wananga o Waikato l Science Learning Hub – Pokapū Akoranga Pūtaiao. All Rights Reserved</a:t>
            </a:r>
            <a:endParaRPr sz="900">
              <a:solidFill>
                <a:srgbClr val="4D4D4D"/>
              </a:solidFill>
              <a:latin typeface="Verdana"/>
              <a:ea typeface="Verdana"/>
              <a:cs typeface="Verdana"/>
              <a:sym typeface="Verdana"/>
            </a:endParaRPr>
          </a:p>
          <a:p>
            <a:pPr indent="0" lvl="0" marL="0" rtl="0" algn="l">
              <a:spcBef>
                <a:spcPts val="0"/>
              </a:spcBef>
              <a:spcAft>
                <a:spcPts val="0"/>
              </a:spcAft>
              <a:buNone/>
            </a:pPr>
            <a:r>
              <a:rPr lang="en" sz="900">
                <a:solidFill>
                  <a:srgbClr val="4D4D4D"/>
                </a:solidFill>
                <a:latin typeface="Verdana"/>
                <a:ea typeface="Verdana"/>
                <a:cs typeface="Verdana"/>
                <a:sym typeface="Verdana"/>
              </a:rPr>
              <a:t>All images are copyrighted. For further information, please refer to </a:t>
            </a:r>
            <a:r>
              <a:rPr lang="en" sz="900" u="sng">
                <a:solidFill>
                  <a:schemeClr val="hlink"/>
                </a:solidFill>
                <a:latin typeface="Verdana"/>
                <a:ea typeface="Verdana"/>
                <a:cs typeface="Verdana"/>
                <a:sym typeface="Verdana"/>
                <a:hlinkClick r:id="rId2"/>
              </a:rPr>
              <a:t>enquiries@sciencelearn.org.nz</a:t>
            </a:r>
            <a:r>
              <a:rPr lang="en" sz="900">
                <a:solidFill>
                  <a:srgbClr val="1155CC"/>
                </a:solidFill>
                <a:latin typeface="Verdana"/>
                <a:ea typeface="Verdana"/>
                <a:cs typeface="Verdana"/>
                <a:sym typeface="Verdana"/>
              </a:rPr>
              <a:t>.</a:t>
            </a:r>
            <a:endParaRPr sz="900">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17" name="Shape 17"/>
        <p:cNvGrpSpPr/>
        <p:nvPr/>
      </p:nvGrpSpPr>
      <p:grpSpPr>
        <a:xfrm>
          <a:off x="0" y="0"/>
          <a:ext cx="0" cy="0"/>
          <a:chOff x="0" y="0"/>
          <a:chExt cx="0" cy="0"/>
        </a:xfrm>
      </p:grpSpPr>
      <p:sp>
        <p:nvSpPr>
          <p:cNvPr id="18" name="Google Shape;18;p3"/>
          <p:cNvSpPr txBox="1"/>
          <p:nvPr>
            <p:ph type="title"/>
          </p:nvPr>
        </p:nvSpPr>
        <p:spPr>
          <a:xfrm>
            <a:off x="457200" y="457200"/>
            <a:ext cx="8229600" cy="17097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3600"/>
              <a:buNone/>
              <a:defRPr/>
            </a:lvl1pPr>
            <a:lvl2pPr lvl="1" rtl="0" algn="l">
              <a:spcBef>
                <a:spcPts val="0"/>
              </a:spcBef>
              <a:spcAft>
                <a:spcPts val="0"/>
              </a:spcAft>
              <a:buSzPts val="3600"/>
              <a:buNone/>
              <a:defRPr/>
            </a:lvl2pPr>
            <a:lvl3pPr lvl="2" rtl="0" algn="l">
              <a:spcBef>
                <a:spcPts val="0"/>
              </a:spcBef>
              <a:spcAft>
                <a:spcPts val="0"/>
              </a:spcAft>
              <a:buSzPts val="3600"/>
              <a:buNone/>
              <a:defRPr/>
            </a:lvl3pPr>
            <a:lvl4pPr lvl="3" rtl="0" algn="l">
              <a:spcBef>
                <a:spcPts val="0"/>
              </a:spcBef>
              <a:spcAft>
                <a:spcPts val="0"/>
              </a:spcAft>
              <a:buSzPts val="3600"/>
              <a:buNone/>
              <a:defRPr/>
            </a:lvl4pPr>
            <a:lvl5pPr lvl="4" rtl="0" algn="l">
              <a:spcBef>
                <a:spcPts val="0"/>
              </a:spcBef>
              <a:spcAft>
                <a:spcPts val="0"/>
              </a:spcAft>
              <a:buSzPts val="3600"/>
              <a:buNone/>
              <a:defRPr/>
            </a:lvl5pPr>
            <a:lvl6pPr lvl="5" rtl="0" algn="l">
              <a:spcBef>
                <a:spcPts val="0"/>
              </a:spcBef>
              <a:spcAft>
                <a:spcPts val="0"/>
              </a:spcAft>
              <a:buSzPts val="3600"/>
              <a:buNone/>
              <a:defRPr/>
            </a:lvl6pPr>
            <a:lvl7pPr lvl="6" rtl="0" algn="l">
              <a:spcBef>
                <a:spcPts val="0"/>
              </a:spcBef>
              <a:spcAft>
                <a:spcPts val="0"/>
              </a:spcAft>
              <a:buSzPts val="3600"/>
              <a:buNone/>
              <a:defRPr/>
            </a:lvl7pPr>
            <a:lvl8pPr lvl="7" rtl="0" algn="l">
              <a:spcBef>
                <a:spcPts val="0"/>
              </a:spcBef>
              <a:spcAft>
                <a:spcPts val="0"/>
              </a:spcAft>
              <a:buSzPts val="3600"/>
              <a:buNone/>
              <a:defRPr/>
            </a:lvl8pPr>
            <a:lvl9pPr lvl="8" rtl="0" algn="l">
              <a:spcBef>
                <a:spcPts val="0"/>
              </a:spcBef>
              <a:spcAft>
                <a:spcPts val="0"/>
              </a:spcAft>
              <a:buSzPts val="3600"/>
              <a:buNone/>
              <a:defRPr/>
            </a:lvl9pPr>
          </a:lstStyle>
          <a:p/>
        </p:txBody>
      </p:sp>
      <p:sp>
        <p:nvSpPr>
          <p:cNvPr id="19" name="Google Shape;19;p3"/>
          <p:cNvSpPr txBox="1"/>
          <p:nvPr>
            <p:ph idx="1" type="body"/>
          </p:nvPr>
        </p:nvSpPr>
        <p:spPr>
          <a:xfrm>
            <a:off x="457200" y="2166937"/>
            <a:ext cx="8229600" cy="4691100"/>
          </a:xfrm>
          <a:prstGeom prst="rect">
            <a:avLst/>
          </a:prstGeom>
          <a:noFill/>
          <a:ln>
            <a:noFill/>
          </a:ln>
        </p:spPr>
        <p:txBody>
          <a:bodyPr anchorCtr="0" anchor="t" bIns="0" lIns="0" spcFirstLastPara="1" rIns="0" wrap="square" tIns="0">
            <a:noAutofit/>
          </a:bodyPr>
          <a:lstStyle>
            <a:lvl1pPr indent="-342900" lvl="0" marL="457200" rtl="0" algn="l">
              <a:spcBef>
                <a:spcPts val="400"/>
              </a:spcBef>
              <a:spcAft>
                <a:spcPts val="0"/>
              </a:spcAft>
              <a:buClr>
                <a:srgbClr val="666666"/>
              </a:buClr>
              <a:buSzPts val="1800"/>
              <a:buChar char="●"/>
              <a:defRPr/>
            </a:lvl1pPr>
            <a:lvl2pPr indent="-342900" lvl="1" marL="914400" rtl="0" algn="l">
              <a:spcBef>
                <a:spcPts val="400"/>
              </a:spcBef>
              <a:spcAft>
                <a:spcPts val="0"/>
              </a:spcAft>
              <a:buClr>
                <a:srgbClr val="666666"/>
              </a:buClr>
              <a:buSzPts val="1800"/>
              <a:buChar char="●"/>
              <a:defRPr/>
            </a:lvl2pPr>
            <a:lvl3pPr indent="-342900" lvl="2" marL="1371600" rtl="0" algn="l">
              <a:spcBef>
                <a:spcPts val="400"/>
              </a:spcBef>
              <a:spcAft>
                <a:spcPts val="0"/>
              </a:spcAft>
              <a:buClr>
                <a:srgbClr val="666666"/>
              </a:buClr>
              <a:buSzPts val="1800"/>
              <a:buChar char="●"/>
              <a:defRPr/>
            </a:lvl3pPr>
            <a:lvl4pPr indent="-342900" lvl="3" marL="1828800" rtl="0" algn="l">
              <a:spcBef>
                <a:spcPts val="400"/>
              </a:spcBef>
              <a:spcAft>
                <a:spcPts val="0"/>
              </a:spcAft>
              <a:buClr>
                <a:srgbClr val="666666"/>
              </a:buClr>
              <a:buSzPts val="1800"/>
              <a:buChar char="●"/>
              <a:defRPr/>
            </a:lvl4pPr>
            <a:lvl5pPr indent="-342900" lvl="4" marL="2286000" rtl="0" algn="l">
              <a:spcBef>
                <a:spcPts val="400"/>
              </a:spcBef>
              <a:spcAft>
                <a:spcPts val="0"/>
              </a:spcAft>
              <a:buClr>
                <a:srgbClr val="666666"/>
              </a:buClr>
              <a:buSzPts val="1800"/>
              <a:buChar char="●"/>
              <a:defRPr/>
            </a:lvl5pPr>
            <a:lvl6pPr indent="-342900" lvl="5" marL="2743200" rtl="0" algn="l">
              <a:spcBef>
                <a:spcPts val="400"/>
              </a:spcBef>
              <a:spcAft>
                <a:spcPts val="0"/>
              </a:spcAft>
              <a:buClr>
                <a:srgbClr val="666666"/>
              </a:buClr>
              <a:buSzPts val="1800"/>
              <a:buChar char="•"/>
              <a:defRPr/>
            </a:lvl6pPr>
            <a:lvl7pPr indent="-342900" lvl="6" marL="3200400" rtl="0" algn="l">
              <a:spcBef>
                <a:spcPts val="400"/>
              </a:spcBef>
              <a:spcAft>
                <a:spcPts val="0"/>
              </a:spcAft>
              <a:buClr>
                <a:srgbClr val="666666"/>
              </a:buClr>
              <a:buSzPts val="1800"/>
              <a:buChar char="•"/>
              <a:defRPr/>
            </a:lvl7pPr>
            <a:lvl8pPr indent="-342900" lvl="7" marL="3657600" rtl="0" algn="l">
              <a:spcBef>
                <a:spcPts val="400"/>
              </a:spcBef>
              <a:spcAft>
                <a:spcPts val="0"/>
              </a:spcAft>
              <a:buClr>
                <a:srgbClr val="666666"/>
              </a:buClr>
              <a:buSzPts val="1800"/>
              <a:buChar char="•"/>
              <a:defRPr/>
            </a:lvl8pPr>
            <a:lvl9pPr indent="-342900" lvl="8" marL="4114800" rtl="0" algn="l">
              <a:spcBef>
                <a:spcPts val="400"/>
              </a:spcBef>
              <a:spcAft>
                <a:spcPts val="0"/>
              </a:spcAft>
              <a:buClr>
                <a:srgbClr val="666666"/>
              </a:buClr>
              <a:buSzPts val="1800"/>
              <a:buChar char="•"/>
              <a:defRPr/>
            </a:lvl9pPr>
          </a:lstStyle>
          <a:p/>
        </p:txBody>
      </p:sp>
      <p:sp>
        <p:nvSpPr>
          <p:cNvPr id="20" name="Google Shape;20;p3"/>
          <p:cNvSpPr txBox="1"/>
          <p:nvPr>
            <p:ph idx="12" type="sldNum"/>
          </p:nvPr>
        </p:nvSpPr>
        <p:spPr>
          <a:xfrm>
            <a:off x="8601075" y="6397625"/>
            <a:ext cx="273000" cy="138600"/>
          </a:xfrm>
          <a:prstGeom prst="rect">
            <a:avLst/>
          </a:prstGeom>
          <a:noFill/>
          <a:ln>
            <a:noFill/>
          </a:ln>
        </p:spPr>
        <p:txBody>
          <a:bodyPr anchorCtr="0" anchor="t" bIns="0" lIns="0" spcFirstLastPara="1" rIns="0" wrap="square" tIns="0">
            <a:spAutoFit/>
          </a:bodyPr>
          <a:lstStyle>
            <a:lvl1pPr indent="0" lvl="0" marL="0" rtl="0" algn="l">
              <a:spcBef>
                <a:spcPts val="0"/>
              </a:spcBef>
              <a:buNone/>
              <a:defRPr sz="900">
                <a:solidFill>
                  <a:srgbClr val="7F7F7F"/>
                </a:solidFill>
              </a:defRPr>
            </a:lvl1pPr>
            <a:lvl2pPr indent="0" lvl="1" marL="0" rtl="0" algn="l">
              <a:spcBef>
                <a:spcPts val="0"/>
              </a:spcBef>
              <a:buNone/>
              <a:defRPr sz="900">
                <a:solidFill>
                  <a:srgbClr val="7F7F7F"/>
                </a:solidFill>
              </a:defRPr>
            </a:lvl2pPr>
            <a:lvl3pPr indent="0" lvl="2" marL="0" rtl="0" algn="l">
              <a:spcBef>
                <a:spcPts val="0"/>
              </a:spcBef>
              <a:buNone/>
              <a:defRPr sz="900">
                <a:solidFill>
                  <a:srgbClr val="7F7F7F"/>
                </a:solidFill>
              </a:defRPr>
            </a:lvl3pPr>
            <a:lvl4pPr indent="0" lvl="3" marL="0" rtl="0" algn="l">
              <a:spcBef>
                <a:spcPts val="0"/>
              </a:spcBef>
              <a:buNone/>
              <a:defRPr sz="900">
                <a:solidFill>
                  <a:srgbClr val="7F7F7F"/>
                </a:solidFill>
              </a:defRPr>
            </a:lvl4pPr>
            <a:lvl5pPr indent="0" lvl="4" marL="0" rtl="0" algn="l">
              <a:spcBef>
                <a:spcPts val="0"/>
              </a:spcBef>
              <a:buNone/>
              <a:defRPr sz="900">
                <a:solidFill>
                  <a:srgbClr val="7F7F7F"/>
                </a:solidFill>
              </a:defRPr>
            </a:lvl5pPr>
            <a:lvl6pPr indent="0" lvl="5" marL="0" rtl="0" algn="l">
              <a:spcBef>
                <a:spcPts val="0"/>
              </a:spcBef>
              <a:buNone/>
              <a:defRPr sz="900">
                <a:solidFill>
                  <a:srgbClr val="7F7F7F"/>
                </a:solidFill>
              </a:defRPr>
            </a:lvl6pPr>
            <a:lvl7pPr indent="0" lvl="6" marL="0" rtl="0" algn="l">
              <a:spcBef>
                <a:spcPts val="0"/>
              </a:spcBef>
              <a:buNone/>
              <a:defRPr sz="900">
                <a:solidFill>
                  <a:srgbClr val="7F7F7F"/>
                </a:solidFill>
              </a:defRPr>
            </a:lvl7pPr>
            <a:lvl8pPr indent="0" lvl="7" marL="0" rtl="0" algn="l">
              <a:spcBef>
                <a:spcPts val="0"/>
              </a:spcBef>
              <a:buNone/>
              <a:defRPr sz="900">
                <a:solidFill>
                  <a:srgbClr val="7F7F7F"/>
                </a:solidFill>
              </a:defRPr>
            </a:lvl8pPr>
            <a:lvl9pPr indent="0" lvl="8" marL="0" rtl="0" algn="l">
              <a:spcBef>
                <a:spcPts val="0"/>
              </a:spcBef>
              <a:buNone/>
              <a:defRPr sz="900">
                <a:solidFill>
                  <a:srgbClr val="7F7F7F"/>
                </a:solidFill>
              </a:defRPr>
            </a:lvl9pPr>
          </a:lstStyle>
          <a:p>
            <a:pPr indent="0" lvl="0" marL="0" rtl="0" algn="l">
              <a:spcBef>
                <a:spcPts val="0"/>
              </a:spcBef>
              <a:spcAft>
                <a:spcPts val="0"/>
              </a:spcAft>
              <a:buNone/>
            </a:pPr>
            <a:fld id="{00000000-1234-1234-1234-123412341234}" type="slidenum">
              <a:rPr lang="en"/>
              <a:t>‹#›</a:t>
            </a:fld>
            <a:endParaRPr sz="14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1">
  <p:cSld name="Default">
    <p:spTree>
      <p:nvGrpSpPr>
        <p:cNvPr id="21" name="Shape 21"/>
        <p:cNvGrpSpPr/>
        <p:nvPr/>
      </p:nvGrpSpPr>
      <p:grpSpPr>
        <a:xfrm>
          <a:off x="0" y="0"/>
          <a:ext cx="0" cy="0"/>
          <a:chOff x="0" y="0"/>
          <a:chExt cx="0" cy="0"/>
        </a:xfrm>
      </p:grpSpPr>
      <p:cxnSp>
        <p:nvCxnSpPr>
          <p:cNvPr id="22" name="Google Shape;22;p4"/>
          <p:cNvCxnSpPr/>
          <p:nvPr/>
        </p:nvCxnSpPr>
        <p:spPr>
          <a:xfrm flipH="1" rot="10800000">
            <a:off x="8485187" y="6400825"/>
            <a:ext cx="1500" cy="136500"/>
          </a:xfrm>
          <a:prstGeom prst="straightConnector1">
            <a:avLst/>
          </a:prstGeom>
          <a:noFill/>
          <a:ln cap="flat" cmpd="sng" w="9525">
            <a:solidFill>
              <a:srgbClr val="7F7F7F"/>
            </a:solidFill>
            <a:prstDash val="solid"/>
            <a:round/>
            <a:headEnd len="sm" w="sm" type="none"/>
            <a:tailEnd len="sm" w="sm" type="none"/>
          </a:ln>
        </p:spPr>
      </p:cxnSp>
      <p:sp>
        <p:nvSpPr>
          <p:cNvPr id="23" name="Google Shape;23;p4"/>
          <p:cNvSpPr txBox="1"/>
          <p:nvPr>
            <p:ph idx="12" type="sldNum"/>
          </p:nvPr>
        </p:nvSpPr>
        <p:spPr>
          <a:xfrm>
            <a:off x="8601075" y="6397625"/>
            <a:ext cx="273000" cy="138600"/>
          </a:xfrm>
          <a:prstGeom prst="rect">
            <a:avLst/>
          </a:prstGeom>
          <a:noFill/>
          <a:ln>
            <a:noFill/>
          </a:ln>
        </p:spPr>
        <p:txBody>
          <a:bodyPr anchorCtr="0" anchor="t" bIns="0" lIns="0" spcFirstLastPara="1" rIns="0" wrap="square" tIns="0">
            <a:spAutoFit/>
          </a:bodyPr>
          <a:lstStyle>
            <a:lvl1pPr indent="0" lvl="0" marL="0" rtl="0" algn="l">
              <a:spcBef>
                <a:spcPts val="0"/>
              </a:spcBef>
              <a:buNone/>
              <a:defRPr sz="900">
                <a:solidFill>
                  <a:srgbClr val="7F7F7F"/>
                </a:solidFill>
              </a:defRPr>
            </a:lvl1pPr>
            <a:lvl2pPr indent="0" lvl="1" marL="0" rtl="0" algn="l">
              <a:spcBef>
                <a:spcPts val="0"/>
              </a:spcBef>
              <a:buNone/>
              <a:defRPr sz="900">
                <a:solidFill>
                  <a:srgbClr val="7F7F7F"/>
                </a:solidFill>
              </a:defRPr>
            </a:lvl2pPr>
            <a:lvl3pPr indent="0" lvl="2" marL="0" rtl="0" algn="l">
              <a:spcBef>
                <a:spcPts val="0"/>
              </a:spcBef>
              <a:buNone/>
              <a:defRPr sz="900">
                <a:solidFill>
                  <a:srgbClr val="7F7F7F"/>
                </a:solidFill>
              </a:defRPr>
            </a:lvl3pPr>
            <a:lvl4pPr indent="0" lvl="3" marL="0" rtl="0" algn="l">
              <a:spcBef>
                <a:spcPts val="0"/>
              </a:spcBef>
              <a:buNone/>
              <a:defRPr sz="900">
                <a:solidFill>
                  <a:srgbClr val="7F7F7F"/>
                </a:solidFill>
              </a:defRPr>
            </a:lvl4pPr>
            <a:lvl5pPr indent="0" lvl="4" marL="0" rtl="0" algn="l">
              <a:spcBef>
                <a:spcPts val="0"/>
              </a:spcBef>
              <a:buNone/>
              <a:defRPr sz="900">
                <a:solidFill>
                  <a:srgbClr val="7F7F7F"/>
                </a:solidFill>
              </a:defRPr>
            </a:lvl5pPr>
            <a:lvl6pPr indent="0" lvl="5" marL="0" rtl="0" algn="l">
              <a:spcBef>
                <a:spcPts val="0"/>
              </a:spcBef>
              <a:buNone/>
              <a:defRPr sz="900">
                <a:solidFill>
                  <a:srgbClr val="7F7F7F"/>
                </a:solidFill>
              </a:defRPr>
            </a:lvl6pPr>
            <a:lvl7pPr indent="0" lvl="6" marL="0" rtl="0" algn="l">
              <a:spcBef>
                <a:spcPts val="0"/>
              </a:spcBef>
              <a:buNone/>
              <a:defRPr sz="900">
                <a:solidFill>
                  <a:srgbClr val="7F7F7F"/>
                </a:solidFill>
              </a:defRPr>
            </a:lvl7pPr>
            <a:lvl8pPr indent="0" lvl="7" marL="0" rtl="0" algn="l">
              <a:spcBef>
                <a:spcPts val="0"/>
              </a:spcBef>
              <a:buNone/>
              <a:defRPr sz="900">
                <a:solidFill>
                  <a:srgbClr val="7F7F7F"/>
                </a:solidFill>
              </a:defRPr>
            </a:lvl8pPr>
            <a:lvl9pPr indent="0" lvl="8" marL="0" rtl="0" algn="l">
              <a:spcBef>
                <a:spcPts val="0"/>
              </a:spcBef>
              <a:buNone/>
              <a:defRPr sz="900">
                <a:solidFill>
                  <a:srgbClr val="7F7F7F"/>
                </a:solidFill>
              </a:defRPr>
            </a:lvl9pPr>
          </a:lstStyle>
          <a:p>
            <a:pPr indent="0" lvl="0" marL="0" rtl="0" algn="l">
              <a:spcBef>
                <a:spcPts val="0"/>
              </a:spcBef>
              <a:spcAft>
                <a:spcPts val="0"/>
              </a:spcAft>
              <a:buNone/>
            </a:pPr>
            <a:fld id="{00000000-1234-1234-1234-123412341234}" type="slidenum">
              <a:rPr lang="en"/>
              <a:t>‹#›</a:t>
            </a:fld>
            <a:endParaRPr sz="14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5"/>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 name="Google Shape;26;p5"/>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200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49275" y="533400"/>
            <a:ext cx="8042400" cy="9111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549275" y="1600200"/>
            <a:ext cx="8042400" cy="4343100"/>
          </a:xfrm>
          <a:prstGeom prst="rect">
            <a:avLst/>
          </a:prstGeom>
          <a:noFill/>
          <a:ln>
            <a:noFill/>
          </a:ln>
        </p:spPr>
        <p:txBody>
          <a:bodyPr anchorCtr="0" anchor="t" bIns="91425" lIns="91425" spcFirstLastPara="1" rIns="91425" wrap="square" tIns="91425">
            <a:noAutofit/>
          </a:bodyPr>
          <a:lstStyle>
            <a:lvl1pPr indent="-396240" lvl="0" marL="457200" marR="0" rtl="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 name="Google Shape;8;p1"/>
          <p:cNvPicPr preferRelativeResize="0"/>
          <p:nvPr/>
        </p:nvPicPr>
        <p:blipFill>
          <a:blip r:embed="rId2">
            <a:alphaModFix/>
          </a:blip>
          <a:stretch>
            <a:fillRect/>
          </a:stretch>
        </p:blipFill>
        <p:spPr>
          <a:xfrm>
            <a:off x="7245798" y="0"/>
            <a:ext cx="1898204" cy="9111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hyperlink" Target="https://jcms-journal.com/articles/10.5334/jcms.215" TargetMode="External"/><Relationship Id="rId5"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15.png"/><Relationship Id="rId5" Type="http://schemas.openxmlformats.org/officeDocument/2006/relationships/hyperlink" Target="http://www.sciencelearn.org.nz/" TargetMode="External"/><Relationship Id="rId6" Type="http://schemas.openxmlformats.org/officeDocument/2006/relationships/hyperlink" Target="http://www.sciencelearn.org.nz/"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hyperlink" Target="http://www.sciencelearn.org.nz/" TargetMode="External"/><Relationship Id="rId5" Type="http://schemas.openxmlformats.org/officeDocument/2006/relationships/hyperlink" Target="http://www.sciencelearn.org.nz/"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hyperlink" Target="https://www.maorilandinfo.co.nz/whenua-whakapapa/flora-fauna/tane-mahuta/the-native-tuatara.html" TargetMode="External"/><Relationship Id="rId6" Type="http://schemas.openxmlformats.org/officeDocument/2006/relationships/hyperlink" Target="http://www.sciencelearn.org.nz/" TargetMode="External"/><Relationship Id="rId7" Type="http://schemas.openxmlformats.org/officeDocument/2006/relationships/hyperlink" Target="http://www.sciencelearn.org.nz/" TargetMode="External"/><Relationship Id="rId8" Type="http://schemas.openxmlformats.org/officeDocument/2006/relationships/hyperlink" Target="https://www.maorilandinfo.co.nz/"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hyperlink" Target="http://www.sciencelearn.org.nz/" TargetMode="External"/><Relationship Id="rId6" Type="http://schemas.openxmlformats.org/officeDocument/2006/relationships/hyperlink" Target="http://www.sciencelearn.org.nz/"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esajournals.onlinelibrary.wiley.com/doi/abs/10.1002/ecm.1431" TargetMode="External"/><Relationship Id="rId4" Type="http://schemas.openxmlformats.org/officeDocument/2006/relationships/image" Target="../media/image26.png"/><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0.png"/><Relationship Id="rId13" Type="http://schemas.openxmlformats.org/officeDocument/2006/relationships/image" Target="../media/image22.jp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mailto:enquiries@sciencelearn.org.nz" TargetMode="External"/><Relationship Id="rId4" Type="http://schemas.openxmlformats.org/officeDocument/2006/relationships/hyperlink" Target="http://www.facebook.com/nzsciencelearn" TargetMode="External"/><Relationship Id="rId9" Type="http://schemas.openxmlformats.org/officeDocument/2006/relationships/image" Target="../media/image8.png"/><Relationship Id="rId5" Type="http://schemas.openxmlformats.org/officeDocument/2006/relationships/hyperlink" Target="http://www.facebook.com/nzsciencelearn" TargetMode="External"/><Relationship Id="rId6" Type="http://schemas.openxmlformats.org/officeDocument/2006/relationships/hyperlink" Target="https://nz.pinterest.com/nzsciencelearn/" TargetMode="External"/><Relationship Id="rId7" Type="http://schemas.openxmlformats.org/officeDocument/2006/relationships/hyperlink" Target="http://www.instagram.com/sciencelearninghubnz" TargetMode="External"/><Relationship Id="rId8"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hyperlink" Target="https://creativecommons.org/licenses/by/3.0/n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sciencedirect.com/science/article/pii/S221462962030299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sciencepickle.com/learning/concept-mapp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hyperlink" Target="http://www.sciencelearn.org.nz/" TargetMode="External"/><Relationship Id="rId6" Type="http://schemas.openxmlformats.org/officeDocument/2006/relationships/hyperlink" Target="http://www.sciencelearn.org.nz/"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
          <p:cNvSpPr txBox="1"/>
          <p:nvPr/>
        </p:nvSpPr>
        <p:spPr>
          <a:xfrm>
            <a:off x="300500" y="348449"/>
            <a:ext cx="7660200" cy="10929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i="0" lang="en" sz="3800" u="none" cap="none" strike="noStrike">
                <a:solidFill>
                  <a:schemeClr val="accent1"/>
                </a:solidFill>
              </a:rPr>
              <a:t>What is a knowledge system?</a:t>
            </a:r>
            <a:endParaRPr b="1" i="0" sz="3800" u="none" cap="none" strike="noStrike">
              <a:solidFill>
                <a:schemeClr val="accent1"/>
              </a:solidFill>
            </a:endParaRPr>
          </a:p>
          <a:p>
            <a:pPr indent="0" lvl="0" marL="0" marR="0" rtl="0" algn="l">
              <a:spcBef>
                <a:spcPts val="0"/>
              </a:spcBef>
              <a:spcAft>
                <a:spcPts val="0"/>
              </a:spcAft>
              <a:buNone/>
            </a:pPr>
            <a:r>
              <a:rPr b="1" lang="en" sz="2700">
                <a:solidFill>
                  <a:schemeClr val="accent1"/>
                </a:solidFill>
              </a:rPr>
              <a:t>With Rosemary Hipkins and Pauline Waiti</a:t>
            </a:r>
            <a:endParaRPr b="1" sz="2700">
              <a:solidFill>
                <a:schemeClr val="accent1"/>
              </a:solidFill>
            </a:endParaRPr>
          </a:p>
        </p:txBody>
      </p:sp>
      <p:pic>
        <p:nvPicPr>
          <p:cNvPr id="32" name="Google Shape;32;p6"/>
          <p:cNvPicPr preferRelativeResize="0"/>
          <p:nvPr/>
        </p:nvPicPr>
        <p:blipFill rotWithShape="1">
          <a:blip r:embed="rId3">
            <a:alphaModFix/>
          </a:blip>
          <a:srcRect b="0" l="0" r="0" t="0"/>
          <a:stretch/>
        </p:blipFill>
        <p:spPr>
          <a:xfrm>
            <a:off x="1729196" y="1561900"/>
            <a:ext cx="5481767" cy="4111325"/>
          </a:xfrm>
          <a:prstGeom prst="rect">
            <a:avLst/>
          </a:prstGeom>
          <a:noFill/>
          <a:ln>
            <a:noFill/>
          </a:ln>
        </p:spPr>
      </p:pic>
      <p:sp>
        <p:nvSpPr>
          <p:cNvPr id="33" name="Google Shape;33;p6"/>
          <p:cNvSpPr txBox="1"/>
          <p:nvPr/>
        </p:nvSpPr>
        <p:spPr>
          <a:xfrm>
            <a:off x="50" y="6375600"/>
            <a:ext cx="91440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rgbClr val="000000"/>
                </a:solidFill>
                <a:latin typeface="Verdana"/>
                <a:ea typeface="Verdana"/>
                <a:cs typeface="Verdana"/>
                <a:sym typeface="Verdana"/>
              </a:rPr>
              <a:t>© Copyright. Science Learning Hub – Pokapū Akoranga Pūtaiao The University of Waikato Te Whare Wananga o Waikato.</a:t>
            </a:r>
            <a:endParaRPr sz="900">
              <a:solidFill>
                <a:srgbClr val="000000"/>
              </a:solidFill>
              <a:latin typeface="Verdana"/>
              <a:ea typeface="Verdana"/>
              <a:cs typeface="Verdana"/>
              <a:sym typeface="Verdana"/>
            </a:endParaRPr>
          </a:p>
          <a:p>
            <a:pPr indent="0" lvl="0" marL="0" rtl="0" algn="l">
              <a:lnSpc>
                <a:spcPct val="115000"/>
              </a:lnSpc>
              <a:spcBef>
                <a:spcPts val="0"/>
              </a:spcBef>
              <a:spcAft>
                <a:spcPts val="0"/>
              </a:spcAft>
              <a:buNone/>
            </a:pPr>
            <a:r>
              <a:rPr lang="en" sz="900">
                <a:solidFill>
                  <a:srgbClr val="000000"/>
                </a:solidFill>
                <a:latin typeface="Verdana"/>
                <a:ea typeface="Verdana"/>
                <a:cs typeface="Verdana"/>
                <a:sym typeface="Verdana"/>
              </a:rPr>
              <a:t>All Rights Reserved |</a:t>
            </a:r>
            <a:r>
              <a:rPr lang="en" sz="900">
                <a:solidFill>
                  <a:srgbClr val="244A58"/>
                </a:solidFill>
                <a:uFill>
                  <a:noFill/>
                </a:uFill>
                <a:latin typeface="Verdana"/>
                <a:ea typeface="Verdana"/>
                <a:cs typeface="Verdana"/>
                <a:sym typeface="Verdana"/>
                <a:hlinkClick r:id="rId4">
                  <a:extLst>
                    <a:ext uri="{A12FA001-AC4F-418D-AE19-62706E023703}">
                      <ahyp:hlinkClr val="tx"/>
                    </a:ext>
                  </a:extLst>
                </a:hlinkClick>
              </a:rPr>
              <a:t> </a:t>
            </a:r>
            <a:r>
              <a:rPr lang="en" sz="900" u="sng">
                <a:solidFill>
                  <a:srgbClr val="7030A0"/>
                </a:solidFill>
                <a:latin typeface="Verdana"/>
                <a:ea typeface="Verdana"/>
                <a:cs typeface="Verdana"/>
                <a:sym typeface="Verdana"/>
                <a:hlinkClick r:id="rId5">
                  <a:extLst>
                    <a:ext uri="{A12FA001-AC4F-418D-AE19-62706E023703}">
                      <ahyp:hlinkClr val="tx"/>
                    </a:ext>
                  </a:extLst>
                </a:hlinkClick>
              </a:rPr>
              <a:t>www.sciencelearn.org.nz</a:t>
            </a:r>
            <a:r>
              <a:rPr lang="en" sz="900">
                <a:solidFill>
                  <a:srgbClr val="000000"/>
                </a:solidFill>
                <a:latin typeface="Verdana"/>
                <a:ea typeface="Verdana"/>
                <a:cs typeface="Verdana"/>
                <a:sym typeface="Verdana"/>
              </a:rPr>
              <a:t>. All images are copyrighted. For further information, please refer to </a:t>
            </a:r>
            <a:r>
              <a:rPr lang="en" sz="900" u="sng">
                <a:solidFill>
                  <a:srgbClr val="7030A0"/>
                </a:solidFill>
                <a:latin typeface="Verdana"/>
                <a:ea typeface="Verdana"/>
                <a:cs typeface="Verdana"/>
                <a:sym typeface="Verdana"/>
              </a:rPr>
              <a:t>enquiries@sciencelearn.org.nz</a:t>
            </a:r>
            <a:endParaRPr sz="900" u="sng">
              <a:solidFill>
                <a:srgbClr val="7030A0"/>
              </a:solidFill>
              <a:latin typeface="Verdana"/>
              <a:ea typeface="Verdana"/>
              <a:cs typeface="Verdana"/>
              <a:sym typeface="Verdana"/>
            </a:endParaRPr>
          </a:p>
        </p:txBody>
      </p:sp>
      <p:sp>
        <p:nvSpPr>
          <p:cNvPr id="34" name="Google Shape;34;p6"/>
          <p:cNvSpPr txBox="1"/>
          <p:nvPr/>
        </p:nvSpPr>
        <p:spPr>
          <a:xfrm>
            <a:off x="1650388" y="5747363"/>
            <a:ext cx="563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31859C"/>
                </a:solidFill>
              </a:rPr>
              <a:t>4–5 pm Thursday 10 August 2023 </a:t>
            </a:r>
            <a:endParaRPr b="1" sz="2400">
              <a:solidFill>
                <a:srgbClr val="31859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nvSpPr>
        <p:spPr>
          <a:xfrm flipH="1">
            <a:off x="342390" y="960756"/>
            <a:ext cx="8592600" cy="6064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The concept of mauri belongs to the mātauranga Māori </a:t>
            </a:r>
            <a:endParaRPr/>
          </a:p>
          <a:p>
            <a:pPr indent="0" lvl="0" marL="0" marR="0" rtl="0" algn="ctr">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knowledge system.</a:t>
            </a:r>
            <a:endParaRPr/>
          </a:p>
          <a:p>
            <a:pPr indent="0" lvl="0" marL="0" marR="0" rtl="0" algn="ctr">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 </a:t>
            </a:r>
            <a:endParaRPr/>
          </a:p>
          <a:p>
            <a:pPr indent="0" lvl="0" marL="0" marR="0" rtl="0" algn="ctr">
              <a:lnSpc>
                <a:spcPct val="100000"/>
              </a:lnSpc>
              <a:spcBef>
                <a:spcPts val="0"/>
              </a:spcBef>
              <a:spcAft>
                <a:spcPts val="0"/>
              </a:spcAft>
              <a:buClr>
                <a:srgbClr val="00B050"/>
              </a:buClr>
              <a:buSzPts val="2400"/>
              <a:buFont typeface="Arial"/>
              <a:buNone/>
            </a:pPr>
            <a:r>
              <a:rPr lang="en" sz="2400">
                <a:solidFill>
                  <a:srgbClr val="00B050"/>
                </a:solidFill>
                <a:latin typeface="Arial"/>
                <a:ea typeface="Arial"/>
                <a:cs typeface="Arial"/>
                <a:sym typeface="Arial"/>
              </a:rPr>
              <a:t>Concepts such as wairua, whakapapa and kaitiakitanga also </a:t>
            </a:r>
            <a:br>
              <a:rPr lang="en" sz="2400">
                <a:solidFill>
                  <a:srgbClr val="00B050"/>
                </a:solidFill>
                <a:latin typeface="Arial"/>
                <a:ea typeface="Arial"/>
                <a:cs typeface="Arial"/>
                <a:sym typeface="Arial"/>
              </a:rPr>
            </a:br>
            <a:r>
              <a:rPr lang="en" sz="2400">
                <a:solidFill>
                  <a:srgbClr val="00B050"/>
                </a:solidFill>
                <a:latin typeface="Arial"/>
                <a:ea typeface="Arial"/>
                <a:cs typeface="Arial"/>
                <a:sym typeface="Arial"/>
              </a:rPr>
              <a:t>belong to the mātauranga Māori knowledge system. </a:t>
            </a:r>
            <a:endParaRPr b="0" i="0" sz="24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Clr>
                <a:srgbClr val="F9FEFF"/>
              </a:buClr>
              <a:buSzPts val="2400"/>
              <a:buFont typeface="Arial"/>
              <a:buNone/>
            </a:pPr>
            <a:r>
              <a:t/>
            </a:r>
            <a:endParaRPr sz="2400">
              <a:solidFill>
                <a:srgbClr val="00B050"/>
              </a:solidFill>
              <a:latin typeface="Arial"/>
              <a:ea typeface="Arial"/>
              <a:cs typeface="Arial"/>
              <a:sym typeface="Arial"/>
            </a:endParaRPr>
          </a:p>
          <a:p>
            <a:pPr indent="0" lvl="0" marL="0" marR="0" rtl="0" algn="ctr">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They do not have a </a:t>
            </a:r>
            <a:r>
              <a:rPr b="0" i="1" lang="en" sz="2400" u="none" cap="none" strike="noStrike">
                <a:solidFill>
                  <a:srgbClr val="00B050"/>
                </a:solidFill>
                <a:latin typeface="Arial"/>
                <a:ea typeface="Arial"/>
                <a:cs typeface="Arial"/>
                <a:sym typeface="Arial"/>
              </a:rPr>
              <a:t>direct equivalent </a:t>
            </a:r>
            <a:r>
              <a:rPr b="0" i="0" lang="en" sz="2400" u="none" cap="none" strike="noStrike">
                <a:solidFill>
                  <a:srgbClr val="00B050"/>
                </a:solidFill>
                <a:latin typeface="Arial"/>
                <a:ea typeface="Arial"/>
                <a:cs typeface="Arial"/>
                <a:sym typeface="Arial"/>
              </a:rPr>
              <a:t>within the science </a:t>
            </a:r>
            <a:endParaRPr/>
          </a:p>
          <a:p>
            <a:pPr indent="0" lvl="0" marL="0" marR="0" rtl="0" algn="ctr">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knowledge system and </a:t>
            </a:r>
            <a:r>
              <a:rPr b="1" i="0" lang="en" sz="2400" u="none" cap="none" strike="noStrike">
                <a:solidFill>
                  <a:srgbClr val="00B050"/>
                </a:solidFill>
                <a:latin typeface="Arial"/>
                <a:ea typeface="Arial"/>
                <a:cs typeface="Arial"/>
                <a:sym typeface="Arial"/>
              </a:rPr>
              <a:t>should never be assimilated into it</a:t>
            </a:r>
            <a:r>
              <a:rPr b="0" i="0" lang="en" sz="2400" u="none" cap="none" strike="noStrike">
                <a:solidFill>
                  <a:srgbClr val="00B050"/>
                </a:solidFill>
                <a:latin typeface="Arial"/>
                <a:ea typeface="Arial"/>
                <a:cs typeface="Arial"/>
                <a:sym typeface="Arial"/>
              </a:rPr>
              <a:t>. </a:t>
            </a:r>
            <a:endParaRPr/>
          </a:p>
          <a:p>
            <a:pPr indent="0" lvl="0" marL="0" marR="0" rtl="0" algn="ctr">
              <a:lnSpc>
                <a:spcPct val="100000"/>
              </a:lnSpc>
              <a:spcBef>
                <a:spcPts val="0"/>
              </a:spcBef>
              <a:spcAft>
                <a:spcPts val="0"/>
              </a:spcAft>
              <a:buClr>
                <a:srgbClr val="F9FEFF"/>
              </a:buClr>
              <a:buSzPts val="2400"/>
              <a:buFont typeface="Arial"/>
              <a:buNone/>
            </a:pPr>
            <a:r>
              <a:t/>
            </a:r>
            <a:endParaRPr b="0" i="0" sz="24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Clr>
                <a:srgbClr val="F9FEFF"/>
              </a:buClr>
              <a:buSzPts val="2400"/>
              <a:buFont typeface="Arial"/>
              <a:buNone/>
            </a:pPr>
            <a:r>
              <a:t/>
            </a:r>
            <a:endParaRPr b="0" i="0" sz="24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Clr>
                <a:srgbClr val="F9FEFF"/>
              </a:buClr>
              <a:buSzPts val="2400"/>
              <a:buFont typeface="Arial"/>
              <a:buNone/>
            </a:pPr>
            <a:r>
              <a:t/>
            </a:r>
            <a:endParaRPr b="0" i="0" sz="24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Many science groups are now consciously bringing knowledge systems together as they work on complex challenges such as ecological disasters. </a:t>
            </a:r>
            <a:endParaRPr/>
          </a:p>
          <a:p>
            <a:pPr indent="0" lvl="0" marL="0" marR="0" rtl="0" algn="l">
              <a:lnSpc>
                <a:spcPct val="100000"/>
              </a:lnSpc>
              <a:spcBef>
                <a:spcPts val="0"/>
              </a:spcBef>
              <a:spcAft>
                <a:spcPts val="0"/>
              </a:spcAft>
              <a:buClr>
                <a:srgbClr val="F9FEFF"/>
              </a:buClr>
              <a:buSzPts val="3200"/>
              <a:buFont typeface="Arial"/>
              <a:buNone/>
            </a:pPr>
            <a:r>
              <a:t/>
            </a:r>
            <a:endParaRPr b="0" i="0" sz="32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Clr>
                <a:srgbClr val="F9FEFF"/>
              </a:buClr>
              <a:buSzPts val="2000"/>
              <a:buFont typeface="Arial"/>
              <a:buNone/>
            </a:pPr>
            <a:r>
              <a:t/>
            </a:r>
            <a:endParaRPr sz="2000">
              <a:solidFill>
                <a:srgbClr val="00B05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6"/>
          <p:cNvPicPr preferRelativeResize="0"/>
          <p:nvPr/>
        </p:nvPicPr>
        <p:blipFill rotWithShape="1">
          <a:blip r:embed="rId3">
            <a:alphaModFix/>
          </a:blip>
          <a:srcRect b="0" l="0" r="0" t="0"/>
          <a:stretch/>
        </p:blipFill>
        <p:spPr>
          <a:xfrm>
            <a:off x="3992502" y="845387"/>
            <a:ext cx="5041713" cy="4701397"/>
          </a:xfrm>
          <a:prstGeom prst="rect">
            <a:avLst/>
          </a:prstGeom>
          <a:noFill/>
          <a:ln>
            <a:noFill/>
          </a:ln>
        </p:spPr>
      </p:pic>
      <p:sp>
        <p:nvSpPr>
          <p:cNvPr id="109" name="Google Shape;109;p16"/>
          <p:cNvSpPr txBox="1"/>
          <p:nvPr/>
        </p:nvSpPr>
        <p:spPr>
          <a:xfrm>
            <a:off x="194400" y="379225"/>
            <a:ext cx="4377600" cy="5633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70C0"/>
              </a:buClr>
              <a:buSzPts val="1800"/>
              <a:buFont typeface="Arial"/>
              <a:buNone/>
            </a:pPr>
            <a:r>
              <a:rPr b="0" i="0" lang="en" sz="2000" u="none" cap="none" strike="noStrike">
                <a:solidFill>
                  <a:srgbClr val="0070C0"/>
                </a:solidFill>
                <a:latin typeface="Arial"/>
                <a:ea typeface="Arial"/>
                <a:cs typeface="Arial"/>
                <a:sym typeface="Arial"/>
              </a:rPr>
              <a:t>In both knowledge systems </a:t>
            </a:r>
            <a:r>
              <a:rPr lang="en" sz="2000">
                <a:solidFill>
                  <a:srgbClr val="0070C0"/>
                </a:solidFill>
                <a:latin typeface="Arial"/>
                <a:ea typeface="Arial"/>
                <a:cs typeface="Arial"/>
                <a:sym typeface="Arial"/>
              </a:rPr>
              <a:t>a single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concept/word can convey a complex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set of interconnections and/or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Mechanisms.</a:t>
            </a:r>
            <a:endParaRPr sz="2000"/>
          </a:p>
          <a:p>
            <a:pPr indent="0" lvl="0" marL="0" marR="0" rtl="0" algn="l">
              <a:lnSpc>
                <a:spcPct val="100000"/>
              </a:lnSpc>
              <a:spcBef>
                <a:spcPts val="0"/>
              </a:spcBef>
              <a:spcAft>
                <a:spcPts val="0"/>
              </a:spcAft>
              <a:buClr>
                <a:srgbClr val="F9FEFF"/>
              </a:buClr>
              <a:buSzPts val="1800"/>
              <a:buFont typeface="Arial"/>
              <a:buNone/>
            </a:pPr>
            <a:r>
              <a:t/>
            </a:r>
            <a:endParaRPr sz="2000">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Including a temporal dimension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in conceptual models is a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characteristic feature of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indigenous knowledge systems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(and signals a non-linear view of time). </a:t>
            </a:r>
            <a:endParaRPr sz="2000"/>
          </a:p>
          <a:p>
            <a:pPr indent="0" lvl="0" marL="0" marR="0" rtl="0" algn="l">
              <a:lnSpc>
                <a:spcPct val="100000"/>
              </a:lnSpc>
              <a:spcBef>
                <a:spcPts val="0"/>
              </a:spcBef>
              <a:spcAft>
                <a:spcPts val="0"/>
              </a:spcAft>
              <a:buClr>
                <a:srgbClr val="0070C0"/>
              </a:buClr>
              <a:buSzPts val="1800"/>
              <a:buFont typeface="Arial"/>
              <a:buNone/>
            </a:pPr>
            <a:r>
              <a:rPr lang="en" sz="2000">
                <a:solidFill>
                  <a:srgbClr val="0070C0"/>
                </a:solidFill>
                <a:latin typeface="Arial"/>
                <a:ea typeface="Arial"/>
                <a:cs typeface="Arial"/>
                <a:sym typeface="Arial"/>
              </a:rPr>
              <a:t> </a:t>
            </a:r>
            <a:endParaRPr sz="2000"/>
          </a:p>
          <a:p>
            <a:pPr indent="0" lvl="0" marL="0" marR="0" rtl="0" algn="l">
              <a:lnSpc>
                <a:spcPct val="100000"/>
              </a:lnSpc>
              <a:spcBef>
                <a:spcPts val="0"/>
              </a:spcBef>
              <a:spcAft>
                <a:spcPts val="0"/>
              </a:spcAft>
              <a:buClr>
                <a:srgbClr val="FF0000"/>
              </a:buClr>
              <a:buSzPts val="1800"/>
              <a:buFont typeface="Arial"/>
              <a:buNone/>
            </a:pPr>
            <a:r>
              <a:rPr lang="en" sz="2000">
                <a:solidFill>
                  <a:srgbClr val="FF0000"/>
                </a:solidFill>
                <a:latin typeface="Arial"/>
                <a:ea typeface="Arial"/>
                <a:cs typeface="Arial"/>
                <a:sym typeface="Arial"/>
              </a:rPr>
              <a:t>How does this diagram support </a:t>
            </a:r>
            <a:endParaRPr sz="2000"/>
          </a:p>
          <a:p>
            <a:pPr indent="0" lvl="0" marL="0" marR="0" rtl="0" algn="l">
              <a:lnSpc>
                <a:spcPct val="100000"/>
              </a:lnSpc>
              <a:spcBef>
                <a:spcPts val="0"/>
              </a:spcBef>
              <a:spcAft>
                <a:spcPts val="0"/>
              </a:spcAft>
              <a:buClr>
                <a:srgbClr val="FF0000"/>
              </a:buClr>
              <a:buSzPts val="1800"/>
              <a:buFont typeface="Arial"/>
              <a:buNone/>
            </a:pPr>
            <a:r>
              <a:rPr lang="en" sz="2000">
                <a:solidFill>
                  <a:srgbClr val="FF0000"/>
                </a:solidFill>
                <a:latin typeface="Arial"/>
                <a:ea typeface="Arial"/>
                <a:cs typeface="Arial"/>
                <a:sym typeface="Arial"/>
              </a:rPr>
              <a:t>the warning that it is not </a:t>
            </a:r>
            <a:endParaRPr sz="2000"/>
          </a:p>
          <a:p>
            <a:pPr indent="0" lvl="0" marL="0" marR="0" rtl="0" algn="l">
              <a:lnSpc>
                <a:spcPct val="100000"/>
              </a:lnSpc>
              <a:spcBef>
                <a:spcPts val="0"/>
              </a:spcBef>
              <a:spcAft>
                <a:spcPts val="0"/>
              </a:spcAft>
              <a:buClr>
                <a:srgbClr val="FF0000"/>
              </a:buClr>
              <a:buSzPts val="1800"/>
              <a:buFont typeface="Arial"/>
              <a:buNone/>
            </a:pPr>
            <a:r>
              <a:rPr lang="en" sz="2000">
                <a:solidFill>
                  <a:srgbClr val="FF0000"/>
                </a:solidFill>
                <a:latin typeface="Arial"/>
                <a:ea typeface="Arial"/>
                <a:cs typeface="Arial"/>
                <a:sym typeface="Arial"/>
              </a:rPr>
              <a:t>appropriate to assimilate words and </a:t>
            </a:r>
            <a:endParaRPr sz="2000"/>
          </a:p>
          <a:p>
            <a:pPr indent="0" lvl="0" marL="0" marR="0" rtl="0" algn="l">
              <a:lnSpc>
                <a:spcPct val="100000"/>
              </a:lnSpc>
              <a:spcBef>
                <a:spcPts val="0"/>
              </a:spcBef>
              <a:spcAft>
                <a:spcPts val="0"/>
              </a:spcAft>
              <a:buClr>
                <a:srgbClr val="FF0000"/>
              </a:buClr>
              <a:buSzPts val="1800"/>
              <a:buFont typeface="Arial"/>
              <a:buNone/>
            </a:pPr>
            <a:r>
              <a:rPr lang="en" sz="2000">
                <a:solidFill>
                  <a:srgbClr val="FF0000"/>
                </a:solidFill>
                <a:latin typeface="Arial"/>
                <a:ea typeface="Arial"/>
                <a:cs typeface="Arial"/>
                <a:sym typeface="Arial"/>
              </a:rPr>
              <a:t>phrases from one knowledge system </a:t>
            </a:r>
            <a:br>
              <a:rPr lang="en" sz="2000">
                <a:solidFill>
                  <a:srgbClr val="FF0000"/>
                </a:solidFill>
                <a:latin typeface="Arial"/>
                <a:ea typeface="Arial"/>
                <a:cs typeface="Arial"/>
                <a:sym typeface="Arial"/>
              </a:rPr>
            </a:br>
            <a:r>
              <a:rPr lang="en" sz="2000">
                <a:solidFill>
                  <a:srgbClr val="FF0000"/>
                </a:solidFill>
                <a:latin typeface="Arial"/>
                <a:ea typeface="Arial"/>
                <a:cs typeface="Arial"/>
                <a:sym typeface="Arial"/>
              </a:rPr>
              <a:t>directly into another knowledge </a:t>
            </a:r>
            <a:endParaRPr sz="2000"/>
          </a:p>
          <a:p>
            <a:pPr indent="0" lvl="0" marL="0" marR="0" rtl="0" algn="l">
              <a:lnSpc>
                <a:spcPct val="100000"/>
              </a:lnSpc>
              <a:spcBef>
                <a:spcPts val="0"/>
              </a:spcBef>
              <a:spcAft>
                <a:spcPts val="0"/>
              </a:spcAft>
              <a:buClr>
                <a:srgbClr val="FF0000"/>
              </a:buClr>
              <a:buSzPts val="1800"/>
              <a:buFont typeface="Arial"/>
              <a:buNone/>
            </a:pPr>
            <a:r>
              <a:rPr lang="en" sz="2000">
                <a:solidFill>
                  <a:srgbClr val="FF0000"/>
                </a:solidFill>
                <a:latin typeface="Arial"/>
                <a:ea typeface="Arial"/>
                <a:cs typeface="Arial"/>
                <a:sym typeface="Arial"/>
              </a:rPr>
              <a:t>system?</a:t>
            </a:r>
            <a:endParaRPr b="0" i="0" sz="2000" u="none" cap="none" strike="noStrike">
              <a:solidFill>
                <a:srgbClr val="FF0000"/>
              </a:solidFill>
              <a:latin typeface="Arial"/>
              <a:ea typeface="Arial"/>
              <a:cs typeface="Arial"/>
              <a:sym typeface="Arial"/>
            </a:endParaRPr>
          </a:p>
        </p:txBody>
      </p:sp>
      <p:sp>
        <p:nvSpPr>
          <p:cNvPr id="110" name="Google Shape;110;p16"/>
          <p:cNvSpPr txBox="1"/>
          <p:nvPr/>
        </p:nvSpPr>
        <p:spPr>
          <a:xfrm>
            <a:off x="346748" y="6159700"/>
            <a:ext cx="8548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u="sng">
                <a:solidFill>
                  <a:srgbClr val="F9FEFF"/>
                </a:solidFill>
                <a:latin typeface="Arial"/>
                <a:ea typeface="Arial"/>
                <a:cs typeface="Arial"/>
                <a:sym typeface="Arial"/>
                <a:hlinkClick r:id="rId4">
                  <a:extLst>
                    <a:ext uri="{A12FA001-AC4F-418D-AE19-62706E023703}">
                      <ahyp:hlinkClr val="tx"/>
                    </a:ext>
                  </a:extLst>
                </a:hlinkClick>
              </a:rPr>
              <a:t>Kaitiakitanga: Utilising Māori Holistic Conservation in Heritage Institutions - Journal of Conservation and Museum Studies (jcms-journal.com)</a:t>
            </a:r>
            <a:r>
              <a:rPr lang="en">
                <a:solidFill>
                  <a:srgbClr val="F9FEFF"/>
                </a:solidFill>
              </a:rPr>
              <a:t>. </a:t>
            </a:r>
            <a:r>
              <a:rPr lang="en" sz="1200">
                <a:solidFill>
                  <a:srgbClr val="0080D7"/>
                </a:solidFill>
                <a:uFill>
                  <a:noFill/>
                </a:uFill>
                <a:latin typeface="Source Sans Pro"/>
                <a:ea typeface="Source Sans Pro"/>
                <a:cs typeface="Source Sans Pro"/>
                <a:sym typeface="Source Sans Pro"/>
                <a:hlinkClick r:id="rId5">
                  <a:extLst>
                    <a:ext uri="{A12FA001-AC4F-418D-AE19-62706E023703}">
                      <ahyp:hlinkClr val="tx"/>
                    </a:ext>
                  </a:extLst>
                </a:hlinkClick>
              </a:rPr>
              <a:t>CC BY 4.0</a:t>
            </a:r>
            <a:r>
              <a:rPr lang="en">
                <a:solidFill>
                  <a:srgbClr val="F9FEFF"/>
                </a:solidFill>
              </a:rPr>
              <a:t>.</a:t>
            </a:r>
            <a:endParaRPr sz="1400">
              <a:solidFill>
                <a:srgbClr val="F9FE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b="0" l="0" r="0" t="0"/>
          <a:stretch/>
        </p:blipFill>
        <p:spPr>
          <a:xfrm>
            <a:off x="456200" y="533800"/>
            <a:ext cx="6682351" cy="4087825"/>
          </a:xfrm>
          <a:prstGeom prst="rect">
            <a:avLst/>
          </a:prstGeom>
          <a:noFill/>
          <a:ln>
            <a:noFill/>
          </a:ln>
        </p:spPr>
      </p:pic>
      <p:sp>
        <p:nvSpPr>
          <p:cNvPr id="116" name="Google Shape;116;p17"/>
          <p:cNvSpPr txBox="1"/>
          <p:nvPr/>
        </p:nvSpPr>
        <p:spPr>
          <a:xfrm flipH="1">
            <a:off x="257825" y="4819350"/>
            <a:ext cx="8424900" cy="923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Arial"/>
              <a:buNone/>
            </a:pPr>
            <a:r>
              <a:rPr b="0" i="0" lang="en" sz="1800" u="none" cap="none" strike="noStrike">
                <a:solidFill>
                  <a:srgbClr val="FF0000"/>
                </a:solidFill>
                <a:latin typeface="Arial"/>
                <a:ea typeface="Arial"/>
                <a:cs typeface="Arial"/>
                <a:sym typeface="Arial"/>
              </a:rPr>
              <a:t>Nominalisation</a:t>
            </a:r>
            <a:r>
              <a:rPr b="0" i="0" lang="en" sz="1800" u="none" cap="none" strike="noStrike">
                <a:solidFill>
                  <a:srgbClr val="0070C0"/>
                </a:solidFill>
                <a:latin typeface="Arial"/>
                <a:ea typeface="Arial"/>
                <a:cs typeface="Arial"/>
                <a:sym typeface="Arial"/>
              </a:rPr>
              <a:t> </a:t>
            </a:r>
            <a:r>
              <a:rPr b="0" i="0" lang="en" sz="1800" u="none" cap="none" strike="noStrike">
                <a:solidFill>
                  <a:schemeClr val="dk1"/>
                </a:solidFill>
                <a:latin typeface="Arial"/>
                <a:ea typeface="Arial"/>
                <a:cs typeface="Arial"/>
                <a:sym typeface="Arial"/>
              </a:rPr>
              <a:t>is one indicative feature of how mechanisms are expressed in a science knowledge system. </a:t>
            </a:r>
            <a:endParaRPr>
              <a:solidFill>
                <a:schemeClr val="dk1"/>
              </a:solidFill>
            </a:endParaRPr>
          </a:p>
          <a:p>
            <a:pPr indent="0" lvl="0" marL="0" marR="0" rtl="0" algn="l">
              <a:lnSpc>
                <a:spcPct val="100000"/>
              </a:lnSpc>
              <a:spcBef>
                <a:spcPts val="0"/>
              </a:spcBef>
              <a:spcAft>
                <a:spcPts val="0"/>
              </a:spcAft>
              <a:buClr>
                <a:srgbClr val="0070C0"/>
              </a:buClr>
              <a:buSzPts val="1800"/>
              <a:buFont typeface="Arial"/>
              <a:buNone/>
            </a:pPr>
            <a:r>
              <a:rPr b="0" i="0" lang="en" sz="1800" u="none" cap="none" strike="noStrike">
                <a:solidFill>
                  <a:schemeClr val="dk1"/>
                </a:solidFill>
                <a:latin typeface="Arial"/>
                <a:ea typeface="Arial"/>
                <a:cs typeface="Arial"/>
                <a:sym typeface="Arial"/>
              </a:rPr>
              <a:t>Stochastic phenomena are</a:t>
            </a:r>
            <a:r>
              <a:rPr b="0" i="0" lang="en" sz="1800" u="none" cap="none" strike="noStrike">
                <a:solidFill>
                  <a:srgbClr val="0070C0"/>
                </a:solidFill>
                <a:latin typeface="Arial"/>
                <a:ea typeface="Arial"/>
                <a:cs typeface="Arial"/>
                <a:sym typeface="Arial"/>
              </a:rPr>
              <a:t> </a:t>
            </a:r>
            <a:r>
              <a:rPr b="0" i="0" lang="en" sz="1800" u="none" cap="none" strike="noStrike">
                <a:solidFill>
                  <a:srgbClr val="FF0000"/>
                </a:solidFill>
                <a:latin typeface="Arial"/>
                <a:ea typeface="Arial"/>
                <a:cs typeface="Arial"/>
                <a:sym typeface="Arial"/>
              </a:rPr>
              <a:t>non-agentic</a:t>
            </a:r>
            <a:r>
              <a:rPr b="0" i="0" lang="en" sz="1800" u="none" cap="none" strike="noStrike">
                <a:solidFill>
                  <a:srgbClr val="0070C0"/>
                </a:solidFill>
                <a:latin typeface="Arial"/>
                <a:ea typeface="Arial"/>
                <a:cs typeface="Arial"/>
                <a:sym typeface="Arial"/>
              </a:rPr>
              <a:t>. </a:t>
            </a:r>
            <a:endParaRPr/>
          </a:p>
        </p:txBody>
      </p:sp>
      <p:sp>
        <p:nvSpPr>
          <p:cNvPr id="117" name="Google Shape;117;p17"/>
          <p:cNvSpPr txBox="1"/>
          <p:nvPr/>
        </p:nvSpPr>
        <p:spPr>
          <a:xfrm>
            <a:off x="231300" y="6247875"/>
            <a:ext cx="8658600" cy="4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All Rights Reserved |</a:t>
            </a:r>
            <a:r>
              <a:rPr lang="en" sz="900">
                <a:solidFill>
                  <a:schemeClr val="accent2"/>
                </a:solidFill>
                <a:uFill>
                  <a:noFill/>
                </a:uFill>
                <a:latin typeface="Verdana"/>
                <a:ea typeface="Verdana"/>
                <a:cs typeface="Verdana"/>
                <a:sym typeface="Verdana"/>
                <a:hlinkClick r:id="rId4">
                  <a:extLst>
                    <a:ext uri="{A12FA001-AC4F-418D-AE19-62706E023703}">
                      <ahyp:hlinkClr val="tx"/>
                    </a:ext>
                  </a:extLst>
                </a:hlinkClick>
              </a:rPr>
              <a:t> </a:t>
            </a:r>
            <a:r>
              <a:rPr lang="en" sz="900" u="sng">
                <a:solidFill>
                  <a:schemeClr val="hlink"/>
                </a:solidFill>
                <a:latin typeface="Verdana"/>
                <a:ea typeface="Verdana"/>
                <a:cs typeface="Verdana"/>
                <a:sym typeface="Verdana"/>
                <a:hlinkClick r:id="rId5"/>
              </a:rPr>
              <a:t>www.sciencelearn.org.nz</a:t>
            </a:r>
            <a:r>
              <a:rPr lang="en" sz="900">
                <a:solidFill>
                  <a:schemeClr val="dk1"/>
                </a:solidFill>
                <a:latin typeface="Verdana"/>
                <a:ea typeface="Verdana"/>
                <a:cs typeface="Verdana"/>
                <a:sym typeface="Verdana"/>
              </a:rPr>
              <a:t>. All images are copyrighted. For further information, please refer to </a:t>
            </a:r>
            <a:r>
              <a:rPr lang="en" sz="900" u="sng">
                <a:solidFill>
                  <a:schemeClr val="hlink"/>
                </a:solidFill>
                <a:latin typeface="Verdana"/>
                <a:ea typeface="Verdana"/>
                <a:cs typeface="Verdana"/>
                <a:sym typeface="Verdana"/>
              </a:rPr>
              <a:t>enquiries@sciencelearn.org.nz</a:t>
            </a:r>
            <a:endParaRPr sz="900" u="sng">
              <a:solidFill>
                <a:schemeClr val="hlink"/>
              </a:solidFill>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rotWithShape="1">
          <a:blip r:embed="rId3">
            <a:alphaModFix/>
          </a:blip>
          <a:srcRect b="0" l="0" r="0" t="0"/>
          <a:stretch/>
        </p:blipFill>
        <p:spPr>
          <a:xfrm>
            <a:off x="175814" y="310551"/>
            <a:ext cx="3955212" cy="3955212"/>
          </a:xfrm>
          <a:prstGeom prst="rect">
            <a:avLst/>
          </a:prstGeom>
          <a:noFill/>
          <a:ln>
            <a:noFill/>
          </a:ln>
        </p:spPr>
      </p:pic>
      <p:sp>
        <p:nvSpPr>
          <p:cNvPr id="123" name="Google Shape;123;p18"/>
          <p:cNvSpPr txBox="1"/>
          <p:nvPr/>
        </p:nvSpPr>
        <p:spPr>
          <a:xfrm>
            <a:off x="4259949" y="2250900"/>
            <a:ext cx="4750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 sz="1800">
                <a:solidFill>
                  <a:srgbClr val="000000"/>
                </a:solidFill>
              </a:rPr>
              <a:t>Sagittarius A* is the black hole at the centre of the Milky Way galaxy.</a:t>
            </a:r>
            <a:endParaRPr sz="1800">
              <a:solidFill>
                <a:srgbClr val="F9FEFF"/>
              </a:solidFill>
            </a:endParaRPr>
          </a:p>
        </p:txBody>
      </p:sp>
      <p:pic>
        <p:nvPicPr>
          <p:cNvPr id="124" name="Google Shape;124;p18"/>
          <p:cNvPicPr preferRelativeResize="0"/>
          <p:nvPr/>
        </p:nvPicPr>
        <p:blipFill rotWithShape="1">
          <a:blip r:embed="rId4">
            <a:alphaModFix/>
          </a:blip>
          <a:srcRect b="0" l="0" r="0" t="0"/>
          <a:stretch/>
        </p:blipFill>
        <p:spPr>
          <a:xfrm>
            <a:off x="4259956" y="782401"/>
            <a:ext cx="3390633" cy="1244953"/>
          </a:xfrm>
          <a:prstGeom prst="rect">
            <a:avLst/>
          </a:prstGeom>
          <a:noFill/>
          <a:ln>
            <a:noFill/>
          </a:ln>
        </p:spPr>
      </p:pic>
      <p:sp>
        <p:nvSpPr>
          <p:cNvPr id="125" name="Google Shape;125;p18"/>
          <p:cNvSpPr txBox="1"/>
          <p:nvPr/>
        </p:nvSpPr>
        <p:spPr>
          <a:xfrm>
            <a:off x="332342" y="4668454"/>
            <a:ext cx="8678100" cy="708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A32"/>
              </a:buClr>
              <a:buSzPts val="2000"/>
              <a:buFont typeface="Arial"/>
              <a:buNone/>
            </a:pPr>
            <a:r>
              <a:rPr b="0" i="0" lang="en" sz="2000" u="none" cap="none" strike="noStrike">
                <a:solidFill>
                  <a:srgbClr val="002A32"/>
                </a:solidFill>
                <a:latin typeface="Arial"/>
                <a:ea typeface="Arial"/>
                <a:cs typeface="Arial"/>
                <a:sym typeface="Arial"/>
              </a:rPr>
              <a:t>Now we illustrate some other features of the two knowledge systems, </a:t>
            </a:r>
            <a:endParaRPr/>
          </a:p>
          <a:p>
            <a:pPr indent="0" lvl="0" marL="0" marR="0" rtl="0" algn="l">
              <a:lnSpc>
                <a:spcPct val="100000"/>
              </a:lnSpc>
              <a:spcBef>
                <a:spcPts val="0"/>
              </a:spcBef>
              <a:spcAft>
                <a:spcPts val="0"/>
              </a:spcAft>
              <a:buClr>
                <a:srgbClr val="002A32"/>
              </a:buClr>
              <a:buSzPts val="2000"/>
              <a:buFont typeface="Arial"/>
              <a:buNone/>
            </a:pPr>
            <a:r>
              <a:rPr b="0" i="0" lang="en" sz="2000" u="none" cap="none" strike="noStrike">
                <a:solidFill>
                  <a:srgbClr val="002A32"/>
                </a:solidFill>
                <a:latin typeface="Arial"/>
                <a:ea typeface="Arial"/>
                <a:cs typeface="Arial"/>
                <a:sym typeface="Arial"/>
              </a:rPr>
              <a:t>using cosmic phenomena as our context … </a:t>
            </a:r>
            <a:endParaRPr/>
          </a:p>
        </p:txBody>
      </p:sp>
      <p:sp>
        <p:nvSpPr>
          <p:cNvPr id="126" name="Google Shape;126;p18"/>
          <p:cNvSpPr txBox="1"/>
          <p:nvPr/>
        </p:nvSpPr>
        <p:spPr>
          <a:xfrm>
            <a:off x="193000" y="6357350"/>
            <a:ext cx="8779200" cy="3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All Rights Reserved |</a:t>
            </a:r>
            <a:r>
              <a:rPr lang="en" sz="900">
                <a:solidFill>
                  <a:schemeClr val="accent2"/>
                </a:solidFill>
                <a:uFill>
                  <a:noFill/>
                </a:uFill>
                <a:latin typeface="Verdana"/>
                <a:ea typeface="Verdana"/>
                <a:cs typeface="Verdana"/>
                <a:sym typeface="Verdana"/>
                <a:hlinkClick r:id="rId5">
                  <a:extLst>
                    <a:ext uri="{A12FA001-AC4F-418D-AE19-62706E023703}">
                      <ahyp:hlinkClr val="tx"/>
                    </a:ext>
                  </a:extLst>
                </a:hlinkClick>
              </a:rPr>
              <a:t> </a:t>
            </a:r>
            <a:r>
              <a:rPr lang="en" sz="900" u="sng">
                <a:solidFill>
                  <a:schemeClr val="hlink"/>
                </a:solidFill>
                <a:latin typeface="Verdana"/>
                <a:ea typeface="Verdana"/>
                <a:cs typeface="Verdana"/>
                <a:sym typeface="Verdana"/>
                <a:hlinkClick r:id="rId6"/>
              </a:rPr>
              <a:t>www.sciencelearn.org.nz</a:t>
            </a:r>
            <a:r>
              <a:rPr lang="en" sz="900">
                <a:solidFill>
                  <a:schemeClr val="dk1"/>
                </a:solidFill>
                <a:latin typeface="Verdana"/>
                <a:ea typeface="Verdana"/>
                <a:cs typeface="Verdana"/>
                <a:sym typeface="Verdana"/>
              </a:rPr>
              <a:t>. All images are copyrighted. For further information, please refer to </a:t>
            </a:r>
            <a:r>
              <a:rPr lang="en" sz="900" u="sng">
                <a:solidFill>
                  <a:schemeClr val="hlink"/>
                </a:solidFill>
                <a:latin typeface="Verdana"/>
                <a:ea typeface="Verdana"/>
                <a:cs typeface="Verdana"/>
                <a:sym typeface="Verdana"/>
              </a:rPr>
              <a:t>enquiries@sciencelearn.org.nz</a:t>
            </a:r>
            <a:endParaRPr sz="900" u="sng">
              <a:solidFill>
                <a:schemeClr val="hlink"/>
              </a:solidFill>
              <a:latin typeface="Verdana"/>
              <a:ea typeface="Verdana"/>
              <a:cs typeface="Verdana"/>
              <a:sym typeface="Verdana"/>
            </a:endParaRPr>
          </a:p>
          <a:p>
            <a:pPr indent="0" lvl="0" marL="0" rtl="0" algn="l">
              <a:spcBef>
                <a:spcPts val="0"/>
              </a:spcBef>
              <a:spcAft>
                <a:spcPts val="0"/>
              </a:spcAft>
              <a:buNone/>
            </a:pPr>
            <a:r>
              <a:t/>
            </a:r>
            <a:endParaRPr/>
          </a:p>
        </p:txBody>
      </p:sp>
      <p:sp>
        <p:nvSpPr>
          <p:cNvPr id="127" name="Google Shape;127;p18"/>
          <p:cNvSpPr txBox="1"/>
          <p:nvPr/>
        </p:nvSpPr>
        <p:spPr>
          <a:xfrm>
            <a:off x="1621525" y="4233725"/>
            <a:ext cx="3114300" cy="4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C4C4C"/>
                </a:solidFill>
                <a:highlight>
                  <a:srgbClr val="F2F2F2"/>
                </a:highlight>
              </a:rPr>
              <a:t> </a:t>
            </a:r>
            <a:r>
              <a:rPr lang="en" sz="800">
                <a:solidFill>
                  <a:schemeClr val="dk1"/>
                </a:solidFill>
                <a:latin typeface="Verdana"/>
                <a:ea typeface="Verdana"/>
                <a:cs typeface="Verdana"/>
                <a:sym typeface="Verdana"/>
              </a:rPr>
              <a:t>NASA/UMass/ D.Wang et al., IR: NASA/STScl</a:t>
            </a:r>
            <a:endParaRPr sz="800">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rotWithShape="1">
          <a:blip r:embed="rId3">
            <a:alphaModFix/>
          </a:blip>
          <a:srcRect b="0" l="0" r="0" t="0"/>
          <a:stretch/>
        </p:blipFill>
        <p:spPr>
          <a:xfrm>
            <a:off x="778646" y="324195"/>
            <a:ext cx="2462618" cy="2462618"/>
          </a:xfrm>
          <a:prstGeom prst="rect">
            <a:avLst/>
          </a:prstGeom>
          <a:noFill/>
          <a:ln>
            <a:noFill/>
          </a:ln>
        </p:spPr>
      </p:pic>
      <p:sp>
        <p:nvSpPr>
          <p:cNvPr id="133" name="Google Shape;133;p19"/>
          <p:cNvSpPr txBox="1"/>
          <p:nvPr/>
        </p:nvSpPr>
        <p:spPr>
          <a:xfrm>
            <a:off x="232913" y="3048465"/>
            <a:ext cx="8678100" cy="3170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A32"/>
              </a:buClr>
              <a:buSzPts val="2000"/>
              <a:buFont typeface="Arial"/>
              <a:buNone/>
            </a:pPr>
            <a:r>
              <a:rPr lang="en" sz="2000">
                <a:solidFill>
                  <a:srgbClr val="002A32"/>
                </a:solidFill>
                <a:latin typeface="Arial"/>
                <a:ea typeface="Arial"/>
                <a:cs typeface="Arial"/>
                <a:sym typeface="Arial"/>
              </a:rPr>
              <a:t>In the science knowledge system cosmological phenomena </a:t>
            </a:r>
            <a:r>
              <a:rPr b="0" i="0" lang="en" sz="2000" u="none" cap="none" strike="noStrike">
                <a:solidFill>
                  <a:srgbClr val="002A32"/>
                </a:solidFill>
                <a:latin typeface="Arial"/>
                <a:ea typeface="Arial"/>
                <a:cs typeface="Arial"/>
                <a:sym typeface="Arial"/>
              </a:rPr>
              <a:t>create </a:t>
            </a:r>
            <a:endParaRPr/>
          </a:p>
          <a:p>
            <a:pPr indent="0" lvl="0" marL="0" marR="0" rtl="0" algn="l">
              <a:lnSpc>
                <a:spcPct val="100000"/>
              </a:lnSpc>
              <a:spcBef>
                <a:spcPts val="0"/>
              </a:spcBef>
              <a:spcAft>
                <a:spcPts val="0"/>
              </a:spcAft>
              <a:buClr>
                <a:srgbClr val="002A32"/>
              </a:buClr>
              <a:buSzPts val="2000"/>
              <a:buFont typeface="Arial"/>
              <a:buNone/>
            </a:pPr>
            <a:r>
              <a:rPr b="0" i="0" lang="en" sz="2000" u="none" cap="none" strike="noStrike">
                <a:solidFill>
                  <a:srgbClr val="002A32"/>
                </a:solidFill>
                <a:latin typeface="Arial"/>
                <a:ea typeface="Arial"/>
                <a:cs typeface="Arial"/>
                <a:sym typeface="Arial"/>
              </a:rPr>
              <a:t>challenges for empirical inquiry methods. New explanations emerge as new technologies enable different types of observations to be made. </a:t>
            </a:r>
            <a:endParaRPr/>
          </a:p>
          <a:p>
            <a:pPr indent="0" lvl="0" marL="0" marR="0" rtl="0" algn="l">
              <a:lnSpc>
                <a:spcPct val="100000"/>
              </a:lnSpc>
              <a:spcBef>
                <a:spcPts val="0"/>
              </a:spcBef>
              <a:spcAft>
                <a:spcPts val="0"/>
              </a:spcAft>
              <a:buClr>
                <a:srgbClr val="7030A0"/>
              </a:buClr>
              <a:buSzPts val="2000"/>
              <a:buFont typeface="Arial"/>
              <a:buNone/>
            </a:pPr>
            <a:r>
              <a:rPr b="0" i="0" lang="en" sz="2000" u="none" cap="none" strike="noStrike">
                <a:solidFill>
                  <a:srgbClr val="0000FF"/>
                </a:solidFill>
                <a:latin typeface="Arial"/>
                <a:ea typeface="Arial"/>
                <a:cs typeface="Arial"/>
                <a:sym typeface="Arial"/>
              </a:rPr>
              <a:t>The overall aim is to explain the phenomena.   </a:t>
            </a:r>
            <a:endParaRPr>
              <a:solidFill>
                <a:srgbClr val="0000FF"/>
              </a:solidFill>
            </a:endParaRPr>
          </a:p>
          <a:p>
            <a:pPr indent="0" lvl="0" marL="0" marR="0" rtl="0" algn="l">
              <a:lnSpc>
                <a:spcPct val="100000"/>
              </a:lnSpc>
              <a:spcBef>
                <a:spcPts val="0"/>
              </a:spcBef>
              <a:spcAft>
                <a:spcPts val="0"/>
              </a:spcAft>
              <a:buClr>
                <a:srgbClr val="F9FEFF"/>
              </a:buClr>
              <a:buSzPts val="2000"/>
              <a:buFont typeface="Arial"/>
              <a:buNone/>
            </a:pPr>
            <a:r>
              <a:t/>
            </a:r>
            <a:endParaRPr sz="2000">
              <a:solidFill>
                <a:srgbClr val="002A32"/>
              </a:solidFill>
              <a:latin typeface="Arial"/>
              <a:ea typeface="Arial"/>
              <a:cs typeface="Arial"/>
              <a:sym typeface="Arial"/>
            </a:endParaRPr>
          </a:p>
          <a:p>
            <a:pPr indent="0" lvl="0" marL="0" marR="0" rtl="0" algn="l">
              <a:lnSpc>
                <a:spcPct val="100000"/>
              </a:lnSpc>
              <a:spcBef>
                <a:spcPts val="0"/>
              </a:spcBef>
              <a:spcAft>
                <a:spcPts val="0"/>
              </a:spcAft>
              <a:buClr>
                <a:srgbClr val="535353"/>
              </a:buClr>
              <a:buSzPts val="2000"/>
              <a:buFont typeface="Arial"/>
              <a:buNone/>
            </a:pPr>
            <a:r>
              <a:rPr b="0" i="0" lang="en" sz="2000" u="none" cap="none" strike="noStrike">
                <a:solidFill>
                  <a:srgbClr val="535353"/>
                </a:solidFill>
                <a:latin typeface="Arial"/>
                <a:ea typeface="Arial"/>
                <a:cs typeface="Arial"/>
                <a:sym typeface="Arial"/>
              </a:rPr>
              <a:t>In the mātauranga Māori knowledge system, mechanisms and relationships within the cosmos are expressed as narrative stories. All the observed </a:t>
            </a:r>
            <a:endParaRPr/>
          </a:p>
          <a:p>
            <a:pPr indent="0" lvl="0" marL="0" marR="0" rtl="0" algn="l">
              <a:lnSpc>
                <a:spcPct val="100000"/>
              </a:lnSpc>
              <a:spcBef>
                <a:spcPts val="0"/>
              </a:spcBef>
              <a:spcAft>
                <a:spcPts val="0"/>
              </a:spcAft>
              <a:buClr>
                <a:srgbClr val="535353"/>
              </a:buClr>
              <a:buSzPts val="2000"/>
              <a:buFont typeface="Arial"/>
              <a:buNone/>
            </a:pPr>
            <a:r>
              <a:rPr b="0" i="0" lang="en" sz="2000" u="none" cap="none" strike="noStrike">
                <a:solidFill>
                  <a:srgbClr val="535353"/>
                </a:solidFill>
                <a:latin typeface="Arial"/>
                <a:ea typeface="Arial"/>
                <a:cs typeface="Arial"/>
                <a:sym typeface="Arial"/>
              </a:rPr>
              <a:t>components have agency to act and personified names are often used. </a:t>
            </a:r>
            <a:endParaRPr/>
          </a:p>
          <a:p>
            <a:pPr indent="0" lvl="0" marL="0" marR="0" rtl="0" algn="l">
              <a:lnSpc>
                <a:spcPct val="100000"/>
              </a:lnSpc>
              <a:spcBef>
                <a:spcPts val="0"/>
              </a:spcBef>
              <a:spcAft>
                <a:spcPts val="0"/>
              </a:spcAft>
              <a:buClr>
                <a:srgbClr val="7030A0"/>
              </a:buClr>
              <a:buSzPts val="2000"/>
              <a:buFont typeface="Arial"/>
              <a:buNone/>
            </a:pPr>
            <a:r>
              <a:rPr b="0" i="0" lang="en" sz="2000" u="none" cap="none" strike="noStrike">
                <a:solidFill>
                  <a:srgbClr val="0000FF"/>
                </a:solidFill>
                <a:latin typeface="Arial"/>
                <a:ea typeface="Arial"/>
                <a:cs typeface="Arial"/>
                <a:sym typeface="Arial"/>
              </a:rPr>
              <a:t>The overall aim is to convey wisdom about how to live and be. </a:t>
            </a:r>
            <a:endParaRPr>
              <a:solidFill>
                <a:srgbClr val="0000FF"/>
              </a:solidFill>
            </a:endParaRPr>
          </a:p>
          <a:p>
            <a:pPr indent="0" lvl="0" marL="0" marR="0" rtl="0" algn="l">
              <a:lnSpc>
                <a:spcPct val="100000"/>
              </a:lnSpc>
              <a:spcBef>
                <a:spcPts val="0"/>
              </a:spcBef>
              <a:spcAft>
                <a:spcPts val="0"/>
              </a:spcAft>
              <a:buClr>
                <a:srgbClr val="F9FEFF"/>
              </a:buClr>
              <a:buSzPts val="2000"/>
              <a:buFont typeface="Arial"/>
              <a:buNone/>
            </a:pPr>
            <a:r>
              <a:t/>
            </a:r>
            <a:endParaRPr b="0" i="0" sz="2000" u="none" cap="none" strike="noStrike">
              <a:solidFill>
                <a:srgbClr val="002A32"/>
              </a:solidFill>
              <a:latin typeface="Arial"/>
              <a:ea typeface="Arial"/>
              <a:cs typeface="Arial"/>
              <a:sym typeface="Arial"/>
            </a:endParaRPr>
          </a:p>
        </p:txBody>
      </p:sp>
      <p:sp>
        <p:nvSpPr>
          <p:cNvPr id="134" name="Google Shape;134;p19"/>
          <p:cNvSpPr txBox="1"/>
          <p:nvPr/>
        </p:nvSpPr>
        <p:spPr>
          <a:xfrm>
            <a:off x="3571534" y="893719"/>
            <a:ext cx="43935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7030A0"/>
              </a:buClr>
              <a:buSzPts val="2000"/>
              <a:buFont typeface="Arial"/>
              <a:buNone/>
            </a:pPr>
            <a:r>
              <a:rPr b="0" i="0" lang="en" sz="2000" u="none" cap="none" strike="noStrike">
                <a:solidFill>
                  <a:srgbClr val="7030A0"/>
                </a:solidFill>
                <a:latin typeface="Arial"/>
                <a:ea typeface="Arial"/>
                <a:cs typeface="Arial"/>
                <a:sym typeface="Arial"/>
              </a:rPr>
              <a:t>Many phenomena that exist at scales that are not directly observable</a:t>
            </a:r>
            <a:endParaRPr/>
          </a:p>
          <a:p>
            <a:pPr indent="0" lvl="0" marL="0" marR="0" rtl="0" algn="l">
              <a:lnSpc>
                <a:spcPct val="100000"/>
              </a:lnSpc>
              <a:spcBef>
                <a:spcPts val="0"/>
              </a:spcBef>
              <a:spcAft>
                <a:spcPts val="0"/>
              </a:spcAft>
              <a:buClr>
                <a:srgbClr val="7030A0"/>
              </a:buClr>
              <a:buSzPts val="2000"/>
              <a:buFont typeface="Arial"/>
              <a:buNone/>
            </a:pPr>
            <a:r>
              <a:rPr lang="en" sz="2000">
                <a:solidFill>
                  <a:srgbClr val="7030A0"/>
                </a:solidFill>
              </a:rPr>
              <a:t>– </a:t>
            </a:r>
            <a:r>
              <a:rPr b="0" i="0" lang="en" sz="2000" u="none" cap="none" strike="noStrike">
                <a:solidFill>
                  <a:srgbClr val="7030A0"/>
                </a:solidFill>
                <a:latin typeface="Arial"/>
                <a:ea typeface="Arial"/>
                <a:cs typeface="Arial"/>
                <a:sym typeface="Arial"/>
              </a:rPr>
              <a:t>both too vast and too small</a:t>
            </a:r>
            <a:endParaRPr/>
          </a:p>
        </p:txBody>
      </p:sp>
      <p:sp>
        <p:nvSpPr>
          <p:cNvPr id="135" name="Google Shape;135;p19"/>
          <p:cNvSpPr txBox="1"/>
          <p:nvPr/>
        </p:nvSpPr>
        <p:spPr>
          <a:xfrm>
            <a:off x="253200" y="6302625"/>
            <a:ext cx="8592900" cy="62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All Rights Reserved |</a:t>
            </a:r>
            <a:r>
              <a:rPr lang="en" sz="900">
                <a:solidFill>
                  <a:schemeClr val="accent2"/>
                </a:solidFill>
                <a:uFill>
                  <a:noFill/>
                </a:uFill>
                <a:latin typeface="Verdana"/>
                <a:ea typeface="Verdana"/>
                <a:cs typeface="Verdana"/>
                <a:sym typeface="Verdana"/>
                <a:hlinkClick r:id="rId4">
                  <a:extLst>
                    <a:ext uri="{A12FA001-AC4F-418D-AE19-62706E023703}">
                      <ahyp:hlinkClr val="tx"/>
                    </a:ext>
                  </a:extLst>
                </a:hlinkClick>
              </a:rPr>
              <a:t> </a:t>
            </a:r>
            <a:r>
              <a:rPr lang="en" sz="900" u="sng">
                <a:solidFill>
                  <a:schemeClr val="hlink"/>
                </a:solidFill>
                <a:latin typeface="Verdana"/>
                <a:ea typeface="Verdana"/>
                <a:cs typeface="Verdana"/>
                <a:sym typeface="Verdana"/>
                <a:hlinkClick r:id="rId5"/>
              </a:rPr>
              <a:t>www.sciencelearn.org.nz</a:t>
            </a:r>
            <a:r>
              <a:rPr lang="en" sz="900">
                <a:solidFill>
                  <a:schemeClr val="dk1"/>
                </a:solidFill>
                <a:latin typeface="Verdana"/>
                <a:ea typeface="Verdana"/>
                <a:cs typeface="Verdana"/>
                <a:sym typeface="Verdana"/>
              </a:rPr>
              <a:t>. All images are copyrighted. For further information, please refer to </a:t>
            </a:r>
            <a:r>
              <a:rPr lang="en" sz="900" u="sng">
                <a:solidFill>
                  <a:schemeClr val="hlink"/>
                </a:solidFill>
                <a:latin typeface="Verdana"/>
                <a:ea typeface="Verdana"/>
                <a:cs typeface="Verdana"/>
                <a:sym typeface="Verdana"/>
              </a:rPr>
              <a:t>enquiries@sciencelearn.org.nz</a:t>
            </a:r>
            <a:endParaRPr sz="900" u="sng">
              <a:solidFill>
                <a:schemeClr val="hlink"/>
              </a:solidFill>
              <a:latin typeface="Verdana"/>
              <a:ea typeface="Verdana"/>
              <a:cs typeface="Verdana"/>
              <a:sym typeface="Verdana"/>
            </a:endParaRPr>
          </a:p>
          <a:p>
            <a:pPr indent="0" lvl="0" marL="0" rtl="0" algn="l">
              <a:spcBef>
                <a:spcPts val="0"/>
              </a:spcBef>
              <a:spcAft>
                <a:spcPts val="0"/>
              </a:spcAft>
              <a:buNone/>
            </a:pPr>
            <a:r>
              <a:t/>
            </a:r>
            <a:endParaRPr/>
          </a:p>
        </p:txBody>
      </p:sp>
      <p:sp>
        <p:nvSpPr>
          <p:cNvPr id="136" name="Google Shape;136;p19"/>
          <p:cNvSpPr txBox="1"/>
          <p:nvPr/>
        </p:nvSpPr>
        <p:spPr>
          <a:xfrm>
            <a:off x="778650" y="2745000"/>
            <a:ext cx="2545200" cy="1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C4C4C"/>
                </a:solidFill>
                <a:highlight>
                  <a:srgbClr val="F2F2F2"/>
                </a:highlight>
              </a:rPr>
              <a:t> </a:t>
            </a:r>
            <a:r>
              <a:rPr lang="en" sz="800">
                <a:solidFill>
                  <a:schemeClr val="dk1"/>
                </a:solidFill>
                <a:latin typeface="Verdana"/>
                <a:ea typeface="Verdana"/>
                <a:cs typeface="Verdana"/>
                <a:sym typeface="Verdana"/>
              </a:rPr>
              <a:t>NASA/UMass/ D.Wang et al., IR: NASA/STScl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nvSpPr>
        <p:spPr>
          <a:xfrm>
            <a:off x="265950" y="3248525"/>
            <a:ext cx="8412900" cy="2862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1800"/>
              <a:buFont typeface="Arial"/>
              <a:buNone/>
            </a:pPr>
            <a:r>
              <a:rPr b="0" i="0" lang="en" sz="1800" u="none" cap="none" strike="noStrike">
                <a:solidFill>
                  <a:srgbClr val="0000FF"/>
                </a:solidFill>
                <a:latin typeface="Arial"/>
                <a:ea typeface="Arial"/>
                <a:cs typeface="Arial"/>
                <a:sym typeface="Arial"/>
              </a:rPr>
              <a:t>Where do names come from? Who decides how things get grouped?</a:t>
            </a:r>
            <a:endParaRPr sz="1800">
              <a:solidFill>
                <a:srgbClr val="0000FF"/>
              </a:solidFill>
            </a:endParaRPr>
          </a:p>
          <a:p>
            <a:pPr indent="0" lvl="0" marL="0" marR="0" rtl="0" algn="l">
              <a:lnSpc>
                <a:spcPct val="100000"/>
              </a:lnSpc>
              <a:spcBef>
                <a:spcPts val="0"/>
              </a:spcBef>
              <a:spcAft>
                <a:spcPts val="0"/>
              </a:spcAft>
              <a:buClr>
                <a:srgbClr val="F9FEFF"/>
              </a:buClr>
              <a:buSzPts val="1800"/>
              <a:buFont typeface="Arial"/>
              <a:buNone/>
            </a:pPr>
            <a:r>
              <a:t/>
            </a:r>
            <a:endParaRPr b="0" i="0" sz="18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800"/>
              <a:buFont typeface="Arial"/>
              <a:buNone/>
            </a:pPr>
            <a:r>
              <a:rPr b="0" i="0" lang="en" sz="1800" u="none" cap="none" strike="noStrike">
                <a:solidFill>
                  <a:srgbClr val="0000FF"/>
                </a:solidFill>
                <a:latin typeface="Arial"/>
                <a:ea typeface="Arial"/>
                <a:cs typeface="Arial"/>
                <a:sym typeface="Arial"/>
              </a:rPr>
              <a:t>In the science knowledge system, categories that group components are </a:t>
            </a:r>
            <a:endParaRPr sz="1800">
              <a:solidFill>
                <a:srgbClr val="0000FF"/>
              </a:solidFill>
            </a:endParaRPr>
          </a:p>
          <a:p>
            <a:pPr indent="0" lvl="0" marL="0" marR="0" rtl="0" algn="l">
              <a:lnSpc>
                <a:spcPct val="100000"/>
              </a:lnSpc>
              <a:spcBef>
                <a:spcPts val="0"/>
              </a:spcBef>
              <a:spcAft>
                <a:spcPts val="0"/>
              </a:spcAft>
              <a:buClr>
                <a:schemeClr val="lt2"/>
              </a:buClr>
              <a:buSzPts val="1800"/>
              <a:buFont typeface="Arial"/>
              <a:buNone/>
            </a:pPr>
            <a:r>
              <a:rPr b="0" i="0" lang="en" sz="1800" u="none" cap="none" strike="noStrike">
                <a:solidFill>
                  <a:srgbClr val="0000FF"/>
                </a:solidFill>
                <a:latin typeface="Arial"/>
                <a:ea typeface="Arial"/>
                <a:cs typeface="Arial"/>
                <a:sym typeface="Arial"/>
              </a:rPr>
              <a:t>organised around key science concepts and theories. Tuatara are seen as</a:t>
            </a:r>
            <a:endParaRPr sz="1800">
              <a:solidFill>
                <a:srgbClr val="0000FF"/>
              </a:solidFill>
            </a:endParaRPr>
          </a:p>
          <a:p>
            <a:pPr indent="0" lvl="0" marL="0" marR="0" rtl="0" algn="l">
              <a:lnSpc>
                <a:spcPct val="100000"/>
              </a:lnSpc>
              <a:spcBef>
                <a:spcPts val="0"/>
              </a:spcBef>
              <a:spcAft>
                <a:spcPts val="0"/>
              </a:spcAft>
              <a:buClr>
                <a:schemeClr val="lt2"/>
              </a:buClr>
              <a:buSzPts val="1800"/>
              <a:buFont typeface="Arial"/>
              <a:buNone/>
            </a:pPr>
            <a:r>
              <a:rPr b="0" i="0" lang="en" sz="1800" u="none" cap="none" strike="noStrike">
                <a:solidFill>
                  <a:srgbClr val="0000FF"/>
                </a:solidFill>
                <a:latin typeface="Arial"/>
                <a:ea typeface="Arial"/>
                <a:cs typeface="Arial"/>
                <a:sym typeface="Arial"/>
              </a:rPr>
              <a:t>“living fossils”, predicated on the theory of evolution.  </a:t>
            </a:r>
            <a:endParaRPr sz="1800">
              <a:solidFill>
                <a:srgbClr val="0000FF"/>
              </a:solidFill>
            </a:endParaRPr>
          </a:p>
          <a:p>
            <a:pPr indent="0" lvl="0" marL="0" marR="0" rtl="0" algn="l">
              <a:lnSpc>
                <a:spcPct val="100000"/>
              </a:lnSpc>
              <a:spcBef>
                <a:spcPts val="0"/>
              </a:spcBef>
              <a:spcAft>
                <a:spcPts val="0"/>
              </a:spcAft>
              <a:buClr>
                <a:srgbClr val="F9FEFF"/>
              </a:buClr>
              <a:buSzPts val="1800"/>
              <a:buFont typeface="Arial"/>
              <a:buNone/>
            </a:pPr>
            <a:r>
              <a:t/>
            </a:r>
            <a:endParaRPr sz="1800">
              <a:solidFill>
                <a:srgbClr val="0000FF"/>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800"/>
              <a:buFont typeface="Arial"/>
              <a:buNone/>
            </a:pPr>
            <a:r>
              <a:rPr b="0" i="0" lang="en" sz="1800" u="none" cap="none" strike="noStrike">
                <a:solidFill>
                  <a:srgbClr val="0000FF"/>
                </a:solidFill>
                <a:latin typeface="Arial"/>
                <a:ea typeface="Arial"/>
                <a:cs typeface="Arial"/>
                <a:sym typeface="Arial"/>
              </a:rPr>
              <a:t>In the mātauranga Māori knowledge system, categories that group components are organised around functional relationships. Tuatara are seen as “revered </a:t>
            </a:r>
            <a:endParaRPr sz="1800">
              <a:solidFill>
                <a:srgbClr val="0000FF"/>
              </a:solidFill>
            </a:endParaRPr>
          </a:p>
          <a:p>
            <a:pPr indent="0" lvl="0" marL="0" marR="0" rtl="0" algn="l">
              <a:lnSpc>
                <a:spcPct val="100000"/>
              </a:lnSpc>
              <a:spcBef>
                <a:spcPts val="0"/>
              </a:spcBef>
              <a:spcAft>
                <a:spcPts val="0"/>
              </a:spcAft>
              <a:buClr>
                <a:schemeClr val="lt2"/>
              </a:buClr>
              <a:buSzPts val="1800"/>
              <a:buFont typeface="Arial"/>
              <a:buNone/>
            </a:pPr>
            <a:r>
              <a:rPr b="0" i="0" lang="en" sz="1800" u="none" cap="none" strike="noStrike">
                <a:solidFill>
                  <a:srgbClr val="0000FF"/>
                </a:solidFill>
                <a:latin typeface="Arial"/>
                <a:ea typeface="Arial"/>
                <a:cs typeface="Arial"/>
                <a:sym typeface="Arial"/>
              </a:rPr>
              <a:t>protectors of the realm of </a:t>
            </a:r>
            <a:r>
              <a:rPr b="0" i="0" lang="en" sz="1800">
                <a:solidFill>
                  <a:srgbClr val="0000FF"/>
                </a:solidFill>
                <a:latin typeface="Lato"/>
                <a:ea typeface="Lato"/>
                <a:cs typeface="Lato"/>
                <a:sym typeface="Lato"/>
              </a:rPr>
              <a:t>Tāne”. They are kaitiaki of knowledge, with wisdom </a:t>
            </a:r>
            <a:endParaRPr sz="1800">
              <a:solidFill>
                <a:srgbClr val="0000FF"/>
              </a:solidFill>
            </a:endParaRPr>
          </a:p>
          <a:p>
            <a:pPr indent="0" lvl="0" marL="0" marR="0" rtl="0" algn="l">
              <a:lnSpc>
                <a:spcPct val="100000"/>
              </a:lnSpc>
              <a:spcBef>
                <a:spcPts val="0"/>
              </a:spcBef>
              <a:spcAft>
                <a:spcPts val="0"/>
              </a:spcAft>
              <a:buClr>
                <a:schemeClr val="lt2"/>
              </a:buClr>
              <a:buSzPts val="1800"/>
              <a:buFont typeface="Lato"/>
              <a:buNone/>
            </a:pPr>
            <a:r>
              <a:rPr b="0" i="0" lang="en" sz="1800">
                <a:solidFill>
                  <a:srgbClr val="0000FF"/>
                </a:solidFill>
                <a:latin typeface="Lato"/>
                <a:ea typeface="Lato"/>
                <a:cs typeface="Lato"/>
                <a:sym typeface="Lato"/>
              </a:rPr>
              <a:t>attributed to their long life span and their third eye. </a:t>
            </a:r>
            <a:endParaRPr b="0" i="0" sz="1800" u="none" cap="none" strike="noStrike">
              <a:solidFill>
                <a:srgbClr val="0000FF"/>
              </a:solidFill>
              <a:latin typeface="Arial"/>
              <a:ea typeface="Arial"/>
              <a:cs typeface="Arial"/>
              <a:sym typeface="Arial"/>
            </a:endParaRPr>
          </a:p>
        </p:txBody>
      </p:sp>
      <p:pic>
        <p:nvPicPr>
          <p:cNvPr id="142" name="Google Shape;142;p20"/>
          <p:cNvPicPr preferRelativeResize="0"/>
          <p:nvPr/>
        </p:nvPicPr>
        <p:blipFill rotWithShape="1">
          <a:blip r:embed="rId3">
            <a:alphaModFix/>
          </a:blip>
          <a:srcRect b="0" l="0" r="0" t="0"/>
          <a:stretch/>
        </p:blipFill>
        <p:spPr>
          <a:xfrm>
            <a:off x="265943" y="256052"/>
            <a:ext cx="3602751" cy="2193533"/>
          </a:xfrm>
          <a:prstGeom prst="rect">
            <a:avLst/>
          </a:prstGeom>
          <a:noFill/>
          <a:ln>
            <a:noFill/>
          </a:ln>
        </p:spPr>
      </p:pic>
      <p:pic>
        <p:nvPicPr>
          <p:cNvPr id="143" name="Google Shape;143;p20"/>
          <p:cNvPicPr preferRelativeResize="0"/>
          <p:nvPr/>
        </p:nvPicPr>
        <p:blipFill rotWithShape="1">
          <a:blip r:embed="rId4">
            <a:alphaModFix/>
          </a:blip>
          <a:srcRect b="0" l="0" r="0" t="0"/>
          <a:stretch/>
        </p:blipFill>
        <p:spPr>
          <a:xfrm>
            <a:off x="4143825" y="792295"/>
            <a:ext cx="4631401" cy="2273780"/>
          </a:xfrm>
          <a:prstGeom prst="rect">
            <a:avLst/>
          </a:prstGeom>
          <a:noFill/>
          <a:ln>
            <a:noFill/>
          </a:ln>
        </p:spPr>
      </p:pic>
      <p:sp>
        <p:nvSpPr>
          <p:cNvPr id="144" name="Google Shape;144;p20"/>
          <p:cNvSpPr txBox="1"/>
          <p:nvPr/>
        </p:nvSpPr>
        <p:spPr>
          <a:xfrm>
            <a:off x="2825625" y="6056325"/>
            <a:ext cx="5949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u="sng">
                <a:solidFill>
                  <a:srgbClr val="F9FEFF"/>
                </a:solidFill>
                <a:latin typeface="Arial"/>
                <a:ea typeface="Arial"/>
                <a:cs typeface="Arial"/>
                <a:sym typeface="Arial"/>
                <a:hlinkClick r:id="rId5">
                  <a:extLst>
                    <a:ext uri="{A12FA001-AC4F-418D-AE19-62706E023703}">
                      <ahyp:hlinkClr val="tx"/>
                    </a:ext>
                  </a:extLst>
                </a:hlinkClick>
              </a:rPr>
              <a:t>The Native Tuatara - Rangitaki (maorilandinfo.co.nz)</a:t>
            </a:r>
            <a:endParaRPr sz="1800">
              <a:solidFill>
                <a:srgbClr val="F9FEFF"/>
              </a:solidFill>
              <a:latin typeface="Arial"/>
              <a:ea typeface="Arial"/>
              <a:cs typeface="Arial"/>
              <a:sym typeface="Arial"/>
            </a:endParaRPr>
          </a:p>
        </p:txBody>
      </p:sp>
      <p:sp>
        <p:nvSpPr>
          <p:cNvPr id="145" name="Google Shape;145;p20"/>
          <p:cNvSpPr txBox="1"/>
          <p:nvPr/>
        </p:nvSpPr>
        <p:spPr>
          <a:xfrm>
            <a:off x="220375" y="6425850"/>
            <a:ext cx="8806500" cy="36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All Rights Reserved |</a:t>
            </a:r>
            <a:r>
              <a:rPr lang="en" sz="900">
                <a:solidFill>
                  <a:schemeClr val="accent2"/>
                </a:solidFill>
                <a:uFill>
                  <a:noFill/>
                </a:uFill>
                <a:latin typeface="Verdana"/>
                <a:ea typeface="Verdana"/>
                <a:cs typeface="Verdana"/>
                <a:sym typeface="Verdana"/>
                <a:hlinkClick r:id="rId6">
                  <a:extLst>
                    <a:ext uri="{A12FA001-AC4F-418D-AE19-62706E023703}">
                      <ahyp:hlinkClr val="tx"/>
                    </a:ext>
                  </a:extLst>
                </a:hlinkClick>
              </a:rPr>
              <a:t> </a:t>
            </a:r>
            <a:r>
              <a:rPr lang="en" sz="900" u="sng">
                <a:solidFill>
                  <a:schemeClr val="hlink"/>
                </a:solidFill>
                <a:latin typeface="Verdana"/>
                <a:ea typeface="Verdana"/>
                <a:cs typeface="Verdana"/>
                <a:sym typeface="Verdana"/>
                <a:hlinkClick r:id="rId7"/>
              </a:rPr>
              <a:t>www.sciencelearn.org.nz</a:t>
            </a:r>
            <a:r>
              <a:rPr lang="en" sz="900">
                <a:solidFill>
                  <a:schemeClr val="dk1"/>
                </a:solidFill>
                <a:latin typeface="Verdana"/>
                <a:ea typeface="Verdana"/>
                <a:cs typeface="Verdana"/>
                <a:sym typeface="Verdana"/>
              </a:rPr>
              <a:t>. All images are copyrighted. For further information, please refer to </a:t>
            </a:r>
            <a:r>
              <a:rPr lang="en" sz="900" u="sng">
                <a:solidFill>
                  <a:schemeClr val="hlink"/>
                </a:solidFill>
                <a:latin typeface="Verdana"/>
                <a:ea typeface="Verdana"/>
                <a:cs typeface="Verdana"/>
                <a:sym typeface="Verdana"/>
              </a:rPr>
              <a:t>enquiries@sciencelearn.org.nz</a:t>
            </a:r>
            <a:endParaRPr sz="900" u="sng">
              <a:solidFill>
                <a:schemeClr val="hlink"/>
              </a:solidFill>
              <a:latin typeface="Verdana"/>
              <a:ea typeface="Verdana"/>
              <a:cs typeface="Verdana"/>
              <a:sym typeface="Verdana"/>
            </a:endParaRPr>
          </a:p>
          <a:p>
            <a:pPr indent="0" lvl="0" marL="0" rtl="0" algn="l">
              <a:spcBef>
                <a:spcPts val="0"/>
              </a:spcBef>
              <a:spcAft>
                <a:spcPts val="0"/>
              </a:spcAft>
              <a:buNone/>
            </a:pPr>
            <a:r>
              <a:t/>
            </a:r>
            <a:endParaRPr/>
          </a:p>
        </p:txBody>
      </p:sp>
      <p:sp>
        <p:nvSpPr>
          <p:cNvPr id="146" name="Google Shape;146;p20"/>
          <p:cNvSpPr txBox="1"/>
          <p:nvPr/>
        </p:nvSpPr>
        <p:spPr>
          <a:xfrm>
            <a:off x="6651450" y="3010450"/>
            <a:ext cx="2430000" cy="2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800">
                <a:solidFill>
                  <a:schemeClr val="dk1"/>
                </a:solidFill>
                <a:latin typeface="Verdana"/>
                <a:ea typeface="Verdana"/>
                <a:cs typeface="Verdana"/>
                <a:sym typeface="Verdana"/>
              </a:rPr>
              <a:t>© 2023 by </a:t>
            </a:r>
            <a:r>
              <a:rPr lang="en" sz="800">
                <a:solidFill>
                  <a:schemeClr val="hlink"/>
                </a:solidFill>
                <a:uFill>
                  <a:noFill/>
                </a:uFill>
                <a:latin typeface="Verdana"/>
                <a:ea typeface="Verdana"/>
                <a:cs typeface="Verdana"/>
                <a:sym typeface="Verdana"/>
                <a:hlinkClick r:id="rId8"/>
              </a:rPr>
              <a:t>Tangata Whenua Network</a:t>
            </a:r>
            <a:r>
              <a:rPr lang="en" sz="800">
                <a:solidFill>
                  <a:schemeClr val="dk1"/>
                </a:solidFill>
                <a:latin typeface="Verdana"/>
                <a:ea typeface="Verdana"/>
                <a:cs typeface="Verdana"/>
                <a:sym typeface="Verdana"/>
              </a:rPr>
              <a:t>.</a:t>
            </a:r>
            <a:endParaRPr sz="10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aphicFrame>
        <p:nvGraphicFramePr>
          <p:cNvPr id="151" name="Google Shape;151;p21"/>
          <p:cNvGraphicFramePr/>
          <p:nvPr/>
        </p:nvGraphicFramePr>
        <p:xfrm>
          <a:off x="643313" y="1550411"/>
          <a:ext cx="3000000" cy="3000000"/>
        </p:xfrm>
        <a:graphic>
          <a:graphicData uri="http://schemas.openxmlformats.org/drawingml/2006/table">
            <a:tbl>
              <a:tblPr bandRow="1" firstRow="1">
                <a:noFill/>
                <a:tableStyleId>{3E9FA292-DFD7-4E33-AE7B-F7A48E1C4972}</a:tableStyleId>
              </a:tblPr>
              <a:tblGrid>
                <a:gridCol w="2924675"/>
                <a:gridCol w="5115150"/>
              </a:tblGrid>
              <a:tr h="571500">
                <a:tc>
                  <a:txBody>
                    <a:bodyPr/>
                    <a:lstStyle/>
                    <a:p>
                      <a:pPr indent="0" lvl="0" marL="0" marR="0" rtl="0" algn="l">
                        <a:spcBef>
                          <a:spcPts val="0"/>
                        </a:spcBef>
                        <a:spcAft>
                          <a:spcPts val="0"/>
                        </a:spcAft>
                        <a:buNone/>
                      </a:pPr>
                      <a:r>
                        <a:t/>
                      </a:r>
                      <a:endParaRPr b="1" sz="1800">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 sz="1800">
                          <a:solidFill>
                            <a:schemeClr val="accent1"/>
                          </a:solidFill>
                        </a:rPr>
                        <a:t>How knowledge shows this feature</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706750">
                <a:tc>
                  <a:txBody>
                    <a:bodyPr/>
                    <a:lstStyle/>
                    <a:p>
                      <a:pPr indent="0" lvl="0" marL="0" marR="0" rtl="0" algn="l">
                        <a:lnSpc>
                          <a:spcPct val="100000"/>
                        </a:lnSpc>
                        <a:spcBef>
                          <a:spcPts val="0"/>
                        </a:spcBef>
                        <a:spcAft>
                          <a:spcPts val="0"/>
                        </a:spcAft>
                        <a:buClr>
                          <a:schemeClr val="lt2"/>
                        </a:buClr>
                        <a:buSzPts val="1800"/>
                        <a:buFont typeface="Helvetica Neue"/>
                        <a:buNone/>
                      </a:pPr>
                      <a:r>
                        <a:rPr b="1" lang="en" sz="1800">
                          <a:solidFill>
                            <a:schemeClr val="accent1"/>
                          </a:solidFill>
                        </a:rPr>
                        <a:t>Emergence</a:t>
                      </a:r>
                      <a:endParaRPr>
                        <a:solidFill>
                          <a:schemeClr val="accent1"/>
                        </a:solidFill>
                      </a:endParaRPr>
                    </a:p>
                    <a:p>
                      <a:pPr indent="0" lvl="0" marL="0" marR="0" rtl="0" algn="l">
                        <a:spcBef>
                          <a:spcPts val="0"/>
                        </a:spcBef>
                        <a:spcAft>
                          <a:spcPts val="0"/>
                        </a:spcAft>
                        <a:buNone/>
                      </a:pPr>
                      <a:r>
                        <a:t/>
                      </a:r>
                      <a:endParaRPr b="1" sz="1800">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2"/>
                        </a:buClr>
                        <a:buSzPts val="1800"/>
                        <a:buFont typeface="Helvetica Neue"/>
                        <a:buNone/>
                      </a:pPr>
                      <a:r>
                        <a:rPr lang="en" sz="1800">
                          <a:solidFill>
                            <a:schemeClr val="accent1"/>
                          </a:solidFill>
                        </a:rPr>
                        <a:t>Components recombine in ways that allow new knowledge to emerge </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706750">
                <a:tc>
                  <a:txBody>
                    <a:bodyPr/>
                    <a:lstStyle/>
                    <a:p>
                      <a:pPr indent="0" lvl="0" marL="0" marR="0" rtl="0" algn="l">
                        <a:lnSpc>
                          <a:spcPct val="100000"/>
                        </a:lnSpc>
                        <a:spcBef>
                          <a:spcPts val="0"/>
                        </a:spcBef>
                        <a:spcAft>
                          <a:spcPts val="0"/>
                        </a:spcAft>
                        <a:buClr>
                          <a:schemeClr val="lt2"/>
                        </a:buClr>
                        <a:buSzPts val="1800"/>
                        <a:buFont typeface="Helvetica Neue"/>
                        <a:buNone/>
                      </a:pPr>
                      <a:r>
                        <a:rPr b="1" lang="en" sz="1800">
                          <a:solidFill>
                            <a:schemeClr val="accent1"/>
                          </a:solidFill>
                        </a:rPr>
                        <a:t>Self-organisation</a:t>
                      </a:r>
                      <a:endParaRPr>
                        <a:solidFill>
                          <a:schemeClr val="accent1"/>
                        </a:solidFill>
                      </a:endParaRPr>
                    </a:p>
                    <a:p>
                      <a:pPr indent="0" lvl="0" marL="0" marR="0" rtl="0" algn="l">
                        <a:spcBef>
                          <a:spcPts val="0"/>
                        </a:spcBef>
                        <a:spcAft>
                          <a:spcPts val="0"/>
                        </a:spcAft>
                        <a:buNone/>
                      </a:pPr>
                      <a:r>
                        <a:t/>
                      </a:r>
                      <a:endParaRPr b="1" sz="1800">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2"/>
                        </a:buClr>
                        <a:buSzPts val="1800"/>
                        <a:buFont typeface="Helvetica Neue"/>
                        <a:buNone/>
                      </a:pPr>
                      <a:r>
                        <a:rPr lang="en" sz="1800">
                          <a:solidFill>
                            <a:schemeClr val="accent1"/>
                          </a:solidFill>
                        </a:rPr>
                        <a:t>The structure of the whole emerges from more local interactions</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706750">
                <a:tc>
                  <a:txBody>
                    <a:bodyPr/>
                    <a:lstStyle/>
                    <a:p>
                      <a:pPr indent="0" lvl="0" marL="0" marR="0" rtl="0" algn="l">
                        <a:spcBef>
                          <a:spcPts val="0"/>
                        </a:spcBef>
                        <a:spcAft>
                          <a:spcPts val="0"/>
                        </a:spcAft>
                        <a:buNone/>
                      </a:pPr>
                      <a:r>
                        <a:rPr b="1" lang="en" sz="1800">
                          <a:solidFill>
                            <a:schemeClr val="accent1"/>
                          </a:solidFill>
                        </a:rPr>
                        <a:t>Non-linearity</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 sz="1800">
                          <a:solidFill>
                            <a:schemeClr val="accent1"/>
                          </a:solidFill>
                        </a:rPr>
                        <a:t>Small changes can have large and cascading effects</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1009625">
                <a:tc>
                  <a:txBody>
                    <a:bodyPr/>
                    <a:lstStyle/>
                    <a:p>
                      <a:pPr indent="0" lvl="0" marL="0" marR="0" rtl="0" algn="l">
                        <a:spcBef>
                          <a:spcPts val="0"/>
                        </a:spcBef>
                        <a:spcAft>
                          <a:spcPts val="0"/>
                        </a:spcAft>
                        <a:buNone/>
                      </a:pPr>
                      <a:r>
                        <a:rPr b="1" lang="en" sz="1800">
                          <a:solidFill>
                            <a:schemeClr val="accent1"/>
                          </a:solidFill>
                        </a:rPr>
                        <a:t>Feedback loops</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 sz="1800">
                          <a:solidFill>
                            <a:schemeClr val="accent1"/>
                          </a:solidFill>
                        </a:rPr>
                        <a:t>Integration of new components prompts further exploration, questioning and idea improvement</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706750">
                <a:tc>
                  <a:txBody>
                    <a:bodyPr/>
                    <a:lstStyle/>
                    <a:p>
                      <a:pPr indent="0" lvl="0" marL="0" marR="0" rtl="0" algn="l">
                        <a:spcBef>
                          <a:spcPts val="0"/>
                        </a:spcBef>
                        <a:spcAft>
                          <a:spcPts val="0"/>
                        </a:spcAft>
                        <a:buNone/>
                      </a:pPr>
                      <a:r>
                        <a:rPr b="1" lang="en" sz="1800">
                          <a:solidFill>
                            <a:schemeClr val="accent1"/>
                          </a:solidFill>
                        </a:rPr>
                        <a:t>Adaptation and evolution</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 sz="1800">
                          <a:solidFill>
                            <a:schemeClr val="accent1"/>
                          </a:solidFill>
                        </a:rPr>
                        <a:t>Systems are dynamic – knowledge continually evolves and adapts</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bl>
          </a:graphicData>
        </a:graphic>
      </p:graphicFrame>
      <p:sp>
        <p:nvSpPr>
          <p:cNvPr id="152" name="Google Shape;152;p21"/>
          <p:cNvSpPr txBox="1"/>
          <p:nvPr/>
        </p:nvSpPr>
        <p:spPr>
          <a:xfrm>
            <a:off x="508959" y="299108"/>
            <a:ext cx="76089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2800"/>
              <a:buFont typeface="Arial"/>
              <a:buNone/>
            </a:pPr>
            <a:r>
              <a:rPr b="1" i="0" lang="en" sz="3000" u="none" cap="none" strike="noStrike">
                <a:solidFill>
                  <a:schemeClr val="accent1"/>
                </a:solidFill>
              </a:rPr>
              <a:t>How complex systems behave </a:t>
            </a:r>
            <a:endParaRPr b="1" i="0" sz="3000" u="none" cap="none" strike="noStrike">
              <a:solidFill>
                <a:schemeClr val="accent1"/>
              </a:solidFill>
            </a:endParaRPr>
          </a:p>
          <a:p>
            <a:pPr indent="0" lvl="0" marL="0" marR="0" rtl="0" algn="l">
              <a:lnSpc>
                <a:spcPct val="100000"/>
              </a:lnSpc>
              <a:spcBef>
                <a:spcPts val="0"/>
              </a:spcBef>
              <a:spcAft>
                <a:spcPts val="0"/>
              </a:spcAft>
              <a:buClr>
                <a:srgbClr val="00B050"/>
              </a:buClr>
              <a:buSzPts val="2800"/>
              <a:buFont typeface="Arial"/>
              <a:buNone/>
            </a:pPr>
            <a:r>
              <a:rPr b="1" i="0" lang="en" sz="3000" u="none" cap="none" strike="noStrike">
                <a:solidFill>
                  <a:schemeClr val="accent1"/>
                </a:solidFill>
              </a:rPr>
              <a:t>(their dynamics)</a:t>
            </a:r>
            <a:endParaRPr b="1" i="0" sz="3000" u="none" cap="none" strike="noStrike">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nvSpPr>
        <p:spPr>
          <a:xfrm>
            <a:off x="385241" y="959356"/>
            <a:ext cx="8358900" cy="10158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lang="en" sz="2000">
                <a:solidFill>
                  <a:srgbClr val="292929"/>
                </a:solidFill>
                <a:latin typeface="Arial"/>
                <a:ea typeface="Arial"/>
                <a:cs typeface="Arial"/>
                <a:sym typeface="Arial"/>
              </a:rPr>
              <a:t>A </a:t>
            </a:r>
            <a:r>
              <a:rPr lang="en" sz="2000">
                <a:solidFill>
                  <a:srgbClr val="00B050"/>
                </a:solidFill>
                <a:latin typeface="Arial"/>
                <a:ea typeface="Arial"/>
                <a:cs typeface="Arial"/>
                <a:sym typeface="Arial"/>
              </a:rPr>
              <a:t>paradigm shift </a:t>
            </a:r>
            <a:r>
              <a:rPr lang="en" sz="2000">
                <a:solidFill>
                  <a:srgbClr val="FF0000"/>
                </a:solidFill>
                <a:latin typeface="Arial"/>
                <a:ea typeface="Arial"/>
                <a:cs typeface="Arial"/>
                <a:sym typeface="Arial"/>
              </a:rPr>
              <a:t>signals</a:t>
            </a:r>
            <a:r>
              <a:rPr lang="en" sz="2000">
                <a:solidFill>
                  <a:srgbClr val="292929"/>
                </a:solidFill>
                <a:latin typeface="Arial"/>
                <a:ea typeface="Arial"/>
                <a:cs typeface="Arial"/>
                <a:sym typeface="Arial"/>
              </a:rPr>
              <a:t> </a:t>
            </a:r>
            <a:r>
              <a:rPr lang="en" sz="2000">
                <a:solidFill>
                  <a:srgbClr val="00B050"/>
                </a:solidFill>
                <a:latin typeface="Arial"/>
                <a:ea typeface="Arial"/>
                <a:cs typeface="Arial"/>
                <a:sym typeface="Arial"/>
              </a:rPr>
              <a:t>e</a:t>
            </a:r>
            <a:r>
              <a:rPr b="0" i="0" lang="en" sz="2000" u="none" cap="none" strike="noStrike">
                <a:solidFill>
                  <a:srgbClr val="00B050"/>
                </a:solidFill>
                <a:latin typeface="Arial"/>
                <a:ea typeface="Arial"/>
                <a:cs typeface="Arial"/>
                <a:sym typeface="Arial"/>
              </a:rPr>
              <a:t>mergence</a:t>
            </a:r>
            <a:r>
              <a:rPr b="0" i="0" lang="en" sz="2000" u="none" cap="none" strike="noStrike">
                <a:solidFill>
                  <a:srgbClr val="292929"/>
                </a:solidFill>
                <a:latin typeface="Arial"/>
                <a:ea typeface="Arial"/>
                <a:cs typeface="Arial"/>
                <a:sym typeface="Arial"/>
              </a:rPr>
              <a:t> in the science knowledge system: </a:t>
            </a:r>
            <a:endParaRPr/>
          </a:p>
          <a:p>
            <a:pPr indent="0" lvl="0" marL="0" marR="0" rtl="0" algn="l">
              <a:spcBef>
                <a:spcPts val="0"/>
              </a:spcBef>
              <a:spcAft>
                <a:spcPts val="0"/>
              </a:spcAft>
              <a:buNone/>
            </a:pPr>
            <a:r>
              <a:rPr b="0" i="0" lang="en" sz="2000" u="none" cap="none" strike="noStrike">
                <a:solidFill>
                  <a:srgbClr val="292929"/>
                </a:solidFill>
                <a:latin typeface="Arial"/>
                <a:ea typeface="Arial"/>
                <a:cs typeface="Arial"/>
                <a:sym typeface="Arial"/>
              </a:rPr>
              <a:t>a new discovery or theory changes the way many concepts, relationships and mechanisms are understood – cascades of changes follow …  </a:t>
            </a:r>
            <a:endParaRPr b="0" i="0" sz="2000" u="none" cap="none" strike="noStrike">
              <a:solidFill>
                <a:srgbClr val="292929"/>
              </a:solidFill>
              <a:latin typeface="Arial"/>
              <a:ea typeface="Arial"/>
              <a:cs typeface="Arial"/>
              <a:sym typeface="Arial"/>
            </a:endParaRPr>
          </a:p>
        </p:txBody>
      </p:sp>
      <p:pic>
        <p:nvPicPr>
          <p:cNvPr id="158" name="Google Shape;158;p22"/>
          <p:cNvPicPr preferRelativeResize="0"/>
          <p:nvPr/>
        </p:nvPicPr>
        <p:blipFill rotWithShape="1">
          <a:blip r:embed="rId3">
            <a:alphaModFix/>
          </a:blip>
          <a:srcRect b="0" l="0" r="0" t="0"/>
          <a:stretch/>
        </p:blipFill>
        <p:spPr>
          <a:xfrm>
            <a:off x="258791" y="2263620"/>
            <a:ext cx="8611802" cy="2467319"/>
          </a:xfrm>
          <a:prstGeom prst="rect">
            <a:avLst/>
          </a:prstGeom>
          <a:noFill/>
          <a:ln cap="flat" cmpd="sng" w="9525">
            <a:solidFill>
              <a:schemeClr val="accent1"/>
            </a:solidFill>
            <a:prstDash val="solid"/>
            <a:round/>
            <a:headEnd len="sm" w="sm" type="none"/>
            <a:tailEnd len="sm" w="sm" type="none"/>
          </a:ln>
        </p:spPr>
      </p:pic>
      <p:pic>
        <p:nvPicPr>
          <p:cNvPr id="159" name="Google Shape;159;p22"/>
          <p:cNvPicPr preferRelativeResize="0"/>
          <p:nvPr/>
        </p:nvPicPr>
        <p:blipFill rotWithShape="1">
          <a:blip r:embed="rId4">
            <a:alphaModFix/>
          </a:blip>
          <a:srcRect b="0" l="0" r="0" t="0"/>
          <a:stretch/>
        </p:blipFill>
        <p:spPr>
          <a:xfrm>
            <a:off x="412604" y="4860707"/>
            <a:ext cx="5617689" cy="1454152"/>
          </a:xfrm>
          <a:prstGeom prst="rect">
            <a:avLst/>
          </a:prstGeom>
          <a:noFill/>
          <a:ln>
            <a:noFill/>
          </a:ln>
        </p:spPr>
      </p:pic>
      <p:sp>
        <p:nvSpPr>
          <p:cNvPr id="160" name="Google Shape;160;p22"/>
          <p:cNvSpPr txBox="1"/>
          <p:nvPr/>
        </p:nvSpPr>
        <p:spPr>
          <a:xfrm>
            <a:off x="275100" y="6350500"/>
            <a:ext cx="8611800" cy="4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All Rights Reserved |</a:t>
            </a:r>
            <a:r>
              <a:rPr lang="en" sz="900">
                <a:solidFill>
                  <a:schemeClr val="accent2"/>
                </a:solidFill>
                <a:uFill>
                  <a:noFill/>
                </a:uFill>
                <a:latin typeface="Verdana"/>
                <a:ea typeface="Verdana"/>
                <a:cs typeface="Verdana"/>
                <a:sym typeface="Verdana"/>
                <a:hlinkClick r:id="rId5">
                  <a:extLst>
                    <a:ext uri="{A12FA001-AC4F-418D-AE19-62706E023703}">
                      <ahyp:hlinkClr val="tx"/>
                    </a:ext>
                  </a:extLst>
                </a:hlinkClick>
              </a:rPr>
              <a:t> </a:t>
            </a:r>
            <a:r>
              <a:rPr lang="en" sz="900" u="sng">
                <a:solidFill>
                  <a:schemeClr val="hlink"/>
                </a:solidFill>
                <a:latin typeface="Verdana"/>
                <a:ea typeface="Verdana"/>
                <a:cs typeface="Verdana"/>
                <a:sym typeface="Verdana"/>
                <a:hlinkClick r:id="rId6"/>
              </a:rPr>
              <a:t>www.sciencelearn.org.nz</a:t>
            </a:r>
            <a:r>
              <a:rPr lang="en" sz="900">
                <a:solidFill>
                  <a:schemeClr val="dk1"/>
                </a:solidFill>
                <a:latin typeface="Verdana"/>
                <a:ea typeface="Verdana"/>
                <a:cs typeface="Verdana"/>
                <a:sym typeface="Verdana"/>
              </a:rPr>
              <a:t>. All images are copyrighted. For further information, please refer to </a:t>
            </a:r>
            <a:r>
              <a:rPr lang="en" sz="900" u="sng">
                <a:solidFill>
                  <a:schemeClr val="hlink"/>
                </a:solidFill>
                <a:latin typeface="Verdana"/>
                <a:ea typeface="Verdana"/>
                <a:cs typeface="Verdana"/>
                <a:sym typeface="Verdana"/>
              </a:rPr>
              <a:t>enquiries@sciencelearn.org.nz</a:t>
            </a:r>
            <a:endParaRPr sz="900" u="sng">
              <a:solidFill>
                <a:schemeClr val="hlink"/>
              </a:solidFill>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nvSpPr>
        <p:spPr>
          <a:xfrm>
            <a:off x="332110" y="842737"/>
            <a:ext cx="8479800" cy="1754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92929"/>
              </a:buClr>
              <a:buSzPts val="1800"/>
              <a:buFont typeface="Arial"/>
              <a:buNone/>
            </a:pPr>
            <a:r>
              <a:rPr b="0" i="0" lang="en" sz="1800" u="none" cap="none" strike="noStrike">
                <a:solidFill>
                  <a:srgbClr val="292929"/>
                </a:solidFill>
                <a:latin typeface="Arial"/>
                <a:ea typeface="Arial"/>
                <a:cs typeface="Arial"/>
                <a:sym typeface="Arial"/>
              </a:rPr>
              <a:t>“Māori scholarship </a:t>
            </a:r>
            <a:r>
              <a:rPr b="0" i="0" lang="en" sz="1800" u="none" cap="none" strike="noStrike">
                <a:solidFill>
                  <a:srgbClr val="292929"/>
                </a:solidFill>
                <a:latin typeface="Arial"/>
                <a:ea typeface="Arial"/>
                <a:cs typeface="Arial"/>
                <a:sym typeface="Arial"/>
              </a:rPr>
              <a:t>emphasizes </a:t>
            </a:r>
            <a:r>
              <a:rPr b="0" i="0" lang="en" sz="1800" u="none" cap="none" strike="noStrike">
                <a:solidFill>
                  <a:srgbClr val="292929"/>
                </a:solidFill>
                <a:latin typeface="Arial"/>
                <a:ea typeface="Arial"/>
                <a:cs typeface="Arial"/>
                <a:sym typeface="Arial"/>
              </a:rPr>
              <a:t>the evolutionary nature of Indigenous knowledge </a:t>
            </a:r>
            <a:endParaRPr/>
          </a:p>
          <a:p>
            <a:pPr indent="0" lvl="0" marL="0" marR="0" rtl="0" algn="l">
              <a:lnSpc>
                <a:spcPct val="100000"/>
              </a:lnSpc>
              <a:spcBef>
                <a:spcPts val="0"/>
              </a:spcBef>
              <a:spcAft>
                <a:spcPts val="0"/>
              </a:spcAft>
              <a:buClr>
                <a:srgbClr val="292929"/>
              </a:buClr>
              <a:buSzPts val="1800"/>
              <a:buFont typeface="Arial"/>
              <a:buNone/>
            </a:pPr>
            <a:r>
              <a:rPr b="0" i="0" lang="en" sz="1800" u="none" cap="none" strike="noStrike">
                <a:solidFill>
                  <a:srgbClr val="292929"/>
                </a:solidFill>
                <a:latin typeface="Arial"/>
                <a:ea typeface="Arial"/>
                <a:cs typeface="Arial"/>
                <a:sym typeface="Arial"/>
              </a:rPr>
              <a:t>systems (Smith et. al, 2016). ‘Mātauranga Māori has a past, a present, and a </a:t>
            </a:r>
            <a:endParaRPr/>
          </a:p>
          <a:p>
            <a:pPr indent="0" lvl="0" marL="0" marR="0" rtl="0" algn="l">
              <a:lnSpc>
                <a:spcPct val="100000"/>
              </a:lnSpc>
              <a:spcBef>
                <a:spcPts val="0"/>
              </a:spcBef>
              <a:spcAft>
                <a:spcPts val="0"/>
              </a:spcAft>
              <a:buClr>
                <a:srgbClr val="292929"/>
              </a:buClr>
              <a:buSzPts val="1800"/>
              <a:buFont typeface="Arial"/>
              <a:buNone/>
            </a:pPr>
            <a:r>
              <a:rPr b="0" i="0" lang="en" sz="1800" u="none" cap="none" strike="noStrike">
                <a:solidFill>
                  <a:srgbClr val="292929"/>
                </a:solidFill>
                <a:latin typeface="Arial"/>
                <a:ea typeface="Arial"/>
                <a:cs typeface="Arial"/>
                <a:sym typeface="Arial"/>
              </a:rPr>
              <a:t>future’ – meaning that this Māori knowledge system is continually being used, </a:t>
            </a:r>
            <a:endParaRPr/>
          </a:p>
          <a:p>
            <a:pPr indent="0" lvl="0" marL="0" marR="0" rtl="0" algn="l">
              <a:lnSpc>
                <a:spcPct val="100000"/>
              </a:lnSpc>
              <a:spcBef>
                <a:spcPts val="0"/>
              </a:spcBef>
              <a:spcAft>
                <a:spcPts val="0"/>
              </a:spcAft>
              <a:buClr>
                <a:srgbClr val="292929"/>
              </a:buClr>
              <a:buSzPts val="1800"/>
              <a:buFont typeface="Arial"/>
              <a:buNone/>
            </a:pPr>
            <a:r>
              <a:rPr b="0" i="0" lang="en" sz="1800" u="none" cap="none" strike="noStrike">
                <a:solidFill>
                  <a:srgbClr val="292929"/>
                </a:solidFill>
                <a:latin typeface="Arial"/>
                <a:ea typeface="Arial"/>
                <a:cs typeface="Arial"/>
                <a:sym typeface="Arial"/>
              </a:rPr>
              <a:t>adapted, and incorporated into people’s lives. This allows for new, innovative </a:t>
            </a:r>
            <a:endParaRPr/>
          </a:p>
          <a:p>
            <a:pPr indent="0" lvl="0" marL="0" marR="0" rtl="0" algn="l">
              <a:lnSpc>
                <a:spcPct val="100000"/>
              </a:lnSpc>
              <a:spcBef>
                <a:spcPts val="0"/>
              </a:spcBef>
              <a:spcAft>
                <a:spcPts val="0"/>
              </a:spcAft>
              <a:buClr>
                <a:srgbClr val="292929"/>
              </a:buClr>
              <a:buSzPts val="1800"/>
              <a:buFont typeface="Arial"/>
              <a:buNone/>
            </a:pPr>
            <a:r>
              <a:rPr b="0" i="0" lang="en" sz="1800" u="none" cap="none" strike="noStrike">
                <a:solidFill>
                  <a:srgbClr val="292929"/>
                </a:solidFill>
                <a:latin typeface="Arial"/>
                <a:ea typeface="Arial"/>
                <a:cs typeface="Arial"/>
                <a:sym typeface="Arial"/>
              </a:rPr>
              <a:t>ideas and practices, including those evolving from fresh discoveries and research.”</a:t>
            </a:r>
            <a:endParaRPr/>
          </a:p>
          <a:p>
            <a:pPr indent="0" lvl="0" marL="0" marR="0" rtl="0" algn="l">
              <a:lnSpc>
                <a:spcPct val="100000"/>
              </a:lnSpc>
              <a:spcBef>
                <a:spcPts val="0"/>
              </a:spcBef>
              <a:spcAft>
                <a:spcPts val="0"/>
              </a:spcAft>
              <a:buClr>
                <a:srgbClr val="292929"/>
              </a:buClr>
              <a:buSzPts val="1800"/>
              <a:buFont typeface="Arial"/>
              <a:buNone/>
            </a:pPr>
            <a:r>
              <a:rPr lang="en" sz="1800">
                <a:solidFill>
                  <a:srgbClr val="292929"/>
                </a:solidFill>
                <a:latin typeface="Arial"/>
                <a:ea typeface="Arial"/>
                <a:cs typeface="Arial"/>
                <a:sym typeface="Arial"/>
              </a:rPr>
              <a:t>(Varghese &amp; Crawford, 2021, p. 5)</a:t>
            </a:r>
            <a:endParaRPr b="0" i="0" sz="1800" u="none" cap="none" strike="noStrike">
              <a:solidFill>
                <a:srgbClr val="292929"/>
              </a:solidFill>
              <a:latin typeface="Arial"/>
              <a:ea typeface="Arial"/>
              <a:cs typeface="Arial"/>
              <a:sym typeface="Arial"/>
            </a:endParaRPr>
          </a:p>
        </p:txBody>
      </p:sp>
      <p:sp>
        <p:nvSpPr>
          <p:cNvPr id="166" name="Google Shape;166;p23"/>
          <p:cNvSpPr txBox="1"/>
          <p:nvPr/>
        </p:nvSpPr>
        <p:spPr>
          <a:xfrm>
            <a:off x="1134726" y="6263927"/>
            <a:ext cx="6728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u="sng">
                <a:solidFill>
                  <a:srgbClr val="F9FEFF"/>
                </a:solidFill>
                <a:latin typeface="Arial"/>
                <a:ea typeface="Arial"/>
                <a:cs typeface="Arial"/>
                <a:sym typeface="Arial"/>
                <a:hlinkClick r:id="rId3">
                  <a:extLst>
                    <a:ext uri="{A12FA001-AC4F-418D-AE19-62706E023703}">
                      <ahyp:hlinkClr val="tx"/>
                    </a:ext>
                  </a:extLst>
                </a:hlinkClick>
              </a:rPr>
              <a:t>A cultural framework for Indigenous, Local, and Science knowledge systems in ecology and natural resource management - Varghese - 2021 - Ecological Monographs - Wiley Online Library</a:t>
            </a:r>
            <a:endParaRPr sz="1200">
              <a:solidFill>
                <a:srgbClr val="F9FEFF"/>
              </a:solidFill>
              <a:latin typeface="Arial"/>
              <a:ea typeface="Arial"/>
              <a:cs typeface="Arial"/>
              <a:sym typeface="Arial"/>
            </a:endParaRPr>
          </a:p>
        </p:txBody>
      </p:sp>
      <p:pic>
        <p:nvPicPr>
          <p:cNvPr id="167" name="Google Shape;167;p23"/>
          <p:cNvPicPr preferRelativeResize="0"/>
          <p:nvPr/>
        </p:nvPicPr>
        <p:blipFill rotWithShape="1">
          <a:blip r:embed="rId4">
            <a:alphaModFix/>
          </a:blip>
          <a:srcRect b="44026" l="0" r="0" t="-11108"/>
          <a:stretch/>
        </p:blipFill>
        <p:spPr>
          <a:xfrm>
            <a:off x="332099" y="2269937"/>
            <a:ext cx="4016475" cy="3699689"/>
          </a:xfrm>
          <a:prstGeom prst="rect">
            <a:avLst/>
          </a:prstGeom>
          <a:noFill/>
          <a:ln>
            <a:noFill/>
          </a:ln>
        </p:spPr>
      </p:pic>
      <p:pic>
        <p:nvPicPr>
          <p:cNvPr id="168" name="Google Shape;168;p23"/>
          <p:cNvPicPr preferRelativeResize="0"/>
          <p:nvPr/>
        </p:nvPicPr>
        <p:blipFill rotWithShape="1">
          <a:blip r:embed="rId5">
            <a:alphaModFix/>
          </a:blip>
          <a:srcRect b="20979" l="0" r="0" t="0"/>
          <a:stretch/>
        </p:blipFill>
        <p:spPr>
          <a:xfrm>
            <a:off x="4572000" y="2891725"/>
            <a:ext cx="4350801" cy="3077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nvSpPr>
        <p:spPr>
          <a:xfrm flipH="1">
            <a:off x="436616" y="601928"/>
            <a:ext cx="7571400" cy="526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2400"/>
              <a:buFont typeface="Arial"/>
              <a:buNone/>
            </a:pPr>
            <a:r>
              <a:rPr b="0" i="0" lang="en" sz="2400" u="none" cap="none" strike="noStrike">
                <a:solidFill>
                  <a:srgbClr val="C00000"/>
                </a:solidFill>
                <a:latin typeface="Arial"/>
                <a:ea typeface="Arial"/>
                <a:cs typeface="Arial"/>
                <a:sym typeface="Arial"/>
              </a:rPr>
              <a:t>What “equal status” might (and might not) look like…</a:t>
            </a:r>
            <a:endParaRPr/>
          </a:p>
          <a:p>
            <a:pPr indent="0" lvl="0" marL="0" marR="0" rtl="0" algn="l">
              <a:lnSpc>
                <a:spcPct val="100000"/>
              </a:lnSpc>
              <a:spcBef>
                <a:spcPts val="0"/>
              </a:spcBef>
              <a:spcAft>
                <a:spcPts val="0"/>
              </a:spcAft>
              <a:buClr>
                <a:srgbClr val="F9FEFF"/>
              </a:buClr>
              <a:buSzPts val="2400"/>
              <a:buFont typeface="Arial"/>
              <a:buNone/>
            </a:pPr>
            <a:r>
              <a:t/>
            </a:r>
            <a:endParaRPr sz="2400">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2400"/>
              <a:buFont typeface="Arial"/>
              <a:buNone/>
            </a:pPr>
            <a:r>
              <a:rPr b="0" i="0" lang="en" sz="2400" u="none" cap="none" strike="noStrike">
                <a:solidFill>
                  <a:schemeClr val="accent1"/>
                </a:solidFill>
                <a:latin typeface="Arial"/>
                <a:ea typeface="Arial"/>
                <a:cs typeface="Arial"/>
                <a:sym typeface="Arial"/>
              </a:rPr>
              <a:t>Each knowledge system is judged according to its own internal integrity and fitness for purpose.</a:t>
            </a:r>
            <a:endParaRPr>
              <a:solidFill>
                <a:schemeClr val="accent1"/>
              </a:solidFill>
            </a:endParaRPr>
          </a:p>
          <a:p>
            <a:pPr indent="0" lvl="0" marL="0" marR="0" rtl="0" algn="l">
              <a:lnSpc>
                <a:spcPct val="100000"/>
              </a:lnSpc>
              <a:spcBef>
                <a:spcPts val="0"/>
              </a:spcBef>
              <a:spcAft>
                <a:spcPts val="0"/>
              </a:spcAft>
              <a:buClr>
                <a:srgbClr val="F9FEFF"/>
              </a:buClr>
              <a:buSzPts val="2400"/>
              <a:buFont typeface="Arial"/>
              <a:buNone/>
            </a:pPr>
            <a:r>
              <a:t/>
            </a:r>
            <a:endParaRPr sz="2400">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2400"/>
              <a:buFont typeface="Arial"/>
              <a:buNone/>
            </a:pPr>
            <a:r>
              <a:rPr b="0" i="0" lang="en" sz="2400" u="none" cap="none" strike="noStrike">
                <a:solidFill>
                  <a:schemeClr val="accent1"/>
                </a:solidFill>
                <a:latin typeface="Arial"/>
                <a:ea typeface="Arial"/>
                <a:cs typeface="Arial"/>
                <a:sym typeface="Arial"/>
              </a:rPr>
              <a:t>Appropriation of distinctive features of one knowledge </a:t>
            </a:r>
            <a:endParaRPr>
              <a:solidFill>
                <a:schemeClr val="accent1"/>
              </a:solidFill>
            </a:endParaRPr>
          </a:p>
          <a:p>
            <a:pPr indent="0" lvl="0" marL="0" marR="0" rtl="0" algn="l">
              <a:spcBef>
                <a:spcPts val="0"/>
              </a:spcBef>
              <a:spcAft>
                <a:spcPts val="0"/>
              </a:spcAft>
              <a:buNone/>
            </a:pPr>
            <a:r>
              <a:rPr b="0" i="0" lang="en" sz="2400" u="none" cap="none" strike="noStrike">
                <a:solidFill>
                  <a:schemeClr val="accent1"/>
                </a:solidFill>
                <a:latin typeface="Arial"/>
                <a:ea typeface="Arial"/>
                <a:cs typeface="Arial"/>
                <a:sym typeface="Arial"/>
              </a:rPr>
              <a:t>system into the other is </a:t>
            </a:r>
            <a:r>
              <a:rPr lang="en" sz="2400">
                <a:solidFill>
                  <a:schemeClr val="accent1"/>
                </a:solidFill>
                <a:latin typeface="Arial"/>
                <a:ea typeface="Arial"/>
                <a:cs typeface="Arial"/>
                <a:sym typeface="Arial"/>
              </a:rPr>
              <a:t>avoided (appropriation of </a:t>
            </a:r>
            <a:endParaRPr>
              <a:solidFill>
                <a:schemeClr val="accent1"/>
              </a:solidFill>
            </a:endParaRPr>
          </a:p>
          <a:p>
            <a:pPr indent="0" lvl="0" marL="0" marR="0" rtl="0" algn="l">
              <a:spcBef>
                <a:spcPts val="0"/>
              </a:spcBef>
              <a:spcAft>
                <a:spcPts val="0"/>
              </a:spcAft>
              <a:buNone/>
            </a:pPr>
            <a:r>
              <a:rPr lang="en" sz="2400">
                <a:solidFill>
                  <a:schemeClr val="accent1"/>
                </a:solidFill>
                <a:latin typeface="Arial"/>
                <a:ea typeface="Arial"/>
                <a:cs typeface="Arial"/>
                <a:sym typeface="Arial"/>
              </a:rPr>
              <a:t>mātauranga Māori into the science knowledge system </a:t>
            </a:r>
            <a:endParaRPr>
              <a:solidFill>
                <a:schemeClr val="accent1"/>
              </a:solidFill>
            </a:endParaRPr>
          </a:p>
          <a:p>
            <a:pPr indent="0" lvl="0" marL="0" marR="0" rtl="0" algn="l">
              <a:spcBef>
                <a:spcPts val="0"/>
              </a:spcBef>
              <a:spcAft>
                <a:spcPts val="0"/>
              </a:spcAft>
              <a:buNone/>
            </a:pPr>
            <a:r>
              <a:rPr lang="en" sz="2400">
                <a:solidFill>
                  <a:schemeClr val="accent1"/>
                </a:solidFill>
                <a:latin typeface="Arial"/>
                <a:ea typeface="Arial"/>
                <a:cs typeface="Arial"/>
                <a:sym typeface="Arial"/>
              </a:rPr>
              <a:t>is a form of </a:t>
            </a:r>
            <a:r>
              <a:rPr b="0" i="0" lang="en" sz="2400" u="none" cap="none" strike="noStrike">
                <a:solidFill>
                  <a:schemeClr val="accent1"/>
                </a:solidFill>
                <a:latin typeface="Arial"/>
                <a:ea typeface="Arial"/>
                <a:cs typeface="Arial"/>
                <a:sym typeface="Arial"/>
              </a:rPr>
              <a:t>recolonisation, no matter how well </a:t>
            </a:r>
            <a:endParaRPr>
              <a:solidFill>
                <a:schemeClr val="accent1"/>
              </a:solidFill>
            </a:endParaRPr>
          </a:p>
          <a:p>
            <a:pPr indent="0" lvl="0" marL="0" marR="0" rtl="0" algn="l">
              <a:spcBef>
                <a:spcPts val="0"/>
              </a:spcBef>
              <a:spcAft>
                <a:spcPts val="0"/>
              </a:spcAft>
              <a:buNone/>
            </a:pPr>
            <a:r>
              <a:rPr b="0" i="0" lang="en" sz="2400" u="none" cap="none" strike="noStrike">
                <a:solidFill>
                  <a:schemeClr val="accent1"/>
                </a:solidFill>
                <a:latin typeface="Arial"/>
                <a:ea typeface="Arial"/>
                <a:cs typeface="Arial"/>
                <a:sym typeface="Arial"/>
              </a:rPr>
              <a:t>intentioned).</a:t>
            </a:r>
            <a:endParaRPr>
              <a:solidFill>
                <a:schemeClr val="accent1"/>
              </a:solidFill>
            </a:endParaRPr>
          </a:p>
          <a:p>
            <a:pPr indent="0" lvl="0" marL="0" marR="0" rtl="0" algn="l">
              <a:lnSpc>
                <a:spcPct val="100000"/>
              </a:lnSpc>
              <a:spcBef>
                <a:spcPts val="0"/>
              </a:spcBef>
              <a:spcAft>
                <a:spcPts val="0"/>
              </a:spcAft>
              <a:buClr>
                <a:srgbClr val="F9FEFF"/>
              </a:buClr>
              <a:buSzPts val="2400"/>
              <a:buFont typeface="Arial"/>
              <a:buNone/>
            </a:pPr>
            <a:r>
              <a:t/>
            </a:r>
            <a:endParaRPr sz="2400">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2400"/>
              <a:buFont typeface="Arial"/>
              <a:buNone/>
            </a:pPr>
            <a:r>
              <a:rPr b="0" i="0" lang="en" sz="2400" u="none" cap="none" strike="noStrike">
                <a:solidFill>
                  <a:schemeClr val="accent1"/>
                </a:solidFill>
                <a:latin typeface="Arial"/>
                <a:ea typeface="Arial"/>
                <a:cs typeface="Arial"/>
                <a:sym typeface="Arial"/>
              </a:rPr>
              <a:t>Equal status does not necessarily imply equal time. </a:t>
            </a:r>
            <a:endParaRPr>
              <a:solidFill>
                <a:schemeClr val="accent1"/>
              </a:solidFill>
            </a:endParaRPr>
          </a:p>
          <a:p>
            <a:pPr indent="0" lvl="0" marL="0" marR="0" rtl="0" algn="l">
              <a:lnSpc>
                <a:spcPct val="100000"/>
              </a:lnSpc>
              <a:spcBef>
                <a:spcPts val="0"/>
              </a:spcBef>
              <a:spcAft>
                <a:spcPts val="0"/>
              </a:spcAft>
              <a:buClr>
                <a:schemeClr val="lt2"/>
              </a:buClr>
              <a:buSzPts val="2400"/>
              <a:buFont typeface="Arial"/>
              <a:buNone/>
            </a:pPr>
            <a:r>
              <a:rPr b="0" i="0" lang="en" sz="2400" u="none" cap="none" strike="noStrike">
                <a:solidFill>
                  <a:schemeClr val="accent1"/>
                </a:solidFill>
                <a:latin typeface="Arial"/>
                <a:ea typeface="Arial"/>
                <a:cs typeface="Arial"/>
                <a:sym typeface="Arial"/>
              </a:rPr>
              <a:t>Knowledge systems are brought together when there is a constructive reason for doing so.       </a:t>
            </a:r>
            <a:endParaRPr>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pic>
        <p:nvPicPr>
          <p:cNvPr id="39" name="Google Shape;39;p7"/>
          <p:cNvPicPr preferRelativeResize="0"/>
          <p:nvPr/>
        </p:nvPicPr>
        <p:blipFill rotWithShape="1">
          <a:blip r:embed="rId3">
            <a:alphaModFix/>
          </a:blip>
          <a:srcRect b="7635" l="1498" r="1196" t="8912"/>
          <a:stretch/>
        </p:blipFill>
        <p:spPr>
          <a:xfrm>
            <a:off x="0" y="5544484"/>
            <a:ext cx="9144005" cy="1313516"/>
          </a:xfrm>
          <a:prstGeom prst="rect">
            <a:avLst/>
          </a:prstGeom>
          <a:noFill/>
          <a:ln>
            <a:noFill/>
          </a:ln>
        </p:spPr>
      </p:pic>
      <p:sp>
        <p:nvSpPr>
          <p:cNvPr id="40" name="Google Shape;40;p7"/>
          <p:cNvSpPr txBox="1"/>
          <p:nvPr/>
        </p:nvSpPr>
        <p:spPr>
          <a:xfrm>
            <a:off x="294550" y="181325"/>
            <a:ext cx="7465800" cy="7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300">
                <a:solidFill>
                  <a:schemeClr val="accent1"/>
                </a:solidFill>
              </a:rPr>
              <a:t>The Science Learning Hub </a:t>
            </a:r>
            <a:endParaRPr sz="1500"/>
          </a:p>
        </p:txBody>
      </p:sp>
      <p:sp>
        <p:nvSpPr>
          <p:cNvPr id="41" name="Google Shape;41;p7"/>
          <p:cNvSpPr txBox="1"/>
          <p:nvPr/>
        </p:nvSpPr>
        <p:spPr>
          <a:xfrm>
            <a:off x="783900" y="902825"/>
            <a:ext cx="8111700" cy="3279000"/>
          </a:xfrm>
          <a:prstGeom prst="rect">
            <a:avLst/>
          </a:prstGeom>
          <a:noFill/>
          <a:ln>
            <a:noFill/>
          </a:ln>
        </p:spPr>
        <p:txBody>
          <a:bodyPr anchorCtr="0" anchor="ctr" bIns="91425" lIns="91425" spcFirstLastPara="1" rIns="91425" wrap="square" tIns="91425">
            <a:noAutofit/>
          </a:bodyPr>
          <a:lstStyle/>
          <a:p>
            <a:pPr indent="-349250" lvl="0" marL="349250" rtl="0" algn="l">
              <a:lnSpc>
                <a:spcPct val="80000"/>
              </a:lnSpc>
              <a:spcBef>
                <a:spcPts val="0"/>
              </a:spcBef>
              <a:spcAft>
                <a:spcPts val="0"/>
              </a:spcAft>
              <a:buClr>
                <a:srgbClr val="6FB7D7"/>
              </a:buClr>
              <a:buSzPts val="2640"/>
              <a:buFont typeface="Noto Sans Symbols"/>
              <a:buChar char="●"/>
            </a:pPr>
            <a:r>
              <a:rPr lang="en" sz="2400">
                <a:solidFill>
                  <a:srgbClr val="595959"/>
                </a:solidFill>
              </a:rPr>
              <a:t>A trustworthy online resource – produced by educators and scientists</a:t>
            </a:r>
            <a:endParaRPr sz="2400">
              <a:solidFill>
                <a:srgbClr val="595959"/>
              </a:solidFill>
            </a:endParaRPr>
          </a:p>
          <a:p>
            <a:pPr indent="-349250" lvl="0" marL="349250" rtl="0" algn="l">
              <a:lnSpc>
                <a:spcPct val="80000"/>
              </a:lnSpc>
              <a:spcBef>
                <a:spcPts val="1000"/>
              </a:spcBef>
              <a:spcAft>
                <a:spcPts val="0"/>
              </a:spcAft>
              <a:buClr>
                <a:srgbClr val="6FB7D7"/>
              </a:buClr>
              <a:buSzPts val="2640"/>
              <a:buFont typeface="Noto Sans Symbols"/>
              <a:buChar char="●"/>
            </a:pPr>
            <a:r>
              <a:rPr lang="en" sz="2400">
                <a:solidFill>
                  <a:srgbClr val="595959"/>
                </a:solidFill>
              </a:rPr>
              <a:t>Based on world-class New Zealand science research</a:t>
            </a:r>
            <a:endParaRPr sz="2400">
              <a:solidFill>
                <a:srgbClr val="595959"/>
              </a:solidFill>
            </a:endParaRPr>
          </a:p>
          <a:p>
            <a:pPr indent="-349250" lvl="0" marL="349250" rtl="0" algn="l">
              <a:lnSpc>
                <a:spcPct val="80000"/>
              </a:lnSpc>
              <a:spcBef>
                <a:spcPts val="1000"/>
              </a:spcBef>
              <a:spcAft>
                <a:spcPts val="0"/>
              </a:spcAft>
              <a:buClr>
                <a:srgbClr val="6FB7D7"/>
              </a:buClr>
              <a:buSzPts val="2640"/>
              <a:buFont typeface="Noto Sans Symbols"/>
              <a:buChar char="●"/>
            </a:pPr>
            <a:r>
              <a:rPr lang="en" sz="2400">
                <a:solidFill>
                  <a:srgbClr val="595959"/>
                </a:solidFill>
              </a:rPr>
              <a:t>Supported by learning activities, information about the key science ideas and concepts, multimedia tools and other resources</a:t>
            </a:r>
            <a:endParaRPr sz="2400">
              <a:solidFill>
                <a:srgbClr val="595959"/>
              </a:solidFill>
            </a:endParaRPr>
          </a:p>
          <a:p>
            <a:pPr indent="-349250" lvl="0" marL="349250" rtl="0" algn="l">
              <a:lnSpc>
                <a:spcPct val="80000"/>
              </a:lnSpc>
              <a:spcBef>
                <a:spcPts val="1000"/>
              </a:spcBef>
              <a:spcAft>
                <a:spcPts val="1000"/>
              </a:spcAft>
              <a:buClr>
                <a:srgbClr val="6FB7D7"/>
              </a:buClr>
              <a:buSzPts val="2640"/>
              <a:buFont typeface="Noto Sans Symbols"/>
              <a:buChar char="●"/>
            </a:pPr>
            <a:r>
              <a:rPr lang="en" sz="2400">
                <a:solidFill>
                  <a:srgbClr val="595959"/>
                </a:solidFill>
              </a:rPr>
              <a:t>Written for New Zealand teachers and students </a:t>
            </a:r>
            <a:endParaRPr/>
          </a:p>
        </p:txBody>
      </p:sp>
      <p:pic>
        <p:nvPicPr>
          <p:cNvPr id="42" name="Google Shape;42;p7"/>
          <p:cNvPicPr preferRelativeResize="0"/>
          <p:nvPr/>
        </p:nvPicPr>
        <p:blipFill>
          <a:blip r:embed="rId4">
            <a:alphaModFix/>
          </a:blip>
          <a:stretch>
            <a:fillRect/>
          </a:stretch>
        </p:blipFill>
        <p:spPr>
          <a:xfrm>
            <a:off x="723200" y="4275350"/>
            <a:ext cx="7576200" cy="12281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nvSpPr>
        <p:spPr>
          <a:xfrm>
            <a:off x="273900" y="2006100"/>
            <a:ext cx="6224400" cy="4063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000"/>
              <a:buFont typeface="Arial"/>
              <a:buNone/>
            </a:pPr>
            <a:r>
              <a:rPr lang="en" sz="2000">
                <a:solidFill>
                  <a:schemeClr val="accent1"/>
                </a:solidFill>
                <a:latin typeface="Arial"/>
                <a:ea typeface="Arial"/>
                <a:cs typeface="Arial"/>
                <a:sym typeface="Arial"/>
              </a:rPr>
              <a:t>“As they take their learning out into the world, </a:t>
            </a:r>
            <a:br>
              <a:rPr lang="en" sz="2000">
                <a:solidFill>
                  <a:schemeClr val="accent1"/>
                </a:solidFill>
                <a:latin typeface="Arial"/>
                <a:ea typeface="Arial"/>
                <a:cs typeface="Arial"/>
                <a:sym typeface="Arial"/>
              </a:rPr>
            </a:br>
            <a:r>
              <a:rPr lang="en" sz="2000">
                <a:solidFill>
                  <a:schemeClr val="accent1"/>
                </a:solidFill>
                <a:latin typeface="Arial"/>
                <a:ea typeface="Arial"/>
                <a:cs typeface="Arial"/>
                <a:sym typeface="Arial"/>
              </a:rPr>
              <a:t>young people will be able to understand and interpret </a:t>
            </a:r>
            <a:br>
              <a:rPr lang="en" sz="2000">
                <a:solidFill>
                  <a:schemeClr val="accent1"/>
                </a:solidFill>
                <a:latin typeface="Arial"/>
                <a:ea typeface="Arial"/>
                <a:cs typeface="Arial"/>
                <a:sym typeface="Arial"/>
              </a:rPr>
            </a:br>
            <a:r>
              <a:rPr lang="en" sz="2000">
                <a:solidFill>
                  <a:schemeClr val="accent1"/>
                </a:solidFill>
                <a:latin typeface="Arial"/>
                <a:ea typeface="Arial"/>
                <a:cs typeface="Arial"/>
                <a:sym typeface="Arial"/>
              </a:rPr>
              <a:t>events and experiences through at least two different </a:t>
            </a:r>
            <a:br>
              <a:rPr lang="en" sz="2000">
                <a:solidFill>
                  <a:schemeClr val="accent1"/>
                </a:solidFill>
                <a:latin typeface="Arial"/>
                <a:ea typeface="Arial"/>
                <a:cs typeface="Arial"/>
                <a:sym typeface="Arial"/>
              </a:rPr>
            </a:br>
            <a:r>
              <a:rPr b="1" lang="en" sz="2000">
                <a:solidFill>
                  <a:schemeClr val="accent1"/>
                </a:solidFill>
              </a:rPr>
              <a:t>knowledge lenses</a:t>
            </a:r>
            <a:r>
              <a:rPr lang="en" sz="2000">
                <a:solidFill>
                  <a:schemeClr val="accent1"/>
                </a:solidFill>
                <a:latin typeface="Arial"/>
                <a:ea typeface="Arial"/>
                <a:cs typeface="Arial"/>
                <a:sym typeface="Arial"/>
              </a:rPr>
              <a:t>: they will understand their place and identity in the natural world through the lens of science, and through the lens of mātauranga Māori, as well as other relevant cultural–historical </a:t>
            </a:r>
            <a:r>
              <a:rPr b="1" lang="en" sz="2000">
                <a:solidFill>
                  <a:schemeClr val="accent1"/>
                </a:solidFill>
              </a:rPr>
              <a:t>knowledge systems</a:t>
            </a:r>
            <a:r>
              <a:rPr lang="en" sz="2000">
                <a:solidFill>
                  <a:schemeClr val="accent1"/>
                </a:solidFill>
                <a:latin typeface="Arial"/>
                <a:ea typeface="Arial"/>
                <a:cs typeface="Arial"/>
                <a:sym typeface="Arial"/>
              </a:rPr>
              <a:t>. They will know how and when to draw on the contributions and strengths of science, mātauranga Māori, and other cultural–historical ways of knowing nature, to live as ethically and responsibly as possible”</a:t>
            </a:r>
            <a:endParaRPr sz="4400">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F9FEFF"/>
              </a:buClr>
              <a:buSzPts val="1800"/>
              <a:buFont typeface="Arial"/>
              <a:buNone/>
            </a:pPr>
            <a:r>
              <a:t/>
            </a:r>
            <a:endParaRPr b="0" i="0" sz="1800" u="none" cap="none" strike="noStrike">
              <a:solidFill>
                <a:srgbClr val="F9FEFF"/>
              </a:solidFill>
              <a:latin typeface="Arial"/>
              <a:ea typeface="Arial"/>
              <a:cs typeface="Arial"/>
              <a:sym typeface="Arial"/>
            </a:endParaRPr>
          </a:p>
        </p:txBody>
      </p:sp>
      <p:sp>
        <p:nvSpPr>
          <p:cNvPr id="179" name="Google Shape;179;p25"/>
          <p:cNvSpPr txBox="1"/>
          <p:nvPr/>
        </p:nvSpPr>
        <p:spPr>
          <a:xfrm>
            <a:off x="273901" y="554296"/>
            <a:ext cx="5659200" cy="1200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Having two knowledge systems to draw on is a tāonga that is potentially available to all the young people of Aotearoa</a:t>
            </a:r>
            <a:endParaRPr/>
          </a:p>
        </p:txBody>
      </p:sp>
      <p:pic>
        <p:nvPicPr>
          <p:cNvPr id="180" name="Google Shape;180;p25"/>
          <p:cNvPicPr preferRelativeResize="0"/>
          <p:nvPr/>
        </p:nvPicPr>
        <p:blipFill>
          <a:blip r:embed="rId3">
            <a:alphaModFix/>
          </a:blip>
          <a:stretch>
            <a:fillRect/>
          </a:stretch>
        </p:blipFill>
        <p:spPr>
          <a:xfrm>
            <a:off x="6531424" y="2224900"/>
            <a:ext cx="2421375"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6"/>
          <p:cNvPicPr preferRelativeResize="0"/>
          <p:nvPr/>
        </p:nvPicPr>
        <p:blipFill rotWithShape="1">
          <a:blip r:embed="rId3">
            <a:alphaModFix/>
          </a:blip>
          <a:srcRect b="0" l="0" r="0" t="6994"/>
          <a:stretch/>
        </p:blipFill>
        <p:spPr>
          <a:xfrm>
            <a:off x="686763" y="1238550"/>
            <a:ext cx="7646625" cy="4587376"/>
          </a:xfrm>
          <a:prstGeom prst="rect">
            <a:avLst/>
          </a:prstGeom>
          <a:noFill/>
          <a:ln>
            <a:noFill/>
          </a:ln>
        </p:spPr>
      </p:pic>
      <p:sp>
        <p:nvSpPr>
          <p:cNvPr id="187" name="Google Shape;187;p26"/>
          <p:cNvSpPr txBox="1"/>
          <p:nvPr/>
        </p:nvSpPr>
        <p:spPr>
          <a:xfrm>
            <a:off x="457200" y="3285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3600">
                <a:solidFill>
                  <a:srgbClr val="2C7C9F"/>
                </a:solidFill>
              </a:rPr>
              <a:t>Participant</a:t>
            </a:r>
            <a:r>
              <a:rPr b="1" lang="en" sz="3600">
                <a:solidFill>
                  <a:srgbClr val="2C7C9F"/>
                </a:solidFill>
              </a:rPr>
              <a:t> </a:t>
            </a:r>
            <a:endParaRPr b="1" sz="3600">
              <a:solidFill>
                <a:srgbClr val="2C7C9F"/>
              </a:solidFill>
            </a:endParaRPr>
          </a:p>
          <a:p>
            <a:pPr indent="0" lvl="0" marL="0" rtl="0" algn="ctr">
              <a:spcBef>
                <a:spcPts val="0"/>
              </a:spcBef>
              <a:spcAft>
                <a:spcPts val="0"/>
              </a:spcAft>
              <a:buNone/>
            </a:pPr>
            <a:r>
              <a:rPr b="1" lang="en" sz="3600">
                <a:solidFill>
                  <a:srgbClr val="2C7C9F"/>
                </a:solidFill>
              </a:rPr>
              <a:t>questions: </a:t>
            </a:r>
            <a:endParaRPr b="1" sz="3600">
              <a:solidFill>
                <a:srgbClr val="2C7C9F"/>
              </a:solidFill>
            </a:endParaRPr>
          </a:p>
          <a:p>
            <a:pPr indent="0" lvl="0" marL="0" rtl="0" algn="ctr">
              <a:spcBef>
                <a:spcPts val="0"/>
              </a:spcBef>
              <a:spcAft>
                <a:spcPts val="0"/>
              </a:spcAft>
              <a:buNone/>
            </a:pPr>
            <a:r>
              <a:t/>
            </a:r>
            <a:endParaRPr b="1" sz="3600">
              <a:solidFill>
                <a:srgbClr val="2C7C9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966000" y="335036"/>
            <a:ext cx="7212000" cy="1134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800"/>
              <a:buFont typeface="Calibri"/>
              <a:buNone/>
            </a:pPr>
            <a:r>
              <a:rPr b="1" i="0" lang="en" sz="3200" u="none" cap="none" strike="noStrike">
                <a:solidFill>
                  <a:schemeClr val="accent1"/>
                </a:solidFill>
                <a:latin typeface="Calibri"/>
                <a:ea typeface="Calibri"/>
                <a:cs typeface="Calibri"/>
                <a:sym typeface="Calibri"/>
              </a:rPr>
              <a:t>Thanks – want to keep in touch?</a:t>
            </a:r>
            <a:endParaRPr b="1" i="0" sz="32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800"/>
              <a:buFont typeface="Calibri"/>
              <a:buNone/>
            </a:pPr>
            <a:r>
              <a:t/>
            </a:r>
            <a:endParaRPr b="1" i="0" sz="3200" u="none" cap="none" strike="noStrike">
              <a:solidFill>
                <a:schemeClr val="dk2"/>
              </a:solidFill>
              <a:latin typeface="Calibri"/>
              <a:ea typeface="Calibri"/>
              <a:cs typeface="Calibri"/>
              <a:sym typeface="Calibri"/>
            </a:endParaRPr>
          </a:p>
        </p:txBody>
      </p:sp>
      <p:sp>
        <p:nvSpPr>
          <p:cNvPr id="193" name="Google Shape;193;p27"/>
          <p:cNvSpPr txBox="1"/>
          <p:nvPr/>
        </p:nvSpPr>
        <p:spPr>
          <a:xfrm>
            <a:off x="2708950" y="1524151"/>
            <a:ext cx="4920600" cy="2472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400"/>
              <a:buFont typeface="Calibri"/>
              <a:buNone/>
            </a:pPr>
            <a:r>
              <a:rPr b="0" i="0" lang="en" sz="1400" u="none" cap="none" strike="noStrike">
                <a:solidFill>
                  <a:srgbClr val="000000"/>
                </a:solidFill>
                <a:latin typeface="Arial"/>
                <a:ea typeface="Arial"/>
                <a:cs typeface="Arial"/>
                <a:sym typeface="Arial"/>
              </a:rPr>
              <a:t>Email us on </a:t>
            </a:r>
            <a:r>
              <a:rPr b="0" i="0" lang="en" sz="1400" u="sng" cap="none" strike="noStrike">
                <a:solidFill>
                  <a:schemeClr val="hlink"/>
                </a:solidFill>
                <a:latin typeface="Arial"/>
                <a:ea typeface="Arial"/>
                <a:cs typeface="Arial"/>
                <a:sym typeface="Arial"/>
                <a:hlinkClick r:id="rId3"/>
              </a:rPr>
              <a:t>enquiries@sciencelearn.org.nz</a:t>
            </a:r>
            <a:r>
              <a:rPr b="0" i="0" lang="en" sz="1400" u="none" cap="none" strike="noStrike">
                <a:solidFill>
                  <a:srgbClr val="674EA7"/>
                </a:solidFill>
                <a:latin typeface="Arial"/>
                <a:ea typeface="Arial"/>
                <a:cs typeface="Arial"/>
                <a:sym typeface="Arial"/>
              </a:rPr>
              <a:t> </a:t>
            </a:r>
            <a:endParaRPr b="0" i="0" sz="1000" u="none" cap="none" strike="noStrike">
              <a:solidFill>
                <a:srgbClr val="674EA7"/>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400"/>
              <a:buFont typeface="Calibri"/>
              <a:buNone/>
            </a:pPr>
            <a:r>
              <a:t/>
            </a:r>
            <a:endParaRPr b="0" i="0" sz="1000" u="none" cap="none" strike="noStrike">
              <a:solidFill>
                <a:srgbClr val="674EA7"/>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400"/>
              <a:buFont typeface="Calibri"/>
              <a:buNone/>
            </a:pPr>
            <a:r>
              <a:rPr b="0" i="0" lang="en" sz="1400" u="sng" cap="none" strike="noStrike">
                <a:solidFill>
                  <a:schemeClr val="hlink"/>
                </a:solidFill>
                <a:latin typeface="Arial"/>
                <a:ea typeface="Arial"/>
                <a:cs typeface="Arial"/>
                <a:sym typeface="Arial"/>
                <a:hlinkClick r:id="rId4"/>
              </a:rPr>
              <a:t>https://twitter.com/NZScienceLearn</a:t>
            </a:r>
            <a:endParaRPr b="0" i="0" sz="1000" u="none" cap="none" strike="noStrike">
              <a:solidFill>
                <a:srgbClr val="674EA7"/>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000" u="sng" cap="none" strike="noStrike">
              <a:solidFill>
                <a:srgbClr val="674EA7"/>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400"/>
              <a:buFont typeface="Calibri"/>
              <a:buNone/>
            </a:pPr>
            <a:r>
              <a:rPr b="0" i="0" lang="en" sz="1400" u="sng" cap="none" strike="noStrike">
                <a:solidFill>
                  <a:schemeClr val="hlink"/>
                </a:solidFill>
                <a:latin typeface="Arial"/>
                <a:ea typeface="Arial"/>
                <a:cs typeface="Arial"/>
                <a:sym typeface="Arial"/>
                <a:hlinkClick r:id="rId5"/>
              </a:rPr>
              <a:t>www.facebook.com/nzsciencelearn</a:t>
            </a:r>
            <a:endParaRPr b="0" i="0" sz="1000" u="none" cap="none" strike="noStrike">
              <a:solidFill>
                <a:srgbClr val="674EA7"/>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400"/>
              <a:buFont typeface="Calibri"/>
              <a:buNone/>
            </a:pPr>
            <a:r>
              <a:rPr b="0" i="0" lang="en" sz="1000" u="sng" cap="none" strike="noStrike">
                <a:solidFill>
                  <a:srgbClr val="674EA7"/>
                </a:solidFill>
                <a:latin typeface="Arial"/>
                <a:ea typeface="Arial"/>
                <a:cs typeface="Arial"/>
                <a:sym typeface="Arial"/>
              </a:rPr>
              <a:t> </a:t>
            </a:r>
            <a:endParaRPr b="0" i="0" sz="1000" u="none" cap="none" strike="noStrike">
              <a:solidFill>
                <a:srgbClr val="674EA7"/>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400"/>
              <a:buFont typeface="Calibri"/>
              <a:buNone/>
            </a:pPr>
            <a:r>
              <a:rPr b="0" i="0" lang="en" sz="1400" u="sng" cap="none" strike="noStrike">
                <a:solidFill>
                  <a:schemeClr val="hlink"/>
                </a:solidFill>
                <a:latin typeface="Arial"/>
                <a:ea typeface="Arial"/>
                <a:cs typeface="Arial"/>
                <a:sym typeface="Arial"/>
                <a:hlinkClick r:id="rId6"/>
              </a:rPr>
              <a:t>https://nz.pinterest.com/nzsciencelearn</a:t>
            </a:r>
            <a:endParaRPr b="0" i="0" sz="1000" u="none" cap="none" strike="noStrike">
              <a:solidFill>
                <a:srgbClr val="674EA7"/>
              </a:solidFill>
              <a:latin typeface="Arial"/>
              <a:ea typeface="Arial"/>
              <a:cs typeface="Arial"/>
              <a:sym typeface="Arial"/>
            </a:endParaRPr>
          </a:p>
          <a:p>
            <a:pPr indent="0" lvl="0" marL="0" rtl="0" algn="l">
              <a:lnSpc>
                <a:spcPct val="150000"/>
              </a:lnSpc>
              <a:spcBef>
                <a:spcPts val="0"/>
              </a:spcBef>
              <a:spcAft>
                <a:spcPts val="0"/>
              </a:spcAft>
              <a:buClr>
                <a:schemeClr val="hlink"/>
              </a:buClr>
              <a:buSzPts val="400"/>
              <a:buFont typeface="Calibri"/>
              <a:buNone/>
            </a:pPr>
            <a:r>
              <a:t/>
            </a:r>
            <a:endParaRPr b="0" i="0" sz="1000" u="none" cap="none" strike="noStrike">
              <a:solidFill>
                <a:srgbClr val="674EA7"/>
              </a:solidFill>
              <a:latin typeface="Arial"/>
              <a:ea typeface="Arial"/>
              <a:cs typeface="Arial"/>
              <a:sym typeface="Arial"/>
            </a:endParaRPr>
          </a:p>
          <a:p>
            <a:pPr indent="0" lvl="0" marL="0" rtl="0" algn="l">
              <a:lnSpc>
                <a:spcPct val="150000"/>
              </a:lnSpc>
              <a:spcBef>
                <a:spcPts val="0"/>
              </a:spcBef>
              <a:spcAft>
                <a:spcPts val="0"/>
              </a:spcAft>
              <a:buClr>
                <a:schemeClr val="hlink"/>
              </a:buClr>
              <a:buSzPts val="400"/>
              <a:buFont typeface="Calibri"/>
              <a:buNone/>
            </a:pPr>
            <a:r>
              <a:rPr lang="en" u="sng">
                <a:solidFill>
                  <a:schemeClr val="hlink"/>
                </a:solidFill>
                <a:hlinkClick r:id="rId7"/>
              </a:rPr>
              <a:t>www.instagram.com/sciencelearninghubnz</a:t>
            </a:r>
            <a:endParaRPr b="0" i="0" sz="1600" u="none" cap="none" strike="noStrike">
              <a:solidFill>
                <a:srgbClr val="000000"/>
              </a:solidFill>
              <a:latin typeface="Calibri"/>
              <a:ea typeface="Calibri"/>
              <a:cs typeface="Calibri"/>
              <a:sym typeface="Calibri"/>
            </a:endParaRPr>
          </a:p>
        </p:txBody>
      </p:sp>
      <p:pic>
        <p:nvPicPr>
          <p:cNvPr id="194" name="Google Shape;194;p27"/>
          <p:cNvPicPr preferRelativeResize="0"/>
          <p:nvPr/>
        </p:nvPicPr>
        <p:blipFill rotWithShape="1">
          <a:blip r:embed="rId8">
            <a:alphaModFix/>
          </a:blip>
          <a:srcRect b="7635" l="1498" r="1196" t="8912"/>
          <a:stretch/>
        </p:blipFill>
        <p:spPr>
          <a:xfrm>
            <a:off x="0" y="5544484"/>
            <a:ext cx="9144005" cy="1313516"/>
          </a:xfrm>
          <a:prstGeom prst="rect">
            <a:avLst/>
          </a:prstGeom>
          <a:noFill/>
          <a:ln>
            <a:noFill/>
          </a:ln>
        </p:spPr>
      </p:pic>
      <p:pic>
        <p:nvPicPr>
          <p:cNvPr id="195" name="Google Shape;195;p27"/>
          <p:cNvPicPr preferRelativeResize="0"/>
          <p:nvPr/>
        </p:nvPicPr>
        <p:blipFill>
          <a:blip r:embed="rId9">
            <a:alphaModFix/>
          </a:blip>
          <a:stretch>
            <a:fillRect/>
          </a:stretch>
        </p:blipFill>
        <p:spPr>
          <a:xfrm>
            <a:off x="2076738" y="1469100"/>
            <a:ext cx="397675" cy="397675"/>
          </a:xfrm>
          <a:prstGeom prst="rect">
            <a:avLst/>
          </a:prstGeom>
          <a:noFill/>
          <a:ln>
            <a:noFill/>
          </a:ln>
        </p:spPr>
      </p:pic>
      <p:pic>
        <p:nvPicPr>
          <p:cNvPr id="196" name="Google Shape;196;p27"/>
          <p:cNvPicPr preferRelativeResize="0"/>
          <p:nvPr/>
        </p:nvPicPr>
        <p:blipFill rotWithShape="1">
          <a:blip r:embed="rId10">
            <a:alphaModFix/>
          </a:blip>
          <a:srcRect b="0" l="20571" r="0" t="15254"/>
          <a:stretch/>
        </p:blipFill>
        <p:spPr>
          <a:xfrm>
            <a:off x="2114169" y="2082967"/>
            <a:ext cx="322807" cy="403733"/>
          </a:xfrm>
          <a:prstGeom prst="rect">
            <a:avLst/>
          </a:prstGeom>
          <a:noFill/>
          <a:ln>
            <a:noFill/>
          </a:ln>
        </p:spPr>
      </p:pic>
      <p:pic>
        <p:nvPicPr>
          <p:cNvPr id="197" name="Google Shape;197;p27"/>
          <p:cNvPicPr preferRelativeResize="0"/>
          <p:nvPr/>
        </p:nvPicPr>
        <p:blipFill>
          <a:blip r:embed="rId11">
            <a:alphaModFix/>
          </a:blip>
          <a:stretch>
            <a:fillRect/>
          </a:stretch>
        </p:blipFill>
        <p:spPr>
          <a:xfrm>
            <a:off x="2127076" y="2617834"/>
            <a:ext cx="296999" cy="285000"/>
          </a:xfrm>
          <a:prstGeom prst="rect">
            <a:avLst/>
          </a:prstGeom>
          <a:noFill/>
          <a:ln>
            <a:noFill/>
          </a:ln>
        </p:spPr>
      </p:pic>
      <p:pic>
        <p:nvPicPr>
          <p:cNvPr id="198" name="Google Shape;198;p27"/>
          <p:cNvPicPr preferRelativeResize="0"/>
          <p:nvPr/>
        </p:nvPicPr>
        <p:blipFill rotWithShape="1">
          <a:blip r:embed="rId12">
            <a:alphaModFix/>
          </a:blip>
          <a:srcRect b="0" l="11777" r="0" t="9673"/>
          <a:stretch/>
        </p:blipFill>
        <p:spPr>
          <a:xfrm>
            <a:off x="2127084" y="3033960"/>
            <a:ext cx="297000" cy="395054"/>
          </a:xfrm>
          <a:prstGeom prst="rect">
            <a:avLst/>
          </a:prstGeom>
          <a:noFill/>
          <a:ln>
            <a:noFill/>
          </a:ln>
        </p:spPr>
      </p:pic>
      <p:pic>
        <p:nvPicPr>
          <p:cNvPr id="199" name="Google Shape;199;p27"/>
          <p:cNvPicPr preferRelativeResize="0"/>
          <p:nvPr/>
        </p:nvPicPr>
        <p:blipFill>
          <a:blip r:embed="rId13">
            <a:alphaModFix/>
          </a:blip>
          <a:stretch>
            <a:fillRect/>
          </a:stretch>
        </p:blipFill>
        <p:spPr>
          <a:xfrm>
            <a:off x="2127072" y="3653869"/>
            <a:ext cx="297000" cy="2970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graphicFrame>
        <p:nvGraphicFramePr>
          <p:cNvPr id="48" name="Google Shape;48;p8"/>
          <p:cNvGraphicFramePr/>
          <p:nvPr/>
        </p:nvGraphicFramePr>
        <p:xfrm>
          <a:off x="139850" y="566600"/>
          <a:ext cx="3000000" cy="3000000"/>
        </p:xfrm>
        <a:graphic>
          <a:graphicData uri="http://schemas.openxmlformats.org/drawingml/2006/table">
            <a:tbl>
              <a:tblPr>
                <a:noFill/>
                <a:tableStyleId>{51F17BDB-7396-4F4B-9BA6-3E360A2865FF}</a:tableStyleId>
              </a:tblPr>
              <a:tblGrid>
                <a:gridCol w="6348150"/>
                <a:gridCol w="1368300"/>
                <a:gridCol w="1147850"/>
              </a:tblGrid>
              <a:tr h="610375">
                <a:tc>
                  <a:txBody>
                    <a:bodyPr/>
                    <a:lstStyle/>
                    <a:p>
                      <a:pPr indent="0" lvl="0" marL="0" rtl="0" algn="l">
                        <a:spcBef>
                          <a:spcPts val="0"/>
                        </a:spcBef>
                        <a:spcAft>
                          <a:spcPts val="0"/>
                        </a:spcAft>
                        <a:buNone/>
                      </a:pPr>
                      <a:r>
                        <a:rPr b="1" lang="en" sz="1600"/>
                        <a:t>Topic</a:t>
                      </a:r>
                      <a:endParaRPr b="1"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b="1" lang="en" sz="1600"/>
                        <a:t>Slideshow </a:t>
                      </a:r>
                      <a:endParaRPr b="1" sz="1600"/>
                    </a:p>
                    <a:p>
                      <a:pPr indent="0" lvl="0" marL="0" rtl="0" algn="l">
                        <a:spcBef>
                          <a:spcPts val="0"/>
                        </a:spcBef>
                        <a:spcAft>
                          <a:spcPts val="0"/>
                        </a:spcAft>
                        <a:buNone/>
                      </a:pPr>
                      <a:r>
                        <a:rPr b="1" lang="en" sz="1600"/>
                        <a:t>number(s)</a:t>
                      </a:r>
                      <a:endParaRPr b="1" sz="1600"/>
                    </a:p>
                  </a:txBody>
                  <a:tcPr marT="68575" marB="68575" marR="91425" marL="68580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b="1" lang="en" sz="1600"/>
                        <a:t>Video timecode</a:t>
                      </a:r>
                      <a:endParaRPr b="1" sz="1600"/>
                    </a:p>
                  </a:txBody>
                  <a:tcPr marT="68575" marB="68575" marR="91425" marL="285750">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Introducing the Science Learning Hub and presenters</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1</a:t>
                      </a:r>
                      <a:r>
                        <a:rPr lang="en" sz="1600">
                          <a:solidFill>
                            <a:schemeClr val="dk1"/>
                          </a:solidFill>
                        </a:rPr>
                        <a:t>–2</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00:00</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Index</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3</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00:29</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Why ask the question “What is a knowledge system”? &amp; d</a:t>
                      </a:r>
                      <a:r>
                        <a:rPr lang="en"/>
                        <a:t>efinitions</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4</a:t>
                      </a:r>
                      <a:r>
                        <a:rPr lang="en" sz="1600">
                          <a:solidFill>
                            <a:schemeClr val="dk1"/>
                          </a:solidFill>
                        </a:rPr>
                        <a:t>–5</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04:25</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The CMP model applied to knowledge systems</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6</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07:51</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Unpacking knowledge </a:t>
                      </a:r>
                      <a:r>
                        <a:rPr lang="en"/>
                        <a:t>systems – the Rena disaster</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7</a:t>
                      </a:r>
                      <a:r>
                        <a:rPr lang="en" sz="1600">
                          <a:solidFill>
                            <a:schemeClr val="dk1"/>
                          </a:solidFill>
                        </a:rPr>
                        <a:t>–11</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11:00</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Diffusion</a:t>
                      </a:r>
                      <a:r>
                        <a:rPr lang="en"/>
                        <a:t> </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solidFill>
                            <a:schemeClr val="dk1"/>
                          </a:solidFill>
                        </a:rPr>
                        <a:t>12</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20:54</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C</a:t>
                      </a:r>
                      <a:r>
                        <a:rPr lang="en"/>
                        <a:t>osmic phenomena </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lang="en" sz="1600">
                          <a:solidFill>
                            <a:schemeClr val="dk1"/>
                          </a:solidFill>
                        </a:rPr>
                        <a:t>13–14</a:t>
                      </a:r>
                      <a:endParaRPr sz="1600">
                        <a:solidFill>
                          <a:schemeClr val="dk1"/>
                        </a:solidFill>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25:17</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Naming and grouping things </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lang="en" sz="1600"/>
                        <a:t>15</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27:56</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Complex systems behaviour</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lang="en" sz="1600">
                          <a:solidFill>
                            <a:schemeClr val="dk1"/>
                          </a:solidFill>
                        </a:rPr>
                        <a:t>16</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30:28</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Emergence</a:t>
                      </a:r>
                      <a:r>
                        <a:rPr lang="en"/>
                        <a:t> </a:t>
                      </a:r>
                      <a:r>
                        <a:rPr lang="en">
                          <a:solidFill>
                            <a:schemeClr val="dk1"/>
                          </a:solidFill>
                        </a:rPr>
                        <a:t>–  </a:t>
                      </a:r>
                      <a:r>
                        <a:rPr lang="en"/>
                        <a:t>fire </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17</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31:37</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Te reo o te Repo </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18</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33:36</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What “equal status” might (and might not) look like…</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19</a:t>
                      </a:r>
                      <a:r>
                        <a:rPr lang="en" sz="1600">
                          <a:solidFill>
                            <a:schemeClr val="dk1"/>
                          </a:solidFill>
                        </a:rPr>
                        <a:t>–20</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37:00</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None/>
                      </a:pPr>
                      <a:r>
                        <a:rPr lang="en"/>
                        <a:t>Participant questions</a:t>
                      </a:r>
                      <a:endParaRPr sz="1000">
                        <a:latin typeface="Verdana"/>
                        <a:ea typeface="Verdana"/>
                        <a:cs typeface="Verdana"/>
                        <a:sym typeface="Verdana"/>
                      </a:endParaRPr>
                    </a:p>
                  </a:txBody>
                  <a:tcPr marT="63500" marB="63500" marR="88900" marL="889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21</a:t>
                      </a:r>
                      <a:endParaRPr sz="1600"/>
                    </a:p>
                  </a:txBody>
                  <a:tcPr marT="68575" marB="68575" marR="91425" marL="91425">
                    <a:lnL cap="flat" cmpd="sng" w="12700">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48:41</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371375">
                <a:tc>
                  <a:txBody>
                    <a:bodyPr/>
                    <a:lstStyle/>
                    <a:p>
                      <a:pPr indent="0" lvl="0" marL="0" rtl="0" algn="l">
                        <a:spcBef>
                          <a:spcPts val="0"/>
                        </a:spcBef>
                        <a:spcAft>
                          <a:spcPts val="0"/>
                        </a:spcAft>
                        <a:buClr>
                          <a:srgbClr val="000000"/>
                        </a:buClr>
                        <a:buSzPts val="800"/>
                        <a:buFont typeface="Arial"/>
                        <a:buNone/>
                      </a:pPr>
                      <a:r>
                        <a:rPr lang="en"/>
                        <a:t>SLH links, keep in touch and thanks</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sz="1600"/>
                        <a:t>22</a:t>
                      </a:r>
                      <a:endParaRPr sz="1600"/>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r">
                        <a:spcBef>
                          <a:spcPts val="0"/>
                        </a:spcBef>
                        <a:spcAft>
                          <a:spcPts val="0"/>
                        </a:spcAft>
                        <a:buNone/>
                      </a:pPr>
                      <a:r>
                        <a:rPr lang="en"/>
                        <a:t>53:41</a:t>
                      </a:r>
                      <a:endParaRPr/>
                    </a:p>
                  </a:txBody>
                  <a:tcPr marT="68575" marB="6857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sp>
        <p:nvSpPr>
          <p:cNvPr id="49" name="Google Shape;49;p8"/>
          <p:cNvSpPr txBox="1"/>
          <p:nvPr/>
        </p:nvSpPr>
        <p:spPr>
          <a:xfrm>
            <a:off x="276500" y="0"/>
            <a:ext cx="3993300" cy="654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rgbClr val="2C7C9F"/>
                </a:solidFill>
              </a:rPr>
              <a:t>Index</a:t>
            </a:r>
            <a:endParaRPr sz="3600">
              <a:solidFill>
                <a:srgbClr val="2C7C9F"/>
              </a:solidFill>
            </a:endParaRPr>
          </a:p>
        </p:txBody>
      </p:sp>
      <p:sp>
        <p:nvSpPr>
          <p:cNvPr id="50" name="Google Shape;50;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9"/>
          <p:cNvSpPr txBox="1"/>
          <p:nvPr/>
        </p:nvSpPr>
        <p:spPr>
          <a:xfrm>
            <a:off x="235825" y="161575"/>
            <a:ext cx="7876500" cy="1046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4400"/>
              <a:buFont typeface="Arial"/>
              <a:buNone/>
            </a:pPr>
            <a:r>
              <a:rPr b="0" i="0" lang="en" sz="4400" u="none" cap="none" strike="noStrike">
                <a:solidFill>
                  <a:schemeClr val="accent1"/>
                </a:solidFill>
                <a:latin typeface="Arial"/>
                <a:ea typeface="Arial"/>
                <a:cs typeface="Arial"/>
                <a:sym typeface="Arial"/>
              </a:rPr>
              <a:t>Why even ask this question?</a:t>
            </a:r>
            <a:endParaRPr>
              <a:solidFill>
                <a:schemeClr val="accent1"/>
              </a:solidFill>
            </a:endParaRPr>
          </a:p>
          <a:p>
            <a:pPr indent="0" lvl="0" marL="0" marR="0" rtl="0" algn="l">
              <a:lnSpc>
                <a:spcPct val="100000"/>
              </a:lnSpc>
              <a:spcBef>
                <a:spcPts val="0"/>
              </a:spcBef>
              <a:spcAft>
                <a:spcPts val="0"/>
              </a:spcAft>
              <a:buClr>
                <a:srgbClr val="F9FEFF"/>
              </a:buClr>
              <a:buSzPts val="1800"/>
              <a:buFont typeface="Arial"/>
              <a:buNone/>
            </a:pPr>
            <a:r>
              <a:t/>
            </a:r>
            <a:endParaRPr b="0" i="0" sz="1800" u="none" cap="none" strike="noStrike">
              <a:solidFill>
                <a:srgbClr val="F9FEFF"/>
              </a:solidFill>
              <a:latin typeface="Arial"/>
              <a:ea typeface="Arial"/>
              <a:cs typeface="Arial"/>
              <a:sym typeface="Arial"/>
            </a:endParaRPr>
          </a:p>
        </p:txBody>
      </p:sp>
      <p:sp>
        <p:nvSpPr>
          <p:cNvPr id="56" name="Google Shape;56;p9"/>
          <p:cNvSpPr txBox="1"/>
          <p:nvPr/>
        </p:nvSpPr>
        <p:spPr>
          <a:xfrm>
            <a:off x="510450" y="3429000"/>
            <a:ext cx="8288400" cy="2678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000"/>
              <a:buFont typeface="Arial"/>
              <a:buNone/>
            </a:pPr>
            <a:r>
              <a:rPr b="0" i="0" lang="en" sz="2100" u="none" cap="none" strike="noStrike">
                <a:solidFill>
                  <a:schemeClr val="accent1"/>
                </a:solidFill>
                <a:latin typeface="Arial"/>
                <a:ea typeface="Arial"/>
                <a:cs typeface="Arial"/>
                <a:sym typeface="Arial"/>
              </a:rPr>
              <a:t>The mana ōrite imperative appears to have originated in the NCEA change package.</a:t>
            </a:r>
            <a:endParaRPr sz="2100">
              <a:solidFill>
                <a:schemeClr val="accent1"/>
              </a:solidFill>
            </a:endParaRPr>
          </a:p>
          <a:p>
            <a:pPr indent="0" lvl="0" marL="0" marR="0" rtl="0" algn="l">
              <a:lnSpc>
                <a:spcPct val="100000"/>
              </a:lnSpc>
              <a:spcBef>
                <a:spcPts val="0"/>
              </a:spcBef>
              <a:spcAft>
                <a:spcPts val="0"/>
              </a:spcAft>
              <a:buClr>
                <a:srgbClr val="F9FEFF"/>
              </a:buClr>
              <a:buSzPts val="2000"/>
              <a:buFont typeface="Arial"/>
              <a:buNone/>
            </a:pPr>
            <a:r>
              <a:t/>
            </a:r>
            <a:endParaRPr b="0" i="0" sz="21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2000"/>
              <a:buFont typeface="Arial"/>
              <a:buNone/>
            </a:pPr>
            <a:r>
              <a:rPr b="0" i="0" lang="en" sz="2100" u="none" cap="none" strike="noStrike">
                <a:solidFill>
                  <a:schemeClr val="accent1"/>
                </a:solidFill>
                <a:latin typeface="Arial"/>
                <a:ea typeface="Arial"/>
                <a:cs typeface="Arial"/>
                <a:sym typeface="Arial"/>
              </a:rPr>
              <a:t>Attention then turned to what it might mean for the curriculum refresh, including the refreshed science curriculum.</a:t>
            </a:r>
            <a:endParaRPr sz="2100">
              <a:solidFill>
                <a:schemeClr val="accent1"/>
              </a:solidFill>
            </a:endParaRPr>
          </a:p>
          <a:p>
            <a:pPr indent="0" lvl="0" marL="0" marR="0" rtl="0" algn="l">
              <a:lnSpc>
                <a:spcPct val="100000"/>
              </a:lnSpc>
              <a:spcBef>
                <a:spcPts val="0"/>
              </a:spcBef>
              <a:spcAft>
                <a:spcPts val="0"/>
              </a:spcAft>
              <a:buClr>
                <a:srgbClr val="F9FEFF"/>
              </a:buClr>
              <a:buSzPts val="2000"/>
              <a:buFont typeface="Arial"/>
              <a:buNone/>
            </a:pPr>
            <a:r>
              <a:t/>
            </a:r>
            <a:endParaRPr b="0" i="0" sz="21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2000"/>
              <a:buFont typeface="Arial"/>
              <a:buNone/>
            </a:pPr>
            <a:r>
              <a:rPr b="0" i="0" lang="en" sz="2100" u="none" cap="none" strike="noStrike">
                <a:solidFill>
                  <a:schemeClr val="accent1"/>
                </a:solidFill>
                <a:latin typeface="Arial"/>
                <a:ea typeface="Arial"/>
                <a:cs typeface="Arial"/>
                <a:sym typeface="Arial"/>
              </a:rPr>
              <a:t>We had a think about how to support constructive change and came up with a “knowledge systems” approach.</a:t>
            </a:r>
            <a:endParaRPr sz="2100">
              <a:solidFill>
                <a:schemeClr val="accent1"/>
              </a:solidFill>
            </a:endParaRPr>
          </a:p>
        </p:txBody>
      </p:sp>
      <p:pic>
        <p:nvPicPr>
          <p:cNvPr id="57" name="Google Shape;57;p9"/>
          <p:cNvPicPr preferRelativeResize="0"/>
          <p:nvPr/>
        </p:nvPicPr>
        <p:blipFill>
          <a:blip r:embed="rId3">
            <a:alphaModFix/>
          </a:blip>
          <a:stretch>
            <a:fillRect/>
          </a:stretch>
        </p:blipFill>
        <p:spPr>
          <a:xfrm>
            <a:off x="480800" y="1208275"/>
            <a:ext cx="7693757" cy="1915926"/>
          </a:xfrm>
          <a:prstGeom prst="rect">
            <a:avLst/>
          </a:prstGeom>
          <a:noFill/>
          <a:ln>
            <a:noFill/>
          </a:ln>
        </p:spPr>
      </p:pic>
      <p:sp>
        <p:nvSpPr>
          <p:cNvPr id="58" name="Google Shape;58;p9"/>
          <p:cNvSpPr txBox="1"/>
          <p:nvPr/>
        </p:nvSpPr>
        <p:spPr>
          <a:xfrm>
            <a:off x="5863300" y="3084325"/>
            <a:ext cx="2851500" cy="3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highlight>
                  <a:srgbClr val="FAFAFA"/>
                </a:highlight>
                <a:latin typeface="Verdana"/>
                <a:ea typeface="Verdana"/>
                <a:cs typeface="Verdana"/>
                <a:sym typeface="Verdana"/>
              </a:rPr>
              <a:t>Crown copyright ©/</a:t>
            </a:r>
            <a:r>
              <a:rPr lang="en" sz="900" u="sng">
                <a:solidFill>
                  <a:schemeClr val="hlink"/>
                </a:solidFill>
                <a:highlight>
                  <a:srgbClr val="FAFAFA"/>
                </a:highlight>
                <a:latin typeface="Verdana"/>
                <a:ea typeface="Verdana"/>
                <a:cs typeface="Verdana"/>
                <a:sym typeface="Verdana"/>
                <a:hlinkClick r:id="rId4"/>
              </a:rPr>
              <a:t>CC BY 3.0 NZ</a:t>
            </a:r>
            <a:endParaRPr sz="9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nvSpPr>
        <p:spPr>
          <a:xfrm>
            <a:off x="287925" y="747600"/>
            <a:ext cx="8286600" cy="5633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“Knowledge systems include the practices, routines,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structures, mindsets, values and cultures affecting what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and how knowledge is produced and used, and by whom.”</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(Fazey et al.</a:t>
            </a:r>
            <a:r>
              <a:rPr lang="en" sz="2400">
                <a:solidFill>
                  <a:srgbClr val="002060"/>
                </a:solidFill>
              </a:rPr>
              <a:t>, </a:t>
            </a:r>
            <a:r>
              <a:rPr b="0" i="0" lang="en" sz="2400" u="none" cap="none" strike="noStrike">
                <a:solidFill>
                  <a:srgbClr val="002060"/>
                </a:solidFill>
                <a:latin typeface="Arial"/>
                <a:ea typeface="Arial"/>
                <a:cs typeface="Arial"/>
                <a:sym typeface="Arial"/>
              </a:rPr>
              <a:t>2020</a:t>
            </a:r>
            <a:r>
              <a:rPr lang="en" sz="2400">
                <a:solidFill>
                  <a:srgbClr val="002060"/>
                </a:solidFill>
              </a:rPr>
              <a:t>, </a:t>
            </a:r>
            <a:r>
              <a:rPr b="0" i="0" lang="en" sz="2400" u="none" cap="none" strike="noStrike">
                <a:solidFill>
                  <a:srgbClr val="002060"/>
                </a:solidFill>
                <a:latin typeface="Arial"/>
                <a:ea typeface="Arial"/>
                <a:cs typeface="Arial"/>
                <a:sym typeface="Arial"/>
              </a:rPr>
              <a:t>p. 5)</a:t>
            </a:r>
            <a:endParaRPr/>
          </a:p>
          <a:p>
            <a:pPr indent="0" lvl="0" marL="0" marR="0" rtl="0" algn="l">
              <a:lnSpc>
                <a:spcPct val="100000"/>
              </a:lnSpc>
              <a:spcBef>
                <a:spcPts val="0"/>
              </a:spcBef>
              <a:spcAft>
                <a:spcPts val="0"/>
              </a:spcAft>
              <a:buClr>
                <a:srgbClr val="F9FEFF"/>
              </a:buClr>
              <a:buSzPts val="2400"/>
              <a:buFont typeface="Arial"/>
              <a:buNone/>
            </a:pPr>
            <a:r>
              <a:t/>
            </a:r>
            <a:endParaRPr b="0" i="0" sz="24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“Formalised knowledge systems” are associated with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“universities, research institutes, non-government and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government organisations” (p. 5</a:t>
            </a:r>
            <a:r>
              <a:rPr lang="en" sz="2400">
                <a:solidFill>
                  <a:srgbClr val="002060"/>
                </a:solidFill>
              </a:rPr>
              <a:t>).</a:t>
            </a:r>
            <a:endParaRPr/>
          </a:p>
          <a:p>
            <a:pPr indent="0" lvl="0" marL="0" marR="0" rtl="0" algn="l">
              <a:lnSpc>
                <a:spcPct val="100000"/>
              </a:lnSpc>
              <a:spcBef>
                <a:spcPts val="0"/>
              </a:spcBef>
              <a:spcAft>
                <a:spcPts val="0"/>
              </a:spcAft>
              <a:buClr>
                <a:srgbClr val="F9FEFF"/>
              </a:buClr>
              <a:buSzPts val="2400"/>
              <a:buFont typeface="Arial"/>
              <a:buNone/>
            </a:pPr>
            <a:r>
              <a:t/>
            </a:r>
            <a:endParaRPr b="0" i="0" sz="24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“…while current [formal] knowledge systems have led to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major advances, they have also generated phenomenal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capacity for humanity to create harm, such as by enabling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war and annihilation of biodiversity, cultures and languages” </a:t>
            </a:r>
            <a:endParaRPr/>
          </a:p>
          <a:p>
            <a:pPr indent="0" lvl="0" marL="0" marR="0" rtl="0" algn="l">
              <a:lnSpc>
                <a:spcPct val="100000"/>
              </a:lnSpc>
              <a:spcBef>
                <a:spcPts val="0"/>
              </a:spcBef>
              <a:spcAft>
                <a:spcPts val="0"/>
              </a:spcAft>
              <a:buClr>
                <a:srgbClr val="002060"/>
              </a:buClr>
              <a:buSzPts val="2400"/>
              <a:buFont typeface="Arial"/>
              <a:buNone/>
            </a:pPr>
            <a:r>
              <a:rPr b="0" i="0" lang="en" sz="2400" u="none" cap="none" strike="noStrike">
                <a:solidFill>
                  <a:srgbClr val="002060"/>
                </a:solidFill>
                <a:latin typeface="Arial"/>
                <a:ea typeface="Arial"/>
                <a:cs typeface="Arial"/>
                <a:sym typeface="Arial"/>
              </a:rPr>
              <a:t>(p. 6).</a:t>
            </a:r>
            <a:endParaRPr/>
          </a:p>
          <a:p>
            <a:pPr indent="0" lvl="0" marL="0" marR="0" rtl="0" algn="l">
              <a:lnSpc>
                <a:spcPct val="100000"/>
              </a:lnSpc>
              <a:spcBef>
                <a:spcPts val="0"/>
              </a:spcBef>
              <a:spcAft>
                <a:spcPts val="0"/>
              </a:spcAft>
              <a:buClr>
                <a:srgbClr val="F9FEFF"/>
              </a:buClr>
              <a:buSzPts val="2400"/>
              <a:buFont typeface="Arial"/>
              <a:buNone/>
            </a:pPr>
            <a:r>
              <a:t/>
            </a:r>
            <a:endParaRPr b="0" i="0" sz="2400" u="none" cap="none" strike="noStrike">
              <a:solidFill>
                <a:srgbClr val="002060"/>
              </a:solidFill>
              <a:latin typeface="Arial"/>
              <a:ea typeface="Arial"/>
              <a:cs typeface="Arial"/>
              <a:sym typeface="Arial"/>
            </a:endParaRPr>
          </a:p>
        </p:txBody>
      </p:sp>
      <p:sp>
        <p:nvSpPr>
          <p:cNvPr id="64" name="Google Shape;64;p10"/>
          <p:cNvSpPr txBox="1"/>
          <p:nvPr/>
        </p:nvSpPr>
        <p:spPr>
          <a:xfrm>
            <a:off x="1768415" y="6270927"/>
            <a:ext cx="68061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9FEFF"/>
              </a:buClr>
              <a:buSzPts val="1200"/>
              <a:buFont typeface="Arial"/>
              <a:buNone/>
            </a:pPr>
            <a:r>
              <a:rPr b="0" i="0" lang="en" sz="1200" u="sng" cap="none" strike="noStrike">
                <a:solidFill>
                  <a:srgbClr val="F9FEFF"/>
                </a:solidFill>
                <a:latin typeface="Arial"/>
                <a:ea typeface="Arial"/>
                <a:cs typeface="Arial"/>
                <a:sym typeface="Arial"/>
                <a:hlinkClick r:id="rId3">
                  <a:extLst>
                    <a:ext uri="{A12FA001-AC4F-418D-AE19-62706E023703}">
                      <ahyp:hlinkClr val="tx"/>
                    </a:ext>
                  </a:extLst>
                </a:hlinkClick>
              </a:rPr>
              <a:t>Transforming knowledge systems for life on Earth: Visions of future systems and how to get there - ScienceDirect</a:t>
            </a:r>
            <a:endParaRPr b="0" i="0" sz="1200" u="none" cap="none" strike="noStrike">
              <a:solidFill>
                <a:srgbClr val="00206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graphicFrame>
        <p:nvGraphicFramePr>
          <p:cNvPr id="69" name="Google Shape;69;p11"/>
          <p:cNvGraphicFramePr/>
          <p:nvPr/>
        </p:nvGraphicFramePr>
        <p:xfrm>
          <a:off x="603852" y="1786280"/>
          <a:ext cx="3000000" cy="3000000"/>
        </p:xfrm>
        <a:graphic>
          <a:graphicData uri="http://schemas.openxmlformats.org/drawingml/2006/table">
            <a:tbl>
              <a:tblPr bandRow="1" firstRow="1">
                <a:noFill/>
                <a:tableStyleId>{3E9FA292-DFD7-4E33-AE7B-F7A48E1C4972}</a:tableStyleId>
              </a:tblPr>
              <a:tblGrid>
                <a:gridCol w="1682150"/>
                <a:gridCol w="6254150"/>
              </a:tblGrid>
              <a:tr h="320050">
                <a:tc>
                  <a:txBody>
                    <a:bodyPr/>
                    <a:lstStyle/>
                    <a:p>
                      <a:pPr indent="0" lvl="0" marL="0" marR="0" rtl="0" algn="l">
                        <a:spcBef>
                          <a:spcPts val="0"/>
                        </a:spcBef>
                        <a:spcAft>
                          <a:spcPts val="0"/>
                        </a:spcAft>
                        <a:buNone/>
                      </a:pPr>
                      <a:r>
                        <a:t/>
                      </a:r>
                      <a:endParaRPr b="1" sz="1800">
                        <a:solidFill>
                          <a:schemeClr val="lt2"/>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 sz="1800">
                          <a:solidFill>
                            <a:schemeClr val="accent1"/>
                          </a:solidFill>
                        </a:rPr>
                        <a:t>How knowledge shows this feature</a:t>
                      </a:r>
                      <a:endParaRPr sz="1800">
                        <a:solidFill>
                          <a:schemeClr val="accent1"/>
                        </a:solidFill>
                      </a:endParaRPr>
                    </a:p>
                    <a:p>
                      <a:pPr indent="0" lvl="0" marL="0" marR="0" rtl="0" algn="l">
                        <a:spcBef>
                          <a:spcPts val="0"/>
                        </a:spcBef>
                        <a:spcAft>
                          <a:spcPts val="0"/>
                        </a:spcAft>
                        <a:buNone/>
                      </a:pPr>
                      <a:r>
                        <a:t/>
                      </a:r>
                      <a:endParaRPr b="1" sz="1800">
                        <a:solidFill>
                          <a:schemeClr val="lt2"/>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637625">
                <a:tc>
                  <a:txBody>
                    <a:bodyPr/>
                    <a:lstStyle/>
                    <a:p>
                      <a:pPr indent="0" lvl="0" marL="0" marR="0" rtl="0" algn="l">
                        <a:spcBef>
                          <a:spcPts val="0"/>
                        </a:spcBef>
                        <a:spcAft>
                          <a:spcPts val="0"/>
                        </a:spcAft>
                        <a:buNone/>
                      </a:pPr>
                      <a:r>
                        <a:rPr b="1" lang="en" sz="1800">
                          <a:solidFill>
                            <a:schemeClr val="accent1"/>
                          </a:solidFill>
                        </a:rPr>
                        <a:t>Phenomena</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lt2"/>
                        </a:buClr>
                        <a:buSzPts val="1800"/>
                        <a:buFont typeface="Helvetica Neue"/>
                        <a:buNone/>
                      </a:pPr>
                      <a:r>
                        <a:rPr b="0" lang="en" sz="1800">
                          <a:solidFill>
                            <a:schemeClr val="accent1"/>
                          </a:solidFill>
                        </a:rPr>
                        <a:t>The things that happen – events in context – that ‘anchor’ knowledge to lived </a:t>
                      </a:r>
                      <a:r>
                        <a:rPr b="0" lang="en" sz="1800">
                          <a:solidFill>
                            <a:schemeClr val="accent1"/>
                          </a:solidFill>
                        </a:rPr>
                        <a:t>realities</a:t>
                      </a:r>
                      <a:r>
                        <a:rPr b="0" lang="en" sz="1800">
                          <a:solidFill>
                            <a:schemeClr val="accent1"/>
                          </a:solidFill>
                        </a:rPr>
                        <a:t>.</a:t>
                      </a:r>
                      <a:endParaRPr>
                        <a:solidFill>
                          <a:schemeClr val="accent1"/>
                        </a:solidFill>
                      </a:endParaRPr>
                    </a:p>
                    <a:p>
                      <a:pPr indent="0" lvl="0" marL="0" marR="0" rtl="0" algn="l">
                        <a:lnSpc>
                          <a:spcPct val="100000"/>
                        </a:lnSpc>
                        <a:spcBef>
                          <a:spcPts val="0"/>
                        </a:spcBef>
                        <a:spcAft>
                          <a:spcPts val="0"/>
                        </a:spcAft>
                        <a:buClr>
                          <a:srgbClr val="00B050"/>
                        </a:buClr>
                        <a:buSzPts val="1800"/>
                        <a:buFont typeface="Helvetica Neue"/>
                        <a:buNone/>
                      </a:pPr>
                      <a:r>
                        <a:rPr b="0" lang="en" sz="1800">
                          <a:solidFill>
                            <a:srgbClr val="00B050"/>
                          </a:solidFill>
                        </a:rPr>
                        <a:t>[Organisational, operational and political contexts]</a:t>
                      </a:r>
                      <a:endParaRPr/>
                    </a:p>
                    <a:p>
                      <a:pPr indent="0" lvl="0" marL="0" marR="0" rtl="0" algn="l">
                        <a:lnSpc>
                          <a:spcPct val="100000"/>
                        </a:lnSpc>
                        <a:spcBef>
                          <a:spcPts val="0"/>
                        </a:spcBef>
                        <a:spcAft>
                          <a:spcPts val="0"/>
                        </a:spcAft>
                        <a:buClr>
                          <a:schemeClr val="lt1"/>
                        </a:buClr>
                        <a:buSzPts val="1800"/>
                        <a:buFont typeface="Helvetica Neue"/>
                        <a:buNone/>
                      </a:pPr>
                      <a:r>
                        <a:t/>
                      </a:r>
                      <a:endParaRPr b="0" sz="1800">
                        <a:solidFill>
                          <a:schemeClr val="lt2"/>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637625">
                <a:tc>
                  <a:txBody>
                    <a:bodyPr/>
                    <a:lstStyle/>
                    <a:p>
                      <a:pPr indent="0" lvl="0" marL="0" marR="0" rtl="0" algn="l">
                        <a:spcBef>
                          <a:spcPts val="0"/>
                        </a:spcBef>
                        <a:spcAft>
                          <a:spcPts val="0"/>
                        </a:spcAft>
                        <a:buNone/>
                      </a:pPr>
                      <a:r>
                        <a:rPr b="1" lang="en" sz="1800">
                          <a:solidFill>
                            <a:schemeClr val="accent1"/>
                          </a:solidFill>
                        </a:rPr>
                        <a:t>Mechanisms</a:t>
                      </a:r>
                      <a:endParaRPr>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lang="en" sz="1800">
                          <a:solidFill>
                            <a:schemeClr val="accent1"/>
                          </a:solidFill>
                        </a:rPr>
                        <a:t>Forms of logic and shared explanations that shape and inform ways that the components interact.</a:t>
                      </a:r>
                      <a:endParaRPr>
                        <a:solidFill>
                          <a:schemeClr val="accent1"/>
                        </a:solidFill>
                      </a:endParaRPr>
                    </a:p>
                    <a:p>
                      <a:pPr indent="0" lvl="0" marL="0" marR="0" rtl="0" algn="l">
                        <a:spcBef>
                          <a:spcPts val="0"/>
                        </a:spcBef>
                        <a:spcAft>
                          <a:spcPts val="0"/>
                        </a:spcAft>
                        <a:buNone/>
                      </a:pPr>
                      <a:r>
                        <a:rPr b="0" lang="en" sz="1800">
                          <a:solidFill>
                            <a:srgbClr val="00B050"/>
                          </a:solidFill>
                        </a:rPr>
                        <a:t>[Generation, validation, communication and application of knowledge]</a:t>
                      </a:r>
                      <a:endParaRPr/>
                    </a:p>
                    <a:p>
                      <a:pPr indent="0" lvl="0" marL="0" marR="0" rtl="0" algn="l">
                        <a:spcBef>
                          <a:spcPts val="0"/>
                        </a:spcBef>
                        <a:spcAft>
                          <a:spcPts val="0"/>
                        </a:spcAft>
                        <a:buNone/>
                      </a:pPr>
                      <a:r>
                        <a:t/>
                      </a:r>
                      <a:endParaRPr b="0" sz="1800">
                        <a:solidFill>
                          <a:schemeClr val="lt2"/>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637625">
                <a:tc>
                  <a:txBody>
                    <a:bodyPr/>
                    <a:lstStyle/>
                    <a:p>
                      <a:pPr indent="0" lvl="0" marL="0" marR="0" rtl="0" algn="l">
                        <a:lnSpc>
                          <a:spcPct val="100000"/>
                        </a:lnSpc>
                        <a:spcBef>
                          <a:spcPts val="0"/>
                        </a:spcBef>
                        <a:spcAft>
                          <a:spcPts val="0"/>
                        </a:spcAft>
                        <a:buClr>
                          <a:schemeClr val="lt2"/>
                        </a:buClr>
                        <a:buSzPts val="1800"/>
                        <a:buFont typeface="Helvetica Neue"/>
                        <a:buNone/>
                      </a:pPr>
                      <a:r>
                        <a:rPr b="1" lang="en" sz="1800">
                          <a:solidFill>
                            <a:schemeClr val="accent1"/>
                          </a:solidFill>
                        </a:rPr>
                        <a:t>Components </a:t>
                      </a:r>
                      <a:endParaRPr b="1" sz="1800">
                        <a:solidFill>
                          <a:schemeClr val="accent1"/>
                        </a:solidFill>
                      </a:endParaRPr>
                    </a:p>
                    <a:p>
                      <a:pPr indent="0" lvl="0" marL="0" marR="0" rtl="0" algn="l">
                        <a:spcBef>
                          <a:spcPts val="0"/>
                        </a:spcBef>
                        <a:spcAft>
                          <a:spcPts val="0"/>
                        </a:spcAft>
                        <a:buNone/>
                      </a:pPr>
                      <a:r>
                        <a:t/>
                      </a:r>
                      <a:endParaRPr b="1" sz="1800">
                        <a:solidFill>
                          <a:schemeClr val="accent1"/>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35353"/>
                        </a:buClr>
                        <a:buSzPts val="1800"/>
                        <a:buFont typeface="Helvetica Neue"/>
                        <a:buNone/>
                      </a:pPr>
                      <a:r>
                        <a:rPr b="0" i="0" lang="en" sz="1800" u="none" cap="none" strike="noStrike">
                          <a:solidFill>
                            <a:schemeClr val="accent1"/>
                          </a:solidFill>
                          <a:latin typeface="Helvetica Neue"/>
                          <a:ea typeface="Helvetica Neue"/>
                          <a:cs typeface="Helvetica Neue"/>
                          <a:sym typeface="Helvetica Neue"/>
                        </a:rPr>
                        <a:t>Ideas, and experiences, captured in words and phrases, that can be shared and discussed.</a:t>
                      </a:r>
                      <a:endParaRPr>
                        <a:solidFill>
                          <a:schemeClr val="accent1"/>
                        </a:solidFill>
                      </a:endParaRPr>
                    </a:p>
                    <a:p>
                      <a:pPr indent="0" lvl="0" marL="0" marR="0" rtl="0" algn="l">
                        <a:lnSpc>
                          <a:spcPct val="100000"/>
                        </a:lnSpc>
                        <a:spcBef>
                          <a:spcPts val="0"/>
                        </a:spcBef>
                        <a:spcAft>
                          <a:spcPts val="0"/>
                        </a:spcAft>
                        <a:buClr>
                          <a:srgbClr val="00B050"/>
                        </a:buClr>
                        <a:buSzPts val="1800"/>
                        <a:buFont typeface="Helvetica Neue"/>
                        <a:buNone/>
                      </a:pPr>
                      <a:r>
                        <a:rPr b="0" i="0" lang="en" sz="1800" u="none" cap="none" strike="noStrike">
                          <a:solidFill>
                            <a:srgbClr val="00B050"/>
                          </a:solidFill>
                          <a:latin typeface="Helvetica Neue"/>
                          <a:ea typeface="Helvetica Neue"/>
                          <a:cs typeface="Helvetica Neue"/>
                          <a:sym typeface="Helvetica Neue"/>
                        </a:rPr>
                        <a:t>[Institutions, structures, assumptions, values, standards] </a:t>
                      </a:r>
                      <a:endParaRPr/>
                    </a:p>
                    <a:p>
                      <a:pPr indent="0" lvl="0" marL="0" marR="0" rtl="0" algn="l">
                        <a:spcBef>
                          <a:spcPts val="0"/>
                        </a:spcBef>
                        <a:spcAft>
                          <a:spcPts val="0"/>
                        </a:spcAft>
                        <a:buNone/>
                      </a:pPr>
                      <a:r>
                        <a:t/>
                      </a:r>
                      <a:endParaRPr b="0" sz="1800">
                        <a:solidFill>
                          <a:schemeClr val="lt2"/>
                        </a:solidFill>
                      </a:endParaRPr>
                    </a:p>
                  </a:txBody>
                  <a:tcPr marT="45725" marB="45725" marR="91450" marL="9145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bl>
          </a:graphicData>
        </a:graphic>
      </p:graphicFrame>
      <p:sp>
        <p:nvSpPr>
          <p:cNvPr id="70" name="Google Shape;70;p11"/>
          <p:cNvSpPr txBox="1"/>
          <p:nvPr/>
        </p:nvSpPr>
        <p:spPr>
          <a:xfrm flipH="1">
            <a:off x="1626950" y="182325"/>
            <a:ext cx="6063900" cy="1200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2400"/>
              <a:buFont typeface="Arial"/>
              <a:buNone/>
            </a:pPr>
            <a:r>
              <a:rPr b="1" i="0" lang="en" sz="2400" u="none" cap="none" strike="noStrike">
                <a:solidFill>
                  <a:schemeClr val="accent1"/>
                </a:solidFill>
              </a:rPr>
              <a:t>Knowledge systems are complex: the </a:t>
            </a:r>
            <a:br>
              <a:rPr b="1" i="0" lang="en" sz="2400" u="none" cap="none" strike="noStrike">
                <a:solidFill>
                  <a:schemeClr val="accent1"/>
                </a:solidFill>
              </a:rPr>
            </a:br>
            <a:r>
              <a:rPr b="1" i="0" lang="en" sz="2400" u="none" cap="none" strike="noStrike">
                <a:solidFill>
                  <a:schemeClr val="accent1"/>
                </a:solidFill>
              </a:rPr>
              <a:t>CMP model is one way to help learners make sense of them</a:t>
            </a:r>
            <a:endParaRPr b="1" i="0" sz="2400" u="none" cap="none" strike="noStrike">
              <a:solidFill>
                <a:schemeClr val="accent1"/>
              </a:solidFill>
            </a:endParaRPr>
          </a:p>
        </p:txBody>
      </p:sp>
      <p:pic>
        <p:nvPicPr>
          <p:cNvPr id="71" name="Google Shape;71;p11"/>
          <p:cNvPicPr preferRelativeResize="0"/>
          <p:nvPr/>
        </p:nvPicPr>
        <p:blipFill rotWithShape="1">
          <a:blip r:embed="rId3">
            <a:alphaModFix/>
          </a:blip>
          <a:srcRect b="0" l="0" r="0" t="0"/>
          <a:stretch/>
        </p:blipFill>
        <p:spPr>
          <a:xfrm>
            <a:off x="121625" y="182325"/>
            <a:ext cx="1360200" cy="1941024"/>
          </a:xfrm>
          <a:prstGeom prst="rect">
            <a:avLst/>
          </a:prstGeom>
          <a:noFill/>
          <a:ln>
            <a:noFill/>
          </a:ln>
        </p:spPr>
      </p:pic>
      <p:sp>
        <p:nvSpPr>
          <p:cNvPr id="72" name="Google Shape;72;p11"/>
          <p:cNvSpPr txBox="1"/>
          <p:nvPr/>
        </p:nvSpPr>
        <p:spPr>
          <a:xfrm flipH="1">
            <a:off x="690023" y="6381275"/>
            <a:ext cx="80898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400"/>
              <a:buFont typeface="Arial"/>
              <a:buNone/>
            </a:pPr>
            <a:r>
              <a:rPr b="0" i="0" lang="en" sz="1400" u="none" cap="none" strike="noStrike">
                <a:solidFill>
                  <a:schemeClr val="dk1"/>
                </a:solidFill>
                <a:latin typeface="Arial"/>
                <a:ea typeface="Arial"/>
                <a:cs typeface="Arial"/>
                <a:sym typeface="Arial"/>
              </a:rPr>
              <a:t> [ ] denote elements, functions, contexts of knowledge-generating systems,</a:t>
            </a:r>
            <a:r>
              <a:rPr lang="en">
                <a:solidFill>
                  <a:schemeClr val="dk1"/>
                </a:solidFill>
              </a:rPr>
              <a:t> </a:t>
            </a:r>
            <a:r>
              <a:rPr b="0" i="0" lang="en" sz="1400" u="none" cap="none" strike="noStrike">
                <a:solidFill>
                  <a:schemeClr val="dk1"/>
                </a:solidFill>
                <a:latin typeface="Arial"/>
                <a:ea typeface="Arial"/>
                <a:cs typeface="Arial"/>
                <a:sym typeface="Arial"/>
              </a:rPr>
              <a:t>as per Fazey et al.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2"/>
          <p:cNvPicPr preferRelativeResize="0"/>
          <p:nvPr/>
        </p:nvPicPr>
        <p:blipFill rotWithShape="1">
          <a:blip r:embed="rId3">
            <a:alphaModFix/>
          </a:blip>
          <a:srcRect b="0" l="0" r="0" t="0"/>
          <a:stretch/>
        </p:blipFill>
        <p:spPr>
          <a:xfrm>
            <a:off x="1073374" y="1358000"/>
            <a:ext cx="6997250" cy="5246300"/>
          </a:xfrm>
          <a:prstGeom prst="rect">
            <a:avLst/>
          </a:prstGeom>
          <a:noFill/>
          <a:ln>
            <a:noFill/>
          </a:ln>
        </p:spPr>
      </p:pic>
      <p:sp>
        <p:nvSpPr>
          <p:cNvPr id="78" name="Google Shape;78;p12"/>
          <p:cNvSpPr txBox="1"/>
          <p:nvPr/>
        </p:nvSpPr>
        <p:spPr>
          <a:xfrm flipH="1">
            <a:off x="364871" y="293298"/>
            <a:ext cx="75861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532"/>
              </a:buClr>
              <a:buSzPts val="2400"/>
              <a:buFont typeface="Arial"/>
              <a:buNone/>
            </a:pPr>
            <a:r>
              <a:rPr b="0" i="0" lang="en" sz="2400" u="none" cap="none" strike="noStrike">
                <a:solidFill>
                  <a:srgbClr val="002532"/>
                </a:solidFill>
                <a:latin typeface="Arial"/>
                <a:ea typeface="Arial"/>
                <a:cs typeface="Arial"/>
                <a:sym typeface="Arial"/>
              </a:rPr>
              <a:t>Unpacking knowledge systems by starting with a </a:t>
            </a:r>
            <a:endParaRPr/>
          </a:p>
          <a:p>
            <a:pPr indent="0" lvl="0" marL="0" marR="0" rtl="0" algn="l">
              <a:lnSpc>
                <a:spcPct val="100000"/>
              </a:lnSpc>
              <a:spcBef>
                <a:spcPts val="0"/>
              </a:spcBef>
              <a:spcAft>
                <a:spcPts val="0"/>
              </a:spcAft>
              <a:buClr>
                <a:srgbClr val="002532"/>
              </a:buClr>
              <a:buSzPts val="2400"/>
              <a:buFont typeface="Arial"/>
              <a:buNone/>
            </a:pPr>
            <a:r>
              <a:rPr b="0" i="0" lang="en" sz="2400" u="none" cap="none" strike="noStrike">
                <a:solidFill>
                  <a:srgbClr val="002532"/>
                </a:solidFill>
                <a:latin typeface="Arial"/>
                <a:ea typeface="Arial"/>
                <a:cs typeface="Arial"/>
                <a:sym typeface="Arial"/>
              </a:rPr>
              <a:t>phenomenon: The aftermath of the </a:t>
            </a:r>
            <a:r>
              <a:rPr b="0" i="1" lang="en" sz="2400" u="none" cap="none" strike="noStrike">
                <a:solidFill>
                  <a:srgbClr val="002532"/>
                </a:solidFill>
                <a:latin typeface="Arial"/>
                <a:ea typeface="Arial"/>
                <a:cs typeface="Arial"/>
                <a:sym typeface="Arial"/>
              </a:rPr>
              <a:t>Rena</a:t>
            </a:r>
            <a:r>
              <a:rPr b="0" i="0" lang="en" sz="2400" u="none" cap="none" strike="noStrike">
                <a:solidFill>
                  <a:srgbClr val="002532"/>
                </a:solidFill>
                <a:latin typeface="Arial"/>
                <a:ea typeface="Arial"/>
                <a:cs typeface="Arial"/>
                <a:sym typeface="Arial"/>
              </a:rPr>
              <a:t> disaster ….  </a:t>
            </a:r>
            <a:endParaRPr/>
          </a:p>
        </p:txBody>
      </p:sp>
      <p:sp>
        <p:nvSpPr>
          <p:cNvPr id="79" name="Google Shape;79;p12"/>
          <p:cNvSpPr txBox="1"/>
          <p:nvPr/>
        </p:nvSpPr>
        <p:spPr>
          <a:xfrm>
            <a:off x="7144050" y="6527025"/>
            <a:ext cx="1034400" cy="2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Verdana"/>
                <a:ea typeface="Verdana"/>
                <a:cs typeface="Verdana"/>
                <a:sym typeface="Verdana"/>
              </a:rPr>
              <a:t>© </a:t>
            </a:r>
            <a:r>
              <a:rPr lang="en" sz="800">
                <a:latin typeface="Verdana"/>
                <a:ea typeface="Verdana"/>
                <a:cs typeface="Verdana"/>
                <a:sym typeface="Verdana"/>
              </a:rPr>
              <a:t>Rose Hendry</a:t>
            </a:r>
            <a:endParaRPr sz="800">
              <a:latin typeface="Verdana"/>
              <a:ea typeface="Verdana"/>
              <a:cs typeface="Verdana"/>
              <a:sym typeface="Verdana"/>
            </a:endParaRPr>
          </a:p>
        </p:txBody>
      </p:sp>
      <p:sp>
        <p:nvSpPr>
          <p:cNvPr id="80" name="Google Shape;80;p12"/>
          <p:cNvSpPr txBox="1"/>
          <p:nvPr/>
        </p:nvSpPr>
        <p:spPr>
          <a:xfrm>
            <a:off x="6334000" y="6849950"/>
            <a:ext cx="28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nvSpPr>
        <p:spPr>
          <a:xfrm flipH="1">
            <a:off x="185390" y="324139"/>
            <a:ext cx="8773200" cy="1569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Science as a complex knowledge system: </a:t>
            </a:r>
            <a:endParaRPr/>
          </a:p>
          <a:p>
            <a:pPr indent="0" lvl="0" marL="0" marR="0" rtl="0" algn="l">
              <a:lnSpc>
                <a:spcPct val="100000"/>
              </a:lnSpc>
              <a:spcBef>
                <a:spcPts val="0"/>
              </a:spcBef>
              <a:spcAft>
                <a:spcPts val="0"/>
              </a:spcAft>
              <a:buClr>
                <a:srgbClr val="7030A0"/>
              </a:buClr>
              <a:buSzPts val="2400"/>
              <a:buFont typeface="Arial"/>
              <a:buNone/>
            </a:pPr>
            <a:r>
              <a:rPr b="0" i="0" lang="en" sz="2400" u="none" cap="none" strike="noStrike">
                <a:solidFill>
                  <a:srgbClr val="7030A0"/>
                </a:solidFill>
                <a:latin typeface="Arial"/>
                <a:ea typeface="Arial"/>
                <a:cs typeface="Arial"/>
                <a:sym typeface="Arial"/>
              </a:rPr>
              <a:t>Phenomenon</a:t>
            </a:r>
            <a:r>
              <a:rPr b="0" i="0" lang="en" sz="2400" u="none" cap="none" strike="noStrike">
                <a:solidFill>
                  <a:srgbClr val="00B050"/>
                </a:solidFill>
                <a:latin typeface="Arial"/>
                <a:ea typeface="Arial"/>
                <a:cs typeface="Arial"/>
                <a:sym typeface="Arial"/>
              </a:rPr>
              <a:t>: change to the coastal swamp ecosystem. </a:t>
            </a:r>
            <a:endParaRPr/>
          </a:p>
          <a:p>
            <a:pPr indent="0" lvl="0" marL="0" marR="0" rtl="0" algn="l">
              <a:lnSpc>
                <a:spcPct val="100000"/>
              </a:lnSpc>
              <a:spcBef>
                <a:spcPts val="0"/>
              </a:spcBef>
              <a:spcAft>
                <a:spcPts val="0"/>
              </a:spcAft>
              <a:buClr>
                <a:srgbClr val="7030A0"/>
              </a:buClr>
              <a:buSzPts val="2400"/>
              <a:buFont typeface="Arial"/>
              <a:buNone/>
            </a:pPr>
            <a:r>
              <a:rPr b="0" i="0" lang="en" sz="2400" u="none" cap="none" strike="noStrike">
                <a:solidFill>
                  <a:srgbClr val="7030A0"/>
                </a:solidFill>
                <a:latin typeface="Arial"/>
                <a:ea typeface="Arial"/>
                <a:cs typeface="Arial"/>
                <a:sym typeface="Arial"/>
              </a:rPr>
              <a:t>Components</a:t>
            </a:r>
            <a:r>
              <a:rPr b="0" i="0" lang="en" sz="2400" u="none" cap="none" strike="noStrike">
                <a:solidFill>
                  <a:srgbClr val="00B050"/>
                </a:solidFill>
                <a:latin typeface="Arial"/>
                <a:ea typeface="Arial"/>
                <a:cs typeface="Arial"/>
                <a:sym typeface="Arial"/>
              </a:rPr>
              <a:t>: science concepts that form interconnected webs. </a:t>
            </a:r>
            <a:r>
              <a:rPr b="0" i="0" lang="en" sz="2400" u="none" cap="none" strike="noStrike">
                <a:solidFill>
                  <a:srgbClr val="7030A0"/>
                </a:solidFill>
                <a:latin typeface="Arial"/>
                <a:ea typeface="Arial"/>
                <a:cs typeface="Arial"/>
                <a:sym typeface="Arial"/>
              </a:rPr>
              <a:t>Mechanisms</a:t>
            </a:r>
            <a:r>
              <a:rPr b="0" i="0" lang="en" sz="2400" u="none" cap="none" strike="noStrike">
                <a:solidFill>
                  <a:srgbClr val="00B050"/>
                </a:solidFill>
                <a:latin typeface="Arial"/>
                <a:ea typeface="Arial"/>
                <a:cs typeface="Arial"/>
                <a:sym typeface="Arial"/>
              </a:rPr>
              <a:t>: connect the components (NB they are implicit) </a:t>
            </a:r>
            <a:endParaRPr b="0" i="0" sz="2400" u="none" cap="none" strike="noStrike">
              <a:solidFill>
                <a:srgbClr val="00B050"/>
              </a:solidFill>
              <a:latin typeface="Arial"/>
              <a:ea typeface="Arial"/>
              <a:cs typeface="Arial"/>
              <a:sym typeface="Arial"/>
            </a:endParaRPr>
          </a:p>
        </p:txBody>
      </p:sp>
      <p:pic>
        <p:nvPicPr>
          <p:cNvPr id="86" name="Google Shape;86;p13"/>
          <p:cNvPicPr preferRelativeResize="0"/>
          <p:nvPr/>
        </p:nvPicPr>
        <p:blipFill rotWithShape="1">
          <a:blip r:embed="rId3">
            <a:alphaModFix/>
          </a:blip>
          <a:srcRect b="0" l="0" r="0" t="0"/>
          <a:stretch/>
        </p:blipFill>
        <p:spPr>
          <a:xfrm>
            <a:off x="1549752" y="2063150"/>
            <a:ext cx="5855596" cy="4076959"/>
          </a:xfrm>
          <a:prstGeom prst="rect">
            <a:avLst/>
          </a:prstGeom>
          <a:noFill/>
          <a:ln>
            <a:noFill/>
          </a:ln>
        </p:spPr>
      </p:pic>
      <p:sp>
        <p:nvSpPr>
          <p:cNvPr id="87" name="Google Shape;87;p13"/>
          <p:cNvSpPr txBox="1"/>
          <p:nvPr/>
        </p:nvSpPr>
        <p:spPr>
          <a:xfrm>
            <a:off x="2191549" y="6309197"/>
            <a:ext cx="4572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1800" u="sng" cap="none" strike="noStrike">
                <a:solidFill>
                  <a:srgbClr val="F9FEFF"/>
                </a:solidFill>
                <a:latin typeface="Arial"/>
                <a:ea typeface="Arial"/>
                <a:cs typeface="Arial"/>
                <a:sym typeface="Arial"/>
                <a:hlinkClick r:id="rId4">
                  <a:extLst>
                    <a:ext uri="{A12FA001-AC4F-418D-AE19-62706E023703}">
                      <ahyp:hlinkClr val="tx"/>
                    </a:ext>
                  </a:extLst>
                </a:hlinkClick>
              </a:rPr>
              <a:t>Source: Concept Mapping - Science Pickle</a:t>
            </a:r>
            <a:endParaRPr sz="1800">
              <a:solidFill>
                <a:srgbClr val="F9FEFF"/>
              </a:solidFill>
              <a:latin typeface="Arial"/>
              <a:ea typeface="Arial"/>
              <a:cs typeface="Arial"/>
              <a:sym typeface="Arial"/>
            </a:endParaRPr>
          </a:p>
        </p:txBody>
      </p:sp>
      <p:sp>
        <p:nvSpPr>
          <p:cNvPr id="88" name="Google Shape;88;p13"/>
          <p:cNvSpPr txBox="1"/>
          <p:nvPr/>
        </p:nvSpPr>
        <p:spPr>
          <a:xfrm>
            <a:off x="6105075" y="6078125"/>
            <a:ext cx="1636800" cy="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Verdana"/>
                <a:ea typeface="Verdana"/>
                <a:cs typeface="Verdana"/>
                <a:sym typeface="Verdana"/>
              </a:rPr>
              <a:t>Courtesy of Jodi Pickle</a:t>
            </a:r>
            <a:endParaRPr sz="8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nvSpPr>
        <p:spPr>
          <a:xfrm flipH="1">
            <a:off x="503014" y="241540"/>
            <a:ext cx="76662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The same phenomenon from the perspective of </a:t>
            </a:r>
            <a:endParaRPr/>
          </a:p>
          <a:p>
            <a:pPr indent="0" lvl="0" marL="0" marR="0" rtl="0" algn="l">
              <a:lnSpc>
                <a:spcPct val="100000"/>
              </a:lnSpc>
              <a:spcBef>
                <a:spcPts val="0"/>
              </a:spcBef>
              <a:spcAft>
                <a:spcPts val="0"/>
              </a:spcAft>
              <a:buClr>
                <a:srgbClr val="00B050"/>
              </a:buClr>
              <a:buSzPts val="2400"/>
              <a:buFont typeface="Arial"/>
              <a:buNone/>
            </a:pPr>
            <a:r>
              <a:rPr b="0" i="0" lang="en" sz="2400" u="none" cap="none" strike="noStrike">
                <a:solidFill>
                  <a:srgbClr val="00B050"/>
                </a:solidFill>
                <a:latin typeface="Arial"/>
                <a:ea typeface="Arial"/>
                <a:cs typeface="Arial"/>
                <a:sym typeface="Arial"/>
              </a:rPr>
              <a:t>mātauranga Māori as a knowledge system. </a:t>
            </a:r>
            <a:endParaRPr sz="2400">
              <a:solidFill>
                <a:srgbClr val="00B050"/>
              </a:solidFill>
              <a:latin typeface="Arial"/>
              <a:ea typeface="Arial"/>
              <a:cs typeface="Arial"/>
              <a:sym typeface="Arial"/>
            </a:endParaRPr>
          </a:p>
        </p:txBody>
      </p:sp>
      <p:pic>
        <p:nvPicPr>
          <p:cNvPr id="94" name="Google Shape;94;p14"/>
          <p:cNvPicPr preferRelativeResize="0"/>
          <p:nvPr/>
        </p:nvPicPr>
        <p:blipFill rotWithShape="1">
          <a:blip r:embed="rId3">
            <a:alphaModFix/>
          </a:blip>
          <a:srcRect b="0" l="0" r="0" t="0"/>
          <a:stretch/>
        </p:blipFill>
        <p:spPr>
          <a:xfrm>
            <a:off x="4493274" y="2620454"/>
            <a:ext cx="4394426" cy="3294776"/>
          </a:xfrm>
          <a:prstGeom prst="rect">
            <a:avLst/>
          </a:prstGeom>
          <a:noFill/>
          <a:ln>
            <a:noFill/>
          </a:ln>
        </p:spPr>
      </p:pic>
      <p:pic>
        <p:nvPicPr>
          <p:cNvPr id="95" name="Google Shape;95;p14"/>
          <p:cNvPicPr preferRelativeResize="0"/>
          <p:nvPr/>
        </p:nvPicPr>
        <p:blipFill rotWithShape="1">
          <a:blip r:embed="rId4">
            <a:alphaModFix/>
          </a:blip>
          <a:srcRect b="0" l="0" r="0" t="0"/>
          <a:stretch/>
        </p:blipFill>
        <p:spPr>
          <a:xfrm>
            <a:off x="576325" y="1184800"/>
            <a:ext cx="5943365" cy="1053151"/>
          </a:xfrm>
          <a:prstGeom prst="rect">
            <a:avLst/>
          </a:prstGeom>
          <a:noFill/>
          <a:ln>
            <a:noFill/>
          </a:ln>
        </p:spPr>
      </p:pic>
      <p:sp>
        <p:nvSpPr>
          <p:cNvPr id="96" name="Google Shape;96;p14"/>
          <p:cNvSpPr txBox="1"/>
          <p:nvPr/>
        </p:nvSpPr>
        <p:spPr>
          <a:xfrm>
            <a:off x="576326" y="2620458"/>
            <a:ext cx="36663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2000">
                <a:solidFill>
                  <a:srgbClr val="000000"/>
                </a:solidFill>
                <a:latin typeface="Proxima Nova"/>
                <a:ea typeface="Proxima Nova"/>
                <a:cs typeface="Proxima Nova"/>
                <a:sym typeface="Proxima Nova"/>
              </a:rPr>
              <a:t>“Dr Kepa Morgan’s mauri model presents mauri as a continuum or range between different extremes. The negative extreme is “Mauri moe, mauri noho” where the mauri is exhausted. At the other end, “Mauri tu, mauri ora” is where the mauri is vibrant and it has its fullest potential to support life.”</a:t>
            </a:r>
            <a:endParaRPr sz="2000">
              <a:solidFill>
                <a:srgbClr val="F9FEFF"/>
              </a:solidFill>
              <a:latin typeface="Arial"/>
              <a:ea typeface="Arial"/>
              <a:cs typeface="Arial"/>
              <a:sym typeface="Arial"/>
            </a:endParaRPr>
          </a:p>
        </p:txBody>
      </p:sp>
      <p:sp>
        <p:nvSpPr>
          <p:cNvPr id="97" name="Google Shape;97;p14"/>
          <p:cNvSpPr txBox="1"/>
          <p:nvPr/>
        </p:nvSpPr>
        <p:spPr>
          <a:xfrm>
            <a:off x="7893875" y="5815500"/>
            <a:ext cx="11220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latin typeface="Verdana"/>
                <a:ea typeface="Verdana"/>
                <a:cs typeface="Verdana"/>
                <a:sym typeface="Verdana"/>
              </a:rPr>
              <a:t>© Rose Hendry</a:t>
            </a:r>
            <a:endParaRPr/>
          </a:p>
        </p:txBody>
      </p:sp>
      <p:sp>
        <p:nvSpPr>
          <p:cNvPr id="98" name="Google Shape;98;p14"/>
          <p:cNvSpPr txBox="1"/>
          <p:nvPr/>
        </p:nvSpPr>
        <p:spPr>
          <a:xfrm>
            <a:off x="149200" y="6455875"/>
            <a:ext cx="8921400" cy="3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 Copyright. Science Learning Hub – Pokapū Akoranga Pūtaiao The University of Waikato Te Whare Wananga o Waikato.</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All Rights Reserved |</a:t>
            </a:r>
            <a:r>
              <a:rPr lang="en" sz="900">
                <a:solidFill>
                  <a:schemeClr val="accent2"/>
                </a:solidFill>
                <a:uFill>
                  <a:noFill/>
                </a:uFill>
                <a:latin typeface="Verdana"/>
                <a:ea typeface="Verdana"/>
                <a:cs typeface="Verdana"/>
                <a:sym typeface="Verdana"/>
                <a:hlinkClick r:id="rId5">
                  <a:extLst>
                    <a:ext uri="{A12FA001-AC4F-418D-AE19-62706E023703}">
                      <ahyp:hlinkClr val="tx"/>
                    </a:ext>
                  </a:extLst>
                </a:hlinkClick>
              </a:rPr>
              <a:t> </a:t>
            </a:r>
            <a:r>
              <a:rPr lang="en" sz="900" u="sng">
                <a:solidFill>
                  <a:schemeClr val="hlink"/>
                </a:solidFill>
                <a:latin typeface="Verdana"/>
                <a:ea typeface="Verdana"/>
                <a:cs typeface="Verdana"/>
                <a:sym typeface="Verdana"/>
                <a:hlinkClick r:id="rId6"/>
              </a:rPr>
              <a:t>www.sciencelearn.org.nz</a:t>
            </a:r>
            <a:r>
              <a:rPr lang="en" sz="900">
                <a:solidFill>
                  <a:schemeClr val="dk1"/>
                </a:solidFill>
                <a:latin typeface="Verdana"/>
                <a:ea typeface="Verdana"/>
                <a:cs typeface="Verdana"/>
                <a:sym typeface="Verdana"/>
              </a:rPr>
              <a:t>. All images are copyrighted. For further information, please refer to </a:t>
            </a:r>
            <a:r>
              <a:rPr lang="en" sz="900" u="sng">
                <a:solidFill>
                  <a:schemeClr val="hlink"/>
                </a:solidFill>
                <a:latin typeface="Verdana"/>
                <a:ea typeface="Verdana"/>
                <a:cs typeface="Verdana"/>
                <a:sym typeface="Verdana"/>
              </a:rPr>
              <a:t>enquiries@sciencelearn.org.nz</a:t>
            </a:r>
            <a:endParaRPr sz="900" u="sng">
              <a:solidFill>
                <a:schemeClr val="hlink"/>
              </a:solidFill>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