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9144000"/>
  <p:notesSz cx="6858000" cy="9144000"/>
  <p:embeddedFontLst>
    <p:embeddedFont>
      <p:font typeface="Roboto"/>
      <p:regular r:id="rId42"/>
      <p:bold r:id="rId43"/>
      <p:italic r:id="rId44"/>
      <p:boldItalic r:id="rId45"/>
    </p:embeddedFont>
    <p:embeddedFont>
      <p:font typeface="Amatic SC"/>
      <p:regular r:id="rId46"/>
      <p:bold r:id="rId47"/>
    </p:embeddedFont>
    <p:embeddedFont>
      <p:font typeface="Arial Narrow"/>
      <p:regular r:id="rId48"/>
      <p:bold r:id="rId49"/>
      <p:italic r:id="rId50"/>
      <p:boldItalic r:id="rId51"/>
    </p:embeddedFont>
    <p:embeddedFont>
      <p:font typeface="Comfortaa"/>
      <p:regular r:id="rId52"/>
      <p:bold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B58B3A-3731-424E-A6F7-E6DC47312CDE}">
  <a:tblStyle styleId="{E3B58B3A-3731-424E-A6F7-E6DC47312CD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99C20BA0-32B1-4698-8A12-210B81107B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font" Target="fonts/Roboto-regular.fntdata"/><Relationship Id="rId41" Type="http://schemas.openxmlformats.org/officeDocument/2006/relationships/slide" Target="slides/slide35.xml"/><Relationship Id="rId44" Type="http://schemas.openxmlformats.org/officeDocument/2006/relationships/font" Target="fonts/Roboto-italic.fntdata"/><Relationship Id="rId43" Type="http://schemas.openxmlformats.org/officeDocument/2006/relationships/font" Target="fonts/Roboto-bold.fntdata"/><Relationship Id="rId46" Type="http://schemas.openxmlformats.org/officeDocument/2006/relationships/font" Target="fonts/AmaticSC-regular.fntdata"/><Relationship Id="rId45" Type="http://schemas.openxmlformats.org/officeDocument/2006/relationships/font" Target="fonts/Robo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ArialNarrow-regular.fntdata"/><Relationship Id="rId47" Type="http://schemas.openxmlformats.org/officeDocument/2006/relationships/font" Target="fonts/AmaticSC-bold.fntdata"/><Relationship Id="rId49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rialNarrow-boldItalic.fntdata"/><Relationship Id="rId50" Type="http://schemas.openxmlformats.org/officeDocument/2006/relationships/font" Target="fonts/ArialNarrow-italic.fntdata"/><Relationship Id="rId53" Type="http://schemas.openxmlformats.org/officeDocument/2006/relationships/font" Target="fonts/Comfortaa-bold.fntdata"/><Relationship Id="rId52" Type="http://schemas.openxmlformats.org/officeDocument/2006/relationships/font" Target="fonts/Comfortaa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83-honey-bee-heroes" TargetMode="Externa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91-pass-the-pollen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199-labelling-the-parts-of-a-pua-flower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18-bees-and-varroa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teacher_pld" TargetMode="Externa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077-science-topics-and-science-concepts" TargetMode="Externa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3077-science-topics-and-science-concepts" TargetMode="Externa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251-junior-science" TargetMode="External"/><Relationship Id="rId3" Type="http://schemas.openxmlformats.org/officeDocument/2006/relationships/hyperlink" Target="https://www.sciencelearn.org.nz/resources/2246-science-for-juniors" TargetMode="External"/><Relationship Id="rId4" Type="http://schemas.openxmlformats.org/officeDocument/2006/relationships/hyperlink" Target="https://www.sciencelearn.org.nz/resources/2267-professional-development-for-primary-teachers" TargetMode="External"/><Relationship Id="rId5" Type="http://schemas.openxmlformats.org/officeDocument/2006/relationships/hyperlink" Target="https://www.sciencelearn.org.nz/resources/2927-how-the-hub-can-help" TargetMode="External"/><Relationship Id="rId6" Type="http://schemas.openxmlformats.org/officeDocument/2006/relationships/hyperlink" Target="https://www.sciencelearn.org.nz/search?term=primary&amp;dFR%5Btype%5D%5B0%5D=Teacher%20PLD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27-outside-of-an-earthworm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397-adapting-slh-activities-altering-the-aims-and-learning-intentions" TargetMode="External"/><Relationship Id="rId3" Type="http://schemas.openxmlformats.org/officeDocument/2006/relationships/hyperlink" Target="https://www.sciencelearn.org.nz/images/3092-earthworm-observations" TargetMode="Externa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986-the-plastic-tide-case-study" TargetMode="External"/><Relationship Id="rId3" Type="http://schemas.openxmlformats.org/officeDocument/2006/relationships/hyperlink" Target="https://www.sciencelearn.org.nz/citizen_science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08df2f204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d08df2f204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gd08df2f204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792bc4693c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792bc4693c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g2792bc4693c_0_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792bc4693c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792bc4693c_0_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792bc4693c_0_1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3bc19bdf5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3bc19bdf5_0_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243bc19bdf5_0_3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3bc19bdf5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3bc19bdf5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5" name="Google Shape;155;g243bc19bdf5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43bc19bdf5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43bc19bdf5_0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5" name="Google Shape;165;g243bc19bdf5_0_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3bc19bdf5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3bc19bdf5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2" name="Google Shape;172;g243bc19bdf5_0_2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d22aa6e92_0_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d22aa6e92_0_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Extend the learning – Related topics &amp; concepts, Related Content and Useful links.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www.sciencelearn.org.nz/resources/83-honey-bee-heroes</a:t>
            </a:r>
            <a:r>
              <a:rPr lang="en-AU"/>
              <a:t> </a:t>
            </a:r>
            <a:endParaRPr/>
          </a:p>
        </p:txBody>
      </p:sp>
      <p:sp>
        <p:nvSpPr>
          <p:cNvPr id="178" name="Google Shape;178;g27d22aa6e92_0_4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4246eb2ce8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4246eb2ce8_0_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6" name="Google Shape;186;g24246eb2ce8_0_2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246eb2ce8_0_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4246eb2ce8_0_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24246eb2ce8_0_3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d22aa6e92_0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7d22aa6e92_0_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Hands-on </a:t>
            </a:r>
            <a:r>
              <a:rPr lang="en-AU"/>
              <a:t>activities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www.sciencelearn.org.nz/resources/91-pass-the-pollen</a:t>
            </a:r>
            <a:r>
              <a:rPr lang="en-AU"/>
              <a:t> </a:t>
            </a:r>
            <a:endParaRPr/>
          </a:p>
        </p:txBody>
      </p:sp>
      <p:sp>
        <p:nvSpPr>
          <p:cNvPr id="203" name="Google Shape;203;g27d22aa6e92_0_5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246eb2ce8_0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246eb2ce8_0_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www.sciencelearn.org.nz/resources/3199-labelling-the-parts-of-a-pua-flower</a:t>
            </a:r>
            <a:r>
              <a:rPr lang="en-AU"/>
              <a:t> </a:t>
            </a:r>
            <a:endParaRPr/>
          </a:p>
        </p:txBody>
      </p:sp>
      <p:sp>
        <p:nvSpPr>
          <p:cNvPr id="210" name="Google Shape;210;g24246eb2ce8_0_6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4246eb2ce8_0_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4246eb2ce8_0_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www.sciencelearn.org.nz/videos/18-bees-and-varroa</a:t>
            </a:r>
            <a:r>
              <a:rPr lang="en-AU"/>
              <a:t> </a:t>
            </a:r>
            <a:endParaRPr/>
          </a:p>
        </p:txBody>
      </p:sp>
      <p:sp>
        <p:nvSpPr>
          <p:cNvPr id="217" name="Google Shape;217;g24246eb2ce8_0_5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4246eb2ce8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4246eb2ce8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4246eb2ce8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4246eb2ce8_0_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24246eb2ce8_0_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4246eb2ce8_0_1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792bc4693c_0_8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792bc4693c_0_8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44" name="Google Shape;244;g2792bc4693c_0_86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7daec0ca38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7daec0ca38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7daec0ca38_0_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7c3a5fb8b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7c3a5fb8b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www.sciencelearn.org.nz/teacher_pld</a:t>
            </a:r>
            <a:r>
              <a:rPr lang="en-AU"/>
              <a:t> </a:t>
            </a:r>
            <a:endParaRPr/>
          </a:p>
        </p:txBody>
      </p:sp>
      <p:sp>
        <p:nvSpPr>
          <p:cNvPr id="275" name="Google Shape;275;g27c3a5fb8b7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7d22aa6e92_0_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7d22aa6e92_0_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Got a topic? What are the connected science ideas or concepts?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www.sciencelearn.org.nz/resources/3077-science-topics-and-science-concepts</a:t>
            </a:r>
            <a:r>
              <a:rPr lang="en-AU"/>
              <a:t> </a:t>
            </a:r>
            <a:endParaRPr/>
          </a:p>
        </p:txBody>
      </p:sp>
      <p:sp>
        <p:nvSpPr>
          <p:cNvPr id="283" name="Google Shape;283;g27d22aa6e92_0_58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7d22aa6e92_0_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7d22aa6e92_0_1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www.sciencelearn.org.nz/resources/3077-science-topics-and-science-concepts</a:t>
            </a:r>
            <a:r>
              <a:rPr lang="en-AU"/>
              <a:t> </a:t>
            </a:r>
            <a:endParaRPr/>
          </a:p>
        </p:txBody>
      </p:sp>
      <p:sp>
        <p:nvSpPr>
          <p:cNvPr id="290" name="Google Shape;290;g27d22aa6e92_0_10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7daec0ca38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7daec0ca38_0_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www.sciencelearn.org.nz/resources/2251-junior-science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Recorded sessions: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www.sciencelearn.org.nz/resources/2246-science-for-juniors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4"/>
              </a:rPr>
              <a:t>www.sciencelearn.org.nz/resources/2267-professional-development-for-primary-teachers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5"/>
              </a:rPr>
              <a:t>www.sciencelearn.org.nz/resources/2927-how-the-hub-can-help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Professional development for primary teachers: </a:t>
            </a:r>
            <a:r>
              <a:rPr lang="en-AU" u="sng">
                <a:solidFill>
                  <a:schemeClr val="hlink"/>
                </a:solidFill>
                <a:hlinkClick r:id="rId6"/>
              </a:rPr>
              <a:t>https://www.sciencelearn.org.nz/search?term=primary&amp;dFR%5Btype%5D%5B0%5D=Teacher%20PLD</a:t>
            </a:r>
            <a:r>
              <a:rPr lang="en-AU"/>
              <a:t> </a:t>
            </a:r>
            <a:endParaRPr/>
          </a:p>
        </p:txBody>
      </p:sp>
      <p:sp>
        <p:nvSpPr>
          <p:cNvPr id="300" name="Google Shape;300;g27daec0ca38_0_4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b4af9033d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28b4af9033d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g28b4af9033d_0_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7d22aa6e92_0_7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7d22aa6e92_0_7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7d22aa6e92_0_7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7d22aa6e92_0_8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7d22aa6e92_0_8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www.sciencelearn.org.nz/image_maps/27-outside-of-an-earthworm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27d22aa6e92_0_8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7d22aa6e92_0_9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7d22aa6e92_0_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www.sciencelearn.org.nz/resources/2397-adapting-slh-activities-altering-the-aims-and-learning-intentions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Image: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www.sciencelearn.org.nz/images/3092-earthworm-observations</a:t>
            </a:r>
            <a:r>
              <a:rPr lang="en-AU"/>
              <a:t> </a:t>
            </a:r>
            <a:endParaRPr/>
          </a:p>
        </p:txBody>
      </p:sp>
      <p:sp>
        <p:nvSpPr>
          <p:cNvPr id="326" name="Google Shape;326;g27d22aa6e92_0_9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42324e075b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42324e075b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www.sciencelearn.org.nz/resources/2986-the-plastic-tide-case-study</a:t>
            </a:r>
            <a:r>
              <a:rPr lang="en-AU"/>
              <a:t>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/>
              <a:t>Moe under </a:t>
            </a:r>
            <a:r>
              <a:rPr lang="en-AU" u="sng">
                <a:solidFill>
                  <a:schemeClr val="hlink"/>
                </a:solidFill>
                <a:hlinkClick r:id="rId3"/>
              </a:rPr>
              <a:t>www.sciencelearn.org.nz/citizen_science</a:t>
            </a:r>
            <a:r>
              <a:rPr lang="en-AU"/>
              <a:t> </a:t>
            </a:r>
            <a:endParaRPr/>
          </a:p>
        </p:txBody>
      </p:sp>
      <p:sp>
        <p:nvSpPr>
          <p:cNvPr id="334" name="Google Shape;334;g242324e075b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7daec0ca38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7daec0ca38_0_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27daec0ca38_0_2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7daec0ca38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 sz="1800">
                <a:latin typeface="Arial"/>
                <a:ea typeface="Arial"/>
                <a:cs typeface="Arial"/>
                <a:sym typeface="Arial"/>
              </a:rPr>
              <a:t>Feedback/more of this?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7daec0ca38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d08df2f204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d08df2f204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4" name="Google Shape;54;gd08df2f204_0_2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792bbcbea3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792bbcbea3_0_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2792bbcbea3_0_1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2324e075b_0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2324e075b_0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42324e075b_0_1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2324e075b_0_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2324e075b_0_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7" name="Google Shape;87;g242324e075b_0_2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792bc4693c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792bc4693c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792bc4693c_0_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c98e0439c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c98e0439c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10" name="Google Shape;110;g10c98e0439c_0_5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357" r="347" t="0"/>
          <a:stretch/>
        </p:blipFill>
        <p:spPr>
          <a:xfrm>
            <a:off x="7362825" y="0"/>
            <a:ext cx="1717675" cy="7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type="title"/>
          </p:nvPr>
        </p:nvSpPr>
        <p:spPr>
          <a:xfrm>
            <a:off x="533399" y="611872"/>
            <a:ext cx="3840479" cy="116204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4742823" y="1587500"/>
            <a:ext cx="3840479" cy="38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2" type="body"/>
          </p:nvPr>
        </p:nvSpPr>
        <p:spPr>
          <a:xfrm>
            <a:off x="533399" y="1787856"/>
            <a:ext cx="3840479" cy="37201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273" cy="91122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273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7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8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59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4.jp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Relationship Id="rId7" Type="http://schemas.openxmlformats.org/officeDocument/2006/relationships/hyperlink" Target="http://www.sciencelearn.org.nz/" TargetMode="External"/><Relationship Id="rId8" Type="http://schemas.openxmlformats.org/officeDocument/2006/relationships/hyperlink" Target="http://www.sciencelearn.org.nz/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image" Target="../media/image22.png"/><Relationship Id="rId7" Type="http://schemas.openxmlformats.org/officeDocument/2006/relationships/hyperlink" Target="http://www.sciencelearn.org.nz/" TargetMode="External"/><Relationship Id="rId8" Type="http://schemas.openxmlformats.org/officeDocument/2006/relationships/hyperlink" Target="http://www.sciencelearn.org.nz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png"/><Relationship Id="rId4" Type="http://schemas.openxmlformats.org/officeDocument/2006/relationships/image" Target="../media/image23.png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://www.sciencelearn.org.nz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3" Type="http://schemas.openxmlformats.org/officeDocument/2006/relationships/image" Target="../media/image32.jp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9" Type="http://schemas.openxmlformats.org/officeDocument/2006/relationships/image" Target="../media/image29.png"/><Relationship Id="rId5" Type="http://schemas.openxmlformats.org/officeDocument/2006/relationships/hyperlink" Target="http://www.facebook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instagram.com/sciencelearninghubnz" TargetMode="External"/><Relationship Id="rId8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rawpixel.com/image/4021229/photo-image-plant-green-botanical" TargetMode="External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hyperlink" Target="https://creativecommons.org/licenses/by/2.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Relationship Id="rId4" Type="http://schemas.openxmlformats.org/officeDocument/2006/relationships/hyperlink" Target="http://www.sciencelearn.org.nz/" TargetMode="External"/><Relationship Id="rId5" Type="http://schemas.openxmlformats.org/officeDocument/2006/relationships/hyperlink" Target="http://www.sciencelearn.org.nz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/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14 September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0;p3"/>
          <p:cNvSpPr txBox="1"/>
          <p:nvPr/>
        </p:nvSpPr>
        <p:spPr>
          <a:xfrm>
            <a:off x="457200" y="686325"/>
            <a:ext cx="82296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>
                <a:solidFill>
                  <a:srgbClr val="2C7C9F"/>
                </a:solidFill>
              </a:rPr>
              <a:t>What does the hub look like in the classroom?</a:t>
            </a:r>
            <a:endParaRPr b="1" sz="35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2C7C9F"/>
              </a:solidFill>
            </a:endParaRPr>
          </a:p>
        </p:txBody>
      </p:sp>
      <p:sp>
        <p:nvSpPr>
          <p:cNvPr id="31" name="Google Shape;31;p3"/>
          <p:cNvSpPr txBox="1"/>
          <p:nvPr/>
        </p:nvSpPr>
        <p:spPr>
          <a:xfrm>
            <a:off x="1229750" y="2451975"/>
            <a:ext cx="6541200" cy="25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" name="Google Shape;3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6325" y="2258424"/>
            <a:ext cx="6831449" cy="308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"/>
          <p:cNvSpPr txBox="1"/>
          <p:nvPr/>
        </p:nvSpPr>
        <p:spPr>
          <a:xfrm>
            <a:off x="7090625" y="5264150"/>
            <a:ext cx="11751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S.Marsters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 txBox="1"/>
          <p:nvPr>
            <p:ph type="title"/>
          </p:nvPr>
        </p:nvSpPr>
        <p:spPr>
          <a:xfrm>
            <a:off x="1174051" y="0"/>
            <a:ext cx="67959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/>
              <a:t>Why the hub? </a:t>
            </a:r>
            <a:endParaRPr b="1" sz="4800"/>
          </a:p>
        </p:txBody>
      </p:sp>
      <p:sp>
        <p:nvSpPr>
          <p:cNvPr id="123" name="Google Shape;123;p12"/>
          <p:cNvSpPr txBox="1"/>
          <p:nvPr>
            <p:ph idx="2" type="body"/>
          </p:nvPr>
        </p:nvSpPr>
        <p:spPr>
          <a:xfrm>
            <a:off x="533400" y="1266675"/>
            <a:ext cx="8251800" cy="50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Easily </a:t>
            </a:r>
            <a:r>
              <a:rPr lang="en-AU" sz="3000"/>
              <a:t>digestible</a:t>
            </a:r>
            <a:r>
              <a:rPr lang="en-AU" sz="3000"/>
              <a:t> information 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Related content, concepts, topics 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Hands-</a:t>
            </a:r>
            <a:r>
              <a:rPr lang="en-AU" sz="3000"/>
              <a:t>on activities 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Editable resources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Multimedia</a:t>
            </a:r>
            <a:r>
              <a:rPr lang="en-AU" sz="3000"/>
              <a:t> content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Professional Learning Development (PLD)</a:t>
            </a:r>
            <a:endParaRPr sz="3000"/>
          </a:p>
        </p:txBody>
      </p:sp>
      <p:sp>
        <p:nvSpPr>
          <p:cNvPr id="124" name="Google Shape;124;p1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2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1" y="-90050"/>
            <a:ext cx="68592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/>
              <a:t>What we did…</a:t>
            </a:r>
            <a:endParaRPr b="1" sz="4800"/>
          </a:p>
        </p:txBody>
      </p:sp>
      <p:grpSp>
        <p:nvGrpSpPr>
          <p:cNvPr id="132" name="Google Shape;132;p13"/>
          <p:cNvGrpSpPr/>
          <p:nvPr/>
        </p:nvGrpSpPr>
        <p:grpSpPr>
          <a:xfrm>
            <a:off x="5924767" y="1835018"/>
            <a:ext cx="3305700" cy="3483057"/>
            <a:chOff x="5632317" y="1189775"/>
            <a:chExt cx="3305700" cy="3483057"/>
          </a:xfrm>
        </p:grpSpPr>
        <p:sp>
          <p:nvSpPr>
            <p:cNvPr id="133" name="Google Shape;133;p13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  <a:p>
              <a:pPr indent="0" lvl="0" marL="0" rtl="0" algn="ctr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Learning</a:t>
              </a:r>
              <a:endParaRPr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4" name="Google Shape;134;p13"/>
            <p:cNvSpPr txBox="1"/>
            <p:nvPr/>
          </p:nvSpPr>
          <p:spPr>
            <a:xfrm>
              <a:off x="6167077" y="2057132"/>
              <a:ext cx="26127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Shared slides</a:t>
              </a:r>
              <a:endParaRPr sz="2000"/>
            </a:p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Hands-on activities</a:t>
              </a:r>
              <a:endParaRPr sz="2000"/>
            </a:p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Videos </a:t>
              </a:r>
              <a:endParaRPr sz="2000"/>
            </a:p>
          </p:txBody>
        </p:sp>
      </p:grpSp>
      <p:grpSp>
        <p:nvGrpSpPr>
          <p:cNvPr id="135" name="Google Shape;135;p13"/>
          <p:cNvGrpSpPr/>
          <p:nvPr/>
        </p:nvGrpSpPr>
        <p:grpSpPr>
          <a:xfrm>
            <a:off x="0" y="1835132"/>
            <a:ext cx="3546900" cy="3482943"/>
            <a:chOff x="0" y="1189989"/>
            <a:chExt cx="3546900" cy="3482943"/>
          </a:xfrm>
        </p:grpSpPr>
        <p:sp>
          <p:nvSpPr>
            <p:cNvPr id="136" name="Google Shape;136;p13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School/team  kaupapa</a:t>
              </a:r>
              <a:endParaRPr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37" name="Google Shape;137;p13"/>
            <p:cNvSpPr txBox="1"/>
            <p:nvPr/>
          </p:nvSpPr>
          <p:spPr>
            <a:xfrm>
              <a:off x="327671" y="2057232"/>
              <a:ext cx="3076200" cy="261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Topic specific</a:t>
              </a:r>
              <a:endParaRPr sz="2000"/>
            </a:p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Links to science curriculum</a:t>
              </a:r>
              <a:endParaRPr sz="2000"/>
            </a:p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Science capabilities</a:t>
              </a:r>
              <a:endParaRPr sz="2000"/>
            </a:p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8" name="Google Shape;138;p13"/>
          <p:cNvGrpSpPr/>
          <p:nvPr/>
        </p:nvGrpSpPr>
        <p:grpSpPr>
          <a:xfrm>
            <a:off x="3148929" y="1835018"/>
            <a:ext cx="3305700" cy="3482907"/>
            <a:chOff x="2944204" y="1189775"/>
            <a:chExt cx="3305700" cy="3482907"/>
          </a:xfrm>
        </p:grpSpPr>
        <p:sp>
          <p:nvSpPr>
            <p:cNvPr id="139" name="Google Shape;139;p13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1800">
                  <a:solidFill>
                    <a:srgbClr val="FFFFFF"/>
                  </a:solidFill>
                  <a:latin typeface="Comfortaa"/>
                  <a:ea typeface="Comfortaa"/>
                  <a:cs typeface="Comfortaa"/>
                  <a:sym typeface="Comfortaa"/>
                </a:rPr>
                <a:t>Planning</a:t>
              </a:r>
              <a:endParaRPr sz="18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140" name="Google Shape;140;p13"/>
            <p:cNvSpPr txBox="1"/>
            <p:nvPr/>
          </p:nvSpPr>
          <p:spPr>
            <a:xfrm>
              <a:off x="3342175" y="2023382"/>
              <a:ext cx="2703900" cy="264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355600" lvl="0" marL="457200" rtl="0" algn="l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Levels 1–4</a:t>
              </a:r>
              <a:endParaRPr sz="2000"/>
            </a:p>
            <a:p>
              <a:pPr indent="-3556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●"/>
              </a:pPr>
              <a:r>
                <a:rPr lang="en-AU" sz="2000"/>
                <a:t>Search resources</a:t>
              </a:r>
              <a:endParaRPr sz="2000"/>
            </a:p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-355600" lvl="1" marL="9144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○"/>
              </a:pPr>
              <a:r>
                <a:rPr lang="en-AU" sz="2000"/>
                <a:t>Ideas</a:t>
              </a:r>
              <a:endParaRPr sz="2000"/>
            </a:p>
            <a:p>
              <a:pPr indent="-355600" lvl="1" marL="9144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○"/>
              </a:pPr>
              <a:r>
                <a:rPr lang="en-AU" sz="2000"/>
                <a:t>Articles </a:t>
              </a:r>
              <a:endParaRPr sz="2000"/>
            </a:p>
            <a:p>
              <a:pPr indent="-355600" lvl="1" marL="91440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2000"/>
                <a:buChar char="○"/>
              </a:pPr>
              <a:r>
                <a:rPr lang="en-AU" sz="2000"/>
                <a:t>Activities</a:t>
              </a:r>
              <a:r>
                <a:rPr lang="en-AU" sz="2000"/>
                <a:t> </a:t>
              </a:r>
              <a:endParaRPr sz="2000"/>
            </a:p>
            <a:p>
              <a:pPr indent="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1" name="Google Shape;141;p13"/>
          <p:cNvSpPr txBox="1"/>
          <p:nvPr/>
        </p:nvSpPr>
        <p:spPr>
          <a:xfrm>
            <a:off x="28900" y="6494925"/>
            <a:ext cx="91152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"/>
          <p:cNvSpPr txBox="1"/>
          <p:nvPr/>
        </p:nvSpPr>
        <p:spPr>
          <a:xfrm>
            <a:off x="42000" y="6382875"/>
            <a:ext cx="90600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4"/>
          <p:cNvSpPr txBox="1"/>
          <p:nvPr>
            <p:ph type="title"/>
          </p:nvPr>
        </p:nvSpPr>
        <p:spPr>
          <a:xfrm>
            <a:off x="364575" y="832775"/>
            <a:ext cx="83085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Framing learning – The </a:t>
            </a:r>
            <a:r>
              <a:rPr b="1" i="1" lang="en-AU"/>
              <a:t>Understand, Know, Do</a:t>
            </a:r>
            <a:endParaRPr b="1" i="1"/>
          </a:p>
        </p:txBody>
      </p:sp>
      <p:sp>
        <p:nvSpPr>
          <p:cNvPr id="149" name="Google Shape;149;p14"/>
          <p:cNvSpPr txBox="1"/>
          <p:nvPr/>
        </p:nvSpPr>
        <p:spPr>
          <a:xfrm>
            <a:off x="734050" y="2320800"/>
            <a:ext cx="82620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</a:pPr>
            <a:r>
              <a:rPr lang="en-AU" sz="2800">
                <a:solidFill>
                  <a:schemeClr val="accent2"/>
                </a:solidFill>
              </a:rPr>
              <a:t>Understand: the big ideas</a:t>
            </a:r>
            <a:endParaRPr sz="2800">
              <a:solidFill>
                <a:schemeClr val="accent2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</a:pPr>
            <a:r>
              <a:rPr lang="en-AU" sz="2800">
                <a:solidFill>
                  <a:schemeClr val="accent2"/>
                </a:solidFill>
              </a:rPr>
              <a:t>Know: rich contexts for exploring the big ideas</a:t>
            </a:r>
            <a:endParaRPr sz="2800">
              <a:solidFill>
                <a:schemeClr val="accent2"/>
              </a:solidFill>
            </a:endParaRPr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●"/>
            </a:pPr>
            <a:r>
              <a:rPr lang="en-AU" sz="2800">
                <a:solidFill>
                  <a:schemeClr val="accent2"/>
                </a:solidFill>
              </a:rPr>
              <a:t>Do: practices that bring rigour to learning</a:t>
            </a:r>
            <a:endParaRPr sz="2800">
              <a:solidFill>
                <a:schemeClr val="accent2"/>
              </a:solidFill>
            </a:endParaRPr>
          </a:p>
        </p:txBody>
      </p:sp>
      <p:sp>
        <p:nvSpPr>
          <p:cNvPr id="150" name="Google Shape;150;p14"/>
          <p:cNvSpPr txBox="1"/>
          <p:nvPr/>
        </p:nvSpPr>
        <p:spPr>
          <a:xfrm>
            <a:off x="364575" y="4698600"/>
            <a:ext cx="8779500" cy="10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31859C"/>
                </a:solidFill>
              </a:rPr>
              <a:t>“</a:t>
            </a:r>
            <a:r>
              <a:rPr b="1" lang="en-AU" sz="3600">
                <a:solidFill>
                  <a:srgbClr val="31859C"/>
                </a:solidFill>
              </a:rPr>
              <a:t>Learning</a:t>
            </a:r>
            <a:r>
              <a:rPr b="1" lang="en-AU" sz="3600">
                <a:solidFill>
                  <a:srgbClr val="31859C"/>
                </a:solidFill>
              </a:rPr>
              <a:t> that cannot left to chance”</a:t>
            </a:r>
            <a:endParaRPr b="1" sz="3600">
              <a:solidFill>
                <a:srgbClr val="31859C"/>
              </a:solidFill>
            </a:endParaRPr>
          </a:p>
        </p:txBody>
      </p:sp>
      <p:sp>
        <p:nvSpPr>
          <p:cNvPr id="151" name="Google Shape;151;p14"/>
          <p:cNvSpPr txBox="1"/>
          <p:nvPr/>
        </p:nvSpPr>
        <p:spPr>
          <a:xfrm>
            <a:off x="0" y="643022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 txBox="1"/>
          <p:nvPr>
            <p:ph type="title"/>
          </p:nvPr>
        </p:nvSpPr>
        <p:spPr>
          <a:xfrm>
            <a:off x="533400" y="409425"/>
            <a:ext cx="6225300" cy="7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What it looked like</a:t>
            </a:r>
            <a:r>
              <a:rPr lang="en-AU"/>
              <a:t>…</a:t>
            </a:r>
            <a:endParaRPr/>
          </a:p>
        </p:txBody>
      </p:sp>
      <p:graphicFrame>
        <p:nvGraphicFramePr>
          <p:cNvPr id="158" name="Google Shape;158;p15"/>
          <p:cNvGraphicFramePr/>
          <p:nvPr/>
        </p:nvGraphicFramePr>
        <p:xfrm>
          <a:off x="126488" y="14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{99C20BA0-32B1-4698-8A12-210B81107B51}</a:tableStyleId>
              </a:tblPr>
              <a:tblGrid>
                <a:gridCol w="680375"/>
                <a:gridCol w="453575"/>
                <a:gridCol w="1174575"/>
                <a:gridCol w="1302550"/>
                <a:gridCol w="1302550"/>
                <a:gridCol w="1302550"/>
                <a:gridCol w="1302550"/>
                <a:gridCol w="1372300"/>
              </a:tblGrid>
              <a:tr h="200100">
                <a:tc gridSpan="8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Science Curriculum Achievement Rubric</a:t>
                      </a:r>
                      <a:endParaRPr sz="18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Nature of Science: 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Investigating in Science (Overarching Strand)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Strand: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Material World (Contextual Strand): 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AO: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Properties and Changes of Matter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1-2: Observe, describe and compare physical and chemical properties of common materials and changes that occur when materials are mixed, heated or cooled  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3-4: Group materials in different ways based on the observations of measurements of the characteristic chemical and physical properties of a range of different materials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3C78D8"/>
                    </a:solidFill>
                  </a:tcPr>
                </a:tc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</a:tr>
              <a:tr h="1522675">
                <a:tc gridSpan="8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</a:tr>
              <a:tr h="41595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Progress indicators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 rowSpan="2" hMerge="1"/>
                <a:tc rowSpan="2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Pre Level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 Level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 Level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2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3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4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</a:tr>
              <a:tr h="629225">
                <a:tc gridSpan="2" vMerge="1"/>
                <a:tc hMerge="1" vMerge="1"/>
                <a:tc vMerge="1"/>
                <a:tc vMerge="1"/>
                <a:tc vMerge="1"/>
                <a:tc gridSpan="3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Early: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Dipping into the curriculum level</a:t>
                      </a:r>
                      <a:endParaRPr sz="11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At: 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Completing MOST indicators independently MOST of the time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FE2F3"/>
                    </a:solidFill>
                  </a:tcPr>
                </a:tc>
                <a:tc hMerge="1"/>
                <a:tc hMerge="1"/>
              </a:tr>
              <a:tr h="34914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Nature of Science: </a:t>
                      </a:r>
                      <a:r>
                        <a:rPr b="1" lang="en-AU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Investigating in science</a:t>
                      </a: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(Overarching Strand)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Experiment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Test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Classify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Record</a:t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FE2F3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Does not understand, so cannot follow instructions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(R4L assessment)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With support begin to follow simple instructions and use equipment to investigate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With support begin to collect and record some evidence from observations (verbally)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Begin to follow simple instructions and use equipment to investigate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Begin to record evidence from observations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With support plan and investigate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Identify relevant variables - (what to keep the same, what to change)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Carry out observations and collect evidence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Plan and carry out an investigation to gather evidence to test their theory/hypothesis/prediction (control variables if appropriate)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 precise observations and measurements and/or test and record findings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Select, justify, plan and carry out systematic investigations to gather evidence to test their inference / hypothesis / prediction controlling variables if appropriate.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Choose an appropriate scientific method to observe and measure and / or test and record findings in a systematic way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sp>
        <p:nvSpPr>
          <p:cNvPr id="159" name="Google Shape;159;p15"/>
          <p:cNvSpPr txBox="1"/>
          <p:nvPr/>
        </p:nvSpPr>
        <p:spPr>
          <a:xfrm>
            <a:off x="1916750" y="2154100"/>
            <a:ext cx="5930100" cy="404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000"/>
              <a:t>At level 1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  <a:p>
            <a:pPr indent="-38100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Begin to follow simple instructions and use equipment to investigate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269999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AU" sz="2400">
                <a:solidFill>
                  <a:schemeClr val="dk1"/>
                </a:solidFill>
              </a:rPr>
              <a:t>Begin to record evidence from observations</a:t>
            </a:r>
            <a:endParaRPr sz="2400"/>
          </a:p>
        </p:txBody>
      </p:sp>
      <p:sp>
        <p:nvSpPr>
          <p:cNvPr id="160" name="Google Shape;160;p15"/>
          <p:cNvSpPr/>
          <p:nvPr/>
        </p:nvSpPr>
        <p:spPr>
          <a:xfrm>
            <a:off x="6033075" y="703125"/>
            <a:ext cx="1391400" cy="2463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5"/>
          <p:cNvSpPr txBox="1"/>
          <p:nvPr/>
        </p:nvSpPr>
        <p:spPr>
          <a:xfrm>
            <a:off x="0" y="640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Google Shape;167;p16"/>
          <p:cNvGraphicFramePr/>
          <p:nvPr/>
        </p:nvGraphicFramePr>
        <p:xfrm>
          <a:off x="194475" y="996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{99C20BA0-32B1-4698-8A12-210B81107B51}</a:tableStyleId>
              </a:tblPr>
              <a:tblGrid>
                <a:gridCol w="669925"/>
                <a:gridCol w="446650"/>
                <a:gridCol w="1156650"/>
                <a:gridCol w="1282625"/>
                <a:gridCol w="1282625"/>
                <a:gridCol w="1282625"/>
                <a:gridCol w="1282625"/>
                <a:gridCol w="1351325"/>
              </a:tblGrid>
              <a:tr h="58616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Material World: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(Contextual Strand)</a:t>
                      </a:r>
                      <a:endParaRPr b="1" sz="11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A.O</a:t>
                      </a:r>
                      <a:r>
                        <a:rPr b="1" lang="en-AU" sz="12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:</a:t>
                      </a:r>
                      <a:endParaRPr b="1" sz="12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Properties and changes of matter</a:t>
                      </a: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(What the Specific Learning outcomes (SLO) will be)</a:t>
                      </a:r>
                      <a:endParaRPr b="1" sz="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F4CCCC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 our senses to find out about </a:t>
                      </a:r>
                      <a:r>
                        <a:rPr i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physical and chemical properties of common materials.</a:t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our senses to find out about</a:t>
                      </a:r>
                      <a:r>
                        <a:rPr i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changes that occur when materials are mixed, heated or cooled  </a:t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Think about and share how we have answered our questions. </a:t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 our senses to find out about </a:t>
                      </a:r>
                      <a:r>
                        <a:rPr i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physical and chemical properties of common materials.</a:t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our senses to find out about</a:t>
                      </a:r>
                      <a:r>
                        <a:rPr i="1"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changes that occur when materials are mixed, heated or cooled  </a:t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Think about and share how we have answered our questions. </a:t>
                      </a:r>
                      <a:endParaRPr i="1"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 our senses to find out about 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physical and chemical properties of common materials.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Observe, describe and compare using our senses to find out about changes that occur when materials are mixed, heated or cooled</a:t>
                      </a:r>
                      <a:r>
                        <a:rPr lang="en-AU" sz="12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Think about and share how we have answered our questions.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Group materials in different ways based on observations of measurements of the characteristic chemical and physical properties of a range of different materials.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Compare chemical and physical changes. </a:t>
                      </a:r>
                      <a:endParaRPr sz="1100">
                        <a:solidFill>
                          <a:srgbClr val="4A86E8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a plan to systematically gather information.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Give reasons or evidence to explain our thinking.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. Group materials in different ways based on observations of measurements of the characteristic chemical and physical properties of a range of different materials.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Compare (and record) chemical and physical changes.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a plan to systematically gather information.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Give reasons or evidence to explain our thinking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graphicFrame>
        <p:nvGraphicFramePr>
          <p:cNvPr id="168" name="Google Shape;168;p16"/>
          <p:cNvGraphicFramePr/>
          <p:nvPr/>
        </p:nvGraphicFramePr>
        <p:xfrm>
          <a:off x="194475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{99C20BA0-32B1-4698-8A12-210B81107B51}</a:tableStyleId>
              </a:tblPr>
              <a:tblGrid>
                <a:gridCol w="669975"/>
                <a:gridCol w="446650"/>
                <a:gridCol w="1156600"/>
                <a:gridCol w="1282625"/>
                <a:gridCol w="1282625"/>
                <a:gridCol w="1282625"/>
                <a:gridCol w="1282625"/>
                <a:gridCol w="1351325"/>
              </a:tblGrid>
              <a:tr h="39210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Progress indicators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 rowSpan="2" hMerge="1"/>
                <a:tc rowSpan="2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Pre Level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 Level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 Level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2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Level 3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63500" marB="63500" marR="63500" marL="63500">
                    <a:solidFill>
                      <a:srgbClr val="C9DAF8"/>
                    </a:solidFill>
                  </a:tcPr>
                </a:tc>
              </a:tr>
              <a:tr h="593125">
                <a:tc gridSpan="2" vMerge="1"/>
                <a:tc hMerge="1" vMerge="1"/>
                <a:tc vMerge="1"/>
                <a:tc vMerge="1"/>
                <a:tc vMerge="1"/>
                <a:tc gridSpan="3">
                  <a:txBody>
                    <a:bodyPr/>
                    <a:lstStyle/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Early: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Dipping into the curriculum level</a:t>
                      </a:r>
                      <a:endParaRPr sz="11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At: </a:t>
                      </a:r>
                      <a:r>
                        <a:rPr lang="en-AU" sz="11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Completing MOST indicators independently MOST of the time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CFE2F3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" name="Google Shape;174;p17"/>
          <p:cNvGraphicFramePr/>
          <p:nvPr/>
        </p:nvGraphicFramePr>
        <p:xfrm>
          <a:off x="0" y="11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{99C20BA0-32B1-4698-8A12-210B81107B51}</a:tableStyleId>
              </a:tblPr>
              <a:tblGrid>
                <a:gridCol w="782925"/>
                <a:gridCol w="461875"/>
                <a:gridCol w="1196125"/>
                <a:gridCol w="1326400"/>
                <a:gridCol w="1326400"/>
                <a:gridCol w="1326400"/>
                <a:gridCol w="1326400"/>
                <a:gridCol w="1397450"/>
              </a:tblGrid>
              <a:tr h="115660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Science Capability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(Tool - To guide teaching and learning)</a:t>
                      </a:r>
                      <a:endParaRPr b="1" sz="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D9EAD3"/>
                    </a:solidFill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are doing and talking, thinking and explaining.</a:t>
                      </a:r>
                      <a:endParaRPr b="1" sz="16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28600" lvl="0" marL="2667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They work in everyday contexts to:</a:t>
                      </a:r>
                      <a:endParaRPr b="1" sz="10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D9EAD3"/>
                    </a:solidFill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8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0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are testing their everyday knowledge.</a:t>
                      </a:r>
                      <a:endParaRPr b="1" sz="10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8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0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They work in a range of contexts, including some that are unfamiliar, to:</a:t>
                      </a:r>
                      <a:endParaRPr b="1" sz="10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8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0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Students are building science knowledge. </a:t>
                      </a:r>
                      <a:endParaRPr b="1" sz="10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89999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0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They often work in unfamiliar context to:</a:t>
                      </a:r>
                      <a:endParaRPr b="1" sz="10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D9EAD3"/>
                    </a:solidFill>
                  </a:tcPr>
                </a:tc>
              </a:tr>
              <a:tr h="5438550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800">
                          <a:solidFill>
                            <a:srgbClr val="0000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Capability 1</a:t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00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8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Gather and interpret Data</a:t>
                      </a:r>
                      <a:endParaRPr sz="18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>
                    <a:solidFill>
                      <a:srgbClr val="D9EAD3"/>
                    </a:solidFill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using the five senses (see, hear, , smell, touch and taste)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a conclusion (inference) from their observation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800">
                        <a:solidFill>
                          <a:srgbClr val="9900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 hMerge="1"/>
                <a:tc hMerge="1"/>
                <a:tc>
                  <a:txBody>
                    <a:bodyPr/>
                    <a:lstStyle/>
                    <a:p>
                      <a:pPr indent="-29845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about events and objects using their senses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 simple descriptive vocabulary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simple explanations using their observations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3600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ask simple questions about familiar contexts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about events, objects and simple texts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simple but clear descriptions using some precise vocabulary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simple science explanations using direct observations and evidence from sources such as photographs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ask simple questions that can be investigated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notice and describe simple patterns involving differences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use basic science investigatory practices, including systematic measurement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make observations about events, objects and formal science texts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descriptions using scientific vocabulary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write a scientific explanation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identify questions that can be investigated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identify and describe complex patterns involving similarities and differences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  <a:p>
                      <a:pPr indent="-298450" lvl="0" marL="269999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Font typeface="Arial Narrow"/>
                        <a:buChar char="●"/>
                      </a:pPr>
                      <a:r>
                        <a:rPr lang="en-AU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recognise why fair testing is important in gathering data 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3525"/>
            <a:ext cx="9144001" cy="338091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/>
          <p:nvPr/>
        </p:nvSpPr>
        <p:spPr>
          <a:xfrm>
            <a:off x="3466999" y="3086324"/>
            <a:ext cx="2028448" cy="748974"/>
          </a:xfrm>
          <a:custGeom>
            <a:rect b="b" l="l" r="r" t="t"/>
            <a:pathLst>
              <a:path extrusionOk="0" h="22512" w="62385">
                <a:moveTo>
                  <a:pt x="60261" y="3450"/>
                </a:moveTo>
                <a:cubicBezTo>
                  <a:pt x="40213" y="3450"/>
                  <a:pt x="-5734" y="-7966"/>
                  <a:pt x="601" y="11054"/>
                </a:cubicBezTo>
                <a:cubicBezTo>
                  <a:pt x="2534" y="16859"/>
                  <a:pt x="10336" y="19547"/>
                  <a:pt x="16393" y="20412"/>
                </a:cubicBezTo>
                <a:cubicBezTo>
                  <a:pt x="27780" y="22039"/>
                  <a:pt x="39990" y="24051"/>
                  <a:pt x="50902" y="20412"/>
                </a:cubicBezTo>
                <a:cubicBezTo>
                  <a:pt x="54903" y="19078"/>
                  <a:pt x="59090" y="16902"/>
                  <a:pt x="61431" y="13393"/>
                </a:cubicBezTo>
                <a:cubicBezTo>
                  <a:pt x="63215" y="10718"/>
                  <a:pt x="62306" y="4035"/>
                  <a:pt x="59091" y="4035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2" name="Google Shape;182;p18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1450"/>
            <a:ext cx="9144000" cy="5610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/>
          <p:nvPr/>
        </p:nvSpPr>
        <p:spPr>
          <a:xfrm>
            <a:off x="1074050" y="1886674"/>
            <a:ext cx="6112886" cy="556806"/>
          </a:xfrm>
          <a:custGeom>
            <a:rect b="b" l="l" r="r" t="t"/>
            <a:pathLst>
              <a:path extrusionOk="0" h="35364" w="139915">
                <a:moveTo>
                  <a:pt x="28187" y="3154"/>
                </a:moveTo>
                <a:cubicBezTo>
                  <a:pt x="20191" y="3154"/>
                  <a:pt x="10603" y="-1059"/>
                  <a:pt x="4206" y="3739"/>
                </a:cubicBezTo>
                <a:cubicBezTo>
                  <a:pt x="-1885" y="8307"/>
                  <a:pt x="-959" y="22327"/>
                  <a:pt x="5376" y="26550"/>
                </a:cubicBezTo>
                <a:cubicBezTo>
                  <a:pt x="12891" y="31560"/>
                  <a:pt x="22841" y="31212"/>
                  <a:pt x="31697" y="32984"/>
                </a:cubicBezTo>
                <a:cubicBezTo>
                  <a:pt x="39736" y="34592"/>
                  <a:pt x="48177" y="35502"/>
                  <a:pt x="56263" y="34154"/>
                </a:cubicBezTo>
                <a:cubicBezTo>
                  <a:pt x="64342" y="32807"/>
                  <a:pt x="72883" y="31582"/>
                  <a:pt x="80829" y="33569"/>
                </a:cubicBezTo>
                <a:cubicBezTo>
                  <a:pt x="91232" y="36170"/>
                  <a:pt x="102483" y="35673"/>
                  <a:pt x="112998" y="33569"/>
                </a:cubicBezTo>
                <a:cubicBezTo>
                  <a:pt x="121826" y="31803"/>
                  <a:pt x="133740" y="32871"/>
                  <a:pt x="138734" y="25380"/>
                </a:cubicBezTo>
                <a:cubicBezTo>
                  <a:pt x="141200" y="21681"/>
                  <a:pt x="139353" y="14163"/>
                  <a:pt x="135225" y="12512"/>
                </a:cubicBezTo>
                <a:cubicBezTo>
                  <a:pt x="124214" y="8107"/>
                  <a:pt x="111990" y="6663"/>
                  <a:pt x="100130" y="6663"/>
                </a:cubicBezTo>
                <a:cubicBezTo>
                  <a:pt x="84024" y="6663"/>
                  <a:pt x="67793" y="4720"/>
                  <a:pt x="52168" y="814"/>
                </a:cubicBezTo>
                <a:cubicBezTo>
                  <a:pt x="41926" y="-1746"/>
                  <a:pt x="31140" y="3154"/>
                  <a:pt x="20583" y="3154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0" name="Google Shape;190;p19"/>
          <p:cNvSpPr/>
          <p:nvPr/>
        </p:nvSpPr>
        <p:spPr>
          <a:xfrm>
            <a:off x="594750" y="4103400"/>
            <a:ext cx="7389412" cy="2457046"/>
          </a:xfrm>
          <a:custGeom>
            <a:rect b="b" l="l" r="r" t="t"/>
            <a:pathLst>
              <a:path extrusionOk="0" h="50131" w="147589">
                <a:moveTo>
                  <a:pt x="77541" y="0"/>
                </a:moveTo>
                <a:cubicBezTo>
                  <a:pt x="61869" y="871"/>
                  <a:pt x="46071" y="1861"/>
                  <a:pt x="30749" y="5264"/>
                </a:cubicBezTo>
                <a:cubicBezTo>
                  <a:pt x="23769" y="6814"/>
                  <a:pt x="16226" y="6454"/>
                  <a:pt x="9692" y="9359"/>
                </a:cubicBezTo>
                <a:cubicBezTo>
                  <a:pt x="7488" y="10339"/>
                  <a:pt x="4378" y="9408"/>
                  <a:pt x="2673" y="11113"/>
                </a:cubicBezTo>
                <a:cubicBezTo>
                  <a:pt x="-3176" y="16962"/>
                  <a:pt x="2485" y="28280"/>
                  <a:pt x="6183" y="35679"/>
                </a:cubicBezTo>
                <a:cubicBezTo>
                  <a:pt x="11414" y="46144"/>
                  <a:pt x="26770" y="51372"/>
                  <a:pt x="38352" y="49717"/>
                </a:cubicBezTo>
                <a:cubicBezTo>
                  <a:pt x="48840" y="48218"/>
                  <a:pt x="58757" y="42698"/>
                  <a:pt x="69352" y="42698"/>
                </a:cubicBezTo>
                <a:cubicBezTo>
                  <a:pt x="87133" y="42698"/>
                  <a:pt x="105329" y="43503"/>
                  <a:pt x="122579" y="39189"/>
                </a:cubicBezTo>
                <a:cubicBezTo>
                  <a:pt x="130011" y="37330"/>
                  <a:pt x="140208" y="39469"/>
                  <a:pt x="144805" y="33340"/>
                </a:cubicBezTo>
                <a:cubicBezTo>
                  <a:pt x="148914" y="27861"/>
                  <a:pt x="148311" y="17253"/>
                  <a:pt x="143050" y="12868"/>
                </a:cubicBezTo>
                <a:cubicBezTo>
                  <a:pt x="138291" y="8901"/>
                  <a:pt x="132184" y="6373"/>
                  <a:pt x="126088" y="5264"/>
                </a:cubicBezTo>
                <a:cubicBezTo>
                  <a:pt x="115722" y="3379"/>
                  <a:pt x="104933" y="5585"/>
                  <a:pt x="94503" y="4095"/>
                </a:cubicBezTo>
                <a:cubicBezTo>
                  <a:pt x="83825" y="2569"/>
                  <a:pt x="73121" y="585"/>
                  <a:pt x="62334" y="585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Google Shape;191;p19"/>
          <p:cNvSpPr txBox="1"/>
          <p:nvPr/>
        </p:nvSpPr>
        <p:spPr>
          <a:xfrm>
            <a:off x="0" y="64288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23925"/>
            <a:ext cx="9144000" cy="5610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/>
          <p:nvPr/>
        </p:nvSpPr>
        <p:spPr>
          <a:xfrm>
            <a:off x="772520" y="2755398"/>
            <a:ext cx="7287506" cy="1548014"/>
          </a:xfrm>
          <a:custGeom>
            <a:rect b="b" l="l" r="r" t="t"/>
            <a:pathLst>
              <a:path extrusionOk="0" h="36441" w="149044">
                <a:moveTo>
                  <a:pt x="55658" y="188"/>
                </a:moveTo>
                <a:cubicBezTo>
                  <a:pt x="38019" y="2540"/>
                  <a:pt x="18347" y="-3676"/>
                  <a:pt x="2431" y="4282"/>
                </a:cubicBezTo>
                <a:cubicBezTo>
                  <a:pt x="-3871" y="7433"/>
                  <a:pt x="4071" y="18711"/>
                  <a:pt x="7695" y="24754"/>
                </a:cubicBezTo>
                <a:cubicBezTo>
                  <a:pt x="10263" y="29037"/>
                  <a:pt x="14424" y="33615"/>
                  <a:pt x="19393" y="34112"/>
                </a:cubicBezTo>
                <a:cubicBezTo>
                  <a:pt x="24049" y="34578"/>
                  <a:pt x="28992" y="32632"/>
                  <a:pt x="33431" y="34112"/>
                </a:cubicBezTo>
                <a:cubicBezTo>
                  <a:pt x="47858" y="38921"/>
                  <a:pt x="63846" y="34112"/>
                  <a:pt x="79054" y="34112"/>
                </a:cubicBezTo>
                <a:cubicBezTo>
                  <a:pt x="90169" y="34112"/>
                  <a:pt x="101346" y="33469"/>
                  <a:pt x="112393" y="34697"/>
                </a:cubicBezTo>
                <a:cubicBezTo>
                  <a:pt x="121503" y="35709"/>
                  <a:pt x="131686" y="38211"/>
                  <a:pt x="139884" y="34112"/>
                </a:cubicBezTo>
                <a:cubicBezTo>
                  <a:pt x="145118" y="31495"/>
                  <a:pt x="147238" y="24582"/>
                  <a:pt x="148657" y="18905"/>
                </a:cubicBezTo>
                <a:cubicBezTo>
                  <a:pt x="151752" y="6523"/>
                  <a:pt x="125077" y="8032"/>
                  <a:pt x="112393" y="6622"/>
                </a:cubicBezTo>
                <a:cubicBezTo>
                  <a:pt x="105512" y="5857"/>
                  <a:pt x="98711" y="4470"/>
                  <a:pt x="91922" y="3112"/>
                </a:cubicBezTo>
                <a:cubicBezTo>
                  <a:pt x="86538" y="2035"/>
                  <a:pt x="80591" y="3520"/>
                  <a:pt x="75544" y="1358"/>
                </a:cubicBezTo>
                <a:cubicBezTo>
                  <a:pt x="71955" y="-180"/>
                  <a:pt x="67711" y="1391"/>
                  <a:pt x="63846" y="1942"/>
                </a:cubicBezTo>
                <a:cubicBezTo>
                  <a:pt x="53807" y="3374"/>
                  <a:pt x="43470" y="2790"/>
                  <a:pt x="33431" y="1358"/>
                </a:cubicBez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9" name="Google Shape;199;p20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51" y="63075"/>
            <a:ext cx="6849473" cy="6333174"/>
          </a:xfrm>
          <a:prstGeom prst="rect">
            <a:avLst/>
          </a:prstGeom>
          <a:noFill/>
          <a:ln cap="flat" cmpd="sng" w="9525">
            <a:solidFill>
              <a:srgbClr val="8080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p21"/>
          <p:cNvSpPr txBox="1"/>
          <p:nvPr/>
        </p:nvSpPr>
        <p:spPr>
          <a:xfrm>
            <a:off x="0" y="6427025"/>
            <a:ext cx="9114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 rotWithShape="1">
          <a:blip r:embed="rId3">
            <a:alphaModFix/>
          </a:blip>
          <a:srcRect b="7634" l="1498" r="1196" t="8912"/>
          <a:stretch/>
        </p:blipFill>
        <p:spPr>
          <a:xfrm>
            <a:off x="0" y="5096334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/>
          <p:nvPr/>
        </p:nvSpPr>
        <p:spPr>
          <a:xfrm>
            <a:off x="294550" y="181325"/>
            <a:ext cx="74658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33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 Science Learning Hub </a:t>
            </a:r>
            <a:endParaRPr sz="1500"/>
          </a:p>
        </p:txBody>
      </p:sp>
      <p:sp>
        <p:nvSpPr>
          <p:cNvPr id="40" name="Google Shape;40;p4"/>
          <p:cNvSpPr txBox="1"/>
          <p:nvPr/>
        </p:nvSpPr>
        <p:spPr>
          <a:xfrm>
            <a:off x="783900" y="902825"/>
            <a:ext cx="7576200" cy="327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A trustworthy online resource – produced by educators and scientists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Based on world-class New Zealand science research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Supported by learning activities, information about the key science ideas and concepts, multimedia tools and other resources</a:t>
            </a:r>
            <a:endParaRPr sz="2400">
              <a:solidFill>
                <a:srgbClr val="595959"/>
              </a:solidFill>
            </a:endParaRPr>
          </a:p>
          <a:p>
            <a:pPr indent="-349250" lvl="0" marL="34925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lang="en-AU" sz="2400">
                <a:solidFill>
                  <a:srgbClr val="595959"/>
                </a:solidFill>
              </a:rPr>
              <a:t>Written for New Zealand teachers and students </a:t>
            </a:r>
            <a:endParaRPr/>
          </a:p>
        </p:txBody>
      </p:sp>
      <p:pic>
        <p:nvPicPr>
          <p:cNvPr id="41" name="Google Shape;4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6050" y="4038600"/>
            <a:ext cx="6333476" cy="10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4"/>
          <p:cNvSpPr txBox="1"/>
          <p:nvPr/>
        </p:nvSpPr>
        <p:spPr>
          <a:xfrm>
            <a:off x="0" y="6409850"/>
            <a:ext cx="90813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2"/>
          <p:cNvPicPr preferRelativeResize="0"/>
          <p:nvPr/>
        </p:nvPicPr>
        <p:blipFill rotWithShape="1">
          <a:blip r:embed="rId3">
            <a:alphaModFix/>
          </a:blip>
          <a:srcRect b="2445" l="2636" r="3546" t="1668"/>
          <a:stretch/>
        </p:blipFill>
        <p:spPr>
          <a:xfrm>
            <a:off x="266575" y="598825"/>
            <a:ext cx="7242725" cy="5219926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2"/>
          <p:cNvSpPr txBox="1"/>
          <p:nvPr/>
        </p:nvSpPr>
        <p:spPr>
          <a:xfrm>
            <a:off x="83225" y="6406650"/>
            <a:ext cx="902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3951"/>
            <a:ext cx="9144001" cy="532622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 txBox="1"/>
          <p:nvPr/>
        </p:nvSpPr>
        <p:spPr>
          <a:xfrm>
            <a:off x="-29800" y="6393075"/>
            <a:ext cx="91440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/>
          <p:nvPr>
            <p:ph type="title"/>
          </p:nvPr>
        </p:nvSpPr>
        <p:spPr>
          <a:xfrm>
            <a:off x="238776" y="1707550"/>
            <a:ext cx="5859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6000">
                <a:latin typeface="Amatic SC"/>
                <a:ea typeface="Amatic SC"/>
                <a:cs typeface="Amatic SC"/>
                <a:sym typeface="Amatic SC"/>
              </a:rPr>
              <a:t>Honey Bee heroes! </a:t>
            </a:r>
            <a:endParaRPr b="1" sz="60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27" name="Google Shape;227;p24"/>
          <p:cNvSpPr txBox="1"/>
          <p:nvPr/>
        </p:nvSpPr>
        <p:spPr>
          <a:xfrm>
            <a:off x="850975" y="3429000"/>
            <a:ext cx="4225800" cy="21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3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Honey bees (</a:t>
            </a:r>
            <a:r>
              <a:rPr b="1" i="1" lang="en-AU" sz="13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Apis mellifera</a:t>
            </a:r>
            <a:r>
              <a:rPr b="1" lang="en-AU" sz="13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) are the most important pollinators of many cultivated food crops and other flowering plants! These plants would be in trouble without bees, and so would we!!!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 rotWithShape="1">
          <a:blip r:embed="rId3">
            <a:alphaModFix/>
          </a:blip>
          <a:srcRect b="4680" l="56408" r="0" t="0"/>
          <a:stretch/>
        </p:blipFill>
        <p:spPr>
          <a:xfrm>
            <a:off x="5829275" y="777250"/>
            <a:ext cx="2239150" cy="35766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14300">
              <a:srgbClr val="000000">
                <a:alpha val="50000"/>
              </a:srgbClr>
            </a:outerShdw>
          </a:effectLst>
        </p:spPr>
      </p:pic>
      <p:pic>
        <p:nvPicPr>
          <p:cNvPr id="229" name="Google Shape;2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75" y="92749"/>
            <a:ext cx="3167227" cy="2199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30" name="Google Shape;23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4100" y="4160675"/>
            <a:ext cx="3674749" cy="2643000"/>
          </a:xfrm>
          <a:prstGeom prst="rect">
            <a:avLst/>
          </a:prstGeom>
          <a:noFill/>
          <a:ln>
            <a:noFill/>
          </a:ln>
          <a:effectLst>
            <a:outerShdw blurRad="200025" rotWithShape="0" algn="bl" dir="5400000" dist="19050">
              <a:schemeClr val="dk1">
                <a:alpha val="50000"/>
              </a:scheme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6DB"/>
            </a:gs>
            <a:gs pos="100000">
              <a:srgbClr val="FAD25C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/>
          <p:nvPr>
            <p:ph idx="2" type="body"/>
          </p:nvPr>
        </p:nvSpPr>
        <p:spPr>
          <a:xfrm>
            <a:off x="65500" y="137929"/>
            <a:ext cx="3840600" cy="12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lang="en-AU" sz="60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But how? </a:t>
            </a:r>
            <a:endParaRPr sz="6000">
              <a:solidFill>
                <a:schemeClr val="accen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37" name="Google Shape;2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2200" y="1706937"/>
            <a:ext cx="4419601" cy="300492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 txBox="1"/>
          <p:nvPr/>
        </p:nvSpPr>
        <p:spPr>
          <a:xfrm>
            <a:off x="1748525" y="4831300"/>
            <a:ext cx="58581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350">
                <a:solidFill>
                  <a:srgbClr val="808080"/>
                </a:solidFill>
                <a:latin typeface="Comfortaa"/>
                <a:ea typeface="Comfortaa"/>
                <a:cs typeface="Comfortaa"/>
                <a:sym typeface="Comfortaa"/>
              </a:rPr>
              <a:t>This honey bee has pushed its head into a flower to search for nectar. Pollen from the stamens will rub off on its body and get carried to another flower.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5447400" y="4634450"/>
            <a:ext cx="1297200" cy="1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</a:t>
            </a:r>
            <a:r>
              <a:rPr lang="en-AU" sz="900">
                <a:latin typeface="Verdana"/>
                <a:ea typeface="Verdana"/>
                <a:cs typeface="Verdana"/>
                <a:sym typeface="Verdana"/>
              </a:rPr>
              <a:t>Neville Gardner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300" y="710649"/>
            <a:ext cx="3167227" cy="21992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/>
          <p:nvPr/>
        </p:nvSpPr>
        <p:spPr>
          <a:xfrm rot="5400000">
            <a:off x="6738214" y="1266886"/>
            <a:ext cx="1139700" cy="9288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6"/>
          <p:cNvSpPr/>
          <p:nvPr/>
        </p:nvSpPr>
        <p:spPr>
          <a:xfrm rot="10800000">
            <a:off x="6780525" y="4593100"/>
            <a:ext cx="1055100" cy="1139700"/>
          </a:xfrm>
          <a:prstGeom prst="bentArrow">
            <a:avLst>
              <a:gd fmla="val 25000" name="adj1"/>
              <a:gd fmla="val 30999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6"/>
          <p:cNvSpPr/>
          <p:nvPr/>
        </p:nvSpPr>
        <p:spPr>
          <a:xfrm rot="977">
            <a:off x="693428" y="646997"/>
            <a:ext cx="1055100" cy="1139700"/>
          </a:xfrm>
          <a:prstGeom prst="bentArrow">
            <a:avLst>
              <a:gd fmla="val 25000" name="adj1"/>
              <a:gd fmla="val 30999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"/>
          <p:cNvSpPr/>
          <p:nvPr/>
        </p:nvSpPr>
        <p:spPr>
          <a:xfrm rot="-5399023">
            <a:off x="529328" y="4436172"/>
            <a:ext cx="1055100" cy="1139700"/>
          </a:xfrm>
          <a:prstGeom prst="bentArrow">
            <a:avLst>
              <a:gd fmla="val 25000" name="adj1"/>
              <a:gd fmla="val 30999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2001" y="4672029"/>
            <a:ext cx="3285400" cy="15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875" y="2160475"/>
            <a:ext cx="3413020" cy="184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1225" y="211347"/>
            <a:ext cx="4789748" cy="15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5025" y="2308091"/>
            <a:ext cx="4249874" cy="184269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0" y="634552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>
            <p:ph type="title"/>
          </p:nvPr>
        </p:nvSpPr>
        <p:spPr>
          <a:xfrm>
            <a:off x="0" y="154875"/>
            <a:ext cx="7776900" cy="74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Great topics for primary science </a:t>
            </a:r>
            <a:endParaRPr b="1"/>
          </a:p>
        </p:txBody>
      </p:sp>
      <p:sp>
        <p:nvSpPr>
          <p:cNvPr id="261" name="Google Shape;261;p27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7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27"/>
          <p:cNvPicPr preferRelativeResize="0"/>
          <p:nvPr/>
        </p:nvPicPr>
        <p:blipFill rotWithShape="1">
          <a:blip r:embed="rId3">
            <a:alphaModFix/>
          </a:blip>
          <a:srcRect b="0" l="0" r="0" t="4780"/>
          <a:stretch/>
        </p:blipFill>
        <p:spPr>
          <a:xfrm>
            <a:off x="0" y="1035625"/>
            <a:ext cx="9144003" cy="550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/>
          <p:nvPr/>
        </p:nvSpPr>
        <p:spPr>
          <a:xfrm>
            <a:off x="1789550" y="1587500"/>
            <a:ext cx="1746600" cy="975000"/>
          </a:xfrm>
          <a:prstGeom prst="wedgeRectCallout">
            <a:avLst>
              <a:gd fmla="val -45968" name="adj1"/>
              <a:gd fmla="val 7330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Rockets!</a:t>
            </a:r>
            <a:endParaRPr sz="2400"/>
          </a:p>
        </p:txBody>
      </p:sp>
      <p:sp>
        <p:nvSpPr>
          <p:cNvPr id="265" name="Google Shape;265;p27"/>
          <p:cNvSpPr/>
          <p:nvPr/>
        </p:nvSpPr>
        <p:spPr>
          <a:xfrm>
            <a:off x="4494125" y="1311225"/>
            <a:ext cx="3105600" cy="917700"/>
          </a:xfrm>
          <a:prstGeom prst="wedgeRectCallout">
            <a:avLst>
              <a:gd fmla="val 56364" name="adj1"/>
              <a:gd fmla="val 7912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Insects, </a:t>
            </a:r>
            <a:r>
              <a:rPr lang="en-AU" sz="2000">
                <a:solidFill>
                  <a:schemeClr val="dk1"/>
                </a:solidFill>
              </a:rPr>
              <a:t>b</a:t>
            </a:r>
            <a:r>
              <a:rPr lang="en-AU" sz="2000">
                <a:solidFill>
                  <a:schemeClr val="dk1"/>
                </a:solidFill>
              </a:rPr>
              <a:t>irds or other living things</a:t>
            </a:r>
            <a:endParaRPr sz="2000"/>
          </a:p>
        </p:txBody>
      </p:sp>
      <p:sp>
        <p:nvSpPr>
          <p:cNvPr id="266" name="Google Shape;266;p27"/>
          <p:cNvSpPr/>
          <p:nvPr/>
        </p:nvSpPr>
        <p:spPr>
          <a:xfrm>
            <a:off x="1898750" y="3787075"/>
            <a:ext cx="1637400" cy="917700"/>
          </a:xfrm>
          <a:prstGeom prst="wedgeRectCallout">
            <a:avLst>
              <a:gd fmla="val -45968" name="adj1"/>
              <a:gd fmla="val 7330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Water</a:t>
            </a:r>
            <a:endParaRPr sz="2400"/>
          </a:p>
        </p:txBody>
      </p:sp>
      <p:sp>
        <p:nvSpPr>
          <p:cNvPr id="267" name="Google Shape;267;p27"/>
          <p:cNvSpPr/>
          <p:nvPr/>
        </p:nvSpPr>
        <p:spPr>
          <a:xfrm>
            <a:off x="4018300" y="3787075"/>
            <a:ext cx="3281400" cy="835800"/>
          </a:xfrm>
          <a:prstGeom prst="wedgeRectCallout">
            <a:avLst>
              <a:gd fmla="val 51525" name="adj1"/>
              <a:gd fmla="val 125646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Soil, volcanoes, rocks or fossils</a:t>
            </a:r>
            <a:endParaRPr sz="2000"/>
          </a:p>
        </p:txBody>
      </p:sp>
      <p:sp>
        <p:nvSpPr>
          <p:cNvPr id="268" name="Google Shape;268;p27"/>
          <p:cNvSpPr/>
          <p:nvPr/>
        </p:nvSpPr>
        <p:spPr>
          <a:xfrm>
            <a:off x="5427025" y="5364650"/>
            <a:ext cx="1572600" cy="917700"/>
          </a:xfrm>
          <a:prstGeom prst="wedgeRectCallout">
            <a:avLst>
              <a:gd fmla="val 84540" name="adj1"/>
              <a:gd fmla="val -356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/>
              <a:t>Food</a:t>
            </a:r>
            <a:endParaRPr sz="2400"/>
          </a:p>
        </p:txBody>
      </p:sp>
      <p:sp>
        <p:nvSpPr>
          <p:cNvPr id="269" name="Google Shape;269;p27"/>
          <p:cNvSpPr/>
          <p:nvPr/>
        </p:nvSpPr>
        <p:spPr>
          <a:xfrm>
            <a:off x="1898750" y="5364650"/>
            <a:ext cx="2657400" cy="835800"/>
          </a:xfrm>
          <a:prstGeom prst="wedgeRectCallout">
            <a:avLst>
              <a:gd fmla="val -65167" name="adj1"/>
              <a:gd fmla="val -12395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200"/>
              <a:t>The human body</a:t>
            </a:r>
            <a:endParaRPr sz="2200"/>
          </a:p>
        </p:txBody>
      </p:sp>
      <p:sp>
        <p:nvSpPr>
          <p:cNvPr id="270" name="Google Shape;270;p27"/>
          <p:cNvSpPr/>
          <p:nvPr/>
        </p:nvSpPr>
        <p:spPr>
          <a:xfrm>
            <a:off x="3690575" y="2644575"/>
            <a:ext cx="3105600" cy="917700"/>
          </a:xfrm>
          <a:prstGeom prst="wedgeRectCallout">
            <a:avLst>
              <a:gd fmla="val 79595" name="adj1"/>
              <a:gd fmla="val -23943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/>
              <a:t>Light, colour and sound</a:t>
            </a:r>
            <a:endParaRPr sz="2000"/>
          </a:p>
        </p:txBody>
      </p:sp>
      <p:sp>
        <p:nvSpPr>
          <p:cNvPr id="271" name="Google Shape;271;p27"/>
          <p:cNvSpPr txBox="1"/>
          <p:nvPr/>
        </p:nvSpPr>
        <p:spPr>
          <a:xfrm>
            <a:off x="0" y="6462975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lang="en-AU"/>
              <a:t>PLD</a:t>
            </a:r>
            <a:endParaRPr/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7000"/>
            <a:ext cx="9143999" cy="451096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76450" y="6420225"/>
            <a:ext cx="90675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 rotWithShape="1">
          <a:blip r:embed="rId3">
            <a:alphaModFix/>
          </a:blip>
          <a:srcRect b="0" l="0" r="1574" t="0"/>
          <a:stretch/>
        </p:blipFill>
        <p:spPr>
          <a:xfrm>
            <a:off x="282600" y="199150"/>
            <a:ext cx="7106774" cy="583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/>
          <p:nvPr/>
        </p:nvSpPr>
        <p:spPr>
          <a:xfrm>
            <a:off x="42500" y="6440600"/>
            <a:ext cx="9144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50" y="108350"/>
            <a:ext cx="5287823" cy="352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250" y="789957"/>
            <a:ext cx="5215324" cy="3562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3401" y="1644550"/>
            <a:ext cx="5470152" cy="37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95618" y="2670700"/>
            <a:ext cx="5082506" cy="35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/>
        </p:nvSpPr>
        <p:spPr>
          <a:xfrm>
            <a:off x="1750" y="6413425"/>
            <a:ext cx="91803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00" y="257850"/>
            <a:ext cx="6348500" cy="54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675" y="1595325"/>
            <a:ext cx="5724875" cy="474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 txBox="1"/>
          <p:nvPr/>
        </p:nvSpPr>
        <p:spPr>
          <a:xfrm>
            <a:off x="28900" y="6372700"/>
            <a:ext cx="91440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/>
          <p:nvPr/>
        </p:nvSpPr>
        <p:spPr>
          <a:xfrm>
            <a:off x="380475" y="104400"/>
            <a:ext cx="3993300" cy="65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600">
                <a:solidFill>
                  <a:srgbClr val="2C7C9F"/>
                </a:solidFill>
              </a:rPr>
              <a:t>Index</a:t>
            </a:r>
            <a:endParaRPr sz="3600">
              <a:solidFill>
                <a:srgbClr val="2C7C9F"/>
              </a:solidFill>
            </a:endParaRPr>
          </a:p>
        </p:txBody>
      </p:sp>
      <p:graphicFrame>
        <p:nvGraphicFramePr>
          <p:cNvPr id="49" name="Google Shape;49;p5"/>
          <p:cNvGraphicFramePr/>
          <p:nvPr/>
        </p:nvGraphicFramePr>
        <p:xfrm>
          <a:off x="123825" y="75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{E3B58B3A-3731-424E-A6F7-E6DC47312CDE}</a:tableStyleId>
              </a:tblPr>
              <a:tblGrid>
                <a:gridCol w="5343525"/>
                <a:gridCol w="2085975"/>
                <a:gridCol w="1466850"/>
              </a:tblGrid>
              <a:tr h="6096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Topic</a:t>
                      </a:r>
                      <a:endParaRPr b="1"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Slideshow </a:t>
                      </a:r>
                      <a:endParaRPr b="1" sz="16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number(s)</a:t>
                      </a:r>
                      <a:endParaRPr b="1" sz="1600"/>
                    </a:p>
                  </a:txBody>
                  <a:tcPr marT="68575" marB="68575" marR="91450" marL="68580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600"/>
                        <a:t>Video timecode</a:t>
                      </a:r>
                      <a:endParaRPr b="1" sz="1600"/>
                    </a:p>
                  </a:txBody>
                  <a:tcPr marT="68575" marB="68575" marR="91450" marL="2857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Introducing the Science Learning Hub and today’s PLD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1–2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00:00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Index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00:28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Introducing Simone and opening karakia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4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5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00:41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Purpose and some initial questions 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6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7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02:41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Science in the classroom: why the Hub?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8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10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04:04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What Simone did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11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09:07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The curriculum: </a:t>
                      </a:r>
                      <a:r>
                        <a:rPr i="1" lang="en-AU" sz="1600"/>
                        <a:t>Understand, Know, Do</a:t>
                      </a:r>
                      <a:endParaRPr i="1"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12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17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13:10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Example context: Honeybees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18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24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19:28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Inquiry cycle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25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31:33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Other examples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26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34:00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Support for teachers</a:t>
                      </a:r>
                      <a:endParaRPr sz="1600"/>
                    </a:p>
                  </a:txBody>
                  <a:tcPr marT="63500" marB="63500" marR="88900" marL="8890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27</a:t>
                      </a:r>
                      <a:r>
                        <a:rPr lang="en-AU" sz="1600">
                          <a:solidFill>
                            <a:schemeClr val="dk1"/>
                          </a:solidFill>
                        </a:rPr>
                        <a:t>–</a:t>
                      </a:r>
                      <a:r>
                        <a:rPr lang="en-AU" sz="1600"/>
                        <a:t>30</a:t>
                      </a:r>
                      <a:endParaRPr sz="1600"/>
                    </a:p>
                  </a:txBody>
                  <a:tcPr marT="68575" marB="68575" marR="91450" marL="91450">
                    <a:lnL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34:43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SLH links, keep in touch and thanks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31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600"/>
                        <a:t>37:28</a:t>
                      </a:r>
                      <a:endParaRPr sz="1600"/>
                    </a:p>
                  </a:txBody>
                  <a:tcPr marT="68575" marB="68575" marR="91450" marL="91450">
                    <a:lnL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0" name="Google Shape;50;p5"/>
          <p:cNvSpPr txBox="1"/>
          <p:nvPr/>
        </p:nvSpPr>
        <p:spPr>
          <a:xfrm>
            <a:off x="43700" y="64088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2"/>
          <p:cNvSpPr txBox="1"/>
          <p:nvPr>
            <p:ph type="title"/>
          </p:nvPr>
        </p:nvSpPr>
        <p:spPr>
          <a:xfrm>
            <a:off x="1312800" y="0"/>
            <a:ext cx="6518400" cy="8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Participant question</a:t>
            </a:r>
            <a:endParaRPr b="1"/>
          </a:p>
        </p:txBody>
      </p:sp>
      <p:sp>
        <p:nvSpPr>
          <p:cNvPr id="311" name="Google Shape;311;p32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2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3" name="Google Shape;313;p32"/>
          <p:cNvPicPr preferRelativeResize="0"/>
          <p:nvPr/>
        </p:nvPicPr>
        <p:blipFill rotWithShape="1">
          <a:blip r:embed="rId3">
            <a:alphaModFix/>
          </a:blip>
          <a:srcRect b="0" l="0" r="0" t="7732"/>
          <a:stretch/>
        </p:blipFill>
        <p:spPr>
          <a:xfrm>
            <a:off x="0" y="937375"/>
            <a:ext cx="9144003" cy="5330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2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3"/>
          <p:cNvSpPr txBox="1"/>
          <p:nvPr>
            <p:ph type="title"/>
          </p:nvPr>
        </p:nvSpPr>
        <p:spPr>
          <a:xfrm>
            <a:off x="1312800" y="0"/>
            <a:ext cx="6518400" cy="140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Adapting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earth</a:t>
            </a:r>
            <a:r>
              <a:rPr b="1" lang="en-AU"/>
              <a:t>worm</a:t>
            </a:r>
            <a:r>
              <a:rPr b="1" lang="en-AU"/>
              <a:t> resources </a:t>
            </a:r>
            <a:endParaRPr b="1"/>
          </a:p>
        </p:txBody>
      </p:sp>
      <p:pic>
        <p:nvPicPr>
          <p:cNvPr id="321" name="Google Shape;3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550" y="1400700"/>
            <a:ext cx="6982900" cy="473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3"/>
          <p:cNvSpPr txBox="1"/>
          <p:nvPr/>
        </p:nvSpPr>
        <p:spPr>
          <a:xfrm>
            <a:off x="-11825" y="6413425"/>
            <a:ext cx="91938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" y="1501975"/>
            <a:ext cx="7962900" cy="418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 txBox="1"/>
          <p:nvPr>
            <p:ph type="title"/>
          </p:nvPr>
        </p:nvSpPr>
        <p:spPr>
          <a:xfrm>
            <a:off x="1312800" y="288700"/>
            <a:ext cx="6518400" cy="112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Adapting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earthworm resources </a:t>
            </a:r>
            <a:endParaRPr b="1"/>
          </a:p>
        </p:txBody>
      </p:sp>
      <p:sp>
        <p:nvSpPr>
          <p:cNvPr id="330" name="Google Shape;330;p34"/>
          <p:cNvSpPr txBox="1"/>
          <p:nvPr/>
        </p:nvSpPr>
        <p:spPr>
          <a:xfrm>
            <a:off x="35700" y="6323400"/>
            <a:ext cx="9108300" cy="4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"/>
          <p:cNvSpPr txBox="1"/>
          <p:nvPr>
            <p:ph type="title"/>
          </p:nvPr>
        </p:nvSpPr>
        <p:spPr>
          <a:xfrm>
            <a:off x="1312800" y="-305550"/>
            <a:ext cx="6518400" cy="112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Citizen Science </a:t>
            </a:r>
            <a:endParaRPr b="1"/>
          </a:p>
        </p:txBody>
      </p:sp>
      <p:pic>
        <p:nvPicPr>
          <p:cNvPr id="337" name="Google Shape;33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088" y="785750"/>
            <a:ext cx="6803824" cy="56105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5"/>
          <p:cNvSpPr txBox="1"/>
          <p:nvPr/>
        </p:nvSpPr>
        <p:spPr>
          <a:xfrm>
            <a:off x="0" y="6396275"/>
            <a:ext cx="91440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sp>
        <p:nvSpPr>
          <p:cNvPr id="339" name="Google Shape;339;p35"/>
          <p:cNvSpPr txBox="1"/>
          <p:nvPr/>
        </p:nvSpPr>
        <p:spPr>
          <a:xfrm rot="-5400000">
            <a:off x="6837075" y="5410825"/>
            <a:ext cx="1591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Koraunui School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/>
          <p:nvPr>
            <p:ph type="title"/>
          </p:nvPr>
        </p:nvSpPr>
        <p:spPr>
          <a:xfrm>
            <a:off x="1174051" y="0"/>
            <a:ext cx="67959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/>
              <a:t>Why the hub? </a:t>
            </a:r>
            <a:endParaRPr b="1" sz="4800"/>
          </a:p>
        </p:txBody>
      </p:sp>
      <p:sp>
        <p:nvSpPr>
          <p:cNvPr id="346" name="Google Shape;346;p36"/>
          <p:cNvSpPr txBox="1"/>
          <p:nvPr>
            <p:ph idx="2" type="body"/>
          </p:nvPr>
        </p:nvSpPr>
        <p:spPr>
          <a:xfrm>
            <a:off x="533400" y="1266675"/>
            <a:ext cx="8251800" cy="50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Easily digestible information 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Related content, concepts, topics hands-on activities 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Editable resources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Multimedia content</a:t>
            </a:r>
            <a:endParaRPr sz="3000"/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Char char="●"/>
            </a:pPr>
            <a:r>
              <a:rPr lang="en-AU" sz="3000"/>
              <a:t>Professional Learning and Development (</a:t>
            </a:r>
            <a:r>
              <a:rPr lang="en-AU" sz="3000"/>
              <a:t>PLD)</a:t>
            </a:r>
            <a:endParaRPr sz="3000"/>
          </a:p>
        </p:txBody>
      </p:sp>
      <p:sp>
        <p:nvSpPr>
          <p:cNvPr id="347" name="Google Shape;347;p36"/>
          <p:cNvSpPr txBox="1"/>
          <p:nvPr/>
        </p:nvSpPr>
        <p:spPr>
          <a:xfrm>
            <a:off x="0" y="64302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"/>
          <p:cNvSpPr txBox="1"/>
          <p:nvPr>
            <p:ph type="title"/>
          </p:nvPr>
        </p:nvSpPr>
        <p:spPr>
          <a:xfrm>
            <a:off x="966000" y="335036"/>
            <a:ext cx="72120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i="0" lang="en-AU" sz="3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Thanks – want to keep in touch?</a:t>
            </a:r>
            <a:endParaRPr b="1" i="0" sz="32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t/>
            </a:r>
            <a:endParaRPr b="1" i="0" sz="3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7"/>
          <p:cNvSpPr txBox="1"/>
          <p:nvPr/>
        </p:nvSpPr>
        <p:spPr>
          <a:xfrm>
            <a:off x="2708950" y="1524151"/>
            <a:ext cx="4920600" cy="24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i="0" lang="en-AU" sz="1500" u="none" cap="none" strike="noStrike">
                <a:solidFill>
                  <a:srgbClr val="000000"/>
                </a:solidFill>
              </a:rPr>
              <a:t>Email us on </a:t>
            </a:r>
            <a:r>
              <a:rPr i="0" lang="en-AU" sz="1500" u="sng" cap="none" strike="noStrike">
                <a:solidFill>
                  <a:schemeClr val="hlink"/>
                </a:solidFill>
                <a:hlinkClick r:id="rId3"/>
              </a:rPr>
              <a:t>enquiries@sciencelearn.org.nz</a:t>
            </a:r>
            <a:r>
              <a:rPr i="0" lang="en-AU" sz="1500" u="none" cap="none" strike="noStrike">
                <a:solidFill>
                  <a:srgbClr val="674EA7"/>
                </a:solidFill>
              </a:rPr>
              <a:t> </a:t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i="0" lang="en-AU" sz="1500" u="sng" cap="none" strike="noStrike">
                <a:solidFill>
                  <a:schemeClr val="hlink"/>
                </a:solidFill>
                <a:hlinkClick r:id="rId4"/>
              </a:rPr>
              <a:t>https://twitter.com/NZScienceLearn</a:t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500" u="sng" cap="none" strike="noStrike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i="0" lang="en-AU" sz="1500" u="sng" cap="none" strike="noStrike">
                <a:solidFill>
                  <a:schemeClr val="hlink"/>
                </a:solidFill>
                <a:hlinkClick r:id="rId5"/>
              </a:rPr>
              <a:t>www.facebook.com/nzsciencelearn</a:t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i="0" lang="en-AU" sz="1500" u="sng" cap="none" strike="noStrike">
                <a:solidFill>
                  <a:srgbClr val="674EA7"/>
                </a:solidFill>
              </a:rPr>
              <a:t> </a:t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i="0" lang="en-AU" sz="1500" u="sng" cap="none" strike="noStrike">
                <a:solidFill>
                  <a:schemeClr val="hlink"/>
                </a:solidFill>
                <a:hlinkClick r:id="rId6"/>
              </a:rPr>
              <a:t>https://nz.pinterest.com/nzsciencelearn</a:t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t/>
            </a:r>
            <a:endParaRPr i="0" sz="1500" u="none" cap="none" strike="noStrike">
              <a:solidFill>
                <a:srgbClr val="674EA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lang="en-AU" sz="1500" u="sng">
                <a:solidFill>
                  <a:schemeClr val="hlink"/>
                </a:solidFill>
                <a:hlinkClick r:id="rId7"/>
              </a:rPr>
              <a:t>www.instagram.com/sciencelearninghubnz</a:t>
            </a:r>
            <a:endParaRPr i="0" sz="1500" u="none" cap="none" strike="noStrike">
              <a:solidFill>
                <a:srgbClr val="000000"/>
              </a:solidFill>
            </a:endParaRPr>
          </a:p>
        </p:txBody>
      </p:sp>
      <p:pic>
        <p:nvPicPr>
          <p:cNvPr id="354" name="Google Shape;354;p37"/>
          <p:cNvPicPr preferRelativeResize="0"/>
          <p:nvPr/>
        </p:nvPicPr>
        <p:blipFill rotWithShape="1">
          <a:blip r:embed="rId8">
            <a:alphaModFix/>
          </a:blip>
          <a:srcRect b="7635" l="1498" r="1196" t="8912"/>
          <a:stretch/>
        </p:blipFill>
        <p:spPr>
          <a:xfrm>
            <a:off x="0" y="55444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76738" y="1469100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 rotWithShape="1">
          <a:blip r:embed="rId10">
            <a:alphaModFix/>
          </a:blip>
          <a:srcRect b="0" l="20571" r="0" t="15254"/>
          <a:stretch/>
        </p:blipFill>
        <p:spPr>
          <a:xfrm>
            <a:off x="2114169" y="2082967"/>
            <a:ext cx="322807" cy="40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27076" y="2617834"/>
            <a:ext cx="29699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 rotWithShape="1">
          <a:blip r:embed="rId12">
            <a:alphaModFix/>
          </a:blip>
          <a:srcRect b="0" l="11777" r="0" t="9673"/>
          <a:stretch/>
        </p:blipFill>
        <p:spPr>
          <a:xfrm>
            <a:off x="2127084" y="3033960"/>
            <a:ext cx="297000" cy="395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27072" y="3653869"/>
            <a:ext cx="297000" cy="297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 txBox="1"/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3600">
                <a:solidFill>
                  <a:srgbClr val="2C7C9F"/>
                </a:solidFill>
              </a:rPr>
              <a:t>Simone Marsters</a:t>
            </a:r>
            <a:endParaRPr b="1" sz="3600">
              <a:solidFill>
                <a:srgbClr val="2C7C9F"/>
              </a:solidFill>
            </a:endParaRPr>
          </a:p>
        </p:txBody>
      </p:sp>
      <p:sp>
        <p:nvSpPr>
          <p:cNvPr id="57" name="Google Shape;57;p6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58" name="Google Shape;58;p6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" name="Google Shape;59;p6"/>
          <p:cNvSpPr txBox="1"/>
          <p:nvPr/>
        </p:nvSpPr>
        <p:spPr>
          <a:xfrm>
            <a:off x="3799150" y="39779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0" name="Google Shape;60;p6"/>
          <p:cNvSpPr txBox="1"/>
          <p:nvPr/>
        </p:nvSpPr>
        <p:spPr>
          <a:xfrm>
            <a:off x="336825" y="4221138"/>
            <a:ext cx="8229600" cy="20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Kaihautū Māori/Content developer @ Te Pōkapu Akoranga Putaiao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13 years experience in the classroom years 0–8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Leaderships roles within and across schools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Advocate for mātaraunga Māori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Char char="●"/>
            </a:pPr>
            <a:r>
              <a:rPr lang="en-AU" sz="1800">
                <a:solidFill>
                  <a:schemeClr val="dk1"/>
                </a:solidFill>
              </a:rPr>
              <a:t>Curiosity of the world we live in 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6"/>
          <p:cNvSpPr txBox="1"/>
          <p:nvPr/>
        </p:nvSpPr>
        <p:spPr>
          <a:xfrm>
            <a:off x="597875" y="1575575"/>
            <a:ext cx="2404800" cy="25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6"/>
          <p:cNvPicPr preferRelativeResize="0"/>
          <p:nvPr/>
        </p:nvPicPr>
        <p:blipFill rotWithShape="1">
          <a:blip r:embed="rId5">
            <a:alphaModFix/>
          </a:blip>
          <a:srcRect b="0" l="0" r="0" t="16247"/>
          <a:stretch/>
        </p:blipFill>
        <p:spPr>
          <a:xfrm>
            <a:off x="770125" y="1143000"/>
            <a:ext cx="3224061" cy="25743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6"/>
          <p:cNvSpPr txBox="1"/>
          <p:nvPr/>
        </p:nvSpPr>
        <p:spPr>
          <a:xfrm>
            <a:off x="4194600" y="962025"/>
            <a:ext cx="4492200" cy="2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Ko Maungataniwha me Pāngaru ngā maunga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Ko Mataatua me Ngātokimatawhāorua ngā waka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Ko Tapapa me Hokianga ngā wai tapu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Ko Te Uri o Mahoe me Ngāti Kura ngā hapū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Ko Ngā Puhi te iwi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He uri ahau nō Te Taitokerau me Te Arawa hoki. 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He hononga hoki ki te riu o Waikato, tōku ūkaipo me Gloucestershire, England. </a:t>
            </a:r>
            <a:endParaRPr i="1" sz="13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AU" sz="1300">
                <a:solidFill>
                  <a:schemeClr val="accent2"/>
                </a:solidFill>
              </a:rPr>
              <a:t>Ko Tauranga moana tōku kainga noho i tēnei wā. </a:t>
            </a:r>
            <a:endParaRPr sz="1300">
              <a:solidFill>
                <a:schemeClr val="accent2"/>
              </a:solidFill>
            </a:endParaRPr>
          </a:p>
        </p:txBody>
      </p:sp>
      <p:sp>
        <p:nvSpPr>
          <p:cNvPr id="64" name="Google Shape;64;p6"/>
          <p:cNvSpPr txBox="1"/>
          <p:nvPr/>
        </p:nvSpPr>
        <p:spPr>
          <a:xfrm>
            <a:off x="3118400" y="3677025"/>
            <a:ext cx="10332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S.Marsters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/>
          <p:nvPr>
            <p:ph idx="1" type="body"/>
          </p:nvPr>
        </p:nvSpPr>
        <p:spPr>
          <a:xfrm>
            <a:off x="4128000" y="753625"/>
            <a:ext cx="5016000" cy="55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believing and trusting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having faith and hope 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looking and searching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listening and hearing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working and striving together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sheer desire and determination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all being done with compassion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i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will succeed </a:t>
            </a:r>
            <a:endParaRPr b="1" i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1" name="Google Shape;71;p7"/>
          <p:cNvSpPr txBox="1"/>
          <p:nvPr>
            <p:ph idx="1" type="body"/>
          </p:nvPr>
        </p:nvSpPr>
        <p:spPr>
          <a:xfrm>
            <a:off x="697800" y="1335300"/>
            <a:ext cx="3430200" cy="55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whakapono</a:t>
            </a:r>
            <a:endParaRPr b="1" i="1"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tūmanako</a:t>
            </a:r>
            <a:endParaRPr b="1" i="1"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tītiro 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whakarongo</a:t>
            </a:r>
            <a:endParaRPr b="1" i="1"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mahi tahi</a:t>
            </a:r>
            <a:endParaRPr b="1" i="1"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whakamomor</a:t>
            </a:r>
            <a:r>
              <a:rPr b="1" lang="en-AU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</a:t>
            </a:r>
            <a:endParaRPr b="1" i="1"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Mā te aroha </a:t>
            </a:r>
            <a:endParaRPr b="1" sz="1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Ka taea e tātou </a:t>
            </a:r>
            <a:endParaRPr b="1"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72" name="Google Shape;72;p7"/>
          <p:cNvSpPr txBox="1"/>
          <p:nvPr/>
        </p:nvSpPr>
        <p:spPr>
          <a:xfrm>
            <a:off x="6004225" y="6318375"/>
            <a:ext cx="26277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800">
                <a:latin typeface="Verdana"/>
                <a:ea typeface="Verdana"/>
                <a:cs typeface="Verdana"/>
                <a:sym typeface="Verdana"/>
              </a:rPr>
              <a:t>Fern background by Grapeman4, CC BY-SA 2.0</a:t>
            </a:r>
            <a:endParaRPr sz="8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3" name="Google Shape;73;p7">
            <a:hlinkClick r:id="rId3"/>
          </p:cNvPr>
          <p:cNvPicPr preferRelativeResize="0"/>
          <p:nvPr/>
        </p:nvPicPr>
        <p:blipFill>
          <a:blip r:embed="rId4">
            <a:alphaModFix amt="18000"/>
          </a:blip>
          <a:stretch>
            <a:fillRect/>
          </a:stretch>
        </p:blipFill>
        <p:spPr>
          <a:xfrm>
            <a:off x="195263" y="481013"/>
            <a:ext cx="8753475" cy="589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/>
          <p:nvPr>
            <p:ph type="title"/>
          </p:nvPr>
        </p:nvSpPr>
        <p:spPr>
          <a:xfrm>
            <a:off x="2651699" y="-3"/>
            <a:ext cx="3840600" cy="116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800"/>
              <a:t>Purpose</a:t>
            </a:r>
            <a:endParaRPr b="1" sz="4800"/>
          </a:p>
        </p:txBody>
      </p:sp>
      <p:sp>
        <p:nvSpPr>
          <p:cNvPr id="80" name="Google Shape;80;p8"/>
          <p:cNvSpPr txBox="1"/>
          <p:nvPr>
            <p:ph idx="1" type="body"/>
          </p:nvPr>
        </p:nvSpPr>
        <p:spPr>
          <a:xfrm>
            <a:off x="4742825" y="1367000"/>
            <a:ext cx="40746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accent1"/>
                </a:solidFill>
              </a:rPr>
              <a:t>Sharing</a:t>
            </a:r>
            <a:endParaRPr b="1" sz="2400">
              <a:solidFill>
                <a:schemeClr val="accent1"/>
              </a:solidFill>
            </a:endParaRPr>
          </a:p>
          <a:p>
            <a:pPr indent="-381000" lvl="0" marL="457200" rtl="0" algn="l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</a:pPr>
            <a:r>
              <a:rPr lang="en-AU" sz="2400">
                <a:solidFill>
                  <a:schemeClr val="accent1"/>
                </a:solidFill>
              </a:rPr>
              <a:t>The steps we take when adapting a resource </a:t>
            </a:r>
            <a:endParaRPr sz="2400">
              <a:solidFill>
                <a:schemeClr val="accent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●"/>
            </a:pPr>
            <a:r>
              <a:rPr lang="en-AU" sz="2400">
                <a:solidFill>
                  <a:schemeClr val="accent1"/>
                </a:solidFill>
              </a:rPr>
              <a:t>Examples of resources to support common primary classroom topics</a:t>
            </a:r>
            <a:endParaRPr sz="2400">
              <a:solidFill>
                <a:schemeClr val="accent1"/>
              </a:solidFill>
            </a:endParaRPr>
          </a:p>
          <a:p>
            <a:pPr indent="-381000" lvl="0" marL="457200" rtl="0" algn="l">
              <a:spcBef>
                <a:spcPts val="2000"/>
              </a:spcBef>
              <a:spcAft>
                <a:spcPts val="1000"/>
              </a:spcAft>
              <a:buClr>
                <a:schemeClr val="accent1"/>
              </a:buClr>
              <a:buSzPts val="2400"/>
              <a:buChar char="●"/>
            </a:pPr>
            <a:r>
              <a:rPr lang="en-AU" sz="2400">
                <a:solidFill>
                  <a:schemeClr val="accent1"/>
                </a:solidFill>
              </a:rPr>
              <a:t>Opportunities for asking questions </a:t>
            </a:r>
            <a:endParaRPr sz="2400">
              <a:solidFill>
                <a:schemeClr val="accent1"/>
              </a:solidFill>
            </a:endParaRPr>
          </a:p>
        </p:txBody>
      </p:sp>
      <p:pic>
        <p:nvPicPr>
          <p:cNvPr id="81" name="Google Shape;8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600" y="1926175"/>
            <a:ext cx="4180825" cy="329655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8"/>
          <p:cNvSpPr txBox="1"/>
          <p:nvPr/>
        </p:nvSpPr>
        <p:spPr>
          <a:xfrm>
            <a:off x="0" y="6311575"/>
            <a:ext cx="9093600" cy="4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chemeClr val="accent2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/>
          </a:p>
        </p:txBody>
      </p:sp>
      <p:sp>
        <p:nvSpPr>
          <p:cNvPr id="83" name="Google Shape;83;p8"/>
          <p:cNvSpPr txBox="1"/>
          <p:nvPr/>
        </p:nvSpPr>
        <p:spPr>
          <a:xfrm>
            <a:off x="993100" y="5007875"/>
            <a:ext cx="1697400" cy="2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600">
                <a:solidFill>
                  <a:srgbClr val="FFFFFF"/>
                </a:solidFill>
              </a:rPr>
              <a:t>Daniel Blunt, </a:t>
            </a:r>
            <a:r>
              <a:rPr lang="en-AU" sz="600">
                <a:solidFill>
                  <a:srgbClr val="FFFFFF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 2.0</a:t>
            </a:r>
            <a:endParaRPr sz="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/>
          <p:nvPr>
            <p:ph type="title"/>
          </p:nvPr>
        </p:nvSpPr>
        <p:spPr>
          <a:xfrm>
            <a:off x="1312800" y="0"/>
            <a:ext cx="6518400" cy="6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/>
              <a:t>Participant questions</a:t>
            </a:r>
            <a:endParaRPr b="1"/>
          </a:p>
        </p:txBody>
      </p:sp>
      <p:sp>
        <p:nvSpPr>
          <p:cNvPr id="90" name="Google Shape;90;p9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9"/>
          <p:cNvPicPr preferRelativeResize="0"/>
          <p:nvPr/>
        </p:nvPicPr>
        <p:blipFill rotWithShape="1">
          <a:blip r:embed="rId3">
            <a:alphaModFix/>
          </a:blip>
          <a:srcRect b="0" l="0" r="0" t="4780"/>
          <a:stretch/>
        </p:blipFill>
        <p:spPr>
          <a:xfrm>
            <a:off x="0" y="897438"/>
            <a:ext cx="9144003" cy="550112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9"/>
          <p:cNvSpPr/>
          <p:nvPr/>
        </p:nvSpPr>
        <p:spPr>
          <a:xfrm>
            <a:off x="2346750" y="1415625"/>
            <a:ext cx="2925300" cy="1789500"/>
          </a:xfrm>
          <a:prstGeom prst="wedgeRoundRectCallout">
            <a:avLst>
              <a:gd fmla="val -72711" name="adj1"/>
              <a:gd fmla="val 3293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How to engage our youngest learners and equip them with the language they need to thrive with science.</a:t>
            </a:r>
            <a:endParaRPr sz="1800"/>
          </a:p>
        </p:txBody>
      </p:sp>
      <p:sp>
        <p:nvSpPr>
          <p:cNvPr id="94" name="Google Shape;94;p9"/>
          <p:cNvSpPr/>
          <p:nvPr/>
        </p:nvSpPr>
        <p:spPr>
          <a:xfrm>
            <a:off x="5459575" y="1350850"/>
            <a:ext cx="2175300" cy="929400"/>
          </a:xfrm>
          <a:prstGeom prst="wedgeRoundRectCallout">
            <a:avLst>
              <a:gd fmla="val 54450" name="adj1"/>
              <a:gd fmla="val 51844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Adapting for primary resources.</a:t>
            </a:r>
            <a:endParaRPr sz="1800"/>
          </a:p>
        </p:txBody>
      </p:sp>
      <p:sp>
        <p:nvSpPr>
          <p:cNvPr id="95" name="Google Shape;95;p9"/>
          <p:cNvSpPr/>
          <p:nvPr/>
        </p:nvSpPr>
        <p:spPr>
          <a:xfrm>
            <a:off x="1939550" y="3676625"/>
            <a:ext cx="3032400" cy="2239500"/>
          </a:xfrm>
          <a:prstGeom prst="wedgeRoundRectCallout">
            <a:avLst>
              <a:gd fmla="val -62721" name="adj1"/>
              <a:gd fmla="val 42825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Where to start? I’ve never used the Science Learning Hub, so interested to see what it’s about and what resources are available.</a:t>
            </a:r>
            <a:endParaRPr sz="1800"/>
          </a:p>
        </p:txBody>
      </p:sp>
      <p:sp>
        <p:nvSpPr>
          <p:cNvPr id="96" name="Google Shape;96;p9"/>
          <p:cNvSpPr/>
          <p:nvPr/>
        </p:nvSpPr>
        <p:spPr>
          <a:xfrm>
            <a:off x="5154250" y="3676625"/>
            <a:ext cx="2325300" cy="1735800"/>
          </a:xfrm>
          <a:prstGeom prst="wedgeRoundRectCallout">
            <a:avLst>
              <a:gd fmla="val 47439" name="adj1"/>
              <a:gd fmla="val 65067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/>
              <a:t>Navigation – I find it hard to find my way back to things I have found before.</a:t>
            </a:r>
            <a:endParaRPr sz="1800"/>
          </a:p>
        </p:txBody>
      </p:sp>
      <p:sp>
        <p:nvSpPr>
          <p:cNvPr id="97" name="Google Shape;97;p9"/>
          <p:cNvSpPr/>
          <p:nvPr/>
        </p:nvSpPr>
        <p:spPr>
          <a:xfrm>
            <a:off x="5486425" y="2380025"/>
            <a:ext cx="2121600" cy="1097700"/>
          </a:xfrm>
          <a:prstGeom prst="wedgeRoundRectCallout">
            <a:avLst>
              <a:gd fmla="val 61823" name="adj1"/>
              <a:gd fmla="val -29969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800">
                <a:solidFill>
                  <a:schemeClr val="dk1"/>
                </a:solidFill>
              </a:rPr>
              <a:t>Finding what would be useful easily.</a:t>
            </a:r>
            <a:endParaRPr sz="1800"/>
          </a:p>
        </p:txBody>
      </p:sp>
      <p:sp>
        <p:nvSpPr>
          <p:cNvPr id="98" name="Google Shape;98;p9"/>
          <p:cNvSpPr txBox="1"/>
          <p:nvPr/>
        </p:nvSpPr>
        <p:spPr>
          <a:xfrm>
            <a:off x="0" y="64204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 txBox="1"/>
          <p:nvPr>
            <p:ph idx="1" type="body"/>
          </p:nvPr>
        </p:nvSpPr>
        <p:spPr>
          <a:xfrm>
            <a:off x="1197777" y="1587500"/>
            <a:ext cx="6806700" cy="38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50" y="1151638"/>
            <a:ext cx="8326900" cy="477052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0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"/>
          <p:cNvSpPr/>
          <p:nvPr/>
        </p:nvSpPr>
        <p:spPr>
          <a:xfrm>
            <a:off x="1604550" y="2487925"/>
            <a:ext cx="5934900" cy="3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6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1"/>
          <p:cNvSpPr txBox="1"/>
          <p:nvPr/>
        </p:nvSpPr>
        <p:spPr>
          <a:xfrm>
            <a:off x="336825" y="4897925"/>
            <a:ext cx="4988700" cy="43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/>
          </a:p>
        </p:txBody>
      </p:sp>
      <p:sp>
        <p:nvSpPr>
          <p:cNvPr id="114" name="Google Shape;114;p11"/>
          <p:cNvSpPr txBox="1"/>
          <p:nvPr/>
        </p:nvSpPr>
        <p:spPr>
          <a:xfrm>
            <a:off x="50" y="6375600"/>
            <a:ext cx="91440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Science Learning Hub – Pokapū Akoranga Pūtaiao The University of Waikato Te Whare Wananga o Waikato.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|</a:t>
            </a:r>
            <a:r>
              <a:rPr lang="en-AU" sz="900">
                <a:solidFill>
                  <a:srgbClr val="244A58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en-AU" sz="9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www.sciencelearn.org.nz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images are copyrighted. For further information, please refer to </a:t>
            </a:r>
            <a:r>
              <a:rPr lang="en-AU" sz="900" u="sng">
                <a:solidFill>
                  <a:srgbClr val="7030A0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endParaRPr sz="900" u="sng">
              <a:solidFill>
                <a:srgbClr val="7030A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11"/>
          <p:cNvSpPr txBox="1"/>
          <p:nvPr/>
        </p:nvSpPr>
        <p:spPr>
          <a:xfrm>
            <a:off x="154050" y="770275"/>
            <a:ext cx="6155400" cy="5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accent2"/>
                </a:solidFill>
              </a:rPr>
              <a:t>We are born scientists, we are curious about the physical environment from the moment we </a:t>
            </a:r>
            <a:r>
              <a:rPr lang="en-AU" sz="2400">
                <a:solidFill>
                  <a:schemeClr val="accent2"/>
                </a:solidFill>
              </a:rPr>
              <a:t>a</a:t>
            </a:r>
            <a:r>
              <a:rPr lang="en-AU" sz="2400">
                <a:solidFill>
                  <a:schemeClr val="accent2"/>
                </a:solidFill>
              </a:rPr>
              <a:t>re born. 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accent2"/>
                </a:solidFill>
              </a:rPr>
              <a:t>As tamariki we are naturally open to making meaning through </a:t>
            </a:r>
            <a:r>
              <a:rPr b="1" lang="en-AU" sz="2400">
                <a:solidFill>
                  <a:schemeClr val="accent2"/>
                </a:solidFill>
              </a:rPr>
              <a:t>exploration</a:t>
            </a:r>
            <a:r>
              <a:rPr lang="en-AU" sz="2400">
                <a:solidFill>
                  <a:schemeClr val="accent2"/>
                </a:solidFill>
              </a:rPr>
              <a:t> and </a:t>
            </a:r>
            <a:r>
              <a:rPr b="1" lang="en-AU" sz="2400">
                <a:solidFill>
                  <a:schemeClr val="accent2"/>
                </a:solidFill>
              </a:rPr>
              <a:t>communication</a:t>
            </a:r>
            <a:r>
              <a:rPr lang="en-AU" sz="2400">
                <a:solidFill>
                  <a:schemeClr val="accent2"/>
                </a:solidFill>
              </a:rPr>
              <a:t> with others. </a:t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>
                <a:solidFill>
                  <a:schemeClr val="accent2"/>
                </a:solidFill>
              </a:rPr>
              <a:t>As educators teaching and learning about science is introducing children to the ways </a:t>
            </a:r>
            <a:r>
              <a:rPr lang="en-AU" sz="2400">
                <a:solidFill>
                  <a:schemeClr val="accent2"/>
                </a:solidFill>
              </a:rPr>
              <a:t>scientists</a:t>
            </a:r>
            <a:r>
              <a:rPr lang="en-AU" sz="2400">
                <a:solidFill>
                  <a:schemeClr val="accent2"/>
                </a:solidFill>
              </a:rPr>
              <a:t> </a:t>
            </a:r>
            <a:r>
              <a:rPr b="1" lang="en-AU" sz="2400">
                <a:solidFill>
                  <a:schemeClr val="accent2"/>
                </a:solidFill>
              </a:rPr>
              <a:t>think </a:t>
            </a:r>
            <a:r>
              <a:rPr lang="en-AU" sz="2400">
                <a:solidFill>
                  <a:schemeClr val="accent2"/>
                </a:solidFill>
              </a:rPr>
              <a:t>about and </a:t>
            </a:r>
            <a:r>
              <a:rPr b="1" lang="en-AU" sz="2400">
                <a:solidFill>
                  <a:schemeClr val="accent2"/>
                </a:solidFill>
              </a:rPr>
              <a:t>investigate</a:t>
            </a:r>
            <a:r>
              <a:rPr lang="en-AU" sz="2400">
                <a:solidFill>
                  <a:schemeClr val="accent2"/>
                </a:solidFill>
              </a:rPr>
              <a:t> the physical world. </a:t>
            </a:r>
            <a:r>
              <a:rPr lang="en-AU" sz="2400"/>
              <a:t> 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16" name="Google Shape;116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725" y="1463225"/>
            <a:ext cx="2726675" cy="38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