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6858000" cx="9144000"/>
  <p:notesSz cx="6858000" cy="9144000"/>
  <p:embeddedFontLst>
    <p:embeddedFont>
      <p:font typeface="Robot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DD3E33D-4EE1-4FB1-ACC3-B6FF8914B482}">
  <a:tblStyle styleId="{0DD3E33D-4EE1-4FB1-ACC3-B6FF8914B48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font" Target="fonts/Roboto-bold.fntdata"/><Relationship Id="rId23" Type="http://schemas.openxmlformats.org/officeDocument/2006/relationships/slide" Target="slides/slide17.xml"/><Relationship Id="rId45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Roboto-boldItalic.fntdata"/><Relationship Id="rId25" Type="http://schemas.openxmlformats.org/officeDocument/2006/relationships/slide" Target="slides/slide19.xml"/><Relationship Id="rId47" Type="http://schemas.openxmlformats.org/officeDocument/2006/relationships/font" Target="fonts/Roboto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structionalseries.tki.org.nz/Instructional-Series/School-Journal/School-Journal-Level-4-May-2019/Resistance-When-Antibiotics-Don-t-Work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cnx.org/contents/GFy_h8cu@10.53:rZudN6XP@2/Introductionhttps://commons.wikimedia.org/w/index.php?curid=49931304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cnx.org/contents/GFy_h8cu@10.53:rZudN6XP@2/Introductionhttps://commons.wikimedia.org/w/index.php?curid=49931304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cnx.org/contents/GFy_h8cu@10.53:rZudN6XP@2/Introductionhttps://commons.wikimedia.org/w/index.php?curid=49931304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214-how-antimicrobial-resistance-happens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213-one-health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ealth.gov.au/news/world-antimicrobial-awareness-week-18-to-24-november-2021" TargetMode="External"/><Relationship Id="rId3" Type="http://schemas.openxmlformats.org/officeDocument/2006/relationships/hyperlink" Target="https://www.sciencelearn.org.nz/events/2534-world-amr-awareness-week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ho.int/news/item/27-02-2017-who-publishes-list-of-bacteria-for-which-new-antibiotics-are-urgently-needed" TargetMode="External"/><Relationship Id="rId3" Type="http://schemas.openxmlformats.org/officeDocument/2006/relationships/hyperlink" Target="https://www.who.int/publications/i/item/WHO-EMP-IAU-2017.12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conversation.com/antibiotic-resistant-bacteria-in-nzs-wild-cockles-and-watercress-put-people-at-growing-risk-of-serious-illness-209845" TargetMode="External"/><Relationship Id="rId3" Type="http://schemas.openxmlformats.org/officeDocument/2006/relationships/hyperlink" Target="https://www.sciencelearn.org.nz/resources/148-cockles" TargetMode="External"/><Relationship Id="rId4" Type="http://schemas.openxmlformats.org/officeDocument/2006/relationships/hyperlink" Target="https://www.sciencelearn.org.nz/resources/3196-case-study-tetracycline-antibiotics-in-the-environment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mcsa.ac.nz/topics/antimicrobial-resistance-and-infectious-disease/" TargetMode="External"/><Relationship Id="rId3" Type="http://schemas.openxmlformats.org/officeDocument/2006/relationships/hyperlink" Target="https://www.pmcsa.ac.nz/topics/antimicrobial-resistance-and-infectious-disease/" TargetMode="External"/><Relationship Id="rId4" Type="http://schemas.openxmlformats.org/officeDocument/2006/relationships/hyperlink" Target="https://www.health.govt.nz/publication/new-zealand-antimicrobial-resistance-action-plan" TargetMode="External"/><Relationship Id="rId5" Type="http://schemas.openxmlformats.org/officeDocument/2006/relationships/hyperlink" Target="https://www.who.int/publications/i/item/9789241509763" TargetMode="External"/><Relationship Id="rId6" Type="http://schemas.openxmlformats.org/officeDocument/2006/relationships/hyperlink" Target="https://www.sciencelearn.org.nz/images/5082-opmcsa-cover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248-reducing-the-risks-of-antimicrobial-resistance" TargetMode="External"/><Relationship Id="rId3" Type="http://schemas.openxmlformats.org/officeDocument/2006/relationships/hyperlink" Target="https://www.sciencemediacentre.co.nz/2019/11/18/current-state-of-antimicrobial-resistance-in-new-zealand-expert-qa/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229-infection-inspection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Scanning_electron_micrograph_of_Methicillin-resistant_Staphylococcus_aureus_(MRSA)_and_a_dead_Human_neutrophil_-_NIAID.jpg" TargetMode="External"/><Relationship Id="rId3" Type="http://schemas.openxmlformats.org/officeDocument/2006/relationships/hyperlink" Target="https://theconversation.com/deep-learning-ai-discovers-surprising-new-antibiotics-132059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conversation.com/the-world-is-desperate-for-new-antibiotics-and-new-zealands-unique-fungi-are-a-source-of-promising-compounds-167354" TargetMode="Externa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3LpnFM2I8Xo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wb.co.nz/books/antibiotic-resistance" TargetMode="External"/><Relationship Id="rId3" Type="http://schemas.openxmlformats.org/officeDocument/2006/relationships/hyperlink" Target="https://www.sciencelearn.org.nz/videos/1737-antimicrobial-resistance-a-major-health-issue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235-antimicrobial-resistance-a-context-for-learning" TargetMode="External"/><Relationship Id="rId3" Type="http://schemas.openxmlformats.org/officeDocument/2006/relationships/hyperlink" Target="https://www.sciencelearn.org.nz/image_maps/127-antimicrobial-resistance-planning-pathways" TargetMode="External"/><Relationship Id="rId4" Type="http://schemas.openxmlformats.org/officeDocument/2006/relationships/hyperlink" Target="https://www.sciencelearn.org.nz/resources/2513-antimicrobial-resistance-explained" TargetMode="External"/><Relationship Id="rId5" Type="http://schemas.openxmlformats.org/officeDocument/2006/relationships/hyperlink" Target="https://www.sciencelearn.org.nz/resources/3236-the-history-of-antibiotics-and-antimicrobial-resistance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starters.co.nz/uploads/teachers-magazines/t3-2023-flip/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vimeo.com/18090816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260a6e960f1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g260a6e960f1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Greta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8dc452e067_0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8dc452e067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300be404b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29300be404b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8dc452e067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28dc452e067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8dc452e067_0_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28dc452e067_0_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8dc452e067_0_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28dc452e067_0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dc452e067_0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8dc452e067_0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dc452e067_0_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8dc452e067_0_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dc452e067_0_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28dc452e067_0_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dc452e067_0_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8dc452e067_0_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dc452e067_0_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Siouxsie / Greta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Resistance: When Antibiotics Don’t Work: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https://instructionalseries.tki.org.nz/Instructional-Series/School-Journal/School-Journal-Level-4-May-2019/Resistance-When-Antibiotics-Don-t-Work</a:t>
            </a:r>
            <a:r>
              <a:rPr lang="en"/>
              <a:t> </a:t>
            </a:r>
            <a:endParaRPr/>
          </a:p>
        </p:txBody>
      </p:sp>
      <p:sp>
        <p:nvSpPr>
          <p:cNvPr id="178" name="Google Shape;178;g28dc452e067_0_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93902b17fd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293902b17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8dc452e067_0_1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Siouxsie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"/>
              </a:rPr>
              <a:t>http://cnx.org/contents/GFy_h8cu@10.53:rZudN6XP@2/Introductionhttps://commons.wikimedia.org/w/index.php?curid=49931304</a:t>
            </a:r>
            <a:r>
              <a:rPr lang="en" sz="900">
                <a:solidFill>
                  <a:srgbClr val="A6A6A6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A6A6A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8dc452e067_0_1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dc452e067_0_1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Siouxsie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"/>
              </a:rPr>
              <a:t>http://cnx.org/contents/GFy_h8cu@10.53:rZudN6XP@2/Introductionhttps://commons.wikimedia.org/w/index.php?curid=49931304</a:t>
            </a:r>
            <a:r>
              <a:rPr lang="en" sz="900">
                <a:solidFill>
                  <a:srgbClr val="A6A6A6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A6A6A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8dc452e067_0_1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dc452e067_0_1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Siouxsie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"/>
              </a:rPr>
              <a:t>http://cnx.org/contents/GFy_h8cu@10.53:rZudN6XP@2/Introductionhttps://commons.wikimedia.org/w/index.php?curid=49931304</a:t>
            </a:r>
            <a:r>
              <a:rPr lang="en" sz="900">
                <a:solidFill>
                  <a:srgbClr val="A6A6A6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A6A6A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A6A6A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8dc452e067_0_1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8dc452e067_0_1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https://www.sciencelearn.org.nz/images/5214-how-antimicrobial-resistance-happens</a:t>
            </a:r>
            <a:r>
              <a:rPr lang="en"/>
              <a:t> </a:t>
            </a:r>
            <a:endParaRPr/>
          </a:p>
        </p:txBody>
      </p:sp>
      <p:sp>
        <p:nvSpPr>
          <p:cNvPr id="214" name="Google Shape;214;g28dc452e067_0_1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88948e638f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Siouxsie </a:t>
            </a:r>
            <a:endParaRPr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emphasise the One Health aspect to AMR- ie, that this is an issue that crosses over humans, animals, plants and the environment</a:t>
            </a:r>
            <a:endParaRPr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MoH and MPI working together on this issue and that we jointly developed the AMR action plan.</a:t>
            </a:r>
            <a:endParaRPr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Maybe we could also reference here World AMR Awareness Week and how we are trying to raise awareness of AMR and what people can do about it (ie, teaching kids!)</a:t>
            </a:r>
            <a:endParaRPr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A6A6A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https://www.sciencelearn.org.nz/images/5213-one-health</a:t>
            </a:r>
            <a:r>
              <a:rPr lang="en"/>
              <a:t> </a:t>
            </a:r>
            <a:endParaRPr/>
          </a:p>
        </p:txBody>
      </p:sp>
      <p:sp>
        <p:nvSpPr>
          <p:cNvPr id="220" name="Google Shape;220;g288948e638f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88948e638f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2"/>
              </a:rPr>
              <a:t>https://www.health.gov.au/news/world-antimicrobial-awareness-week-18-to-24-november-2021</a:t>
            </a:r>
            <a:r>
              <a:rPr lang="en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https://www.sciencelearn.org.nz/events/2534-world-amr-awareness-week</a:t>
            </a:r>
            <a:r>
              <a:rPr lang="en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2424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288948e638f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dc452e067_0_1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Siouxsie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33" name="Google Shape;233;g28dc452e067_0_1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dc452e067_0_1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Siouxsie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A6A6"/>
                </a:solidFill>
                <a:latin typeface="Verdana"/>
                <a:ea typeface="Verdana"/>
                <a:cs typeface="Verdana"/>
                <a:sym typeface="Verdana"/>
              </a:rPr>
              <a:t>https://www.flickr.com/photos/diethylstilbestrol/24474659711</a:t>
            </a:r>
            <a:endParaRPr sz="1000">
              <a:solidFill>
                <a:srgbClr val="A6A6A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40" name="Google Shape;240;g28dc452e067_0_1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88948e638f_0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Siouxsie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Animals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Getty image shared from MPI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7" name="Google Shape;247;g288948e638f_0_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0e600c1da_0_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Siouxsie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WHO priority pathogens - all a threat to us. High rates of Staph infection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Antibiotic cream example - links to one health approach.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https://www.who.int/news/item/27-02-2017-who-publishes-list-of-bacteria-for-which-new-antibiotics-are-urgently-needed</a:t>
            </a:r>
            <a:r>
              <a:rPr lang="en">
                <a:solidFill>
                  <a:schemeClr val="dk1"/>
                </a:solidFill>
              </a:rPr>
              <a:t>  - this is an older publication (2017)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People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AMR - lots of different organisms. Dif ones in dif. countries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More info: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https://www.who.int/publications/i/item/WHO-EMP-IAU-2017.12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5" name="Google Shape;255;g290e600c1da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60a6e960f1_0_5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Greta -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The Science Learning Hub is funded by the New Zealand government – Ministry of Business, Innovation and Employment (MBIE) – under the Curious Minds fund.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g260a6e960f1_0_5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90e600c1da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Lucy: </a:t>
            </a:r>
            <a:r>
              <a:rPr lang="en"/>
              <a:t>annual antibiotic sales reports show quantities of antibiotics used in animals have been declining for the last five years​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Animals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Animals can catch infections from humans.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Getty image shared from MPI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3" name="Google Shape;263;g290e600c1da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8dc452e067_0_2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Greta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Environment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https://theconversation.com/antibiotic-resistant-bacteria-in-nzs-wild-cockles-and-watercress-put-people-at-growing-risk-of-serious-illness-209845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https://www.sciencelearn.org.nz/resources/148-cockles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https://www.sciencelearn.org.nz/resources/3196-case-study-tetracycline-antibiotics-in-the-environment</a:t>
            </a:r>
            <a:r>
              <a:rPr lang="en"/>
              <a:t> </a:t>
            </a:r>
            <a:endParaRPr/>
          </a:p>
        </p:txBody>
      </p:sp>
      <p:sp>
        <p:nvSpPr>
          <p:cNvPr id="273" name="Google Shape;273;g28dc452e067_0_2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8dc452e067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Siouxsie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From Drs/patient perspectives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Vaccines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50">
                <a:solidFill>
                  <a:srgbClr val="477DCA"/>
                </a:solidFill>
                <a:highlight>
                  <a:srgbClr val="F2E69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Kotahitanga: Uniting Aotearoa against infectious disease and antimicrobial resistance</a:t>
            </a:r>
            <a:r>
              <a:rPr lang="en" sz="1150">
                <a:solidFill>
                  <a:srgbClr val="477DCA"/>
                </a:solidFill>
                <a:highlight>
                  <a:srgbClr val="F2E69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</a:t>
            </a:r>
            <a:endParaRPr sz="1150">
              <a:solidFill>
                <a:srgbClr val="4C4C4C"/>
              </a:solidFill>
              <a:highlight>
                <a:srgbClr val="F2E69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50">
                <a:solidFill>
                  <a:srgbClr val="477DCA"/>
                </a:solidFill>
                <a:highlight>
                  <a:srgbClr val="F2E69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New Zealand Antimicrobial Resistance Action Plan</a:t>
            </a:r>
            <a:endParaRPr sz="1150">
              <a:solidFill>
                <a:srgbClr val="4C4C4C"/>
              </a:solidFill>
              <a:highlight>
                <a:srgbClr val="F2E69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50">
                <a:solidFill>
                  <a:srgbClr val="477DCA"/>
                </a:solidFill>
                <a:highlight>
                  <a:srgbClr val="F2E69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Global action plan on antimicrobial resistance</a:t>
            </a:r>
            <a:endParaRPr i="1" sz="1150">
              <a:solidFill>
                <a:srgbClr val="477DCA"/>
              </a:solidFill>
              <a:highlight>
                <a:srgbClr val="F2E69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50">
              <a:solidFill>
                <a:srgbClr val="4C4C4C"/>
              </a:solidFill>
              <a:highlight>
                <a:srgbClr val="F2E69F"/>
              </a:highlight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Image: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https://www.sciencelearn.org.nz/images/5082-opmcsa-cover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2" name="Google Shape;282;g28dc452e067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8dc452e067_0_1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Greta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https://www.sciencelearn.org.nz/resources/3248-reducing-the-risks-of-antimicrobial-resistance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Quote from: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https://www.sciencemediacentre.co.nz/2019/11/18/current-state-of-antimicrobial-resistance-in-new-zealand-expert-qa/</a:t>
            </a:r>
            <a:r>
              <a:rPr lang="en"/>
              <a:t> </a:t>
            </a:r>
            <a:endParaRPr/>
          </a:p>
        </p:txBody>
      </p:sp>
      <p:sp>
        <p:nvSpPr>
          <p:cNvPr id="292" name="Google Shape;292;g28dc452e067_0_1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8dc452e067_0_2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Greta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https://www.sciencelearn.org.nz/resources/3229-infection-inspection</a:t>
            </a:r>
            <a:r>
              <a:rPr lang="en"/>
              <a:t> </a:t>
            </a:r>
            <a:endParaRPr/>
          </a:p>
        </p:txBody>
      </p:sp>
      <p:sp>
        <p:nvSpPr>
          <p:cNvPr id="301" name="Google Shape;301;g28dc452e067_0_2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8dc452e067_0_2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8dc452e067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https://commons.wikimedia.org/wiki/File:Scanning_electron_micrograph_of_Methicillin-resistant_Staphylococcus_aureus_(MRSA)_and_a_dead_Human_neutrophil_-_NIAID.jpg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https://theconversation.com/deep-learning-ai-discovers-surprising-new-antibiotics-132059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8dc452e067_0_1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8dc452e067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Siouxsie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https://theconversation.com/the-world-is-desperate-for-new-antibiotics-and-new-zealands-unique-fungi-are-a-source-of-promising-compounds-167354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8dc452e067_0_2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8dc452e067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Siouxsie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https://www.youtube.com/watch?v=3LpnFM2I8Xo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60a6e960f1_0_6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Feedback/more of this?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260a6e960f1_0_6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48adbdbd32_0_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2424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Clare Possenniskie MOH</a:t>
            </a:r>
            <a:endParaRPr sz="1200">
              <a:solidFill>
                <a:srgbClr val="42424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2424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Lucy Johnston </a:t>
            </a:r>
            <a:endParaRPr sz="1200">
              <a:solidFill>
                <a:srgbClr val="42424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53;g248adbdbd32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8dc452e067_0_2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Greta introducing Siouxsie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http://bwb.co.nz/books/antibiotic-resistance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https://www.sciencelearn.org.nz/videos/1737-antimicrobial-resistance-a-major-health-issue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28dc452e067_0_2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8dc452e067_0_1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Siouxsie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gets the </a:t>
            </a:r>
            <a:r>
              <a:rPr lang="en"/>
              <a:t>resistance</a:t>
            </a:r>
            <a:r>
              <a:rPr lang="en"/>
              <a:t> (not the person!)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Terminology - biotics/microbials </a:t>
            </a:r>
            <a:endParaRPr/>
          </a:p>
        </p:txBody>
      </p:sp>
      <p:sp>
        <p:nvSpPr>
          <p:cNvPr id="72" name="Google Shape;72;g28dc452e067_0_1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8dc452e067_0_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Greta - SLH resources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https://www.sciencelearn.org.nz/resources/3235-antimicrobial-resistance-a-context-for-learning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https://www.sciencelearn.org.nz/image_maps/127-antimicrobial-resistance-planning-pathways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https://www.sciencelearn.org.nz/resources/2513-antimicrobial-resistance-explained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https://www.sciencelearn.org.nz/resources/3236-the-history-of-antibiotics-and-antimicrobial-resistance</a:t>
            </a:r>
            <a:r>
              <a:rPr lang="en"/>
              <a:t> </a:t>
            </a:r>
            <a:endParaRPr/>
          </a:p>
        </p:txBody>
      </p:sp>
      <p:sp>
        <p:nvSpPr>
          <p:cNvPr id="80" name="Google Shape;80;g28dc452e067_0_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8948e638f_0_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2"/>
              </a:rPr>
              <a:t>http://www.starters.co.nz/uploads/teachers-magazines/t3-2023-flip/</a:t>
            </a:r>
            <a:r>
              <a:rPr lang="en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91" name="Google Shape;91;g288948e638f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dc452e067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Siouxsie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https://vimeo.com/180908160</a:t>
            </a:r>
            <a:r>
              <a:rPr lang="en"/>
              <a:t> </a:t>
            </a:r>
            <a:endParaRPr/>
          </a:p>
        </p:txBody>
      </p:sp>
      <p:sp>
        <p:nvSpPr>
          <p:cNvPr id="98" name="Google Shape;98;g28dc452e067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enquiries@sciencelearn.org.nz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0" y="6422167"/>
            <a:ext cx="8824500" cy="4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Science Learning Hub – Pokapū Akoranga Pūtaiao.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"/>
              </a:rPr>
              <a:t>enquiries@sciencelearn.org.nz</a:t>
            </a:r>
            <a:r>
              <a:rPr lang="en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457200"/>
            <a:ext cx="8229600" cy="17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2166937"/>
            <a:ext cx="82296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/>
            </a:lvl2pPr>
            <a:lvl3pPr indent="-342900" lvl="2" marL="137160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/>
            </a:lvl3pPr>
            <a:lvl4pPr indent="-342900" lvl="3" marL="182880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/>
            </a:lvl5pPr>
            <a:lvl6pPr indent="-342900" lvl="5" marL="274320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601075" y="6397625"/>
            <a:ext cx="27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1pPr>
            <a:lvl2pPr indent="0" lvl="1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2pPr>
            <a:lvl3pPr indent="0" lvl="2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3pPr>
            <a:lvl4pPr indent="0" lvl="3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4pPr>
            <a:lvl5pPr indent="0" lvl="4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5pPr>
            <a:lvl6pPr indent="0" lvl="5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6pPr>
            <a:lvl7pPr indent="0" lvl="6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7pPr>
            <a:lvl8pPr indent="0" lvl="7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8pPr>
            <a:lvl9pPr indent="0" lvl="8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1">
  <p:cSld name="Defaul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 flipH="1" rot="10800000">
            <a:off x="8485187" y="6400825"/>
            <a:ext cx="1500" cy="1365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601075" y="6397625"/>
            <a:ext cx="27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1pPr>
            <a:lvl2pPr indent="0" lvl="1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2pPr>
            <a:lvl3pPr indent="0" lvl="2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3pPr>
            <a:lvl4pPr indent="0" lvl="3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4pPr>
            <a:lvl5pPr indent="0" lvl="4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5pPr>
            <a:lvl6pPr indent="0" lvl="5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6pPr>
            <a:lvl7pPr indent="0" lvl="6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7pPr>
            <a:lvl8pPr indent="0" lvl="7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8pPr>
            <a:lvl9pPr indent="0" lvl="8" marL="0" rtl="0" algn="l">
              <a:spcBef>
                <a:spcPts val="0"/>
              </a:spcBef>
              <a:buNone/>
              <a:defRPr sz="900">
                <a:solidFill>
                  <a:srgbClr val="7F7F7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" name="Google Shape;26;p5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49275" y="1600200"/>
            <a:ext cx="8042400" cy="4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45798" y="0"/>
            <a:ext cx="1898204" cy="9111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s://bit.ly/AMRresources" TargetMode="External"/><Relationship Id="rId6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2.pn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5.png"/><Relationship Id="rId6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42.png"/><Relationship Id="rId6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38.png"/><Relationship Id="rId5" Type="http://schemas.openxmlformats.org/officeDocument/2006/relationships/hyperlink" Target="https://instructionalseries.tki.org.nz/Instructional-Series/School-Journal/School-Journal-Level-4-May-2019" TargetMode="External"/><Relationship Id="rId6" Type="http://schemas.openxmlformats.org/officeDocument/2006/relationships/hyperlink" Target="https://instructionalseries.tki.org.nz/Instructional-Series/School-Journal/School-Journal-Level-4-May-2019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8.png"/><Relationship Id="rId6" Type="http://schemas.openxmlformats.org/officeDocument/2006/relationships/hyperlink" Target="https://creativecommons.org/licenses/by/4.0/deed.en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2.png"/><Relationship Id="rId6" Type="http://schemas.openxmlformats.org/officeDocument/2006/relationships/hyperlink" Target="https://creativecommons.org/licenses/by/4.0/deed.en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4.png"/><Relationship Id="rId6" Type="http://schemas.openxmlformats.org/officeDocument/2006/relationships/hyperlink" Target="https://creativecommons.org/licenses/by/4.0/deed.en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hyperlink" Target="https://creativecommons.org/licenses/by-nc-sa/3.0/igo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s://creativecommons.org/licenses/by-nc/4.0/" TargetMode="External"/><Relationship Id="rId6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6.jpg"/><Relationship Id="rId6" Type="http://schemas.openxmlformats.org/officeDocument/2006/relationships/image" Target="../media/image4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45.png"/><Relationship Id="rId6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7.png"/><Relationship Id="rId7" Type="http://schemas.openxmlformats.org/officeDocument/2006/relationships/image" Target="../media/image44.png"/><Relationship Id="rId8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1.png"/><Relationship Id="rId6" Type="http://schemas.openxmlformats.org/officeDocument/2006/relationships/hyperlink" Target="https://creativecommons.org/licenses/by/2.0/deed.en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png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54.png"/><Relationship Id="rId13" Type="http://schemas.openxmlformats.org/officeDocument/2006/relationships/image" Target="../media/image55.jpg"/><Relationship Id="rId1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48.png"/><Relationship Id="rId14" Type="http://schemas.openxmlformats.org/officeDocument/2006/relationships/hyperlink" Target="https://bit.ly/AMRresources" TargetMode="External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9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12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3.png"/><Relationship Id="rId7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" name="Google Shape;32;p6"/>
          <p:cNvSpPr txBox="1"/>
          <p:nvPr/>
        </p:nvSpPr>
        <p:spPr>
          <a:xfrm>
            <a:off x="1650400" y="5457450"/>
            <a:ext cx="5639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1859C"/>
                </a:solidFill>
              </a:rPr>
              <a:t>4–5 pm Thursday 26 October 2023</a:t>
            </a:r>
            <a:endParaRPr b="1" sz="2400">
              <a:solidFill>
                <a:srgbClr val="31859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1859C"/>
                </a:solidFill>
              </a:rPr>
              <a:t> </a:t>
            </a:r>
            <a:r>
              <a:rPr b="1" lang="en" sz="2400">
                <a:solidFill>
                  <a:srgbClr val="31859C"/>
                </a:solidFill>
              </a:rPr>
              <a:t>Collection</a:t>
            </a:r>
            <a:r>
              <a:rPr b="1" lang="en" sz="2400">
                <a:solidFill>
                  <a:srgbClr val="31859C"/>
                </a:solidFill>
              </a:rPr>
              <a:t>: </a:t>
            </a:r>
            <a:r>
              <a:rPr b="1" lang="en" sz="2500" u="sng">
                <a:solidFill>
                  <a:srgbClr val="4A86E8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bit.ly/AMRresources</a:t>
            </a:r>
            <a:r>
              <a:rPr b="1" lang="en" sz="3000">
                <a:solidFill>
                  <a:srgbClr val="31859C"/>
                </a:solidFill>
              </a:rPr>
              <a:t> </a:t>
            </a:r>
            <a:endParaRPr b="1" sz="3000">
              <a:solidFill>
                <a:srgbClr val="31859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1859C"/>
              </a:solidFill>
            </a:endParaRPr>
          </a:p>
        </p:txBody>
      </p:sp>
      <p:sp>
        <p:nvSpPr>
          <p:cNvPr id="33" name="Google Shape;33;p6"/>
          <p:cNvSpPr txBox="1"/>
          <p:nvPr/>
        </p:nvSpPr>
        <p:spPr>
          <a:xfrm>
            <a:off x="457250" y="1114050"/>
            <a:ext cx="8229600" cy="14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4800">
                <a:solidFill>
                  <a:schemeClr val="accent1"/>
                </a:solidFill>
              </a:rPr>
              <a:t>The science of superbugs </a:t>
            </a:r>
            <a:endParaRPr b="1" sz="48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000">
                <a:solidFill>
                  <a:schemeClr val="accent1"/>
                </a:solidFill>
              </a:rPr>
              <a:t>Teaching antimicrobial resistance awareness in Aotearoa</a:t>
            </a:r>
            <a:endParaRPr b="1" sz="3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4800">
              <a:solidFill>
                <a:schemeClr val="accent1"/>
              </a:solidFill>
            </a:endParaRPr>
          </a:p>
        </p:txBody>
      </p:sp>
      <p:pic>
        <p:nvPicPr>
          <p:cNvPr id="34" name="Google Shape;34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5575" y="2262325"/>
            <a:ext cx="5552927" cy="326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550" y="1123562"/>
            <a:ext cx="8439001" cy="42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4326" y="5258697"/>
            <a:ext cx="2137650" cy="1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188" y="1091525"/>
            <a:ext cx="8707726" cy="43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0950" y="5323850"/>
            <a:ext cx="2012950" cy="10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55225"/>
            <a:ext cx="8839199" cy="447542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/>
          <p:nvPr/>
        </p:nvSpPr>
        <p:spPr>
          <a:xfrm>
            <a:off x="5025650" y="3590900"/>
            <a:ext cx="1971600" cy="51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8926" y="5312897"/>
            <a:ext cx="2137650" cy="1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55225"/>
            <a:ext cx="8839200" cy="442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4326" y="5258697"/>
            <a:ext cx="2137650" cy="1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55225"/>
            <a:ext cx="8839200" cy="444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4326" y="5258697"/>
            <a:ext cx="2137650" cy="1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55225"/>
            <a:ext cx="8839201" cy="452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4326" y="5258697"/>
            <a:ext cx="2137650" cy="1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55225"/>
            <a:ext cx="8839199" cy="446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4326" y="5258697"/>
            <a:ext cx="2137650" cy="1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55225"/>
            <a:ext cx="8839199" cy="449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4326" y="5258697"/>
            <a:ext cx="2137650" cy="1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55225"/>
            <a:ext cx="8839201" cy="4618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/>
        </p:nvSpPr>
        <p:spPr>
          <a:xfrm>
            <a:off x="50" y="6375600"/>
            <a:ext cx="914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7725" y="106925"/>
            <a:ext cx="4841955" cy="65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780750" cy="207794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/>
          <p:nvPr/>
        </p:nvSpPr>
        <p:spPr>
          <a:xfrm>
            <a:off x="50" y="6563700"/>
            <a:ext cx="9045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</a:t>
            </a:r>
            <a:r>
              <a:rPr lang="en" sz="1000"/>
              <a:t>opyright © Crown 2019. Illustrations by Ned Wenlock. </a:t>
            </a:r>
            <a:r>
              <a:rPr i="1" lang="en" sz="10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School Journa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 Level 4 May 2019</a:t>
            </a: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100275" y="62500"/>
            <a:ext cx="8586600" cy="32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</a:t>
            </a:r>
            <a:endParaRPr/>
          </a:p>
        </p:txBody>
      </p:sp>
      <p:sp>
        <p:nvSpPr>
          <p:cNvPr id="40" name="Google Shape;40;p7"/>
          <p:cNvSpPr txBox="1"/>
          <p:nvPr/>
        </p:nvSpPr>
        <p:spPr>
          <a:xfrm>
            <a:off x="228275" y="0"/>
            <a:ext cx="51297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graphicFrame>
        <p:nvGraphicFramePr>
          <p:cNvPr id="41" name="Google Shape;41;p7"/>
          <p:cNvGraphicFramePr/>
          <p:nvPr/>
        </p:nvGraphicFramePr>
        <p:xfrm>
          <a:off x="228263" y="881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{0DD3E33D-4EE1-4FB1-ACC3-B6FF8914B482}</a:tableStyleId>
              </a:tblPr>
              <a:tblGrid>
                <a:gridCol w="5665450"/>
                <a:gridCol w="1404775"/>
                <a:gridCol w="1409300"/>
              </a:tblGrid>
              <a:tr h="433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Topic</a:t>
                      </a:r>
                      <a:endParaRPr b="1" sz="1700"/>
                    </a:p>
                  </a:txBody>
                  <a:tcPr marT="0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Slideshow number(s)</a:t>
                      </a:r>
                      <a:endParaRPr b="1"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Video timecode</a:t>
                      </a:r>
                      <a:endParaRPr b="1"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5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Welcome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1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00:00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Index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2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00:10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Introducing the Science Learning Hub and presenters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3–5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00:22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What is antimicrobial resistance?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6–18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02:00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How does antimicrobial resistance occur 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19–22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12:45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Antimicrobial resistance is a global issue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 23–25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21:05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Why should we care about antimicrobial resistance?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26–27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24:55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Antimicrobial resistance in New Zealand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28–31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28:27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9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What should we do? 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32–34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34:29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Antimicrobial resistance research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35–37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35:51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SLH links, keep in touch and thanks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38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37:07</a:t>
                      </a:r>
                      <a:endParaRPr sz="1700"/>
                    </a:p>
                  </a:txBody>
                  <a:tcPr marT="91425" marB="91425" marR="68575" marL="68575">
                    <a:lnL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0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2" name="Google Shape;42;p7"/>
          <p:cNvSpPr txBox="1"/>
          <p:nvPr/>
        </p:nvSpPr>
        <p:spPr>
          <a:xfrm>
            <a:off x="0" y="6439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Google Shape;189;p25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Horizontal gene transfer</a:t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Transformation </a:t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21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300">
              <a:solidFill>
                <a:schemeClr val="accent1"/>
              </a:solidFill>
            </a:endParaRPr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725" y="1308475"/>
            <a:ext cx="3002050" cy="479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/>
          <p:nvPr/>
        </p:nvSpPr>
        <p:spPr>
          <a:xfrm>
            <a:off x="4832750" y="2078825"/>
            <a:ext cx="31371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erdana"/>
                <a:ea typeface="Verdana"/>
                <a:cs typeface="Verdana"/>
                <a:sym typeface="Verdana"/>
              </a:rPr>
              <a:t>Taking up genetic material from their environment, e.g. plasmids.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2" name="Google Shape;192;p25"/>
          <p:cNvSpPr txBox="1"/>
          <p:nvPr/>
        </p:nvSpPr>
        <p:spPr>
          <a:xfrm>
            <a:off x="2733725" y="6058500"/>
            <a:ext cx="2277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© </a:t>
            </a:r>
            <a:r>
              <a:rPr lang="en" sz="700">
                <a:solidFill>
                  <a:srgbClr val="202122"/>
                </a:solidFill>
              </a:rPr>
              <a:t>CNX OpenStax/</a:t>
            </a:r>
            <a:r>
              <a:rPr lang="en" sz="700" u="sng">
                <a:solidFill>
                  <a:schemeClr val="hlink"/>
                </a:solidFill>
                <a:hlinkClick r:id="rId6"/>
              </a:rPr>
              <a:t>CC BY 4.0</a:t>
            </a:r>
            <a:r>
              <a:rPr lang="en" sz="700">
                <a:solidFill>
                  <a:srgbClr val="202122"/>
                </a:solidFill>
              </a:rPr>
              <a:t> </a:t>
            </a:r>
            <a:endParaRPr sz="1100"/>
          </a:p>
        </p:txBody>
      </p:sp>
      <p:sp>
        <p:nvSpPr>
          <p:cNvPr id="193" name="Google Shape;193;p25"/>
          <p:cNvSpPr txBox="1"/>
          <p:nvPr/>
        </p:nvSpPr>
        <p:spPr>
          <a:xfrm>
            <a:off x="2847575" y="6335000"/>
            <a:ext cx="312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Horizontal gene transfer</a:t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Transduction</a:t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21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300">
              <a:solidFill>
                <a:schemeClr val="accent1"/>
              </a:solidFill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0850" y="1285275"/>
            <a:ext cx="2907750" cy="491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5456875" y="2389600"/>
            <a:ext cx="3000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Receiving genetic material after infection with a virus.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26"/>
          <p:cNvSpPr txBox="1"/>
          <p:nvPr/>
        </p:nvSpPr>
        <p:spPr>
          <a:xfrm>
            <a:off x="3086125" y="6128975"/>
            <a:ext cx="13608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© </a:t>
            </a:r>
            <a:r>
              <a:rPr lang="en" sz="700">
                <a:solidFill>
                  <a:srgbClr val="202122"/>
                </a:solidFill>
              </a:rPr>
              <a:t>CNX OpenStax/</a:t>
            </a:r>
            <a:r>
              <a:rPr lang="en" sz="700" u="sng">
                <a:solidFill>
                  <a:schemeClr val="hlink"/>
                </a:solidFill>
                <a:hlinkClick r:id="rId6"/>
              </a:rPr>
              <a:t>CC BY 4.0</a:t>
            </a:r>
            <a:r>
              <a:rPr lang="en" sz="700">
                <a:solidFill>
                  <a:srgbClr val="202122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8" name="Google Shape;208;p27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Horizontal gene transfer</a:t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Conjugation</a:t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21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300">
              <a:solidFill>
                <a:schemeClr val="accent1"/>
              </a:solidFill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550" y="1471163"/>
            <a:ext cx="4527750" cy="4336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 txBox="1"/>
          <p:nvPr/>
        </p:nvSpPr>
        <p:spPr>
          <a:xfrm>
            <a:off x="5100625" y="2219275"/>
            <a:ext cx="38040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Transfer of genetic material between bacterial cells of same or different species by direct cell-to-cell contact.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3091550" y="5760325"/>
            <a:ext cx="17619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© </a:t>
            </a:r>
            <a:r>
              <a:rPr lang="en" sz="700">
                <a:solidFill>
                  <a:srgbClr val="202122"/>
                </a:solidFill>
              </a:rPr>
              <a:t>CNX OpenStax/</a:t>
            </a:r>
            <a:r>
              <a:rPr lang="en" sz="700" u="sng">
                <a:solidFill>
                  <a:schemeClr val="hlink"/>
                </a:solidFill>
                <a:hlinkClick r:id="rId6"/>
              </a:rPr>
              <a:t>CC BY 4.0</a:t>
            </a:r>
            <a:r>
              <a:rPr lang="en" sz="700">
                <a:solidFill>
                  <a:srgbClr val="202122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 b="2210" l="0" r="0" t="0"/>
          <a:stretch/>
        </p:blipFill>
        <p:spPr>
          <a:xfrm>
            <a:off x="1803274" y="-89675"/>
            <a:ext cx="5107225" cy="6551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/>
          <p:nvPr/>
        </p:nvSpPr>
        <p:spPr>
          <a:xfrm>
            <a:off x="0" y="6461700"/>
            <a:ext cx="94887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93357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58800"/>
            <a:ext cx="9144000" cy="5114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8025"/>
            <a:ext cx="9033076" cy="50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5563575" y="6092650"/>
            <a:ext cx="33030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World Health Organisation/</a:t>
            </a:r>
            <a:r>
              <a:rPr lang="en" sz="1000" u="sng">
                <a:solidFill>
                  <a:schemeClr val="hlink"/>
                </a:solidFill>
                <a:hlinkClick r:id="rId4"/>
              </a:rPr>
              <a:t>CC BY-NC-SA 3.0 IGO</a:t>
            </a:r>
            <a:endParaRPr sz="1000"/>
          </a:p>
        </p:txBody>
      </p:sp>
      <p:sp>
        <p:nvSpPr>
          <p:cNvPr id="230" name="Google Shape;230;p30"/>
          <p:cNvSpPr txBox="1"/>
          <p:nvPr/>
        </p:nvSpPr>
        <p:spPr>
          <a:xfrm>
            <a:off x="0" y="6461700"/>
            <a:ext cx="94887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Google Shape;236;p31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Why should we care? </a:t>
            </a:r>
            <a:endParaRPr sz="1500"/>
          </a:p>
        </p:txBody>
      </p:sp>
      <p:sp>
        <p:nvSpPr>
          <p:cNvPr id="237" name="Google Shape;237;p31"/>
          <p:cNvSpPr txBox="1"/>
          <p:nvPr/>
        </p:nvSpPr>
        <p:spPr>
          <a:xfrm>
            <a:off x="2493150" y="1800225"/>
            <a:ext cx="4157700" cy="3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“the end of modern medicine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 we know it”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Dr Margaret Chan,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former Director General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World Health Organization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/>
          <p:nvPr/>
        </p:nvSpPr>
        <p:spPr>
          <a:xfrm>
            <a:off x="304850" y="6296150"/>
            <a:ext cx="88392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Verdana"/>
                <a:ea typeface="Verdana"/>
                <a:cs typeface="Verdana"/>
                <a:sym typeface="Verdana"/>
              </a:rPr>
              <a:t>Edwards, Matthew &amp; Hamilton, Ross &amp; Oliver, Nicola &amp; Fitzgibbon, Sheridan &amp; Samarasekera, Roshane. (2019). </a:t>
            </a:r>
            <a:r>
              <a:rPr i="1" lang="en" sz="900">
                <a:latin typeface="Verdana"/>
                <a:ea typeface="Verdana"/>
                <a:cs typeface="Verdana"/>
                <a:sym typeface="Verdana"/>
              </a:rPr>
              <a:t>Antibiotic Resistance: Modelling the Impact on Mortality and Morbidity</a:t>
            </a:r>
            <a:r>
              <a:rPr lang="en" sz="900">
                <a:latin typeface="Verdana"/>
                <a:ea typeface="Verdana"/>
                <a:cs typeface="Verdana"/>
                <a:sym typeface="Verdana"/>
              </a:rPr>
              <a:t> A report by the Antibiotic Resistance Working Party. 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3" name="Google Shape;243;p32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Why should we care? </a:t>
            </a:r>
            <a:endParaRPr sz="1500"/>
          </a:p>
        </p:txBody>
      </p:sp>
      <p:pic>
        <p:nvPicPr>
          <p:cNvPr id="244" name="Google Shape;2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50" y="1483850"/>
            <a:ext cx="8839202" cy="4812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0" name="Google Shape;250;p33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AMR in New Zealand</a:t>
            </a:r>
            <a:endParaRPr sz="1500"/>
          </a:p>
        </p:txBody>
      </p:sp>
      <p:pic>
        <p:nvPicPr>
          <p:cNvPr id="251" name="Google Shape;25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4188" y="1265475"/>
            <a:ext cx="6495624" cy="432702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/>
          <p:nvPr/>
        </p:nvSpPr>
        <p:spPr>
          <a:xfrm>
            <a:off x="6799750" y="5505525"/>
            <a:ext cx="10896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Getty Images</a:t>
            </a:r>
            <a:endParaRPr sz="1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8" name="Google Shape;258;p34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AMR in New Zealand</a:t>
            </a:r>
            <a:endParaRPr sz="1500"/>
          </a:p>
        </p:txBody>
      </p:sp>
      <p:sp>
        <p:nvSpPr>
          <p:cNvPr id="259" name="Google Shape;259;p34"/>
          <p:cNvSpPr txBox="1"/>
          <p:nvPr/>
        </p:nvSpPr>
        <p:spPr>
          <a:xfrm>
            <a:off x="7327950" y="6266200"/>
            <a:ext cx="16572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/</a:t>
            </a:r>
            <a:r>
              <a:rPr lang="en" sz="1000" u="sng">
                <a:solidFill>
                  <a:schemeClr val="hlink"/>
                </a:solidFill>
                <a:hlinkClick r:id="rId5"/>
              </a:rPr>
              <a:t>CC BY-NC 4.0</a:t>
            </a:r>
            <a:endParaRPr sz="1000"/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6">
            <a:alphaModFix/>
          </a:blip>
          <a:srcRect b="5110" l="0" r="3558" t="2638"/>
          <a:stretch/>
        </p:blipFill>
        <p:spPr>
          <a:xfrm>
            <a:off x="-34025" y="835725"/>
            <a:ext cx="9178074" cy="60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3">
            <a:alphaModFix/>
          </a:blip>
          <a:srcRect b="7635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/>
        </p:nvSpPr>
        <p:spPr>
          <a:xfrm>
            <a:off x="294550" y="181325"/>
            <a:ext cx="74658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The Science Learning Hub</a:t>
            </a:r>
            <a:endParaRPr b="1" sz="33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244A58"/>
                </a:solidFill>
              </a:rPr>
              <a:t>enquiries@sciencelearn.org.nz</a:t>
            </a:r>
            <a:r>
              <a:rPr b="1" lang="en" sz="2800">
                <a:solidFill>
                  <a:srgbClr val="244A58"/>
                </a:solidFill>
              </a:rPr>
              <a:t> </a:t>
            </a:r>
            <a:endParaRPr b="1" sz="2800">
              <a:solidFill>
                <a:srgbClr val="244A58"/>
              </a:solidFill>
            </a:endParaRPr>
          </a:p>
        </p:txBody>
      </p:sp>
      <p:sp>
        <p:nvSpPr>
          <p:cNvPr id="49" name="Google Shape;49;p8"/>
          <p:cNvSpPr txBox="1"/>
          <p:nvPr/>
        </p:nvSpPr>
        <p:spPr>
          <a:xfrm>
            <a:off x="805650" y="1261500"/>
            <a:ext cx="81117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50" name="Google Shape;5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00" y="427535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6" name="Google Shape;26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603885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5"/>
          <p:cNvPicPr preferRelativeResize="0"/>
          <p:nvPr/>
        </p:nvPicPr>
        <p:blipFill rotWithShape="1">
          <a:blip r:embed="rId6">
            <a:alphaModFix/>
          </a:blip>
          <a:srcRect b="0" l="0" r="-4547" t="0"/>
          <a:stretch/>
        </p:blipFill>
        <p:spPr>
          <a:xfrm>
            <a:off x="152400" y="2310275"/>
            <a:ext cx="4982899" cy="331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5"/>
          <p:cNvSpPr txBox="1"/>
          <p:nvPr/>
        </p:nvSpPr>
        <p:spPr>
          <a:xfrm>
            <a:off x="-3231375" y="3691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269" name="Google Shape;269;p35"/>
          <p:cNvSpPr txBox="1"/>
          <p:nvPr/>
        </p:nvSpPr>
        <p:spPr>
          <a:xfrm>
            <a:off x="4948400" y="1902675"/>
            <a:ext cx="4136700" cy="40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MPI </a:t>
            </a:r>
            <a:r>
              <a:rPr lang="en" sz="2000"/>
              <a:t>work with the </a:t>
            </a:r>
            <a:r>
              <a:rPr lang="en" sz="2000">
                <a:solidFill>
                  <a:schemeClr val="dk1"/>
                </a:solidFill>
              </a:rPr>
              <a:t>New Zealand </a:t>
            </a:r>
            <a:r>
              <a:rPr lang="en" sz="2000"/>
              <a:t>veterinary and horticultural sectors to promote careful use of antibiotics and encourage infection prevention strategies like good hygiene and vaccination​.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MPI undertakes surveillance for resistance in bacteria collected from animal samples.​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5"/>
          <p:cNvSpPr txBox="1"/>
          <p:nvPr/>
        </p:nvSpPr>
        <p:spPr>
          <a:xfrm>
            <a:off x="78700" y="1560400"/>
            <a:ext cx="87285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New Zealand is one of the world's lowest users of antibiotics in livestock production​.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6" name="Google Shape;276;p36"/>
          <p:cNvSpPr txBox="1"/>
          <p:nvPr/>
        </p:nvSpPr>
        <p:spPr>
          <a:xfrm>
            <a:off x="665475" y="1181325"/>
            <a:ext cx="4273500" cy="47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</a:rPr>
              <a:t>Mahinga/mahika kai</a:t>
            </a:r>
            <a:endParaRPr sz="2400">
              <a:solidFill>
                <a:schemeClr val="accent2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○"/>
            </a:pPr>
            <a:r>
              <a:rPr i="1" lang="en" sz="2400">
                <a:solidFill>
                  <a:schemeClr val="accent2"/>
                </a:solidFill>
              </a:rPr>
              <a:t>E. coli</a:t>
            </a:r>
            <a:r>
              <a:rPr lang="en" sz="2400">
                <a:solidFill>
                  <a:schemeClr val="accent2"/>
                </a:solidFill>
              </a:rPr>
              <a:t> on watercress and in mussels and cockles </a:t>
            </a:r>
            <a:endParaRPr sz="2400">
              <a:solidFill>
                <a:schemeClr val="accent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lang="en" sz="2400">
                <a:solidFill>
                  <a:schemeClr val="accent2"/>
                </a:solidFill>
              </a:rPr>
              <a:t>Tetracyclines and beneficial soil bacteria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5075" y="1181326"/>
            <a:ext cx="3189549" cy="279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125" y="4361551"/>
            <a:ext cx="7561849" cy="18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6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AMR in New Zealand</a:t>
            </a:r>
            <a:endParaRPr sz="15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275" y="1058150"/>
            <a:ext cx="3142624" cy="3536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5" name="Google Shape;285;p3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6" name="Google Shape;28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199" y="2852925"/>
            <a:ext cx="2403875" cy="34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7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should we do?</a:t>
            </a:r>
            <a:endParaRPr sz="1500"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3262" y="1496088"/>
            <a:ext cx="4467225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/>
          <p:cNvPicPr preferRelativeResize="0"/>
          <p:nvPr/>
        </p:nvPicPr>
        <p:blipFill rotWithShape="1">
          <a:blip r:embed="rId8">
            <a:alphaModFix/>
          </a:blip>
          <a:srcRect b="0" l="0" r="0" t="14288"/>
          <a:stretch/>
        </p:blipFill>
        <p:spPr>
          <a:xfrm>
            <a:off x="1973375" y="2542175"/>
            <a:ext cx="2403875" cy="293938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5" name="Google Shape;295;p38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A</a:t>
            </a:r>
            <a:r>
              <a:rPr b="1" lang="en" sz="3300">
                <a:solidFill>
                  <a:schemeClr val="accent1"/>
                </a:solidFill>
              </a:rPr>
              <a:t>ction</a:t>
            </a:r>
            <a:endParaRPr sz="1500"/>
          </a:p>
        </p:txBody>
      </p:sp>
      <p:pic>
        <p:nvPicPr>
          <p:cNvPr id="296" name="Google Shape;29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55225"/>
            <a:ext cx="8839201" cy="201261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8"/>
          <p:cNvSpPr txBox="1"/>
          <p:nvPr/>
        </p:nvSpPr>
        <p:spPr>
          <a:xfrm>
            <a:off x="152375" y="3509350"/>
            <a:ext cx="88392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1"/>
                </a:solidFill>
              </a:rPr>
              <a:t>“Understand that antibiotics are a valuable resource that essentially becomes less effective if used excessively.”</a:t>
            </a:r>
            <a:endParaRPr sz="27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Dr Joshua Freeman, Clinical Director Microbiology and Virology, Canterbury District Health Board, and Chair, New Zealand Antimicrobial Susceptibility Testing Committee (NZNAC).</a:t>
            </a:r>
            <a:endParaRPr b="1" i="1" sz="1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8"/>
          <p:cNvSpPr txBox="1"/>
          <p:nvPr/>
        </p:nvSpPr>
        <p:spPr>
          <a:xfrm>
            <a:off x="0" y="0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C4C4C"/>
                </a:solidFill>
                <a:highlight>
                  <a:srgbClr val="F2F2F2"/>
                </a:highlight>
              </a:rPr>
              <a:t>University of Oxford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p39"/>
          <p:cNvPicPr preferRelativeResize="0"/>
          <p:nvPr/>
        </p:nvPicPr>
        <p:blipFill rotWithShape="1">
          <a:blip r:embed="rId5">
            <a:alphaModFix/>
          </a:blip>
          <a:srcRect b="1721" l="0" r="0" t="1576"/>
          <a:stretch/>
        </p:blipFill>
        <p:spPr>
          <a:xfrm>
            <a:off x="415375" y="223575"/>
            <a:ext cx="6785825" cy="57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9"/>
          <p:cNvSpPr txBox="1"/>
          <p:nvPr/>
        </p:nvSpPr>
        <p:spPr>
          <a:xfrm>
            <a:off x="4433950" y="5530700"/>
            <a:ext cx="17832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9"/>
          <p:cNvSpPr txBox="1"/>
          <p:nvPr/>
        </p:nvSpPr>
        <p:spPr>
          <a:xfrm>
            <a:off x="821450" y="5570850"/>
            <a:ext cx="60270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" sz="1000">
                <a:solidFill>
                  <a:schemeClr val="lt1"/>
                </a:solidFill>
              </a:rPr>
              <a:t>University of Oxford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07" name="Google Shape;307;p39"/>
          <p:cNvSpPr txBox="1"/>
          <p:nvPr/>
        </p:nvSpPr>
        <p:spPr>
          <a:xfrm>
            <a:off x="3327275" y="4074250"/>
            <a:ext cx="330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0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Research</a:t>
            </a:r>
            <a:endParaRPr sz="1500"/>
          </a:p>
        </p:txBody>
      </p:sp>
      <p:sp>
        <p:nvSpPr>
          <p:cNvPr id="313" name="Google Shape;313;p4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4" name="Google Shape;314;p40"/>
          <p:cNvPicPr preferRelativeResize="0"/>
          <p:nvPr/>
        </p:nvPicPr>
        <p:blipFill rotWithShape="1">
          <a:blip r:embed="rId5">
            <a:alphaModFix/>
          </a:blip>
          <a:srcRect b="4012" l="0" r="0" t="0"/>
          <a:stretch/>
        </p:blipFill>
        <p:spPr>
          <a:xfrm>
            <a:off x="1356275" y="1544850"/>
            <a:ext cx="6431449" cy="33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0"/>
          <p:cNvSpPr txBox="1"/>
          <p:nvPr/>
        </p:nvSpPr>
        <p:spPr>
          <a:xfrm>
            <a:off x="4329925" y="4911550"/>
            <a:ext cx="34578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Coloured electron micrograph MRSA. </a:t>
            </a:r>
            <a:r>
              <a:rPr lang="en" sz="1000">
                <a:solidFill>
                  <a:schemeClr val="dk1"/>
                </a:solidFill>
              </a:rPr>
              <a:t>© </a:t>
            </a:r>
            <a:r>
              <a:rPr lang="en" sz="1000"/>
              <a:t>NIAID/</a:t>
            </a:r>
            <a:r>
              <a:rPr lang="en" sz="1000" u="sng">
                <a:solidFill>
                  <a:schemeClr val="hlink"/>
                </a:solidFill>
                <a:hlinkClick r:id="rId6"/>
              </a:rPr>
              <a:t>CC BY 2.0</a:t>
            </a:r>
            <a:endParaRPr sz="1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1"/>
          <p:cNvPicPr preferRelativeResize="0"/>
          <p:nvPr/>
        </p:nvPicPr>
        <p:blipFill rotWithShape="1">
          <a:blip r:embed="rId3">
            <a:alphaModFix/>
          </a:blip>
          <a:srcRect b="75989" l="0" r="0" t="0"/>
          <a:stretch/>
        </p:blipFill>
        <p:spPr>
          <a:xfrm>
            <a:off x="668738" y="261150"/>
            <a:ext cx="7806525" cy="13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1"/>
          <p:cNvPicPr preferRelativeResize="0"/>
          <p:nvPr/>
        </p:nvPicPr>
        <p:blipFill rotWithShape="1">
          <a:blip r:embed="rId3">
            <a:alphaModFix/>
          </a:blip>
          <a:srcRect b="0" l="0" r="0" t="87377"/>
          <a:stretch/>
        </p:blipFill>
        <p:spPr>
          <a:xfrm>
            <a:off x="752225" y="5176477"/>
            <a:ext cx="7806525" cy="71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750" y="1617800"/>
            <a:ext cx="7208218" cy="342812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1"/>
          <p:cNvSpPr txBox="1"/>
          <p:nvPr/>
        </p:nvSpPr>
        <p:spPr>
          <a:xfrm>
            <a:off x="0" y="641662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Research</a:t>
            </a:r>
            <a:endParaRPr sz="1500"/>
          </a:p>
        </p:txBody>
      </p:sp>
      <p:pic>
        <p:nvPicPr>
          <p:cNvPr id="329" name="Google Shape;3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625"/>
            <a:ext cx="9144000" cy="6858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3"/>
          <p:cNvSpPr txBox="1"/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3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" sz="10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43"/>
          <p:cNvPicPr preferRelativeResize="0"/>
          <p:nvPr/>
        </p:nvPicPr>
        <p:blipFill rotWithShape="1">
          <a:blip r:embed="rId8">
            <a:alphaModFix/>
          </a:blip>
          <a:srcRect b="7635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3"/>
          <p:cNvPicPr preferRelativeResize="0"/>
          <p:nvPr/>
        </p:nvPicPr>
        <p:blipFill rotWithShape="1">
          <a:blip r:embed="rId10">
            <a:alphaModFix/>
          </a:blip>
          <a:srcRect b="0" l="20571" r="0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3"/>
          <p:cNvPicPr preferRelativeResize="0"/>
          <p:nvPr/>
        </p:nvPicPr>
        <p:blipFill rotWithShape="1">
          <a:blip r:embed="rId12">
            <a:alphaModFix/>
          </a:blip>
          <a:srcRect b="0" l="11777" r="0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3"/>
          <p:cNvSpPr txBox="1"/>
          <p:nvPr/>
        </p:nvSpPr>
        <p:spPr>
          <a:xfrm>
            <a:off x="298875" y="4509188"/>
            <a:ext cx="794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Collection: </a:t>
            </a:r>
            <a:r>
              <a:rPr b="1" lang="en" sz="3000" u="sng">
                <a:solidFill>
                  <a:schemeClr val="accent1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bit.ly/AMRresources</a:t>
            </a:r>
            <a:r>
              <a:rPr b="1" lang="en" sz="3000">
                <a:solidFill>
                  <a:schemeClr val="accent1"/>
                </a:solidFill>
              </a:rPr>
              <a:t>  </a:t>
            </a:r>
            <a:endParaRPr b="1" sz="3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" name="Google Shape;56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52" y="1128800"/>
            <a:ext cx="4391650" cy="15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475" y="3302950"/>
            <a:ext cx="3361500" cy="17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5775" y="1236151"/>
            <a:ext cx="3429525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7925" y="4454925"/>
            <a:ext cx="5167101" cy="120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17913" y="2963000"/>
            <a:ext cx="5167113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It is a zombie apocalypse …</a:t>
            </a:r>
            <a:endParaRPr sz="1500"/>
          </a:p>
        </p:txBody>
      </p:sp>
      <p:pic>
        <p:nvPicPr>
          <p:cNvPr id="67" name="Google Shape;67;p10"/>
          <p:cNvPicPr preferRelativeResize="0"/>
          <p:nvPr/>
        </p:nvPicPr>
        <p:blipFill rotWithShape="1">
          <a:blip r:embed="rId5">
            <a:alphaModFix/>
          </a:blip>
          <a:srcRect b="0" l="8721" r="2468" t="3091"/>
          <a:stretch/>
        </p:blipFill>
        <p:spPr>
          <a:xfrm>
            <a:off x="2646300" y="1107525"/>
            <a:ext cx="5886424" cy="31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1412" y="3519875"/>
            <a:ext cx="4378388" cy="25587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550" y="1694950"/>
            <a:ext cx="2562225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" name="Google Shape;75;p11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76" name="Google Shape;7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463" y="902825"/>
            <a:ext cx="7703071" cy="516797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/>
          <p:nvPr/>
        </p:nvSpPr>
        <p:spPr>
          <a:xfrm>
            <a:off x="720475" y="5728525"/>
            <a:ext cx="77388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CDC/Melissa Dankel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/>
        </p:nvSpPr>
        <p:spPr>
          <a:xfrm>
            <a:off x="904550" y="5688663"/>
            <a:ext cx="733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1"/>
                </a:solidFill>
              </a:rPr>
              <a:t>Collection: bit.ly/AMRresources </a:t>
            </a:r>
            <a:endParaRPr b="1" sz="3000">
              <a:solidFill>
                <a:schemeClr val="accent1"/>
              </a:solidFill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" name="Google Shape;84;p12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85" name="Google Shape;85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55225"/>
            <a:ext cx="8839199" cy="187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 rotWithShape="1">
          <a:blip r:embed="rId6">
            <a:alphaModFix/>
          </a:blip>
          <a:srcRect b="0" l="941" r="0" t="10968"/>
          <a:stretch/>
        </p:blipFill>
        <p:spPr>
          <a:xfrm>
            <a:off x="194125" y="3151550"/>
            <a:ext cx="8755826" cy="24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1275" y="2465738"/>
            <a:ext cx="3491226" cy="39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339" y="1055225"/>
            <a:ext cx="7871325" cy="53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3400"/>
            <a:ext cx="9144000" cy="58445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/>
        </p:nvSpPr>
        <p:spPr>
          <a:xfrm>
            <a:off x="1672200" y="88425"/>
            <a:ext cx="60513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accent1"/>
                </a:solidFill>
              </a:rPr>
              <a:t>www.starters.co.nz</a:t>
            </a:r>
            <a:endParaRPr b="1" sz="3300">
              <a:solidFill>
                <a:schemeClr val="accent1"/>
              </a:solidFill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5087625" y="6508150"/>
            <a:ext cx="38763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 1991-2023 www.starters.co.nz is produced by Starters&amp;Strategies – the New Zealand Teacher's Magazine.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lang="en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300">
                <a:solidFill>
                  <a:schemeClr val="accent1"/>
                </a:solidFill>
              </a:rPr>
              <a:t>What is antimicrobial resistance? </a:t>
            </a:r>
            <a:endParaRPr sz="1500"/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55225"/>
            <a:ext cx="8839201" cy="447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6026" y="5350872"/>
            <a:ext cx="2137650" cy="1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