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4"/>
  </p:sldMasterIdLst>
  <p:notesMasterIdLst>
    <p:notesMasterId r:id="rId26"/>
  </p:notesMasterIdLst>
  <p:sldIdLst>
    <p:sldId id="257" r:id="rId5"/>
    <p:sldId id="258" r:id="rId6"/>
    <p:sldId id="280" r:id="rId7"/>
    <p:sldId id="259" r:id="rId8"/>
    <p:sldId id="263" r:id="rId9"/>
    <p:sldId id="264" r:id="rId10"/>
    <p:sldId id="265" r:id="rId11"/>
    <p:sldId id="272" r:id="rId12"/>
    <p:sldId id="273" r:id="rId13"/>
    <p:sldId id="271" r:id="rId14"/>
    <p:sldId id="274" r:id="rId15"/>
    <p:sldId id="275" r:id="rId16"/>
    <p:sldId id="279" r:id="rId17"/>
    <p:sldId id="276" r:id="rId18"/>
    <p:sldId id="278" r:id="rId19"/>
    <p:sldId id="266" r:id="rId20"/>
    <p:sldId id="270" r:id="rId21"/>
    <p:sldId id="269" r:id="rId22"/>
    <p:sldId id="277" r:id="rId23"/>
    <p:sldId id="268" r:id="rId24"/>
    <p:sldId id="262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5D1D02-151A-ABE0-C067-8AF39F039C97}" name="Greta Dromgool" initials="GD" userId="S::greta.dromgool@waikato.ac.nz::85ae8209-1ebf-40c2-9da0-11c0158c46aa" providerId="AD"/>
  <p188:author id="{69141120-36E3-3ACA-47CC-8D90FAC63795}" name="Rachel Douglas" initials="" userId="S::rachel.douglas@waikato.ac.nz::0f4df4f5-81be-426b-bad7-ebfb898868ca" providerId="AD"/>
  <p188:author id="{4160372A-D1D8-53D2-E340-08BD59B34282}" name="Vanya Bootham" initials="VB" userId="ee324ef3c8feaad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F675B-7E26-4D5A-B681-13EC61B06C33}" v="2" dt="2024-04-18T21:55:30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ya Bootham" userId="ee324ef3c8feaad3" providerId="LiveId" clId="{0CCF675B-7E26-4D5A-B681-13EC61B06C33}"/>
    <pc:docChg chg="modSld">
      <pc:chgData name="Vanya Bootham" userId="ee324ef3c8feaad3" providerId="LiveId" clId="{0CCF675B-7E26-4D5A-B681-13EC61B06C33}" dt="2024-04-18T21:56:06.635" v="12" actId="6549"/>
      <pc:docMkLst>
        <pc:docMk/>
      </pc:docMkLst>
      <pc:sldChg chg="delCm">
        <pc:chgData name="Vanya Bootham" userId="ee324ef3c8feaad3" providerId="LiveId" clId="{0CCF675B-7E26-4D5A-B681-13EC61B06C33}" dt="2024-04-18T21:52:39.494" v="0"/>
        <pc:sldMkLst>
          <pc:docMk/>
          <pc:sldMk cId="0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anya Bootham" userId="ee324ef3c8feaad3" providerId="LiveId" clId="{0CCF675B-7E26-4D5A-B681-13EC61B06C33}" dt="2024-04-18T21:52:39.494" v="0"/>
              <pc2:cmMkLst xmlns:pc2="http://schemas.microsoft.com/office/powerpoint/2019/9/main/command">
                <pc:docMk/>
                <pc:sldMk cId="0" sldId="257"/>
                <pc2:cmMk id="{4C3A776C-A187-430A-8C86-E1384573700F}"/>
              </pc2:cmMkLst>
            </pc226:cmChg>
          </p:ext>
        </pc:extLst>
      </pc:sldChg>
      <pc:sldChg chg="modNotesTx">
        <pc:chgData name="Vanya Bootham" userId="ee324ef3c8feaad3" providerId="LiveId" clId="{0CCF675B-7E26-4D5A-B681-13EC61B06C33}" dt="2024-04-18T21:56:06.635" v="12" actId="6549"/>
        <pc:sldMkLst>
          <pc:docMk/>
          <pc:sldMk cId="0" sldId="258"/>
        </pc:sldMkLst>
      </pc:sldChg>
      <pc:sldChg chg="modNotesTx">
        <pc:chgData name="Vanya Bootham" userId="ee324ef3c8feaad3" providerId="LiveId" clId="{0CCF675B-7E26-4D5A-B681-13EC61B06C33}" dt="2024-04-18T21:55:56.705" v="11" actId="6549"/>
        <pc:sldMkLst>
          <pc:docMk/>
          <pc:sldMk cId="0" sldId="259"/>
        </pc:sldMkLst>
      </pc:sldChg>
      <pc:sldChg chg="modSp mod">
        <pc:chgData name="Vanya Bootham" userId="ee324ef3c8feaad3" providerId="LiveId" clId="{0CCF675B-7E26-4D5A-B681-13EC61B06C33}" dt="2024-04-18T21:52:57.630" v="1" actId="1076"/>
        <pc:sldMkLst>
          <pc:docMk/>
          <pc:sldMk cId="0" sldId="262"/>
        </pc:sldMkLst>
        <pc:spChg chg="mod">
          <ac:chgData name="Vanya Bootham" userId="ee324ef3c8feaad3" providerId="LiveId" clId="{0CCF675B-7E26-4D5A-B681-13EC61B06C33}" dt="2024-04-18T21:52:57.630" v="1" actId="1076"/>
          <ac:spMkLst>
            <pc:docMk/>
            <pc:sldMk cId="0" sldId="262"/>
            <ac:spMk id="84" creationId="{00000000-0000-0000-0000-000000000000}"/>
          </ac:spMkLst>
        </pc:spChg>
      </pc:sldChg>
      <pc:sldChg chg="modNotesTx">
        <pc:chgData name="Vanya Bootham" userId="ee324ef3c8feaad3" providerId="LiveId" clId="{0CCF675B-7E26-4D5A-B681-13EC61B06C33}" dt="2024-04-18T21:55:48.825" v="10"/>
        <pc:sldMkLst>
          <pc:docMk/>
          <pc:sldMk cId="3136622252" sldId="263"/>
        </pc:sldMkLst>
      </pc:sldChg>
      <pc:sldChg chg="modSp mod">
        <pc:chgData name="Vanya Bootham" userId="ee324ef3c8feaad3" providerId="LiveId" clId="{0CCF675B-7E26-4D5A-B681-13EC61B06C33}" dt="2024-04-18T21:55:30.435" v="9" actId="20577"/>
        <pc:sldMkLst>
          <pc:docMk/>
          <pc:sldMk cId="2606009377" sldId="265"/>
        </pc:sldMkLst>
        <pc:spChg chg="mod">
          <ac:chgData name="Vanya Bootham" userId="ee324ef3c8feaad3" providerId="LiveId" clId="{0CCF675B-7E26-4D5A-B681-13EC61B06C33}" dt="2024-04-18T21:55:30.435" v="9" actId="20577"/>
          <ac:spMkLst>
            <pc:docMk/>
            <pc:sldMk cId="2606009377" sldId="265"/>
            <ac:spMk id="4" creationId="{9F1EDE8A-F5BD-DB1B-E9F2-EAB6B2F48F62}"/>
          </ac:spMkLst>
        </pc:spChg>
      </pc:sldChg>
      <pc:sldChg chg="delCm modNotesTx">
        <pc:chgData name="Vanya Bootham" userId="ee324ef3c8feaad3" providerId="LiveId" clId="{0CCF675B-7E26-4D5A-B681-13EC61B06C33}" dt="2024-04-18T21:54:15.596" v="5"/>
        <pc:sldMkLst>
          <pc:docMk/>
          <pc:sldMk cId="3128643621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anya Bootham" userId="ee324ef3c8feaad3" providerId="LiveId" clId="{0CCF675B-7E26-4D5A-B681-13EC61B06C33}" dt="2024-04-18T21:54:15.596" v="5"/>
              <pc2:cmMkLst xmlns:pc2="http://schemas.microsoft.com/office/powerpoint/2019/9/main/command">
                <pc:docMk/>
                <pc:sldMk cId="3128643621" sldId="270"/>
                <pc2:cmMk id="{E0307858-AA86-46B2-8DFF-238EAA1BFFDD}"/>
              </pc2:cmMkLst>
            </pc226:cmChg>
          </p:ext>
        </pc:extLst>
      </pc:sldChg>
      <pc:sldChg chg="modSp mod">
        <pc:chgData name="Vanya Bootham" userId="ee324ef3c8feaad3" providerId="LiveId" clId="{0CCF675B-7E26-4D5A-B681-13EC61B06C33}" dt="2024-04-18T21:55:08" v="8" actId="1076"/>
        <pc:sldMkLst>
          <pc:docMk/>
          <pc:sldMk cId="527060110" sldId="272"/>
        </pc:sldMkLst>
        <pc:spChg chg="mod">
          <ac:chgData name="Vanya Bootham" userId="ee324ef3c8feaad3" providerId="LiveId" clId="{0CCF675B-7E26-4D5A-B681-13EC61B06C33}" dt="2024-04-18T21:55:08" v="8" actId="1076"/>
          <ac:spMkLst>
            <pc:docMk/>
            <pc:sldMk cId="527060110" sldId="272"/>
            <ac:spMk id="6" creationId="{F73296AD-602B-259A-A4D8-EF5A437A36ED}"/>
          </ac:spMkLst>
        </pc:spChg>
      </pc:sldChg>
      <pc:sldChg chg="modNotesTx">
        <pc:chgData name="Vanya Bootham" userId="ee324ef3c8feaad3" providerId="LiveId" clId="{0CCF675B-7E26-4D5A-B681-13EC61B06C33}" dt="2024-04-18T21:53:33.755" v="3"/>
        <pc:sldMkLst>
          <pc:docMk/>
          <pc:sldMk cId="1752199324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s/1843-different-liquid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buddies.org/stem-activities/make-musical-instrumen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redatorfreenz.org/toolkits/schools-toolkit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images/5040-floating-candle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zapse.nzase.org.nz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d08df2f2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d08df2f20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360"/>
              </a:spcBef>
              <a:spcAft>
                <a:spcPts val="0"/>
              </a:spcAft>
              <a:buNone/>
            </a:pPr>
            <a:endParaRPr lang="en-AU" dirty="0"/>
          </a:p>
        </p:txBody>
      </p:sp>
      <p:sp>
        <p:nvSpPr>
          <p:cNvPr id="37" name="Google Shape;37;gd08df2f204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190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b="1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296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285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981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8771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 dirty="0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762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1100"/>
              <a:t>Heather</a:t>
            </a:r>
          </a:p>
          <a:p>
            <a:pPr marL="0" indent="0">
              <a:buNone/>
            </a:pPr>
            <a:r>
              <a:rPr lang="en-GB" sz="1100"/>
              <a:t>Image – place holder</a:t>
            </a:r>
          </a:p>
          <a:p>
            <a:pPr marL="0" indent="0">
              <a:buNone/>
            </a:pPr>
            <a:r>
              <a:rPr lang="en-GB">
                <a:hlinkClick r:id="rId3"/>
              </a:rPr>
              <a:t>https://www.sciencelearn.org.nz/images/1843-different-liquids</a:t>
            </a:r>
            <a:r>
              <a:rPr lang="en-GB"/>
              <a:t> </a:t>
            </a:r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032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1100" dirty="0"/>
              <a:t>Steven</a:t>
            </a:r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1100" dirty="0"/>
              <a:t>Image: </a:t>
            </a:r>
            <a:r>
              <a:rPr lang="en-GB" dirty="0">
                <a:hlinkClick r:id="rId3"/>
              </a:rPr>
              <a:t>https://www.sciencebuddies.org/stem-activities/make-musical-instrument</a:t>
            </a:r>
            <a:endParaRPr lang="en-GB" sz="1100" dirty="0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6192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1100" dirty="0"/>
              <a:t>Dianne</a:t>
            </a:r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0252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1100" dirty="0"/>
              <a:t>Dianne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600" dirty="0">
                <a:hlinkClick r:id="rId3"/>
              </a:rPr>
              <a:t>Schools toolkit - Predator Free NZ Trust</a:t>
            </a:r>
            <a:endParaRPr lang="en-GB" sz="1100" dirty="0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91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AU" sz="15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AU" sz="1500" dirty="0">
                <a:latin typeface="Arial"/>
                <a:ea typeface="Arial"/>
                <a:cs typeface="Arial"/>
                <a:sym typeface="Arial"/>
              </a:rPr>
              <a:t>Science Learning Hub is funded by the New Zealand government – Ministry of Business, Innovation and Employment (MBIE) – under the Curious Minds fund.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5" name="Google Shape;4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1100"/>
              <a:t>John</a:t>
            </a:r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595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549c22467_0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SzPts val="450"/>
              <a:buNone/>
            </a:pPr>
            <a:r>
              <a:rPr lang="en-AU" sz="1800">
                <a:latin typeface="Arial"/>
                <a:ea typeface="Arial"/>
                <a:cs typeface="Arial"/>
                <a:sym typeface="Arial"/>
              </a:rPr>
              <a:t>Greta Feedback/more of this?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d549c2246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3b15506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3b155064a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43b155064a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>
                <a:hlinkClick r:id="rId3"/>
              </a:rPr>
              <a:t>https://www.sciencelearn.org.nz/images/5040-floating-candles</a:t>
            </a:r>
            <a:r>
              <a:rPr lang="en-GB" dirty="0"/>
              <a:t> </a:t>
            </a:r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NZ" sz="1600" dirty="0">
                <a:hlinkClick r:id="rId3"/>
              </a:rPr>
              <a:t>NZAPSE (nzase.org.nz)</a:t>
            </a:r>
            <a:endParaRPr lang="en-GB" sz="1100" dirty="0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57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GB" sz="1100" dirty="0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39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 dirty="0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835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 dirty="0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420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b="1" dirty="0"/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13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mailto:enquiries@sciencelearn.org.nz" TargetMode="External"/><Relationship Id="rId7" Type="http://schemas.openxmlformats.org/officeDocument/2006/relationships/hyperlink" Target="http://www.instagram.com/sciencelearninghubnz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z.pinterest.com/nzsciencelearn/" TargetMode="External"/><Relationship Id="rId5" Type="http://schemas.openxmlformats.org/officeDocument/2006/relationships/hyperlink" Target="https://www.facebook.com/nzsciencelearn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bit.ly/3TIux6e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it.ly/askascientist2024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/>
          <p:nvPr/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2C7C9F"/>
              </a:solidFill>
            </a:endParaRPr>
          </a:p>
          <a:p>
            <a:pPr algn="ctr"/>
            <a:r>
              <a:rPr lang="en-AU" sz="4800" b="1">
                <a:solidFill>
                  <a:schemeClr val="accent1"/>
                </a:solidFill>
              </a:rPr>
              <a:t>Fun and safety with </a:t>
            </a:r>
            <a:endParaRPr lang="en-AU" sz="4800"/>
          </a:p>
          <a:p>
            <a:pPr algn="ctr"/>
            <a:r>
              <a:rPr lang="en-AU" sz="4800" b="1">
                <a:solidFill>
                  <a:schemeClr val="accent1"/>
                </a:solidFill>
              </a:rPr>
              <a:t>primary science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2C7C9F"/>
              </a:solidFill>
            </a:endParaRPr>
          </a:p>
        </p:txBody>
      </p:sp>
      <p:sp>
        <p:nvSpPr>
          <p:cNvPr id="40" name="Google Shape;40;p4"/>
          <p:cNvSpPr txBox="1"/>
          <p:nvPr/>
        </p:nvSpPr>
        <p:spPr>
          <a:xfrm>
            <a:off x="462408" y="5919663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31859C"/>
              </a:buClr>
              <a:buSzPts val="600"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r>
              <a:rPr lang="en-AU" sz="2400" b="1">
                <a:solidFill>
                  <a:srgbClr val="31859C"/>
                </a:solidFill>
              </a:rPr>
              <a:t>4 April</a:t>
            </a:r>
            <a:endParaRPr sz="2400" b="1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" name="Google Shape;42;p4" descr="A collage of objects and objects&#10;&#10;Description automatically generated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87547" y="1718911"/>
            <a:ext cx="6554508" cy="4050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Picture 7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9174E046-7956-853E-943C-2DA52D393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8" r="8116" b="9954"/>
          <a:stretch/>
        </p:blipFill>
        <p:spPr>
          <a:xfrm>
            <a:off x="345032" y="707812"/>
            <a:ext cx="8548636" cy="566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7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1" descr="A poster with a silhouette of a head&#10;&#10;Description automatically generated">
            <a:extLst>
              <a:ext uri="{FF2B5EF4-FFF2-40B4-BE49-F238E27FC236}">
                <a16:creationId xmlns:a16="http://schemas.microsoft.com/office/drawing/2014/main" id="{E6A76EB9-AB65-A45C-206C-900A490AB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256" y="284672"/>
            <a:ext cx="4103663" cy="573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15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68023-E512-A292-46CB-1ACA878F18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2" t="1195" r="-141" b="-399"/>
          <a:stretch/>
        </p:blipFill>
        <p:spPr>
          <a:xfrm>
            <a:off x="-285700" y="6061"/>
            <a:ext cx="9828468" cy="6897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7BE94-2CCA-FB78-93CF-E984B9C6C505}"/>
              </a:ext>
            </a:extLst>
          </p:cNvPr>
          <p:cNvSpPr txBox="1"/>
          <p:nvPr/>
        </p:nvSpPr>
        <p:spPr>
          <a:xfrm>
            <a:off x="7444586" y="6285611"/>
            <a:ext cx="182974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/>
              <a:t>© House of Science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1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1" descr="A diagram of a safety in science&#10;&#10;Description automatically generated">
            <a:extLst>
              <a:ext uri="{FF2B5EF4-FFF2-40B4-BE49-F238E27FC236}">
                <a16:creationId xmlns:a16="http://schemas.microsoft.com/office/drawing/2014/main" id="{FA4D2197-9E7A-562C-CD05-BC9C9C162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04" b="-825"/>
          <a:stretch/>
        </p:blipFill>
        <p:spPr>
          <a:xfrm>
            <a:off x="-463" y="-2446"/>
            <a:ext cx="9219554" cy="7127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A71A9F-5922-B59E-306A-27F8DE3258B0}"/>
              </a:ext>
            </a:extLst>
          </p:cNvPr>
          <p:cNvSpPr txBox="1"/>
          <p:nvPr/>
        </p:nvSpPr>
        <p:spPr>
          <a:xfrm>
            <a:off x="7353975" y="6570068"/>
            <a:ext cx="147774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chemeClr val="tx1"/>
                </a:solidFill>
              </a:rPr>
              <a:t>© House of Science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64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F352E-EBFD-821D-21C0-789BD16DD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01" r="211" b="1592"/>
          <a:stretch/>
        </p:blipFill>
        <p:spPr>
          <a:xfrm>
            <a:off x="1758152" y="128296"/>
            <a:ext cx="5301139" cy="62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61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9136FA-92DE-C3ED-F0CC-BD4BD39DE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41" b="7034"/>
          <a:stretch/>
        </p:blipFill>
        <p:spPr>
          <a:xfrm>
            <a:off x="2150090" y="0"/>
            <a:ext cx="4855492" cy="63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4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Google Shape;56;p6">
            <a:extLst>
              <a:ext uri="{FF2B5EF4-FFF2-40B4-BE49-F238E27FC236}">
                <a16:creationId xmlns:a16="http://schemas.microsoft.com/office/drawing/2014/main" id="{22926AB4-E322-3C7F-F716-0461AB7A7BA4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I have the solutions!</a:t>
            </a:r>
            <a:endParaRPr lang="en-US"/>
          </a:p>
        </p:txBody>
      </p:sp>
      <p:pic>
        <p:nvPicPr>
          <p:cNvPr id="2" name="Picture 1" descr="A measuring cups and a bag of orange liquid next to a scale&#10;&#10;Description automatically generated">
            <a:extLst>
              <a:ext uri="{FF2B5EF4-FFF2-40B4-BE49-F238E27FC236}">
                <a16:creationId xmlns:a16="http://schemas.microsoft.com/office/drawing/2014/main" id="{3B47F54A-101D-BB1D-CB13-5E52BC66A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175" y="1600583"/>
            <a:ext cx="5499880" cy="411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1B87B8-16B2-4CC7-0FA0-4C36A5565E63}"/>
              </a:ext>
            </a:extLst>
          </p:cNvPr>
          <p:cNvSpPr txBox="1"/>
          <p:nvPr/>
        </p:nvSpPr>
        <p:spPr>
          <a:xfrm>
            <a:off x="3247034" y="5716866"/>
            <a:ext cx="486236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Making observations safely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F56CE-08F3-B04A-455A-E3C11BA5858A}"/>
              </a:ext>
            </a:extLst>
          </p:cNvPr>
          <p:cNvSpPr txBox="1"/>
          <p:nvPr/>
        </p:nvSpPr>
        <p:spPr>
          <a:xfrm>
            <a:off x="6346549" y="5717661"/>
            <a:ext cx="182974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/>
              <a:t>© Heather/NZAPSE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628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5A7618ED-4889-56CB-77D9-C6FE6F909005}"/>
              </a:ext>
            </a:extLst>
          </p:cNvPr>
          <p:cNvSpPr txBox="1"/>
          <p:nvPr/>
        </p:nvSpPr>
        <p:spPr>
          <a:xfrm>
            <a:off x="455201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Sound and straws</a:t>
            </a:r>
            <a:endParaRPr lang="en-US"/>
          </a:p>
        </p:txBody>
      </p:sp>
      <p:pic>
        <p:nvPicPr>
          <p:cNvPr id="2" name="Picture 1" descr="A box of straws on a table&#10;&#10;Description automatically generated">
            <a:extLst>
              <a:ext uri="{FF2B5EF4-FFF2-40B4-BE49-F238E27FC236}">
                <a16:creationId xmlns:a16="http://schemas.microsoft.com/office/drawing/2014/main" id="{87853D32-E5E1-BA64-3DE6-C7F8B19B9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83" t="1378" r="7817" b="5512"/>
          <a:stretch/>
        </p:blipFill>
        <p:spPr>
          <a:xfrm rot="16200000">
            <a:off x="2344317" y="1071645"/>
            <a:ext cx="4452858" cy="50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43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5A7618ED-4889-56CB-77D9-C6FE6F909005}"/>
              </a:ext>
            </a:extLst>
          </p:cNvPr>
          <p:cNvSpPr txBox="1"/>
          <p:nvPr/>
        </p:nvSpPr>
        <p:spPr>
          <a:xfrm>
            <a:off x="456401" y="-399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Trapping and tracking</a:t>
            </a:r>
            <a:endParaRPr lang="en-US"/>
          </a:p>
        </p:txBody>
      </p:sp>
      <p:pic>
        <p:nvPicPr>
          <p:cNvPr id="2" name="Picture 1" descr="A group of boys standing next to a table with a cage and a birdhouse&#10;&#10;Description automatically generated">
            <a:extLst>
              <a:ext uri="{FF2B5EF4-FFF2-40B4-BE49-F238E27FC236}">
                <a16:creationId xmlns:a16="http://schemas.microsoft.com/office/drawing/2014/main" id="{F58F808D-7362-6F38-CAAB-D87CCEE7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7790"/>
            <a:ext cx="9144000" cy="5139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24866C-7FE5-7EC9-630D-20F1BBB276B8}"/>
              </a:ext>
            </a:extLst>
          </p:cNvPr>
          <p:cNvSpPr txBox="1"/>
          <p:nvPr/>
        </p:nvSpPr>
        <p:spPr>
          <a:xfrm>
            <a:off x="5909529" y="6039818"/>
            <a:ext cx="319207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chemeClr val="tx1"/>
                </a:solidFill>
              </a:rPr>
              <a:t>© Dianne Christenson/</a:t>
            </a:r>
            <a:r>
              <a:rPr lang="en-GB" sz="1000" err="1">
                <a:solidFill>
                  <a:schemeClr val="tx1"/>
                </a:solidFill>
              </a:rPr>
              <a:t>Whareama</a:t>
            </a:r>
            <a:r>
              <a:rPr lang="en-GB" sz="1000">
                <a:solidFill>
                  <a:schemeClr val="tx1"/>
                </a:solidFill>
              </a:rPr>
              <a:t> School</a:t>
            </a:r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50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5A7618ED-4889-56CB-77D9-C6FE6F909005}"/>
              </a:ext>
            </a:extLst>
          </p:cNvPr>
          <p:cNvSpPr txBox="1"/>
          <p:nvPr/>
        </p:nvSpPr>
        <p:spPr>
          <a:xfrm>
            <a:off x="456401" y="-3996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Trapping and tracking</a:t>
            </a:r>
            <a:endParaRPr lang="en-US"/>
          </a:p>
        </p:txBody>
      </p:sp>
      <p:pic>
        <p:nvPicPr>
          <p:cNvPr id="4" name="Picture 3" descr="A couple of boys wearing safety vests&#10;&#10;Description automatically generated">
            <a:extLst>
              <a:ext uri="{FF2B5EF4-FFF2-40B4-BE49-F238E27FC236}">
                <a16:creationId xmlns:a16="http://schemas.microsoft.com/office/drawing/2014/main" id="{9A12012A-E719-6459-5A04-7F4A68F50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2" r="-232" b="-228"/>
          <a:stretch/>
        </p:blipFill>
        <p:spPr>
          <a:xfrm>
            <a:off x="263123" y="1198320"/>
            <a:ext cx="4255359" cy="4391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81B5A7-02FB-842F-B2C7-9AB4FF79BB55}"/>
              </a:ext>
            </a:extLst>
          </p:cNvPr>
          <p:cNvSpPr txBox="1"/>
          <p:nvPr/>
        </p:nvSpPr>
        <p:spPr>
          <a:xfrm>
            <a:off x="4634717" y="1719532"/>
            <a:ext cx="448550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Predatorfreenz.org/</a:t>
            </a:r>
            <a:endParaRPr lang="en-US" sz="2000" dirty="0"/>
          </a:p>
          <a:p>
            <a:r>
              <a:rPr lang="en-US" sz="3600" dirty="0"/>
              <a:t>toolkits/schools-toolkit/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65A20-9EA1-40F3-B5CE-F1624DC98E87}"/>
              </a:ext>
            </a:extLst>
          </p:cNvPr>
          <p:cNvSpPr txBox="1"/>
          <p:nvPr/>
        </p:nvSpPr>
        <p:spPr>
          <a:xfrm>
            <a:off x="1963801" y="5586443"/>
            <a:ext cx="277339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chemeClr val="tx1"/>
                </a:solidFill>
              </a:rPr>
              <a:t>© Dianne Christenson/</a:t>
            </a:r>
            <a:r>
              <a:rPr lang="en-GB" sz="1000" err="1">
                <a:solidFill>
                  <a:schemeClr val="tx1"/>
                </a:solidFill>
              </a:rPr>
              <a:t>Whareama</a:t>
            </a:r>
            <a:r>
              <a:rPr lang="en-GB" sz="1000">
                <a:solidFill>
                  <a:schemeClr val="tx1"/>
                </a:solidFill>
              </a:rPr>
              <a:t> School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9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3">
            <a:alphaModFix/>
          </a:blip>
          <a:srcRect l="1498" t="8912" r="1196" b="7634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3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49" name="Google Shape;49;p5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9250" lvl="0" indent="-3492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50" name="Google Shape;5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5A7618ED-4889-56CB-77D9-C6FE6F909005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Chemical tests</a:t>
            </a:r>
            <a:endParaRPr sz="3600" b="1">
              <a:solidFill>
                <a:srgbClr val="2C7C9F"/>
              </a:solidFill>
            </a:endParaRPr>
          </a:p>
        </p:txBody>
      </p:sp>
      <p:pic>
        <p:nvPicPr>
          <p:cNvPr id="2" name="Picture 1" descr="A person holding glasses in front of a whiteboard&#10;&#10;Description automatically generated">
            <a:extLst>
              <a:ext uri="{FF2B5EF4-FFF2-40B4-BE49-F238E27FC236}">
                <a16:creationId xmlns:a16="http://schemas.microsoft.com/office/drawing/2014/main" id="{1B3741D2-E4A3-7949-A242-C3C07339B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2468"/>
            <a:ext cx="9144000" cy="5053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F0024A-B671-A27F-BD17-8D9D7C4AF013}"/>
              </a:ext>
            </a:extLst>
          </p:cNvPr>
          <p:cNvSpPr txBox="1"/>
          <p:nvPr/>
        </p:nvSpPr>
        <p:spPr>
          <a:xfrm>
            <a:off x="6408656" y="5959958"/>
            <a:ext cx="255319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</a:rPr>
              <a:t>© John Marsh/Tauranga Intermediate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89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780225" y="335025"/>
            <a:ext cx="7397700" cy="1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sz="34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endParaRPr sz="32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9"/>
          <p:cNvSpPr txBox="1"/>
          <p:nvPr/>
        </p:nvSpPr>
        <p:spPr>
          <a:xfrm>
            <a:off x="2625050" y="1524226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lang="en-AU" sz="15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lang="en-AU" sz="15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9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sz="9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900" b="0" i="0" u="sng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sz="9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900" b="0" i="0" u="sng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sz="9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endParaRPr sz="9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hlinkClick r:id="rId7"/>
              </a:rPr>
              <a:t>www.instagram.com/sciencelearninghubnz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9"/>
          <p:cNvSpPr txBox="1"/>
          <p:nvPr/>
        </p:nvSpPr>
        <p:spPr>
          <a:xfrm>
            <a:off x="274500" y="4199045"/>
            <a:ext cx="8595000" cy="68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ts val="350"/>
            </a:pPr>
            <a:r>
              <a:rPr lang="en-US" sz="3200" b="1" dirty="0"/>
              <a:t> Primary Science Week 13</a:t>
            </a:r>
            <a:r>
              <a:rPr lang="en-US" sz="3200" dirty="0"/>
              <a:t>–</a:t>
            </a:r>
            <a:r>
              <a:rPr lang="en-US" sz="3200" b="1" dirty="0"/>
              <a:t>17 May 2024</a:t>
            </a:r>
            <a:endParaRPr lang="en-US" dirty="0"/>
          </a:p>
          <a:p>
            <a:pPr algn="ctr">
              <a:spcBef>
                <a:spcPts val="600"/>
              </a:spcBef>
              <a:buSzPts val="350"/>
            </a:pPr>
            <a:r>
              <a:rPr lang="en-US" sz="4000" b="1" dirty="0"/>
              <a:t>nzapse</a:t>
            </a:r>
            <a:r>
              <a:rPr lang="en-US" sz="4000" b="1" baseline="0" dirty="0">
                <a:latin typeface="Arial"/>
              </a:rPr>
              <a:t>.nzase.org.nz</a:t>
            </a:r>
            <a:r>
              <a:rPr lang="en-US" sz="4000" dirty="0">
                <a:latin typeface="Arial"/>
                <a:ea typeface="Arial"/>
                <a:cs typeface="Arial"/>
              </a:rPr>
              <a:t>​</a:t>
            </a:r>
            <a:endParaRPr lang="en-US" dirty="0"/>
          </a:p>
        </p:txBody>
      </p:sp>
      <p:pic>
        <p:nvPicPr>
          <p:cNvPr id="85" name="Google Shape;85;p9"/>
          <p:cNvPicPr preferRelativeResize="0"/>
          <p:nvPr/>
        </p:nvPicPr>
        <p:blipFill rotWithShape="1">
          <a:blip r:embed="rId8">
            <a:alphaModFix/>
          </a:blip>
          <a:srcRect l="1498" t="8912" r="1196" b="7635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63775" y="1524225"/>
            <a:ext cx="661275" cy="2674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80475" y="-2494"/>
            <a:ext cx="3993300" cy="721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</a:t>
            </a:r>
            <a:endParaRPr/>
          </a:p>
        </p:txBody>
      </p:sp>
      <p:graphicFrame>
        <p:nvGraphicFramePr>
          <p:cNvPr id="93" name="Google Shape;93;p18"/>
          <p:cNvGraphicFramePr/>
          <p:nvPr>
            <p:extLst>
              <p:ext uri="{D42A27DB-BD31-4B8C-83A1-F6EECF244321}">
                <p14:modId xmlns:p14="http://schemas.microsoft.com/office/powerpoint/2010/main" val="4168546374"/>
              </p:ext>
            </p:extLst>
          </p:nvPr>
        </p:nvGraphicFramePr>
        <p:xfrm>
          <a:off x="241782" y="716066"/>
          <a:ext cx="8669691" cy="5427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10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5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/>
                        <a:t>Topic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/>
                        <a:t>Slideshow 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/>
                        <a:t>number(s)</a:t>
                      </a:r>
                    </a:p>
                  </a:txBody>
                  <a:tcPr marL="685800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/>
                        <a:t>Video timecode</a:t>
                      </a:r>
                    </a:p>
                  </a:txBody>
                  <a:tcPr marL="285750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2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dirty="0"/>
                        <a:t>Introducing the Science Learning Hub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1–2</a:t>
                      </a:r>
                      <a:endParaRPr lang="en-US" sz="1500" dirty="0">
                        <a:latin typeface="Aria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00:00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2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dirty="0"/>
                        <a:t>Index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latin typeface="Arial"/>
                        </a:rPr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00:40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2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dirty="0"/>
                        <a:t>Purpose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latin typeface="Arial"/>
                        </a:rPr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00:47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52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 dirty="0"/>
                        <a:t>New Zealand Association of Primary Science Educators (</a:t>
                      </a:r>
                      <a:r>
                        <a:rPr lang="en-US" sz="1500" b="0" i="0" u="none" strike="noStrike" noProof="0" dirty="0">
                          <a:latin typeface="Arial"/>
                        </a:rPr>
                        <a:t>NZAPSE) 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latin typeface="Arial"/>
                        </a:rPr>
                        <a:t>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01:17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256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 dirty="0">
                          <a:latin typeface="Arial"/>
                        </a:rPr>
                        <a:t>Primary Science Week 2024 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0" i="0" u="none" strike="noStrike" noProof="0" dirty="0">
                          <a:solidFill>
                            <a:schemeClr val="dk1"/>
                          </a:solidFill>
                        </a:rPr>
                        <a:t>6–8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02:40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256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 dirty="0">
                          <a:solidFill>
                            <a:srgbClr val="000000"/>
                          </a:solidFill>
                        </a:rPr>
                        <a:t>Safety documents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0" i="0" u="none" strike="noStrike" noProof="0" dirty="0">
                          <a:solidFill>
                            <a:schemeClr val="dk1"/>
                          </a:solidFill>
                        </a:rPr>
                        <a:t>9–15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09:12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256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 dirty="0">
                          <a:latin typeface="Arial"/>
                        </a:rPr>
                        <a:t>Heather Goodey – I have the solution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15:28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2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 dirty="0">
                          <a:latin typeface="Arial"/>
                        </a:rPr>
                        <a:t>Steven Sexton – Straws and sounds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21:50</a:t>
                      </a:r>
                      <a:endParaRPr lang="en-US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256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 dirty="0">
                          <a:solidFill>
                            <a:srgbClr val="000000"/>
                          </a:solidFill>
                        </a:rPr>
                        <a:t>Dianne Christenson – Trapping and tracking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0" i="0" u="none" strike="noStrike" noProof="0" dirty="0">
                          <a:solidFill>
                            <a:schemeClr val="dk1"/>
                          </a:solidFill>
                        </a:rPr>
                        <a:t>18–19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27:36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256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 dirty="0">
                          <a:solidFill>
                            <a:srgbClr val="000000"/>
                          </a:solidFill>
                        </a:rPr>
                        <a:t>John Marsh – Chemical tests</a:t>
                      </a:r>
                      <a:endParaRPr lang="en-US"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34:16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52027700"/>
                  </a:ext>
                </a:extLst>
              </a:tr>
              <a:tr h="444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500" dirty="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/>
                        <a:t>21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/>
                        <a:t>37:41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4" name="Google Shape;94;p18"/>
          <p:cNvSpPr txBox="1"/>
          <p:nvPr/>
        </p:nvSpPr>
        <p:spPr>
          <a:xfrm>
            <a:off x="-1614" y="6497198"/>
            <a:ext cx="8825218" cy="28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</a:t>
            </a:r>
            <a:r>
              <a:rPr lang="en" sz="90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ofWaikato</a:t>
            </a: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90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Te</a:t>
            </a: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Whare Wananga o Waikato l Science Learning Hub – </a:t>
            </a:r>
            <a:r>
              <a:rPr lang="en" sz="90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Pokapū</a:t>
            </a: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90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Akoranga</a:t>
            </a: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900" err="1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Pūtaiao</a:t>
            </a: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89546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/>
          <p:nvPr/>
        </p:nvSpPr>
        <p:spPr>
          <a:xfrm>
            <a:off x="606938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Purpose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4618435" y="1765891"/>
            <a:ext cx="4221083" cy="3570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500" b="1"/>
          </a:p>
          <a:p>
            <a:pPr marL="457200" indent="-374650">
              <a:buClr>
                <a:srgbClr val="666666"/>
              </a:buClr>
              <a:buSzPts val="2300"/>
              <a:buChar char="●"/>
            </a:pPr>
            <a:r>
              <a:rPr lang="en-AU" sz="2400">
                <a:solidFill>
                  <a:srgbClr val="000000"/>
                </a:solidFill>
              </a:rPr>
              <a:t>To </a:t>
            </a:r>
            <a:r>
              <a:rPr lang="en-AU" sz="2400"/>
              <a:t>support primary teachers to teach science </a:t>
            </a:r>
            <a:endParaRPr lang="en-AU" sz="2400">
              <a:solidFill>
                <a:srgbClr val="000000"/>
              </a:solidFill>
            </a:endParaRPr>
          </a:p>
          <a:p>
            <a:pPr marL="457200" indent="-381000">
              <a:spcBef>
                <a:spcPts val="1000"/>
              </a:spcBef>
              <a:buSzPts val="2400"/>
              <a:buChar char="●"/>
            </a:pPr>
            <a:r>
              <a:rPr lang="en-AU" sz="2400"/>
              <a:t>To provide resources and examples of how to include fun, safe science in your programme</a:t>
            </a:r>
            <a:endParaRPr sz="24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6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0" name="Google Shape;60;p6" descr="A group of candles lit up&#10;&#10;Description automatically generated"/>
          <p:cNvPicPr preferRelativeResize="0"/>
          <p:nvPr/>
        </p:nvPicPr>
        <p:blipFill>
          <a:blip r:embed="rId4"/>
          <a:srcRect l="14539" r="14539"/>
          <a:stretch>
            <a:fillRect/>
          </a:stretch>
        </p:blipFill>
        <p:spPr>
          <a:xfrm>
            <a:off x="608700" y="1372327"/>
            <a:ext cx="3963300" cy="396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7423D8-ED7F-A914-4022-FDB83732EEF6}"/>
              </a:ext>
            </a:extLst>
          </p:cNvPr>
          <p:cNvSpPr txBox="1"/>
          <p:nvPr/>
        </p:nvSpPr>
        <p:spPr>
          <a:xfrm>
            <a:off x="2098219" y="529415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  <a:latin typeface="ProximaNovaA-Regular"/>
              </a:rPr>
              <a:t>Rights: The University of Waikato </a:t>
            </a:r>
            <a:endParaRPr lang="en-US" sz="1050"/>
          </a:p>
          <a:p>
            <a:r>
              <a:rPr lang="en-US" sz="1050" err="1">
                <a:solidFill>
                  <a:srgbClr val="4C4C4C"/>
                </a:solidFill>
                <a:latin typeface="ProximaNovaA-Regular"/>
              </a:rPr>
              <a:t>Te</a:t>
            </a:r>
            <a:r>
              <a:rPr lang="en-US" sz="1050">
                <a:solidFill>
                  <a:srgbClr val="4C4C4C"/>
                </a:solidFill>
                <a:latin typeface="ProximaNovaA-Regular"/>
              </a:rPr>
              <a:t> Whare Wānanga o Waikato</a:t>
            </a:r>
            <a:endParaRPr lang="en-US" sz="10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1" descr="New Zealand Association of Primary Science Educators NZAPSE logo">
            <a:extLst>
              <a:ext uri="{FF2B5EF4-FFF2-40B4-BE49-F238E27FC236}">
                <a16:creationId xmlns:a16="http://schemas.microsoft.com/office/drawing/2014/main" id="{1161D200-8DDC-E924-CE86-CF970C2EE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3098" y="1031371"/>
            <a:ext cx="9137003" cy="2400177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4D531C-2CB4-A074-6260-37FF143708F5}"/>
              </a:ext>
            </a:extLst>
          </p:cNvPr>
          <p:cNvSpPr txBox="1"/>
          <p:nvPr/>
        </p:nvSpPr>
        <p:spPr>
          <a:xfrm>
            <a:off x="1101238" y="3618035"/>
            <a:ext cx="694152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 dirty="0"/>
              <a:t>nzapse.nzase.org.nz</a:t>
            </a:r>
          </a:p>
        </p:txBody>
      </p:sp>
    </p:spTree>
    <p:extLst>
      <p:ext uri="{BB962C8B-B14F-4D97-AF65-F5344CB8AC3E}">
        <p14:creationId xmlns:p14="http://schemas.microsoft.com/office/powerpoint/2010/main" val="313662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Picture 3" descr="A yellow and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7EDD1370-898D-38DC-E801-9E1F60927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08" y="1425317"/>
            <a:ext cx="8776918" cy="32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53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5A7618ED-4889-56CB-77D9-C6FE6F909005}"/>
              </a:ext>
            </a:extLst>
          </p:cNvPr>
          <p:cNvSpPr txBox="1"/>
          <p:nvPr/>
        </p:nvSpPr>
        <p:spPr>
          <a:xfrm>
            <a:off x="453204" y="1648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Competitions!</a:t>
            </a:r>
            <a:endParaRPr lang="en-US"/>
          </a:p>
        </p:txBody>
      </p:sp>
      <p:pic>
        <p:nvPicPr>
          <p:cNvPr id="2" name="Picture 1" descr="A child holding a glass of liquid&#10;&#10;Description automatically generated">
            <a:extLst>
              <a:ext uri="{FF2B5EF4-FFF2-40B4-BE49-F238E27FC236}">
                <a16:creationId xmlns:a16="http://schemas.microsoft.com/office/drawing/2014/main" id="{DFAB1BC0-4F9C-EF2B-F3BE-458CFDE0A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84165"/>
            <a:ext cx="6790961" cy="56762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EDE8A-F5BD-DB1B-E9F2-EAB6B2F48F62}"/>
              </a:ext>
            </a:extLst>
          </p:cNvPr>
          <p:cNvSpPr txBox="1"/>
          <p:nvPr/>
        </p:nvSpPr>
        <p:spPr>
          <a:xfrm>
            <a:off x="7048388" y="504394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hlinkClick r:id="rId5"/>
              </a:rPr>
              <a:t>https://bit.ly/3TIux6e</a:t>
            </a:r>
            <a:r>
              <a:rPr lang="en-US" b="1" dirty="0"/>
              <a:t> 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96F88BBF-15D9-589B-9320-83ED5AC67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377" y="3121295"/>
            <a:ext cx="1795281" cy="1801985"/>
          </a:xfrm>
          <a:prstGeom prst="rect">
            <a:avLst/>
          </a:prstGeom>
        </p:spPr>
      </p:pic>
      <p:sp>
        <p:nvSpPr>
          <p:cNvPr id="7" name="Google Shape;56;p6">
            <a:extLst>
              <a:ext uri="{FF2B5EF4-FFF2-40B4-BE49-F238E27FC236}">
                <a16:creationId xmlns:a16="http://schemas.microsoft.com/office/drawing/2014/main" id="{6EAF7BA2-3395-A550-89FB-9B9C7CDF77FB}"/>
              </a:ext>
            </a:extLst>
          </p:cNvPr>
          <p:cNvSpPr txBox="1"/>
          <p:nvPr/>
        </p:nvSpPr>
        <p:spPr>
          <a:xfrm>
            <a:off x="6935790" y="2605042"/>
            <a:ext cx="2021871" cy="4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2400" b="1">
                <a:solidFill>
                  <a:srgbClr val="2C7C9F"/>
                </a:solidFill>
              </a:rPr>
              <a:t>Enter Here: 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0600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5A7618ED-4889-56CB-77D9-C6FE6F909005}"/>
              </a:ext>
            </a:extLst>
          </p:cNvPr>
          <p:cNvSpPr txBox="1"/>
          <p:nvPr/>
        </p:nvSpPr>
        <p:spPr>
          <a:xfrm>
            <a:off x="453677" y="1438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Q&amp;A with Joel </a:t>
            </a:r>
            <a:r>
              <a:rPr lang="en-AU" sz="3600" b="1" err="1">
                <a:solidFill>
                  <a:srgbClr val="2C7C9F"/>
                </a:solidFill>
              </a:rPr>
              <a:t>Rindelaub</a:t>
            </a:r>
            <a:endParaRPr lang="en-US" err="1"/>
          </a:p>
        </p:txBody>
      </p:sp>
      <p:pic>
        <p:nvPicPr>
          <p:cNvPr id="2" name="Picture 1" descr="A person in a lab coat&#10;&#10;Description automatically generated">
            <a:extLst>
              <a:ext uri="{FF2B5EF4-FFF2-40B4-BE49-F238E27FC236}">
                <a16:creationId xmlns:a16="http://schemas.microsoft.com/office/drawing/2014/main" id="{9D3C6853-82D1-8766-1B8A-88C3A2441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7" y="1125695"/>
            <a:ext cx="6167506" cy="5173460"/>
          </a:xfrm>
          <a:prstGeom prst="rect">
            <a:avLst/>
          </a:prstGeom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413E725-ABD0-0A44-1453-BEBC84DBF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885" y="1923994"/>
            <a:ext cx="2239074" cy="2239074"/>
          </a:xfrm>
          <a:prstGeom prst="rect">
            <a:avLst/>
          </a:prstGeom>
        </p:spPr>
      </p:pic>
      <p:sp>
        <p:nvSpPr>
          <p:cNvPr id="5" name="Google Shape;56;p6">
            <a:extLst>
              <a:ext uri="{FF2B5EF4-FFF2-40B4-BE49-F238E27FC236}">
                <a16:creationId xmlns:a16="http://schemas.microsoft.com/office/drawing/2014/main" id="{C9D4A3E0-A112-14E6-A8B2-DAA84E99435C}"/>
              </a:ext>
            </a:extLst>
          </p:cNvPr>
          <p:cNvSpPr txBox="1"/>
          <p:nvPr/>
        </p:nvSpPr>
        <p:spPr>
          <a:xfrm>
            <a:off x="6534035" y="1095816"/>
            <a:ext cx="248443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Register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296AD-602B-259A-A4D8-EF5A437A36ED}"/>
              </a:ext>
            </a:extLst>
          </p:cNvPr>
          <p:cNvSpPr txBox="1"/>
          <p:nvPr/>
        </p:nvSpPr>
        <p:spPr>
          <a:xfrm>
            <a:off x="6381585" y="4236210"/>
            <a:ext cx="27893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dirty="0">
                <a:hlinkClick r:id="rId6"/>
              </a:rPr>
              <a:t>https://bit.ly/askascientist2024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706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5A7618ED-4889-56CB-77D9-C6FE6F909005}"/>
              </a:ext>
            </a:extLst>
          </p:cNvPr>
          <p:cNvSpPr txBox="1"/>
          <p:nvPr/>
        </p:nvSpPr>
        <p:spPr>
          <a:xfrm>
            <a:off x="201962" y="446456"/>
            <a:ext cx="8306656" cy="208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  <a:ea typeface="Verdana"/>
              </a:rPr>
              <a:t>Safety and Science/</a:t>
            </a:r>
            <a:r>
              <a:rPr lang="en-AU" sz="3600" b="1" err="1">
                <a:solidFill>
                  <a:srgbClr val="2C7C9F"/>
                </a:solidFill>
                <a:ea typeface="Verdana"/>
              </a:rPr>
              <a:t>Pūtaiao</a:t>
            </a:r>
            <a:r>
              <a:rPr lang="en-AU" sz="3600" b="1">
                <a:solidFill>
                  <a:srgbClr val="2C7C9F"/>
                </a:solidFill>
                <a:ea typeface="Verdana"/>
              </a:rPr>
              <a:t>: Guidance for Aotearoa New Zealand Schools and Kura</a:t>
            </a:r>
            <a:endParaRPr lang="en-US"/>
          </a:p>
          <a:p>
            <a:pPr algn="ctr"/>
            <a:endParaRPr lang="en-AU" sz="3600" b="1">
              <a:solidFill>
                <a:srgbClr val="2C7C9F"/>
              </a:solidFill>
            </a:endParaRPr>
          </a:p>
        </p:txBody>
      </p:sp>
      <p:pic>
        <p:nvPicPr>
          <p:cNvPr id="2" name="Picture 1" descr="A white paper with blue text&#10;&#10;Description automatically generated">
            <a:extLst>
              <a:ext uri="{FF2B5EF4-FFF2-40B4-BE49-F238E27FC236}">
                <a16:creationId xmlns:a16="http://schemas.microsoft.com/office/drawing/2014/main" id="{5667F590-DACB-F12D-28F3-97F136859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628" y="2275201"/>
            <a:ext cx="2632122" cy="3736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EC300-B1BE-62DF-AF52-F78A3E91E30E}"/>
              </a:ext>
            </a:extLst>
          </p:cNvPr>
          <p:cNvSpPr txBox="1"/>
          <p:nvPr/>
        </p:nvSpPr>
        <p:spPr>
          <a:xfrm>
            <a:off x="4829521" y="6007136"/>
            <a:ext cx="153044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>
                <a:latin typeface="Verdana"/>
                <a:ea typeface="Verdana"/>
              </a:rPr>
              <a:t>Crown copyright ©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82648403"/>
      </p:ext>
    </p:extLst>
  </p:cSld>
  <p:clrMapOvr>
    <a:masterClrMapping/>
  </p:clrMapOvr>
</p:sld>
</file>

<file path=ppt/theme/theme1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F98048418244CA28177D6A12BD030" ma:contentTypeVersion="15" ma:contentTypeDescription="Create a new document." ma:contentTypeScope="" ma:versionID="5451cc7f844b4f9382d07c734e806dda">
  <xsd:schema xmlns:xsd="http://www.w3.org/2001/XMLSchema" xmlns:xs="http://www.w3.org/2001/XMLSchema" xmlns:p="http://schemas.microsoft.com/office/2006/metadata/properties" xmlns:ns2="d3f96774-ed5c-4303-bb3c-88d5d8414a6a" xmlns:ns3="0335ee8f-960b-4792-93e9-b2b8f8bfecae" targetNamespace="http://schemas.microsoft.com/office/2006/metadata/properties" ma:root="true" ma:fieldsID="9e9ff5c21a64d37fb7a20e1be043fcfa" ns2:_="" ns3:_="">
    <xsd:import namespace="d3f96774-ed5c-4303-bb3c-88d5d8414a6a"/>
    <xsd:import namespace="0335ee8f-960b-4792-93e9-b2b8f8bfec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96774-ed5c-4303-bb3c-88d5d8414a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985f202-651a-4356-97e7-25d4790ca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5ee8f-960b-4792-93e9-b2b8f8bfeca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f720cf7-d7e3-4829-aa8c-91d70288c061}" ma:internalName="TaxCatchAll" ma:showField="CatchAllData" ma:web="0335ee8f-960b-4792-93e9-b2b8f8bfec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35ee8f-960b-4792-93e9-b2b8f8bfecae" xsi:nil="true"/>
    <lcf76f155ced4ddcb4097134ff3c332f xmlns="d3f96774-ed5c-4303-bb3c-88d5d8414a6a">
      <Terms xmlns="http://schemas.microsoft.com/office/infopath/2007/PartnerControls"/>
    </lcf76f155ced4ddcb4097134ff3c332f>
    <SharedWithUsers xmlns="0335ee8f-960b-4792-93e9-b2b8f8bfecae">
      <UserInfo>
        <DisplayName>Greta Dromgool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0D385BC-5C3E-446A-A1C4-29B5270C67B2}">
  <ds:schemaRefs>
    <ds:schemaRef ds:uri="0335ee8f-960b-4792-93e9-b2b8f8bfecae"/>
    <ds:schemaRef ds:uri="d3f96774-ed5c-4303-bb3c-88d5d8414a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0C604A5-EDB7-49DD-B4A4-E0BEC1892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075224-81C2-4C87-9941-2D9CDA3DF52D}">
  <ds:schemaRefs>
    <ds:schemaRef ds:uri="0335ee8f-960b-4792-93e9-b2b8f8bfecae"/>
    <ds:schemaRef ds:uri="48be4b17-5475-4301-9803-ae64693adb2e"/>
    <ds:schemaRef ds:uri="d3f96774-ed5c-4303-bb3c-88d5d8414a6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1429</Words>
  <Application>Microsoft Office PowerPoint</Application>
  <PresentationFormat>On-screen Show (4:3)</PresentationFormat>
  <Paragraphs>159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Noto Sans Symbols</vt:lpstr>
      <vt:lpstr>ProximaNovaA-Regular</vt:lpstr>
      <vt:lpstr>Source Sans Pro</vt:lpstr>
      <vt:lpstr>Verdana</vt:lpstr>
      <vt:lpstr>10_Breeze</vt:lpstr>
      <vt:lpstr>PowerPoint Presentation</vt:lpstr>
      <vt:lpstr>PowerPoint Presentation</vt:lpstr>
      <vt:lpstr>Index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– want to keep in touch?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Vanya Bootham</cp:lastModifiedBy>
  <cp:revision>32</cp:revision>
  <dcterms:modified xsi:type="dcterms:W3CDTF">2024-04-18T21:56:07Z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0x010100555F98048418244CA28177D6A12BD030</vt:lpwstr>
  </property>
  <property fmtid="{D5CDD505-2E9C-101B-9397-08002B2CF9AE}" pid="3" name="MediaServiceImageTags">
    <vt:lpwstr/>
  </property>
</Properties>
</file>