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22288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EDE74-15C6-4721-9367-F80C268B7F17}" v="2" dt="2024-07-23T23:48:0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305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ya Bootham" userId="ee324ef3c8feaad3" providerId="LiveId" clId="{E8FEDE74-15C6-4721-9367-F80C268B7F17}"/>
    <pc:docChg chg="undo custSel modSld">
      <pc:chgData name="Vanya Bootham" userId="ee324ef3c8feaad3" providerId="LiveId" clId="{E8FEDE74-15C6-4721-9367-F80C268B7F17}" dt="2024-07-23T23:49:04.494" v="37" actId="20577"/>
      <pc:docMkLst>
        <pc:docMk/>
      </pc:docMkLst>
      <pc:sldChg chg="addSp delSp modSp mod">
        <pc:chgData name="Vanya Bootham" userId="ee324ef3c8feaad3" providerId="LiveId" clId="{E8FEDE74-15C6-4721-9367-F80C268B7F17}" dt="2024-07-23T23:49:04.494" v="37" actId="20577"/>
        <pc:sldMkLst>
          <pc:docMk/>
          <pc:sldMk cId="0" sldId="267"/>
        </pc:sldMkLst>
        <pc:spChg chg="mod">
          <ac:chgData name="Vanya Bootham" userId="ee324ef3c8feaad3" providerId="LiveId" clId="{E8FEDE74-15C6-4721-9367-F80C268B7F17}" dt="2024-07-23T23:49:04.494" v="37" actId="20577"/>
          <ac:spMkLst>
            <pc:docMk/>
            <pc:sldMk cId="0" sldId="267"/>
            <ac:spMk id="2" creationId="{86BD9636-331B-B129-09C3-8A78699BAFF4}"/>
          </ac:spMkLst>
        </pc:spChg>
        <pc:spChg chg="add del mod">
          <ac:chgData name="Vanya Bootham" userId="ee324ef3c8feaad3" providerId="LiveId" clId="{E8FEDE74-15C6-4721-9367-F80C268B7F17}" dt="2024-07-23T23:43:45.517" v="6" actId="478"/>
          <ac:spMkLst>
            <pc:docMk/>
            <pc:sldMk cId="0" sldId="267"/>
            <ac:spMk id="4" creationId="{C61D4796-66C8-C3E4-414D-55A792261072}"/>
          </ac:spMkLst>
        </pc:spChg>
        <pc:spChg chg="mod">
          <ac:chgData name="Vanya Bootham" userId="ee324ef3c8feaad3" providerId="LiveId" clId="{E8FEDE74-15C6-4721-9367-F80C268B7F17}" dt="2024-07-23T23:45:46.404" v="20" actId="1076"/>
          <ac:spMkLst>
            <pc:docMk/>
            <pc:sldMk cId="0" sldId="267"/>
            <ac:spMk id="371" creationId="{00000000-0000-0000-0000-000000000000}"/>
          </ac:spMkLst>
        </pc:spChg>
        <pc:picChg chg="add mod">
          <ac:chgData name="Vanya Bootham" userId="ee324ef3c8feaad3" providerId="LiveId" clId="{E8FEDE74-15C6-4721-9367-F80C268B7F17}" dt="2024-07-23T23:45:37.694" v="17" actId="14100"/>
          <ac:picMkLst>
            <pc:docMk/>
            <pc:sldMk cId="0" sldId="267"/>
            <ac:picMk id="6" creationId="{DDB57483-E444-7DCD-D5AB-771C7E7351A9}"/>
          </ac:picMkLst>
        </pc:picChg>
        <pc:picChg chg="del">
          <ac:chgData name="Vanya Bootham" userId="ee324ef3c8feaad3" providerId="LiveId" clId="{E8FEDE74-15C6-4721-9367-F80C268B7F17}" dt="2024-07-23T23:43:28.991" v="0" actId="478"/>
          <ac:picMkLst>
            <pc:docMk/>
            <pc:sldMk cId="0" sldId="267"/>
            <ac:picMk id="37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resources/458-ake-ake-forever-and-ev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72gLdVS0c&amp;ab_channel=MuseumofNewZealandTePapaTongarew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videos/2211-manu-past-present-and-futur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sciencelearn.org.nz/documents/files/000/001/298/original/Titiro_whakamuri_Haere_whakamua_questionnaire.docx?171764561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careresearch.co.nz/tools-and-resources/education/the-story-of-tui/maori-nam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andcareresearch.co.nz/tools-and-resources/education/the-story-of-tui/the-story-of-tui-nga-korero-o-te-tui-video-series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erna_fuscata_flight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3840ec96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73840ec96e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outcomes for tauira in this activity: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Cultural Identity</a:t>
            </a:r>
            <a:r>
              <a:rPr lang="en-US"/>
              <a:t>: Fostering a sense of cultural identity and pride in students' Māori heritage through the exploration of indigenous perspectives on science and the environment.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Whakapapa</a:t>
            </a:r>
            <a:r>
              <a:rPr lang="en-US"/>
              <a:t>: Understanding the interconnectedness and relationships within the natural world, including genealogy, ecological systems and environmental sustainability.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Tikanga</a:t>
            </a:r>
            <a:r>
              <a:rPr lang="en-US"/>
              <a:t>: Applying tikanga (protocols) and kaitiakitanga (guardianship) principles to science learning, including ethical considerations and responsibilities towards the environment.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Observation and Inquiry</a:t>
            </a:r>
            <a:r>
              <a:rPr lang="en-US"/>
              <a:t>: Developing skills in observation, inquiry and investigation through hands-on experiences and culturally relevant contexts.</a:t>
            </a:r>
            <a:endParaRPr/>
          </a:p>
        </p:txBody>
      </p:sp>
      <p:sp>
        <p:nvSpPr>
          <p:cNvPr id="270" name="Google Shape;270;g273840ec96e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activity uses the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Ake Ake – forever and ever</a:t>
            </a:r>
            <a:r>
              <a:rPr lang="en-US"/>
              <a:t> model to explore changes in the local environment. You will need to provide photographs or picture maps showing how the local area you are using for this exercise – school, beach, park or marae – looked in the past.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 thinking by asking children to closely examine the photographs or picture maps of the past.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do you notice?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Do you recognise the area?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can you say about how the area looks now?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Why do you think that has happened?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Do you think the wildlife, plant life is thriving? Why not?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 do we see now?</a:t>
            </a: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Choose an area in the school where the students could work mostly undisturbed.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them on the view they have in front of them – they may go broad or they may want to focus in a particular area. Leave this up to them. The idea is for them to sketch from their perspective.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 a time to have this completed 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these prompting questions when you return to the classroom.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How would you see the area looking in the future?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should we have in the space to make it better for everyone and everything?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How can we ensure the preservation of this space?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action do you need to take to see this happen?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back together to explain what they have illustrated and why. 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47" name="Google Shape;3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notes: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He Paki Taonga i a Māui: Ko te Pakanga a ngā Manu | Battle of the Birds</a:t>
            </a:r>
            <a:r>
              <a:rPr lang="en-US"/>
              <a:t> – a video from Museum of New Zealand Te Papa Tongarewa – retells the battle between seabirds and landbirds for tasty kai.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is so much in this video to observe and discuss!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73840ec96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273840ec96e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73840ec96e_0_2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 note:</a:t>
            </a:r>
            <a:endParaRPr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-US"/>
              <a:t>, Te Ariki encourages us to learn more about birds – the descendants of </a:t>
            </a:r>
            <a:r>
              <a:rPr lang="en-US" dirty="0" err="1"/>
              <a:t>Tāne</a:t>
            </a:r>
            <a:r>
              <a:rPr lang="en-US" dirty="0"/>
              <a:t> </a:t>
            </a:r>
            <a:r>
              <a:rPr lang="en-US" dirty="0" err="1"/>
              <a:t>Mahuta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outcomes for tauira in this activity: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Cultural Identity</a:t>
            </a:r>
            <a:r>
              <a:rPr lang="en-US" dirty="0"/>
              <a:t>: Fostering a sense of cultural identity and pride in students' Māori heritage through the exploration of indigenous perspectives on science and the environment.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Whakapapa</a:t>
            </a:r>
            <a:r>
              <a:rPr lang="en-US" dirty="0"/>
              <a:t>: Understanding the interconnectedness and relationships within the natural world, including genealogy, ecological systems and environmental sustainability.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Tikanga</a:t>
            </a:r>
            <a:r>
              <a:rPr lang="en-US" dirty="0"/>
              <a:t>: Applying tikanga (protocols) and kaitiakitanga (guardianship) principles to science learning, including ethical considerations and responsibilities towards the environment.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Observation and Inquiry</a:t>
            </a:r>
            <a:r>
              <a:rPr lang="en-US" dirty="0"/>
              <a:t>: Developing skills in observation, inquiry and investigation through hands-on experiences and culturally relevant contexts.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</p:txBody>
      </p:sp>
      <p:sp>
        <p:nvSpPr>
          <p:cNvPr id="276" name="Google Shape;2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prompting pātai for tauira to engage in the learning prior to interviewing. Having them brainstorm what it is we need to know can really makes a difference.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is your connection to the whenua?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were some of the everyday activities you did with whānau and friends?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were some of your fun or play activities?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Are there any stories that you remember being told about this rohe?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How different is this landscape to when you were growing up?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Did you notice the wildlife, birdlife much?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Was there anything special about particular birds?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could use a pictorial mapping exercise as shown in slide 9 to help understand how their kaumatua saw the space they grew up in.</a:t>
            </a:r>
            <a:r>
              <a:rPr lang="en-US" b="1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notes: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This can be done alongside or in place of the Ake ake exercise (slide 9).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questionnaire</a:t>
            </a:r>
            <a:r>
              <a:rPr lang="en-US"/>
              <a:t> can be edited to include pātai that have come from wānanga in class.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Engage whānau whānui by informing them of the kaupapa of this mahi so as to best set up your tamariki for success.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Set up times and spaces for tamariki to conduct interviews in class, teina could be supported by tuakana in group setting, taking turns to ask questions. Use a device to record the kōrero while encouraging tuakana to record interesting kōrero, key words and phrases. </a:t>
            </a:r>
            <a:endParaRPr/>
          </a:p>
        </p:txBody>
      </p:sp>
      <p:sp>
        <p:nvSpPr>
          <p:cNvPr id="298" name="Google Shape;2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notes: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The Story of Tūī | Ngā Kōrero O Te Tūī</a:t>
            </a:r>
            <a:r>
              <a:rPr lang="en-US"/>
              <a:t> from Manaaki Whenua – Landcare Research acknowledges the different names for manu in different rohe.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video series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The Story of Tūī | Ngā Kōrero O Te Tūī</a:t>
            </a:r>
            <a:r>
              <a:rPr lang="en-US"/>
              <a:t> from Manaaki Whenua – Landcare Research explores the origin and significance of some of the different Māori and English names for tūī. The videos are  in te reo Māori and English. </a:t>
            </a:r>
            <a:endParaRPr/>
          </a:p>
        </p:txBody>
      </p:sp>
      <p:sp>
        <p:nvSpPr>
          <p:cNvPr id="305" name="Google Shape;3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source: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https://commons.wikimedia.org/wiki/File:Sterna_fuscata_flight.JPG</a:t>
            </a:r>
            <a:r>
              <a:rPr lang="en-US"/>
              <a:t> (Public domain)</a:t>
            </a:r>
            <a:endParaRPr/>
          </a:p>
        </p:txBody>
      </p:sp>
      <p:sp>
        <p:nvSpPr>
          <p:cNvPr id="313" name="Google Shape;3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 this slide for use in the activity on slide 8.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activity has children closely examine items found grouped together at one location and then decide what is natural and what is man-made waste.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an assortment of items, here are a few suggestions but let your imagination go!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Balloon remnants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Straws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Bottle tops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Pieces of smooth glass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Plastics – micro (fine bits of cut up ice cream containers) and macro (plastic spoon/fork)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Sand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Shells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Feathers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String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Fishing line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Sinkers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of these placed in a bag ready to be emptied for examination.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As an alternative, you could collect random items 'found' in the playground. The idea being that birds are consuming man-made rubbish everywhere!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 provide: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Shallow dish or flat board and a cloth underneath (for easy clean up)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Tweezers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Magnifying glasses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Sticky notes for sorting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Printed copies of the albatross on slide 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Instructions for tamariki: 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Carefully empty contents onto the tray or shallow dish. 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Closely examine the contents and begin sorting them into categories. 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the sticky notes to create labels.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the tweezers to pick up the contents to examine them more closely.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Prompting questions: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details do you notice on closer examination of the items?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Why did the bird eat this? Was it intentional or by accident?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How do you think the rubbish has ended up in the ocean?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Who or what is impacting the pollution of our oceans?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How can we improve the situation?</a:t>
            </a:r>
            <a:endParaRPr/>
          </a:p>
        </p:txBody>
      </p:sp>
      <p:sp>
        <p:nvSpPr>
          <p:cNvPr id="338" name="Google Shape;3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picture containing circuit, brus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098" t="-1" r="7101" b="27813"/>
          <a:stretch/>
        </p:blipFill>
        <p:spPr>
          <a:xfrm>
            <a:off x="1" y="-48252"/>
            <a:ext cx="9144000" cy="402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4" y="4090820"/>
            <a:ext cx="2503089" cy="90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blue explosio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475" y="3978174"/>
            <a:ext cx="2348823" cy="112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6"/>
          <p:cNvGrpSpPr/>
          <p:nvPr/>
        </p:nvGrpSpPr>
        <p:grpSpPr>
          <a:xfrm>
            <a:off x="0" y="0"/>
            <a:ext cx="9144002" cy="5143499"/>
            <a:chOff x="0" y="1"/>
            <a:chExt cx="9144002" cy="5143499"/>
          </a:xfrm>
        </p:grpSpPr>
        <p:pic>
          <p:nvPicPr>
            <p:cNvPr id="103" name="Google Shape;103;p16"/>
            <p:cNvPicPr preferRelativeResize="0"/>
            <p:nvPr/>
          </p:nvPicPr>
          <p:blipFill rotWithShape="1">
            <a:blip r:embed="rId2">
              <a:alphaModFix/>
            </a:blip>
            <a:srcRect l="25961" t="14059" r="12091"/>
            <a:stretch/>
          </p:blipFill>
          <p:spPr>
            <a:xfrm>
              <a:off x="0" y="1"/>
              <a:ext cx="9144002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0768" y="276426"/>
              <a:ext cx="5432654" cy="2035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1143000" y="2506488"/>
            <a:ext cx="68580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1143000" y="3579862"/>
            <a:ext cx="6858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0" y="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0" y="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04602" y="81803"/>
            <a:ext cx="1039991" cy="93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47203" y="1187404"/>
            <a:ext cx="40386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576811" y="1187405"/>
            <a:ext cx="40386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0" y="10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0" y="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04602" y="81803"/>
            <a:ext cx="1039991" cy="9398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47203" y="1187404"/>
            <a:ext cx="4038600" cy="351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6811" y="1187405"/>
            <a:ext cx="4038600" cy="351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 descr="A picture containing circuit, brus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095" r="7104" b="27813"/>
          <a:stretch/>
        </p:blipFill>
        <p:spPr>
          <a:xfrm>
            <a:off x="1" y="-48252"/>
            <a:ext cx="9143998" cy="402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 descr="A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4" y="4090820"/>
            <a:ext cx="2503089" cy="90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 descr="A blue explosio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475" y="3978174"/>
            <a:ext cx="2348824" cy="112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0" y="0"/>
            <a:ext cx="9144000" cy="15117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539552" y="411510"/>
            <a:ext cx="7992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here…..</a:t>
            </a: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539552" y="1851670"/>
            <a:ext cx="212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29CBE"/>
                </a:solidFill>
                <a:latin typeface="Arial"/>
                <a:ea typeface="Arial"/>
                <a:cs typeface="Arial"/>
                <a:sym typeface="Arial"/>
              </a:rPr>
              <a:t>Text here…..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 descr="A picture containing circuit, brus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095" r="7104" b="27813"/>
          <a:stretch/>
        </p:blipFill>
        <p:spPr>
          <a:xfrm>
            <a:off x="1" y="-48252"/>
            <a:ext cx="9143998" cy="402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 descr="A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4" y="4090820"/>
            <a:ext cx="2503089" cy="90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 descr="A blue explosio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475" y="3978174"/>
            <a:ext cx="2348824" cy="112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0" y="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/>
          <p:nvPr/>
        </p:nvSpPr>
        <p:spPr>
          <a:xfrm>
            <a:off x="0" y="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04602" y="81803"/>
            <a:ext cx="1039991" cy="93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447203" y="1187404"/>
            <a:ext cx="40386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2"/>
          </p:nvPr>
        </p:nvSpPr>
        <p:spPr>
          <a:xfrm>
            <a:off x="4576811" y="1187405"/>
            <a:ext cx="40386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0"/>
            <a:ext cx="9144000" cy="5143499"/>
            <a:chOff x="0" y="1"/>
            <a:chExt cx="9144000" cy="5143499"/>
          </a:xfrm>
        </p:grpSpPr>
        <p:pic>
          <p:nvPicPr>
            <p:cNvPr id="30" name="Google Shape;30;p4"/>
            <p:cNvPicPr preferRelativeResize="0"/>
            <p:nvPr/>
          </p:nvPicPr>
          <p:blipFill rotWithShape="1">
            <a:blip r:embed="rId2">
              <a:alphaModFix/>
            </a:blip>
            <a:srcRect l="25959" t="14061" r="12094"/>
            <a:stretch/>
          </p:blipFill>
          <p:spPr>
            <a:xfrm>
              <a:off x="0" y="1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0768" y="276426"/>
              <a:ext cx="5432654" cy="2035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1143000" y="2506488"/>
            <a:ext cx="6858000" cy="70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143000" y="3579862"/>
            <a:ext cx="6858000" cy="62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3"/>
          <p:cNvSpPr/>
          <p:nvPr/>
        </p:nvSpPr>
        <p:spPr>
          <a:xfrm>
            <a:off x="0" y="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34"/>
          <p:cNvGrpSpPr/>
          <p:nvPr/>
        </p:nvGrpSpPr>
        <p:grpSpPr>
          <a:xfrm>
            <a:off x="0" y="0"/>
            <a:ext cx="9144002" cy="5143499"/>
            <a:chOff x="0" y="1"/>
            <a:chExt cx="9144002" cy="5143499"/>
          </a:xfrm>
        </p:grpSpPr>
        <p:pic>
          <p:nvPicPr>
            <p:cNvPr id="211" name="Google Shape;211;p34"/>
            <p:cNvPicPr preferRelativeResize="0"/>
            <p:nvPr/>
          </p:nvPicPr>
          <p:blipFill rotWithShape="1">
            <a:blip r:embed="rId2">
              <a:alphaModFix/>
            </a:blip>
            <a:srcRect l="25961" t="14059" r="12091"/>
            <a:stretch/>
          </p:blipFill>
          <p:spPr>
            <a:xfrm>
              <a:off x="0" y="1"/>
              <a:ext cx="9144002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0768" y="276426"/>
              <a:ext cx="5432654" cy="2035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34"/>
          <p:cNvSpPr txBox="1">
            <a:spLocks noGrp="1"/>
          </p:cNvSpPr>
          <p:nvPr>
            <p:ph type="ctrTitle"/>
          </p:nvPr>
        </p:nvSpPr>
        <p:spPr>
          <a:xfrm>
            <a:off x="1143000" y="2506488"/>
            <a:ext cx="68580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1143000" y="3579862"/>
            <a:ext cx="6858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/>
          <p:nvPr/>
        </p:nvSpPr>
        <p:spPr>
          <a:xfrm>
            <a:off x="0" y="0"/>
            <a:ext cx="9144000" cy="15117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6"/>
          <p:cNvSpPr/>
          <p:nvPr/>
        </p:nvSpPr>
        <p:spPr>
          <a:xfrm>
            <a:off x="539552" y="411510"/>
            <a:ext cx="7992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here…..</a:t>
            </a:r>
            <a:endParaRPr/>
          </a:p>
        </p:txBody>
      </p:sp>
      <p:sp>
        <p:nvSpPr>
          <p:cNvPr id="222" name="Google Shape;222;p36"/>
          <p:cNvSpPr/>
          <p:nvPr/>
        </p:nvSpPr>
        <p:spPr>
          <a:xfrm>
            <a:off x="539552" y="1851670"/>
            <a:ext cx="212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29CBE"/>
                </a:solidFill>
                <a:latin typeface="Arial"/>
                <a:ea typeface="Arial"/>
                <a:cs typeface="Arial"/>
                <a:sym typeface="Arial"/>
              </a:rPr>
              <a:t>Text here…..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/>
          <p:nvPr/>
        </p:nvSpPr>
        <p:spPr>
          <a:xfrm>
            <a:off x="0" y="100"/>
            <a:ext cx="9144000" cy="113160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4" name="Google Shape;244;p3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0" y="0"/>
            <a:ext cx="9144000" cy="1511846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539552" y="411510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here…..</a:t>
            </a: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539552" y="1851670"/>
            <a:ext cx="21222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29CBE"/>
                </a:solidFill>
                <a:latin typeface="Arial"/>
                <a:ea typeface="Arial"/>
                <a:cs typeface="Arial"/>
                <a:sym typeface="Arial"/>
              </a:rPr>
              <a:t>Text here…..</a:t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100"/>
            <a:ext cx="9144000" cy="1131590"/>
          </a:xfrm>
          <a:prstGeom prst="rect">
            <a:avLst/>
          </a:prstGeom>
          <a:solidFill>
            <a:srgbClr val="029C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17011" y="102393"/>
            <a:ext cx="1034505" cy="9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learn.org.n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72gLdVS0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gardenbirdsurvey.n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learn.org.nz/videos/2211-manu-past-present-and-future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careresearch.co.nz/tools-and-resources/education/the-story-of-tui/the-story-of-tui-nga-korero-o-te-tui-video-ser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2.0/deed.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2.0/deed.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/>
        </p:nvSpPr>
        <p:spPr>
          <a:xfrm>
            <a:off x="215550" y="2118600"/>
            <a:ext cx="87129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</a:rPr>
              <a:t>We can be scientists!</a:t>
            </a:r>
            <a:endParaRPr sz="4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200" b="1"/>
              <a:t>Ake ake...forever and ever</a:t>
            </a:r>
            <a:endParaRPr sz="3200" b="1"/>
          </a:p>
        </p:txBody>
      </p:sp>
      <p:sp>
        <p:nvSpPr>
          <p:cNvPr id="350" name="Google Shape;350;p52"/>
          <p:cNvSpPr txBox="1">
            <a:spLocks noGrp="1"/>
          </p:cNvSpPr>
          <p:nvPr>
            <p:ph type="body" idx="1"/>
          </p:nvPr>
        </p:nvSpPr>
        <p:spPr>
          <a:xfrm>
            <a:off x="447203" y="1187404"/>
            <a:ext cx="4038600" cy="351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2"/>
          <p:cNvSpPr txBox="1"/>
          <p:nvPr/>
        </p:nvSpPr>
        <p:spPr>
          <a:xfrm>
            <a:off x="2925" y="1284976"/>
            <a:ext cx="4559400" cy="3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AAB6"/>
              </a:buClr>
              <a:buSzPts val="2400"/>
              <a:buChar char="•"/>
            </a:pPr>
            <a:r>
              <a:rPr lang="en-US" sz="2400" i="0" dirty="0">
                <a:solidFill>
                  <a:srgbClr val="43AAB6"/>
                </a:solidFill>
              </a:rPr>
              <a:t>Find yourself a spot outside where you have a good view of your chosen space.</a:t>
            </a:r>
            <a:endParaRPr sz="2400" dirty="0"/>
          </a:p>
          <a:p>
            <a:pPr marL="342900" marR="0" lvl="0" indent="-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3AAB6"/>
              </a:buClr>
              <a:buSzPts val="2400"/>
              <a:buChar char="•"/>
            </a:pPr>
            <a:r>
              <a:rPr lang="en-US" sz="2400" i="0" dirty="0">
                <a:solidFill>
                  <a:srgbClr val="43AAB6"/>
                </a:solidFill>
              </a:rPr>
              <a:t>Take some time to really see what is there. Try to be still and quiet in case birds are around! </a:t>
            </a:r>
            <a:endParaRPr sz="2400" dirty="0"/>
          </a:p>
          <a:p>
            <a:pPr marL="342900" marR="0" lvl="0" indent="-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3AAB6"/>
              </a:buClr>
              <a:buSzPts val="2400"/>
              <a:buChar char="•"/>
            </a:pPr>
            <a:r>
              <a:rPr lang="en-US" sz="2400" i="0" dirty="0">
                <a:solidFill>
                  <a:srgbClr val="43AAB6"/>
                </a:solidFill>
              </a:rPr>
              <a:t>Now sketch what you see or what catches your eye.</a:t>
            </a:r>
            <a:endParaRPr sz="2400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52" descr="A group of kids sitting on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3558" y="1191034"/>
            <a:ext cx="2106655" cy="234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2" descr="A group of people sitting on grass writing on paper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240" t="-72" r="164" b="136"/>
          <a:stretch/>
        </p:blipFill>
        <p:spPr>
          <a:xfrm>
            <a:off x="6757778" y="2363939"/>
            <a:ext cx="2088738" cy="256686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2"/>
          <p:cNvSpPr txBox="1"/>
          <p:nvPr/>
        </p:nvSpPr>
        <p:spPr>
          <a:xfrm>
            <a:off x="5407329" y="4832250"/>
            <a:ext cx="45465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© Arataki School </a:t>
            </a:r>
            <a:r>
              <a:rPr lang="en-US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 </a:t>
            </a:r>
            <a:endParaRPr sz="7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University of Waikato Te Whare Wānanga o Waikato l </a:t>
            </a:r>
            <a:r>
              <a:rPr lang="en-US" sz="7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www.sciencelearn.org.nz</a:t>
            </a:r>
            <a:endParaRPr sz="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3"/>
          <p:cNvSpPr txBox="1">
            <a:spLocks noGrp="1"/>
          </p:cNvSpPr>
          <p:nvPr>
            <p:ph type="body" idx="1"/>
          </p:nvPr>
        </p:nvSpPr>
        <p:spPr>
          <a:xfrm>
            <a:off x="282516" y="1695186"/>
            <a:ext cx="4231125" cy="229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3AAB6"/>
              </a:buClr>
              <a:buSzPts val="2800"/>
              <a:buChar char="•"/>
            </a:pPr>
            <a:r>
              <a:rPr lang="en-US">
                <a:solidFill>
                  <a:srgbClr val="43AAB6"/>
                </a:solidFill>
              </a:rPr>
              <a:t>Sketch your ideas for your future space! </a:t>
            </a:r>
            <a:endParaRPr/>
          </a:p>
        </p:txBody>
      </p:sp>
      <p:pic>
        <p:nvPicPr>
          <p:cNvPr id="361" name="Google Shape;361;p53" descr="A group of boys sitting on rock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5" r="138" b="4789"/>
          <a:stretch/>
        </p:blipFill>
        <p:spPr>
          <a:xfrm>
            <a:off x="4573580" y="1557003"/>
            <a:ext cx="2527859" cy="292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3"/>
          <p:cNvSpPr txBox="1"/>
          <p:nvPr/>
        </p:nvSpPr>
        <p:spPr>
          <a:xfrm>
            <a:off x="4509829" y="4488698"/>
            <a:ext cx="51657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© Arataki School </a:t>
            </a:r>
            <a:r>
              <a:rPr lang="en-US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 </a:t>
            </a:r>
            <a:endParaRPr sz="7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University of Waikato Te Whare Wānanga o Waikato l </a:t>
            </a:r>
            <a:r>
              <a:rPr lang="en-US" sz="7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www.sciencelearn.org.nz</a:t>
            </a:r>
            <a:endParaRPr sz="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200" b="1"/>
              <a:t>Ake ake...forever and ever</a:t>
            </a:r>
            <a:endParaRPr sz="3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24834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b="1"/>
              <a:t>Ko te pakanga a ngā manu</a:t>
            </a:r>
            <a:endParaRPr b="1"/>
          </a:p>
        </p:txBody>
      </p:sp>
      <p:sp>
        <p:nvSpPr>
          <p:cNvPr id="371" name="Google Shape;371;p54"/>
          <p:cNvSpPr txBox="1"/>
          <p:nvPr/>
        </p:nvSpPr>
        <p:spPr>
          <a:xfrm>
            <a:off x="6698672" y="4261825"/>
            <a:ext cx="678617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© </a:t>
            </a:r>
            <a:r>
              <a:rPr lang="en-US" sz="7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 Papa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D9636-331B-B129-09C3-8A78699BAFF4}"/>
              </a:ext>
            </a:extLst>
          </p:cNvPr>
          <p:cNvSpPr txBox="1"/>
          <p:nvPr/>
        </p:nvSpPr>
        <p:spPr>
          <a:xfrm>
            <a:off x="1455160" y="4387989"/>
            <a:ext cx="623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latin typeface="+mn-lt"/>
              </a:rPr>
              <a:t>Play </a:t>
            </a:r>
            <a:r>
              <a:rPr lang="en-NZ" sz="1800" dirty="0">
                <a:latin typeface="+mn-lt"/>
                <a:hlinkClick r:id="rId3"/>
              </a:rPr>
              <a:t>He Paki Taonga </a:t>
            </a:r>
            <a:r>
              <a:rPr lang="en-NZ" sz="1800" dirty="0" err="1">
                <a:latin typeface="+mn-lt"/>
                <a:hlinkClick r:id="rId3"/>
              </a:rPr>
              <a:t>i</a:t>
            </a:r>
            <a:r>
              <a:rPr lang="en-NZ" sz="1800" dirty="0">
                <a:latin typeface="+mn-lt"/>
                <a:hlinkClick r:id="rId3"/>
              </a:rPr>
              <a:t> a Māui: Ko te </a:t>
            </a:r>
            <a:r>
              <a:rPr lang="en-NZ" sz="1800" dirty="0" err="1">
                <a:latin typeface="+mn-lt"/>
                <a:hlinkClick r:id="rId3"/>
              </a:rPr>
              <a:t>Pakanga</a:t>
            </a:r>
            <a:r>
              <a:rPr lang="en-NZ" sz="1800" dirty="0">
                <a:latin typeface="+mn-lt"/>
                <a:hlinkClick r:id="rId3"/>
              </a:rPr>
              <a:t> a ngā Manu | Battle of the </a:t>
            </a:r>
            <a:r>
              <a:rPr lang="en-NZ" sz="1800">
                <a:latin typeface="+mn-lt"/>
                <a:hlinkClick r:id="rId3"/>
              </a:rPr>
              <a:t>Birds</a:t>
            </a:r>
            <a:r>
              <a:rPr lang="en-NZ" sz="1800">
                <a:latin typeface="+mn-lt"/>
              </a:rPr>
              <a:t> – Te </a:t>
            </a:r>
            <a:r>
              <a:rPr lang="en-NZ" sz="1800" dirty="0">
                <a:latin typeface="+mn-lt"/>
              </a:rPr>
              <a:t>Papa Tongarewa video </a:t>
            </a:r>
          </a:p>
        </p:txBody>
      </p:sp>
      <p:pic>
        <p:nvPicPr>
          <p:cNvPr id="6" name="Picture 5" descr="A group of birds flying in the sky&#10;&#10;Description automatically generated">
            <a:extLst>
              <a:ext uri="{FF2B5EF4-FFF2-40B4-BE49-F238E27FC236}">
                <a16:creationId xmlns:a16="http://schemas.microsoft.com/office/drawing/2014/main" id="{DDB57483-E444-7DCD-D5AB-771C7E735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276" y="1163236"/>
            <a:ext cx="5568936" cy="3124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5" descr="A picture containing circuit, brus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95" r="7104" b="27813"/>
          <a:stretch/>
        </p:blipFill>
        <p:spPr>
          <a:xfrm>
            <a:off x="1" y="-48252"/>
            <a:ext cx="9143998" cy="402642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5"/>
          <p:cNvSpPr/>
          <p:nvPr/>
        </p:nvSpPr>
        <p:spPr>
          <a:xfrm>
            <a:off x="4450813" y="2387084"/>
            <a:ext cx="2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5"/>
          <p:cNvSpPr/>
          <p:nvPr/>
        </p:nvSpPr>
        <p:spPr>
          <a:xfrm>
            <a:off x="4450813" y="2387084"/>
            <a:ext cx="2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5"/>
          <p:cNvSpPr/>
          <p:nvPr/>
        </p:nvSpPr>
        <p:spPr>
          <a:xfrm>
            <a:off x="4450813" y="2387084"/>
            <a:ext cx="2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5"/>
          <p:cNvSpPr txBox="1"/>
          <p:nvPr/>
        </p:nvSpPr>
        <p:spPr>
          <a:xfrm>
            <a:off x="2735694" y="3237671"/>
            <a:ext cx="367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gardenbirdsurvey.nz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5"/>
          <p:cNvSpPr txBox="1"/>
          <p:nvPr/>
        </p:nvSpPr>
        <p:spPr>
          <a:xfrm>
            <a:off x="1027233" y="1139828"/>
            <a:ext cx="707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make our birds count</a:t>
            </a:r>
            <a:endParaRPr/>
          </a:p>
        </p:txBody>
      </p:sp>
      <p:sp>
        <p:nvSpPr>
          <p:cNvPr id="383" name="Google Shape;383;p55"/>
          <p:cNvSpPr txBox="1"/>
          <p:nvPr/>
        </p:nvSpPr>
        <p:spPr>
          <a:xfrm>
            <a:off x="2140226" y="2036692"/>
            <a:ext cx="525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 June – 7 July 2024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>
            <a:spLocks noGrp="1"/>
          </p:cNvSpPr>
          <p:nvPr>
            <p:ph type="title"/>
          </p:nvPr>
        </p:nvSpPr>
        <p:spPr>
          <a:xfrm>
            <a:off x="386400" y="47450"/>
            <a:ext cx="8371200" cy="10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We can be scientists!</a:t>
            </a:r>
            <a:endParaRPr sz="3200" b="1"/>
          </a:p>
        </p:txBody>
      </p:sp>
      <p:sp>
        <p:nvSpPr>
          <p:cNvPr id="279" name="Google Shape;279;p44"/>
          <p:cNvSpPr txBox="1"/>
          <p:nvPr/>
        </p:nvSpPr>
        <p:spPr>
          <a:xfrm>
            <a:off x="2112818" y="4851000"/>
            <a:ext cx="5504632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/>
              <a:t>© Manaaki Whenua – Landcare Research and The University of Waikato Te Whare Wānanga o Waikato | </a:t>
            </a:r>
            <a:r>
              <a:rPr lang="en-US" sz="700" u="sng" dirty="0">
                <a:solidFill>
                  <a:schemeClr val="hlink"/>
                </a:solidFill>
                <a:hlinkClick r:id="rId3"/>
              </a:rPr>
              <a:t>www.sciencelearn.org.nz</a:t>
            </a:r>
            <a:r>
              <a:rPr lang="en-US" sz="700" dirty="0"/>
              <a:t>  </a:t>
            </a:r>
            <a:endParaRPr sz="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A36CD-E7DE-1D89-8FE9-9FA84DB19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453" y="1191948"/>
            <a:ext cx="6567055" cy="3659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F51E2-8C5E-5065-A6B7-F0E1932EDD4E}"/>
              </a:ext>
            </a:extLst>
          </p:cNvPr>
          <p:cNvSpPr txBox="1"/>
          <p:nvPr/>
        </p:nvSpPr>
        <p:spPr>
          <a:xfrm>
            <a:off x="180109" y="1484448"/>
            <a:ext cx="1530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29CB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video here is</a:t>
            </a:r>
            <a:endParaRPr lang="en-US" b="0" dirty="0">
              <a:effectLst/>
            </a:endParaRPr>
          </a:p>
          <a:p>
            <a:r>
              <a:rPr lang="en-US" sz="1800" b="0" i="0" u="sng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5"/>
              </a:rPr>
              <a:t>Manu – past, present and future</a:t>
            </a:r>
            <a:r>
              <a:rPr lang="en-US" sz="1800" b="0" i="0" u="none" strike="noStrike" dirty="0">
                <a:solidFill>
                  <a:srgbClr val="029CBE"/>
                </a:solidFill>
                <a:effectLst/>
                <a:latin typeface="Arial" panose="020B0604020202020204" pitchFamily="34" charset="0"/>
              </a:rPr>
              <a:t>.</a:t>
            </a:r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414068" y="11885"/>
            <a:ext cx="8272732" cy="105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/>
              <a:t>Titiro whakamuri, haere whakamua</a:t>
            </a:r>
            <a:endParaRPr sz="3200" b="1"/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447203" y="1187404"/>
            <a:ext cx="4038600" cy="351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288" name="Google Shape;288;p45"/>
          <p:cNvGrpSpPr/>
          <p:nvPr/>
        </p:nvGrpSpPr>
        <p:grpSpPr>
          <a:xfrm>
            <a:off x="458204" y="1591746"/>
            <a:ext cx="8227591" cy="2611281"/>
            <a:chOff x="1004" y="391595"/>
            <a:chExt cx="8227591" cy="2611281"/>
          </a:xfrm>
        </p:grpSpPr>
        <p:sp>
          <p:nvSpPr>
            <p:cNvPr id="289" name="Google Shape;289;p45"/>
            <p:cNvSpPr/>
            <p:nvPr/>
          </p:nvSpPr>
          <p:spPr>
            <a:xfrm>
              <a:off x="1004" y="391595"/>
              <a:ext cx="3526110" cy="22390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08700"/>
                </a:gs>
                <a:gs pos="80000">
                  <a:srgbClr val="FFB300"/>
                </a:gs>
                <a:gs pos="100000">
                  <a:srgbClr val="FFB5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5"/>
            <p:cNvSpPr/>
            <p:nvPr/>
          </p:nvSpPr>
          <p:spPr>
            <a:xfrm>
              <a:off x="392794" y="763796"/>
              <a:ext cx="3526110" cy="22390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BAF1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5"/>
            <p:cNvSpPr txBox="1"/>
            <p:nvPr/>
          </p:nvSpPr>
          <p:spPr>
            <a:xfrm>
              <a:off x="458374" y="829376"/>
              <a:ext cx="3394950" cy="210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look to the past to understand what we need to do to improve our future. What we could do and what we shouldn't do! 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5"/>
            <p:cNvSpPr/>
            <p:nvPr/>
          </p:nvSpPr>
          <p:spPr>
            <a:xfrm>
              <a:off x="4310695" y="391595"/>
              <a:ext cx="3526110" cy="22390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08700"/>
                </a:gs>
                <a:gs pos="80000">
                  <a:srgbClr val="FFB300"/>
                </a:gs>
                <a:gs pos="100000">
                  <a:srgbClr val="FFB5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5"/>
            <p:cNvSpPr/>
            <p:nvPr/>
          </p:nvSpPr>
          <p:spPr>
            <a:xfrm>
              <a:off x="4702485" y="763796"/>
              <a:ext cx="3526110" cy="22390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BAF1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5"/>
            <p:cNvSpPr txBox="1"/>
            <p:nvPr/>
          </p:nvSpPr>
          <p:spPr>
            <a:xfrm>
              <a:off x="4768065" y="829376"/>
              <a:ext cx="3394950" cy="210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would like to find out what our taiao looked before we were born. You will be leading the investigation by speaking to a whānau member, a kaiako or iwi member who can share those stories with you.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>
            <a:spLocks noGrp="1"/>
          </p:cNvSpPr>
          <p:nvPr>
            <p:ph type="title"/>
          </p:nvPr>
        </p:nvSpPr>
        <p:spPr>
          <a:xfrm>
            <a:off x="414075" y="11874"/>
            <a:ext cx="82728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7323"/>
              <a:buFont typeface="Verdana"/>
              <a:buNone/>
            </a:pPr>
            <a:r>
              <a:rPr lang="en-US" sz="3550" b="1"/>
              <a:t>Question time! </a:t>
            </a:r>
            <a:br>
              <a:rPr lang="en-US" sz="1800" b="1" cap="none"/>
            </a:br>
            <a:r>
              <a:rPr lang="en-US" sz="1800"/>
              <a:t>Use this template or create your own to get this investigation started!</a:t>
            </a:r>
            <a:endParaRPr/>
          </a:p>
        </p:txBody>
      </p:sp>
      <p:pic>
        <p:nvPicPr>
          <p:cNvPr id="301" name="Google Shape;301;p46" descr="A screenshot of a compu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4011" y="1371670"/>
            <a:ext cx="4038600" cy="317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200" b="1"/>
              <a:t>Birds and their names</a:t>
            </a:r>
            <a:endParaRPr sz="3200" b="1"/>
          </a:p>
        </p:txBody>
      </p:sp>
      <p:sp>
        <p:nvSpPr>
          <p:cNvPr id="308" name="Google Shape;308;p47"/>
          <p:cNvSpPr txBox="1">
            <a:spLocks noGrp="1"/>
          </p:cNvSpPr>
          <p:nvPr>
            <p:ph type="body" idx="1"/>
          </p:nvPr>
        </p:nvSpPr>
        <p:spPr>
          <a:xfrm>
            <a:off x="328547" y="1235929"/>
            <a:ext cx="39708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3AAB6"/>
              </a:buClr>
              <a:buSzPts val="2400"/>
              <a:buChar char="•"/>
            </a:pPr>
            <a:r>
              <a:rPr lang="en-US" sz="2400">
                <a:solidFill>
                  <a:srgbClr val="43AAB6"/>
                </a:solidFill>
              </a:rPr>
              <a:t>Did you know that the tūī is known by 13 different names?  </a:t>
            </a:r>
            <a:endParaRPr sz="2400">
              <a:solidFill>
                <a:srgbClr val="43AAB6"/>
              </a:solidFill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43AAB6"/>
              </a:buClr>
              <a:buSzPts val="2400"/>
              <a:buChar char="•"/>
            </a:pPr>
            <a:r>
              <a:rPr lang="en-US" sz="2400">
                <a:solidFill>
                  <a:srgbClr val="43AAB6"/>
                </a:solidFill>
              </a:rPr>
              <a:t>Have a look at the </a:t>
            </a:r>
            <a:r>
              <a:rPr lang="en-US" sz="2400" u="sng">
                <a:solidFill>
                  <a:srgbClr val="43AAB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Manaaki Whenua site</a:t>
            </a:r>
            <a:r>
              <a:rPr lang="en-US" sz="2400">
                <a:solidFill>
                  <a:srgbClr val="43AAB6"/>
                </a:solidFill>
              </a:rPr>
              <a:t> for more videos.</a:t>
            </a:r>
            <a:r>
              <a:rPr lang="en-US">
                <a:solidFill>
                  <a:srgbClr val="43AAB6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>
              <a:solidFill>
                <a:srgbClr val="43AAB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9" name="Google Shape;309;p47" descr="A cartoon of a bird on a tre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99638" y="1473875"/>
            <a:ext cx="40386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209191" y="205979"/>
            <a:ext cx="842369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b="1"/>
              <a:t>Seabirds are remarkable creatures</a:t>
            </a:r>
            <a:endParaRPr b="1"/>
          </a:p>
        </p:txBody>
      </p:sp>
      <p:sp>
        <p:nvSpPr>
          <p:cNvPr id="316" name="Google Shape;316;p48"/>
          <p:cNvSpPr txBox="1">
            <a:spLocks noGrp="1"/>
          </p:cNvSpPr>
          <p:nvPr>
            <p:ph type="body" idx="1"/>
          </p:nvPr>
        </p:nvSpPr>
        <p:spPr>
          <a:xfrm>
            <a:off x="369550" y="1286800"/>
            <a:ext cx="40386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AAB6"/>
              </a:buClr>
              <a:buSzPts val="2000"/>
              <a:buChar char="•"/>
            </a:pPr>
            <a:r>
              <a:rPr lang="en-US" sz="2000">
                <a:solidFill>
                  <a:srgbClr val="43AAB6"/>
                </a:solidFill>
              </a:rPr>
              <a:t>Many are exceptional fliers, covering huge distances in search of food. </a:t>
            </a:r>
            <a:endParaRPr sz="2000">
              <a:solidFill>
                <a:srgbClr val="43AAB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AAB6"/>
              </a:buClr>
              <a:buSzPts val="2000"/>
              <a:buChar char="•"/>
            </a:pPr>
            <a:r>
              <a:rPr lang="en-US" sz="2000">
                <a:solidFill>
                  <a:srgbClr val="43AAB6"/>
                </a:solidFill>
              </a:rPr>
              <a:t>They provide nutrient-rich deposits that enhance the soil and plant growth.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AAB6"/>
              </a:buClr>
              <a:buSzPts val="2000"/>
              <a:buChar char="•"/>
            </a:pPr>
            <a:r>
              <a:rPr lang="en-US" sz="2000">
                <a:solidFill>
                  <a:srgbClr val="43AAB6"/>
                </a:solidFill>
              </a:rPr>
              <a:t>They are indicators of the health of our ecosystem.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AAB6"/>
              </a:buClr>
              <a:buSzPts val="2000"/>
              <a:buChar char="•"/>
            </a:pPr>
            <a:r>
              <a:rPr lang="en-US" sz="2000">
                <a:solidFill>
                  <a:srgbClr val="43AAB6"/>
                </a:solidFill>
              </a:rPr>
              <a:t>They regulate prey and pest populations.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317" name="Google Shape;317;p48" descr="A bird flying in the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459" r="-1" b="28502"/>
          <a:stretch/>
        </p:blipFill>
        <p:spPr>
          <a:xfrm>
            <a:off x="4594286" y="1286796"/>
            <a:ext cx="4038599" cy="351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>
            <a:spLocks noGrp="1"/>
          </p:cNvSpPr>
          <p:nvPr>
            <p:ph type="title"/>
          </p:nvPr>
        </p:nvSpPr>
        <p:spPr>
          <a:xfrm>
            <a:off x="155276" y="205979"/>
            <a:ext cx="857465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/>
              <a:t>… but rubbish makes our birds sick.</a:t>
            </a:r>
            <a:endParaRPr b="1"/>
          </a:p>
        </p:txBody>
      </p:sp>
      <p:sp>
        <p:nvSpPr>
          <p:cNvPr id="324" name="Google Shape;324;p49"/>
          <p:cNvSpPr txBox="1">
            <a:spLocks noGrp="1"/>
          </p:cNvSpPr>
          <p:nvPr>
            <p:ph type="body" idx="1"/>
          </p:nvPr>
        </p:nvSpPr>
        <p:spPr>
          <a:xfrm>
            <a:off x="447200" y="1187400"/>
            <a:ext cx="39588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55600" algn="l" rtl="0">
              <a:spcBef>
                <a:spcPts val="560"/>
              </a:spcBef>
              <a:spcAft>
                <a:spcPts val="0"/>
              </a:spcAft>
              <a:buClr>
                <a:srgbClr val="43AAB6"/>
              </a:buClr>
              <a:buSzPts val="3000"/>
              <a:buChar char="•"/>
            </a:pPr>
            <a:r>
              <a:rPr lang="en-US" sz="3000">
                <a:solidFill>
                  <a:srgbClr val="43AAB6"/>
                </a:solidFill>
              </a:rPr>
              <a:t>Humans are polluting the oceans by allowing all sorts of rubbish to end up in and by the ocean!</a:t>
            </a:r>
            <a:endParaRPr sz="3000"/>
          </a:p>
        </p:txBody>
      </p:sp>
      <p:pic>
        <p:nvPicPr>
          <p:cNvPr id="325" name="Google Shape;325;p49" descr="A pile of trash on the 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551" y="1706483"/>
            <a:ext cx="4209586" cy="278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9"/>
          <p:cNvSpPr txBox="1"/>
          <p:nvPr/>
        </p:nvSpPr>
        <p:spPr>
          <a:xfrm rot="5400000">
            <a:off x="8162893" y="3709837"/>
            <a:ext cx="136642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Kevin Krejci,</a:t>
            </a:r>
            <a:r>
              <a:rPr lang="en-US" sz="7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en-US" sz="700" u="sng">
                <a:solidFill>
                  <a:srgbClr val="477DCA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 sz="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Verdana"/>
              <a:buNone/>
            </a:pPr>
            <a:r>
              <a:rPr lang="en-US" sz="2300" b="1"/>
              <a:t>Just look at this seabird! It had ingested so much rubbish while looking for actual food. </a:t>
            </a:r>
            <a:endParaRPr b="1"/>
          </a:p>
        </p:txBody>
      </p:sp>
      <p:pic>
        <p:nvPicPr>
          <p:cNvPr id="333" name="Google Shape;333;p50" descr="A bird on the 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8874" y="1254163"/>
            <a:ext cx="4869423" cy="37098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0"/>
          <p:cNvSpPr txBox="1"/>
          <p:nvPr/>
        </p:nvSpPr>
        <p:spPr>
          <a:xfrm rot="5400000">
            <a:off x="5193459" y="3006356"/>
            <a:ext cx="383029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Photo by Chris Jordan for </a:t>
            </a:r>
            <a:r>
              <a:rPr lang="en-US" sz="700">
                <a:solidFill>
                  <a:srgbClr val="202122"/>
                </a:solidFill>
                <a:latin typeface="Verdana"/>
                <a:ea typeface="Verdana"/>
                <a:cs typeface="Verdana"/>
                <a:sym typeface="Verdana"/>
              </a:rPr>
              <a:t>U.S. Fish and Wildlife Service Headquarters, </a:t>
            </a:r>
            <a:r>
              <a:rPr lang="en-US" sz="7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 sz="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/>
              <a:t>Examination time! </a:t>
            </a:r>
            <a:endParaRPr sz="3200" b="1"/>
          </a:p>
        </p:txBody>
      </p:sp>
      <p:pic>
        <p:nvPicPr>
          <p:cNvPr id="341" name="Google Shape;341;p51" descr="A group of girls working on a projec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91075" y="1282773"/>
            <a:ext cx="4038600" cy="302698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1"/>
          <p:cNvSpPr txBox="1"/>
          <p:nvPr/>
        </p:nvSpPr>
        <p:spPr>
          <a:xfrm>
            <a:off x="282745" y="1739943"/>
            <a:ext cx="4130100" cy="2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43AAB6"/>
              </a:buClr>
              <a:buSzPts val="2800"/>
              <a:buChar char="•"/>
            </a:pPr>
            <a:r>
              <a:rPr lang="en-US" sz="2800">
                <a:solidFill>
                  <a:srgbClr val="43AAB6"/>
                </a:solidFill>
              </a:rPr>
              <a:t>Closely examine the contents in front of you.</a:t>
            </a:r>
            <a:endParaRPr sz="2800">
              <a:solidFill>
                <a:srgbClr val="43AAB6"/>
              </a:solidFill>
            </a:endParaRPr>
          </a:p>
          <a:p>
            <a:pPr marL="285750" marR="0" lvl="0" indent="-311150" algn="l" rtl="0">
              <a:spcBef>
                <a:spcPts val="800"/>
              </a:spcBef>
              <a:spcAft>
                <a:spcPts val="0"/>
              </a:spcAft>
              <a:buClr>
                <a:srgbClr val="43AAB6"/>
              </a:buClr>
              <a:buSzPts val="2800"/>
              <a:buChar char="•"/>
            </a:pPr>
            <a:r>
              <a:rPr lang="en-US" sz="2800">
                <a:solidFill>
                  <a:srgbClr val="43AAB6"/>
                </a:solidFill>
              </a:rPr>
              <a:t>Create labels and place the contents in categories. </a:t>
            </a:r>
            <a:endParaRPr sz="1800"/>
          </a:p>
        </p:txBody>
      </p:sp>
      <p:sp>
        <p:nvSpPr>
          <p:cNvPr id="343" name="Google Shape;343;p51"/>
          <p:cNvSpPr txBox="1"/>
          <p:nvPr/>
        </p:nvSpPr>
        <p:spPr>
          <a:xfrm>
            <a:off x="4725822" y="4310793"/>
            <a:ext cx="4315119" cy="20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© </a:t>
            </a:r>
            <a:r>
              <a:rPr lang="en-US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 Kura o Manunui, and Manaaki Whenua – Landcare Research</a:t>
            </a:r>
            <a:endParaRPr sz="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BS template">
      <a:dk1>
        <a:srgbClr val="000000"/>
      </a:dk1>
      <a:lt1>
        <a:srgbClr val="FFFFFF"/>
      </a:lt1>
      <a:dk2>
        <a:srgbClr val="7EA0CF"/>
      </a:dk2>
      <a:lt2>
        <a:srgbClr val="7EC7CF"/>
      </a:lt2>
      <a:accent1>
        <a:srgbClr val="C0CC7A"/>
      </a:accent1>
      <a:accent2>
        <a:srgbClr val="9DBF3B"/>
      </a:accent2>
      <a:accent3>
        <a:srgbClr val="FCAF1D"/>
      </a:accent3>
      <a:accent4>
        <a:srgbClr val="B14038"/>
      </a:accent4>
      <a:accent5>
        <a:srgbClr val="76CED9"/>
      </a:accent5>
      <a:accent6>
        <a:srgbClr val="3EC2C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BS template">
      <a:dk1>
        <a:srgbClr val="000000"/>
      </a:dk1>
      <a:lt1>
        <a:srgbClr val="FFFFFF"/>
      </a:lt1>
      <a:dk2>
        <a:srgbClr val="7EA0CF"/>
      </a:dk2>
      <a:lt2>
        <a:srgbClr val="7EC7CF"/>
      </a:lt2>
      <a:accent1>
        <a:srgbClr val="C0CC7A"/>
      </a:accent1>
      <a:accent2>
        <a:srgbClr val="9DBF3B"/>
      </a:accent2>
      <a:accent3>
        <a:srgbClr val="FCAF1D"/>
      </a:accent3>
      <a:accent4>
        <a:srgbClr val="B14038"/>
      </a:accent4>
      <a:accent5>
        <a:srgbClr val="76CED9"/>
      </a:accent5>
      <a:accent6>
        <a:srgbClr val="3EC2C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BS template">
      <a:dk1>
        <a:srgbClr val="000000"/>
      </a:dk1>
      <a:lt1>
        <a:srgbClr val="FFFFFF"/>
      </a:lt1>
      <a:dk2>
        <a:srgbClr val="7EA0CF"/>
      </a:dk2>
      <a:lt2>
        <a:srgbClr val="7EC7CF"/>
      </a:lt2>
      <a:accent1>
        <a:srgbClr val="C0CC7A"/>
      </a:accent1>
      <a:accent2>
        <a:srgbClr val="9DBF3B"/>
      </a:accent2>
      <a:accent3>
        <a:srgbClr val="FCAF1D"/>
      </a:accent3>
      <a:accent4>
        <a:srgbClr val="B14038"/>
      </a:accent4>
      <a:accent5>
        <a:srgbClr val="76CED9"/>
      </a:accent5>
      <a:accent6>
        <a:srgbClr val="3EC2C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1656</Words>
  <Application>Microsoft Office PowerPoint</Application>
  <PresentationFormat>On-screen Show (16:9)</PresentationFormat>
  <Paragraphs>165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</vt:lpstr>
      <vt:lpstr>Verdana</vt:lpstr>
      <vt:lpstr>Office Theme</vt:lpstr>
      <vt:lpstr>Office Theme</vt:lpstr>
      <vt:lpstr>Office Theme</vt:lpstr>
      <vt:lpstr>PowerPoint Presentation</vt:lpstr>
      <vt:lpstr>We can be scientists!</vt:lpstr>
      <vt:lpstr>Titiro whakamuri, haere whakamua</vt:lpstr>
      <vt:lpstr>Question time!  Use this template or create your own to get this investigation started!</vt:lpstr>
      <vt:lpstr>Birds and their names</vt:lpstr>
      <vt:lpstr>Seabirds are remarkable creatures</vt:lpstr>
      <vt:lpstr>… but rubbish makes our birds sick.</vt:lpstr>
      <vt:lpstr>Just look at this seabird! It had ingested so much rubbish while looking for actual food. </vt:lpstr>
      <vt:lpstr>Examination time! </vt:lpstr>
      <vt:lpstr>Ake ake...forever and ever</vt:lpstr>
      <vt:lpstr>Ake ake...forever and ever</vt:lpstr>
      <vt:lpstr>Ko te pakanga a ngā manu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Vanya Bootham</cp:lastModifiedBy>
  <cp:revision>2</cp:revision>
  <dcterms:modified xsi:type="dcterms:W3CDTF">2024-07-23T23:49:14Z</dcterms:modified>
</cp:coreProperties>
</file>