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2228850"/>
  <p:embeddedFontLst>
    <p:embeddedFont>
      <p:font typeface="Libre Franklin Medium" pitchFamily="2"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
      <p:font typeface="Times" panose="02020603050405020304" pitchFamily="18"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5">
          <p15:clr>
            <a:srgbClr val="A4A3A4"/>
          </p15:clr>
        </p15:guide>
        <p15:guide id="2"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48224-E587-427D-8404-B65E2806432D}" v="1" dt="2024-06-27T04:40:59.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305"/>
        <p:guide pos="43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ya Bootham" userId="ee324ef3c8feaad3" providerId="LiveId" clId="{BC948224-E587-427D-8404-B65E2806432D}"/>
    <pc:docChg chg="modSld">
      <pc:chgData name="Vanya Bootham" userId="ee324ef3c8feaad3" providerId="LiveId" clId="{BC948224-E587-427D-8404-B65E2806432D}" dt="2024-06-27T04:41:35.542" v="10" actId="14100"/>
      <pc:docMkLst>
        <pc:docMk/>
      </pc:docMkLst>
      <pc:sldChg chg="addSp modSp mod">
        <pc:chgData name="Vanya Bootham" userId="ee324ef3c8feaad3" providerId="LiveId" clId="{BC948224-E587-427D-8404-B65E2806432D}" dt="2024-06-27T04:41:35.542" v="10" actId="14100"/>
        <pc:sldMkLst>
          <pc:docMk/>
          <pc:sldMk cId="0" sldId="257"/>
        </pc:sldMkLst>
        <pc:spChg chg="add mod">
          <ac:chgData name="Vanya Bootham" userId="ee324ef3c8feaad3" providerId="LiveId" clId="{BC948224-E587-427D-8404-B65E2806432D}" dt="2024-06-27T04:41:35.542" v="10" actId="14100"/>
          <ac:spMkLst>
            <pc:docMk/>
            <pc:sldMk cId="0" sldId="257"/>
            <ac:spMk id="2" creationId="{0B0ABAB0-E221-9827-835F-134E3CF32BBC}"/>
          </ac:spMkLst>
        </pc:spChg>
        <pc:spChg chg="mod">
          <ac:chgData name="Vanya Bootham" userId="ee324ef3c8feaad3" providerId="LiveId" clId="{BC948224-E587-427D-8404-B65E2806432D}" dt="2024-06-27T04:41:26.390" v="7" actId="14100"/>
          <ac:spMkLst>
            <pc:docMk/>
            <pc:sldMk cId="0" sldId="257"/>
            <ac:spMk id="194" creationId="{00000000-0000-0000-0000-000000000000}"/>
          </ac:spMkLst>
        </pc:spChg>
        <pc:picChg chg="mod">
          <ac:chgData name="Vanya Bootham" userId="ee324ef3c8feaad3" providerId="LiveId" clId="{BC948224-E587-427D-8404-B65E2806432D}" dt="2024-06-27T04:41:22.080" v="6" actId="1076"/>
          <ac:picMkLst>
            <pc:docMk/>
            <pc:sldMk cId="0" sldId="257"/>
            <ac:picMk id="19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learn.org.nz/resources/2997-titiro-observing-my-environ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ardenbirdsurvey.nz/quizzes-te-reo-maor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ardenbirdsurvey.nz/quizz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learn.org.nz/videos/2212-manu-identific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c.govt.nz/nature/native-animals/birds/bird-songs-and-cal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c.govt.nz/nature/native-animals/birds/bird-songs-and-cal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ardenbirdsurvey.nz/wp-content/uploads/2022/03/A3-Bird-ID-Poster_portrait_Maori.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ardenbirdsurvey.nz/wp-content/uploads/2022/03/a3-bird-id-poster_portrait-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learn.org.nz/resources/308-feathers-and-fligh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383b7bdbe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7383b7bdbe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outcomes for tauira in this activity:</a:t>
            </a:r>
            <a:endParaRPr/>
          </a:p>
          <a:p>
            <a:pPr marL="171450" lvl="0" indent="-171450" algn="l" rtl="0">
              <a:spcBef>
                <a:spcPts val="0"/>
              </a:spcBef>
              <a:spcAft>
                <a:spcPts val="0"/>
              </a:spcAft>
              <a:buClr>
                <a:schemeClr val="dk1"/>
              </a:buClr>
              <a:buSzPts val="1200"/>
              <a:buChar char="•"/>
            </a:pPr>
            <a:r>
              <a:rPr lang="en-US" b="1"/>
              <a:t>Cultural Identity</a:t>
            </a:r>
            <a:r>
              <a:rPr lang="en-US"/>
              <a:t>: Fostering a sense of cultural identity and pride in students' Māori heritage through the exploration of indigenous perspectives on science and the environment.</a:t>
            </a:r>
            <a:endParaRPr/>
          </a:p>
          <a:p>
            <a:pPr marL="171450" lvl="0" indent="-171450" algn="l" rtl="0">
              <a:spcBef>
                <a:spcPts val="0"/>
              </a:spcBef>
              <a:spcAft>
                <a:spcPts val="0"/>
              </a:spcAft>
              <a:buClr>
                <a:schemeClr val="dk1"/>
              </a:buClr>
              <a:buSzPts val="1200"/>
              <a:buChar char="•"/>
            </a:pPr>
            <a:r>
              <a:rPr lang="en-US" b="1"/>
              <a:t>Whakapapa</a:t>
            </a:r>
            <a:r>
              <a:rPr lang="en-US"/>
              <a:t>: Understanding the interconnectedness and relationships within the natural world, including genealogy, ecological systems and environmental sustainability.</a:t>
            </a:r>
            <a:endParaRPr/>
          </a:p>
          <a:p>
            <a:pPr marL="171450" lvl="0" indent="-171450" algn="l" rtl="0">
              <a:spcBef>
                <a:spcPts val="0"/>
              </a:spcBef>
              <a:spcAft>
                <a:spcPts val="0"/>
              </a:spcAft>
              <a:buClr>
                <a:schemeClr val="dk1"/>
              </a:buClr>
              <a:buSzPts val="1200"/>
              <a:buChar char="•"/>
            </a:pPr>
            <a:r>
              <a:rPr lang="en-US" b="1"/>
              <a:t>Tikanga</a:t>
            </a:r>
            <a:r>
              <a:rPr lang="en-US"/>
              <a:t>: Applying tikanga (protocols) and kaitiakitanga (guardianship) principles to science learning, including ethical considerations and responsibilities towards the environment.</a:t>
            </a:r>
            <a:endParaRPr/>
          </a:p>
          <a:p>
            <a:pPr marL="171450" lvl="0" indent="-171450" algn="l" rtl="0">
              <a:spcBef>
                <a:spcPts val="0"/>
              </a:spcBef>
              <a:spcAft>
                <a:spcPts val="0"/>
              </a:spcAft>
              <a:buClr>
                <a:schemeClr val="dk1"/>
              </a:buClr>
              <a:buSzPts val="1200"/>
              <a:buChar char="•"/>
            </a:pPr>
            <a:r>
              <a:rPr lang="en-US" b="1"/>
              <a:t>Observation and Inquiry</a:t>
            </a:r>
            <a:r>
              <a:rPr lang="en-US"/>
              <a:t>: Developing skills in observation, inquiry and investigation through hands-on experiences and culturally relevant contexts.</a:t>
            </a:r>
            <a:endParaRPr/>
          </a:p>
        </p:txBody>
      </p:sp>
      <p:sp>
        <p:nvSpPr>
          <p:cNvPr id="184" name="Google Shape;184;g27383b7bdbe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highlight>
                  <a:srgbClr val="F5F5F5"/>
                </a:highlight>
                <a:latin typeface="Calibri"/>
                <a:ea typeface="Calibri"/>
                <a:cs typeface="Calibri"/>
                <a:sym typeface="Calibri"/>
              </a:rPr>
              <a:t>Activity notes:</a:t>
            </a:r>
            <a:endParaRPr b="1" u="sng">
              <a:solidFill>
                <a:srgbClr val="000000"/>
              </a:solidFill>
              <a:highlight>
                <a:srgbClr val="F5F5F5"/>
              </a:highlight>
              <a:latin typeface="Calibri"/>
              <a:ea typeface="Calibri"/>
              <a:cs typeface="Calibri"/>
              <a:sym typeface="Calibri"/>
            </a:endParaRPr>
          </a:p>
          <a:p>
            <a:pPr marL="171450" lvl="0" indent="-171450" algn="l" rtl="0">
              <a:spcBef>
                <a:spcPts val="0"/>
              </a:spcBef>
              <a:spcAft>
                <a:spcPts val="0"/>
              </a:spcAft>
              <a:buClr>
                <a:srgbClr val="444444"/>
              </a:buClr>
              <a:buSzPts val="1200"/>
              <a:buFont typeface="Arial"/>
              <a:buChar char="•"/>
            </a:pPr>
            <a:r>
              <a:rPr lang="en-US">
                <a:solidFill>
                  <a:srgbClr val="444444"/>
                </a:solidFill>
                <a:highlight>
                  <a:srgbClr val="F5F5F5"/>
                </a:highlight>
                <a:latin typeface="Calibri"/>
                <a:ea typeface="Calibri"/>
                <a:cs typeface="Calibri"/>
                <a:sym typeface="Calibri"/>
              </a:rPr>
              <a:t>The activity </a:t>
            </a:r>
            <a:r>
              <a:rPr lang="en-US" b="0" i="0">
                <a:solidFill>
                  <a:srgbClr val="444444"/>
                </a:solidFill>
                <a:highlight>
                  <a:srgbClr val="F5F5F5"/>
                </a:highlight>
                <a:latin typeface="Calibri"/>
                <a:ea typeface="Calibri"/>
                <a:cs typeface="Calibri"/>
                <a:sym typeface="Calibri"/>
              </a:rPr>
              <a:t>​</a:t>
            </a:r>
            <a:r>
              <a:rPr lang="en-US" u="sng">
                <a:solidFill>
                  <a:schemeClr val="hlink"/>
                </a:solidFill>
                <a:highlight>
                  <a:srgbClr val="F5F5F5"/>
                </a:highlight>
                <a:hlinkClick r:id="rId3"/>
              </a:rPr>
              <a:t>Titiro – observing my environment</a:t>
            </a:r>
            <a:r>
              <a:rPr lang="en-US">
                <a:highlight>
                  <a:srgbClr val="F5F5F5"/>
                </a:highlight>
              </a:rPr>
              <a:t> encourages tamariki to actively use all five senses to make observations in an outdoor school setting. </a:t>
            </a:r>
            <a:endParaRPr/>
          </a:p>
          <a:p>
            <a:pPr marL="0" lvl="0" indent="0" algn="l" rtl="0">
              <a:spcBef>
                <a:spcPts val="0"/>
              </a:spcBef>
              <a:spcAft>
                <a:spcPts val="0"/>
              </a:spcAft>
              <a:buNone/>
            </a:pPr>
            <a:endParaRPr>
              <a:highlight>
                <a:srgbClr val="F5F5F5"/>
              </a:highlight>
            </a:endParaRPr>
          </a:p>
          <a:p>
            <a:pPr marL="0" lvl="0" indent="0" algn="l" rtl="0">
              <a:spcBef>
                <a:spcPts val="0"/>
              </a:spcBef>
              <a:spcAft>
                <a:spcPts val="0"/>
              </a:spcAft>
              <a:buNone/>
            </a:pPr>
            <a:endParaRPr/>
          </a:p>
        </p:txBody>
      </p:sp>
      <p:sp>
        <p:nvSpPr>
          <p:cNvPr id="272" name="Google Shape;2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The quizzes from The Garden Bird Survey website feature images and questions with multi-choice answers.</a:t>
            </a:r>
            <a:endParaRPr/>
          </a:p>
          <a:p>
            <a:pPr marL="171450" lvl="0" indent="-171450" algn="l" rtl="0">
              <a:spcBef>
                <a:spcPts val="0"/>
              </a:spcBef>
              <a:spcAft>
                <a:spcPts val="0"/>
              </a:spcAft>
              <a:buClr>
                <a:schemeClr val="dk1"/>
              </a:buClr>
              <a:buSzPts val="1200"/>
              <a:buFont typeface="Arial"/>
              <a:buChar char="•"/>
            </a:pPr>
            <a:r>
              <a:rPr lang="en-US"/>
              <a:t>The quizzes are self-marking with red and green responses.</a:t>
            </a:r>
            <a:endParaRPr/>
          </a:p>
          <a:p>
            <a:pPr marL="171450" lvl="0" indent="-171450" algn="l" rtl="0">
              <a:spcBef>
                <a:spcPts val="0"/>
              </a:spcBef>
              <a:spcAft>
                <a:spcPts val="0"/>
              </a:spcAft>
              <a:buClr>
                <a:schemeClr val="dk1"/>
              </a:buClr>
              <a:buSzPts val="1200"/>
              <a:buFont typeface="Arial"/>
              <a:buChar char="•"/>
            </a:pPr>
            <a:r>
              <a:rPr lang="en-US" u="sng">
                <a:solidFill>
                  <a:schemeClr val="hlink"/>
                </a:solidFill>
                <a:hlinkClick r:id="rId3"/>
              </a:rPr>
              <a:t>He aha ēnei manu?</a:t>
            </a:r>
            <a:r>
              <a:rPr lang="en-US"/>
              <a:t> – features quizzes in te reo Māori.</a:t>
            </a:r>
            <a:endParaRPr/>
          </a:p>
          <a:p>
            <a:pPr marL="171450" lvl="0" indent="-171450" algn="l" rtl="0">
              <a:spcBef>
                <a:spcPts val="0"/>
              </a:spcBef>
              <a:spcAft>
                <a:spcPts val="0"/>
              </a:spcAft>
              <a:buClr>
                <a:schemeClr val="dk1"/>
              </a:buClr>
              <a:buSzPts val="1200"/>
              <a:buFont typeface="Arial"/>
              <a:buChar char="•"/>
            </a:pPr>
            <a:r>
              <a:rPr lang="en-US"/>
              <a:t>These </a:t>
            </a:r>
            <a:r>
              <a:rPr lang="en-US" u="sng">
                <a:solidFill>
                  <a:schemeClr val="hlink"/>
                </a:solidFill>
                <a:hlinkClick r:id="rId4"/>
              </a:rPr>
              <a:t>quizzes</a:t>
            </a:r>
            <a:r>
              <a:rPr lang="en-US"/>
              <a:t> are in English.</a:t>
            </a:r>
            <a:endParaRPr/>
          </a:p>
          <a:p>
            <a:pPr marL="0" lvl="0" indent="0" algn="l" rtl="0">
              <a:spcBef>
                <a:spcPts val="0"/>
              </a:spcBef>
              <a:spcAft>
                <a:spcPts val="0"/>
              </a:spcAft>
              <a:buNone/>
            </a:pPr>
            <a:endParaRPr/>
          </a:p>
        </p:txBody>
      </p:sp>
      <p:sp>
        <p:nvSpPr>
          <p:cNvPr id="281" name="Google Shape;2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0" name="Google Shape;2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a:t>
            </a:r>
            <a:endParaRPr b="1" i="1"/>
          </a:p>
          <a:p>
            <a:pPr marL="0" lvl="0" indent="0" algn="l" rtl="0">
              <a:spcBef>
                <a:spcPts val="0"/>
              </a:spcBef>
              <a:spcAft>
                <a:spcPts val="0"/>
              </a:spcAft>
              <a:buNone/>
            </a:pPr>
            <a:r>
              <a:rPr lang="en-US"/>
              <a:t>In this </a:t>
            </a:r>
            <a:r>
              <a:rPr lang="en-US" u="sng">
                <a:solidFill>
                  <a:schemeClr val="hlink"/>
                </a:solidFill>
                <a:hlinkClick r:id="rId3"/>
              </a:rPr>
              <a:t>video</a:t>
            </a:r>
            <a:r>
              <a:rPr lang="en-US"/>
              <a:t>, Te Ariki asks if we know the different bird sounds in our garden. </a:t>
            </a:r>
            <a:endParaRPr/>
          </a:p>
          <a:p>
            <a:pPr marL="0" lvl="0" indent="0" algn="l" rtl="0">
              <a:spcBef>
                <a:spcPts val="0"/>
              </a:spcBef>
              <a:spcAft>
                <a:spcPts val="0"/>
              </a:spcAft>
              <a:buNone/>
            </a:pPr>
            <a:endParaRPr/>
          </a:p>
        </p:txBody>
      </p:sp>
      <p:sp>
        <p:nvSpPr>
          <p:cNvPr id="190" name="Google Shape;1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b="1" u="sng"/>
          </a:p>
          <a:p>
            <a:pPr marL="171450" lvl="0" indent="-171450" algn="l" rtl="0">
              <a:spcBef>
                <a:spcPts val="0"/>
              </a:spcBef>
              <a:spcAft>
                <a:spcPts val="0"/>
              </a:spcAft>
              <a:buClr>
                <a:schemeClr val="dk1"/>
              </a:buClr>
              <a:buSzPts val="1200"/>
              <a:buFont typeface="Arial"/>
              <a:buChar char="•"/>
            </a:pPr>
            <a:r>
              <a:rPr lang="en-US"/>
              <a:t>There are many different approaches in order to learn birds calls and songs. </a:t>
            </a:r>
            <a:endParaRPr/>
          </a:p>
          <a:p>
            <a:pPr marL="171450" lvl="0" indent="-171450" algn="l" rtl="0">
              <a:spcBef>
                <a:spcPts val="0"/>
              </a:spcBef>
              <a:spcAft>
                <a:spcPts val="0"/>
              </a:spcAft>
              <a:buClr>
                <a:schemeClr val="dk1"/>
              </a:buClr>
              <a:buSzPts val="1200"/>
              <a:buFont typeface="Arial"/>
              <a:buChar char="•"/>
            </a:pPr>
            <a:r>
              <a:rPr lang="en-US"/>
              <a:t>Start with just a few – the ones provided in this slideshow and bird sounds of those that are seen the most times in your kura.</a:t>
            </a:r>
            <a:endParaRPr/>
          </a:p>
          <a:p>
            <a:pPr marL="171450" lvl="0" indent="-171450" algn="l" rtl="0">
              <a:spcBef>
                <a:spcPts val="0"/>
              </a:spcBef>
              <a:spcAft>
                <a:spcPts val="0"/>
              </a:spcAft>
              <a:buClr>
                <a:schemeClr val="dk1"/>
              </a:buClr>
              <a:buSzPts val="1200"/>
              <a:buFont typeface="Arial"/>
              <a:buChar char="•"/>
            </a:pPr>
            <a:r>
              <a:rPr lang="en-US"/>
              <a:t>Use the Department of Conservation's </a:t>
            </a:r>
            <a:r>
              <a:rPr lang="en-US" u="sng">
                <a:solidFill>
                  <a:schemeClr val="hlink"/>
                </a:solidFill>
                <a:hlinkClick r:id="rId3"/>
              </a:rPr>
              <a:t>Bird songs and calls</a:t>
            </a:r>
            <a:r>
              <a:rPr lang="en-US"/>
              <a:t> to find more bird calls for your students, and yourselves to learn from. </a:t>
            </a:r>
            <a:endParaRPr/>
          </a:p>
          <a:p>
            <a:pPr marL="0" lvl="0" indent="0" algn="l" rtl="0">
              <a:spcBef>
                <a:spcPts val="0"/>
              </a:spcBef>
              <a:spcAft>
                <a:spcPts val="0"/>
              </a:spcAft>
              <a:buNone/>
            </a:pPr>
            <a:endParaRPr/>
          </a:p>
        </p:txBody>
      </p:sp>
      <p:sp>
        <p:nvSpPr>
          <p:cNvPr id="198" name="Google Shape;1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Have children find themselves a comfortable space and really focus in on the bird calls they are about to hear. </a:t>
            </a:r>
            <a:endParaRPr/>
          </a:p>
          <a:p>
            <a:pPr marL="171450" lvl="0" indent="-171450" algn="l" rtl="0">
              <a:spcBef>
                <a:spcPts val="0"/>
              </a:spcBef>
              <a:spcAft>
                <a:spcPts val="0"/>
              </a:spcAft>
              <a:buClr>
                <a:schemeClr val="dk1"/>
              </a:buClr>
              <a:buSzPts val="1200"/>
              <a:buFont typeface="Arial"/>
              <a:buChar char="•"/>
            </a:pPr>
            <a:r>
              <a:rPr lang="en-US"/>
              <a:t>Closing their eyes is helpful.</a:t>
            </a:r>
            <a:endParaRPr/>
          </a:p>
          <a:p>
            <a:pPr marL="171450" lvl="0" indent="-171450" algn="l" rtl="0">
              <a:spcBef>
                <a:spcPts val="0"/>
              </a:spcBef>
              <a:spcAft>
                <a:spcPts val="0"/>
              </a:spcAft>
              <a:buClr>
                <a:schemeClr val="dk1"/>
              </a:buClr>
              <a:buSzPts val="1200"/>
              <a:buFont typeface="Arial"/>
              <a:buChar char="•"/>
            </a:pPr>
            <a:r>
              <a:rPr lang="en-US"/>
              <a:t>You might have audio equipment and headphones, which can be used in small groups.</a:t>
            </a:r>
            <a:endParaRPr/>
          </a:p>
          <a:p>
            <a:pPr marL="171450" lvl="0" indent="-171450" algn="l" rtl="0">
              <a:spcBef>
                <a:spcPts val="0"/>
              </a:spcBef>
              <a:spcAft>
                <a:spcPts val="0"/>
              </a:spcAft>
              <a:buClr>
                <a:schemeClr val="dk1"/>
              </a:buClr>
              <a:buSzPts val="1200"/>
              <a:buFont typeface="Arial"/>
              <a:buChar char="•"/>
            </a:pPr>
            <a:r>
              <a:rPr lang="en-US"/>
              <a:t>Have them focus in on the sound – do they hear a repeated pattern?</a:t>
            </a:r>
            <a:endParaRPr/>
          </a:p>
          <a:p>
            <a:pPr marL="0" lvl="0" indent="0" algn="l" rtl="0">
              <a:spcBef>
                <a:spcPts val="0"/>
              </a:spcBef>
              <a:spcAft>
                <a:spcPts val="0"/>
              </a:spcAft>
              <a:buNone/>
            </a:pPr>
            <a:endParaRPr/>
          </a:p>
          <a:p>
            <a:pPr marL="0" lvl="0" indent="0" algn="l" rtl="0">
              <a:spcBef>
                <a:spcPts val="0"/>
              </a:spcBef>
              <a:spcAft>
                <a:spcPts val="0"/>
              </a:spcAft>
              <a:buNone/>
            </a:pPr>
            <a:r>
              <a:rPr lang="en-US"/>
              <a:t>Use the Department of Conservation's </a:t>
            </a:r>
            <a:r>
              <a:rPr lang="en-US" u="sng">
                <a:solidFill>
                  <a:schemeClr val="hlink"/>
                </a:solidFill>
                <a:hlinkClick r:id="rId3"/>
              </a:rPr>
              <a:t>Bird songs and calls</a:t>
            </a:r>
            <a:r>
              <a:rPr lang="en-US"/>
              <a:t> for more bird sounds – as children explore and want to learn more.</a:t>
            </a:r>
            <a:endParaRPr/>
          </a:p>
          <a:p>
            <a:pPr marL="0" lvl="0" indent="0" algn="l" rtl="0">
              <a:spcBef>
                <a:spcPts val="0"/>
              </a:spcBef>
              <a:spcAft>
                <a:spcPts val="0"/>
              </a:spcAft>
              <a:buNone/>
            </a:pPr>
            <a:endParaRPr/>
          </a:p>
          <a:p>
            <a:pPr marL="0" lvl="0" indent="0" algn="l" rtl="0">
              <a:spcBef>
                <a:spcPts val="0"/>
              </a:spcBef>
              <a:spcAft>
                <a:spcPts val="0"/>
              </a:spcAft>
              <a:buNone/>
            </a:pPr>
            <a:r>
              <a:rPr lang="en-US"/>
              <a:t>The images on this slide (including many others) are from Manaaki Whenua – Landcare Research's </a:t>
            </a:r>
            <a:r>
              <a:rPr lang="en-US" u="sng">
                <a:solidFill>
                  <a:schemeClr val="hlink"/>
                </a:solidFill>
                <a:hlinkClick r:id="rId4"/>
              </a:rPr>
              <a:t>He aratohu mana māra</a:t>
            </a:r>
            <a:r>
              <a:rPr lang="en-US"/>
              <a:t> poster.</a:t>
            </a:r>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highlight>
                  <a:srgbClr val="F5F5F5"/>
                </a:highlight>
                <a:latin typeface="Calibri"/>
                <a:ea typeface="Calibri"/>
                <a:cs typeface="Calibri"/>
                <a:sym typeface="Calibri"/>
              </a:rPr>
              <a:t>Activity notes:</a:t>
            </a:r>
            <a:endParaRPr/>
          </a:p>
          <a:p>
            <a:pPr marL="171450" lvl="0" indent="-171450" algn="l" rtl="0">
              <a:spcBef>
                <a:spcPts val="0"/>
              </a:spcBef>
              <a:spcAft>
                <a:spcPts val="0"/>
              </a:spcAft>
              <a:buClr>
                <a:srgbClr val="000000"/>
              </a:buClr>
              <a:buSzPts val="1200"/>
              <a:buFont typeface="Arial"/>
              <a:buChar char="•"/>
            </a:pPr>
            <a:r>
              <a:rPr lang="en-US">
                <a:solidFill>
                  <a:srgbClr val="000000"/>
                </a:solidFill>
                <a:highlight>
                  <a:srgbClr val="F5F5F5"/>
                </a:highlight>
                <a:latin typeface="Calibri"/>
                <a:ea typeface="Calibri"/>
                <a:cs typeface="Calibri"/>
                <a:sym typeface="Calibri"/>
              </a:rPr>
              <a:t>Print</a:t>
            </a:r>
            <a:r>
              <a:rPr lang="en-US" b="0" i="0" u="none" strike="noStrike">
                <a:solidFill>
                  <a:srgbClr val="000000"/>
                </a:solidFill>
                <a:highlight>
                  <a:srgbClr val="F5F5F5"/>
                </a:highlight>
                <a:latin typeface="Calibri"/>
                <a:ea typeface="Calibri"/>
                <a:cs typeface="Calibri"/>
                <a:sym typeface="Calibri"/>
              </a:rPr>
              <a:t> out copies of this </a:t>
            </a:r>
            <a:r>
              <a:rPr lang="en-US">
                <a:solidFill>
                  <a:srgbClr val="000000"/>
                </a:solidFill>
                <a:highlight>
                  <a:srgbClr val="F5F5F5"/>
                </a:highlight>
                <a:latin typeface="Calibri"/>
                <a:ea typeface="Calibri"/>
                <a:cs typeface="Calibri"/>
                <a:sym typeface="Calibri"/>
              </a:rPr>
              <a:t>poster in </a:t>
            </a:r>
            <a:r>
              <a:rPr lang="en-US" u="sng">
                <a:solidFill>
                  <a:srgbClr val="000000"/>
                </a:solidFill>
                <a:highlight>
                  <a:srgbClr val="F5F5F5"/>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reo Māori</a:t>
            </a:r>
            <a:r>
              <a:rPr lang="en-US">
                <a:solidFill>
                  <a:srgbClr val="000000"/>
                </a:solidFill>
                <a:highlight>
                  <a:srgbClr val="F5F5F5"/>
                </a:highlight>
                <a:latin typeface="Calibri"/>
                <a:ea typeface="Calibri"/>
                <a:cs typeface="Calibri"/>
                <a:sym typeface="Calibri"/>
              </a:rPr>
              <a:t> or this poster in </a:t>
            </a:r>
            <a:r>
              <a:rPr lang="en-US" u="sng">
                <a:solidFill>
                  <a:srgbClr val="000000"/>
                </a:solidFill>
                <a:highlight>
                  <a:srgbClr val="F5F5F5"/>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English</a:t>
            </a:r>
            <a:r>
              <a:rPr lang="en-US" b="0" i="0" u="none" strike="noStrike">
                <a:solidFill>
                  <a:srgbClr val="000000"/>
                </a:solidFill>
                <a:highlight>
                  <a:srgbClr val="F5F5F5"/>
                </a:highlight>
                <a:latin typeface="Calibri"/>
                <a:ea typeface="Calibri"/>
                <a:cs typeface="Calibri"/>
                <a:sym typeface="Calibri"/>
              </a:rPr>
              <a:t> for tamariki to have a </a:t>
            </a:r>
            <a:r>
              <a:rPr lang="en-US">
                <a:solidFill>
                  <a:srgbClr val="000000"/>
                </a:solidFill>
                <a:highlight>
                  <a:srgbClr val="F5F5F5"/>
                </a:highlight>
                <a:latin typeface="Calibri"/>
                <a:ea typeface="Calibri"/>
                <a:cs typeface="Calibri"/>
                <a:sym typeface="Calibri"/>
              </a:rPr>
              <a:t>closer</a:t>
            </a:r>
            <a:r>
              <a:rPr lang="en-US" b="0" i="0" u="none" strike="noStrike">
                <a:solidFill>
                  <a:srgbClr val="000000"/>
                </a:solidFill>
                <a:highlight>
                  <a:srgbClr val="F5F5F5"/>
                </a:highlight>
                <a:latin typeface="Calibri"/>
                <a:ea typeface="Calibri"/>
                <a:cs typeface="Calibri"/>
                <a:sym typeface="Calibri"/>
              </a:rPr>
              <a:t> </a:t>
            </a:r>
            <a:r>
              <a:rPr lang="en-US">
                <a:solidFill>
                  <a:srgbClr val="000000"/>
                </a:solidFill>
                <a:highlight>
                  <a:srgbClr val="F5F5F5"/>
                </a:highlight>
                <a:latin typeface="Calibri"/>
                <a:ea typeface="Calibri"/>
                <a:cs typeface="Calibri"/>
                <a:sym typeface="Calibri"/>
              </a:rPr>
              <a:t>look. </a:t>
            </a:r>
            <a:r>
              <a:rPr lang="en-US" b="0" i="0">
                <a:solidFill>
                  <a:srgbClr val="444444"/>
                </a:solidFill>
                <a:highlight>
                  <a:srgbClr val="F5F5F5"/>
                </a:highlight>
                <a:latin typeface="Calibri"/>
                <a:ea typeface="Calibri"/>
                <a:cs typeface="Calibri"/>
                <a:sym typeface="Calibri"/>
              </a:rPr>
              <a:t>​</a:t>
            </a:r>
            <a:r>
              <a:rPr lang="en-US">
                <a:solidFill>
                  <a:srgbClr val="444444"/>
                </a:solidFill>
                <a:highlight>
                  <a:srgbClr val="F5F5F5"/>
                </a:highlight>
                <a:latin typeface="Calibri"/>
                <a:ea typeface="Calibri"/>
                <a:cs typeface="Calibri"/>
                <a:sym typeface="Calibri"/>
              </a:rPr>
              <a:t>(Alternatively load the PDF to devices for closer viewing.)</a:t>
            </a:r>
            <a:endParaRPr>
              <a:highlight>
                <a:srgbClr val="F5F5F5"/>
              </a:highlight>
            </a:endParaRPr>
          </a:p>
          <a:p>
            <a:pPr marL="171450" lvl="0" indent="-171450" algn="l" rtl="0">
              <a:spcBef>
                <a:spcPts val="0"/>
              </a:spcBef>
              <a:spcAft>
                <a:spcPts val="0"/>
              </a:spcAft>
              <a:buClr>
                <a:srgbClr val="444444"/>
              </a:buClr>
              <a:buSzPts val="1200"/>
              <a:buFont typeface="Arial"/>
              <a:buChar char="•"/>
            </a:pPr>
            <a:r>
              <a:rPr lang="en-US">
                <a:solidFill>
                  <a:srgbClr val="444444"/>
                </a:solidFill>
                <a:highlight>
                  <a:srgbClr val="F5F5F5"/>
                </a:highlight>
              </a:rPr>
              <a:t>Supply magnifying glasses if you are able. </a:t>
            </a:r>
            <a:endParaRPr>
              <a:solidFill>
                <a:srgbClr val="444444"/>
              </a:solidFill>
              <a:highlight>
                <a:srgbClr val="F5F5F5"/>
              </a:highlight>
              <a:latin typeface="Calibri"/>
              <a:ea typeface="Calibri"/>
              <a:cs typeface="Calibri"/>
              <a:sym typeface="Calibri"/>
            </a:endParaRPr>
          </a:p>
          <a:p>
            <a:pPr marL="171450" lvl="0" indent="-171450" algn="l" rtl="0">
              <a:spcBef>
                <a:spcPts val="0"/>
              </a:spcBef>
              <a:spcAft>
                <a:spcPts val="0"/>
              </a:spcAft>
              <a:buClr>
                <a:srgbClr val="000000"/>
              </a:buClr>
              <a:buSzPts val="1200"/>
              <a:buFont typeface="Arial"/>
              <a:buChar char="•"/>
            </a:pPr>
            <a:r>
              <a:rPr lang="en-US" b="0" i="0" u="none" strike="noStrike">
                <a:solidFill>
                  <a:srgbClr val="000000"/>
                </a:solidFill>
                <a:highlight>
                  <a:srgbClr val="F5F5F5"/>
                </a:highlight>
                <a:latin typeface="Calibri"/>
                <a:ea typeface="Calibri"/>
                <a:cs typeface="Calibri"/>
                <a:sym typeface="Calibri"/>
              </a:rPr>
              <a:t>Spend some time really studying the poster of these manu with your tamariki. </a:t>
            </a:r>
            <a:r>
              <a:rPr lang="en-US" b="0" i="0">
                <a:solidFill>
                  <a:srgbClr val="444444"/>
                </a:solidFill>
                <a:highlight>
                  <a:srgbClr val="F5F5F5"/>
                </a:highlight>
                <a:latin typeface="Calibri"/>
                <a:ea typeface="Calibri"/>
                <a:cs typeface="Calibri"/>
                <a:sym typeface="Calibri"/>
              </a:rPr>
              <a:t>​</a:t>
            </a:r>
            <a:endParaRPr>
              <a:solidFill>
                <a:srgbClr val="444444"/>
              </a:solidFill>
              <a:highlight>
                <a:srgbClr val="F5F5F5"/>
              </a:highlight>
              <a:latin typeface="Calibri"/>
              <a:ea typeface="Calibri"/>
              <a:cs typeface="Calibri"/>
              <a:sym typeface="Calibri"/>
            </a:endParaRPr>
          </a:p>
          <a:p>
            <a:pPr marL="171450" lvl="0" indent="-171450" algn="l" rtl="0">
              <a:spcBef>
                <a:spcPts val="0"/>
              </a:spcBef>
              <a:spcAft>
                <a:spcPts val="0"/>
              </a:spcAft>
              <a:buClr>
                <a:srgbClr val="000000"/>
              </a:buClr>
              <a:buSzPts val="1200"/>
              <a:buFont typeface="Arial"/>
              <a:buChar char="•"/>
            </a:pPr>
            <a:r>
              <a:rPr lang="en-US" b="0" i="0" u="none" strike="noStrike">
                <a:solidFill>
                  <a:srgbClr val="000000"/>
                </a:solidFill>
                <a:highlight>
                  <a:srgbClr val="F5F5F5"/>
                </a:highlight>
                <a:latin typeface="Calibri"/>
                <a:ea typeface="Calibri"/>
                <a:cs typeface="Calibri"/>
                <a:sym typeface="Calibri"/>
              </a:rPr>
              <a:t>Use prompting pātai </a:t>
            </a:r>
            <a:r>
              <a:rPr lang="en-US">
                <a:solidFill>
                  <a:srgbClr val="000000"/>
                </a:solidFill>
                <a:highlight>
                  <a:srgbClr val="F5F5F5"/>
                </a:highlight>
                <a:latin typeface="Calibri"/>
                <a:ea typeface="Calibri"/>
                <a:cs typeface="Calibri"/>
                <a:sym typeface="Calibri"/>
              </a:rPr>
              <a:t>from the poster to</a:t>
            </a:r>
            <a:r>
              <a:rPr lang="en-US" b="0" i="0" u="none" strike="noStrike">
                <a:solidFill>
                  <a:srgbClr val="000000"/>
                </a:solidFill>
                <a:highlight>
                  <a:srgbClr val="F5F5F5"/>
                </a:highlight>
                <a:latin typeface="Calibri"/>
                <a:ea typeface="Calibri"/>
                <a:cs typeface="Calibri"/>
                <a:sym typeface="Calibri"/>
              </a:rPr>
              <a:t> have tamariki focus on</a:t>
            </a:r>
            <a:r>
              <a:rPr lang="en-US">
                <a:solidFill>
                  <a:srgbClr val="000000"/>
                </a:solidFill>
                <a:highlight>
                  <a:srgbClr val="F5F5F5"/>
                </a:highlight>
                <a:latin typeface="Calibri"/>
                <a:ea typeface="Calibri"/>
                <a:cs typeface="Calibri"/>
                <a:sym typeface="Calibri"/>
              </a:rPr>
              <a:t> specific markings on feathers</a:t>
            </a:r>
            <a:r>
              <a:rPr lang="en-US" b="0" i="0" u="none" strike="noStrike">
                <a:solidFill>
                  <a:srgbClr val="000000"/>
                </a:solidFill>
                <a:highlight>
                  <a:srgbClr val="F5F5F5"/>
                </a:highlight>
                <a:latin typeface="Calibri"/>
                <a:ea typeface="Calibri"/>
                <a:cs typeface="Calibri"/>
                <a:sym typeface="Calibri"/>
              </a:rPr>
              <a:t>, beak</a:t>
            </a:r>
            <a:r>
              <a:rPr lang="en-US">
                <a:solidFill>
                  <a:srgbClr val="000000"/>
                </a:solidFill>
                <a:highlight>
                  <a:srgbClr val="F5F5F5"/>
                </a:highlight>
                <a:latin typeface="Calibri"/>
                <a:ea typeface="Calibri"/>
                <a:cs typeface="Calibri"/>
                <a:sym typeface="Calibri"/>
              </a:rPr>
              <a:t> and body</a:t>
            </a:r>
            <a:r>
              <a:rPr lang="en-US" b="0" i="0" u="none" strike="noStrike">
                <a:solidFill>
                  <a:srgbClr val="000000"/>
                </a:solidFill>
                <a:highlight>
                  <a:srgbClr val="F5F5F5"/>
                </a:highlight>
                <a:latin typeface="Calibri"/>
                <a:ea typeface="Calibri"/>
                <a:cs typeface="Calibri"/>
                <a:sym typeface="Calibri"/>
              </a:rPr>
              <a:t> shapes,</a:t>
            </a:r>
            <a:r>
              <a:rPr lang="en-US">
                <a:solidFill>
                  <a:srgbClr val="000000"/>
                </a:solidFill>
                <a:highlight>
                  <a:srgbClr val="F5F5F5"/>
                </a:highlight>
                <a:latin typeface="Calibri"/>
                <a:ea typeface="Calibri"/>
                <a:cs typeface="Calibri"/>
                <a:sym typeface="Calibri"/>
              </a:rPr>
              <a:t> legs and feet.  </a:t>
            </a:r>
            <a:endParaRPr b="0" i="0">
              <a:solidFill>
                <a:srgbClr val="444444"/>
              </a:solidFill>
              <a:highlight>
                <a:srgbClr val="F5F5F5"/>
              </a:highlight>
              <a:latin typeface="Calibri"/>
              <a:ea typeface="Calibri"/>
              <a:cs typeface="Calibri"/>
              <a:sym typeface="Calibri"/>
            </a:endParaRPr>
          </a:p>
          <a:p>
            <a:pPr marL="0" lvl="0" indent="0" algn="l" rtl="0">
              <a:spcBef>
                <a:spcPts val="0"/>
              </a:spcBef>
              <a:spcAft>
                <a:spcPts val="0"/>
              </a:spcAft>
              <a:buNone/>
            </a:pPr>
            <a:endParaRPr/>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Using the posters and/or photographs, have the students focus on key features of the manu. </a:t>
            </a:r>
            <a:endParaRPr/>
          </a:p>
          <a:p>
            <a:pPr marL="171450" lvl="0" indent="-171450" algn="l" rtl="0">
              <a:spcBef>
                <a:spcPts val="0"/>
              </a:spcBef>
              <a:spcAft>
                <a:spcPts val="0"/>
              </a:spcAft>
              <a:buClr>
                <a:schemeClr val="dk1"/>
              </a:buClr>
              <a:buSzPts val="1200"/>
              <a:buFont typeface="Arial"/>
              <a:buChar char="•"/>
            </a:pPr>
            <a:r>
              <a:rPr lang="en-US"/>
              <a:t>If possible have some feathers available for children to be able to touch and hold. </a:t>
            </a:r>
            <a:endParaRPr/>
          </a:p>
          <a:p>
            <a:pPr marL="171450" lvl="0" indent="-171450" algn="l" rtl="0">
              <a:spcBef>
                <a:spcPts val="0"/>
              </a:spcBef>
              <a:spcAft>
                <a:spcPts val="0"/>
              </a:spcAft>
              <a:buClr>
                <a:schemeClr val="dk1"/>
              </a:buClr>
              <a:buSzPts val="1200"/>
              <a:buFont typeface="Arial"/>
              <a:buChar char="•"/>
            </a:pPr>
            <a:r>
              <a:rPr lang="en-US"/>
              <a:t>Taxidermy birds that can be used for further observation and exploration may be available from a local Department of Conservation office.  </a:t>
            </a:r>
            <a:endParaRPr/>
          </a:p>
          <a:p>
            <a:pPr marL="0" lvl="0" indent="0" algn="l" rtl="0">
              <a:spcBef>
                <a:spcPts val="0"/>
              </a:spcBef>
              <a:spcAft>
                <a:spcPts val="0"/>
              </a:spcAft>
              <a:buNone/>
            </a:pPr>
            <a:endParaRPr/>
          </a:p>
          <a:p>
            <a:pPr marL="0" lvl="0" indent="0" algn="l" rtl="0">
              <a:spcBef>
                <a:spcPts val="0"/>
              </a:spcBef>
              <a:spcAft>
                <a:spcPts val="0"/>
              </a:spcAft>
              <a:buNone/>
            </a:pPr>
            <a:r>
              <a:rPr lang="en-US" b="1" i="1"/>
              <a:t>Educational disclosure: If you choose to use taxidermy animals for this activity,  be mindful to have a discussion beforehand about the use of these animals for scientific purposes. A full explanation of how these animals died and how they came to be used in this manner can be sought from the Department of Conservation and given to students. Showing respect for these animals that were once living needs to be appreciated by everyone participating.</a:t>
            </a:r>
            <a:r>
              <a:rPr lang="en-US" b="1"/>
              <a:t> </a:t>
            </a:r>
            <a:endParaRPr b="1"/>
          </a:p>
        </p:txBody>
      </p:sp>
      <p:sp>
        <p:nvSpPr>
          <p:cNvPr id="234" name="Google Shape;2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Encourage an awareness of birds and their special abilities for flight. </a:t>
            </a:r>
            <a:endParaRPr/>
          </a:p>
          <a:p>
            <a:pPr marL="171450" lvl="0" indent="-171450" algn="l" rtl="0">
              <a:spcBef>
                <a:spcPts val="0"/>
              </a:spcBef>
              <a:spcAft>
                <a:spcPts val="0"/>
              </a:spcAft>
              <a:buClr>
                <a:schemeClr val="dk1"/>
              </a:buClr>
              <a:buSzPts val="1200"/>
              <a:buFont typeface="Arial"/>
              <a:buChar char="•"/>
            </a:pPr>
            <a:r>
              <a:rPr lang="en-US"/>
              <a:t>This image is from the article </a:t>
            </a:r>
            <a:r>
              <a:rPr lang="en-US" u="sng">
                <a:solidFill>
                  <a:schemeClr val="hlink"/>
                </a:solidFill>
                <a:hlinkClick r:id="rId3"/>
              </a:rPr>
              <a:t>Feathers and flight</a:t>
            </a:r>
            <a:r>
              <a:rPr lang="en-US"/>
              <a:t>, which has lots more information about the design and function of feathers.</a:t>
            </a:r>
            <a:endParaRPr/>
          </a:p>
          <a:p>
            <a:pPr marL="0" lvl="0" indent="0" algn="l" rtl="0">
              <a:spcBef>
                <a:spcPts val="0"/>
              </a:spcBef>
              <a:spcAft>
                <a:spcPts val="0"/>
              </a:spcAft>
              <a:buNone/>
            </a:pPr>
            <a:endParaRPr/>
          </a:p>
        </p:txBody>
      </p:sp>
      <p:sp>
        <p:nvSpPr>
          <p:cNvPr id="263" name="Google Shape;2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descr="A picture containing circuit, brush&#10;&#10;Description automatically generated"/>
          <p:cNvPicPr preferRelativeResize="0"/>
          <p:nvPr/>
        </p:nvPicPr>
        <p:blipFill rotWithShape="1">
          <a:blip r:embed="rId2">
            <a:alphaModFix/>
          </a:blip>
          <a:srcRect l="7098" t="-1" r="7101" b="27813"/>
          <a:stretch/>
        </p:blipFill>
        <p:spPr>
          <a:xfrm>
            <a:off x="1" y="-48252"/>
            <a:ext cx="9144000" cy="4026428"/>
          </a:xfrm>
          <a:prstGeom prst="rect">
            <a:avLst/>
          </a:prstGeom>
          <a:noFill/>
          <a:ln>
            <a:noFill/>
          </a:ln>
        </p:spPr>
      </p:pic>
      <p:pic>
        <p:nvPicPr>
          <p:cNvPr id="17" name="Google Shape;17;p2" descr="A logo with black text&#10;&#10;Description automatically generated"/>
          <p:cNvPicPr preferRelativeResize="0"/>
          <p:nvPr/>
        </p:nvPicPr>
        <p:blipFill rotWithShape="1">
          <a:blip r:embed="rId3">
            <a:alphaModFix/>
          </a:blip>
          <a:srcRect/>
          <a:stretch/>
        </p:blipFill>
        <p:spPr>
          <a:xfrm>
            <a:off x="245264" y="4090820"/>
            <a:ext cx="2503089" cy="902145"/>
          </a:xfrm>
          <a:prstGeom prst="rect">
            <a:avLst/>
          </a:prstGeom>
          <a:noFill/>
          <a:ln>
            <a:noFill/>
          </a:ln>
        </p:spPr>
      </p:pic>
      <p:pic>
        <p:nvPicPr>
          <p:cNvPr id="18" name="Google Shape;18;p2" descr="A blue explosion with black text&#10;&#10;Description automatically generated"/>
          <p:cNvPicPr preferRelativeResize="0"/>
          <p:nvPr/>
        </p:nvPicPr>
        <p:blipFill rotWithShape="1">
          <a:blip r:embed="rId4">
            <a:alphaModFix/>
          </a:blip>
          <a:srcRect/>
          <a:stretch/>
        </p:blipFill>
        <p:spPr>
          <a:xfrm>
            <a:off x="6665475" y="3978174"/>
            <a:ext cx="2348823" cy="11274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2" name="Google Shape;72;p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a:spLocks noGrp="1"/>
          </p:cNvSpPr>
          <p:nvPr>
            <p:ph type="pic" idx="2"/>
          </p:nvPr>
        </p:nvSpPr>
        <p:spPr>
          <a:xfrm>
            <a:off x="1792288" y="459581"/>
            <a:ext cx="5486400" cy="3086100"/>
          </a:xfrm>
          <a:prstGeom prst="rect">
            <a:avLst/>
          </a:prstGeom>
          <a:noFill/>
          <a:ln>
            <a:noFill/>
          </a:ln>
        </p:spPr>
      </p:sp>
      <p:sp>
        <p:nvSpPr>
          <p:cNvPr id="79" name="Google Shape;79;p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01"/>
        <p:cNvGrpSpPr/>
        <p:nvPr/>
      </p:nvGrpSpPr>
      <p:grpSpPr>
        <a:xfrm>
          <a:off x="0" y="0"/>
          <a:ext cx="0" cy="0"/>
          <a:chOff x="0" y="0"/>
          <a:chExt cx="0" cy="0"/>
        </a:xfrm>
      </p:grpSpPr>
      <p:grpSp>
        <p:nvGrpSpPr>
          <p:cNvPr id="102" name="Google Shape;102;p16"/>
          <p:cNvGrpSpPr/>
          <p:nvPr/>
        </p:nvGrpSpPr>
        <p:grpSpPr>
          <a:xfrm>
            <a:off x="0" y="0"/>
            <a:ext cx="9144002" cy="5143499"/>
            <a:chOff x="0" y="1"/>
            <a:chExt cx="9144002" cy="5143499"/>
          </a:xfrm>
        </p:grpSpPr>
        <p:pic>
          <p:nvPicPr>
            <p:cNvPr id="103" name="Google Shape;103;p16"/>
            <p:cNvPicPr preferRelativeResize="0"/>
            <p:nvPr/>
          </p:nvPicPr>
          <p:blipFill rotWithShape="1">
            <a:blip r:embed="rId2">
              <a:alphaModFix/>
            </a:blip>
            <a:srcRect l="25961" t="14059" r="12091"/>
            <a:stretch/>
          </p:blipFill>
          <p:spPr>
            <a:xfrm>
              <a:off x="0" y="1"/>
              <a:ext cx="9144002" cy="5143499"/>
            </a:xfrm>
            <a:prstGeom prst="rect">
              <a:avLst/>
            </a:prstGeom>
            <a:noFill/>
            <a:ln>
              <a:noFill/>
            </a:ln>
          </p:spPr>
        </p:pic>
        <p:pic>
          <p:nvPicPr>
            <p:cNvPr id="104" name="Google Shape;104;p16"/>
            <p:cNvPicPr preferRelativeResize="0"/>
            <p:nvPr/>
          </p:nvPicPr>
          <p:blipFill rotWithShape="1">
            <a:blip r:embed="rId3">
              <a:alphaModFix/>
            </a:blip>
            <a:srcRect/>
            <a:stretch/>
          </p:blipFill>
          <p:spPr>
            <a:xfrm>
              <a:off x="1350768" y="276426"/>
              <a:ext cx="5432654" cy="2035089"/>
            </a:xfrm>
            <a:prstGeom prst="rect">
              <a:avLst/>
            </a:prstGeom>
            <a:noFill/>
            <a:ln>
              <a:noFill/>
            </a:ln>
          </p:spPr>
        </p:pic>
      </p:grpSp>
      <p:sp>
        <p:nvSpPr>
          <p:cNvPr id="105" name="Google Shape;105;p16"/>
          <p:cNvSpPr txBox="1">
            <a:spLocks noGrp="1"/>
          </p:cNvSpPr>
          <p:nvPr>
            <p:ph type="ctrTitle"/>
          </p:nvPr>
        </p:nvSpPr>
        <p:spPr>
          <a:xfrm>
            <a:off x="1143000" y="2506488"/>
            <a:ext cx="6858000" cy="708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chemeClr val="lt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6"/>
          <p:cNvSpPr txBox="1">
            <a:spLocks noGrp="1"/>
          </p:cNvSpPr>
          <p:nvPr>
            <p:ph type="subTitle" idx="1"/>
          </p:nvPr>
        </p:nvSpPr>
        <p:spPr>
          <a:xfrm>
            <a:off x="1143000" y="3579862"/>
            <a:ext cx="6858000" cy="6279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Clr>
                <a:schemeClr val="dk1"/>
              </a:buClr>
              <a:buSzPts val="2400"/>
              <a:buNone/>
              <a:defRPr sz="2400"/>
            </a:lvl1pPr>
            <a:lvl2pPr lvl="1" algn="ctr" rtl="0">
              <a:spcBef>
                <a:spcPts val="400"/>
              </a:spcBef>
              <a:spcAft>
                <a:spcPts val="0"/>
              </a:spcAft>
              <a:buClr>
                <a:schemeClr val="dk1"/>
              </a:buClr>
              <a:buSzPts val="2000"/>
              <a:buNone/>
              <a:defRPr sz="2000"/>
            </a:lvl2pPr>
            <a:lvl3pPr lvl="2" algn="ctr" rtl="0">
              <a:spcBef>
                <a:spcPts val="360"/>
              </a:spcBef>
              <a:spcAft>
                <a:spcPts val="0"/>
              </a:spcAft>
              <a:buClr>
                <a:schemeClr val="dk1"/>
              </a:buClr>
              <a:buSzPts val="1800"/>
              <a:buNone/>
              <a:defRPr sz="1800"/>
            </a:lvl3pPr>
            <a:lvl4pPr lvl="3" algn="ctr" rtl="0">
              <a:spcBef>
                <a:spcPts val="320"/>
              </a:spcBef>
              <a:spcAft>
                <a:spcPts val="0"/>
              </a:spcAft>
              <a:buClr>
                <a:schemeClr val="dk1"/>
              </a:buClr>
              <a:buSzPts val="1600"/>
              <a:buNone/>
              <a:defRPr sz="1600"/>
            </a:lvl4pPr>
            <a:lvl5pPr lvl="4" algn="ctr" rtl="0">
              <a:spcBef>
                <a:spcPts val="320"/>
              </a:spcBef>
              <a:spcAft>
                <a:spcPts val="0"/>
              </a:spcAft>
              <a:buClr>
                <a:schemeClr val="dk1"/>
              </a:buClr>
              <a:buSzPts val="1600"/>
              <a:buNone/>
              <a:defRPr sz="1600"/>
            </a:lvl5pPr>
            <a:lvl6pPr lvl="5" algn="ctr" rtl="0">
              <a:spcBef>
                <a:spcPts val="320"/>
              </a:spcBef>
              <a:spcAft>
                <a:spcPts val="0"/>
              </a:spcAft>
              <a:buClr>
                <a:schemeClr val="dk1"/>
              </a:buClr>
              <a:buSzPts val="1600"/>
              <a:buNone/>
              <a:defRPr sz="1600"/>
            </a:lvl6pPr>
            <a:lvl7pPr lvl="6" algn="ctr" rtl="0">
              <a:spcBef>
                <a:spcPts val="320"/>
              </a:spcBef>
              <a:spcAft>
                <a:spcPts val="0"/>
              </a:spcAft>
              <a:buClr>
                <a:schemeClr val="dk1"/>
              </a:buClr>
              <a:buSzPts val="1600"/>
              <a:buNone/>
              <a:defRPr sz="1600"/>
            </a:lvl7pPr>
            <a:lvl8pPr lvl="7" algn="ctr" rtl="0">
              <a:spcBef>
                <a:spcPts val="320"/>
              </a:spcBef>
              <a:spcAft>
                <a:spcPts val="0"/>
              </a:spcAft>
              <a:buClr>
                <a:schemeClr val="dk1"/>
              </a:buClr>
              <a:buSzPts val="1600"/>
              <a:buNone/>
              <a:defRPr sz="1600"/>
            </a:lvl8pPr>
            <a:lvl9pPr lvl="8" algn="ctr" rtl="0">
              <a:spcBef>
                <a:spcPts val="320"/>
              </a:spcBef>
              <a:spcAft>
                <a:spcPts val="0"/>
              </a:spcAft>
              <a:buClr>
                <a:schemeClr val="dk1"/>
              </a:buClr>
              <a:buSzPts val="1600"/>
              <a:buNone/>
              <a:defRPr sz="1600"/>
            </a:lvl9pPr>
          </a:lstStyle>
          <a:p>
            <a:endParaRPr/>
          </a:p>
        </p:txBody>
      </p:sp>
      <p:sp>
        <p:nvSpPr>
          <p:cNvPr id="107" name="Google Shape;107;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7"/>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17"/>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8" name="Google Shape;118;p18"/>
          <p:cNvPicPr preferRelativeResize="0"/>
          <p:nvPr/>
        </p:nvPicPr>
        <p:blipFill rotWithShape="1">
          <a:blip r:embed="rId2">
            <a:alphaModFix/>
          </a:blip>
          <a:srcRect/>
          <a:stretch/>
        </p:blipFill>
        <p:spPr>
          <a:xfrm flipH="1">
            <a:off x="7904602" y="81803"/>
            <a:ext cx="1039991" cy="939885"/>
          </a:xfrm>
          <a:prstGeom prst="rect">
            <a:avLst/>
          </a:prstGeom>
          <a:noFill/>
          <a:ln>
            <a:noFill/>
          </a:ln>
        </p:spPr>
      </p:pic>
      <p:sp>
        <p:nvSpPr>
          <p:cNvPr id="119" name="Google Shape;119;p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447203" y="1187404"/>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21" name="Google Shape;121;p18"/>
          <p:cNvSpPr txBox="1">
            <a:spLocks noGrp="1"/>
          </p:cNvSpPr>
          <p:nvPr>
            <p:ph type="body" idx="2"/>
          </p:nvPr>
        </p:nvSpPr>
        <p:spPr>
          <a:xfrm>
            <a:off x="4576811" y="1187405"/>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22" name="Google Shape;122;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19"/>
          <p:cNvSpPr/>
          <p:nvPr/>
        </p:nvSpPr>
        <p:spPr>
          <a:xfrm>
            <a:off x="0" y="10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9" name="Google Shape;12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p19"/>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4"/>
        <p:cNvGrpSpPr/>
        <p:nvPr/>
      </p:nvGrpSpPr>
      <p:grpSpPr>
        <a:xfrm>
          <a:off x="0" y="0"/>
          <a:ext cx="0" cy="0"/>
          <a:chOff x="0" y="0"/>
          <a:chExt cx="0" cy="0"/>
        </a:xfrm>
      </p:grpSpPr>
      <p:sp>
        <p:nvSpPr>
          <p:cNvPr id="135" name="Google Shape;135;p21"/>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21"/>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3"/>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pic>
        <p:nvPicPr>
          <p:cNvPr id="138" name="Google Shape;138;p22" descr="A picture containing circuit, brush&#10;&#10;Description automatically generated"/>
          <p:cNvPicPr preferRelativeResize="0"/>
          <p:nvPr/>
        </p:nvPicPr>
        <p:blipFill rotWithShape="1">
          <a:blip r:embed="rId2">
            <a:alphaModFix/>
          </a:blip>
          <a:srcRect l="7095" r="7104" b="27813"/>
          <a:stretch/>
        </p:blipFill>
        <p:spPr>
          <a:xfrm>
            <a:off x="1" y="-48252"/>
            <a:ext cx="9143998" cy="4026429"/>
          </a:xfrm>
          <a:prstGeom prst="rect">
            <a:avLst/>
          </a:prstGeom>
          <a:noFill/>
          <a:ln>
            <a:noFill/>
          </a:ln>
        </p:spPr>
      </p:pic>
      <p:pic>
        <p:nvPicPr>
          <p:cNvPr id="139" name="Google Shape;139;p22" descr="A logo with black text&#10;&#10;Description automatically generated"/>
          <p:cNvPicPr preferRelativeResize="0"/>
          <p:nvPr/>
        </p:nvPicPr>
        <p:blipFill rotWithShape="1">
          <a:blip r:embed="rId3">
            <a:alphaModFix/>
          </a:blip>
          <a:srcRect/>
          <a:stretch/>
        </p:blipFill>
        <p:spPr>
          <a:xfrm>
            <a:off x="245264" y="4090820"/>
            <a:ext cx="2503089" cy="902145"/>
          </a:xfrm>
          <a:prstGeom prst="rect">
            <a:avLst/>
          </a:prstGeom>
          <a:noFill/>
          <a:ln>
            <a:noFill/>
          </a:ln>
        </p:spPr>
      </p:pic>
      <p:pic>
        <p:nvPicPr>
          <p:cNvPr id="140" name="Google Shape;140;p22" descr="A blue explosion with black text&#10;&#10;Description automatically generated"/>
          <p:cNvPicPr preferRelativeResize="0"/>
          <p:nvPr/>
        </p:nvPicPr>
        <p:blipFill rotWithShape="1">
          <a:blip r:embed="rId4">
            <a:alphaModFix/>
          </a:blip>
          <a:srcRect/>
          <a:stretch/>
        </p:blipFill>
        <p:spPr>
          <a:xfrm>
            <a:off x="6665475" y="3978174"/>
            <a:ext cx="2348824" cy="112743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1"/>
        <p:cNvGrpSpPr/>
        <p:nvPr/>
      </p:nvGrpSpPr>
      <p:grpSpPr>
        <a:xfrm>
          <a:off x="0" y="0"/>
          <a:ext cx="0" cy="0"/>
          <a:chOff x="0" y="0"/>
          <a:chExt cx="0" cy="0"/>
        </a:xfrm>
      </p:grpSpPr>
      <p:sp>
        <p:nvSpPr>
          <p:cNvPr id="142" name="Google Shape;142;p23"/>
          <p:cNvSpPr/>
          <p:nvPr/>
        </p:nvSpPr>
        <p:spPr>
          <a:xfrm>
            <a:off x="0" y="0"/>
            <a:ext cx="9144000" cy="15117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3"/>
          <p:cNvSpPr/>
          <p:nvPr/>
        </p:nvSpPr>
        <p:spPr>
          <a:xfrm>
            <a:off x="539552" y="411510"/>
            <a:ext cx="7992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Text here…..</a:t>
            </a:r>
            <a:endParaRPr/>
          </a:p>
        </p:txBody>
      </p:sp>
      <p:sp>
        <p:nvSpPr>
          <p:cNvPr id="144" name="Google Shape;144;p23"/>
          <p:cNvSpPr/>
          <p:nvPr/>
        </p:nvSpPr>
        <p:spPr>
          <a:xfrm>
            <a:off x="539552" y="1851670"/>
            <a:ext cx="2122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29CBE"/>
                </a:solidFill>
                <a:latin typeface="Arial"/>
                <a:ea typeface="Arial"/>
                <a:cs typeface="Arial"/>
                <a:sym typeface="Arial"/>
              </a:rPr>
              <a:t>Text here…..</a:t>
            </a:r>
            <a:endParaRPr/>
          </a:p>
        </p:txBody>
      </p:sp>
      <p:pic>
        <p:nvPicPr>
          <p:cNvPr id="145" name="Google Shape;145;p23"/>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4"/>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49" name="Google Shape;149;p2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0" name="Google Shape;150;p24"/>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1" name="Google Shape;151;p24"/>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2" name="Google Shape;15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58" name="Google Shape;158;p25"/>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59" name="Google Shape;159;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26"/>
          <p:cNvSpPr>
            <a:spLocks noGrp="1"/>
          </p:cNvSpPr>
          <p:nvPr>
            <p:ph type="pic" idx="2"/>
          </p:nvPr>
        </p:nvSpPr>
        <p:spPr>
          <a:xfrm>
            <a:off x="1792288" y="459581"/>
            <a:ext cx="5486400" cy="3086100"/>
          </a:xfrm>
          <a:prstGeom prst="rect">
            <a:avLst/>
          </a:prstGeom>
          <a:noFill/>
          <a:ln>
            <a:noFill/>
          </a:ln>
        </p:spPr>
      </p:sp>
      <p:sp>
        <p:nvSpPr>
          <p:cNvPr id="165" name="Google Shape;165;p26"/>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6" name="Google Shape;166;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2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2" name="Google Shape;172;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8" name="Google Shape;178;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4"/>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 name="Google Shape;24;p4"/>
          <p:cNvPicPr preferRelativeResize="0"/>
          <p:nvPr/>
        </p:nvPicPr>
        <p:blipFill rotWithShape="1">
          <a:blip r:embed="rId2">
            <a:alphaModFix/>
          </a:blip>
          <a:srcRect/>
          <a:stretch/>
        </p:blipFill>
        <p:spPr>
          <a:xfrm flipH="1">
            <a:off x="7904602" y="81803"/>
            <a:ext cx="1039991" cy="939885"/>
          </a:xfrm>
          <a:prstGeom prst="rect">
            <a:avLst/>
          </a:prstGeom>
          <a:noFill/>
          <a:ln>
            <a:noFill/>
          </a:ln>
        </p:spPr>
      </p:pic>
      <p:sp>
        <p:nvSpPr>
          <p:cNvPr id="25" name="Google Shape;25;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447203" y="1187404"/>
            <a:ext cx="4038600" cy="351149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 name="Google Shape;27;p4"/>
          <p:cNvSpPr txBox="1">
            <a:spLocks noGrp="1"/>
          </p:cNvSpPr>
          <p:nvPr>
            <p:ph type="body" idx="2"/>
          </p:nvPr>
        </p:nvSpPr>
        <p:spPr>
          <a:xfrm>
            <a:off x="4576811" y="1187405"/>
            <a:ext cx="4038600" cy="351149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37"/>
        <p:cNvGrpSpPr/>
        <p:nvPr/>
      </p:nvGrpSpPr>
      <p:grpSpPr>
        <a:xfrm>
          <a:off x="0" y="0"/>
          <a:ext cx="0" cy="0"/>
          <a:chOff x="0" y="0"/>
          <a:chExt cx="0" cy="0"/>
        </a:xfrm>
      </p:grpSpPr>
      <p:grpSp>
        <p:nvGrpSpPr>
          <p:cNvPr id="38" name="Google Shape;38;p6"/>
          <p:cNvGrpSpPr/>
          <p:nvPr/>
        </p:nvGrpSpPr>
        <p:grpSpPr>
          <a:xfrm>
            <a:off x="0" y="0"/>
            <a:ext cx="9144000" cy="5143499"/>
            <a:chOff x="0" y="1"/>
            <a:chExt cx="9144000" cy="5143499"/>
          </a:xfrm>
        </p:grpSpPr>
        <p:pic>
          <p:nvPicPr>
            <p:cNvPr id="39" name="Google Shape;39;p6"/>
            <p:cNvPicPr preferRelativeResize="0"/>
            <p:nvPr/>
          </p:nvPicPr>
          <p:blipFill rotWithShape="1">
            <a:blip r:embed="rId2">
              <a:alphaModFix/>
            </a:blip>
            <a:srcRect l="25959" t="14061" r="12094"/>
            <a:stretch/>
          </p:blipFill>
          <p:spPr>
            <a:xfrm>
              <a:off x="0" y="1"/>
              <a:ext cx="9144000" cy="5143499"/>
            </a:xfrm>
            <a:prstGeom prst="rect">
              <a:avLst/>
            </a:prstGeom>
            <a:noFill/>
            <a:ln>
              <a:noFill/>
            </a:ln>
          </p:spPr>
        </p:pic>
        <p:pic>
          <p:nvPicPr>
            <p:cNvPr id="40" name="Google Shape;40;p6"/>
            <p:cNvPicPr preferRelativeResize="0"/>
            <p:nvPr/>
          </p:nvPicPr>
          <p:blipFill rotWithShape="1">
            <a:blip r:embed="rId3">
              <a:alphaModFix/>
            </a:blip>
            <a:srcRect/>
            <a:stretch/>
          </p:blipFill>
          <p:spPr>
            <a:xfrm>
              <a:off x="1350768" y="276426"/>
              <a:ext cx="5432654" cy="2035089"/>
            </a:xfrm>
            <a:prstGeom prst="rect">
              <a:avLst/>
            </a:prstGeom>
            <a:noFill/>
            <a:ln>
              <a:noFill/>
            </a:ln>
          </p:spPr>
        </p:pic>
      </p:grpSp>
      <p:sp>
        <p:nvSpPr>
          <p:cNvPr id="41" name="Google Shape;41;p6"/>
          <p:cNvSpPr txBox="1">
            <a:spLocks noGrp="1"/>
          </p:cNvSpPr>
          <p:nvPr>
            <p:ph type="ctrTitle"/>
          </p:nvPr>
        </p:nvSpPr>
        <p:spPr>
          <a:xfrm>
            <a:off x="1143000" y="2506488"/>
            <a:ext cx="6858000" cy="70839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1143000" y="3579862"/>
            <a:ext cx="6858000" cy="627931"/>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7"/>
        <p:cNvGrpSpPr/>
        <p:nvPr/>
      </p:nvGrpSpPr>
      <p:grpSpPr>
        <a:xfrm>
          <a:off x="0" y="0"/>
          <a:ext cx="0" cy="0"/>
          <a:chOff x="0" y="0"/>
          <a:chExt cx="0" cy="0"/>
        </a:xfrm>
      </p:grpSpPr>
      <p:sp>
        <p:nvSpPr>
          <p:cNvPr id="48" name="Google Shape;48;p8"/>
          <p:cNvSpPr/>
          <p:nvPr/>
        </p:nvSpPr>
        <p:spPr>
          <a:xfrm>
            <a:off x="0" y="0"/>
            <a:ext cx="9144000" cy="1511846"/>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8"/>
          <p:cNvSpPr/>
          <p:nvPr/>
        </p:nvSpPr>
        <p:spPr>
          <a:xfrm>
            <a:off x="539552" y="411510"/>
            <a:ext cx="799288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Text here…..</a:t>
            </a:r>
            <a:endParaRPr/>
          </a:p>
        </p:txBody>
      </p:sp>
      <p:sp>
        <p:nvSpPr>
          <p:cNvPr id="50" name="Google Shape;50;p8"/>
          <p:cNvSpPr/>
          <p:nvPr/>
        </p:nvSpPr>
        <p:spPr>
          <a:xfrm>
            <a:off x="539552" y="1851670"/>
            <a:ext cx="212221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29CBE"/>
                </a:solidFill>
                <a:latin typeface="Arial"/>
                <a:ea typeface="Arial"/>
                <a:cs typeface="Arial"/>
                <a:sym typeface="Arial"/>
              </a:rPr>
              <a:t>Text here…..</a:t>
            </a:r>
            <a:endParaRPr/>
          </a:p>
        </p:txBody>
      </p:sp>
      <p:pic>
        <p:nvPicPr>
          <p:cNvPr id="51" name="Google Shape;51;p8"/>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9"/>
          <p:cNvSpPr/>
          <p:nvPr/>
        </p:nvSpPr>
        <p:spPr>
          <a:xfrm>
            <a:off x="0" y="10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9"/>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sciencelearn.org.n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s://gardenbirdsurvey.nz/quizzes/" TargetMode="External"/><Relationship Id="rId4" Type="http://schemas.openxmlformats.org/officeDocument/2006/relationships/hyperlink" Target="https://gardenbirdsurvey.nz/quizzes-te-reo-maor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gardenbirdsurvey.n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XtcQlLe-zMiVvU64PN_Sz68Nrsdv6fJO/vie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learn.org.nz/videos/2212-manu-identification" TargetMode="External"/><Relationship Id="rId5" Type="http://schemas.openxmlformats.org/officeDocument/2006/relationships/hyperlink" Target="http://www.sciencelearn.org.nz/"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sciencelearn.org.nz"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p:nvPr/>
        </p:nvSpPr>
        <p:spPr>
          <a:xfrm>
            <a:off x="218475" y="2267150"/>
            <a:ext cx="8712900" cy="129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Arial"/>
              <a:buNone/>
            </a:pPr>
            <a:r>
              <a:rPr lang="en-US" sz="4000" b="1">
                <a:solidFill>
                  <a:schemeClr val="lt1"/>
                </a:solidFill>
              </a:rPr>
              <a:t>What do you notice? </a:t>
            </a:r>
            <a:endParaRPr sz="4000" b="1">
              <a:solidFill>
                <a:schemeClr val="lt1"/>
              </a:solidFill>
            </a:endParaRPr>
          </a:p>
          <a:p>
            <a:pPr marL="0" marR="0" lvl="0" indent="0" algn="ctr" rtl="0">
              <a:spcBef>
                <a:spcPts val="0"/>
              </a:spcBef>
              <a:spcAft>
                <a:spcPts val="0"/>
              </a:spcAft>
              <a:buClr>
                <a:schemeClr val="lt1"/>
              </a:buClr>
              <a:buSzPts val="4400"/>
              <a:buFont typeface="Arial"/>
              <a:buNone/>
            </a:pPr>
            <a:r>
              <a:rPr lang="en-US" sz="4000" b="1">
                <a:solidFill>
                  <a:schemeClr val="lt1"/>
                </a:solidFill>
              </a:rPr>
              <a:t>Bird identification</a:t>
            </a:r>
            <a:endParaRPr sz="40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p:nvPr/>
        </p:nvSpPr>
        <p:spPr>
          <a:xfrm>
            <a:off x="198408" y="258793"/>
            <a:ext cx="7461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Your own observations</a:t>
            </a:r>
            <a:endParaRPr sz="3600" b="1">
              <a:solidFill>
                <a:schemeClr val="lt1"/>
              </a:solidFill>
              <a:latin typeface="Arial"/>
              <a:ea typeface="Arial"/>
              <a:cs typeface="Arial"/>
              <a:sym typeface="Arial"/>
            </a:endParaRPr>
          </a:p>
        </p:txBody>
      </p:sp>
      <p:sp>
        <p:nvSpPr>
          <p:cNvPr id="275" name="Google Shape;275;p38"/>
          <p:cNvSpPr txBox="1"/>
          <p:nvPr/>
        </p:nvSpPr>
        <p:spPr>
          <a:xfrm>
            <a:off x="198408" y="1281846"/>
            <a:ext cx="4597878"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a:solidFill>
                  <a:srgbClr val="43AAB6"/>
                </a:solidFill>
                <a:latin typeface="Arial"/>
                <a:ea typeface="Arial"/>
                <a:cs typeface="Arial"/>
                <a:sym typeface="Arial"/>
              </a:rPr>
              <a:t>We learn so much just from observing and taking a critical look at the spaces and places around us. </a:t>
            </a:r>
            <a:r>
              <a:rPr lang="en-US" sz="2000" b="0" i="0">
                <a:solidFill>
                  <a:srgbClr val="43AAB6"/>
                </a:solidFill>
                <a:latin typeface="Arial"/>
                <a:ea typeface="Arial"/>
                <a:cs typeface="Arial"/>
                <a:sym typeface="Arial"/>
              </a:rPr>
              <a:t>​</a:t>
            </a:r>
            <a:endParaRPr/>
          </a:p>
          <a:p>
            <a:pPr marL="0" marR="0" lvl="0" indent="0" algn="l" rtl="0">
              <a:spcBef>
                <a:spcPts val="0"/>
              </a:spcBef>
              <a:spcAft>
                <a:spcPts val="0"/>
              </a:spcAft>
              <a:buNone/>
            </a:pPr>
            <a:endParaRPr sz="2000" b="0" i="0">
              <a:solidFill>
                <a:srgbClr val="43AAB6"/>
              </a:solidFill>
              <a:latin typeface="Arial"/>
              <a:ea typeface="Arial"/>
              <a:cs typeface="Arial"/>
              <a:sym typeface="Arial"/>
            </a:endParaRPr>
          </a:p>
          <a:p>
            <a:pPr marL="0" marR="0" lvl="0" indent="0" algn="l" rtl="0">
              <a:spcBef>
                <a:spcPts val="0"/>
              </a:spcBef>
              <a:spcAft>
                <a:spcPts val="0"/>
              </a:spcAft>
              <a:buNone/>
            </a:pPr>
            <a:r>
              <a:rPr lang="en-US" sz="2000" b="0" i="0" u="none" strike="noStrike">
                <a:solidFill>
                  <a:srgbClr val="43AAB6"/>
                </a:solidFill>
                <a:latin typeface="Arial"/>
                <a:ea typeface="Arial"/>
                <a:cs typeface="Arial"/>
                <a:sym typeface="Arial"/>
              </a:rPr>
              <a:t>Observation helps scientists understand how things work. By watching closely, they can discover new things about animals, plants, rocks or even stars in the sky.</a:t>
            </a:r>
            <a:r>
              <a:rPr lang="en-US" sz="2000" b="0" i="0">
                <a:solidFill>
                  <a:srgbClr val="43AAB6"/>
                </a:solidFill>
                <a:latin typeface="Arial"/>
                <a:ea typeface="Arial"/>
                <a:cs typeface="Arial"/>
                <a:sym typeface="Arial"/>
              </a:rPr>
              <a:t>​</a:t>
            </a:r>
            <a:endParaRPr/>
          </a:p>
          <a:p>
            <a:pPr marL="0" marR="0" lvl="0" indent="0" algn="l" rtl="0">
              <a:spcBef>
                <a:spcPts val="0"/>
              </a:spcBef>
              <a:spcAft>
                <a:spcPts val="0"/>
              </a:spcAft>
              <a:buNone/>
            </a:pPr>
            <a:endParaRPr sz="1800" b="0" i="0">
              <a:solidFill>
                <a:srgbClr val="43AAB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0" i="0">
              <a:solidFill>
                <a:srgbClr val="43AAB6"/>
              </a:solidFill>
              <a:latin typeface="Libre Franklin Medium"/>
              <a:ea typeface="Libre Franklin Medium"/>
              <a:cs typeface="Libre Franklin Medium"/>
              <a:sym typeface="Libre Franklin Medium"/>
            </a:endParaRPr>
          </a:p>
        </p:txBody>
      </p:sp>
      <p:pic>
        <p:nvPicPr>
          <p:cNvPr id="276" name="Google Shape;276;p38" descr="A bird in a hand&#10;&#10;Description automatically generated"/>
          <p:cNvPicPr preferRelativeResize="0"/>
          <p:nvPr/>
        </p:nvPicPr>
        <p:blipFill rotWithShape="1">
          <a:blip r:embed="rId3">
            <a:alphaModFix/>
          </a:blip>
          <a:srcRect/>
          <a:stretch/>
        </p:blipFill>
        <p:spPr>
          <a:xfrm>
            <a:off x="4570936" y="1668077"/>
            <a:ext cx="4329352" cy="2481985"/>
          </a:xfrm>
          <a:prstGeom prst="rect">
            <a:avLst/>
          </a:prstGeom>
          <a:noFill/>
          <a:ln>
            <a:noFill/>
          </a:ln>
          <a:effectLst>
            <a:outerShdw blurRad="292100" dist="139700" dir="2700000" algn="tl" rotWithShape="0">
              <a:srgbClr val="333333">
                <a:alpha val="64705"/>
              </a:srgbClr>
            </a:outerShdw>
          </a:effectLst>
        </p:spPr>
      </p:pic>
      <p:sp>
        <p:nvSpPr>
          <p:cNvPr id="277" name="Google Shape;277;p38"/>
          <p:cNvSpPr txBox="1"/>
          <p:nvPr/>
        </p:nvSpPr>
        <p:spPr>
          <a:xfrm>
            <a:off x="4525154" y="4148755"/>
            <a:ext cx="458961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Verdana"/>
                <a:ea typeface="Verdana"/>
                <a:cs typeface="Verdana"/>
                <a:sym typeface="Verdana"/>
              </a:rPr>
              <a:t>© University of Waikato l </a:t>
            </a:r>
            <a:r>
              <a:rPr lang="en-US" sz="700" u="sng">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www.sciencelearn.org.nz</a:t>
            </a:r>
            <a:r>
              <a:rPr lang="en-US" sz="700">
                <a:solidFill>
                  <a:schemeClr val="dk1"/>
                </a:solidFill>
                <a:latin typeface="Verdana"/>
                <a:ea typeface="Verdana"/>
                <a:cs typeface="Verdana"/>
                <a:sym typeface="Verdana"/>
              </a:rPr>
              <a:t> and Manaaki Whenua – Landcare Research</a:t>
            </a:r>
            <a:endParaRPr sz="180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p:nvPr/>
        </p:nvSpPr>
        <p:spPr>
          <a:xfrm>
            <a:off x="94892" y="330417"/>
            <a:ext cx="7761600" cy="63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rgbClr val="F2F2F2"/>
                </a:solidFill>
                <a:latin typeface="Arial"/>
                <a:ea typeface="Arial"/>
                <a:cs typeface="Arial"/>
                <a:sym typeface="Arial"/>
              </a:rPr>
              <a:t>How well do you know your  birds? </a:t>
            </a:r>
            <a:endParaRPr sz="3500"/>
          </a:p>
        </p:txBody>
      </p:sp>
      <p:pic>
        <p:nvPicPr>
          <p:cNvPr id="284" name="Google Shape;284;p39" descr="A bird on a branch&#10;&#10;Description automatically generated"/>
          <p:cNvPicPr preferRelativeResize="0"/>
          <p:nvPr/>
        </p:nvPicPr>
        <p:blipFill rotWithShape="1">
          <a:blip r:embed="rId3">
            <a:alphaModFix/>
          </a:blip>
          <a:srcRect/>
          <a:stretch/>
        </p:blipFill>
        <p:spPr>
          <a:xfrm>
            <a:off x="135893" y="1901552"/>
            <a:ext cx="3400622" cy="2326944"/>
          </a:xfrm>
          <a:prstGeom prst="rect">
            <a:avLst/>
          </a:prstGeom>
          <a:noFill/>
          <a:ln>
            <a:noFill/>
          </a:ln>
        </p:spPr>
      </p:pic>
      <p:sp>
        <p:nvSpPr>
          <p:cNvPr id="285" name="Google Shape;285;p39"/>
          <p:cNvSpPr txBox="1"/>
          <p:nvPr/>
        </p:nvSpPr>
        <p:spPr>
          <a:xfrm>
            <a:off x="6827292" y="2281846"/>
            <a:ext cx="20829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D7179"/>
                </a:solidFill>
              </a:rPr>
              <a:t>Click here to go to </a:t>
            </a:r>
            <a:r>
              <a:rPr lang="en-US" sz="2000" u="sng">
                <a:solidFill>
                  <a:srgbClr val="2D7179"/>
                </a:solidFill>
                <a:hlinkClick r:id="rId4">
                  <a:extLst>
                    <a:ext uri="{A12FA001-AC4F-418D-AE19-62706E023703}">
                      <ahyp:hlinkClr xmlns:ahyp="http://schemas.microsoft.com/office/drawing/2018/hyperlinkcolor" val="tx"/>
                    </a:ext>
                  </a:extLst>
                </a:hlinkClick>
              </a:rPr>
              <a:t>quizzes in </a:t>
            </a:r>
            <a:endParaRPr/>
          </a:p>
          <a:p>
            <a:pPr marL="0" marR="0" lvl="0" indent="0" algn="l" rtl="0">
              <a:spcBef>
                <a:spcPts val="0"/>
              </a:spcBef>
              <a:spcAft>
                <a:spcPts val="0"/>
              </a:spcAft>
              <a:buNone/>
            </a:pPr>
            <a:r>
              <a:rPr lang="en-US" sz="2000" u="sng">
                <a:solidFill>
                  <a:srgbClr val="2D7179"/>
                </a:solidFill>
                <a:hlinkClick r:id="rId4">
                  <a:extLst>
                    <a:ext uri="{A12FA001-AC4F-418D-AE19-62706E023703}">
                      <ahyp:hlinkClr xmlns:ahyp="http://schemas.microsoft.com/office/drawing/2018/hyperlinkcolor" val="tx"/>
                    </a:ext>
                  </a:extLst>
                </a:hlinkClick>
              </a:rPr>
              <a:t>te reo</a:t>
            </a:r>
            <a:r>
              <a:rPr lang="en-US" sz="2000">
                <a:solidFill>
                  <a:srgbClr val="2D7179"/>
                </a:solidFill>
              </a:rPr>
              <a:t> or </a:t>
            </a:r>
            <a:r>
              <a:rPr lang="en-US" sz="2000" u="sng">
                <a:solidFill>
                  <a:srgbClr val="2D7179"/>
                </a:solidFill>
                <a:hlinkClick r:id="rId5">
                  <a:extLst>
                    <a:ext uri="{A12FA001-AC4F-418D-AE19-62706E023703}">
                      <ahyp:hlinkClr xmlns:ahyp="http://schemas.microsoft.com/office/drawing/2018/hyperlinkcolor" val="tx"/>
                    </a:ext>
                  </a:extLst>
                </a:hlinkClick>
              </a:rPr>
              <a:t>quizzes in English</a:t>
            </a:r>
            <a:r>
              <a:rPr lang="en-US" sz="2000">
                <a:solidFill>
                  <a:srgbClr val="2D7179"/>
                </a:solidFill>
              </a:rPr>
              <a:t>.</a:t>
            </a:r>
            <a:endParaRPr sz="2000">
              <a:solidFill>
                <a:srgbClr val="2D7179"/>
              </a:solidFill>
            </a:endParaRPr>
          </a:p>
        </p:txBody>
      </p:sp>
      <p:pic>
        <p:nvPicPr>
          <p:cNvPr id="286" name="Google Shape;286;p39" descr="A screenshot of a quiz&#10;&#10;Description automatically generated"/>
          <p:cNvPicPr preferRelativeResize="0"/>
          <p:nvPr/>
        </p:nvPicPr>
        <p:blipFill rotWithShape="1">
          <a:blip r:embed="rId6">
            <a:alphaModFix/>
          </a:blip>
          <a:srcRect r="149" b="4969"/>
          <a:stretch/>
        </p:blipFill>
        <p:spPr>
          <a:xfrm>
            <a:off x="3685862" y="1782893"/>
            <a:ext cx="3144819" cy="22382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pic>
        <p:nvPicPr>
          <p:cNvPr id="292" name="Google Shape;292;p40" descr="A picture containing circuit, brush&#10;&#10;Description automatically generated"/>
          <p:cNvPicPr preferRelativeResize="0"/>
          <p:nvPr/>
        </p:nvPicPr>
        <p:blipFill rotWithShape="1">
          <a:blip r:embed="rId3">
            <a:alphaModFix/>
          </a:blip>
          <a:srcRect l="7098" t="-1" r="7101" b="27813"/>
          <a:stretch/>
        </p:blipFill>
        <p:spPr>
          <a:xfrm>
            <a:off x="1" y="-48252"/>
            <a:ext cx="9144000" cy="4026428"/>
          </a:xfrm>
          <a:prstGeom prst="rect">
            <a:avLst/>
          </a:prstGeom>
          <a:noFill/>
          <a:ln>
            <a:noFill/>
          </a:ln>
        </p:spPr>
      </p:pic>
      <p:sp>
        <p:nvSpPr>
          <p:cNvPr id="293" name="Google Shape;293;p40"/>
          <p:cNvSpPr/>
          <p:nvPr/>
        </p:nvSpPr>
        <p:spPr>
          <a:xfrm>
            <a:off x="4450813" y="238708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294" name="Google Shape;294;p40"/>
          <p:cNvSpPr/>
          <p:nvPr/>
        </p:nvSpPr>
        <p:spPr>
          <a:xfrm>
            <a:off x="4450813" y="238708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295" name="Google Shape;295;p40"/>
          <p:cNvSpPr/>
          <p:nvPr/>
        </p:nvSpPr>
        <p:spPr>
          <a:xfrm>
            <a:off x="4450813" y="238708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296" name="Google Shape;296;p40"/>
          <p:cNvSpPr txBox="1"/>
          <p:nvPr/>
        </p:nvSpPr>
        <p:spPr>
          <a:xfrm>
            <a:off x="2735694" y="3237671"/>
            <a:ext cx="367261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gardenbirdsurvey.nz</a:t>
            </a:r>
            <a:endParaRPr sz="2800" b="1">
              <a:solidFill>
                <a:schemeClr val="lt1"/>
              </a:solidFill>
              <a:latin typeface="Arial"/>
              <a:ea typeface="Arial"/>
              <a:cs typeface="Arial"/>
              <a:sym typeface="Arial"/>
            </a:endParaRPr>
          </a:p>
        </p:txBody>
      </p:sp>
      <p:sp>
        <p:nvSpPr>
          <p:cNvPr id="297" name="Google Shape;297;p40"/>
          <p:cNvSpPr txBox="1"/>
          <p:nvPr/>
        </p:nvSpPr>
        <p:spPr>
          <a:xfrm>
            <a:off x="1027233" y="1139828"/>
            <a:ext cx="707969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Help make our birds count</a:t>
            </a:r>
            <a:endParaRPr/>
          </a:p>
        </p:txBody>
      </p:sp>
      <p:sp>
        <p:nvSpPr>
          <p:cNvPr id="298" name="Google Shape;298;p40"/>
          <p:cNvSpPr txBox="1"/>
          <p:nvPr/>
        </p:nvSpPr>
        <p:spPr>
          <a:xfrm>
            <a:off x="2140226" y="2036692"/>
            <a:ext cx="52528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29 June – 7 July 2024</a:t>
            </a:r>
            <a:endParaRPr sz="40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p:nvPr/>
        </p:nvSpPr>
        <p:spPr>
          <a:xfrm>
            <a:off x="206900" y="191701"/>
            <a:ext cx="7350900" cy="7797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3000" b="1">
                <a:solidFill>
                  <a:schemeClr val="lt1"/>
                </a:solidFill>
              </a:rPr>
              <a:t>What do you notice? Bird identification</a:t>
            </a:r>
            <a:endParaRPr sz="1600">
              <a:solidFill>
                <a:schemeClr val="dk1"/>
              </a:solidFill>
            </a:endParaRPr>
          </a:p>
        </p:txBody>
      </p:sp>
      <p:pic>
        <p:nvPicPr>
          <p:cNvPr id="193" name="Google Shape;193;p30" title="Manu – identification">
            <a:hlinkClick r:id="rId3"/>
          </p:cNvPr>
          <p:cNvPicPr preferRelativeResize="0"/>
          <p:nvPr/>
        </p:nvPicPr>
        <p:blipFill>
          <a:blip r:embed="rId4">
            <a:alphaModFix/>
          </a:blip>
          <a:stretch>
            <a:fillRect/>
          </a:stretch>
        </p:blipFill>
        <p:spPr>
          <a:xfrm>
            <a:off x="1658168" y="1297249"/>
            <a:ext cx="6317731" cy="3553751"/>
          </a:xfrm>
          <a:prstGeom prst="rect">
            <a:avLst/>
          </a:prstGeom>
          <a:noFill/>
          <a:ln>
            <a:noFill/>
          </a:ln>
        </p:spPr>
      </p:pic>
      <p:sp>
        <p:nvSpPr>
          <p:cNvPr id="194" name="Google Shape;194;p30"/>
          <p:cNvSpPr txBox="1"/>
          <p:nvPr/>
        </p:nvSpPr>
        <p:spPr>
          <a:xfrm>
            <a:off x="1995054" y="4851000"/>
            <a:ext cx="5622395"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dirty="0"/>
              <a:t>© Manaaki Whenua – Landcare Research and The University of Waikato Te Whare Wānanga o Waikato | </a:t>
            </a:r>
            <a:r>
              <a:rPr lang="en-US" sz="700" u="sng" dirty="0">
                <a:solidFill>
                  <a:srgbClr val="0000FF"/>
                </a:solidFill>
                <a:hlinkClick r:id="rId5">
                  <a:extLst>
                    <a:ext uri="{A12FA001-AC4F-418D-AE19-62706E023703}">
                      <ahyp:hlinkClr xmlns:ahyp="http://schemas.microsoft.com/office/drawing/2018/hyperlinkcolor" val="tx"/>
                    </a:ext>
                  </a:extLst>
                </a:hlinkClick>
              </a:rPr>
              <a:t>www.sciencelearn.org.nz</a:t>
            </a:r>
            <a:r>
              <a:rPr lang="en-US" sz="700" dirty="0"/>
              <a:t>  </a:t>
            </a:r>
            <a:endParaRPr sz="700" dirty="0"/>
          </a:p>
        </p:txBody>
      </p:sp>
      <p:sp>
        <p:nvSpPr>
          <p:cNvPr id="2" name="TextBox 1">
            <a:extLst>
              <a:ext uri="{FF2B5EF4-FFF2-40B4-BE49-F238E27FC236}">
                <a16:creationId xmlns:a16="http://schemas.microsoft.com/office/drawing/2014/main" id="{0B0ABAB0-E221-9827-835F-134E3CF32BBC}"/>
              </a:ext>
            </a:extLst>
          </p:cNvPr>
          <p:cNvSpPr txBox="1"/>
          <p:nvPr/>
        </p:nvSpPr>
        <p:spPr>
          <a:xfrm>
            <a:off x="83127" y="1523472"/>
            <a:ext cx="1517073" cy="1200329"/>
          </a:xfrm>
          <a:prstGeom prst="rect">
            <a:avLst/>
          </a:prstGeom>
          <a:noFill/>
        </p:spPr>
        <p:txBody>
          <a:bodyPr wrap="square" rtlCol="0">
            <a:spAutoFit/>
          </a:bodyPr>
          <a:lstStyle/>
          <a:p>
            <a:pPr rtl="0">
              <a:spcBef>
                <a:spcPts val="0"/>
              </a:spcBef>
              <a:spcAft>
                <a:spcPts val="0"/>
              </a:spcAft>
            </a:pPr>
            <a:r>
              <a:rPr lang="en-US" sz="1800" b="0" i="0" u="none" strike="noStrike" dirty="0">
                <a:solidFill>
                  <a:schemeClr val="accent6">
                    <a:lumMod val="50000"/>
                  </a:schemeClr>
                </a:solidFill>
                <a:effectLst/>
                <a:highlight>
                  <a:srgbClr val="FFFFFF"/>
                </a:highlight>
                <a:latin typeface="Arial" panose="020B0604020202020204" pitchFamily="34" charset="0"/>
              </a:rPr>
              <a:t>The video here is </a:t>
            </a:r>
            <a:endParaRPr lang="en-US" b="0" dirty="0">
              <a:solidFill>
                <a:schemeClr val="accent6">
                  <a:lumMod val="50000"/>
                </a:schemeClr>
              </a:solidFill>
              <a:effectLst/>
            </a:endParaRPr>
          </a:p>
          <a:p>
            <a:r>
              <a:rPr lang="en-US" sz="1800" b="0" i="0" u="sng" strike="noStrike" dirty="0">
                <a:solidFill>
                  <a:srgbClr val="0000FF"/>
                </a:solidFill>
                <a:effectLst/>
                <a:latin typeface="Arial" panose="020B0604020202020204" pitchFamily="34" charset="0"/>
                <a:hlinkClick r:id="rId6"/>
              </a:rPr>
              <a:t>Manu – identification</a:t>
            </a:r>
            <a:r>
              <a:rPr lang="en-US" sz="1800" b="0" i="0" u="none" strike="noStrike" dirty="0">
                <a:solidFill>
                  <a:srgbClr val="000000"/>
                </a:solidFill>
                <a:effectLst/>
                <a:highlight>
                  <a:srgbClr val="FFFFFF"/>
                </a:highlight>
                <a:latin typeface="Arial" panose="020B0604020202020204" pitchFamily="34" charset="0"/>
              </a:rPr>
              <a:t>.</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p:nvPr/>
        </p:nvSpPr>
        <p:spPr>
          <a:xfrm>
            <a:off x="360044" y="205740"/>
            <a:ext cx="7173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Arial"/>
                <a:ea typeface="Arial"/>
                <a:cs typeface="Arial"/>
                <a:sym typeface="Arial"/>
              </a:rPr>
              <a:t>Learn bird songs and calls</a:t>
            </a:r>
            <a:endParaRPr sz="3000" b="1">
              <a:solidFill>
                <a:schemeClr val="lt1"/>
              </a:solidFill>
              <a:latin typeface="Arial"/>
              <a:ea typeface="Arial"/>
              <a:cs typeface="Arial"/>
              <a:sym typeface="Arial"/>
            </a:endParaRPr>
          </a:p>
        </p:txBody>
      </p:sp>
      <p:sp>
        <p:nvSpPr>
          <p:cNvPr id="201" name="Google Shape;201;p31"/>
          <p:cNvSpPr txBox="1"/>
          <p:nvPr/>
        </p:nvSpPr>
        <p:spPr>
          <a:xfrm>
            <a:off x="190636" y="1292111"/>
            <a:ext cx="378981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D7179"/>
                </a:solidFill>
                <a:latin typeface="Arial"/>
                <a:ea typeface="Arial"/>
                <a:cs typeface="Arial"/>
                <a:sym typeface="Arial"/>
              </a:rPr>
              <a:t>When a bird sings, it tells you where it is and what it is. </a:t>
            </a:r>
            <a:endParaRPr/>
          </a:p>
          <a:p>
            <a:pPr marL="0" marR="0" lvl="0" indent="0" algn="l" rtl="0">
              <a:spcBef>
                <a:spcPts val="0"/>
              </a:spcBef>
              <a:spcAft>
                <a:spcPts val="0"/>
              </a:spcAft>
              <a:buNone/>
            </a:pPr>
            <a:endParaRPr sz="2000">
              <a:solidFill>
                <a:srgbClr val="2D7179"/>
              </a:solidFill>
              <a:latin typeface="Arial"/>
              <a:ea typeface="Arial"/>
              <a:cs typeface="Arial"/>
              <a:sym typeface="Arial"/>
            </a:endParaRPr>
          </a:p>
          <a:p>
            <a:pPr marL="0" marR="0" lvl="0" indent="0" algn="l" rtl="0">
              <a:spcBef>
                <a:spcPts val="0"/>
              </a:spcBef>
              <a:spcAft>
                <a:spcPts val="0"/>
              </a:spcAft>
              <a:buNone/>
            </a:pPr>
            <a:r>
              <a:rPr lang="en-US" sz="2000">
                <a:solidFill>
                  <a:srgbClr val="2D7179"/>
                </a:solidFill>
                <a:latin typeface="Arial"/>
                <a:ea typeface="Arial"/>
                <a:cs typeface="Arial"/>
                <a:sym typeface="Arial"/>
              </a:rPr>
              <a:t>When you first listen to a lot of birdsong, it can be overwhelming.</a:t>
            </a:r>
            <a:endParaRPr sz="2000">
              <a:solidFill>
                <a:srgbClr val="2D7179"/>
              </a:solidFill>
              <a:latin typeface="Arial"/>
              <a:ea typeface="Arial"/>
              <a:cs typeface="Arial"/>
              <a:sym typeface="Arial"/>
            </a:endParaRPr>
          </a:p>
          <a:p>
            <a:pPr marL="0" marR="0" lvl="0" indent="0" algn="l" rtl="0">
              <a:spcBef>
                <a:spcPts val="0"/>
              </a:spcBef>
              <a:spcAft>
                <a:spcPts val="0"/>
              </a:spcAft>
              <a:buNone/>
            </a:pPr>
            <a:endParaRPr sz="2000">
              <a:solidFill>
                <a:srgbClr val="2D7179"/>
              </a:solidFill>
              <a:latin typeface="Arial"/>
              <a:ea typeface="Arial"/>
              <a:cs typeface="Arial"/>
              <a:sym typeface="Arial"/>
            </a:endParaRPr>
          </a:p>
          <a:p>
            <a:pPr marL="0" marR="0" lvl="0" indent="0" algn="l" rtl="0">
              <a:spcBef>
                <a:spcPts val="0"/>
              </a:spcBef>
              <a:spcAft>
                <a:spcPts val="0"/>
              </a:spcAft>
              <a:buNone/>
            </a:pPr>
            <a:r>
              <a:rPr lang="en-US" sz="2000">
                <a:solidFill>
                  <a:srgbClr val="2D7179"/>
                </a:solidFill>
                <a:latin typeface="Arial"/>
                <a:ea typeface="Arial"/>
                <a:cs typeface="Arial"/>
                <a:sym typeface="Arial"/>
              </a:rPr>
              <a:t>Just concentrate on one bird at a time and try different approaches! </a:t>
            </a:r>
            <a:endParaRPr sz="2000">
              <a:solidFill>
                <a:srgbClr val="2D7179"/>
              </a:solidFill>
              <a:latin typeface="Arial"/>
              <a:ea typeface="Arial"/>
              <a:cs typeface="Arial"/>
              <a:sym typeface="Arial"/>
            </a:endParaRPr>
          </a:p>
        </p:txBody>
      </p:sp>
      <p:pic>
        <p:nvPicPr>
          <p:cNvPr id="202" name="Google Shape;202;p31" descr="A cartoon of a child in a garden&#10;&#10;Description automatically generated"/>
          <p:cNvPicPr preferRelativeResize="0"/>
          <p:nvPr/>
        </p:nvPicPr>
        <p:blipFill rotWithShape="1">
          <a:blip r:embed="rId3">
            <a:alphaModFix/>
          </a:blip>
          <a:srcRect/>
          <a:stretch/>
        </p:blipFill>
        <p:spPr>
          <a:xfrm>
            <a:off x="3978934" y="1526198"/>
            <a:ext cx="4572000" cy="2716520"/>
          </a:xfrm>
          <a:prstGeom prst="rect">
            <a:avLst/>
          </a:prstGeom>
          <a:noFill/>
          <a:ln>
            <a:noFill/>
          </a:ln>
        </p:spPr>
      </p:pic>
      <p:sp>
        <p:nvSpPr>
          <p:cNvPr id="203" name="Google Shape;203;p31"/>
          <p:cNvSpPr txBox="1"/>
          <p:nvPr/>
        </p:nvSpPr>
        <p:spPr>
          <a:xfrm>
            <a:off x="3985720" y="4246836"/>
            <a:ext cx="5173059"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Arial"/>
                <a:ea typeface="Arial"/>
                <a:cs typeface="Arial"/>
                <a:sym typeface="Arial"/>
              </a:rPr>
              <a:t>© University of Waikato l </a:t>
            </a:r>
            <a:r>
              <a:rPr lang="en-US" sz="700" u="sng">
                <a:solidFill>
                  <a:srgbClr val="202124"/>
                </a:solidFill>
                <a:latin typeface="Arial"/>
                <a:ea typeface="Arial"/>
                <a:cs typeface="Arial"/>
                <a:sym typeface="Arial"/>
                <a:hlinkClick r:id="rId4">
                  <a:extLst>
                    <a:ext uri="{A12FA001-AC4F-418D-AE19-62706E023703}">
                      <ahyp:hlinkClr xmlns:ahyp="http://schemas.microsoft.com/office/drawing/2018/hyperlinkcolor" val="tx"/>
                    </a:ext>
                  </a:extLst>
                </a:hlinkClick>
              </a:rPr>
              <a:t>www.sciencelearn.org.nz</a:t>
            </a:r>
            <a:r>
              <a:rPr lang="en-US" sz="700">
                <a:solidFill>
                  <a:srgbClr val="202124"/>
                </a:solidFill>
                <a:latin typeface="Arial"/>
                <a:ea typeface="Arial"/>
                <a:cs typeface="Arial"/>
                <a:sym typeface="Arial"/>
              </a:rPr>
              <a:t> </a:t>
            </a:r>
            <a:r>
              <a:rPr lang="en-US" sz="700">
                <a:solidFill>
                  <a:schemeClr val="dk1"/>
                </a:solidFill>
                <a:latin typeface="Arial"/>
                <a:ea typeface="Arial"/>
                <a:cs typeface="Arial"/>
                <a:sym typeface="Arial"/>
              </a:rPr>
              <a:t>and Manaaki Whenua – Landcare Research</a:t>
            </a:r>
            <a:endParaRPr sz="7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p:nvPr/>
        </p:nvSpPr>
        <p:spPr>
          <a:xfrm>
            <a:off x="362309" y="224287"/>
            <a:ext cx="7315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Can you hear what I hear?</a:t>
            </a:r>
            <a:r>
              <a:rPr lang="en-US" sz="4400" b="1">
                <a:solidFill>
                  <a:schemeClr val="lt1"/>
                </a:solidFill>
                <a:latin typeface="Arial"/>
                <a:ea typeface="Arial"/>
                <a:cs typeface="Arial"/>
                <a:sym typeface="Arial"/>
              </a:rPr>
              <a:t> </a:t>
            </a:r>
            <a:endParaRPr sz="4400">
              <a:solidFill>
                <a:schemeClr val="lt1"/>
              </a:solidFill>
              <a:latin typeface="Arial"/>
              <a:ea typeface="Arial"/>
              <a:cs typeface="Arial"/>
              <a:sym typeface="Arial"/>
            </a:endParaRPr>
          </a:p>
        </p:txBody>
      </p:sp>
      <p:sp>
        <p:nvSpPr>
          <p:cNvPr id="210" name="Google Shape;210;p32"/>
          <p:cNvSpPr txBox="1"/>
          <p:nvPr/>
        </p:nvSpPr>
        <p:spPr>
          <a:xfrm>
            <a:off x="145474" y="1545109"/>
            <a:ext cx="3865809"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D7179"/>
                </a:solidFill>
                <a:latin typeface="Arial"/>
                <a:ea typeface="Arial"/>
                <a:cs typeface="Arial"/>
                <a:sym typeface="Arial"/>
              </a:rPr>
              <a:t>Look at these images one at a time and listen to their calls. </a:t>
            </a:r>
            <a:endParaRPr sz="2400">
              <a:solidFill>
                <a:srgbClr val="2D7179"/>
              </a:solidFill>
              <a:latin typeface="Arial"/>
              <a:ea typeface="Arial"/>
              <a:cs typeface="Arial"/>
              <a:sym typeface="Arial"/>
            </a:endParaRPr>
          </a:p>
          <a:p>
            <a:pPr marL="0" marR="0" lvl="0" indent="0" algn="l" rtl="0">
              <a:spcBef>
                <a:spcPts val="0"/>
              </a:spcBef>
              <a:spcAft>
                <a:spcPts val="0"/>
              </a:spcAft>
              <a:buNone/>
            </a:pPr>
            <a:endParaRPr sz="2400">
              <a:solidFill>
                <a:srgbClr val="2D7179"/>
              </a:solidFill>
              <a:latin typeface="Arial"/>
              <a:ea typeface="Arial"/>
              <a:cs typeface="Arial"/>
              <a:sym typeface="Arial"/>
            </a:endParaRPr>
          </a:p>
          <a:p>
            <a:pPr marL="0" marR="0" lvl="0" indent="0" algn="l" rtl="0">
              <a:spcBef>
                <a:spcPts val="0"/>
              </a:spcBef>
              <a:spcAft>
                <a:spcPts val="0"/>
              </a:spcAft>
              <a:buNone/>
            </a:pPr>
            <a:r>
              <a:rPr lang="en-US" sz="2400">
                <a:solidFill>
                  <a:srgbClr val="2D7179"/>
                </a:solidFill>
                <a:latin typeface="Arial"/>
                <a:ea typeface="Arial"/>
                <a:cs typeface="Arial"/>
                <a:sym typeface="Arial"/>
              </a:rPr>
              <a:t>When you use your eyes to help your ears,  the connection will help it stick in your mind</a:t>
            </a:r>
            <a:r>
              <a:rPr lang="en-US" sz="2400" b="0" i="0">
                <a:solidFill>
                  <a:srgbClr val="2D7179"/>
                </a:solidFill>
                <a:latin typeface="Arial"/>
                <a:ea typeface="Arial"/>
                <a:cs typeface="Arial"/>
                <a:sym typeface="Arial"/>
              </a:rPr>
              <a:t>​</a:t>
            </a:r>
            <a:r>
              <a:rPr lang="en-US" sz="2400">
                <a:solidFill>
                  <a:srgbClr val="2D7179"/>
                </a:solidFill>
                <a:latin typeface="Arial"/>
                <a:ea typeface="Arial"/>
                <a:cs typeface="Arial"/>
                <a:sym typeface="Arial"/>
              </a:rPr>
              <a:t>!</a:t>
            </a:r>
            <a:endParaRPr sz="2400">
              <a:solidFill>
                <a:srgbClr val="2D7179"/>
              </a:solidFill>
              <a:latin typeface="Arial"/>
              <a:ea typeface="Arial"/>
              <a:cs typeface="Arial"/>
              <a:sym typeface="Arial"/>
            </a:endParaRPr>
          </a:p>
          <a:p>
            <a:pPr marL="0" marR="0" lvl="0" indent="0" algn="l" rtl="0">
              <a:spcBef>
                <a:spcPts val="0"/>
              </a:spcBef>
              <a:spcAft>
                <a:spcPts val="0"/>
              </a:spcAft>
              <a:buNone/>
            </a:pPr>
            <a:endParaRPr sz="1800" b="0" i="0">
              <a:solidFill>
                <a:srgbClr val="43AAB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1" name="Google Shape;211;p32" descr="A bird sitting on a branch&#10;&#10;Description automatically generated"/>
          <p:cNvPicPr preferRelativeResize="0"/>
          <p:nvPr/>
        </p:nvPicPr>
        <p:blipFill rotWithShape="1">
          <a:blip r:embed="rId3">
            <a:alphaModFix/>
          </a:blip>
          <a:srcRect/>
          <a:stretch/>
        </p:blipFill>
        <p:spPr>
          <a:xfrm>
            <a:off x="4261278" y="1713314"/>
            <a:ext cx="1287494" cy="1072374"/>
          </a:xfrm>
          <a:prstGeom prst="rect">
            <a:avLst/>
          </a:prstGeom>
          <a:noFill/>
          <a:ln>
            <a:noFill/>
          </a:ln>
        </p:spPr>
      </p:pic>
      <p:pic>
        <p:nvPicPr>
          <p:cNvPr id="212" name="Google Shape;212;p32"/>
          <p:cNvPicPr preferRelativeResize="0"/>
          <p:nvPr/>
        </p:nvPicPr>
        <p:blipFill rotWithShape="1">
          <a:blip r:embed="rId4">
            <a:alphaModFix/>
          </a:blip>
          <a:srcRect/>
          <a:stretch/>
        </p:blipFill>
        <p:spPr>
          <a:xfrm>
            <a:off x="4401049" y="1736183"/>
            <a:ext cx="337389" cy="337389"/>
          </a:xfrm>
          <a:prstGeom prst="rect">
            <a:avLst/>
          </a:prstGeom>
          <a:noFill/>
          <a:ln>
            <a:noFill/>
          </a:ln>
        </p:spPr>
      </p:pic>
      <p:pic>
        <p:nvPicPr>
          <p:cNvPr id="213" name="Google Shape;213;p32" descr="A bird on a branch&#10;&#10;Description automatically generated"/>
          <p:cNvPicPr preferRelativeResize="0"/>
          <p:nvPr/>
        </p:nvPicPr>
        <p:blipFill rotWithShape="1">
          <a:blip r:embed="rId5">
            <a:alphaModFix/>
          </a:blip>
          <a:srcRect/>
          <a:stretch/>
        </p:blipFill>
        <p:spPr>
          <a:xfrm>
            <a:off x="5840483" y="1709931"/>
            <a:ext cx="1276120" cy="1058991"/>
          </a:xfrm>
          <a:prstGeom prst="rect">
            <a:avLst/>
          </a:prstGeom>
          <a:noFill/>
          <a:ln>
            <a:noFill/>
          </a:ln>
        </p:spPr>
      </p:pic>
      <p:pic>
        <p:nvPicPr>
          <p:cNvPr id="214" name="Google Shape;214;p32"/>
          <p:cNvPicPr preferRelativeResize="0"/>
          <p:nvPr/>
        </p:nvPicPr>
        <p:blipFill rotWithShape="1">
          <a:blip r:embed="rId4">
            <a:alphaModFix/>
          </a:blip>
          <a:srcRect/>
          <a:stretch/>
        </p:blipFill>
        <p:spPr>
          <a:xfrm>
            <a:off x="6772058" y="1907986"/>
            <a:ext cx="324834" cy="324834"/>
          </a:xfrm>
          <a:prstGeom prst="rect">
            <a:avLst/>
          </a:prstGeom>
          <a:noFill/>
          <a:ln>
            <a:noFill/>
          </a:ln>
        </p:spPr>
      </p:pic>
      <p:pic>
        <p:nvPicPr>
          <p:cNvPr id="215" name="Google Shape;215;p32" descr="A bird sitting on a branch&#10;&#10;Description automatically generated"/>
          <p:cNvPicPr preferRelativeResize="0"/>
          <p:nvPr/>
        </p:nvPicPr>
        <p:blipFill rotWithShape="1">
          <a:blip r:embed="rId6">
            <a:alphaModFix/>
          </a:blip>
          <a:srcRect/>
          <a:stretch/>
        </p:blipFill>
        <p:spPr>
          <a:xfrm>
            <a:off x="7477306" y="1701305"/>
            <a:ext cx="1238227" cy="1053981"/>
          </a:xfrm>
          <a:prstGeom prst="rect">
            <a:avLst/>
          </a:prstGeom>
          <a:noFill/>
          <a:ln>
            <a:noFill/>
          </a:ln>
        </p:spPr>
      </p:pic>
      <p:pic>
        <p:nvPicPr>
          <p:cNvPr id="216" name="Google Shape;216;p32"/>
          <p:cNvPicPr preferRelativeResize="0"/>
          <p:nvPr/>
        </p:nvPicPr>
        <p:blipFill rotWithShape="1">
          <a:blip r:embed="rId7">
            <a:alphaModFix/>
          </a:blip>
          <a:srcRect/>
          <a:stretch/>
        </p:blipFill>
        <p:spPr>
          <a:xfrm>
            <a:off x="8217251" y="2415223"/>
            <a:ext cx="324834" cy="324834"/>
          </a:xfrm>
          <a:prstGeom prst="rect">
            <a:avLst/>
          </a:prstGeom>
          <a:noFill/>
          <a:ln>
            <a:noFill/>
          </a:ln>
        </p:spPr>
      </p:pic>
      <p:pic>
        <p:nvPicPr>
          <p:cNvPr id="217" name="Google Shape;217;p32" descr="A bird standing on the ground&#10;&#10;Description automatically generated"/>
          <p:cNvPicPr preferRelativeResize="0"/>
          <p:nvPr/>
        </p:nvPicPr>
        <p:blipFill rotWithShape="1">
          <a:blip r:embed="rId8">
            <a:alphaModFix/>
          </a:blip>
          <a:srcRect/>
          <a:stretch/>
        </p:blipFill>
        <p:spPr>
          <a:xfrm>
            <a:off x="4217198" y="3343016"/>
            <a:ext cx="1287496" cy="1093632"/>
          </a:xfrm>
          <a:prstGeom prst="rect">
            <a:avLst/>
          </a:prstGeom>
          <a:noFill/>
          <a:ln>
            <a:noFill/>
          </a:ln>
        </p:spPr>
      </p:pic>
      <p:pic>
        <p:nvPicPr>
          <p:cNvPr id="218" name="Google Shape;218;p32"/>
          <p:cNvPicPr preferRelativeResize="0"/>
          <p:nvPr/>
        </p:nvPicPr>
        <p:blipFill rotWithShape="1">
          <a:blip r:embed="rId4">
            <a:alphaModFix/>
          </a:blip>
          <a:srcRect/>
          <a:stretch/>
        </p:blipFill>
        <p:spPr>
          <a:xfrm>
            <a:off x="5013492" y="3419252"/>
            <a:ext cx="324834" cy="324834"/>
          </a:xfrm>
          <a:prstGeom prst="rect">
            <a:avLst/>
          </a:prstGeom>
          <a:noFill/>
          <a:ln>
            <a:noFill/>
          </a:ln>
        </p:spPr>
      </p:pic>
      <p:pic>
        <p:nvPicPr>
          <p:cNvPr id="219" name="Google Shape;219;p32" descr="A bird on a branch&#10;&#10;Description automatically generated"/>
          <p:cNvPicPr preferRelativeResize="0"/>
          <p:nvPr/>
        </p:nvPicPr>
        <p:blipFill rotWithShape="1">
          <a:blip r:embed="rId9">
            <a:alphaModFix/>
          </a:blip>
          <a:srcRect/>
          <a:stretch/>
        </p:blipFill>
        <p:spPr>
          <a:xfrm>
            <a:off x="5842634" y="3336233"/>
            <a:ext cx="1273200" cy="1071392"/>
          </a:xfrm>
          <a:prstGeom prst="rect">
            <a:avLst/>
          </a:prstGeom>
          <a:noFill/>
          <a:ln>
            <a:noFill/>
          </a:ln>
        </p:spPr>
      </p:pic>
      <p:pic>
        <p:nvPicPr>
          <p:cNvPr id="220" name="Google Shape;220;p32"/>
          <p:cNvPicPr preferRelativeResize="0"/>
          <p:nvPr/>
        </p:nvPicPr>
        <p:blipFill rotWithShape="1">
          <a:blip r:embed="rId4">
            <a:alphaModFix/>
          </a:blip>
          <a:srcRect/>
          <a:stretch/>
        </p:blipFill>
        <p:spPr>
          <a:xfrm>
            <a:off x="6772059" y="4073423"/>
            <a:ext cx="331963" cy="331963"/>
          </a:xfrm>
          <a:prstGeom prst="rect">
            <a:avLst/>
          </a:prstGeom>
          <a:noFill/>
          <a:ln>
            <a:noFill/>
          </a:ln>
        </p:spPr>
      </p:pic>
      <p:pic>
        <p:nvPicPr>
          <p:cNvPr id="221" name="Google Shape;221;p32" descr="A bird on a plant&#10;&#10;Description automatically generated"/>
          <p:cNvPicPr preferRelativeResize="0"/>
          <p:nvPr/>
        </p:nvPicPr>
        <p:blipFill rotWithShape="1">
          <a:blip r:embed="rId10">
            <a:alphaModFix/>
          </a:blip>
          <a:srcRect/>
          <a:stretch/>
        </p:blipFill>
        <p:spPr>
          <a:xfrm>
            <a:off x="7465246" y="3330846"/>
            <a:ext cx="1233786" cy="1071254"/>
          </a:xfrm>
          <a:prstGeom prst="rect">
            <a:avLst/>
          </a:prstGeom>
          <a:noFill/>
          <a:ln>
            <a:noFill/>
          </a:ln>
        </p:spPr>
      </p:pic>
      <p:pic>
        <p:nvPicPr>
          <p:cNvPr id="222" name="Google Shape;222;p32"/>
          <p:cNvPicPr preferRelativeResize="0"/>
          <p:nvPr/>
        </p:nvPicPr>
        <p:blipFill rotWithShape="1">
          <a:blip r:embed="rId4">
            <a:alphaModFix/>
          </a:blip>
          <a:srcRect/>
          <a:stretch/>
        </p:blipFill>
        <p:spPr>
          <a:xfrm>
            <a:off x="8367318" y="3896920"/>
            <a:ext cx="342212" cy="342212"/>
          </a:xfrm>
          <a:prstGeom prst="rect">
            <a:avLst/>
          </a:prstGeom>
          <a:noFill/>
          <a:ln>
            <a:noFill/>
          </a:ln>
        </p:spPr>
      </p:pic>
      <p:sp>
        <p:nvSpPr>
          <p:cNvPr id="223" name="Google Shape;223;p32"/>
          <p:cNvSpPr txBox="1"/>
          <p:nvPr/>
        </p:nvSpPr>
        <p:spPr>
          <a:xfrm rot="5400000">
            <a:off x="7011383" y="3256468"/>
            <a:ext cx="343405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Arial"/>
                <a:ea typeface="Arial"/>
                <a:cs typeface="Arial"/>
                <a:sym typeface="Arial"/>
              </a:rPr>
              <a:t>© </a:t>
            </a:r>
            <a:r>
              <a:rPr lang="en-US" sz="700">
                <a:solidFill>
                  <a:schemeClr val="dk1"/>
                </a:solidFill>
                <a:latin typeface="Arial"/>
                <a:ea typeface="Arial"/>
                <a:cs typeface="Arial"/>
                <a:sym typeface="Arial"/>
              </a:rPr>
              <a:t>Manaaki Whenua – Landcare Research</a:t>
            </a:r>
            <a:endParaRPr/>
          </a:p>
          <a:p>
            <a:pPr marL="0" marR="0" lvl="0" indent="0" algn="l" rtl="0">
              <a:spcBef>
                <a:spcPts val="0"/>
              </a:spcBef>
              <a:spcAft>
                <a:spcPts val="0"/>
              </a:spcAft>
              <a:buNone/>
            </a:pPr>
            <a:endParaRPr sz="7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5000"/>
                                        <p:tgtEl>
                                          <p:spTgt spid="2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fade">
                                      <p:cBhvr>
                                        <p:cTn id="27" dur="5000"/>
                                        <p:tgtEl>
                                          <p:spTgt spid="2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1"/>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p:nvPr/>
        </p:nvSpPr>
        <p:spPr>
          <a:xfrm>
            <a:off x="224287" y="239383"/>
            <a:ext cx="7300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Can you see what I see? </a:t>
            </a:r>
            <a:endParaRPr sz="3200" b="1">
              <a:solidFill>
                <a:schemeClr val="lt1"/>
              </a:solidFill>
              <a:latin typeface="Arial"/>
              <a:ea typeface="Arial"/>
              <a:cs typeface="Arial"/>
              <a:sym typeface="Arial"/>
            </a:endParaRPr>
          </a:p>
        </p:txBody>
      </p:sp>
      <p:pic>
        <p:nvPicPr>
          <p:cNvPr id="230" name="Google Shape;230;p33" descr="A collage of birds&#10;&#10;Description automatically generated"/>
          <p:cNvPicPr preferRelativeResize="0"/>
          <p:nvPr/>
        </p:nvPicPr>
        <p:blipFill rotWithShape="1">
          <a:blip r:embed="rId3">
            <a:alphaModFix/>
          </a:blip>
          <a:srcRect/>
          <a:stretch/>
        </p:blipFill>
        <p:spPr>
          <a:xfrm>
            <a:off x="1723486" y="1179934"/>
            <a:ext cx="5125888" cy="36169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p:nvPr/>
        </p:nvSpPr>
        <p:spPr>
          <a:xfrm>
            <a:off x="239232" y="1284433"/>
            <a:ext cx="841301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D7179"/>
                </a:solidFill>
                <a:latin typeface="Arial"/>
                <a:ea typeface="Arial"/>
                <a:cs typeface="Arial"/>
                <a:sym typeface="Arial"/>
              </a:rPr>
              <a:t>Manu are hard to get close to and to have a really good look at. Here are some photographs of different manu, do you know what they are? </a:t>
            </a:r>
            <a:endParaRPr/>
          </a:p>
          <a:p>
            <a:pPr marL="0" marR="0" lvl="0" indent="0" algn="l" rtl="0">
              <a:spcBef>
                <a:spcPts val="0"/>
              </a:spcBef>
              <a:spcAft>
                <a:spcPts val="0"/>
              </a:spcAft>
              <a:buNone/>
            </a:pPr>
            <a:endParaRPr sz="1800" b="1" u="sng">
              <a:solidFill>
                <a:srgbClr val="43AAB6"/>
              </a:solidFill>
              <a:latin typeface="Arial"/>
              <a:ea typeface="Arial"/>
              <a:cs typeface="Arial"/>
              <a:sym typeface="Arial"/>
            </a:endParaRPr>
          </a:p>
          <a:p>
            <a:pPr marL="0" marR="0" lvl="0" indent="0" algn="l" rtl="0">
              <a:spcBef>
                <a:spcPts val="0"/>
              </a:spcBef>
              <a:spcAft>
                <a:spcPts val="0"/>
              </a:spcAft>
              <a:buNone/>
            </a:pPr>
            <a:endParaRPr sz="1800" b="1" u="sng">
              <a:solidFill>
                <a:srgbClr val="FF0000"/>
              </a:solidFill>
              <a:latin typeface="Arial"/>
              <a:ea typeface="Arial"/>
              <a:cs typeface="Arial"/>
              <a:sym typeface="Arial"/>
            </a:endParaRPr>
          </a:p>
          <a:p>
            <a:pPr marL="0" marR="0" lvl="0" indent="0" algn="l" rtl="0">
              <a:spcBef>
                <a:spcPts val="0"/>
              </a:spcBef>
              <a:spcAft>
                <a:spcPts val="0"/>
              </a:spcAft>
              <a:buNone/>
            </a:pPr>
            <a:endParaRPr sz="1800" b="1">
              <a:solidFill>
                <a:srgbClr val="43AAB6"/>
              </a:solidFill>
              <a:latin typeface="Arial"/>
              <a:ea typeface="Arial"/>
              <a:cs typeface="Arial"/>
              <a:sym typeface="Arial"/>
            </a:endParaRPr>
          </a:p>
          <a:p>
            <a:pPr marL="0" marR="0" lvl="0" indent="0" algn="l" rtl="0">
              <a:spcBef>
                <a:spcPts val="0"/>
              </a:spcBef>
              <a:spcAft>
                <a:spcPts val="0"/>
              </a:spcAft>
              <a:buNone/>
            </a:pPr>
            <a:endParaRPr sz="1800" b="1">
              <a:solidFill>
                <a:srgbClr val="43AAB6"/>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7" name="Google Shape;237;p34" descr="A bird on a table&#10;&#10;Description automatically generated"/>
          <p:cNvPicPr preferRelativeResize="0"/>
          <p:nvPr/>
        </p:nvPicPr>
        <p:blipFill rotWithShape="1">
          <a:blip r:embed="rId3">
            <a:alphaModFix/>
          </a:blip>
          <a:srcRect/>
          <a:stretch/>
        </p:blipFill>
        <p:spPr>
          <a:xfrm>
            <a:off x="750250" y="2387361"/>
            <a:ext cx="2003982" cy="2180327"/>
          </a:xfrm>
          <a:prstGeom prst="rect">
            <a:avLst/>
          </a:prstGeom>
          <a:noFill/>
          <a:ln>
            <a:noFill/>
          </a:ln>
        </p:spPr>
      </p:pic>
      <p:pic>
        <p:nvPicPr>
          <p:cNvPr id="238" name="Google Shape;238;p34" descr="A bird standing on a piece of wood&#10;&#10;Description automatically generated"/>
          <p:cNvPicPr preferRelativeResize="0"/>
          <p:nvPr/>
        </p:nvPicPr>
        <p:blipFill rotWithShape="1">
          <a:blip r:embed="rId4">
            <a:alphaModFix/>
          </a:blip>
          <a:srcRect/>
          <a:stretch/>
        </p:blipFill>
        <p:spPr>
          <a:xfrm>
            <a:off x="3440257" y="2365794"/>
            <a:ext cx="1961562" cy="2201893"/>
          </a:xfrm>
          <a:prstGeom prst="rect">
            <a:avLst/>
          </a:prstGeom>
          <a:noFill/>
          <a:ln>
            <a:noFill/>
          </a:ln>
        </p:spPr>
      </p:pic>
      <p:pic>
        <p:nvPicPr>
          <p:cNvPr id="239" name="Google Shape;239;p34" descr="A bird on a piece of wood&#10;&#10;Description automatically generated"/>
          <p:cNvPicPr preferRelativeResize="0"/>
          <p:nvPr/>
        </p:nvPicPr>
        <p:blipFill rotWithShape="1">
          <a:blip r:embed="rId5">
            <a:alphaModFix/>
          </a:blip>
          <a:srcRect/>
          <a:stretch/>
        </p:blipFill>
        <p:spPr>
          <a:xfrm>
            <a:off x="5998181" y="2365794"/>
            <a:ext cx="1805901" cy="2201893"/>
          </a:xfrm>
          <a:prstGeom prst="rect">
            <a:avLst/>
          </a:prstGeom>
          <a:noFill/>
          <a:ln>
            <a:noFill/>
          </a:ln>
        </p:spPr>
      </p:pic>
      <p:sp>
        <p:nvSpPr>
          <p:cNvPr id="240" name="Google Shape;240;p34"/>
          <p:cNvSpPr txBox="1"/>
          <p:nvPr/>
        </p:nvSpPr>
        <p:spPr>
          <a:xfrm>
            <a:off x="768569" y="4596634"/>
            <a:ext cx="4700093"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Verdana"/>
                <a:ea typeface="Verdana"/>
                <a:cs typeface="Verdana"/>
                <a:sym typeface="Verdana"/>
              </a:rPr>
              <a:t>© </a:t>
            </a:r>
            <a:r>
              <a:rPr lang="en-US" sz="700">
                <a:solidFill>
                  <a:srgbClr val="000000"/>
                </a:solidFill>
                <a:latin typeface="Verdana"/>
                <a:ea typeface="Verdana"/>
                <a:cs typeface="Verdana"/>
                <a:sym typeface="Verdana"/>
              </a:rPr>
              <a:t>Manaaki</a:t>
            </a:r>
            <a:r>
              <a:rPr lang="en-US" sz="700">
                <a:solidFill>
                  <a:schemeClr val="dk1"/>
                </a:solidFill>
                <a:latin typeface="Verdana"/>
                <a:ea typeface="Verdana"/>
                <a:cs typeface="Verdana"/>
                <a:sym typeface="Verdana"/>
              </a:rPr>
              <a:t> Whenua – Landcare Research</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34"/>
          <p:cNvSpPr txBox="1"/>
          <p:nvPr/>
        </p:nvSpPr>
        <p:spPr>
          <a:xfrm>
            <a:off x="224287" y="239383"/>
            <a:ext cx="7300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Can you see what I see? </a:t>
            </a:r>
            <a:endParaRPr sz="32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p:nvPr/>
        </p:nvSpPr>
        <p:spPr>
          <a:xfrm>
            <a:off x="4123925" y="1187405"/>
            <a:ext cx="4858108" cy="35114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2200">
              <a:solidFill>
                <a:schemeClr val="dk1"/>
              </a:solidFill>
              <a:latin typeface="Arial"/>
              <a:ea typeface="Arial"/>
              <a:cs typeface="Arial"/>
              <a:sym typeface="Arial"/>
            </a:endParaRPr>
          </a:p>
          <a:p>
            <a:pPr marL="0" marR="0" lvl="0" indent="0" algn="l" rtl="0">
              <a:lnSpc>
                <a:spcPct val="90000"/>
              </a:lnSpc>
              <a:spcBef>
                <a:spcPts val="560"/>
              </a:spcBef>
              <a:spcAft>
                <a:spcPts val="0"/>
              </a:spcAft>
              <a:buNone/>
            </a:pPr>
            <a:r>
              <a:rPr lang="en-US" sz="2800">
                <a:solidFill>
                  <a:srgbClr val="2D7179"/>
                </a:solidFill>
                <a:latin typeface="Arial"/>
                <a:ea typeface="Arial"/>
                <a:cs typeface="Arial"/>
                <a:sym typeface="Arial"/>
              </a:rPr>
              <a:t>Take a close look at their beak shape and colour, their body shape and features – what can you notice? ​</a:t>
            </a:r>
            <a:endParaRPr sz="1800">
              <a:solidFill>
                <a:srgbClr val="2D7179"/>
              </a:solidFill>
              <a:latin typeface="Calibri"/>
              <a:ea typeface="Calibri"/>
              <a:cs typeface="Calibri"/>
              <a:sym typeface="Calibri"/>
            </a:endParaRPr>
          </a:p>
          <a:p>
            <a:pPr marL="342900" marR="0" lvl="0" indent="-203200" algn="l" rtl="0">
              <a:lnSpc>
                <a:spcPct val="90000"/>
              </a:lnSpc>
              <a:spcBef>
                <a:spcPts val="44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342900" marR="0" lvl="0" indent="-203200" algn="l" rtl="0">
              <a:lnSpc>
                <a:spcPct val="90000"/>
              </a:lnSpc>
              <a:spcBef>
                <a:spcPts val="440"/>
              </a:spcBef>
              <a:spcAft>
                <a:spcPts val="0"/>
              </a:spcAft>
              <a:buClr>
                <a:schemeClr val="dk1"/>
              </a:buClr>
              <a:buSzPts val="2200"/>
              <a:buFont typeface="Arial"/>
              <a:buNone/>
            </a:pPr>
            <a:endParaRPr sz="2200">
              <a:solidFill>
                <a:schemeClr val="dk1"/>
              </a:solidFill>
              <a:latin typeface="Arial"/>
              <a:ea typeface="Arial"/>
              <a:cs typeface="Arial"/>
              <a:sym typeface="Arial"/>
            </a:endParaRPr>
          </a:p>
        </p:txBody>
      </p:sp>
      <p:pic>
        <p:nvPicPr>
          <p:cNvPr id="248" name="Google Shape;248;p35" descr="A group of kids around a table with birds&#10;&#10;Description automatically generated"/>
          <p:cNvPicPr preferRelativeResize="0"/>
          <p:nvPr/>
        </p:nvPicPr>
        <p:blipFill rotWithShape="1">
          <a:blip r:embed="rId3">
            <a:alphaModFix/>
          </a:blip>
          <a:srcRect/>
          <a:stretch/>
        </p:blipFill>
        <p:spPr>
          <a:xfrm>
            <a:off x="1276245" y="1395323"/>
            <a:ext cx="2343000" cy="3086100"/>
          </a:xfrm>
          <a:prstGeom prst="rect">
            <a:avLst/>
          </a:prstGeom>
          <a:noFill/>
          <a:ln>
            <a:noFill/>
          </a:ln>
        </p:spPr>
      </p:pic>
      <p:sp>
        <p:nvSpPr>
          <p:cNvPr id="249" name="Google Shape;249;p35"/>
          <p:cNvSpPr txBox="1"/>
          <p:nvPr/>
        </p:nvSpPr>
        <p:spPr>
          <a:xfrm>
            <a:off x="1285876" y="4473465"/>
            <a:ext cx="27146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Arial"/>
                <a:ea typeface="Arial"/>
                <a:cs typeface="Arial"/>
                <a:sym typeface="Arial"/>
              </a:rPr>
              <a:t>© </a:t>
            </a:r>
            <a:r>
              <a:rPr lang="en-US" sz="700">
                <a:solidFill>
                  <a:schemeClr val="dk1"/>
                </a:solidFill>
                <a:latin typeface="Arial"/>
                <a:ea typeface="Arial"/>
                <a:cs typeface="Arial"/>
                <a:sym typeface="Arial"/>
              </a:rPr>
              <a:t>Te Kura o Manunui </a:t>
            </a:r>
            <a:endParaRPr/>
          </a:p>
          <a:p>
            <a:pPr marL="0" marR="0" lvl="0" indent="0" algn="l" rtl="0">
              <a:spcBef>
                <a:spcPts val="0"/>
              </a:spcBef>
              <a:spcAft>
                <a:spcPts val="0"/>
              </a:spcAft>
              <a:buNone/>
            </a:pPr>
            <a:r>
              <a:rPr lang="en-US" sz="700">
                <a:solidFill>
                  <a:schemeClr val="dk1"/>
                </a:solidFill>
                <a:latin typeface="Arial"/>
                <a:ea typeface="Arial"/>
                <a:cs typeface="Arial"/>
                <a:sym typeface="Arial"/>
              </a:rPr>
              <a:t>and Manaaki Whenua – Landcare Research</a:t>
            </a:r>
            <a:endParaRPr sz="700">
              <a:solidFill>
                <a:schemeClr val="dk1"/>
              </a:solidFill>
              <a:latin typeface="Arial"/>
              <a:ea typeface="Arial"/>
              <a:cs typeface="Arial"/>
              <a:sym typeface="Arial"/>
            </a:endParaRPr>
          </a:p>
        </p:txBody>
      </p:sp>
      <p:sp>
        <p:nvSpPr>
          <p:cNvPr id="250" name="Google Shape;250;p35"/>
          <p:cNvSpPr txBox="1"/>
          <p:nvPr/>
        </p:nvSpPr>
        <p:spPr>
          <a:xfrm>
            <a:off x="224287" y="239383"/>
            <a:ext cx="7300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Can you see what I see? </a:t>
            </a:r>
            <a:endParaRPr sz="3200" b="1">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6" descr="A child looking at pictures on a table&#10;&#10;Description automatically generated"/>
          <p:cNvPicPr preferRelativeResize="0"/>
          <p:nvPr/>
        </p:nvPicPr>
        <p:blipFill rotWithShape="1">
          <a:blip r:embed="rId3">
            <a:alphaModFix/>
          </a:blip>
          <a:srcRect l="16041" r="3" b="3"/>
          <a:stretch/>
        </p:blipFill>
        <p:spPr>
          <a:xfrm>
            <a:off x="4576811" y="1187405"/>
            <a:ext cx="4038600" cy="3511496"/>
          </a:xfrm>
          <a:prstGeom prst="rect">
            <a:avLst/>
          </a:prstGeom>
          <a:noFill/>
          <a:ln>
            <a:noFill/>
          </a:ln>
        </p:spPr>
      </p:pic>
      <p:sp>
        <p:nvSpPr>
          <p:cNvPr id="257" name="Google Shape;257;p36"/>
          <p:cNvSpPr txBox="1"/>
          <p:nvPr/>
        </p:nvSpPr>
        <p:spPr>
          <a:xfrm>
            <a:off x="4586780" y="4709948"/>
            <a:ext cx="444883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Arial"/>
                <a:ea typeface="Arial"/>
                <a:cs typeface="Arial"/>
                <a:sym typeface="Arial"/>
              </a:rPr>
              <a:t>© </a:t>
            </a:r>
            <a:r>
              <a:rPr lang="en-US" sz="700">
                <a:solidFill>
                  <a:schemeClr val="dk1"/>
                </a:solidFill>
                <a:latin typeface="Arial"/>
                <a:ea typeface="Arial"/>
                <a:cs typeface="Arial"/>
                <a:sym typeface="Arial"/>
              </a:rPr>
              <a:t>Te Kura o Manunui and Manaaki Whenua – Landcare Research</a:t>
            </a:r>
            <a:endParaRPr sz="700">
              <a:solidFill>
                <a:schemeClr val="dk1"/>
              </a:solidFill>
              <a:latin typeface="Arial"/>
              <a:ea typeface="Arial"/>
              <a:cs typeface="Arial"/>
              <a:sym typeface="Arial"/>
            </a:endParaRPr>
          </a:p>
        </p:txBody>
      </p:sp>
      <p:sp>
        <p:nvSpPr>
          <p:cNvPr id="258" name="Google Shape;258;p36"/>
          <p:cNvSpPr txBox="1"/>
          <p:nvPr/>
        </p:nvSpPr>
        <p:spPr>
          <a:xfrm>
            <a:off x="224287" y="239383"/>
            <a:ext cx="7300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Can you see what I see? </a:t>
            </a:r>
            <a:endParaRPr sz="3200" b="1">
              <a:solidFill>
                <a:schemeClr val="lt1"/>
              </a:solidFill>
              <a:latin typeface="Arial"/>
              <a:ea typeface="Arial"/>
              <a:cs typeface="Arial"/>
              <a:sym typeface="Arial"/>
            </a:endParaRPr>
          </a:p>
        </p:txBody>
      </p:sp>
      <p:sp>
        <p:nvSpPr>
          <p:cNvPr id="259" name="Google Shape;259;p36"/>
          <p:cNvSpPr txBox="1"/>
          <p:nvPr/>
        </p:nvSpPr>
        <p:spPr>
          <a:xfrm>
            <a:off x="424275" y="1342350"/>
            <a:ext cx="3714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rgbClr val="2D7179"/>
                </a:solidFill>
              </a:rPr>
              <a:t>Have a go at sketching your own manu and include all of their special features that you see.</a:t>
            </a:r>
            <a:endParaRPr sz="2400">
              <a:solidFill>
                <a:srgbClr val="2D717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p:nvPr/>
        </p:nvSpPr>
        <p:spPr>
          <a:xfrm>
            <a:off x="226314" y="243614"/>
            <a:ext cx="66196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Feathers up close</a:t>
            </a:r>
            <a:endParaRPr sz="3200" b="1">
              <a:solidFill>
                <a:schemeClr val="lt1"/>
              </a:solidFill>
              <a:latin typeface="Arial"/>
              <a:ea typeface="Arial"/>
              <a:cs typeface="Arial"/>
              <a:sym typeface="Arial"/>
            </a:endParaRPr>
          </a:p>
        </p:txBody>
      </p:sp>
      <p:sp>
        <p:nvSpPr>
          <p:cNvPr id="266" name="Google Shape;266;p37"/>
          <p:cNvSpPr txBox="1"/>
          <p:nvPr/>
        </p:nvSpPr>
        <p:spPr>
          <a:xfrm>
            <a:off x="226357" y="1929426"/>
            <a:ext cx="3276441"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2D7179"/>
                </a:solidFill>
                <a:latin typeface="Arial"/>
                <a:ea typeface="Arial"/>
                <a:cs typeface="Arial"/>
                <a:sym typeface="Arial"/>
              </a:rPr>
              <a:t>The spine down the middle, called the shaft, is hollow.</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The vanes are on the two halves of the feather. They are made of thousands of branches called barbs.</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Because there are many spaces between these barbs, a feather has as much air as matter.</a:t>
            </a:r>
            <a:endParaRPr sz="1600">
              <a:solidFill>
                <a:srgbClr val="2D7179"/>
              </a:solidFill>
              <a:latin typeface="Arial"/>
              <a:ea typeface="Arial"/>
              <a:cs typeface="Arial"/>
              <a:sym typeface="Arial"/>
            </a:endParaRPr>
          </a:p>
        </p:txBody>
      </p:sp>
      <p:pic>
        <p:nvPicPr>
          <p:cNvPr id="267" name="Google Shape;267;p37" descr="Diagram of a plant with a magnifying glass&#10;&#10;Description automatically generated"/>
          <p:cNvPicPr preferRelativeResize="0"/>
          <p:nvPr/>
        </p:nvPicPr>
        <p:blipFill rotWithShape="1">
          <a:blip r:embed="rId3">
            <a:alphaModFix/>
          </a:blip>
          <a:srcRect/>
          <a:stretch/>
        </p:blipFill>
        <p:spPr>
          <a:xfrm>
            <a:off x="3823266" y="1775245"/>
            <a:ext cx="4572000" cy="2808157"/>
          </a:xfrm>
          <a:prstGeom prst="rect">
            <a:avLst/>
          </a:prstGeom>
          <a:noFill/>
          <a:ln>
            <a:noFill/>
          </a:ln>
        </p:spPr>
      </p:pic>
      <p:sp>
        <p:nvSpPr>
          <p:cNvPr id="268" name="Google Shape;268;p37"/>
          <p:cNvSpPr txBox="1"/>
          <p:nvPr/>
        </p:nvSpPr>
        <p:spPr>
          <a:xfrm>
            <a:off x="225988" y="1282501"/>
            <a:ext cx="8167780" cy="377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D7179"/>
                </a:solidFill>
                <a:latin typeface="Arial"/>
                <a:ea typeface="Arial"/>
                <a:cs typeface="Arial"/>
                <a:sym typeface="Arial"/>
              </a:rPr>
              <a:t>Feathers are made of a tough and flexible material called keratin.</a:t>
            </a:r>
            <a:endParaRPr sz="1800">
              <a:solidFill>
                <a:srgbClr val="2D717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GBS template">
      <a:dk1>
        <a:srgbClr val="000000"/>
      </a:dk1>
      <a:lt1>
        <a:srgbClr val="FFFFFF"/>
      </a:lt1>
      <a:dk2>
        <a:srgbClr val="7EA0CF"/>
      </a:dk2>
      <a:lt2>
        <a:srgbClr val="7EC7CF"/>
      </a:lt2>
      <a:accent1>
        <a:srgbClr val="C0CC7A"/>
      </a:accent1>
      <a:accent2>
        <a:srgbClr val="9DBF3B"/>
      </a:accent2>
      <a:accent3>
        <a:srgbClr val="FCAF1D"/>
      </a:accent3>
      <a:accent4>
        <a:srgbClr val="B14038"/>
      </a:accent4>
      <a:accent5>
        <a:srgbClr val="76CED9"/>
      </a:accent5>
      <a:accent6>
        <a:srgbClr val="3EC2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BS template">
      <a:dk1>
        <a:srgbClr val="000000"/>
      </a:dk1>
      <a:lt1>
        <a:srgbClr val="FFFFFF"/>
      </a:lt1>
      <a:dk2>
        <a:srgbClr val="7EA0CF"/>
      </a:dk2>
      <a:lt2>
        <a:srgbClr val="7EC7CF"/>
      </a:lt2>
      <a:accent1>
        <a:srgbClr val="C0CC7A"/>
      </a:accent1>
      <a:accent2>
        <a:srgbClr val="9DBF3B"/>
      </a:accent2>
      <a:accent3>
        <a:srgbClr val="FCAF1D"/>
      </a:accent3>
      <a:accent4>
        <a:srgbClr val="B14038"/>
      </a:accent4>
      <a:accent5>
        <a:srgbClr val="76CED9"/>
      </a:accent5>
      <a:accent6>
        <a:srgbClr val="3EC2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On-screen Show (16:9)</PresentationFormat>
  <Paragraphs>108</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Times</vt:lpstr>
      <vt:lpstr>Verdana</vt:lpstr>
      <vt:lpstr>Quattrocento Sans</vt:lpstr>
      <vt:lpstr>Libre Franklin Medium</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Vanya Bootham</cp:lastModifiedBy>
  <cp:revision>1</cp:revision>
  <dcterms:modified xsi:type="dcterms:W3CDTF">2024-06-27T04:41:41Z</dcterms:modified>
</cp:coreProperties>
</file>