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2228850"/>
  <p:embeddedFontLst>
    <p:embeddedFont>
      <p:font typeface="Quattrocento Sans" panose="020B0502050000020003" pitchFamily="34" charset="0"/>
      <p:regular r:id="rId18"/>
      <p:bold r:id="rId19"/>
      <p:italic r:id="rId20"/>
      <p:boldItalic r:id="rId21"/>
    </p:embeddedFont>
    <p:embeddedFont>
      <p:font typeface="Times" panose="02020603050405020304" pitchFamily="18"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5">
          <p15:clr>
            <a:srgbClr val="A4A3A4"/>
          </p15:clr>
        </p15:guide>
        <p15:guide id="2" pos="4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A9CBC2-8A5D-4494-A3A7-84B0D72F2920}" v="4" dt="2024-06-27T04:45:4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72" autoAdjust="0"/>
  </p:normalViewPr>
  <p:slideViewPr>
    <p:cSldViewPr snapToGrid="0">
      <p:cViewPr varScale="1">
        <p:scale>
          <a:sx n="128" d="100"/>
          <a:sy n="128" d="100"/>
        </p:scale>
        <p:origin x="1134" y="138"/>
      </p:cViewPr>
      <p:guideLst>
        <p:guide orient="horz" pos="305"/>
        <p:guide pos="43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E5A9CBC2-8A5D-4494-A3A7-84B0D72F2920}"/>
    <pc:docChg chg="undo custSel modSld">
      <pc:chgData name="Vanya Bootham" userId="ee324ef3c8feaad3" providerId="LiveId" clId="{E5A9CBC2-8A5D-4494-A3A7-84B0D72F2920}" dt="2024-06-27T04:46:10.525" v="26" actId="14100"/>
      <pc:docMkLst>
        <pc:docMk/>
      </pc:docMkLst>
      <pc:sldChg chg="addSp modSp mod modNotesTx">
        <pc:chgData name="Vanya Bootham" userId="ee324ef3c8feaad3" providerId="LiveId" clId="{E5A9CBC2-8A5D-4494-A3A7-84B0D72F2920}" dt="2024-06-27T04:45:56.688" v="25" actId="2711"/>
        <pc:sldMkLst>
          <pc:docMk/>
          <pc:sldMk cId="0" sldId="257"/>
        </pc:sldMkLst>
        <pc:spChg chg="add mod">
          <ac:chgData name="Vanya Bootham" userId="ee324ef3c8feaad3" providerId="LiveId" clId="{E5A9CBC2-8A5D-4494-A3A7-84B0D72F2920}" dt="2024-06-27T04:45:56.688" v="25" actId="2711"/>
          <ac:spMkLst>
            <pc:docMk/>
            <pc:sldMk cId="0" sldId="257"/>
            <ac:spMk id="2" creationId="{13480E07-13CB-7D88-5E4E-37552DD84DDA}"/>
          </ac:spMkLst>
        </pc:spChg>
        <pc:picChg chg="mod">
          <ac:chgData name="Vanya Bootham" userId="ee324ef3c8feaad3" providerId="LiveId" clId="{E5A9CBC2-8A5D-4494-A3A7-84B0D72F2920}" dt="2024-06-27T04:45:40.307" v="24"/>
          <ac:picMkLst>
            <pc:docMk/>
            <pc:sldMk cId="0" sldId="257"/>
            <ac:picMk id="193" creationId="{00000000-0000-0000-0000-000000000000}"/>
          </ac:picMkLst>
        </pc:picChg>
      </pc:sldChg>
      <pc:sldChg chg="modSp mod">
        <pc:chgData name="Vanya Bootham" userId="ee324ef3c8feaad3" providerId="LiveId" clId="{E5A9CBC2-8A5D-4494-A3A7-84B0D72F2920}" dt="2024-06-22T02:32:02.555" v="0" actId="27636"/>
        <pc:sldMkLst>
          <pc:docMk/>
          <pc:sldMk cId="0" sldId="258"/>
        </pc:sldMkLst>
        <pc:spChg chg="mod">
          <ac:chgData name="Vanya Bootham" userId="ee324ef3c8feaad3" providerId="LiveId" clId="{E5A9CBC2-8A5D-4494-A3A7-84B0D72F2920}" dt="2024-06-22T02:32:02.555" v="0" actId="27636"/>
          <ac:spMkLst>
            <pc:docMk/>
            <pc:sldMk cId="0" sldId="258"/>
            <ac:spMk id="202" creationId="{00000000-0000-0000-0000-000000000000}"/>
          </ac:spMkLst>
        </pc:spChg>
      </pc:sldChg>
      <pc:sldChg chg="modSp mod">
        <pc:chgData name="Vanya Bootham" userId="ee324ef3c8feaad3" providerId="LiveId" clId="{E5A9CBC2-8A5D-4494-A3A7-84B0D72F2920}" dt="2024-06-27T04:46:10.525" v="26" actId="14100"/>
        <pc:sldMkLst>
          <pc:docMk/>
          <pc:sldMk cId="0" sldId="260"/>
        </pc:sldMkLst>
        <pc:spChg chg="mod">
          <ac:chgData name="Vanya Bootham" userId="ee324ef3c8feaad3" providerId="LiveId" clId="{E5A9CBC2-8A5D-4494-A3A7-84B0D72F2920}" dt="2024-06-27T04:46:10.525" v="26" actId="14100"/>
          <ac:spMkLst>
            <pc:docMk/>
            <pc:sldMk cId="0" sldId="260"/>
            <ac:spMk id="219" creationId="{00000000-0000-0000-0000-000000000000}"/>
          </ac:spMkLst>
        </pc:spChg>
        <pc:spChg chg="mod">
          <ac:chgData name="Vanya Bootham" userId="ee324ef3c8feaad3" providerId="LiveId" clId="{E5A9CBC2-8A5D-4494-A3A7-84B0D72F2920}" dt="2024-06-22T02:32:02.569" v="1" actId="27636"/>
          <ac:spMkLst>
            <pc:docMk/>
            <pc:sldMk cId="0" sldId="260"/>
            <ac:spMk id="22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learn.org.nz/videos/2213-manu-exploring-dat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learn.org.nz/resources/3266-data-and-how-we-use-i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ardenbirdsurvey.nz/results/report-202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ardenbirdsurvey.nz/resul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maps/place/Bay+of+Plenty/@-37.9435035,175.6376822,8z/data=!3m1!4b1!4m10!1m2!2m1!1sbay+of+plenty!3m6!1s0x6d6f1de3b5bd5365:0xfb884e9e43e1e910!8m2!3d-38.1027052!4d176.7416374!15sCg1iYXkgb2YgcGxlbnR5kgEUYWRtaW5pc3RyYXRpdmVfYXJlYTHgAQA!16s%2Fm%2F02vxb_j?entry=tt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gardenbirdsurvey.nz/results/report-2023/"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ardenbirdsurvey.nz/children-teacher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Learning outcomes for tauira in this activity:</a:t>
            </a:r>
            <a:endParaRPr/>
          </a:p>
          <a:p>
            <a:pPr marL="171450" lvl="0" indent="-171450" algn="l" rtl="0">
              <a:spcBef>
                <a:spcPts val="0"/>
              </a:spcBef>
              <a:spcAft>
                <a:spcPts val="0"/>
              </a:spcAft>
              <a:buClr>
                <a:schemeClr val="dk1"/>
              </a:buClr>
              <a:buSzPts val="1200"/>
              <a:buFont typeface="Arial"/>
              <a:buChar char="•"/>
            </a:pPr>
            <a:r>
              <a:rPr lang="en-US" b="1"/>
              <a:t>Cultural Identity</a:t>
            </a:r>
            <a:r>
              <a:rPr lang="en-US"/>
              <a:t>: Fostering a sense of cultural identity and pride in students' Māori heritage through the exploration of indigenous perspectives on science and the environment.</a:t>
            </a:r>
            <a:endParaRPr/>
          </a:p>
          <a:p>
            <a:pPr marL="171450" lvl="0" indent="-171450" algn="l" rtl="0">
              <a:spcBef>
                <a:spcPts val="0"/>
              </a:spcBef>
              <a:spcAft>
                <a:spcPts val="0"/>
              </a:spcAft>
              <a:buClr>
                <a:schemeClr val="dk1"/>
              </a:buClr>
              <a:buSzPts val="1200"/>
              <a:buFont typeface="Arial"/>
              <a:buChar char="•"/>
            </a:pPr>
            <a:r>
              <a:rPr lang="en-US" b="1"/>
              <a:t>Whakapapa</a:t>
            </a:r>
            <a:r>
              <a:rPr lang="en-US"/>
              <a:t>: Understanding the interconnectedness and relationships within the natural world, including genealogy, ecological systems and environmental sustainability.</a:t>
            </a:r>
            <a:endParaRPr/>
          </a:p>
          <a:p>
            <a:pPr marL="171450" lvl="0" indent="-171450" algn="l" rtl="0">
              <a:spcBef>
                <a:spcPts val="0"/>
              </a:spcBef>
              <a:spcAft>
                <a:spcPts val="0"/>
              </a:spcAft>
              <a:buClr>
                <a:schemeClr val="dk1"/>
              </a:buClr>
              <a:buSzPts val="1200"/>
              <a:buFont typeface="Arial"/>
              <a:buChar char="•"/>
            </a:pPr>
            <a:r>
              <a:rPr lang="en-US" b="1"/>
              <a:t>Tikanga</a:t>
            </a:r>
            <a:r>
              <a:rPr lang="en-US"/>
              <a:t>: Applying tikanga (protocols) and kaitiakitanga (guardianship) principles to science learning, including ethical considerations and responsibilities towards the environment.</a:t>
            </a:r>
            <a:endParaRPr/>
          </a:p>
          <a:p>
            <a:pPr marL="171450" lvl="0" indent="-171450" algn="l" rtl="0">
              <a:spcBef>
                <a:spcPts val="0"/>
              </a:spcBef>
              <a:spcAft>
                <a:spcPts val="0"/>
              </a:spcAft>
              <a:buClr>
                <a:schemeClr val="dk1"/>
              </a:buClr>
              <a:buSzPts val="1200"/>
              <a:buFont typeface="Arial"/>
              <a:buChar char="•"/>
            </a:pPr>
            <a:r>
              <a:rPr lang="en-US" b="1"/>
              <a:t>Observation and Inquiry</a:t>
            </a:r>
            <a:r>
              <a:rPr lang="en-US"/>
              <a:t>: Developing skills in observation, inquiry and investigation through hands-on experiences and culturally relevant contexts.</a:t>
            </a:r>
            <a:endParaRPr/>
          </a:p>
        </p:txBody>
      </p:sp>
      <p:sp>
        <p:nvSpPr>
          <p:cNvPr id="184" name="Google Shape;1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171450" lvl="0" indent="-171450" algn="l" rtl="0">
              <a:spcBef>
                <a:spcPts val="0"/>
              </a:spcBef>
              <a:spcAft>
                <a:spcPts val="0"/>
              </a:spcAft>
              <a:buClr>
                <a:schemeClr val="dk1"/>
              </a:buClr>
              <a:buSzPts val="1200"/>
              <a:buFont typeface="Arial"/>
              <a:buChar char="•"/>
            </a:pPr>
            <a:r>
              <a:rPr lang="en-US"/>
              <a:t>Go over how to record the birds. </a:t>
            </a:r>
            <a:endParaRPr/>
          </a:p>
          <a:p>
            <a:pPr marL="171450" lvl="0" indent="-171450" algn="l" rtl="0">
              <a:spcBef>
                <a:spcPts val="0"/>
              </a:spcBef>
              <a:spcAft>
                <a:spcPts val="0"/>
              </a:spcAft>
              <a:buClr>
                <a:schemeClr val="dk1"/>
              </a:buClr>
              <a:buSzPts val="1200"/>
              <a:buFont typeface="Arial"/>
              <a:buChar char="•"/>
            </a:pPr>
            <a:r>
              <a:rPr lang="en-US"/>
              <a:t>Note it asks for the highest number of birds seen at one time. </a:t>
            </a:r>
            <a:endParaRPr/>
          </a:p>
        </p:txBody>
      </p:sp>
      <p:sp>
        <p:nvSpPr>
          <p:cNvPr id="260" name="Google Shape;26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171450" lvl="0" indent="-171450" algn="l" rtl="0">
              <a:spcBef>
                <a:spcPts val="0"/>
              </a:spcBef>
              <a:spcAft>
                <a:spcPts val="0"/>
              </a:spcAft>
              <a:buClr>
                <a:schemeClr val="dk1"/>
              </a:buClr>
              <a:buSzPts val="1200"/>
              <a:buFont typeface="Arial"/>
              <a:buChar char="•"/>
            </a:pPr>
            <a:r>
              <a:rPr lang="en-US"/>
              <a:t>Te Ariki did the Garden Bird Survey last year. Here are some of his results.</a:t>
            </a:r>
            <a:endParaRPr/>
          </a:p>
          <a:p>
            <a:pPr marL="171450" lvl="0" indent="-171450" algn="l" rtl="0">
              <a:spcBef>
                <a:spcPts val="0"/>
              </a:spcBef>
              <a:spcAft>
                <a:spcPts val="0"/>
              </a:spcAft>
              <a:buClr>
                <a:schemeClr val="dk1"/>
              </a:buClr>
              <a:buSzPts val="1200"/>
              <a:buFont typeface="Arial"/>
              <a:buChar char="•"/>
            </a:pPr>
            <a:r>
              <a:rPr lang="en-US"/>
              <a:t>Ask tamariki to explain what this tells us. </a:t>
            </a:r>
            <a:endParaRPr/>
          </a:p>
        </p:txBody>
      </p:sp>
      <p:sp>
        <p:nvSpPr>
          <p:cNvPr id="268" name="Google Shape;26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171450" lvl="0" indent="-171450" algn="l" rtl="0">
              <a:spcBef>
                <a:spcPts val="0"/>
              </a:spcBef>
              <a:spcAft>
                <a:spcPts val="0"/>
              </a:spcAft>
              <a:buClr>
                <a:schemeClr val="dk1"/>
              </a:buClr>
              <a:buSzPts val="1200"/>
              <a:buFont typeface="Arial"/>
              <a:buChar char="•"/>
            </a:pPr>
            <a:r>
              <a:rPr lang="en-US"/>
              <a:t>Ask tamariki to make statements about the data that has been recorded. </a:t>
            </a:r>
            <a:endParaRPr/>
          </a:p>
          <a:p>
            <a:pPr marL="171450" lvl="0" indent="-171450" algn="l" rtl="0">
              <a:spcBef>
                <a:spcPts val="0"/>
              </a:spcBef>
              <a:spcAft>
                <a:spcPts val="0"/>
              </a:spcAft>
              <a:buClr>
                <a:schemeClr val="dk1"/>
              </a:buClr>
              <a:buSzPts val="1200"/>
              <a:buFont typeface="Arial"/>
              <a:buChar char="•"/>
            </a:pPr>
            <a:r>
              <a:rPr lang="en-US"/>
              <a:t>What questions do they have? </a:t>
            </a:r>
            <a:endParaRPr/>
          </a:p>
          <a:p>
            <a:pPr marL="171450" lvl="0" indent="-171450" algn="l" rtl="0">
              <a:spcBef>
                <a:spcPts val="0"/>
              </a:spcBef>
              <a:spcAft>
                <a:spcPts val="0"/>
              </a:spcAft>
              <a:buClr>
                <a:schemeClr val="dk1"/>
              </a:buClr>
              <a:buSzPts val="1200"/>
              <a:buFont typeface="Arial"/>
              <a:buChar char="•"/>
            </a:pPr>
            <a:r>
              <a:rPr lang="en-US"/>
              <a:t>Ask tamariki to put this data into another representation – for example, a bar graph.</a:t>
            </a:r>
            <a:endParaRPr/>
          </a:p>
          <a:p>
            <a:pPr marL="0" lvl="0" indent="0" algn="l" rtl="0">
              <a:spcBef>
                <a:spcPts val="0"/>
              </a:spcBef>
              <a:spcAft>
                <a:spcPts val="0"/>
              </a:spcAft>
              <a:buNone/>
            </a:pPr>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a:t>
            </a:r>
            <a:endParaRPr/>
          </a:p>
          <a:p>
            <a:pPr marL="0" lvl="0" indent="0" algn="l" rtl="0">
              <a:spcBef>
                <a:spcPts val="0"/>
              </a:spcBef>
              <a:spcAft>
                <a:spcPts val="0"/>
              </a:spcAft>
              <a:buNone/>
            </a:pPr>
            <a:r>
              <a:rPr lang="en-US"/>
              <a:t>Practice doing the survey. </a:t>
            </a:r>
            <a:endParaRPr/>
          </a:p>
        </p:txBody>
      </p:sp>
      <p:sp>
        <p:nvSpPr>
          <p:cNvPr id="293" name="Google Shape;2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738239a497_4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738239a497_4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2" name="Google Shape;302;g2738239a497_4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Activity note:</a:t>
            </a:r>
            <a:endParaRPr lang="en-US" b="1" i="1" dirty="0"/>
          </a:p>
          <a:p>
            <a:pPr marL="0" lvl="0" indent="0" algn="l" rtl="0">
              <a:spcBef>
                <a:spcPts val="0"/>
              </a:spcBef>
              <a:spcAft>
                <a:spcPts val="0"/>
              </a:spcAft>
              <a:buNone/>
            </a:pPr>
            <a:r>
              <a:rPr lang="en-US" dirty="0"/>
              <a:t>In the video </a:t>
            </a:r>
            <a:r>
              <a:rPr lang="en-US" u="sng" dirty="0">
                <a:solidFill>
                  <a:schemeClr val="hlink"/>
                </a:solidFill>
                <a:hlinkClick r:id="rId3"/>
              </a:rPr>
              <a:t>Manu – exploring data</a:t>
            </a:r>
            <a:r>
              <a:rPr lang="en-US" dirty="0"/>
              <a:t>, Te Ariki encourages us to be scientists and explorers just like our </a:t>
            </a:r>
            <a:r>
              <a:rPr lang="en-US" dirty="0" err="1"/>
              <a:t>tūpuna</a:t>
            </a:r>
            <a:r>
              <a:rPr lang="en-US" dirty="0"/>
              <a:t>!</a:t>
            </a:r>
          </a:p>
        </p:txBody>
      </p:sp>
      <p:sp>
        <p:nvSpPr>
          <p:cNvPr id="190" name="Google Shape;1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0" lvl="0" indent="0" algn="l" rtl="0">
              <a:spcBef>
                <a:spcPts val="0"/>
              </a:spcBef>
              <a:spcAft>
                <a:spcPts val="0"/>
              </a:spcAft>
              <a:buNone/>
            </a:pPr>
            <a:r>
              <a:rPr lang="en-US"/>
              <a:t>Tamariki may be familiar with talking about data in relation to the internet – for example, running out of data or unlimited data. It is a good idea to highlight how the same word can have different meanings. In science we use the term data to mean a collection of information that we can sort and use to understand things – it can be expressed as numbers, text or symbols. This is an abstract idea so giving examples can help learners' understanding. As technology develops and more and more data is able to be collected, data scientists are needed to process it.</a:t>
            </a:r>
            <a:endParaRPr/>
          </a:p>
          <a:p>
            <a:pPr marL="0" lvl="0" indent="0" algn="l" rtl="0">
              <a:spcBef>
                <a:spcPts val="0"/>
              </a:spcBef>
              <a:spcAft>
                <a:spcPts val="0"/>
              </a:spcAft>
              <a:buNone/>
            </a:pPr>
            <a:endParaRPr/>
          </a:p>
          <a:p>
            <a:pPr marL="0" lvl="0" indent="0" algn="l" rtl="0">
              <a:spcBef>
                <a:spcPts val="0"/>
              </a:spcBef>
              <a:spcAft>
                <a:spcPts val="0"/>
              </a:spcAft>
              <a:buNone/>
            </a:pPr>
            <a:r>
              <a:rPr lang="en-US"/>
              <a:t>To explore the idea of data more deeply, read this article: </a:t>
            </a:r>
            <a:r>
              <a:rPr lang="en-US" u="sng">
                <a:solidFill>
                  <a:schemeClr val="hlink"/>
                </a:solidFill>
                <a:hlinkClick r:id="rId3"/>
              </a:rPr>
              <a:t>Data and how we use it</a:t>
            </a:r>
            <a:r>
              <a:rPr lang="en-US"/>
              <a:t>. </a:t>
            </a:r>
            <a:endParaRPr/>
          </a:p>
        </p:txBody>
      </p:sp>
      <p:sp>
        <p:nvSpPr>
          <p:cNvPr id="198" name="Google Shape;19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a:t>
            </a:r>
            <a:endParaRPr/>
          </a:p>
          <a:p>
            <a:pPr marL="0" lvl="0" indent="0" algn="l" rtl="0">
              <a:spcBef>
                <a:spcPts val="0"/>
              </a:spcBef>
              <a:spcAft>
                <a:spcPts val="0"/>
              </a:spcAft>
              <a:buNone/>
            </a:pPr>
            <a:r>
              <a:rPr lang="en-US"/>
              <a:t>Tamariki might use data to make decisions about what they eat, crossing the road or choices they make in a computer game. </a:t>
            </a:r>
            <a:endParaRPr/>
          </a:p>
          <a:p>
            <a:pPr marL="0" lvl="0" indent="0" algn="l" rtl="0">
              <a:spcBef>
                <a:spcPts val="0"/>
              </a:spcBef>
              <a:spcAft>
                <a:spcPts val="0"/>
              </a:spcAft>
              <a:buNone/>
            </a:pPr>
            <a:endParaRPr/>
          </a:p>
        </p:txBody>
      </p:sp>
      <p:sp>
        <p:nvSpPr>
          <p:cNvPr id="207" name="Google Shape;2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a:t>
            </a:r>
            <a:endParaRPr/>
          </a:p>
          <a:p>
            <a:pPr marL="0" lvl="0" indent="0" algn="l" rtl="0">
              <a:spcBef>
                <a:spcPts val="0"/>
              </a:spcBef>
              <a:spcAft>
                <a:spcPts val="0"/>
              </a:spcAft>
              <a:buNone/>
            </a:pPr>
            <a:r>
              <a:rPr lang="en-US"/>
              <a:t>Ask tamariki: What questions do you have?</a:t>
            </a:r>
            <a:endParaRPr/>
          </a:p>
          <a:p>
            <a:pPr marL="0" lvl="0" indent="0" algn="l" rtl="0">
              <a:spcBef>
                <a:spcPts val="0"/>
              </a:spcBef>
              <a:spcAft>
                <a:spcPts val="0"/>
              </a:spcAft>
              <a:buNone/>
            </a:pPr>
            <a:endParaRPr/>
          </a:p>
        </p:txBody>
      </p:sp>
      <p:sp>
        <p:nvSpPr>
          <p:cNvPr id="217" name="Google Shape;2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New Zealand Garden Bird Survey website has a </a:t>
            </a:r>
            <a:r>
              <a:rPr lang="en-US" u="sng">
                <a:solidFill>
                  <a:schemeClr val="hlink"/>
                </a:solidFill>
                <a:hlinkClick r:id="rId3"/>
              </a:rPr>
              <a:t>results page</a:t>
            </a:r>
            <a:r>
              <a:rPr lang="en-US"/>
              <a:t> with survey results from previous years. The results are in text and infographic forms. They include reports from individual regions.</a:t>
            </a:r>
            <a:endParaRPr/>
          </a:p>
        </p:txBody>
      </p:sp>
      <p:sp>
        <p:nvSpPr>
          <p:cNvPr id="226" name="Google Shape;2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0" lvl="0" indent="0" algn="l" rtl="0">
              <a:spcBef>
                <a:spcPts val="0"/>
              </a:spcBef>
              <a:spcAft>
                <a:spcPts val="0"/>
              </a:spcAft>
              <a:buNone/>
            </a:pPr>
            <a:r>
              <a:rPr lang="en-US"/>
              <a:t>There is a huge amount of information in the State of New Zealand Garden Birds report, which you can download from the </a:t>
            </a:r>
            <a:r>
              <a:rPr lang="en-US" u="sng">
                <a:solidFill>
                  <a:schemeClr val="hlink"/>
                </a:solidFill>
                <a:hlinkClick r:id="rId3"/>
              </a:rPr>
              <a:t>New Zealand Garden Bird Survey website</a:t>
            </a:r>
            <a:r>
              <a:rPr lang="en-US"/>
              <a:t>. Select one or two relevant graphs to unpack with your class. </a:t>
            </a:r>
            <a:endParaRPr/>
          </a:p>
          <a:p>
            <a:pPr marL="0" lvl="0" indent="0" algn="l" rtl="0">
              <a:spcBef>
                <a:spcPts val="0"/>
              </a:spcBef>
              <a:spcAft>
                <a:spcPts val="0"/>
              </a:spcAft>
              <a:buNone/>
            </a:pPr>
            <a:endParaRPr/>
          </a:p>
          <a:p>
            <a:pPr marL="0" lvl="0" indent="0" algn="l" rtl="0">
              <a:spcBef>
                <a:spcPts val="0"/>
              </a:spcBef>
              <a:spcAft>
                <a:spcPts val="0"/>
              </a:spcAft>
              <a:buNone/>
            </a:pPr>
            <a:r>
              <a:rPr lang="en-US"/>
              <a:t>For this slide, which shows the </a:t>
            </a:r>
            <a:r>
              <a:rPr lang="en-US" b="1"/>
              <a:t>national </a:t>
            </a:r>
            <a:r>
              <a:rPr lang="en-US"/>
              <a:t>results for the last 5 and 10 year periods, ask questions such as: </a:t>
            </a:r>
            <a:endParaRPr/>
          </a:p>
          <a:p>
            <a:pPr marL="171450" lvl="0" indent="-171450" algn="l" rtl="0">
              <a:spcBef>
                <a:spcPts val="0"/>
              </a:spcBef>
              <a:spcAft>
                <a:spcPts val="0"/>
              </a:spcAft>
              <a:buClr>
                <a:schemeClr val="dk1"/>
              </a:buClr>
              <a:buSzPts val="1200"/>
              <a:buFont typeface="Arial"/>
              <a:buChar char="•"/>
            </a:pPr>
            <a:r>
              <a:rPr lang="en-US"/>
              <a:t>In the last 10 years (2013-2023), which birds have increased/decreased/stayed the same? </a:t>
            </a:r>
            <a:endParaRPr/>
          </a:p>
          <a:p>
            <a:pPr marL="171450" lvl="0" indent="-171450" algn="l" rtl="0">
              <a:spcBef>
                <a:spcPts val="0"/>
              </a:spcBef>
              <a:spcAft>
                <a:spcPts val="0"/>
              </a:spcAft>
              <a:buClr>
                <a:schemeClr val="dk1"/>
              </a:buClr>
              <a:buSzPts val="1200"/>
              <a:buFont typeface="Arial"/>
              <a:buChar char="•"/>
            </a:pPr>
            <a:r>
              <a:rPr lang="en-US"/>
              <a:t>How do tamariki feel about this? </a:t>
            </a:r>
            <a:endParaRPr/>
          </a:p>
          <a:p>
            <a:pPr marL="171450" lvl="0" indent="-171450" algn="l" rtl="0">
              <a:spcBef>
                <a:spcPts val="0"/>
              </a:spcBef>
              <a:spcAft>
                <a:spcPts val="0"/>
              </a:spcAft>
              <a:buClr>
                <a:schemeClr val="dk1"/>
              </a:buClr>
              <a:buSzPts val="1200"/>
              <a:buFont typeface="Arial"/>
              <a:buChar char="•"/>
            </a:pPr>
            <a:r>
              <a:rPr lang="en-US"/>
              <a:t>Does this data match their observations?</a:t>
            </a:r>
            <a:endParaRPr/>
          </a:p>
          <a:p>
            <a:pPr marL="171450" lvl="0" indent="-171450" algn="l" rtl="0">
              <a:spcBef>
                <a:spcPts val="0"/>
              </a:spcBef>
              <a:spcAft>
                <a:spcPts val="0"/>
              </a:spcAft>
              <a:buClr>
                <a:schemeClr val="dk1"/>
              </a:buClr>
              <a:buSzPts val="1200"/>
              <a:buFont typeface="Arial"/>
              <a:buChar char="•"/>
            </a:pPr>
            <a:r>
              <a:rPr lang="en-US"/>
              <a:t>If local data is different, what might have caused the differences?</a:t>
            </a:r>
            <a:endParaRPr/>
          </a:p>
          <a:p>
            <a:pPr marL="0" lvl="0" indent="0" algn="l" rtl="0">
              <a:spcBef>
                <a:spcPts val="0"/>
              </a:spcBef>
              <a:spcAft>
                <a:spcPts val="0"/>
              </a:spcAft>
              <a:buNone/>
            </a:pPr>
            <a:endParaRPr/>
          </a:p>
        </p:txBody>
      </p:sp>
      <p:sp>
        <p:nvSpPr>
          <p:cNvPr id="234" name="Google Shape;2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0" lvl="0" indent="0" algn="l" rtl="0">
              <a:spcBef>
                <a:spcPts val="0"/>
              </a:spcBef>
              <a:spcAft>
                <a:spcPts val="0"/>
              </a:spcAft>
              <a:buNone/>
            </a:pPr>
            <a:r>
              <a:rPr lang="en-US"/>
              <a:t>Unpack this image. What can we tell from the information available?</a:t>
            </a:r>
            <a:endParaRPr/>
          </a:p>
          <a:p>
            <a:pPr marL="228600" lvl="0" indent="-228600" algn="l" rtl="0">
              <a:spcBef>
                <a:spcPts val="0"/>
              </a:spcBef>
              <a:spcAft>
                <a:spcPts val="0"/>
              </a:spcAft>
              <a:buClr>
                <a:schemeClr val="dk1"/>
              </a:buClr>
              <a:buSzPts val="1200"/>
              <a:buFont typeface="Calibri"/>
              <a:buAutoNum type="arabicPeriod"/>
            </a:pPr>
            <a:r>
              <a:rPr lang="en-US"/>
              <a:t>We are looking at data from the Bay of Plenty. You may want to show a map of the region in relation to Aotearoa so it is less abstract. For example, with </a:t>
            </a:r>
            <a:r>
              <a:rPr lang="en-US" u="sng">
                <a:solidFill>
                  <a:schemeClr val="hlink"/>
                </a:solidFill>
                <a:hlinkClick r:id="rId3"/>
              </a:rPr>
              <a:t>Google maps</a:t>
            </a:r>
            <a:r>
              <a:rPr lang="en-US"/>
              <a:t>.</a:t>
            </a:r>
            <a:endParaRPr/>
          </a:p>
          <a:p>
            <a:pPr marL="228600" lvl="0" indent="-228600" algn="l" rtl="0">
              <a:spcBef>
                <a:spcPts val="0"/>
              </a:spcBef>
              <a:spcAft>
                <a:spcPts val="0"/>
              </a:spcAft>
              <a:buClr>
                <a:schemeClr val="dk1"/>
              </a:buClr>
              <a:buSzPts val="1200"/>
              <a:buFont typeface="Calibri"/>
              <a:buAutoNum type="arabicPeriod"/>
            </a:pPr>
            <a:r>
              <a:rPr lang="en-US"/>
              <a:t>We are looking at data on pīwakawaka.</a:t>
            </a:r>
            <a:endParaRPr/>
          </a:p>
          <a:p>
            <a:pPr marL="228600" lvl="0" indent="-228600" algn="l" rtl="0">
              <a:spcBef>
                <a:spcPts val="0"/>
              </a:spcBef>
              <a:spcAft>
                <a:spcPts val="0"/>
              </a:spcAft>
              <a:buClr>
                <a:schemeClr val="dk1"/>
              </a:buClr>
              <a:buSzPts val="1200"/>
              <a:buFont typeface="Calibri"/>
              <a:buAutoNum type="arabicPeriod"/>
            </a:pPr>
            <a:r>
              <a:rPr lang="en-US"/>
              <a:t>The image shows data from the last 10 and 5-year periods.</a:t>
            </a:r>
            <a:endParaRPr/>
          </a:p>
          <a:p>
            <a:pPr marL="228600" lvl="0" indent="-228600" algn="l" rtl="0">
              <a:spcBef>
                <a:spcPts val="0"/>
              </a:spcBef>
              <a:spcAft>
                <a:spcPts val="0"/>
              </a:spcAft>
              <a:buClr>
                <a:schemeClr val="dk1"/>
              </a:buClr>
              <a:buSzPts val="1200"/>
              <a:buFont typeface="Calibri"/>
              <a:buAutoNum type="arabicPeriod"/>
            </a:pPr>
            <a:r>
              <a:rPr lang="en-US"/>
              <a:t>The colours on the map tell us whether the numbers of fantails surveyed have gone up or down.</a:t>
            </a:r>
            <a:endParaRPr/>
          </a:p>
          <a:p>
            <a:pPr marL="228600" lvl="0" indent="-228600" algn="l" rtl="0">
              <a:spcBef>
                <a:spcPts val="0"/>
              </a:spcBef>
              <a:spcAft>
                <a:spcPts val="0"/>
              </a:spcAft>
              <a:buClr>
                <a:schemeClr val="dk1"/>
              </a:buClr>
              <a:buSzPts val="1200"/>
              <a:buFont typeface="Calibri"/>
              <a:buAutoNum type="arabicPeriod"/>
            </a:pPr>
            <a:r>
              <a:rPr lang="en-US"/>
              <a:t>Discuss the blue area on the map. What is happening here? </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This example shows the trends for the Bay of Plenty, find similar infographics for different regions and species on the New Zealand Garden Bird Survey website's </a:t>
            </a:r>
            <a:r>
              <a:rPr lang="en-US" u="sng">
                <a:solidFill>
                  <a:schemeClr val="hlink"/>
                </a:solidFill>
                <a:hlinkClick r:id="rId4"/>
              </a:rPr>
              <a:t>results page</a:t>
            </a:r>
            <a:r>
              <a:rPr lang="en-US"/>
              <a:t>.</a:t>
            </a:r>
            <a:endParaRPr/>
          </a:p>
        </p:txBody>
      </p:sp>
      <p:sp>
        <p:nvSpPr>
          <p:cNvPr id="241" name="Google Shape;24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Activity notes:</a:t>
            </a:r>
            <a:endParaRPr/>
          </a:p>
          <a:p>
            <a:pPr marL="171450" lvl="0" indent="-171450" algn="l" rtl="0">
              <a:spcBef>
                <a:spcPts val="0"/>
              </a:spcBef>
              <a:spcAft>
                <a:spcPts val="0"/>
              </a:spcAft>
              <a:buClr>
                <a:schemeClr val="dk1"/>
              </a:buClr>
              <a:buSzPts val="1200"/>
              <a:buFont typeface="Arial"/>
              <a:buChar char="•"/>
            </a:pPr>
            <a:r>
              <a:rPr lang="en-US"/>
              <a:t>It would be good to have copies of the survey forms to hand out. One form between 2 tamariki works well. </a:t>
            </a:r>
            <a:endParaRPr/>
          </a:p>
          <a:p>
            <a:pPr marL="171450" lvl="0" indent="-171450" algn="l" rtl="0">
              <a:spcBef>
                <a:spcPts val="0"/>
              </a:spcBef>
              <a:spcAft>
                <a:spcPts val="0"/>
              </a:spcAft>
              <a:buClr>
                <a:schemeClr val="dk1"/>
              </a:buClr>
              <a:buSzPts val="1200"/>
              <a:buFont typeface="Arial"/>
              <a:buChar char="•"/>
            </a:pPr>
            <a:r>
              <a:rPr lang="en-US"/>
              <a:t>Read through the information together. </a:t>
            </a:r>
            <a:endParaRPr/>
          </a:p>
          <a:p>
            <a:pPr marL="171450" lvl="0" indent="-171450" algn="l" rtl="0">
              <a:spcBef>
                <a:spcPts val="0"/>
              </a:spcBef>
              <a:spcAft>
                <a:spcPts val="0"/>
              </a:spcAft>
              <a:buClr>
                <a:schemeClr val="dk1"/>
              </a:buClr>
              <a:buSzPts val="1200"/>
              <a:buFont typeface="Arial"/>
              <a:buChar char="•"/>
            </a:pPr>
            <a:r>
              <a:rPr lang="en-US"/>
              <a:t>Highlight how the survey asks for the biggest numbers of birds seen at one time – not the total number. </a:t>
            </a:r>
            <a:endParaRPr/>
          </a:p>
          <a:p>
            <a:pPr marL="171450" lvl="0" indent="-171450" algn="l" rtl="0">
              <a:spcBef>
                <a:spcPts val="0"/>
              </a:spcBef>
              <a:spcAft>
                <a:spcPts val="0"/>
              </a:spcAft>
              <a:buClr>
                <a:schemeClr val="dk1"/>
              </a:buClr>
              <a:buSzPts val="1200"/>
              <a:buFont typeface="Arial"/>
              <a:buChar char="•"/>
            </a:pPr>
            <a:r>
              <a:rPr lang="en-US"/>
              <a:t>This slide shows the years 1–8 tally sheet. There is another, more detailed tally sheet for years 9+. </a:t>
            </a:r>
            <a:endParaRPr/>
          </a:p>
          <a:p>
            <a:pPr marL="0" lvl="0" indent="0" algn="l" rtl="0">
              <a:spcBef>
                <a:spcPts val="0"/>
              </a:spcBef>
              <a:spcAft>
                <a:spcPts val="0"/>
              </a:spcAft>
              <a:buNone/>
            </a:pPr>
            <a:endParaRPr/>
          </a:p>
          <a:p>
            <a:pPr marL="0" lvl="0" indent="0" algn="l" rtl="0">
              <a:spcBef>
                <a:spcPts val="0"/>
              </a:spcBef>
              <a:spcAft>
                <a:spcPts val="0"/>
              </a:spcAft>
              <a:buNone/>
            </a:pPr>
            <a:r>
              <a:rPr lang="en-US"/>
              <a:t>Both tally sheets and a video (in te reo Pākehā) on how to take part can be found on the New Zealand Garden Bird Survey website: </a:t>
            </a:r>
            <a:r>
              <a:rPr lang="en-US" u="sng">
                <a:solidFill>
                  <a:schemeClr val="hlink"/>
                </a:solidFill>
                <a:hlinkClick r:id="rId3"/>
              </a:rPr>
              <a:t>Resources for teachers</a:t>
            </a:r>
            <a:r>
              <a:rPr lang="en-US"/>
              <a:t>.</a:t>
            </a:r>
            <a:endParaRPr/>
          </a:p>
        </p:txBody>
      </p:sp>
      <p:sp>
        <p:nvSpPr>
          <p:cNvPr id="253" name="Google Shape;2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
        <p:cNvGrpSpPr/>
        <p:nvPr/>
      </p:nvGrpSpPr>
      <p:grpSpPr>
        <a:xfrm>
          <a:off x="0" y="0"/>
          <a:ext cx="0" cy="0"/>
          <a:chOff x="0" y="0"/>
          <a:chExt cx="0" cy="0"/>
        </a:xfrm>
      </p:grpSpPr>
      <p:grpSp>
        <p:nvGrpSpPr>
          <p:cNvPr id="16" name="Google Shape;16;p2"/>
          <p:cNvGrpSpPr/>
          <p:nvPr/>
        </p:nvGrpSpPr>
        <p:grpSpPr>
          <a:xfrm>
            <a:off x="0" y="0"/>
            <a:ext cx="9144000" cy="5143499"/>
            <a:chOff x="0" y="1"/>
            <a:chExt cx="9144000" cy="5143499"/>
          </a:xfrm>
        </p:grpSpPr>
        <p:pic>
          <p:nvPicPr>
            <p:cNvPr id="17" name="Google Shape;17;p2"/>
            <p:cNvPicPr preferRelativeResize="0"/>
            <p:nvPr/>
          </p:nvPicPr>
          <p:blipFill rotWithShape="1">
            <a:blip r:embed="rId2">
              <a:alphaModFix/>
            </a:blip>
            <a:srcRect l="25959" t="14061" r="12094"/>
            <a:stretch/>
          </p:blipFill>
          <p:spPr>
            <a:xfrm>
              <a:off x="0" y="1"/>
              <a:ext cx="9144000" cy="5143499"/>
            </a:xfrm>
            <a:prstGeom prst="rect">
              <a:avLst/>
            </a:prstGeom>
            <a:noFill/>
            <a:ln>
              <a:noFill/>
            </a:ln>
          </p:spPr>
        </p:pic>
        <p:pic>
          <p:nvPicPr>
            <p:cNvPr id="18" name="Google Shape;18;p2"/>
            <p:cNvPicPr preferRelativeResize="0"/>
            <p:nvPr/>
          </p:nvPicPr>
          <p:blipFill rotWithShape="1">
            <a:blip r:embed="rId3">
              <a:alphaModFix/>
            </a:blip>
            <a:srcRect/>
            <a:stretch/>
          </p:blipFill>
          <p:spPr>
            <a:xfrm>
              <a:off x="1350768" y="276426"/>
              <a:ext cx="5432654" cy="2035089"/>
            </a:xfrm>
            <a:prstGeom prst="rect">
              <a:avLst/>
            </a:prstGeom>
            <a:noFill/>
            <a:ln>
              <a:noFill/>
            </a:ln>
          </p:spPr>
        </p:pic>
      </p:grpSp>
      <p:sp>
        <p:nvSpPr>
          <p:cNvPr id="19" name="Google Shape;19;p2"/>
          <p:cNvSpPr txBox="1">
            <a:spLocks noGrp="1"/>
          </p:cNvSpPr>
          <p:nvPr>
            <p:ph type="ctrTitle"/>
          </p:nvPr>
        </p:nvSpPr>
        <p:spPr>
          <a:xfrm>
            <a:off x="1143000" y="2506488"/>
            <a:ext cx="6858000" cy="70839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1143000" y="3579862"/>
            <a:ext cx="6858000" cy="627931"/>
          </a:xfrm>
          <a:prstGeom prst="rect">
            <a:avLst/>
          </a:prstGeom>
          <a:noFill/>
          <a:ln>
            <a:noFill/>
          </a:ln>
        </p:spPr>
        <p:txBody>
          <a:bodyPr spcFirstLastPara="1" wrap="square" lIns="91425" tIns="45700" rIns="91425" bIns="45700" anchor="t" anchorCtr="0">
            <a:normAutofit/>
          </a:bodyPr>
          <a:lstStyle>
            <a:lvl1pPr lvl="0" algn="l">
              <a:spcBef>
                <a:spcPts val="480"/>
              </a:spcBef>
              <a:spcAft>
                <a:spcPts val="0"/>
              </a:spcAft>
              <a:buClr>
                <a:schemeClr val="dk1"/>
              </a:buClr>
              <a:buSzPts val="2400"/>
              <a:buNone/>
              <a:defRPr sz="2400"/>
            </a:lvl1pPr>
            <a:lvl2pPr lvl="1" algn="ctr">
              <a:spcBef>
                <a:spcPts val="400"/>
              </a:spcBef>
              <a:spcAft>
                <a:spcPts val="0"/>
              </a:spcAft>
              <a:buClr>
                <a:schemeClr val="dk1"/>
              </a:buClr>
              <a:buSzPts val="2000"/>
              <a:buNone/>
              <a:defRPr sz="2000"/>
            </a:lvl2pPr>
            <a:lvl3pPr lvl="2" algn="ctr">
              <a:spcBef>
                <a:spcPts val="360"/>
              </a:spcBef>
              <a:spcAft>
                <a:spcPts val="0"/>
              </a:spcAft>
              <a:buClr>
                <a:schemeClr val="dk1"/>
              </a:buClr>
              <a:buSzPts val="1800"/>
              <a:buNone/>
              <a:defRPr sz="1800"/>
            </a:lvl3pPr>
            <a:lvl4pPr lvl="3" algn="ctr">
              <a:spcBef>
                <a:spcPts val="320"/>
              </a:spcBef>
              <a:spcAft>
                <a:spcPts val="0"/>
              </a:spcAft>
              <a:buClr>
                <a:schemeClr val="dk1"/>
              </a:buClr>
              <a:buSzPts val="1600"/>
              <a:buNone/>
              <a:defRPr sz="1600"/>
            </a:lvl4pPr>
            <a:lvl5pPr lvl="4" algn="ctr">
              <a:spcBef>
                <a:spcPts val="320"/>
              </a:spcBef>
              <a:spcAft>
                <a:spcPts val="0"/>
              </a:spcAft>
              <a:buClr>
                <a:schemeClr val="dk1"/>
              </a:buClr>
              <a:buSzPts val="1600"/>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a:endParaRPr/>
          </a:p>
        </p:txBody>
      </p:sp>
      <p:sp>
        <p:nvSpPr>
          <p:cNvPr id="21" name="Google Shape;21;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2" name="Google Shape;72;p1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a:spLocks noGrp="1"/>
          </p:cNvSpPr>
          <p:nvPr>
            <p:ph type="pic" idx="2"/>
          </p:nvPr>
        </p:nvSpPr>
        <p:spPr>
          <a:xfrm>
            <a:off x="1792288" y="459581"/>
            <a:ext cx="5486400" cy="3086100"/>
          </a:xfrm>
          <a:prstGeom prst="rect">
            <a:avLst/>
          </a:prstGeom>
          <a:noFill/>
          <a:ln>
            <a:noFill/>
          </a:ln>
        </p:spPr>
      </p:sp>
      <p:sp>
        <p:nvSpPr>
          <p:cNvPr id="79" name="Google Shape;79;p1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0" name="Google Shape;80;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4"/>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1"/>
        <p:cNvGrpSpPr/>
        <p:nvPr/>
      </p:nvGrpSpPr>
      <p:grpSpPr>
        <a:xfrm>
          <a:off x="0" y="0"/>
          <a:ext cx="0" cy="0"/>
          <a:chOff x="0" y="0"/>
          <a:chExt cx="0" cy="0"/>
        </a:xfrm>
      </p:grpSpPr>
      <p:pic>
        <p:nvPicPr>
          <p:cNvPr id="102" name="Google Shape;102;p16" descr="A picture containing circuit, brush&#10;&#10;Description automatically generated"/>
          <p:cNvPicPr preferRelativeResize="0"/>
          <p:nvPr/>
        </p:nvPicPr>
        <p:blipFill rotWithShape="1">
          <a:blip r:embed="rId2">
            <a:alphaModFix/>
          </a:blip>
          <a:srcRect l="7095" r="7104" b="27813"/>
          <a:stretch/>
        </p:blipFill>
        <p:spPr>
          <a:xfrm>
            <a:off x="1" y="-48252"/>
            <a:ext cx="9143998" cy="4026429"/>
          </a:xfrm>
          <a:prstGeom prst="rect">
            <a:avLst/>
          </a:prstGeom>
          <a:noFill/>
          <a:ln>
            <a:noFill/>
          </a:ln>
        </p:spPr>
      </p:pic>
      <p:pic>
        <p:nvPicPr>
          <p:cNvPr id="103" name="Google Shape;103;p16" descr="A logo with black text&#10;&#10;Description automatically generated"/>
          <p:cNvPicPr preferRelativeResize="0"/>
          <p:nvPr/>
        </p:nvPicPr>
        <p:blipFill rotWithShape="1">
          <a:blip r:embed="rId3">
            <a:alphaModFix/>
          </a:blip>
          <a:srcRect/>
          <a:stretch/>
        </p:blipFill>
        <p:spPr>
          <a:xfrm>
            <a:off x="245264" y="4090820"/>
            <a:ext cx="2503089" cy="902145"/>
          </a:xfrm>
          <a:prstGeom prst="rect">
            <a:avLst/>
          </a:prstGeom>
          <a:noFill/>
          <a:ln>
            <a:noFill/>
          </a:ln>
        </p:spPr>
      </p:pic>
      <p:pic>
        <p:nvPicPr>
          <p:cNvPr id="104" name="Google Shape;104;p16" descr="A blue explosion with black text&#10;&#10;Description automatically generated"/>
          <p:cNvPicPr preferRelativeResize="0"/>
          <p:nvPr/>
        </p:nvPicPr>
        <p:blipFill rotWithShape="1">
          <a:blip r:embed="rId4">
            <a:alphaModFix/>
          </a:blip>
          <a:srcRect/>
          <a:stretch/>
        </p:blipFill>
        <p:spPr>
          <a:xfrm>
            <a:off x="6665475" y="3978174"/>
            <a:ext cx="2348824" cy="11274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5"/>
        <p:cNvGrpSpPr/>
        <p:nvPr/>
      </p:nvGrpSpPr>
      <p:grpSpPr>
        <a:xfrm>
          <a:off x="0" y="0"/>
          <a:ext cx="0" cy="0"/>
          <a:chOff x="0" y="0"/>
          <a:chExt cx="0" cy="0"/>
        </a:xfrm>
      </p:grpSpPr>
      <p:sp>
        <p:nvSpPr>
          <p:cNvPr id="106" name="Google Shape;106;p17"/>
          <p:cNvSpPr/>
          <p:nvPr/>
        </p:nvSpPr>
        <p:spPr>
          <a:xfrm>
            <a:off x="0" y="0"/>
            <a:ext cx="9144000" cy="113160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 name="Google Shape;107;p17"/>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8"/>
          <p:cNvSpPr/>
          <p:nvPr/>
        </p:nvSpPr>
        <p:spPr>
          <a:xfrm>
            <a:off x="0" y="0"/>
            <a:ext cx="9144000" cy="113160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 name="Google Shape;110;p18"/>
          <p:cNvPicPr preferRelativeResize="0"/>
          <p:nvPr/>
        </p:nvPicPr>
        <p:blipFill rotWithShape="1">
          <a:blip r:embed="rId2">
            <a:alphaModFix/>
          </a:blip>
          <a:srcRect/>
          <a:stretch/>
        </p:blipFill>
        <p:spPr>
          <a:xfrm flipH="1">
            <a:off x="7904602" y="81803"/>
            <a:ext cx="1039991" cy="939885"/>
          </a:xfrm>
          <a:prstGeom prst="rect">
            <a:avLst/>
          </a:prstGeom>
          <a:noFill/>
          <a:ln>
            <a:noFill/>
          </a:ln>
        </p:spPr>
      </p:pic>
      <p:sp>
        <p:nvSpPr>
          <p:cNvPr id="111" name="Google Shape;111;p1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a:off x="447203" y="1187404"/>
            <a:ext cx="4038600" cy="3511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3" name="Google Shape;113;p18"/>
          <p:cNvSpPr txBox="1">
            <a:spLocks noGrp="1"/>
          </p:cNvSpPr>
          <p:nvPr>
            <p:ph type="body" idx="2"/>
          </p:nvPr>
        </p:nvSpPr>
        <p:spPr>
          <a:xfrm>
            <a:off x="4576811" y="1187405"/>
            <a:ext cx="4038600" cy="3511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4" name="Google Shape;114;p1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1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1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1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9"/>
          <p:cNvSpPr/>
          <p:nvPr/>
        </p:nvSpPr>
        <p:spPr>
          <a:xfrm>
            <a:off x="0" y="0"/>
            <a:ext cx="9144000" cy="113160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2" name="Google Shape;122;p19"/>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3"/>
        <p:cNvGrpSpPr/>
        <p:nvPr/>
      </p:nvGrpSpPr>
      <p:grpSpPr>
        <a:xfrm>
          <a:off x="0" y="0"/>
          <a:ext cx="0" cy="0"/>
          <a:chOff x="0" y="0"/>
          <a:chExt cx="0" cy="0"/>
        </a:xfrm>
      </p:grpSpPr>
      <p:grpSp>
        <p:nvGrpSpPr>
          <p:cNvPr id="124" name="Google Shape;124;p20"/>
          <p:cNvGrpSpPr/>
          <p:nvPr/>
        </p:nvGrpSpPr>
        <p:grpSpPr>
          <a:xfrm>
            <a:off x="0" y="0"/>
            <a:ext cx="9144002" cy="5143499"/>
            <a:chOff x="0" y="1"/>
            <a:chExt cx="9144002" cy="5143499"/>
          </a:xfrm>
        </p:grpSpPr>
        <p:pic>
          <p:nvPicPr>
            <p:cNvPr id="125" name="Google Shape;125;p20"/>
            <p:cNvPicPr preferRelativeResize="0"/>
            <p:nvPr/>
          </p:nvPicPr>
          <p:blipFill rotWithShape="1">
            <a:blip r:embed="rId2">
              <a:alphaModFix/>
            </a:blip>
            <a:srcRect l="25961" t="14059" r="12091"/>
            <a:stretch/>
          </p:blipFill>
          <p:spPr>
            <a:xfrm>
              <a:off x="0" y="1"/>
              <a:ext cx="9144002" cy="5143499"/>
            </a:xfrm>
            <a:prstGeom prst="rect">
              <a:avLst/>
            </a:prstGeom>
            <a:noFill/>
            <a:ln>
              <a:noFill/>
            </a:ln>
          </p:spPr>
        </p:pic>
        <p:pic>
          <p:nvPicPr>
            <p:cNvPr id="126" name="Google Shape;126;p20"/>
            <p:cNvPicPr preferRelativeResize="0"/>
            <p:nvPr/>
          </p:nvPicPr>
          <p:blipFill rotWithShape="1">
            <a:blip r:embed="rId3">
              <a:alphaModFix/>
            </a:blip>
            <a:srcRect/>
            <a:stretch/>
          </p:blipFill>
          <p:spPr>
            <a:xfrm>
              <a:off x="1350768" y="276426"/>
              <a:ext cx="5432654" cy="2035089"/>
            </a:xfrm>
            <a:prstGeom prst="rect">
              <a:avLst/>
            </a:prstGeom>
            <a:noFill/>
            <a:ln>
              <a:noFill/>
            </a:ln>
          </p:spPr>
        </p:pic>
      </p:grpSp>
      <p:sp>
        <p:nvSpPr>
          <p:cNvPr id="127" name="Google Shape;127;p20"/>
          <p:cNvSpPr txBox="1">
            <a:spLocks noGrp="1"/>
          </p:cNvSpPr>
          <p:nvPr>
            <p:ph type="ctrTitle"/>
          </p:nvPr>
        </p:nvSpPr>
        <p:spPr>
          <a:xfrm>
            <a:off x="1143000" y="2506488"/>
            <a:ext cx="6858000" cy="7083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Clr>
                <a:schemeClr val="lt1"/>
              </a:buClr>
              <a:buSzPts val="4400"/>
              <a:buFont typeface="Arial"/>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20"/>
          <p:cNvSpPr txBox="1">
            <a:spLocks noGrp="1"/>
          </p:cNvSpPr>
          <p:nvPr>
            <p:ph type="subTitle" idx="1"/>
          </p:nvPr>
        </p:nvSpPr>
        <p:spPr>
          <a:xfrm>
            <a:off x="1143000" y="3579862"/>
            <a:ext cx="6858000" cy="6279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dk1"/>
              </a:buClr>
              <a:buSzPts val="2400"/>
              <a:buNone/>
              <a:defRPr sz="2400"/>
            </a:lvl1pPr>
            <a:lvl2pPr lvl="1" algn="ctr" rtl="0">
              <a:spcBef>
                <a:spcPts val="400"/>
              </a:spcBef>
              <a:spcAft>
                <a:spcPts val="0"/>
              </a:spcAft>
              <a:buClr>
                <a:schemeClr val="dk1"/>
              </a:buClr>
              <a:buSzPts val="2000"/>
              <a:buNone/>
              <a:defRPr sz="2000"/>
            </a:lvl2pPr>
            <a:lvl3pPr lvl="2" algn="ctr" rtl="0">
              <a:spcBef>
                <a:spcPts val="360"/>
              </a:spcBef>
              <a:spcAft>
                <a:spcPts val="0"/>
              </a:spcAft>
              <a:buClr>
                <a:schemeClr val="dk1"/>
              </a:buClr>
              <a:buSzPts val="1800"/>
              <a:buNone/>
              <a:defRPr sz="1800"/>
            </a:lvl3pPr>
            <a:lvl4pPr lvl="3" algn="ctr" rtl="0">
              <a:spcBef>
                <a:spcPts val="320"/>
              </a:spcBef>
              <a:spcAft>
                <a:spcPts val="0"/>
              </a:spcAft>
              <a:buClr>
                <a:schemeClr val="dk1"/>
              </a:buClr>
              <a:buSzPts val="1600"/>
              <a:buNone/>
              <a:defRPr sz="1600"/>
            </a:lvl4pPr>
            <a:lvl5pPr lvl="4" algn="ctr" rtl="0">
              <a:spcBef>
                <a:spcPts val="320"/>
              </a:spcBef>
              <a:spcAft>
                <a:spcPts val="0"/>
              </a:spcAft>
              <a:buClr>
                <a:schemeClr val="dk1"/>
              </a:buClr>
              <a:buSzPts val="1600"/>
              <a:buNone/>
              <a:defRPr sz="1600"/>
            </a:lvl5pPr>
            <a:lvl6pPr lvl="5" algn="ctr" rtl="0">
              <a:spcBef>
                <a:spcPts val="320"/>
              </a:spcBef>
              <a:spcAft>
                <a:spcPts val="0"/>
              </a:spcAft>
              <a:buClr>
                <a:schemeClr val="dk1"/>
              </a:buClr>
              <a:buSzPts val="1600"/>
              <a:buNone/>
              <a:defRPr sz="1600"/>
            </a:lvl6pPr>
            <a:lvl7pPr lvl="6" algn="ctr" rtl="0">
              <a:spcBef>
                <a:spcPts val="320"/>
              </a:spcBef>
              <a:spcAft>
                <a:spcPts val="0"/>
              </a:spcAft>
              <a:buClr>
                <a:schemeClr val="dk1"/>
              </a:buClr>
              <a:buSzPts val="1600"/>
              <a:buNone/>
              <a:defRPr sz="1600"/>
            </a:lvl7pPr>
            <a:lvl8pPr lvl="7" algn="ctr" rtl="0">
              <a:spcBef>
                <a:spcPts val="320"/>
              </a:spcBef>
              <a:spcAft>
                <a:spcPts val="0"/>
              </a:spcAft>
              <a:buClr>
                <a:schemeClr val="dk1"/>
              </a:buClr>
              <a:buSzPts val="1600"/>
              <a:buNone/>
              <a:defRPr sz="1600"/>
            </a:lvl8pPr>
            <a:lvl9pPr lvl="8" algn="ctr" rtl="0">
              <a:spcBef>
                <a:spcPts val="320"/>
              </a:spcBef>
              <a:spcAft>
                <a:spcPts val="0"/>
              </a:spcAft>
              <a:buClr>
                <a:schemeClr val="dk1"/>
              </a:buClr>
              <a:buSzPts val="1600"/>
              <a:buNone/>
              <a:defRPr sz="1600"/>
            </a:lvl9pPr>
          </a:lstStyle>
          <a:p>
            <a:endParaRPr/>
          </a:p>
        </p:txBody>
      </p:sp>
      <p:sp>
        <p:nvSpPr>
          <p:cNvPr id="129" name="Google Shape;129;p2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3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p:nvPr/>
        </p:nvSpPr>
        <p:spPr>
          <a:xfrm>
            <a:off x="0" y="0"/>
            <a:ext cx="9144000" cy="113159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33"/>
        <p:cNvGrpSpPr/>
        <p:nvPr/>
      </p:nvGrpSpPr>
      <p:grpSpPr>
        <a:xfrm>
          <a:off x="0" y="0"/>
          <a:ext cx="0" cy="0"/>
          <a:chOff x="0" y="0"/>
          <a:chExt cx="0" cy="0"/>
        </a:xfrm>
      </p:grpSpPr>
      <p:sp>
        <p:nvSpPr>
          <p:cNvPr id="134" name="Google Shape;134;p22"/>
          <p:cNvSpPr/>
          <p:nvPr/>
        </p:nvSpPr>
        <p:spPr>
          <a:xfrm>
            <a:off x="0" y="0"/>
            <a:ext cx="9144000" cy="151170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22"/>
          <p:cNvSpPr/>
          <p:nvPr/>
        </p:nvSpPr>
        <p:spPr>
          <a:xfrm>
            <a:off x="539552" y="411510"/>
            <a:ext cx="7992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lt1"/>
                </a:solidFill>
                <a:latin typeface="Arial"/>
                <a:ea typeface="Arial"/>
                <a:cs typeface="Arial"/>
                <a:sym typeface="Arial"/>
              </a:rPr>
              <a:t>Text here…..</a:t>
            </a:r>
            <a:endParaRPr/>
          </a:p>
        </p:txBody>
      </p:sp>
      <p:sp>
        <p:nvSpPr>
          <p:cNvPr id="136" name="Google Shape;136;p22"/>
          <p:cNvSpPr/>
          <p:nvPr/>
        </p:nvSpPr>
        <p:spPr>
          <a:xfrm>
            <a:off x="539552" y="1851670"/>
            <a:ext cx="2122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29CBE"/>
                </a:solidFill>
                <a:latin typeface="Arial"/>
                <a:ea typeface="Arial"/>
                <a:cs typeface="Arial"/>
                <a:sym typeface="Arial"/>
              </a:rPr>
              <a:t>Text here…..</a:t>
            </a:r>
            <a:endParaRPr/>
          </a:p>
        </p:txBody>
      </p:sp>
      <p:pic>
        <p:nvPicPr>
          <p:cNvPr id="137" name="Google Shape;137;p22"/>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sp>
        <p:nvSpPr>
          <p:cNvPr id="139" name="Google Shape;139;p23"/>
          <p:cNvSpPr/>
          <p:nvPr/>
        </p:nvSpPr>
        <p:spPr>
          <a:xfrm>
            <a:off x="0" y="100"/>
            <a:ext cx="9144000" cy="113160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2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p2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42" name="Google Shape;142;p2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2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5" name="Google Shape;145;p23"/>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1"/>
              </a:buClr>
              <a:buSzPts val="36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4"/>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49" name="Google Shape;149;p24"/>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50" name="Google Shape;150;p24"/>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51" name="Google Shape;151;p24"/>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52" name="Google Shape;152;p2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2000"/>
              <a:buFont typeface="Arial"/>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25"/>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58" name="Google Shape;158;p25"/>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59" name="Google Shape;159;p2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p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2000"/>
              <a:buFont typeface="Arial"/>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4" name="Google Shape;164;p26"/>
          <p:cNvSpPr>
            <a:spLocks noGrp="1"/>
          </p:cNvSpPr>
          <p:nvPr>
            <p:ph type="pic" idx="2"/>
          </p:nvPr>
        </p:nvSpPr>
        <p:spPr>
          <a:xfrm>
            <a:off x="1792288" y="459581"/>
            <a:ext cx="5486400" cy="3086100"/>
          </a:xfrm>
          <a:prstGeom prst="rect">
            <a:avLst/>
          </a:prstGeom>
          <a:noFill/>
          <a:ln>
            <a:noFill/>
          </a:ln>
        </p:spPr>
      </p:sp>
      <p:sp>
        <p:nvSpPr>
          <p:cNvPr id="165" name="Google Shape;165;p26"/>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66" name="Google Shape;166;p2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p2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1" name="Google Shape;171;p27"/>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2" name="Google Shape;172;p2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2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2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rot="5400000">
            <a:off x="6012600" y="771581"/>
            <a:ext cx="3291000" cy="20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28"/>
          <p:cNvSpPr txBox="1">
            <a:spLocks noGrp="1"/>
          </p:cNvSpPr>
          <p:nvPr>
            <p:ph type="body" idx="1"/>
          </p:nvPr>
        </p:nvSpPr>
        <p:spPr>
          <a:xfrm rot="5400000">
            <a:off x="1821600" y="-1209619"/>
            <a:ext cx="32910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8" name="Google Shape;178;p2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4"/>
          <p:cNvSpPr/>
          <p:nvPr/>
        </p:nvSpPr>
        <p:spPr>
          <a:xfrm>
            <a:off x="0" y="0"/>
            <a:ext cx="9144000" cy="113159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 name="Google Shape;32;p4"/>
          <p:cNvPicPr preferRelativeResize="0"/>
          <p:nvPr/>
        </p:nvPicPr>
        <p:blipFill rotWithShape="1">
          <a:blip r:embed="rId2">
            <a:alphaModFix/>
          </a:blip>
          <a:srcRect/>
          <a:stretch/>
        </p:blipFill>
        <p:spPr>
          <a:xfrm flipH="1">
            <a:off x="7904602" y="81803"/>
            <a:ext cx="1039991" cy="939885"/>
          </a:xfrm>
          <a:prstGeom prst="rect">
            <a:avLst/>
          </a:prstGeom>
          <a:noFill/>
          <a:ln>
            <a:noFill/>
          </a:ln>
        </p:spPr>
      </p:pic>
      <p:sp>
        <p:nvSpPr>
          <p:cNvPr id="33" name="Google Shape;33;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447203" y="1187404"/>
            <a:ext cx="4038600" cy="351149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5" name="Google Shape;35;p4"/>
          <p:cNvSpPr txBox="1">
            <a:spLocks noGrp="1"/>
          </p:cNvSpPr>
          <p:nvPr>
            <p:ph type="body" idx="2"/>
          </p:nvPr>
        </p:nvSpPr>
        <p:spPr>
          <a:xfrm>
            <a:off x="4576811" y="1187405"/>
            <a:ext cx="4038600" cy="351149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5"/>
          <p:cNvSpPr/>
          <p:nvPr/>
        </p:nvSpPr>
        <p:spPr>
          <a:xfrm>
            <a:off x="0" y="100"/>
            <a:ext cx="9144000" cy="113159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5"/>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8"/>
        <p:cNvGrpSpPr/>
        <p:nvPr/>
      </p:nvGrpSpPr>
      <p:grpSpPr>
        <a:xfrm>
          <a:off x="0" y="0"/>
          <a:ext cx="0" cy="0"/>
          <a:chOff x="0" y="0"/>
          <a:chExt cx="0" cy="0"/>
        </a:xfrm>
      </p:grpSpPr>
      <p:sp>
        <p:nvSpPr>
          <p:cNvPr id="49" name="Google Shape;49;p7"/>
          <p:cNvSpPr/>
          <p:nvPr/>
        </p:nvSpPr>
        <p:spPr>
          <a:xfrm>
            <a:off x="0" y="0"/>
            <a:ext cx="9144000" cy="1131590"/>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 name="Google Shape;50;p7"/>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
        <p:cNvGrpSpPr/>
        <p:nvPr/>
      </p:nvGrpSpPr>
      <p:grpSpPr>
        <a:xfrm>
          <a:off x="0" y="0"/>
          <a:ext cx="0" cy="0"/>
          <a:chOff x="0" y="0"/>
          <a:chExt cx="0" cy="0"/>
        </a:xfrm>
      </p:grpSpPr>
      <p:pic>
        <p:nvPicPr>
          <p:cNvPr id="52" name="Google Shape;52;p8" descr="A picture containing circuit, brush&#10;&#10;Description automatically generated"/>
          <p:cNvPicPr preferRelativeResize="0"/>
          <p:nvPr/>
        </p:nvPicPr>
        <p:blipFill rotWithShape="1">
          <a:blip r:embed="rId2">
            <a:alphaModFix/>
          </a:blip>
          <a:srcRect l="7098" t="-1" r="7101" b="27813"/>
          <a:stretch/>
        </p:blipFill>
        <p:spPr>
          <a:xfrm>
            <a:off x="1" y="-48252"/>
            <a:ext cx="9144000" cy="4026428"/>
          </a:xfrm>
          <a:prstGeom prst="rect">
            <a:avLst/>
          </a:prstGeom>
          <a:noFill/>
          <a:ln>
            <a:noFill/>
          </a:ln>
        </p:spPr>
      </p:pic>
      <p:pic>
        <p:nvPicPr>
          <p:cNvPr id="53" name="Google Shape;53;p8" descr="A logo with black text&#10;&#10;Description automatically generated"/>
          <p:cNvPicPr preferRelativeResize="0"/>
          <p:nvPr/>
        </p:nvPicPr>
        <p:blipFill rotWithShape="1">
          <a:blip r:embed="rId3">
            <a:alphaModFix/>
          </a:blip>
          <a:srcRect/>
          <a:stretch/>
        </p:blipFill>
        <p:spPr>
          <a:xfrm>
            <a:off x="245264" y="4090820"/>
            <a:ext cx="2503089" cy="902145"/>
          </a:xfrm>
          <a:prstGeom prst="rect">
            <a:avLst/>
          </a:prstGeom>
          <a:noFill/>
          <a:ln>
            <a:noFill/>
          </a:ln>
        </p:spPr>
      </p:pic>
      <p:pic>
        <p:nvPicPr>
          <p:cNvPr id="54" name="Google Shape;54;p8" descr="A blue explosion with black text&#10;&#10;Description automatically generated"/>
          <p:cNvPicPr preferRelativeResize="0"/>
          <p:nvPr/>
        </p:nvPicPr>
        <p:blipFill rotWithShape="1">
          <a:blip r:embed="rId4">
            <a:alphaModFix/>
          </a:blip>
          <a:srcRect/>
          <a:stretch/>
        </p:blipFill>
        <p:spPr>
          <a:xfrm>
            <a:off x="6665475" y="3978174"/>
            <a:ext cx="2348823" cy="11274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5"/>
        <p:cNvGrpSpPr/>
        <p:nvPr/>
      </p:nvGrpSpPr>
      <p:grpSpPr>
        <a:xfrm>
          <a:off x="0" y="0"/>
          <a:ext cx="0" cy="0"/>
          <a:chOff x="0" y="0"/>
          <a:chExt cx="0" cy="0"/>
        </a:xfrm>
      </p:grpSpPr>
      <p:sp>
        <p:nvSpPr>
          <p:cNvPr id="56" name="Google Shape;56;p9"/>
          <p:cNvSpPr/>
          <p:nvPr/>
        </p:nvSpPr>
        <p:spPr>
          <a:xfrm>
            <a:off x="0" y="0"/>
            <a:ext cx="9144000" cy="1511846"/>
          </a:xfrm>
          <a:prstGeom prst="rect">
            <a:avLst/>
          </a:prstGeom>
          <a:solidFill>
            <a:srgbClr val="029C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9"/>
          <p:cNvSpPr/>
          <p:nvPr/>
        </p:nvSpPr>
        <p:spPr>
          <a:xfrm>
            <a:off x="539552" y="411510"/>
            <a:ext cx="799288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lt1"/>
                </a:solidFill>
                <a:latin typeface="Arial"/>
                <a:ea typeface="Arial"/>
                <a:cs typeface="Arial"/>
                <a:sym typeface="Arial"/>
              </a:rPr>
              <a:t>Text here…..</a:t>
            </a:r>
            <a:endParaRPr/>
          </a:p>
        </p:txBody>
      </p:sp>
      <p:sp>
        <p:nvSpPr>
          <p:cNvPr id="58" name="Google Shape;58;p9"/>
          <p:cNvSpPr/>
          <p:nvPr/>
        </p:nvSpPr>
        <p:spPr>
          <a:xfrm>
            <a:off x="539552" y="1851670"/>
            <a:ext cx="212221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29CBE"/>
                </a:solidFill>
                <a:latin typeface="Arial"/>
                <a:ea typeface="Arial"/>
                <a:cs typeface="Arial"/>
                <a:sym typeface="Arial"/>
              </a:rPr>
              <a:t>Text here…..</a:t>
            </a:r>
            <a:endParaRPr/>
          </a:p>
        </p:txBody>
      </p:sp>
      <p:pic>
        <p:nvPicPr>
          <p:cNvPr id="59" name="Google Shape;59;p9"/>
          <p:cNvPicPr preferRelativeResize="0"/>
          <p:nvPr/>
        </p:nvPicPr>
        <p:blipFill rotWithShape="1">
          <a:blip r:embed="rId2">
            <a:alphaModFix/>
          </a:blip>
          <a:srcRect/>
          <a:stretch/>
        </p:blipFill>
        <p:spPr>
          <a:xfrm flipH="1">
            <a:off x="7917011" y="102393"/>
            <a:ext cx="1034505" cy="93243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1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10"/>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 name="Google Shape;65;p10"/>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6" name="Google Shape;66;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 name="Google Shape;97;p15"/>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gardenbirdsurvey.nz/"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sciencelearn.org.nz/videos/2213-manu-exploring-dat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www.sciencelearn.org.nz/" TargetMode="Externa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p:nvPr/>
        </p:nvSpPr>
        <p:spPr>
          <a:xfrm>
            <a:off x="218475" y="2267150"/>
            <a:ext cx="8712900" cy="129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Arial"/>
              <a:buNone/>
            </a:pPr>
            <a:r>
              <a:rPr lang="en-US" sz="4200" b="1" i="0" u="none" strike="noStrike" cap="none">
                <a:solidFill>
                  <a:schemeClr val="lt1"/>
                </a:solidFill>
                <a:latin typeface="Arial"/>
                <a:ea typeface="Arial"/>
                <a:cs typeface="Arial"/>
                <a:sym typeface="Arial"/>
              </a:rPr>
              <a:t>Exploring data about </a:t>
            </a:r>
            <a:endParaRPr sz="4200" b="1" i="0" u="none" strike="noStrike" cap="none">
              <a:solidFill>
                <a:schemeClr val="lt1"/>
              </a:solidFill>
              <a:latin typeface="Arial"/>
              <a:ea typeface="Arial"/>
              <a:cs typeface="Arial"/>
              <a:sym typeface="Arial"/>
            </a:endParaRPr>
          </a:p>
          <a:p>
            <a:pPr marL="0" marR="0" lvl="0" indent="0" algn="ctr" rtl="0">
              <a:spcBef>
                <a:spcPts val="0"/>
              </a:spcBef>
              <a:spcAft>
                <a:spcPts val="0"/>
              </a:spcAft>
              <a:buClr>
                <a:schemeClr val="lt1"/>
              </a:buClr>
              <a:buSzPts val="4400"/>
              <a:buFont typeface="Arial"/>
              <a:buNone/>
            </a:pPr>
            <a:r>
              <a:rPr lang="en-US" sz="4200" b="1" i="0" u="none" strike="noStrike" cap="none">
                <a:solidFill>
                  <a:schemeClr val="lt1"/>
                </a:solidFill>
                <a:latin typeface="Arial"/>
                <a:ea typeface="Arial"/>
                <a:cs typeface="Arial"/>
                <a:sym typeface="Arial"/>
              </a:rPr>
              <a:t>our manu</a:t>
            </a:r>
            <a:endParaRPr sz="42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p:nvPr/>
        </p:nvSpPr>
        <p:spPr>
          <a:xfrm>
            <a:off x="210957" y="3712"/>
            <a:ext cx="8712968" cy="10801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4400"/>
              <a:buFont typeface="Calibri"/>
              <a:buNone/>
            </a:pPr>
            <a:r>
              <a:rPr lang="en-US" sz="4400" b="1">
                <a:solidFill>
                  <a:schemeClr val="lt1"/>
                </a:solidFill>
                <a:latin typeface="Calibri"/>
                <a:ea typeface="Calibri"/>
                <a:cs typeface="Calibri"/>
                <a:sym typeface="Calibri"/>
              </a:rPr>
              <a:t>Exploring data</a:t>
            </a:r>
            <a:endParaRPr sz="4400">
              <a:solidFill>
                <a:schemeClr val="dk1"/>
              </a:solidFill>
              <a:latin typeface="Calibri"/>
              <a:ea typeface="Calibri"/>
              <a:cs typeface="Calibri"/>
              <a:sym typeface="Calibri"/>
            </a:endParaRPr>
          </a:p>
        </p:txBody>
      </p:sp>
      <p:pic>
        <p:nvPicPr>
          <p:cNvPr id="263" name="Google Shape;263;p38" descr="A screenshot of a computer game&#10;&#10;Description automatically generated"/>
          <p:cNvPicPr preferRelativeResize="0"/>
          <p:nvPr/>
        </p:nvPicPr>
        <p:blipFill rotWithShape="1">
          <a:blip r:embed="rId3">
            <a:alphaModFix/>
          </a:blip>
          <a:srcRect/>
          <a:stretch/>
        </p:blipFill>
        <p:spPr>
          <a:xfrm>
            <a:off x="952331" y="0"/>
            <a:ext cx="7239339" cy="5143500"/>
          </a:xfrm>
          <a:prstGeom prst="rect">
            <a:avLst/>
          </a:prstGeom>
          <a:noFill/>
          <a:ln>
            <a:noFill/>
          </a:ln>
        </p:spPr>
      </p:pic>
      <p:sp>
        <p:nvSpPr>
          <p:cNvPr id="264" name="Google Shape;264;p38"/>
          <p:cNvSpPr txBox="1"/>
          <p:nvPr/>
        </p:nvSpPr>
        <p:spPr>
          <a:xfrm rot="5400000">
            <a:off x="6741471" y="1291542"/>
            <a:ext cx="299465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202124"/>
                </a:solidFill>
                <a:latin typeface="Verdana"/>
                <a:ea typeface="Verdana"/>
                <a:cs typeface="Verdana"/>
                <a:sym typeface="Verdana"/>
              </a:rPr>
              <a:t>© </a:t>
            </a:r>
            <a:r>
              <a:rPr lang="en-US" sz="700">
                <a:solidFill>
                  <a:schemeClr val="dk1"/>
                </a:solidFill>
                <a:latin typeface="Verdana"/>
                <a:ea typeface="Verdana"/>
                <a:cs typeface="Verdana"/>
                <a:sym typeface="Verdana"/>
              </a:rPr>
              <a:t>Manaaki Whenua – Landcare Research</a:t>
            </a:r>
            <a:endParaRPr/>
          </a:p>
          <a:p>
            <a:pPr marL="0" marR="0" lvl="0" indent="0" algn="l" rtl="0">
              <a:spcBef>
                <a:spcPts val="0"/>
              </a:spcBef>
              <a:spcAft>
                <a:spcPts val="0"/>
              </a:spcAft>
              <a:buNone/>
            </a:pPr>
            <a:endParaRPr sz="700">
              <a:solidFill>
                <a:schemeClr val="dk1"/>
              </a:solidFill>
              <a:latin typeface="Verdana"/>
              <a:ea typeface="Verdana"/>
              <a:cs typeface="Verdana"/>
              <a:sym typeface="Verdana"/>
            </a:endParaRPr>
          </a:p>
          <a:p>
            <a:pPr marL="0" marR="0" lvl="0" indent="0" algn="l" rtl="0">
              <a:spcBef>
                <a:spcPts val="0"/>
              </a:spcBef>
              <a:spcAft>
                <a:spcPts val="0"/>
              </a:spcAft>
              <a:buNone/>
            </a:pPr>
            <a:endParaRPr sz="700">
              <a:solidFill>
                <a:schemeClr val="dk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9" descr="A bird on a branch&#10;&#10;Description automatically generated"/>
          <p:cNvPicPr preferRelativeResize="0">
            <a:picLocks noGrp="1"/>
          </p:cNvPicPr>
          <p:nvPr>
            <p:ph type="body" idx="2"/>
          </p:nvPr>
        </p:nvPicPr>
        <p:blipFill rotWithShape="1">
          <a:blip r:embed="rId3">
            <a:alphaModFix/>
          </a:blip>
          <a:srcRect r="2872" b="291"/>
          <a:stretch/>
        </p:blipFill>
        <p:spPr>
          <a:xfrm>
            <a:off x="1320339" y="1281728"/>
            <a:ext cx="6205823" cy="3667938"/>
          </a:xfrm>
          <a:prstGeom prst="rect">
            <a:avLst/>
          </a:prstGeom>
          <a:noFill/>
          <a:ln>
            <a:noFill/>
          </a:ln>
        </p:spPr>
      </p:pic>
      <p:sp>
        <p:nvSpPr>
          <p:cNvPr id="271" name="Google Shape;271;p39"/>
          <p:cNvSpPr txBox="1"/>
          <p:nvPr/>
        </p:nvSpPr>
        <p:spPr>
          <a:xfrm>
            <a:off x="210957" y="3712"/>
            <a:ext cx="8712968" cy="108012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4400"/>
              <a:buFont typeface="Arial"/>
              <a:buNone/>
            </a:pPr>
            <a:r>
              <a:rPr lang="en-US" sz="3600" b="1">
                <a:solidFill>
                  <a:schemeClr val="lt1"/>
                </a:solidFill>
                <a:latin typeface="Arial"/>
                <a:ea typeface="Arial"/>
                <a:cs typeface="Arial"/>
                <a:sym typeface="Arial"/>
              </a:rPr>
              <a:t>What do you notice?</a:t>
            </a:r>
            <a:endParaRPr sz="3600">
              <a:solidFill>
                <a:schemeClr val="lt1"/>
              </a:solidFill>
              <a:latin typeface="Arial"/>
              <a:ea typeface="Arial"/>
              <a:cs typeface="Arial"/>
              <a:sym typeface="Arial"/>
            </a:endParaRPr>
          </a:p>
        </p:txBody>
      </p:sp>
      <p:sp>
        <p:nvSpPr>
          <p:cNvPr id="272" name="Google Shape;272;p39"/>
          <p:cNvSpPr txBox="1"/>
          <p:nvPr/>
        </p:nvSpPr>
        <p:spPr>
          <a:xfrm>
            <a:off x="4424704" y="1967900"/>
            <a:ext cx="5715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1">
                <a:solidFill>
                  <a:schemeClr val="dk1"/>
                </a:solidFill>
                <a:latin typeface="Arial Rounded"/>
                <a:ea typeface="Arial Rounded"/>
                <a:cs typeface="Arial Rounded"/>
                <a:sym typeface="Arial Rounded"/>
              </a:rPr>
              <a:t>X</a:t>
            </a:r>
            <a:endParaRPr/>
          </a:p>
        </p:txBody>
      </p:sp>
      <p:sp>
        <p:nvSpPr>
          <p:cNvPr id="273" name="Google Shape;273;p39"/>
          <p:cNvSpPr txBox="1"/>
          <p:nvPr/>
        </p:nvSpPr>
        <p:spPr>
          <a:xfrm>
            <a:off x="4996204" y="1967900"/>
            <a:ext cx="5715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1">
                <a:solidFill>
                  <a:schemeClr val="dk1"/>
                </a:solidFill>
                <a:latin typeface="Arial Rounded"/>
                <a:ea typeface="Arial Rounded"/>
                <a:cs typeface="Arial Rounded"/>
                <a:sym typeface="Arial Rounded"/>
              </a:rPr>
              <a:t>X</a:t>
            </a:r>
            <a:endParaRPr sz="1800" b="1" i="1">
              <a:solidFill>
                <a:schemeClr val="dk1"/>
              </a:solidFill>
              <a:latin typeface="Arial Rounded"/>
              <a:ea typeface="Arial Rounded"/>
              <a:cs typeface="Arial Rounded"/>
              <a:sym typeface="Arial Rounded"/>
            </a:endParaRPr>
          </a:p>
        </p:txBody>
      </p:sp>
      <p:sp>
        <p:nvSpPr>
          <p:cNvPr id="274" name="Google Shape;274;p39"/>
          <p:cNvSpPr txBox="1"/>
          <p:nvPr/>
        </p:nvSpPr>
        <p:spPr>
          <a:xfrm>
            <a:off x="5567704" y="1967900"/>
            <a:ext cx="5715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1">
                <a:solidFill>
                  <a:schemeClr val="dk1"/>
                </a:solidFill>
                <a:latin typeface="Arial Rounded"/>
                <a:ea typeface="Arial Rounded"/>
                <a:cs typeface="Arial Rounded"/>
                <a:sym typeface="Arial Rounded"/>
              </a:rPr>
              <a:t>X</a:t>
            </a:r>
            <a:endParaRPr sz="1800" b="1" i="1">
              <a:solidFill>
                <a:schemeClr val="dk1"/>
              </a:solidFill>
              <a:latin typeface="Arial Rounded"/>
              <a:ea typeface="Arial Rounded"/>
              <a:cs typeface="Arial Rounded"/>
              <a:sym typeface="Arial Rounded"/>
            </a:endParaRPr>
          </a:p>
        </p:txBody>
      </p:sp>
      <p:sp>
        <p:nvSpPr>
          <p:cNvPr id="275" name="Google Shape;275;p39"/>
          <p:cNvSpPr txBox="1"/>
          <p:nvPr/>
        </p:nvSpPr>
        <p:spPr>
          <a:xfrm rot="5400000">
            <a:off x="5471411" y="3355683"/>
            <a:ext cx="380375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202124"/>
                </a:solidFill>
                <a:latin typeface="Verdana"/>
                <a:ea typeface="Verdana"/>
                <a:cs typeface="Verdana"/>
                <a:sym typeface="Verdana"/>
              </a:rPr>
              <a:t>© </a:t>
            </a:r>
            <a:r>
              <a:rPr lang="en-US" sz="700">
                <a:solidFill>
                  <a:schemeClr val="dk1"/>
                </a:solidFill>
                <a:latin typeface="Verdana"/>
                <a:ea typeface="Verdana"/>
                <a:cs typeface="Verdana"/>
                <a:sym typeface="Verdana"/>
              </a:rPr>
              <a:t>Manaaki Whenua – Landcare Research</a:t>
            </a:r>
            <a:endParaRPr/>
          </a:p>
          <a:p>
            <a:pPr marL="0" marR="0" lvl="0" indent="0" algn="l" rtl="0">
              <a:spcBef>
                <a:spcPts val="0"/>
              </a:spcBef>
              <a:spcAft>
                <a:spcPts val="0"/>
              </a:spcAft>
              <a:buNone/>
            </a:pPr>
            <a:endParaRPr sz="700">
              <a:solidFill>
                <a:schemeClr val="dk1"/>
              </a:solidFill>
              <a:latin typeface="Verdana"/>
              <a:ea typeface="Verdana"/>
              <a:cs typeface="Verdana"/>
              <a:sym typeface="Verdana"/>
            </a:endParaRPr>
          </a:p>
          <a:p>
            <a:pPr marL="0" marR="0" lvl="0" indent="0" algn="l" rtl="0">
              <a:spcBef>
                <a:spcPts val="0"/>
              </a:spcBef>
              <a:spcAft>
                <a:spcPts val="0"/>
              </a:spcAft>
              <a:buNone/>
            </a:pPr>
            <a:endParaRPr sz="700">
              <a:solidFill>
                <a:schemeClr val="dk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p:nvPr/>
        </p:nvSpPr>
        <p:spPr>
          <a:xfrm>
            <a:off x="6013353" y="1803999"/>
            <a:ext cx="2808782"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2D7179"/>
                </a:solidFill>
                <a:latin typeface="Arial"/>
                <a:ea typeface="Arial"/>
                <a:cs typeface="Arial"/>
                <a:sym typeface="Arial"/>
              </a:rPr>
              <a:t>Have a look at this survey.</a:t>
            </a:r>
            <a:endParaRPr sz="1800">
              <a:solidFill>
                <a:srgbClr val="2D7179"/>
              </a:solidFill>
              <a:latin typeface="Arial"/>
              <a:ea typeface="Arial"/>
              <a:cs typeface="Arial"/>
              <a:sym typeface="Arial"/>
            </a:endParaRPr>
          </a:p>
          <a:p>
            <a:pPr marL="0" marR="0" lvl="0" indent="0" algn="l" rtl="0">
              <a:spcBef>
                <a:spcPts val="0"/>
              </a:spcBef>
              <a:spcAft>
                <a:spcPts val="0"/>
              </a:spcAft>
              <a:buNone/>
            </a:pPr>
            <a:endParaRPr sz="2800">
              <a:solidFill>
                <a:srgbClr val="2D7179"/>
              </a:solidFill>
              <a:latin typeface="Arial"/>
              <a:ea typeface="Arial"/>
              <a:cs typeface="Arial"/>
              <a:sym typeface="Arial"/>
            </a:endParaRPr>
          </a:p>
          <a:p>
            <a:pPr marL="0" marR="0" lvl="0" indent="0" algn="l" rtl="0">
              <a:spcBef>
                <a:spcPts val="0"/>
              </a:spcBef>
              <a:spcAft>
                <a:spcPts val="0"/>
              </a:spcAft>
              <a:buNone/>
            </a:pPr>
            <a:r>
              <a:rPr lang="en-US" sz="2800">
                <a:solidFill>
                  <a:srgbClr val="2D7179"/>
                </a:solidFill>
                <a:latin typeface="Arial"/>
                <a:ea typeface="Arial"/>
                <a:cs typeface="Arial"/>
                <a:sym typeface="Arial"/>
              </a:rPr>
              <a:t>What do you notice?  </a:t>
            </a:r>
            <a:endParaRPr sz="1800">
              <a:solidFill>
                <a:srgbClr val="2D7179"/>
              </a:solidFill>
              <a:latin typeface="Arial"/>
              <a:ea typeface="Arial"/>
              <a:cs typeface="Arial"/>
              <a:sym typeface="Arial"/>
            </a:endParaRPr>
          </a:p>
        </p:txBody>
      </p:sp>
      <p:pic>
        <p:nvPicPr>
          <p:cNvPr id="282" name="Google Shape;282;p40" descr="A calendar with birds on it&#10;&#10;Description automatically generated"/>
          <p:cNvPicPr preferRelativeResize="0"/>
          <p:nvPr/>
        </p:nvPicPr>
        <p:blipFill rotWithShape="1">
          <a:blip r:embed="rId3">
            <a:alphaModFix/>
          </a:blip>
          <a:srcRect/>
          <a:stretch/>
        </p:blipFill>
        <p:spPr>
          <a:xfrm>
            <a:off x="677375" y="0"/>
            <a:ext cx="5028798" cy="5143500"/>
          </a:xfrm>
          <a:prstGeom prst="rect">
            <a:avLst/>
          </a:prstGeom>
          <a:noFill/>
          <a:ln>
            <a:noFill/>
          </a:ln>
        </p:spPr>
      </p:pic>
      <p:sp>
        <p:nvSpPr>
          <p:cNvPr id="283" name="Google Shape;283;p40"/>
          <p:cNvSpPr txBox="1"/>
          <p:nvPr/>
        </p:nvSpPr>
        <p:spPr>
          <a:xfrm>
            <a:off x="1783393" y="96294"/>
            <a:ext cx="63726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X X X</a:t>
            </a:r>
            <a:endParaRPr/>
          </a:p>
        </p:txBody>
      </p:sp>
      <p:sp>
        <p:nvSpPr>
          <p:cNvPr id="284" name="Google Shape;284;p40"/>
          <p:cNvSpPr txBox="1"/>
          <p:nvPr/>
        </p:nvSpPr>
        <p:spPr>
          <a:xfrm>
            <a:off x="1783392" y="3055567"/>
            <a:ext cx="101304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X X X X</a:t>
            </a:r>
            <a:endParaRPr/>
          </a:p>
        </p:txBody>
      </p:sp>
      <p:sp>
        <p:nvSpPr>
          <p:cNvPr id="285" name="Google Shape;285;p40"/>
          <p:cNvSpPr txBox="1"/>
          <p:nvPr/>
        </p:nvSpPr>
        <p:spPr>
          <a:xfrm>
            <a:off x="4359056" y="425101"/>
            <a:ext cx="2693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X</a:t>
            </a:r>
            <a:endParaRPr sz="1600">
              <a:solidFill>
                <a:schemeClr val="dk1"/>
              </a:solidFill>
              <a:latin typeface="Calibri"/>
              <a:ea typeface="Calibri"/>
              <a:cs typeface="Calibri"/>
              <a:sym typeface="Calibri"/>
            </a:endParaRPr>
          </a:p>
        </p:txBody>
      </p:sp>
      <p:sp>
        <p:nvSpPr>
          <p:cNvPr id="286" name="Google Shape;286;p40"/>
          <p:cNvSpPr txBox="1"/>
          <p:nvPr/>
        </p:nvSpPr>
        <p:spPr>
          <a:xfrm>
            <a:off x="4359057" y="96294"/>
            <a:ext cx="9269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X X X X X</a:t>
            </a:r>
            <a:endParaRPr/>
          </a:p>
        </p:txBody>
      </p:sp>
      <p:sp>
        <p:nvSpPr>
          <p:cNvPr id="287" name="Google Shape;287;p40"/>
          <p:cNvSpPr txBox="1"/>
          <p:nvPr/>
        </p:nvSpPr>
        <p:spPr>
          <a:xfrm>
            <a:off x="4359056" y="268526"/>
            <a:ext cx="9269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X X X X X</a:t>
            </a:r>
            <a:endParaRPr/>
          </a:p>
        </p:txBody>
      </p:sp>
      <p:sp>
        <p:nvSpPr>
          <p:cNvPr id="288" name="Google Shape;288;p40"/>
          <p:cNvSpPr txBox="1"/>
          <p:nvPr/>
        </p:nvSpPr>
        <p:spPr>
          <a:xfrm>
            <a:off x="3795385" y="3055567"/>
            <a:ext cx="10287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X X </a:t>
            </a:r>
            <a:endParaRPr/>
          </a:p>
        </p:txBody>
      </p:sp>
      <p:sp>
        <p:nvSpPr>
          <p:cNvPr id="289" name="Google Shape;289;p40"/>
          <p:cNvSpPr txBox="1"/>
          <p:nvPr/>
        </p:nvSpPr>
        <p:spPr>
          <a:xfrm rot="5400000">
            <a:off x="-1271822" y="4014532"/>
            <a:ext cx="3274412"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202124"/>
                </a:solidFill>
                <a:latin typeface="Verdana"/>
                <a:ea typeface="Verdana"/>
                <a:cs typeface="Verdana"/>
                <a:sym typeface="Verdana"/>
              </a:rPr>
              <a:t>© </a:t>
            </a:r>
            <a:r>
              <a:rPr lang="en-US" sz="800">
                <a:solidFill>
                  <a:schemeClr val="dk1"/>
                </a:solidFill>
                <a:latin typeface="Verdana"/>
                <a:ea typeface="Verdana"/>
                <a:cs typeface="Verdana"/>
                <a:sym typeface="Verdana"/>
              </a:rPr>
              <a:t>Manaaki Whenua – Landcare Research</a:t>
            </a:r>
            <a:endParaRPr/>
          </a:p>
          <a:p>
            <a:pPr marL="0" marR="0" lvl="0" indent="0" algn="l" rtl="0">
              <a:spcBef>
                <a:spcPts val="0"/>
              </a:spcBef>
              <a:spcAft>
                <a:spcPts val="0"/>
              </a:spcAft>
              <a:buNone/>
            </a:pPr>
            <a:endParaRPr sz="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600"/>
              <a:buFont typeface="Arial"/>
              <a:buNone/>
            </a:pPr>
            <a:r>
              <a:rPr lang="en-US" sz="3600" b="1">
                <a:solidFill>
                  <a:schemeClr val="lt1"/>
                </a:solidFill>
                <a:latin typeface="Arial"/>
                <a:ea typeface="Arial"/>
                <a:cs typeface="Arial"/>
                <a:sym typeface="Arial"/>
              </a:rPr>
              <a:t>Have a go!</a:t>
            </a:r>
            <a:endParaRPr/>
          </a:p>
        </p:txBody>
      </p:sp>
      <p:sp>
        <p:nvSpPr>
          <p:cNvPr id="296" name="Google Shape;296;p41"/>
          <p:cNvSpPr txBox="1"/>
          <p:nvPr/>
        </p:nvSpPr>
        <p:spPr>
          <a:xfrm>
            <a:off x="317711" y="1445581"/>
            <a:ext cx="4038600" cy="3511500"/>
          </a:xfrm>
          <a:prstGeom prst="rect">
            <a:avLst/>
          </a:prstGeom>
          <a:noFill/>
          <a:ln>
            <a:noFill/>
          </a:ln>
        </p:spPr>
        <p:txBody>
          <a:bodyPr spcFirstLastPara="1" wrap="square" lIns="91425" tIns="45700" rIns="91425" bIns="45700" anchor="t" anchorCtr="0">
            <a:normAutofit/>
          </a:bodyPr>
          <a:lstStyle/>
          <a:p>
            <a:pPr marL="342900" marR="0" lvl="0" indent="-355600" algn="l" rtl="0">
              <a:lnSpc>
                <a:spcPct val="90000"/>
              </a:lnSpc>
              <a:spcBef>
                <a:spcPts val="0"/>
              </a:spcBef>
              <a:spcAft>
                <a:spcPts val="0"/>
              </a:spcAft>
              <a:buClr>
                <a:srgbClr val="2D7179"/>
              </a:buClr>
              <a:buSzPts val="2400"/>
              <a:buFont typeface="Arial"/>
              <a:buChar char="•"/>
            </a:pPr>
            <a:r>
              <a:rPr lang="en-US" sz="2400">
                <a:solidFill>
                  <a:srgbClr val="2D7179"/>
                </a:solidFill>
                <a:latin typeface="Arial"/>
                <a:ea typeface="Arial"/>
                <a:cs typeface="Arial"/>
                <a:sym typeface="Arial"/>
              </a:rPr>
              <a:t>Just by observing and collecting data in your garden you can be a scientist and explorer just like your tūpuna.</a:t>
            </a:r>
            <a:endParaRPr sz="1600"/>
          </a:p>
          <a:p>
            <a:pPr marL="342900" marR="0" lvl="0" indent="-203200" algn="l" rtl="0">
              <a:lnSpc>
                <a:spcPct val="90000"/>
              </a:lnSpc>
              <a:spcBef>
                <a:spcPts val="440"/>
              </a:spcBef>
              <a:spcAft>
                <a:spcPts val="0"/>
              </a:spcAft>
              <a:buClr>
                <a:schemeClr val="dk1"/>
              </a:buClr>
              <a:buSzPts val="2200"/>
              <a:buFont typeface="Arial"/>
              <a:buNone/>
            </a:pPr>
            <a:endParaRPr sz="2400">
              <a:solidFill>
                <a:srgbClr val="2D7179"/>
              </a:solidFill>
              <a:latin typeface="Arial"/>
              <a:ea typeface="Arial"/>
              <a:cs typeface="Arial"/>
              <a:sym typeface="Arial"/>
            </a:endParaRPr>
          </a:p>
          <a:p>
            <a:pPr marL="342900" marR="0" lvl="0" indent="-355600" algn="l" rtl="0">
              <a:lnSpc>
                <a:spcPct val="90000"/>
              </a:lnSpc>
              <a:spcBef>
                <a:spcPts val="440"/>
              </a:spcBef>
              <a:spcAft>
                <a:spcPts val="0"/>
              </a:spcAft>
              <a:buClr>
                <a:srgbClr val="2D7179"/>
              </a:buClr>
              <a:buSzPts val="2400"/>
              <a:buFont typeface="Arial"/>
              <a:buChar char="•"/>
            </a:pPr>
            <a:r>
              <a:rPr lang="en-US" sz="2400">
                <a:solidFill>
                  <a:srgbClr val="2D7179"/>
                </a:solidFill>
                <a:latin typeface="Arial"/>
                <a:ea typeface="Arial"/>
                <a:cs typeface="Arial"/>
                <a:sym typeface="Arial"/>
              </a:rPr>
              <a:t>The data you collect can help you and others learn to be better kaitiaki for our environment.</a:t>
            </a:r>
            <a:endParaRPr sz="1600"/>
          </a:p>
        </p:txBody>
      </p:sp>
      <p:sp>
        <p:nvSpPr>
          <p:cNvPr id="297" name="Google Shape;297;p41"/>
          <p:cNvSpPr txBox="1"/>
          <p:nvPr/>
        </p:nvSpPr>
        <p:spPr>
          <a:xfrm>
            <a:off x="4431466" y="4280734"/>
            <a:ext cx="4478311"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202124"/>
                </a:solidFill>
                <a:latin typeface="Verdana"/>
                <a:ea typeface="Verdana"/>
                <a:cs typeface="Verdana"/>
                <a:sym typeface="Verdana"/>
              </a:rPr>
              <a:t>© University of Waikato l </a:t>
            </a:r>
            <a:r>
              <a:rPr lang="en-US" sz="70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www.sciencelearn.org.nz</a:t>
            </a:r>
            <a:r>
              <a:rPr lang="en-US" sz="700">
                <a:solidFill>
                  <a:schemeClr val="dk1"/>
                </a:solidFill>
                <a:latin typeface="Verdana"/>
                <a:ea typeface="Verdana"/>
                <a:cs typeface="Verdana"/>
                <a:sym typeface="Verdana"/>
              </a:rPr>
              <a:t> and Manaaki Whenua – Landcare Research</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8" name="Google Shape;298;p41" descr="A group of people planting trees&#10;&#10;Description automatically generated"/>
          <p:cNvPicPr preferRelativeResize="0"/>
          <p:nvPr/>
        </p:nvPicPr>
        <p:blipFill rotWithShape="1">
          <a:blip r:embed="rId4">
            <a:alphaModFix/>
          </a:blip>
          <a:srcRect/>
          <a:stretch/>
        </p:blipFill>
        <p:spPr>
          <a:xfrm>
            <a:off x="4443497" y="1445585"/>
            <a:ext cx="4572000" cy="28339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pic>
        <p:nvPicPr>
          <p:cNvPr id="304" name="Google Shape;304;p42" descr="A picture containing circuit, brush&#10;&#10;Description automatically generated"/>
          <p:cNvPicPr preferRelativeResize="0"/>
          <p:nvPr/>
        </p:nvPicPr>
        <p:blipFill rotWithShape="1">
          <a:blip r:embed="rId3">
            <a:alphaModFix/>
          </a:blip>
          <a:srcRect l="7095" r="7104" b="27813"/>
          <a:stretch/>
        </p:blipFill>
        <p:spPr>
          <a:xfrm>
            <a:off x="1" y="-48252"/>
            <a:ext cx="9143998" cy="4026429"/>
          </a:xfrm>
          <a:prstGeom prst="rect">
            <a:avLst/>
          </a:prstGeom>
          <a:noFill/>
          <a:ln>
            <a:noFill/>
          </a:ln>
        </p:spPr>
      </p:pic>
      <p:sp>
        <p:nvSpPr>
          <p:cNvPr id="305" name="Google Shape;305;p42"/>
          <p:cNvSpPr/>
          <p:nvPr/>
        </p:nvSpPr>
        <p:spPr>
          <a:xfrm>
            <a:off x="4450813" y="2387084"/>
            <a:ext cx="242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a:ea typeface="Times"/>
                <a:cs typeface="Times"/>
                <a:sym typeface="Times"/>
              </a:rPr>
              <a:t> </a:t>
            </a:r>
            <a:endParaRPr sz="1800">
              <a:solidFill>
                <a:schemeClr val="dk1"/>
              </a:solidFill>
              <a:latin typeface="Calibri"/>
              <a:ea typeface="Calibri"/>
              <a:cs typeface="Calibri"/>
              <a:sym typeface="Calibri"/>
            </a:endParaRPr>
          </a:p>
        </p:txBody>
      </p:sp>
      <p:sp>
        <p:nvSpPr>
          <p:cNvPr id="306" name="Google Shape;306;p42"/>
          <p:cNvSpPr/>
          <p:nvPr/>
        </p:nvSpPr>
        <p:spPr>
          <a:xfrm>
            <a:off x="4450813" y="2387084"/>
            <a:ext cx="242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a:ea typeface="Times"/>
                <a:cs typeface="Times"/>
                <a:sym typeface="Times"/>
              </a:rPr>
              <a:t> </a:t>
            </a:r>
            <a:endParaRPr sz="1800">
              <a:solidFill>
                <a:schemeClr val="dk1"/>
              </a:solidFill>
              <a:latin typeface="Calibri"/>
              <a:ea typeface="Calibri"/>
              <a:cs typeface="Calibri"/>
              <a:sym typeface="Calibri"/>
            </a:endParaRPr>
          </a:p>
        </p:txBody>
      </p:sp>
      <p:sp>
        <p:nvSpPr>
          <p:cNvPr id="307" name="Google Shape;307;p42"/>
          <p:cNvSpPr/>
          <p:nvPr/>
        </p:nvSpPr>
        <p:spPr>
          <a:xfrm>
            <a:off x="4450813" y="2387084"/>
            <a:ext cx="242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a:ea typeface="Times"/>
                <a:cs typeface="Times"/>
                <a:sym typeface="Times"/>
              </a:rPr>
              <a:t> </a:t>
            </a:r>
            <a:endParaRPr sz="1800">
              <a:solidFill>
                <a:schemeClr val="dk1"/>
              </a:solidFill>
              <a:latin typeface="Calibri"/>
              <a:ea typeface="Calibri"/>
              <a:cs typeface="Calibri"/>
              <a:sym typeface="Calibri"/>
            </a:endParaRPr>
          </a:p>
        </p:txBody>
      </p:sp>
      <p:sp>
        <p:nvSpPr>
          <p:cNvPr id="308" name="Google Shape;308;p42"/>
          <p:cNvSpPr txBox="1"/>
          <p:nvPr/>
        </p:nvSpPr>
        <p:spPr>
          <a:xfrm>
            <a:off x="2735694" y="3237671"/>
            <a:ext cx="36726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gardenbirdsurvey.nz</a:t>
            </a:r>
            <a:endParaRPr sz="2800" b="1">
              <a:solidFill>
                <a:schemeClr val="lt1"/>
              </a:solidFill>
              <a:latin typeface="Arial"/>
              <a:ea typeface="Arial"/>
              <a:cs typeface="Arial"/>
              <a:sym typeface="Arial"/>
            </a:endParaRPr>
          </a:p>
        </p:txBody>
      </p:sp>
      <p:sp>
        <p:nvSpPr>
          <p:cNvPr id="309" name="Google Shape;309;p42"/>
          <p:cNvSpPr txBox="1"/>
          <p:nvPr/>
        </p:nvSpPr>
        <p:spPr>
          <a:xfrm>
            <a:off x="1027233" y="1139828"/>
            <a:ext cx="7079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Help make our birds count</a:t>
            </a:r>
            <a:endParaRPr/>
          </a:p>
        </p:txBody>
      </p:sp>
      <p:sp>
        <p:nvSpPr>
          <p:cNvPr id="310" name="Google Shape;310;p42"/>
          <p:cNvSpPr txBox="1"/>
          <p:nvPr/>
        </p:nvSpPr>
        <p:spPr>
          <a:xfrm>
            <a:off x="2140226" y="2036692"/>
            <a:ext cx="5252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29 June – 7 July 2024</a:t>
            </a:r>
            <a:endParaRPr sz="40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700"/>
              <a:buFont typeface="Arial"/>
              <a:buNone/>
            </a:pPr>
            <a:r>
              <a:rPr lang="en-US" sz="3200" b="1" i="0" u="none">
                <a:solidFill>
                  <a:schemeClr val="lt1"/>
                </a:solidFill>
                <a:latin typeface="Arial"/>
                <a:ea typeface="Arial"/>
                <a:cs typeface="Arial"/>
                <a:sym typeface="Arial"/>
              </a:rPr>
              <a:t>Collecting data about our manu</a:t>
            </a:r>
            <a:endParaRPr sz="3200" b="0" i="0" u="none">
              <a:solidFill>
                <a:srgbClr val="000000"/>
              </a:solidFill>
              <a:latin typeface="Arial"/>
              <a:ea typeface="Arial"/>
              <a:cs typeface="Arial"/>
              <a:sym typeface="Arial"/>
            </a:endParaRPr>
          </a:p>
        </p:txBody>
      </p:sp>
      <p:pic>
        <p:nvPicPr>
          <p:cNvPr id="193" name="Google Shape;193;p30" title="Manu – exploring data">
            <a:hlinkClick r:id="rId3"/>
          </p:cNvPr>
          <p:cNvPicPr preferRelativeResize="0"/>
          <p:nvPr/>
        </p:nvPicPr>
        <p:blipFill>
          <a:blip r:embed="rId4">
            <a:alphaModFix/>
          </a:blip>
          <a:stretch>
            <a:fillRect/>
          </a:stretch>
        </p:blipFill>
        <p:spPr>
          <a:xfrm>
            <a:off x="1393563" y="1215629"/>
            <a:ext cx="6356880" cy="3575745"/>
          </a:xfrm>
          <a:prstGeom prst="rect">
            <a:avLst/>
          </a:prstGeom>
          <a:noFill/>
          <a:ln>
            <a:noFill/>
          </a:ln>
        </p:spPr>
      </p:pic>
      <p:sp>
        <p:nvSpPr>
          <p:cNvPr id="194" name="Google Shape;194;p30"/>
          <p:cNvSpPr txBox="1"/>
          <p:nvPr/>
        </p:nvSpPr>
        <p:spPr>
          <a:xfrm>
            <a:off x="1526550" y="4851000"/>
            <a:ext cx="60909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 Manaaki Whenua – Landcare Research and The University of Waikato Te Whare Wānanga o Waikato | </a:t>
            </a:r>
            <a:r>
              <a:rPr lang="en-US" sz="700" u="sng">
                <a:solidFill>
                  <a:srgbClr val="0000FF"/>
                </a:solidFill>
                <a:hlinkClick r:id="rId5">
                  <a:extLst>
                    <a:ext uri="{A12FA001-AC4F-418D-AE19-62706E023703}">
                      <ahyp:hlinkClr xmlns:ahyp="http://schemas.microsoft.com/office/drawing/2018/hyperlinkcolor" val="tx"/>
                    </a:ext>
                  </a:extLst>
                </a:hlinkClick>
              </a:rPr>
              <a:t>www.sciencelearn.org.nz</a:t>
            </a:r>
            <a:r>
              <a:rPr lang="en-US" sz="700"/>
              <a:t>  </a:t>
            </a:r>
            <a:endParaRPr sz="700"/>
          </a:p>
        </p:txBody>
      </p:sp>
      <p:sp>
        <p:nvSpPr>
          <p:cNvPr id="2" name="TextBox 1">
            <a:extLst>
              <a:ext uri="{FF2B5EF4-FFF2-40B4-BE49-F238E27FC236}">
                <a16:creationId xmlns:a16="http://schemas.microsoft.com/office/drawing/2014/main" id="{13480E07-13CB-7D88-5E4E-37552DD84DDA}"/>
              </a:ext>
            </a:extLst>
          </p:cNvPr>
          <p:cNvSpPr txBox="1"/>
          <p:nvPr/>
        </p:nvSpPr>
        <p:spPr>
          <a:xfrm>
            <a:off x="95250" y="1314450"/>
            <a:ext cx="1228725" cy="1477328"/>
          </a:xfrm>
          <a:prstGeom prst="rect">
            <a:avLst/>
          </a:prstGeom>
          <a:noFill/>
        </p:spPr>
        <p:txBody>
          <a:bodyPr wrap="square" rtlCol="0">
            <a:spAutoFit/>
          </a:bodyPr>
          <a:lstStyle/>
          <a:p>
            <a:pPr rtl="0">
              <a:spcBef>
                <a:spcPts val="0"/>
              </a:spcBef>
              <a:spcAft>
                <a:spcPts val="0"/>
              </a:spcAft>
            </a:pPr>
            <a:r>
              <a:rPr lang="en-US" sz="1800" b="0" i="0" u="none" strike="noStrike" dirty="0">
                <a:solidFill>
                  <a:srgbClr val="2D7179"/>
                </a:solidFill>
                <a:effectLst/>
                <a:highlight>
                  <a:srgbClr val="FFFFFF"/>
                </a:highlight>
                <a:latin typeface="Arial" panose="020B0604020202020204" pitchFamily="34" charset="0"/>
                <a:cs typeface="Arial" panose="020B0604020202020204" pitchFamily="34" charset="0"/>
              </a:rPr>
              <a:t>The video here is</a:t>
            </a:r>
            <a:endParaRPr lang="en-US" b="0" dirty="0">
              <a:effectLst/>
              <a:latin typeface="Arial" panose="020B0604020202020204" pitchFamily="34" charset="0"/>
              <a:cs typeface="Arial" panose="020B0604020202020204" pitchFamily="34" charset="0"/>
            </a:endParaRPr>
          </a:p>
          <a:p>
            <a:r>
              <a:rPr lang="en-US" sz="1800" b="0" i="0" u="sng" strike="noStrike" dirty="0">
                <a:solidFill>
                  <a:srgbClr val="0000FF"/>
                </a:solidFill>
                <a:effectLst/>
                <a:latin typeface="Arial" panose="020B0604020202020204" pitchFamily="34" charset="0"/>
                <a:cs typeface="Arial" panose="020B0604020202020204" pitchFamily="34" charset="0"/>
                <a:hlinkClick r:id="rId3"/>
              </a:rPr>
              <a:t>Manu – exploring data</a:t>
            </a:r>
            <a:r>
              <a:rPr lang="en-US" sz="1800" b="0" i="0" u="none" strike="noStrike" dirty="0">
                <a:solidFill>
                  <a:srgbClr val="2D7179"/>
                </a:solidFill>
                <a:effectLst/>
                <a:latin typeface="Arial" panose="020B0604020202020204" pitchFamily="34" charset="0"/>
                <a:cs typeface="Arial" panose="020B0604020202020204" pitchFamily="34" charset="0"/>
              </a:rPr>
              <a:t>.</a:t>
            </a:r>
            <a:endParaRPr lang="en-NZ"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Arial"/>
              <a:buNone/>
            </a:pPr>
            <a:r>
              <a:rPr lang="en-US" b="1">
                <a:latin typeface="Arial"/>
                <a:ea typeface="Arial"/>
                <a:cs typeface="Arial"/>
                <a:sym typeface="Arial"/>
              </a:rPr>
              <a:t>What is data?</a:t>
            </a:r>
            <a:endParaRPr/>
          </a:p>
        </p:txBody>
      </p:sp>
      <p:pic>
        <p:nvPicPr>
          <p:cNvPr id="201" name="Google Shape;201;p31" descr="A group of birds on a wire&#10;&#10;Description automatically generated"/>
          <p:cNvPicPr preferRelativeResize="0"/>
          <p:nvPr/>
        </p:nvPicPr>
        <p:blipFill rotWithShape="1">
          <a:blip r:embed="rId3">
            <a:alphaModFix/>
          </a:blip>
          <a:srcRect l="1801" r="2132" b="353"/>
          <a:stretch/>
        </p:blipFill>
        <p:spPr>
          <a:xfrm>
            <a:off x="520041" y="1418581"/>
            <a:ext cx="3879698" cy="3038370"/>
          </a:xfrm>
          <a:prstGeom prst="rect">
            <a:avLst/>
          </a:prstGeom>
          <a:noFill/>
          <a:ln>
            <a:noFill/>
          </a:ln>
        </p:spPr>
      </p:pic>
      <p:sp>
        <p:nvSpPr>
          <p:cNvPr id="202" name="Google Shape;202;p31"/>
          <p:cNvSpPr txBox="1">
            <a:spLocks noGrp="1"/>
          </p:cNvSpPr>
          <p:nvPr>
            <p:ph type="body" idx="2"/>
          </p:nvPr>
        </p:nvSpPr>
        <p:spPr>
          <a:xfrm>
            <a:off x="4576811" y="1413848"/>
            <a:ext cx="4114081" cy="3285053"/>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rgbClr val="2D7179"/>
              </a:buClr>
              <a:buSzPct val="100000"/>
              <a:buChar char="•"/>
            </a:pPr>
            <a:r>
              <a:rPr lang="en-US">
                <a:solidFill>
                  <a:srgbClr val="2D7179"/>
                </a:solidFill>
                <a:latin typeface="Arial"/>
                <a:ea typeface="Arial"/>
                <a:cs typeface="Arial"/>
                <a:sym typeface="Arial"/>
              </a:rPr>
              <a:t>The word data can mean many different things, what does it mean to you? </a:t>
            </a:r>
            <a:endParaRPr/>
          </a:p>
          <a:p>
            <a:pPr marL="342900" lvl="0" indent="-178435" algn="l" rtl="0">
              <a:lnSpc>
                <a:spcPct val="90000"/>
              </a:lnSpc>
              <a:spcBef>
                <a:spcPts val="518"/>
              </a:spcBef>
              <a:spcAft>
                <a:spcPts val="0"/>
              </a:spcAft>
              <a:buClr>
                <a:schemeClr val="dk1"/>
              </a:buClr>
              <a:buSzPct val="100000"/>
              <a:buNone/>
            </a:pPr>
            <a:endParaRPr>
              <a:solidFill>
                <a:srgbClr val="2D7179"/>
              </a:solidFill>
              <a:latin typeface="Arial"/>
              <a:ea typeface="Arial"/>
              <a:cs typeface="Arial"/>
              <a:sym typeface="Arial"/>
            </a:endParaRPr>
          </a:p>
          <a:p>
            <a:pPr marL="342900" lvl="0" indent="-342900" algn="l" rtl="0">
              <a:lnSpc>
                <a:spcPct val="90000"/>
              </a:lnSpc>
              <a:spcBef>
                <a:spcPts val="518"/>
              </a:spcBef>
              <a:spcAft>
                <a:spcPts val="0"/>
              </a:spcAft>
              <a:buClr>
                <a:srgbClr val="2D7179"/>
              </a:buClr>
              <a:buSzPct val="100000"/>
              <a:buChar char="•"/>
            </a:pPr>
            <a:r>
              <a:rPr lang="en-US">
                <a:solidFill>
                  <a:srgbClr val="2D7179"/>
                </a:solidFill>
                <a:latin typeface="Arial"/>
                <a:ea typeface="Arial"/>
                <a:cs typeface="Arial"/>
                <a:sym typeface="Arial"/>
              </a:rPr>
              <a:t>What do you think scientists mean when they talk about data?</a:t>
            </a:r>
            <a:endParaRPr/>
          </a:p>
        </p:txBody>
      </p:sp>
      <p:sp>
        <p:nvSpPr>
          <p:cNvPr id="203" name="Google Shape;203;p31"/>
          <p:cNvSpPr txBox="1"/>
          <p:nvPr/>
        </p:nvSpPr>
        <p:spPr>
          <a:xfrm rot="5400000">
            <a:off x="2824265" y="2754052"/>
            <a:ext cx="313230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202124"/>
                </a:solidFill>
                <a:latin typeface="Verdana"/>
                <a:ea typeface="Verdana"/>
                <a:cs typeface="Verdana"/>
                <a:sym typeface="Verdana"/>
              </a:rPr>
              <a:t>© </a:t>
            </a:r>
            <a:r>
              <a:rPr lang="en-US" sz="700">
                <a:solidFill>
                  <a:schemeClr val="dk1"/>
                </a:solidFill>
                <a:latin typeface="Verdana"/>
                <a:ea typeface="Verdana"/>
                <a:cs typeface="Verdana"/>
                <a:sym typeface="Verdana"/>
              </a:rPr>
              <a:t>Manaaki Whenua – Landcare Research</a:t>
            </a:r>
            <a:endParaRPr/>
          </a:p>
          <a:p>
            <a:pPr marL="0" marR="0" lvl="0" indent="0" algn="l" rtl="0">
              <a:spcBef>
                <a:spcPts val="0"/>
              </a:spcBef>
              <a:spcAft>
                <a:spcPts val="0"/>
              </a:spcAft>
              <a:buNone/>
            </a:pPr>
            <a:endParaRPr sz="700">
              <a:solidFill>
                <a:schemeClr val="dk1"/>
              </a:solidFill>
              <a:latin typeface="Verdana"/>
              <a:ea typeface="Verdana"/>
              <a:cs typeface="Verdana"/>
              <a:sym typeface="Verdana"/>
            </a:endParaRPr>
          </a:p>
          <a:p>
            <a:pPr marL="0" marR="0" lvl="0" indent="0" algn="l" rtl="0">
              <a:spcBef>
                <a:spcPts val="0"/>
              </a:spcBef>
              <a:spcAft>
                <a:spcPts val="0"/>
              </a:spcAft>
              <a:buNone/>
            </a:pPr>
            <a:endParaRPr sz="700">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Arial"/>
              <a:buNone/>
            </a:pPr>
            <a:r>
              <a:rPr lang="en-US" b="1">
                <a:latin typeface="Arial"/>
                <a:ea typeface="Arial"/>
                <a:cs typeface="Arial"/>
                <a:sym typeface="Arial"/>
              </a:rPr>
              <a:t>Data is useful</a:t>
            </a:r>
            <a:endParaRPr b="1">
              <a:latin typeface="Arial"/>
              <a:ea typeface="Arial"/>
              <a:cs typeface="Arial"/>
              <a:sym typeface="Arial"/>
            </a:endParaRPr>
          </a:p>
        </p:txBody>
      </p:sp>
      <p:sp>
        <p:nvSpPr>
          <p:cNvPr id="210" name="Google Shape;210;p32"/>
          <p:cNvSpPr txBox="1">
            <a:spLocks noGrp="1"/>
          </p:cNvSpPr>
          <p:nvPr>
            <p:ph type="body" idx="1"/>
          </p:nvPr>
        </p:nvSpPr>
        <p:spPr>
          <a:xfrm>
            <a:off x="4635696" y="1352838"/>
            <a:ext cx="4038600" cy="3511497"/>
          </a:xfrm>
          <a:prstGeom prst="rect">
            <a:avLst/>
          </a:prstGeom>
          <a:noFill/>
          <a:ln>
            <a:noFill/>
          </a:ln>
        </p:spPr>
        <p:txBody>
          <a:bodyPr spcFirstLastPara="1" wrap="square" lIns="91425" tIns="45700" rIns="91425" bIns="45700" anchor="t" anchorCtr="0">
            <a:normAutofit/>
          </a:bodyPr>
          <a:lstStyle/>
          <a:p>
            <a:pPr marL="342900" lvl="0" indent="-266700" algn="l" rtl="0">
              <a:spcBef>
                <a:spcPts val="0"/>
              </a:spcBef>
              <a:spcAft>
                <a:spcPts val="0"/>
              </a:spcAft>
              <a:buClr>
                <a:schemeClr val="dk1"/>
              </a:buClr>
              <a:buSzPts val="1200"/>
              <a:buNone/>
            </a:pPr>
            <a:endParaRPr sz="1200">
              <a:latin typeface="Quattrocento Sans"/>
              <a:ea typeface="Quattrocento Sans"/>
              <a:cs typeface="Quattrocento Sans"/>
              <a:sym typeface="Quattrocento Sans"/>
            </a:endParaRPr>
          </a:p>
          <a:p>
            <a:pPr marL="342900" lvl="0" indent="-165100" algn="l" rtl="0">
              <a:spcBef>
                <a:spcPts val="560"/>
              </a:spcBef>
              <a:spcAft>
                <a:spcPts val="0"/>
              </a:spcAft>
              <a:buClr>
                <a:schemeClr val="dk1"/>
              </a:buClr>
              <a:buSzPts val="2800"/>
              <a:buNone/>
            </a:pPr>
            <a:endParaRPr>
              <a:latin typeface="Arial"/>
              <a:ea typeface="Arial"/>
              <a:cs typeface="Arial"/>
              <a:sym typeface="Arial"/>
            </a:endParaRPr>
          </a:p>
        </p:txBody>
      </p:sp>
      <p:sp>
        <p:nvSpPr>
          <p:cNvPr id="211" name="Google Shape;211;p32"/>
          <p:cNvSpPr txBox="1">
            <a:spLocks noGrp="1"/>
          </p:cNvSpPr>
          <p:nvPr>
            <p:ph type="body" idx="2"/>
          </p:nvPr>
        </p:nvSpPr>
        <p:spPr>
          <a:xfrm>
            <a:off x="195557" y="1631585"/>
            <a:ext cx="4631666" cy="351149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2D7179"/>
              </a:buClr>
              <a:buSzPts val="2800"/>
              <a:buChar char="•"/>
            </a:pPr>
            <a:r>
              <a:rPr lang="en-US">
                <a:solidFill>
                  <a:srgbClr val="2D7179"/>
                </a:solidFill>
                <a:latin typeface="Arial"/>
                <a:ea typeface="Arial"/>
                <a:cs typeface="Arial"/>
                <a:sym typeface="Arial"/>
              </a:rPr>
              <a:t>By collecting and processing data we can help find answers to our questions.</a:t>
            </a:r>
            <a:endParaRPr>
              <a:solidFill>
                <a:srgbClr val="2D7179"/>
              </a:solidFill>
            </a:endParaRPr>
          </a:p>
          <a:p>
            <a:pPr marL="342900" lvl="0" indent="-165100" algn="l" rtl="0">
              <a:spcBef>
                <a:spcPts val="560"/>
              </a:spcBef>
              <a:spcAft>
                <a:spcPts val="0"/>
              </a:spcAft>
              <a:buClr>
                <a:schemeClr val="dk1"/>
              </a:buClr>
              <a:buSzPts val="2800"/>
              <a:buNone/>
            </a:pPr>
            <a:endParaRPr>
              <a:solidFill>
                <a:srgbClr val="2D7179"/>
              </a:solidFill>
              <a:latin typeface="Arial"/>
              <a:ea typeface="Arial"/>
              <a:cs typeface="Arial"/>
              <a:sym typeface="Arial"/>
            </a:endParaRPr>
          </a:p>
          <a:p>
            <a:pPr marL="342900" lvl="0" indent="-342900" algn="l" rtl="0">
              <a:spcBef>
                <a:spcPts val="560"/>
              </a:spcBef>
              <a:spcAft>
                <a:spcPts val="0"/>
              </a:spcAft>
              <a:buClr>
                <a:srgbClr val="2D7179"/>
              </a:buClr>
              <a:buSzPts val="2800"/>
              <a:buChar char="•"/>
            </a:pPr>
            <a:r>
              <a:rPr lang="en-US">
                <a:solidFill>
                  <a:srgbClr val="2D7179"/>
                </a:solidFill>
                <a:latin typeface="Arial"/>
                <a:ea typeface="Arial"/>
                <a:cs typeface="Arial"/>
                <a:sym typeface="Arial"/>
              </a:rPr>
              <a:t>How do you use data?</a:t>
            </a:r>
            <a:endParaRPr>
              <a:solidFill>
                <a:srgbClr val="2D7179"/>
              </a:solidFill>
            </a:endParaRPr>
          </a:p>
        </p:txBody>
      </p:sp>
      <p:sp>
        <p:nvSpPr>
          <p:cNvPr id="212" name="Google Shape;212;p32"/>
          <p:cNvSpPr txBox="1"/>
          <p:nvPr/>
        </p:nvSpPr>
        <p:spPr>
          <a:xfrm>
            <a:off x="4695708" y="4437481"/>
            <a:ext cx="4445547"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202124"/>
                </a:solidFill>
                <a:latin typeface="Verdana"/>
                <a:ea typeface="Verdana"/>
                <a:cs typeface="Verdana"/>
                <a:sym typeface="Verdana"/>
              </a:rPr>
              <a:t>© University of Waikato l </a:t>
            </a:r>
            <a:r>
              <a:rPr lang="en-US" sz="70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www.sciencelearn.org.nz</a:t>
            </a:r>
            <a:r>
              <a:rPr lang="en-US" sz="700">
                <a:solidFill>
                  <a:schemeClr val="dk1"/>
                </a:solidFill>
                <a:latin typeface="Verdana"/>
                <a:ea typeface="Verdana"/>
                <a:cs typeface="Verdana"/>
                <a:sym typeface="Verdana"/>
              </a:rPr>
              <a:t> and Manaaki Whenua – Landcare Research</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3" name="Google Shape;213;p32" descr="A cartoon of a person thinking&#10;&#10;Description automatically generated"/>
          <p:cNvPicPr preferRelativeResize="0"/>
          <p:nvPr/>
        </p:nvPicPr>
        <p:blipFill rotWithShape="1">
          <a:blip r:embed="rId4">
            <a:alphaModFix/>
          </a:blip>
          <a:srcRect l="16271" b="-120"/>
          <a:stretch/>
        </p:blipFill>
        <p:spPr>
          <a:xfrm>
            <a:off x="4751228" y="1352720"/>
            <a:ext cx="4223693" cy="30873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p:nvPr/>
        </p:nvSpPr>
        <p:spPr>
          <a:xfrm>
            <a:off x="263891" y="108932"/>
            <a:ext cx="8153333" cy="85725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600"/>
              <a:buFont typeface="Arial"/>
              <a:buNone/>
            </a:pPr>
            <a:r>
              <a:rPr lang="en-US" sz="3600" b="1" dirty="0">
                <a:solidFill>
                  <a:schemeClr val="lt1"/>
                </a:solidFill>
                <a:latin typeface="Arial"/>
                <a:ea typeface="Arial"/>
                <a:cs typeface="Arial"/>
                <a:sym typeface="Arial"/>
              </a:rPr>
              <a:t>Exploring survey data</a:t>
            </a:r>
            <a:endParaRPr sz="3600" dirty="0">
              <a:solidFill>
                <a:schemeClr val="lt1"/>
              </a:solidFill>
              <a:latin typeface="Arial"/>
              <a:ea typeface="Arial"/>
              <a:cs typeface="Arial"/>
              <a:sym typeface="Arial"/>
            </a:endParaRPr>
          </a:p>
        </p:txBody>
      </p:sp>
      <p:pic>
        <p:nvPicPr>
          <p:cNvPr id="220" name="Google Shape;220;p33" descr="A bird sitting on a branch next to a clipboard&#10;&#10;Description automatically generated"/>
          <p:cNvPicPr preferRelativeResize="0"/>
          <p:nvPr/>
        </p:nvPicPr>
        <p:blipFill rotWithShape="1">
          <a:blip r:embed="rId3">
            <a:alphaModFix/>
          </a:blip>
          <a:srcRect l="5615" r="-2022" b="473"/>
          <a:stretch/>
        </p:blipFill>
        <p:spPr>
          <a:xfrm>
            <a:off x="263892" y="1770549"/>
            <a:ext cx="4038600" cy="2345207"/>
          </a:xfrm>
          <a:prstGeom prst="rect">
            <a:avLst/>
          </a:prstGeom>
          <a:noFill/>
          <a:ln>
            <a:noFill/>
          </a:ln>
        </p:spPr>
      </p:pic>
      <p:sp>
        <p:nvSpPr>
          <p:cNvPr id="221" name="Google Shape;221;p33"/>
          <p:cNvSpPr txBox="1"/>
          <p:nvPr/>
        </p:nvSpPr>
        <p:spPr>
          <a:xfrm>
            <a:off x="4307236" y="1284452"/>
            <a:ext cx="4340524" cy="3511496"/>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2D7179"/>
              </a:buClr>
              <a:buSzPts val="2800"/>
              <a:buFont typeface="Arial"/>
              <a:buChar char="•"/>
            </a:pPr>
            <a:r>
              <a:rPr lang="en-US" sz="2800" b="0" i="0">
                <a:solidFill>
                  <a:srgbClr val="2D7179"/>
                </a:solidFill>
                <a:latin typeface="Arial"/>
                <a:ea typeface="Arial"/>
                <a:cs typeface="Arial"/>
                <a:sym typeface="Arial"/>
              </a:rPr>
              <a:t>Scientists have lots of questions about the birds in Aotearoa.</a:t>
            </a:r>
            <a:endParaRPr sz="2800" b="0" i="0">
              <a:solidFill>
                <a:srgbClr val="2D7179"/>
              </a:solidFill>
              <a:latin typeface="Arial"/>
              <a:ea typeface="Arial"/>
              <a:cs typeface="Arial"/>
              <a:sym typeface="Arial"/>
            </a:endParaRPr>
          </a:p>
          <a:p>
            <a:pPr marL="342900" marR="0" lvl="0" indent="-342900" algn="l" rtl="0">
              <a:spcBef>
                <a:spcPts val="960"/>
              </a:spcBef>
              <a:spcAft>
                <a:spcPts val="0"/>
              </a:spcAft>
              <a:buClr>
                <a:srgbClr val="2D7179"/>
              </a:buClr>
              <a:buSzPts val="2800"/>
              <a:buFont typeface="Arial"/>
              <a:buChar char="•"/>
            </a:pPr>
            <a:r>
              <a:rPr lang="en-US" sz="2800" b="0" i="0">
                <a:solidFill>
                  <a:srgbClr val="2D7179"/>
                </a:solidFill>
                <a:latin typeface="Arial"/>
                <a:ea typeface="Arial"/>
                <a:cs typeface="Arial"/>
                <a:sym typeface="Arial"/>
              </a:rPr>
              <a:t>The data from the Garden Bird Survey can help to answer these questions. </a:t>
            </a:r>
            <a:endParaRPr/>
          </a:p>
        </p:txBody>
      </p:sp>
      <p:sp>
        <p:nvSpPr>
          <p:cNvPr id="222" name="Google Shape;222;p33"/>
          <p:cNvSpPr txBox="1"/>
          <p:nvPr/>
        </p:nvSpPr>
        <p:spPr>
          <a:xfrm>
            <a:off x="248275" y="4136348"/>
            <a:ext cx="2937134"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202124"/>
                </a:solidFill>
                <a:latin typeface="Verdana"/>
                <a:ea typeface="Verdana"/>
                <a:cs typeface="Verdana"/>
                <a:sym typeface="Verdana"/>
              </a:rPr>
              <a:t>© </a:t>
            </a:r>
            <a:r>
              <a:rPr lang="en-US" sz="700">
                <a:solidFill>
                  <a:schemeClr val="dk1"/>
                </a:solidFill>
                <a:latin typeface="Verdana"/>
                <a:ea typeface="Verdana"/>
                <a:cs typeface="Verdana"/>
                <a:sym typeface="Verdana"/>
              </a:rPr>
              <a:t>Manaaki Whenua – Landcare Research</a:t>
            </a:r>
            <a:endParaRPr sz="7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Arial"/>
              <a:buNone/>
            </a:pPr>
            <a:r>
              <a:rPr lang="en-US" b="1">
                <a:latin typeface="Arial"/>
                <a:ea typeface="Arial"/>
                <a:cs typeface="Arial"/>
                <a:sym typeface="Arial"/>
              </a:rPr>
              <a:t>What do the survey results say?</a:t>
            </a:r>
            <a:endParaRPr/>
          </a:p>
        </p:txBody>
      </p:sp>
      <p:sp>
        <p:nvSpPr>
          <p:cNvPr id="229" name="Google Shape;229;p34"/>
          <p:cNvSpPr txBox="1">
            <a:spLocks noGrp="1"/>
          </p:cNvSpPr>
          <p:nvPr>
            <p:ph type="body" idx="1"/>
          </p:nvPr>
        </p:nvSpPr>
        <p:spPr>
          <a:xfrm>
            <a:off x="447203" y="1187404"/>
            <a:ext cx="4038600" cy="3511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2D7179"/>
              </a:buClr>
              <a:buSzPts val="2800"/>
              <a:buChar char="•"/>
            </a:pPr>
            <a:r>
              <a:rPr lang="en-US" sz="2800">
                <a:solidFill>
                  <a:srgbClr val="2D7179"/>
                </a:solidFill>
                <a:latin typeface="Arial"/>
                <a:ea typeface="Arial"/>
                <a:cs typeface="Arial"/>
                <a:sym typeface="Arial"/>
              </a:rPr>
              <a:t>Thanks to people like you there is lots of information about our garden birds. </a:t>
            </a:r>
            <a:endParaRPr/>
          </a:p>
          <a:p>
            <a:pPr marL="342900" lvl="0" indent="-342900" algn="l" rtl="0">
              <a:spcBef>
                <a:spcPts val="1800"/>
              </a:spcBef>
              <a:spcAft>
                <a:spcPts val="0"/>
              </a:spcAft>
              <a:buClr>
                <a:srgbClr val="2D7179"/>
              </a:buClr>
              <a:buSzPts val="2800"/>
              <a:buChar char="•"/>
            </a:pPr>
            <a:r>
              <a:rPr lang="en-US" sz="2800">
                <a:solidFill>
                  <a:srgbClr val="2D7179"/>
                </a:solidFill>
                <a:latin typeface="Arial"/>
                <a:ea typeface="Arial"/>
                <a:cs typeface="Arial"/>
                <a:sym typeface="Arial"/>
              </a:rPr>
              <a:t>Let's have a look at what it tells us!</a:t>
            </a:r>
            <a:endParaRPr/>
          </a:p>
        </p:txBody>
      </p:sp>
      <p:pic>
        <p:nvPicPr>
          <p:cNvPr id="230" name="Google Shape;230;p34" descr="State of NZ Garden Birds 2023 | Te Āhua o ngā Manu o te Kāri i Aotearoa"/>
          <p:cNvPicPr preferRelativeResize="0"/>
          <p:nvPr/>
        </p:nvPicPr>
        <p:blipFill rotWithShape="1">
          <a:blip r:embed="rId3">
            <a:alphaModFix/>
          </a:blip>
          <a:srcRect/>
          <a:stretch/>
        </p:blipFill>
        <p:spPr>
          <a:xfrm>
            <a:off x="4707082" y="1532714"/>
            <a:ext cx="3886200" cy="2727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txBox="1"/>
          <p:nvPr/>
        </p:nvSpPr>
        <p:spPr>
          <a:xfrm>
            <a:off x="210957" y="3712"/>
            <a:ext cx="8712968" cy="1080120"/>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ctr" rtl="0">
              <a:spcBef>
                <a:spcPts val="0"/>
              </a:spcBef>
              <a:spcAft>
                <a:spcPts val="0"/>
              </a:spcAft>
              <a:buClr>
                <a:schemeClr val="lt1"/>
              </a:buClr>
              <a:buSzPct val="100000"/>
              <a:buFont typeface="Calibri"/>
              <a:buNone/>
            </a:pPr>
            <a:r>
              <a:rPr lang="en-US" sz="4400" b="1">
                <a:solidFill>
                  <a:schemeClr val="lt1"/>
                </a:solidFill>
                <a:latin typeface="Calibri"/>
                <a:ea typeface="Calibri"/>
                <a:cs typeface="Calibri"/>
                <a:sym typeface="Calibri"/>
              </a:rPr>
              <a:t>What does the survey say </a:t>
            </a:r>
            <a:endParaRPr sz="4400">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ct val="100000"/>
              <a:buFont typeface="Calibri"/>
              <a:buNone/>
            </a:pPr>
            <a:r>
              <a:rPr lang="en-US" sz="4400" b="1">
                <a:solidFill>
                  <a:schemeClr val="lt1"/>
                </a:solidFill>
                <a:latin typeface="Calibri"/>
                <a:ea typeface="Calibri"/>
                <a:cs typeface="Calibri"/>
                <a:sym typeface="Calibri"/>
              </a:rPr>
              <a:t>about our birds?</a:t>
            </a:r>
            <a:endParaRPr sz="4400">
              <a:solidFill>
                <a:schemeClr val="lt1"/>
              </a:solidFill>
              <a:latin typeface="Calibri"/>
              <a:ea typeface="Calibri"/>
              <a:cs typeface="Calibri"/>
              <a:sym typeface="Calibri"/>
            </a:endParaRPr>
          </a:p>
        </p:txBody>
      </p:sp>
      <p:pic>
        <p:nvPicPr>
          <p:cNvPr id="237" name="Google Shape;237;p35"/>
          <p:cNvPicPr preferRelativeResize="0"/>
          <p:nvPr/>
        </p:nvPicPr>
        <p:blipFill rotWithShape="1">
          <a:blip r:embed="rId3">
            <a:alphaModFix/>
          </a:blip>
          <a:srcRect/>
          <a:stretch/>
        </p:blipFill>
        <p:spPr>
          <a:xfrm>
            <a:off x="927076" y="0"/>
            <a:ext cx="728984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6" descr="A map of birds with green and yellow colors&#10;&#10;Description automatically generated"/>
          <p:cNvPicPr preferRelativeResize="0"/>
          <p:nvPr/>
        </p:nvPicPr>
        <p:blipFill rotWithShape="1">
          <a:blip r:embed="rId3">
            <a:alphaModFix/>
          </a:blip>
          <a:srcRect t="4377" r="236" b="1515"/>
          <a:stretch/>
        </p:blipFill>
        <p:spPr>
          <a:xfrm>
            <a:off x="702135" y="0"/>
            <a:ext cx="7748613" cy="5144646"/>
          </a:xfrm>
          <a:prstGeom prst="rect">
            <a:avLst/>
          </a:prstGeom>
          <a:noFill/>
          <a:ln>
            <a:noFill/>
          </a:ln>
        </p:spPr>
      </p:pic>
      <p:sp>
        <p:nvSpPr>
          <p:cNvPr id="244" name="Google Shape;244;p36"/>
          <p:cNvSpPr/>
          <p:nvPr/>
        </p:nvSpPr>
        <p:spPr>
          <a:xfrm>
            <a:off x="3358661" y="4528038"/>
            <a:ext cx="2435469" cy="615462"/>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36"/>
          <p:cNvSpPr/>
          <p:nvPr/>
        </p:nvSpPr>
        <p:spPr>
          <a:xfrm>
            <a:off x="492367" y="1380391"/>
            <a:ext cx="1793631" cy="615462"/>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36"/>
          <p:cNvSpPr/>
          <p:nvPr/>
        </p:nvSpPr>
        <p:spPr>
          <a:xfrm>
            <a:off x="3655631" y="334107"/>
            <a:ext cx="1540621" cy="502666"/>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36"/>
          <p:cNvSpPr/>
          <p:nvPr/>
        </p:nvSpPr>
        <p:spPr>
          <a:xfrm>
            <a:off x="6418381" y="1380390"/>
            <a:ext cx="1793631" cy="615462"/>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36"/>
          <p:cNvSpPr/>
          <p:nvPr/>
        </p:nvSpPr>
        <p:spPr>
          <a:xfrm>
            <a:off x="766008" y="337038"/>
            <a:ext cx="1991806" cy="502666"/>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36"/>
          <p:cNvSpPr/>
          <p:nvPr/>
        </p:nvSpPr>
        <p:spPr>
          <a:xfrm rot="1740000">
            <a:off x="5113421" y="1706980"/>
            <a:ext cx="285750" cy="571500"/>
          </a:xfrm>
          <a:prstGeom prst="downArrow">
            <a:avLst>
              <a:gd name="adj1" fmla="val 50000"/>
              <a:gd name="adj2" fmla="val 50000"/>
            </a:avLst>
          </a:prstGeom>
          <a:solidFill>
            <a:schemeClr val="accent1"/>
          </a:solidFill>
          <a:ln w="25400" cap="flat" cmpd="sng">
            <a:solidFill>
              <a:srgbClr val="5156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Arial"/>
              <a:buNone/>
            </a:pPr>
            <a:r>
              <a:rPr lang="en-US" b="1">
                <a:latin typeface="Arial"/>
                <a:ea typeface="Arial"/>
                <a:cs typeface="Arial"/>
                <a:sym typeface="Arial"/>
              </a:rPr>
              <a:t>Let's look at the tally sheet </a:t>
            </a:r>
            <a:endParaRPr b="1">
              <a:latin typeface="Arial"/>
              <a:ea typeface="Arial"/>
              <a:cs typeface="Arial"/>
              <a:sym typeface="Arial"/>
            </a:endParaRPr>
          </a:p>
        </p:txBody>
      </p:sp>
      <p:pic>
        <p:nvPicPr>
          <p:cNvPr id="256" name="Google Shape;256;p37" descr="A screenshot of a calendar with birds&#10;&#10;Description automatically generated"/>
          <p:cNvPicPr preferRelativeResize="0"/>
          <p:nvPr/>
        </p:nvPicPr>
        <p:blipFill rotWithShape="1">
          <a:blip r:embed="rId3">
            <a:alphaModFix/>
          </a:blip>
          <a:srcRect/>
          <a:stretch/>
        </p:blipFill>
        <p:spPr>
          <a:xfrm>
            <a:off x="1832934" y="1207698"/>
            <a:ext cx="5478131" cy="384953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GBS template">
      <a:dk1>
        <a:srgbClr val="000000"/>
      </a:dk1>
      <a:lt1>
        <a:srgbClr val="FFFFFF"/>
      </a:lt1>
      <a:dk2>
        <a:srgbClr val="7EA0CF"/>
      </a:dk2>
      <a:lt2>
        <a:srgbClr val="7EC7CF"/>
      </a:lt2>
      <a:accent1>
        <a:srgbClr val="C0CC7A"/>
      </a:accent1>
      <a:accent2>
        <a:srgbClr val="9DBF3B"/>
      </a:accent2>
      <a:accent3>
        <a:srgbClr val="FCAF1D"/>
      </a:accent3>
      <a:accent4>
        <a:srgbClr val="B14038"/>
      </a:accent4>
      <a:accent5>
        <a:srgbClr val="76CED9"/>
      </a:accent5>
      <a:accent6>
        <a:srgbClr val="3EC2C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BS template">
      <a:dk1>
        <a:srgbClr val="000000"/>
      </a:dk1>
      <a:lt1>
        <a:srgbClr val="FFFFFF"/>
      </a:lt1>
      <a:dk2>
        <a:srgbClr val="7EA0CF"/>
      </a:dk2>
      <a:lt2>
        <a:srgbClr val="7EC7CF"/>
      </a:lt2>
      <a:accent1>
        <a:srgbClr val="C0CC7A"/>
      </a:accent1>
      <a:accent2>
        <a:srgbClr val="9DBF3B"/>
      </a:accent2>
      <a:accent3>
        <a:srgbClr val="FCAF1D"/>
      </a:accent3>
      <a:accent4>
        <a:srgbClr val="B14038"/>
      </a:accent4>
      <a:accent5>
        <a:srgbClr val="76CED9"/>
      </a:accent5>
      <a:accent6>
        <a:srgbClr val="3EC2C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1148</Words>
  <Application>Microsoft Office PowerPoint</Application>
  <PresentationFormat>On-screen Show (16:9)</PresentationFormat>
  <Paragraphs>120</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 Rounded</vt:lpstr>
      <vt:lpstr>Times</vt:lpstr>
      <vt:lpstr>Verdana</vt:lpstr>
      <vt:lpstr>Quattrocento Sans</vt:lpstr>
      <vt:lpstr>Arial</vt:lpstr>
      <vt:lpstr>Calibri</vt:lpstr>
      <vt:lpstr>Office Theme</vt:lpstr>
      <vt:lpstr>Office Theme</vt:lpstr>
      <vt:lpstr>PowerPoint Presentation</vt:lpstr>
      <vt:lpstr>PowerPoint Presentation</vt:lpstr>
      <vt:lpstr>What is data?</vt:lpstr>
      <vt:lpstr>Data is useful</vt:lpstr>
      <vt:lpstr>PowerPoint Presentation</vt:lpstr>
      <vt:lpstr>What do the survey results say?</vt:lpstr>
      <vt:lpstr>PowerPoint Presentation</vt:lpstr>
      <vt:lpstr>PowerPoint Presentation</vt:lpstr>
      <vt:lpstr>Let's look at the tally sheet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Vanya Bootham</cp:lastModifiedBy>
  <cp:revision>1</cp:revision>
  <dcterms:modified xsi:type="dcterms:W3CDTF">2024-06-27T04:46:10Z</dcterms:modified>
</cp:coreProperties>
</file>