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4"/>
  </p:sldMasterIdLst>
  <p:notesMasterIdLst>
    <p:notesMasterId r:id="rId27"/>
  </p:notesMasterIdLst>
  <p:sldIdLst>
    <p:sldId id="257" r:id="rId5"/>
    <p:sldId id="258" r:id="rId6"/>
    <p:sldId id="256" r:id="rId7"/>
    <p:sldId id="259" r:id="rId8"/>
    <p:sldId id="260" r:id="rId9"/>
    <p:sldId id="281" r:id="rId10"/>
    <p:sldId id="268" r:id="rId11"/>
    <p:sldId id="264" r:id="rId12"/>
    <p:sldId id="267" r:id="rId13"/>
    <p:sldId id="271" r:id="rId14"/>
    <p:sldId id="277" r:id="rId15"/>
    <p:sldId id="272" r:id="rId16"/>
    <p:sldId id="274" r:id="rId17"/>
    <p:sldId id="270" r:id="rId18"/>
    <p:sldId id="269" r:id="rId19"/>
    <p:sldId id="279" r:id="rId20"/>
    <p:sldId id="278" r:id="rId21"/>
    <p:sldId id="263" r:id="rId22"/>
    <p:sldId id="273" r:id="rId23"/>
    <p:sldId id="280" r:id="rId24"/>
    <p:sldId id="282" r:id="rId25"/>
    <p:sldId id="262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8023F-400D-5921-324A-C0FED5A522DB}" v="349" dt="2024-06-13T22:36:27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collections/shared/4a2283a233bc879a89118d5d61e9bca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ckopress.com/giselle-clarksons-life-as-an-observologist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Image:%20https:/www.sciencelearn.org.nz/resources/2071-developing-observation-skills-in-younger-students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1681-investigating-size-and-scal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resources/497-the-microscopic-scale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496-how-microscopes-magnif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ckopress.com/the-observologist-qa-with-giselle-clarkso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/?fbid=846270277502877&amp;set=pcb.84627038083620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829-taxonomy-the-science-of-species-discovery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learn.org.nz/resources/2840-insect-taxonomy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ckopress.com/giselle-clarksons-life-as-an-observologis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Observologist-Handbook-Mounting-Scientific-Expeditions/dp/1776575199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imgres?q=observologist&amp;imgurl=https%3A%2F%2Fm.media-amazon.com%2Fimages%2FS%2Faplus-media-library-service-media%2F384a233f-735f-4595-a857-dcd618428b6f.__CR0%2C0%2C970%2C300_PT0_SX970_V1___.jpg&amp;imgrefurl=https%3A%2F%2Fwww.amazon.com%2FObservologist-Handbook-Mounting-Scientific-Expeditions%2Fdp%2F1776575199&amp;docid=i3c11J-tkpeymM&amp;tbnid=CYl1dBLRG7N0nM&amp;vet=12ahUKEwiu8r60sqKGAxUE1zgGHUuGBuUQM3oECHEQAA..i&amp;w=970&amp;h=300&amp;hcb=2&amp;itg=1&amp;ved=2ahUKEwiu8r60sqKGAxUE1zgGHUuGBuUQM3oECHEQA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eckopress.com/the-observologist-qa-with-giselle-clarkso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citizen_scienc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" TargetMode="External"/><Relationship Id="rId3" Type="http://schemas.openxmlformats.org/officeDocument/2006/relationships/hyperlink" Target="https://www.sciencelearn.org.nz/images/4308-frog-facts" TargetMode="External"/><Relationship Id="rId7" Type="http://schemas.openxmlformats.org/officeDocument/2006/relationships/hyperlink" Target="https://en.wikipedia.org/wiki/Giselle_Clarkson#/media/File:COTW_Leaf-veined_Slug.p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ead-nz.org/writers-files/writer/clarkson-giselle" TargetMode="External"/><Relationship Id="rId5" Type="http://schemas.openxmlformats.org/officeDocument/2006/relationships/hyperlink" Target="https://www.priscillawehi.com/resources/plant-insect-relationship/plant-insect-download/" TargetMode="External"/><Relationship Id="rId10" Type="http://schemas.openxmlformats.org/officeDocument/2006/relationships/hyperlink" Target="https://geckopress.com/giselle-clarksons-life-as-an-observologist/" TargetMode="External"/><Relationship Id="rId4" Type="http://schemas.openxmlformats.org/officeDocument/2006/relationships/hyperlink" Target="https://www.sciencelearn.org.nz/images/4703-myrtle-rust-reporter" TargetMode="External"/><Relationship Id="rId9" Type="http://schemas.openxmlformats.org/officeDocument/2006/relationships/hyperlink" Target="https://en.wikipedia.org/wiki/Giselle_Clarkson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elledraws.com/portfolio/tawaki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ulfjournal.org.nz/?post_type=poster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eckopress.com/bookshop/the-observologist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geckopress/status/1727136244529082497/photo/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mazon.com.au/Observologist-Handbook-Mounting-Scientific-Expeditions/dp/1776575199" TargetMode="External"/><Relationship Id="rId4" Type="http://schemas.openxmlformats.org/officeDocument/2006/relationships/hyperlink" Target="https://lernerbooks.com/shop/show/23118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416-the-nature-of-science-in-the-curriculu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d08df2f2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d08df2f20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d08df2f204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https://www.sciencelearn.org.nz/collections/shared/4a2283a233bc879a89118d5d61e9bca4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35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https://www.sciencelearn.org.nz/image_maps/111-ways-of-investigating-in-science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226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Image: </a:t>
            </a:r>
            <a:r>
              <a:rPr lang="en-US">
                <a:hlinkClick r:id="rId3"/>
              </a:rPr>
              <a:t>https://geckopress.com/giselle-clarksons-life-as-an-observologist/</a:t>
            </a:r>
            <a:endParaRPr lang="en-US"/>
          </a:p>
          <a:p>
            <a:pPr marL="0" indent="0">
              <a:buNone/>
            </a:pPr>
            <a:r>
              <a:rPr lang="en-US">
                <a:hlinkClick r:id="rId4"/>
              </a:rPr>
              <a:t>https://www.sciencelearn.org.nz/resources/2071-developing-observation-skills-in-younger-students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37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https://www.sciencelearn.org.nz/resources/1681-investigating-size-and-scale</a:t>
            </a:r>
            <a:endParaRPr lang="en-US"/>
          </a:p>
          <a:p>
            <a:pPr marL="0" indent="0">
              <a:buNone/>
            </a:pPr>
            <a:r>
              <a:rPr lang="en-US">
                <a:hlinkClick r:id="rId4"/>
              </a:rPr>
              <a:t>https://www.sciencelearn.org.nz/resources/497-the-microscopic-scale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70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https://www.sciencelearn.org.nz/resources/496-how-microscopes-magnify</a:t>
            </a:r>
            <a:r>
              <a:rPr lang="en-US" dirty="0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334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https://geckopress.com/the-observologist-qa-with-giselle-clarkson/</a:t>
            </a:r>
            <a:endParaRPr lang="en-US"/>
          </a:p>
          <a:p>
            <a:pPr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 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590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https://www.facebook.com/photo/?fbid=846270277502877&amp;set=pcb.846270380836200</a:t>
            </a:r>
            <a:r>
              <a:rPr lang="en-US"/>
              <a:t> </a:t>
            </a:r>
          </a:p>
          <a:p>
            <a:pPr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 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194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/>
          </a:p>
          <a:p>
            <a:pPr>
              <a:buNone/>
            </a:pPr>
            <a:r>
              <a:rPr lang="en-US" u="sng">
                <a:hlinkClick r:id="rId3"/>
              </a:rPr>
              <a:t>https://www.sciencelearn.org.nz/resources/2829-taxonomy-the-science-of-species-discovery</a:t>
            </a:r>
            <a:r>
              <a:rPr lang="en-US"/>
              <a:t> 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u="sng">
                <a:hlinkClick r:id="rId4"/>
              </a:rPr>
              <a:t>https://www.sciencelearn.org.nz/resources/2840-insect-taxonomy</a:t>
            </a:r>
            <a:r>
              <a:rPr lang="en-US"/>
              <a:t> </a:t>
            </a:r>
          </a:p>
          <a:p>
            <a:pPr marL="0" indent="0">
              <a:buNone/>
            </a:pPr>
            <a:r>
              <a:rPr lang="en-US"/>
              <a:t> 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045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https://geckopress.com/giselle-clarksons-life-as-an-observologist/</a:t>
            </a:r>
            <a:r>
              <a:rPr lang="en-US"/>
              <a:t> </a:t>
            </a:r>
          </a:p>
          <a:p>
            <a:pPr>
              <a:buNone/>
            </a:pPr>
            <a:r>
              <a:rPr lang="en-US"/>
              <a:t>Embrace pellets! Poo files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AU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868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Image: </a:t>
            </a:r>
            <a:r>
              <a:rPr lang="en-US">
                <a:hlinkClick r:id="rId3"/>
              </a:rPr>
              <a:t>https://www.amazon.com/Observologist-Handbook-Mounting-Scientific-Expeditions/dp/1776575199</a:t>
            </a:r>
            <a:r>
              <a:rPr lang="en-US"/>
              <a:t>? 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www.google.com/imgres?q=observologist&amp;imgurl=https%3A%2F%2Fm.media-amazon.com%2Fimages%2FS%2Faplus-media-library-service-media%2F384a233f-735f-4595-a857-dcd618428b6f.__CR0%2C0%2C970%2C300_PT0_SX970_V1___.jpg&amp;imgrefurl=https%3A%2F%2Fwww.amazon.com%2FObservologist-Handbook-Mounting-Scientific-Expeditions%2Fdp%2F1776575199&amp;docid=i3c11J-tkpeymM&amp;tbnid=CYl1dBLRG7N0nM&amp;vet=12ahUKEwiu8r60sqKGAxUE1zgGHUuGBuUQM3oECHEQAA..i&amp;w=970&amp;h=300&amp;hcb=2&amp;itg=1&amp;ved=2ahUKEwiu8r60sqKGAxUE1zgGHUuGBuUQM3oECHEQAA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98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 dirty="0">
                <a:latin typeface="Arial"/>
                <a:ea typeface="Arial"/>
                <a:cs typeface="Arial"/>
                <a:sym typeface="Arial"/>
              </a:rPr>
              <a:t>The Science Learning Hub is funded by the New Zealand government – Ministry of Business, Innovation and Employment (MBIE) – under the Curious Minds fund.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Image: </a:t>
            </a:r>
            <a:r>
              <a:rPr lang="en-US">
                <a:hlinkClick r:id="rId3"/>
              </a:rPr>
              <a:t>https://geckopress.com/the-observologist-qa-with-giselle-clarkson/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380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Image: </a:t>
            </a:r>
            <a:r>
              <a:rPr lang="en-US" dirty="0">
                <a:hlinkClick r:id="rId3"/>
              </a:rPr>
              <a:t>https://www.sciencelearn.org.nz/citizen_science</a:t>
            </a:r>
            <a:r>
              <a:rPr lang="en-US" dirty="0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469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549c22467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latin typeface="Arial"/>
                <a:ea typeface="Arial"/>
                <a:cs typeface="Arial"/>
                <a:sym typeface="Arial"/>
              </a:rPr>
              <a:t>Feedback/more of this?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Certificates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d549c2246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417b555d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8417b555d5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18417b555d5_0_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https://geckopress.com/giselle-clarksons-life-as-an-observologist/</a:t>
            </a:r>
          </a:p>
        </p:txBody>
      </p:sp>
      <p:sp>
        <p:nvSpPr>
          <p:cNvPr id="54" name="Google Shape;54;gd08df2f204_0_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https://www.sciencelearn.org.nz/images/4308-frog-facts</a:t>
            </a:r>
            <a:r>
              <a:rPr lang="en-US"/>
              <a:t> 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https://www.sciencelearn.org.nz/images/4703-myrtle-rust-reporter</a:t>
            </a:r>
            <a:r>
              <a:rPr lang="en-US"/>
              <a:t> </a:t>
            </a:r>
          </a:p>
          <a:p>
            <a:pPr marL="0" indent="0">
              <a:buNone/>
            </a:pPr>
            <a:r>
              <a:rPr lang="en-US">
                <a:hlinkClick r:id="rId5"/>
              </a:rPr>
              <a:t>https://www.priscillawehi.com/resources/plant-insect-relationship/plant-insect-download/</a:t>
            </a:r>
            <a:r>
              <a:rPr lang="en-US"/>
              <a:t> </a:t>
            </a:r>
          </a:p>
          <a:p>
            <a:pPr marL="0" indent="0">
              <a:buNone/>
            </a:pPr>
            <a:r>
              <a:rPr lang="en-US">
                <a:hlinkClick r:id="rId6"/>
              </a:rPr>
              <a:t>https://www.read-nz.org/writers-files/writer/clarkson-giselle</a:t>
            </a:r>
            <a:r>
              <a:rPr lang="en-US"/>
              <a:t> - I have this book so I can take a pic if needed. </a:t>
            </a:r>
          </a:p>
          <a:p>
            <a:pPr marL="0" indent="0">
              <a:buNone/>
            </a:pPr>
            <a:r>
              <a:rPr lang="en-US"/>
              <a:t>Leaf veined slug: </a:t>
            </a:r>
            <a:r>
              <a:rPr lang="en-US">
                <a:hlinkClick r:id="rId7"/>
              </a:rPr>
              <a:t>https://en.wikipedia.org/wiki/Giselle_Clarkson#/media/File:COTW_Leaf-veined_Slug.png</a:t>
            </a:r>
            <a:r>
              <a:rPr lang="en-US"/>
              <a:t> </a:t>
            </a:r>
            <a:r>
              <a:rPr lang="en-US">
                <a:hlinkClick r:id="rId8"/>
              </a:rPr>
              <a:t>CC BY-SA 4.0</a:t>
            </a:r>
            <a:r>
              <a:rPr lang="en-US"/>
              <a:t> 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Links for Giselle profile: </a:t>
            </a:r>
            <a:r>
              <a:rPr lang="en-US">
                <a:hlinkClick r:id="rId9"/>
              </a:rPr>
              <a:t>https://en.wikipedia.org/wiki/Giselle_Clarkson</a:t>
            </a:r>
            <a:endParaRPr lang="en-US"/>
          </a:p>
          <a:p>
            <a:pPr marL="0" indent="0">
              <a:buNone/>
            </a:pPr>
            <a:r>
              <a:rPr lang="en-US">
                <a:hlinkClick r:id="rId10"/>
              </a:rPr>
              <a:t>https://geckopress.com/giselle-clarksons-life-as-an-observologist/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https://www.giselledraws.com/portfolio/tawaki/</a:t>
            </a:r>
            <a:r>
              <a:rPr lang="en-US"/>
              <a:t> 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https://gulfjournal.org.nz/?post_type=poster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36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Image: </a:t>
            </a:r>
            <a:r>
              <a:rPr lang="en-US">
                <a:hlinkClick r:id="rId3"/>
              </a:rPr>
              <a:t>https://geckopress.com/bookshop/the-observologist/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1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https://x.com/geckopress/status/1727136244529082497/photo/1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Other options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https://lernerbooks.com/shop/show/23118</a:t>
            </a:r>
            <a:r>
              <a:rPr lang="en-US"/>
              <a:t> or </a:t>
            </a:r>
            <a:r>
              <a:rPr lang="en-US">
                <a:hlinkClick r:id="rId5"/>
              </a:rPr>
              <a:t>https://www.amazon.com.au/Observologist-Handbook-Mounting-Scientific-Expeditions/dp/1776575199</a:t>
            </a:r>
            <a:r>
              <a:rPr lang="en-US"/>
              <a:t>  - need a  better quality image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78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a03a2e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a03a2e55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https://www.sciencelearn.org.nz/resources/416-the-nature-of-science-in-the-curriculum</a:t>
            </a:r>
            <a:r>
              <a:rPr lang="en-US"/>
              <a:t> </a:t>
            </a:r>
          </a:p>
        </p:txBody>
      </p:sp>
      <p:sp>
        <p:nvSpPr>
          <p:cNvPr id="65" name="Google Shape;65;gca03a2e55d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10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ciencelearn.org.nz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30;p3">
            <a:extLst>
              <a:ext uri="{FF2B5EF4-FFF2-40B4-BE49-F238E27FC236}">
                <a16:creationId xmlns:a16="http://schemas.microsoft.com/office/drawing/2014/main" id="{C8734327-5A3F-3B3C-D948-7EE86DA433D9}"/>
              </a:ext>
            </a:extLst>
          </p:cNvPr>
          <p:cNvSpPr txBox="1"/>
          <p:nvPr userDrawn="1"/>
        </p:nvSpPr>
        <p:spPr>
          <a:xfrm>
            <a:off x="-1589" y="6438076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 descr="A blue explosion with white text&#10;&#10;Description automatically generated">
            <a:extLst>
              <a:ext uri="{FF2B5EF4-FFF2-40B4-BE49-F238E27FC236}">
                <a16:creationId xmlns:a16="http://schemas.microsoft.com/office/drawing/2014/main" id="{A9B63BBF-85FE-D5B4-80F1-9E91E060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858" r="5858"/>
          <a:stretch/>
        </p:blipFill>
        <p:spPr>
          <a:xfrm>
            <a:off x="7390014" y="-14571"/>
            <a:ext cx="1753986" cy="100358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mailto:enquiries@sciencelearn.org.nz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stagram.com/sciencelearninghubnz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nz.pinterest.com/nzsciencelearn/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creativecommons.org/licenses/by-sa/4.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riscillawehi.com/resources/plant-insect-relationship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deed.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/>
        </p:nvSpPr>
        <p:spPr>
          <a:xfrm>
            <a:off x="457250" y="38461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  <a:p>
            <a:pPr algn="ctr"/>
            <a:r>
              <a:rPr lang="en-AU" sz="4800" b="1">
                <a:solidFill>
                  <a:srgbClr val="2C7C9F"/>
                </a:solidFill>
              </a:rPr>
              <a:t>Observology </a:t>
            </a:r>
          </a:p>
          <a:p>
            <a:pPr algn="ctr"/>
            <a:r>
              <a:rPr lang="en-AU" sz="4800" b="1">
                <a:solidFill>
                  <a:srgbClr val="2C7C9F"/>
                </a:solidFill>
              </a:rPr>
              <a:t>for the classroom</a:t>
            </a:r>
            <a:endParaRPr lang="en-AU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2C7C9F"/>
              </a:solidFill>
            </a:endParaRPr>
          </a:p>
        </p:txBody>
      </p:sp>
      <p:sp>
        <p:nvSpPr>
          <p:cNvPr id="40" name="Google Shape;40;p4"/>
          <p:cNvSpPr txBox="1"/>
          <p:nvPr/>
        </p:nvSpPr>
        <p:spPr>
          <a:xfrm>
            <a:off x="669858" y="5765850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1859C"/>
              </a:buClr>
              <a:buSzPts val="600"/>
            </a:pPr>
            <a:r>
              <a:rPr lang="en-AU" sz="2400" b="1" i="0" u="none" strike="noStrike" cap="non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lang="en-AU" sz="2400" b="1">
                <a:solidFill>
                  <a:srgbClr val="31859C"/>
                </a:solidFill>
              </a:rPr>
              <a:t>30 May</a:t>
            </a:r>
            <a:endParaRPr sz="2400" b="1" i="0" u="none" strike="noStrike" cap="non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person holding a book&#10;&#10;Description automatically generated">
            <a:extLst>
              <a:ext uri="{FF2B5EF4-FFF2-40B4-BE49-F238E27FC236}">
                <a16:creationId xmlns:a16="http://schemas.microsoft.com/office/drawing/2014/main" id="{4118AC44-8E4C-9B8D-DB67-A307E931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169" y="1863800"/>
            <a:ext cx="3622600" cy="362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D08F7-450B-2D2D-65E0-8B5DEACF1626}"/>
              </a:ext>
            </a:extLst>
          </p:cNvPr>
          <p:cNvSpPr txBox="1"/>
          <p:nvPr/>
        </p:nvSpPr>
        <p:spPr>
          <a:xfrm rot="5400000">
            <a:off x="5662246" y="4963886"/>
            <a:ext cx="166802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398884" y="1982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Why use </a:t>
            </a:r>
            <a:r>
              <a:rPr lang="en-AU" sz="3600" b="1" err="1">
                <a:solidFill>
                  <a:srgbClr val="2C7C9F"/>
                </a:solidFill>
              </a:rPr>
              <a:t>observology</a:t>
            </a:r>
            <a:r>
              <a:rPr lang="en-AU" sz="3600" b="1">
                <a:solidFill>
                  <a:srgbClr val="2C7C9F"/>
                </a:solidFill>
              </a:rPr>
              <a:t>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in your classroom? </a:t>
            </a:r>
            <a:endParaRPr lang="en-US"/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A174559F-9035-DFB4-3A76-408A9A70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39" y="1430923"/>
            <a:ext cx="6741368" cy="4905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FD4DC-12B0-BC56-1F92-25D570EAC8E6}"/>
              </a:ext>
            </a:extLst>
          </p:cNvPr>
          <p:cNvSpPr txBox="1"/>
          <p:nvPr/>
        </p:nvSpPr>
        <p:spPr>
          <a:xfrm>
            <a:off x="6933361" y="4129873"/>
            <a:ext cx="95459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02124"/>
                </a:solidFill>
                <a:latin typeface="Verdana"/>
                <a:ea typeface="Verdana"/>
              </a:rPr>
              <a:t>© </a:t>
            </a:r>
            <a:r>
              <a:rPr lang="en-US" sz="700" dirty="0">
                <a:latin typeface="Verdana"/>
              </a:rPr>
              <a:t>Maritime</a:t>
            </a:r>
            <a:r>
              <a:rPr lang="en-US" sz="800" dirty="0">
                <a:latin typeface="Verdana"/>
              </a:rPr>
              <a:t> </a:t>
            </a:r>
            <a:r>
              <a:rPr lang="en-US" sz="700" dirty="0">
                <a:latin typeface="Verdana"/>
              </a:rPr>
              <a:t>NZ</a:t>
            </a:r>
            <a:endParaRPr lang="en-US" sz="70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2271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398884" y="1982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Why use observology 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in your classroom? </a:t>
            </a:r>
            <a:endParaRPr lang="en-US"/>
          </a:p>
        </p:txBody>
      </p:sp>
      <p:pic>
        <p:nvPicPr>
          <p:cNvPr id="4" name="Picture 3" descr="A graph paper with drawings on it&#10;&#10;Description automatically generated">
            <a:extLst>
              <a:ext uri="{FF2B5EF4-FFF2-40B4-BE49-F238E27FC236}">
                <a16:creationId xmlns:a16="http://schemas.microsoft.com/office/drawing/2014/main" id="{3408A64C-DA0F-2D91-F69F-1CE15C10B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02" y="1496989"/>
            <a:ext cx="6871993" cy="47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9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Drawing for observation</a:t>
            </a:r>
            <a:endParaRPr lang="en-US"/>
          </a:p>
        </p:txBody>
      </p:sp>
      <p:pic>
        <p:nvPicPr>
          <p:cNvPr id="2" name="Picture 1" descr="A screenshot of a school project&#10;&#10;Description automatically generated">
            <a:extLst>
              <a:ext uri="{FF2B5EF4-FFF2-40B4-BE49-F238E27FC236}">
                <a16:creationId xmlns:a16="http://schemas.microsoft.com/office/drawing/2014/main" id="{16A098BB-D82F-EC1C-24E8-848731D9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62" y="1390649"/>
            <a:ext cx="4307130" cy="4105996"/>
          </a:xfrm>
          <a:prstGeom prst="rect">
            <a:avLst/>
          </a:prstGeom>
        </p:spPr>
      </p:pic>
      <p:pic>
        <p:nvPicPr>
          <p:cNvPr id="4" name="Picture 3" descr="A green insect with wings&#10;&#10;Description automatically generated">
            <a:extLst>
              <a:ext uri="{FF2B5EF4-FFF2-40B4-BE49-F238E27FC236}">
                <a16:creationId xmlns:a16="http://schemas.microsoft.com/office/drawing/2014/main" id="{ACC82BBB-1E1A-F73B-4053-9D694D658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86573"/>
            <a:ext cx="4114800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10A1C8-21F9-0F71-64A0-1A1ACD251AE5}"/>
              </a:ext>
            </a:extLst>
          </p:cNvPr>
          <p:cNvSpPr txBox="1"/>
          <p:nvPr/>
        </p:nvSpPr>
        <p:spPr>
          <a:xfrm>
            <a:off x="2823586" y="5526593"/>
            <a:ext cx="151730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1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Scale</a:t>
            </a:r>
            <a:endParaRPr lang="en-US"/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C624DD90-0506-4103-977F-75AF5EEB7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94" y="959692"/>
            <a:ext cx="6206997" cy="4063871"/>
          </a:xfrm>
          <a:prstGeom prst="rect">
            <a:avLst/>
          </a:prstGeom>
        </p:spPr>
      </p:pic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F69E1D9F-334B-506D-BD37-DEFFAC7E4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76" y="2530927"/>
            <a:ext cx="5218770" cy="38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2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Tools for observation</a:t>
            </a: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9081352A-E172-D4B4-E617-DE7C168C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88" y="1142999"/>
            <a:ext cx="5262824" cy="4886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AEDB3-591E-F12D-BB94-81FCE60041AA}"/>
              </a:ext>
            </a:extLst>
          </p:cNvPr>
          <p:cNvSpPr txBox="1"/>
          <p:nvPr/>
        </p:nvSpPr>
        <p:spPr>
          <a:xfrm>
            <a:off x="3145133" y="6039059"/>
            <a:ext cx="53055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Verdana"/>
              </a:rPr>
              <a:t>Magnifying glass Image licensed through 123RF Ltd. Leeuwenhoek’s microscope courtesy of Jeroen </a:t>
            </a:r>
            <a:r>
              <a:rPr lang="en-US" sz="800" dirty="0" err="1">
                <a:solidFill>
                  <a:schemeClr val="tx1"/>
                </a:solidFill>
                <a:latin typeface="Verdana"/>
              </a:rPr>
              <a:t>Rouwkema</a:t>
            </a:r>
            <a:r>
              <a:rPr lang="en-US" sz="800" dirty="0">
                <a:solidFill>
                  <a:schemeClr val="tx1"/>
                </a:solidFill>
                <a:latin typeface="Verdana"/>
              </a:rPr>
              <a:t>/CC BY-SA 3.0. Modern microscope image courtesy of </a:t>
            </a:r>
            <a:r>
              <a:rPr lang="en-US" sz="800" dirty="0" err="1">
                <a:solidFill>
                  <a:schemeClr val="tx1"/>
                </a:solidFill>
                <a:latin typeface="Verdana"/>
              </a:rPr>
              <a:t>Dolbunov</a:t>
            </a:r>
            <a:r>
              <a:rPr lang="en-US" sz="800" dirty="0">
                <a:solidFill>
                  <a:schemeClr val="tx1"/>
                </a:solidFill>
                <a:latin typeface="Verdana"/>
              </a:rPr>
              <a:t> GNU Free Documentation License</a:t>
            </a:r>
          </a:p>
        </p:txBody>
      </p:sp>
    </p:spTree>
    <p:extLst>
      <p:ext uri="{BB962C8B-B14F-4D97-AF65-F5344CB8AC3E}">
        <p14:creationId xmlns:p14="http://schemas.microsoft.com/office/powerpoint/2010/main" val="2259680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/>
        </p:nvSpPr>
        <p:spPr>
          <a:xfrm>
            <a:off x="7191100" y="5829123"/>
            <a:ext cx="147232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© Giselle Clarkson</a:t>
            </a:r>
            <a:endParaRPr lang="en-US" dirty="0"/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Taxonomy and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scientific names</a:t>
            </a:r>
            <a:endParaRPr lang="en-US"/>
          </a:p>
        </p:txBody>
      </p:sp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FADC1AAF-94F3-B5B8-D832-F98AA90FF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" r="1279" b="-357"/>
          <a:stretch/>
        </p:blipFill>
        <p:spPr>
          <a:xfrm>
            <a:off x="928957" y="1425484"/>
            <a:ext cx="7285813" cy="44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6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/>
        </p:nvSpPr>
        <p:spPr>
          <a:xfrm rot="5400000">
            <a:off x="6419890" y="5886901"/>
            <a:ext cx="163309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Taxonomy and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scientific names</a:t>
            </a:r>
            <a:endParaRPr lang="en-US"/>
          </a:p>
        </p:txBody>
      </p:sp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3539886A-09C9-14D8-EEA2-446B1B9EC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73" y="1206296"/>
            <a:ext cx="5075852" cy="52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3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/>
        </p:nvSpPr>
        <p:spPr>
          <a:xfrm>
            <a:off x="7191100" y="6421975"/>
            <a:ext cx="14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Private Collection</a:t>
            </a:r>
            <a:endParaRPr/>
          </a:p>
        </p:txBody>
      </p:sp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Taxonomy and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scientific names</a:t>
            </a:r>
            <a:endParaRPr lang="en-US"/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3BCEE80A-2F3D-5E51-9C64-B2FBA3A6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5" y="1399590"/>
            <a:ext cx="4131817" cy="3592287"/>
          </a:xfrm>
          <a:prstGeom prst="rect">
            <a:avLst/>
          </a:prstGeom>
        </p:spPr>
      </p:pic>
      <p:pic>
        <p:nvPicPr>
          <p:cNvPr id="4" name="Picture 3" descr="A close up of a bug&#10;&#10;Description automatically generated">
            <a:extLst>
              <a:ext uri="{FF2B5EF4-FFF2-40B4-BE49-F238E27FC236}">
                <a16:creationId xmlns:a16="http://schemas.microsoft.com/office/drawing/2014/main" id="{6B0F9A80-DB21-9E58-19E1-5F23B6880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044" b="8469"/>
          <a:stretch/>
        </p:blipFill>
        <p:spPr>
          <a:xfrm>
            <a:off x="4357220" y="2694214"/>
            <a:ext cx="4131637" cy="3499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77EBD-FA02-B039-024D-6B67720D51FB}"/>
              </a:ext>
            </a:extLst>
          </p:cNvPr>
          <p:cNvSpPr txBox="1"/>
          <p:nvPr/>
        </p:nvSpPr>
        <p:spPr>
          <a:xfrm rot="5400000">
            <a:off x="7777424" y="5124659"/>
            <a:ext cx="103498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02124"/>
                </a:solidFill>
                <a:latin typeface="Verdana"/>
                <a:ea typeface="Verdana"/>
              </a:rPr>
              <a:t>© Tom Lynch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5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selle Clarkson's life as an observologist | Gecko Press">
            <a:extLst>
              <a:ext uri="{FF2B5EF4-FFF2-40B4-BE49-F238E27FC236}">
                <a16:creationId xmlns:a16="http://schemas.microsoft.com/office/drawing/2014/main" id="{6427BC87-A704-80A1-ED68-64FE90F0F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23" y="1138895"/>
            <a:ext cx="5256679" cy="5303332"/>
          </a:xfrm>
          <a:prstGeom prst="rect">
            <a:avLst/>
          </a:prstGeom>
        </p:spPr>
      </p:pic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3EEC753C-09A2-0ED8-EFD4-EC4B30AD7FD7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Nature tables and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libraries of experiences 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2879B-E036-CB49-719C-EE836F0ED79E}"/>
              </a:ext>
            </a:extLst>
          </p:cNvPr>
          <p:cNvSpPr txBox="1"/>
          <p:nvPr/>
        </p:nvSpPr>
        <p:spPr>
          <a:xfrm rot="5400000">
            <a:off x="6712298" y="5732584"/>
            <a:ext cx="120580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2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Connecting and conserving </a:t>
            </a:r>
            <a:endParaRPr lang="en-US"/>
          </a:p>
        </p:txBody>
      </p:sp>
      <p:pic>
        <p:nvPicPr>
          <p:cNvPr id="4" name="Picture 3" descr="The Observologist: A Handbook for Mounting Very Small Scientific ...">
            <a:extLst>
              <a:ext uri="{FF2B5EF4-FFF2-40B4-BE49-F238E27FC236}">
                <a16:creationId xmlns:a16="http://schemas.microsoft.com/office/drawing/2014/main" id="{8EBCDA37-4A31-FE38-DC44-007347AD5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96" y="1815141"/>
            <a:ext cx="7058607" cy="2143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789C5-14A3-017B-F9C3-821D7E6119E2}"/>
              </a:ext>
            </a:extLst>
          </p:cNvPr>
          <p:cNvSpPr txBox="1"/>
          <p:nvPr/>
        </p:nvSpPr>
        <p:spPr>
          <a:xfrm>
            <a:off x="6712298" y="3959051"/>
            <a:ext cx="15876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5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 l="1498" t="8912" r="1196" b="7634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49" name="Google Shape;49;p5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9250" lvl="0" indent="-349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marL="349250" lvl="0" indent="-34925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50" name="Google Shape;5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Connecting and conserving </a:t>
            </a:r>
            <a:endParaRPr lang="en-US"/>
          </a:p>
        </p:txBody>
      </p:sp>
      <p:pic>
        <p:nvPicPr>
          <p:cNvPr id="2" name="Picture 1" descr="The Observologist: Q&amp;A with Giselle Clarkson | Gecko Press">
            <a:extLst>
              <a:ext uri="{FF2B5EF4-FFF2-40B4-BE49-F238E27FC236}">
                <a16:creationId xmlns:a16="http://schemas.microsoft.com/office/drawing/2014/main" id="{6DDB596A-529B-76AD-7E6F-B0EE93427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5" y="1148272"/>
            <a:ext cx="9152210" cy="456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C5AA7F-86FE-D64D-37F6-31D7C6625983}"/>
              </a:ext>
            </a:extLst>
          </p:cNvPr>
          <p:cNvSpPr txBox="1"/>
          <p:nvPr/>
        </p:nvSpPr>
        <p:spPr>
          <a:xfrm>
            <a:off x="6923313" y="5737609"/>
            <a:ext cx="157759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Giselle Clarkson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8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Connecting and conserving </a:t>
            </a:r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A15EC9F5-47CA-3308-ADD1-E2200FD1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953427"/>
            <a:ext cx="7549979" cy="54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1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0" i="0" u="sng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www.facebook.com/nzsciencelearn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0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https://nz.pinterest.com/nzsciencelearn</a:t>
            </a: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0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6"/>
              </a:rPr>
              <a:t>www.instagram.com/sciencelearninghubnz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9"/>
          <p:cNvPicPr preferRelativeResize="0"/>
          <p:nvPr/>
        </p:nvPicPr>
        <p:blipFill rotWithShape="1">
          <a:blip r:embed="rId7">
            <a:alphaModFix/>
          </a:blip>
          <a:srcRect l="1498" t="8912" r="1196" b="7635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9">
            <a:alphaModFix/>
          </a:blip>
          <a:srcRect l="20571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11">
            <a:alphaModFix/>
          </a:blip>
          <a:srcRect l="11777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20"/>
          <p:cNvGraphicFramePr/>
          <p:nvPr>
            <p:extLst>
              <p:ext uri="{D42A27DB-BD31-4B8C-83A1-F6EECF244321}">
                <p14:modId xmlns:p14="http://schemas.microsoft.com/office/powerpoint/2010/main" val="1131206205"/>
              </p:ext>
            </p:extLst>
          </p:nvPr>
        </p:nvGraphicFramePr>
        <p:xfrm>
          <a:off x="223850" y="1065650"/>
          <a:ext cx="8871322" cy="5059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41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8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Topic</a:t>
                      </a:r>
                      <a:endParaRPr sz="1100" b="1" dirty="0"/>
                    </a:p>
                  </a:txBody>
                  <a:tcPr marL="91425" marR="91425" marT="68575" marB="6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Slideshow </a:t>
                      </a:r>
                      <a:endParaRPr sz="11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number(s )</a:t>
                      </a:r>
                      <a:endParaRPr sz="1100" b="1" dirty="0"/>
                    </a:p>
                  </a:txBody>
                  <a:tcPr marL="685800" marR="91425" marT="68575" marB="6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Video timecode</a:t>
                      </a:r>
                      <a:endParaRPr sz="1100" b="1" dirty="0"/>
                    </a:p>
                  </a:txBody>
                  <a:tcPr marL="285750" marR="91425" marT="68575" marB="6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0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Welcome and introducing the Science Learning Hub  </a:t>
                      </a:r>
                      <a:endParaRPr lang="en"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1-2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00:00</a:t>
                      </a:r>
                      <a:endParaRPr sz="1100" dirty="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0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Index and purpose</a:t>
                      </a:r>
                      <a:endParaRPr lang="en"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3-4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00:37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30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Giselle Clarkson</a:t>
                      </a:r>
                      <a:endParaRPr lang="en"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5-6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01:21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1" u="none" strike="noStrike" noProof="0" dirty="0">
                          <a:latin typeface="Verdana"/>
                        </a:rPr>
                        <a:t>The </a:t>
                      </a:r>
                      <a:r>
                        <a:rPr lang="en-GB" sz="1000" b="0" i="1" u="none" strike="noStrike" noProof="0" dirty="0" err="1">
                          <a:solidFill>
                            <a:srgbClr val="000000"/>
                          </a:solidFill>
                          <a:latin typeface="Verdana"/>
                        </a:rPr>
                        <a:t>Observologist</a:t>
                      </a:r>
                      <a:endParaRPr sz="1000" b="0" i="0" u="none" strike="noStrike" noProof="0" dirty="0" err="1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7-8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06:25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Why use </a:t>
                      </a:r>
                      <a:r>
                        <a:rPr lang="en-GB" sz="1000" b="0" i="0" u="none" strike="noStrike" noProof="0" dirty="0" err="1">
                          <a:latin typeface="Verdana"/>
                        </a:rPr>
                        <a:t>observology</a:t>
                      </a:r>
                      <a:r>
                        <a:rPr lang="en-GB" sz="1000" b="0" i="0" u="none" strike="noStrike" noProof="0" dirty="0">
                          <a:latin typeface="Verdana"/>
                        </a:rPr>
                        <a:t> in your classroom?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9-11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14:59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Drawing for observation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17:41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Scale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13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24:12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latin typeface="Verdana"/>
                        </a:rPr>
                        <a:t>Tools for observation</a:t>
                      </a:r>
                      <a:endParaRPr dirty="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14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27:00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Taxonomy and scientific names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15-17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30:31</a:t>
                      </a:r>
                      <a:endParaRPr sz="1100"/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Experiencing, connecting and conserving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18-21</a:t>
                      </a:r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32:11</a:t>
                      </a:r>
                      <a:endParaRPr sz="1100" dirty="0"/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650018"/>
                  </a:ext>
                </a:extLst>
              </a:tr>
              <a:tr h="41947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u="none" strike="noStrike" noProof="0" dirty="0">
                          <a:latin typeface="Verdana"/>
                        </a:rPr>
                        <a:t>SLH links, keep in touch and thanks</a:t>
                      </a:r>
                      <a:endParaRPr sz="1000" b="0" i="0" u="none" strike="noStrike" noProof="0" dirty="0">
                        <a:latin typeface="Verdana"/>
                      </a:endParaRPr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</a:rPr>
                        <a:t>22</a:t>
                      </a:r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35:28</a:t>
                      </a:r>
                      <a:endParaRPr sz="1100" dirty="0"/>
                    </a:p>
                  </a:txBody>
                  <a:tcPr marL="91425" marR="91425" marT="68575" marB="68575" anchor="ctr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012723"/>
                  </a:ext>
                </a:extLst>
              </a:tr>
            </a:tbl>
          </a:graphicData>
        </a:graphic>
      </p:graphicFrame>
      <p:sp>
        <p:nvSpPr>
          <p:cNvPr id="85" name="Google Shape;85;p20"/>
          <p:cNvSpPr txBox="1"/>
          <p:nvPr/>
        </p:nvSpPr>
        <p:spPr>
          <a:xfrm>
            <a:off x="380475" y="104400"/>
            <a:ext cx="39933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7C9F"/>
                </a:solidFill>
              </a:rPr>
              <a:t>Index</a:t>
            </a:r>
            <a:endParaRPr sz="3600">
              <a:solidFill>
                <a:srgbClr val="2C7C9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/>
          <p:nvPr/>
        </p:nvSpPr>
        <p:spPr>
          <a:xfrm>
            <a:off x="457200" y="3498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>
                <a:solidFill>
                  <a:srgbClr val="2C7C9F"/>
                </a:solidFill>
              </a:rPr>
              <a:t>Purpose</a:t>
            </a:r>
            <a:endParaRPr sz="3600" b="1">
              <a:solidFill>
                <a:srgbClr val="2C7C9F"/>
              </a:solidFill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4720075" y="924750"/>
            <a:ext cx="4211100" cy="5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500" b="1"/>
          </a:p>
          <a:p>
            <a:pPr marL="457200">
              <a:spcBef>
                <a:spcPts val="1000"/>
              </a:spcBef>
            </a:pPr>
            <a:endParaRPr sz="2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i="1"/>
          </a:p>
        </p:txBody>
      </p:sp>
      <p:pic>
        <p:nvPicPr>
          <p:cNvPr id="60" name="Google Shape;60;p6" descr="A person bending over with his hands on his head&#10;&#10;Description automatically generated"/>
          <p:cNvPicPr preferRelativeResize="0"/>
          <p:nvPr/>
        </p:nvPicPr>
        <p:blipFill rotWithShape="1">
          <a:blip r:embed="rId3"/>
          <a:srcRect l="17143" t="18408" r="14524" b="9204"/>
          <a:stretch/>
        </p:blipFill>
        <p:spPr>
          <a:xfrm>
            <a:off x="935394" y="1589556"/>
            <a:ext cx="3635870" cy="3745537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" name="Google Shape;61;p6"/>
          <p:cNvSpPr txBox="1"/>
          <p:nvPr/>
        </p:nvSpPr>
        <p:spPr>
          <a:xfrm>
            <a:off x="2744269" y="5256004"/>
            <a:ext cx="16815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AU" sz="800" dirty="0">
                <a:latin typeface="Verdana"/>
                <a:ea typeface="Verdana"/>
                <a:sym typeface="Verdana"/>
              </a:rPr>
              <a:t>© Giselle Clarkson</a:t>
            </a: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37661-B172-074D-812E-BB02FB43E72C}"/>
              </a:ext>
            </a:extLst>
          </p:cNvPr>
          <p:cNvSpPr txBox="1"/>
          <p:nvPr/>
        </p:nvSpPr>
        <p:spPr>
          <a:xfrm>
            <a:off x="4966667" y="1973588"/>
            <a:ext cx="3963064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200"/>
              </a:spcAft>
              <a:buChar char="•"/>
            </a:pPr>
            <a:r>
              <a:rPr lang="en-GB" sz="2800">
                <a:solidFill>
                  <a:schemeClr val="accent1"/>
                </a:solidFill>
              </a:rPr>
              <a:t>Introduce you to observology</a:t>
            </a:r>
          </a:p>
          <a:p>
            <a:pPr marL="457200" indent="-457200">
              <a:spcAft>
                <a:spcPts val="1200"/>
              </a:spcAft>
              <a:buChar char="•"/>
            </a:pPr>
            <a:r>
              <a:rPr lang="en-GB" sz="2800">
                <a:solidFill>
                  <a:schemeClr val="accent1"/>
                </a:solidFill>
              </a:rPr>
              <a:t>Share related big ideas including the science capabilities</a:t>
            </a:r>
          </a:p>
          <a:p>
            <a:pPr marL="457200" indent="-457200">
              <a:spcAft>
                <a:spcPts val="1200"/>
              </a:spcAft>
              <a:buChar char="•"/>
            </a:pPr>
            <a:r>
              <a:rPr lang="en-GB" sz="2800">
                <a:solidFill>
                  <a:schemeClr val="accent1"/>
                </a:solidFill>
              </a:rPr>
              <a:t>Provide links to activities for use in the classroom</a:t>
            </a:r>
            <a:r>
              <a:rPr lang="en-GB" sz="2400"/>
              <a:t> </a:t>
            </a:r>
          </a:p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;p6">
            <a:extLst>
              <a:ext uri="{FF2B5EF4-FFF2-40B4-BE49-F238E27FC236}">
                <a16:creationId xmlns:a16="http://schemas.microsoft.com/office/drawing/2014/main" id="{7390E494-C767-B676-093E-321E85A31F1F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Giselle Clarkson</a:t>
            </a:r>
            <a:endParaRPr lang="en-US"/>
          </a:p>
        </p:txBody>
      </p:sp>
      <p:pic>
        <p:nvPicPr>
          <p:cNvPr id="7" name="Picture 6" descr="Myrtle Rust Reporter citizen science project image">
            <a:extLst>
              <a:ext uri="{FF2B5EF4-FFF2-40B4-BE49-F238E27FC236}">
                <a16:creationId xmlns:a16="http://schemas.microsoft.com/office/drawing/2014/main" id="{A4E53C8A-F6ED-1DAC-3CD1-BCE6960F0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" t="-165" r="-531" b="432"/>
          <a:stretch/>
        </p:blipFill>
        <p:spPr>
          <a:xfrm>
            <a:off x="4932165" y="1016136"/>
            <a:ext cx="3195845" cy="3416053"/>
          </a:xfrm>
          <a:prstGeom prst="rect">
            <a:avLst/>
          </a:prstGeom>
        </p:spPr>
      </p:pic>
      <p:pic>
        <p:nvPicPr>
          <p:cNvPr id="3" name="Picture 2" descr="A poster with text and pictures&#10;&#10;Description automatically generated">
            <a:extLst>
              <a:ext uri="{FF2B5EF4-FFF2-40B4-BE49-F238E27FC236}">
                <a16:creationId xmlns:a16="http://schemas.microsoft.com/office/drawing/2014/main" id="{94C5594F-5BC8-FC4F-8101-78A7B5324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95" y="797518"/>
            <a:ext cx="3886198" cy="5443176"/>
          </a:xfrm>
          <a:prstGeom prst="rect">
            <a:avLst/>
          </a:prstGeom>
        </p:spPr>
      </p:pic>
      <p:pic>
        <p:nvPicPr>
          <p:cNvPr id="2" name="Picture 1" descr="Leaf-veined Slug">
            <a:extLst>
              <a:ext uri="{FF2B5EF4-FFF2-40B4-BE49-F238E27FC236}">
                <a16:creationId xmlns:a16="http://schemas.microsoft.com/office/drawing/2014/main" id="{022841F6-B254-3CAD-CADE-1150311C7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478" y="4934512"/>
            <a:ext cx="2060946" cy="1121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9EDDC5-AFF1-0E1D-4EFC-19AE7090A941}"/>
              </a:ext>
            </a:extLst>
          </p:cNvPr>
          <p:cNvSpPr txBox="1"/>
          <p:nvPr/>
        </p:nvSpPr>
        <p:spPr>
          <a:xfrm rot="5400000">
            <a:off x="1607230" y="3410763"/>
            <a:ext cx="531557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434A56"/>
                </a:solidFill>
                <a:latin typeface="Verdana"/>
              </a:rPr>
              <a:t>Giselle Clarkson and Priscilla </a:t>
            </a:r>
            <a:r>
              <a:rPr lang="en-US" sz="800" dirty="0" err="1">
                <a:solidFill>
                  <a:srgbClr val="434A56"/>
                </a:solidFill>
                <a:latin typeface="Verdana"/>
              </a:rPr>
              <a:t>Wehi</a:t>
            </a:r>
            <a:r>
              <a:rPr lang="en-US" sz="800" dirty="0">
                <a:solidFill>
                  <a:srgbClr val="434A56"/>
                </a:solidFill>
                <a:latin typeface="Verdana"/>
              </a:rPr>
              <a:t>. </a:t>
            </a:r>
            <a:r>
              <a:rPr lang="en-US" sz="800" i="1" dirty="0">
                <a:solidFill>
                  <a:srgbClr val="434A56"/>
                </a:solidFill>
                <a:latin typeface="Verdana"/>
              </a:rPr>
              <a:t>What’s In a Name?</a:t>
            </a:r>
            <a:r>
              <a:rPr lang="en-US" sz="800" dirty="0">
                <a:solidFill>
                  <a:srgbClr val="434A56"/>
                </a:solidFill>
                <a:latin typeface="Verdana"/>
              </a:rPr>
              <a:t> Scientific Journeys </a:t>
            </a:r>
            <a:r>
              <a:rPr lang="en-US" sz="800" dirty="0">
                <a:solidFill>
                  <a:srgbClr val="434A56"/>
                </a:solidFill>
                <a:latin typeface="Verdana"/>
                <a:hlinkClick r:id="rId6"/>
              </a:rPr>
              <a:t>website</a:t>
            </a:r>
            <a:r>
              <a:rPr lang="en-US" sz="800" dirty="0">
                <a:solidFill>
                  <a:srgbClr val="434A56"/>
                </a:solidFill>
                <a:latin typeface="Verdana"/>
              </a:rPr>
              <a:t> </a:t>
            </a:r>
            <a:endParaRPr lang="en-US" sz="800" u="sng">
              <a:latin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461C3-D7F2-388A-DF53-C2E622C42758}"/>
              </a:ext>
            </a:extLst>
          </p:cNvPr>
          <p:cNvSpPr txBox="1"/>
          <p:nvPr/>
        </p:nvSpPr>
        <p:spPr>
          <a:xfrm rot="5400000">
            <a:off x="7391089" y="1769579"/>
            <a:ext cx="168812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202124"/>
                </a:solidFill>
                <a:latin typeface="Verdana"/>
                <a:ea typeface="Verdana"/>
              </a:rPr>
              <a:t>© Scion</a:t>
            </a:r>
            <a:endParaRPr lang="en-US" sz="800">
              <a:latin typeface="Verdana"/>
              <a:ea typeface="Verdan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816B2-5638-4DCF-7F1B-D968D4890DEF}"/>
              </a:ext>
            </a:extLst>
          </p:cNvPr>
          <p:cNvSpPr txBox="1"/>
          <p:nvPr/>
        </p:nvSpPr>
        <p:spPr>
          <a:xfrm>
            <a:off x="4837212" y="6055264"/>
            <a:ext cx="197539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202124"/>
                </a:solidFill>
                <a:latin typeface="Verdana"/>
                <a:ea typeface="Verdana"/>
                <a:cs typeface="Calibri"/>
              </a:rPr>
              <a:t>© </a:t>
            </a:r>
            <a:r>
              <a:rPr lang="en-US" sz="800" err="1">
                <a:latin typeface="Verdana"/>
                <a:cs typeface="Calibri"/>
              </a:rPr>
              <a:t>G.Clarkson</a:t>
            </a:r>
            <a:r>
              <a:rPr lang="en-US" sz="800">
                <a:latin typeface="Verdana"/>
                <a:cs typeface="Calibri"/>
              </a:rPr>
              <a:t>/</a:t>
            </a:r>
            <a:r>
              <a:rPr lang="en-US" sz="800">
                <a:latin typeface="Verdana"/>
                <a:cs typeface="Calibri"/>
                <a:hlinkClick r:id="rId7"/>
              </a:rPr>
              <a:t>CC BY-SA 4.0</a:t>
            </a:r>
            <a:r>
              <a:rPr lang="en-US" sz="800">
                <a:latin typeface="Verdana"/>
                <a:cs typeface="Calibri"/>
              </a:rPr>
              <a:t> </a:t>
            </a:r>
            <a:endParaRPr lang="en-US" sz="800">
              <a:latin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;p6">
            <a:extLst>
              <a:ext uri="{FF2B5EF4-FFF2-40B4-BE49-F238E27FC236}">
                <a16:creationId xmlns:a16="http://schemas.microsoft.com/office/drawing/2014/main" id="{7390E494-C767-B676-093E-321E85A31F1F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Giselle Clarkson</a:t>
            </a:r>
            <a:endParaRPr lang="en-US"/>
          </a:p>
        </p:txBody>
      </p:sp>
      <p:pic>
        <p:nvPicPr>
          <p:cNvPr id="8" name="Picture 7" descr="Tawaki 1">
            <a:extLst>
              <a:ext uri="{FF2B5EF4-FFF2-40B4-BE49-F238E27FC236}">
                <a16:creationId xmlns:a16="http://schemas.microsoft.com/office/drawing/2014/main" id="{36D5DF97-7A42-ACC7-BAA1-F0431C97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2" y="949452"/>
            <a:ext cx="3825861" cy="5460616"/>
          </a:xfrm>
          <a:prstGeom prst="rect">
            <a:avLst/>
          </a:prstGeom>
        </p:spPr>
      </p:pic>
      <p:pic>
        <p:nvPicPr>
          <p:cNvPr id="11" name="Picture 10" descr="A map of birds and a map of the world&#10;&#10;Description automatically generated">
            <a:extLst>
              <a:ext uri="{FF2B5EF4-FFF2-40B4-BE49-F238E27FC236}">
                <a16:creationId xmlns:a16="http://schemas.microsoft.com/office/drawing/2014/main" id="{0611668D-CE02-F420-D94A-7508B290B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60" t="1812" r="560" b="9336"/>
          <a:stretch/>
        </p:blipFill>
        <p:spPr>
          <a:xfrm>
            <a:off x="4525347" y="814095"/>
            <a:ext cx="4163790" cy="2612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DF3508-07D6-1C55-8CC3-DAE0F17D26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" t="-2987" b="171"/>
          <a:stretch/>
        </p:blipFill>
        <p:spPr>
          <a:xfrm>
            <a:off x="4553698" y="3429194"/>
            <a:ext cx="4135453" cy="30235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BAF80-CE7B-902B-E96D-2A09E4750EB6}"/>
              </a:ext>
            </a:extLst>
          </p:cNvPr>
          <p:cNvSpPr txBox="1"/>
          <p:nvPr/>
        </p:nvSpPr>
        <p:spPr>
          <a:xfrm rot="5400000">
            <a:off x="6863025" y="3533260"/>
            <a:ext cx="385856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</a:rPr>
              <a:t>© 2024 Hauraki Gulf Forum. All Rights 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B6744-7243-82D4-EB61-290DD17E5C3C}"/>
              </a:ext>
            </a:extLst>
          </p:cNvPr>
          <p:cNvSpPr txBox="1"/>
          <p:nvPr/>
        </p:nvSpPr>
        <p:spPr>
          <a:xfrm rot="5400000">
            <a:off x="3014505" y="2215662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Verdana"/>
                <a:ea typeface="Verdana"/>
              </a:rPr>
              <a:t>© The </a:t>
            </a:r>
            <a:r>
              <a:rPr lang="en-US" sz="800" dirty="0" err="1">
                <a:latin typeface="Verdana"/>
                <a:ea typeface="Verdana"/>
              </a:rPr>
              <a:t>Tawaki</a:t>
            </a:r>
            <a:r>
              <a:rPr lang="en-US" sz="800" dirty="0">
                <a:latin typeface="Verdana"/>
                <a:ea typeface="Verdana"/>
              </a:rPr>
              <a:t> Project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7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/>
        </p:nvSpPr>
        <p:spPr>
          <a:xfrm rot="5400000">
            <a:off x="5985298" y="5547768"/>
            <a:ext cx="14472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© Giselle Clarkson</a:t>
            </a:r>
            <a:endParaRPr lang="en-US" dirty="0"/>
          </a:p>
        </p:txBody>
      </p:sp>
      <p:sp>
        <p:nvSpPr>
          <p:cNvPr id="5" name="Google Shape;56;p6">
            <a:extLst>
              <a:ext uri="{FF2B5EF4-FFF2-40B4-BE49-F238E27FC236}">
                <a16:creationId xmlns:a16="http://schemas.microsoft.com/office/drawing/2014/main" id="{7390E494-C767-B676-093E-321E85A31F1F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Giselle Clarkson</a:t>
            </a:r>
            <a:endParaRPr lang="en-US"/>
          </a:p>
        </p:txBody>
      </p:sp>
      <p:pic>
        <p:nvPicPr>
          <p:cNvPr id="2" name="Picture 1" descr="Observologist cover LR">
            <a:extLst>
              <a:ext uri="{FF2B5EF4-FFF2-40B4-BE49-F238E27FC236}">
                <a16:creationId xmlns:a16="http://schemas.microsoft.com/office/drawing/2014/main" id="{3F6E3EC9-01E9-FA97-4B55-1F6E25E1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84" y="1147664"/>
            <a:ext cx="3991169" cy="51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/>
          <p:nvPr/>
        </p:nvSpPr>
        <p:spPr>
          <a:xfrm>
            <a:off x="7854291" y="4537909"/>
            <a:ext cx="14472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© Giselle Clarkson</a:t>
            </a:r>
            <a:endParaRPr lang="en-US" dirty="0"/>
          </a:p>
        </p:txBody>
      </p:sp>
      <p:sp>
        <p:nvSpPr>
          <p:cNvPr id="5" name="Google Shape;56;p6">
            <a:extLst>
              <a:ext uri="{FF2B5EF4-FFF2-40B4-BE49-F238E27FC236}">
                <a16:creationId xmlns:a16="http://schemas.microsoft.com/office/drawing/2014/main" id="{7390E494-C767-B676-093E-321E85A31F1F}"/>
              </a:ext>
            </a:extLst>
          </p:cNvPr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 err="1">
                <a:solidFill>
                  <a:srgbClr val="2C7C9F"/>
                </a:solidFill>
              </a:rPr>
              <a:t>Observolo</a:t>
            </a:r>
            <a:r>
              <a:rPr lang="en-AU" sz="3600" b="1">
                <a:solidFill>
                  <a:srgbClr val="2C7C9F"/>
                </a:solidFill>
              </a:rPr>
              <a:t>-what?</a:t>
            </a:r>
            <a:endParaRPr lang="en-US"/>
          </a:p>
        </p:txBody>
      </p:sp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11B26609-99DB-D6E8-3534-18A5EA59F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" r="2700" b="-443"/>
          <a:stretch/>
        </p:blipFill>
        <p:spPr>
          <a:xfrm>
            <a:off x="4667" y="2022778"/>
            <a:ext cx="9133706" cy="25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6">
            <a:extLst>
              <a:ext uri="{FF2B5EF4-FFF2-40B4-BE49-F238E27FC236}">
                <a16:creationId xmlns:a16="http://schemas.microsoft.com/office/drawing/2014/main" id="{49BF1C4B-7DEE-A10A-02D5-B57A1387901E}"/>
              </a:ext>
            </a:extLst>
          </p:cNvPr>
          <p:cNvSpPr txBox="1"/>
          <p:nvPr/>
        </p:nvSpPr>
        <p:spPr>
          <a:xfrm>
            <a:off x="445537" y="2099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AU" sz="3600" b="1">
                <a:solidFill>
                  <a:srgbClr val="2C7C9F"/>
                </a:solidFill>
              </a:rPr>
              <a:t>Why use </a:t>
            </a:r>
            <a:r>
              <a:rPr lang="en-AU" sz="3600" b="1" err="1">
                <a:solidFill>
                  <a:srgbClr val="2C7C9F"/>
                </a:solidFill>
              </a:rPr>
              <a:t>observology</a:t>
            </a:r>
            <a:r>
              <a:rPr lang="en-AU" sz="3600" b="1">
                <a:solidFill>
                  <a:srgbClr val="2C7C9F"/>
                </a:solidFill>
              </a:rPr>
              <a:t> </a:t>
            </a:r>
            <a:endParaRPr lang="en-US"/>
          </a:p>
          <a:p>
            <a:pPr algn="ctr"/>
            <a:r>
              <a:rPr lang="en-AU" sz="3600" b="1">
                <a:solidFill>
                  <a:srgbClr val="2C7C9F"/>
                </a:solidFill>
              </a:rPr>
              <a:t>in your classroom? </a:t>
            </a:r>
            <a:endParaRPr lang="en-US"/>
          </a:p>
        </p:txBody>
      </p:sp>
      <p:pic>
        <p:nvPicPr>
          <p:cNvPr id="4" name="Picture 3" descr="A stop sign and street signs&#10;&#10;Description automatically generated">
            <a:extLst>
              <a:ext uri="{FF2B5EF4-FFF2-40B4-BE49-F238E27FC236}">
                <a16:creationId xmlns:a16="http://schemas.microsoft.com/office/drawing/2014/main" id="{E8FF6E76-5AD6-35C2-1E2C-720EAE778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831" y="1487396"/>
            <a:ext cx="4664374" cy="4462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9B80D-E3AA-F90A-0FEE-D5D7A71E3772}"/>
              </a:ext>
            </a:extLst>
          </p:cNvPr>
          <p:cNvSpPr txBox="1"/>
          <p:nvPr/>
        </p:nvSpPr>
        <p:spPr>
          <a:xfrm rot="5400000">
            <a:off x="5551714" y="4923692"/>
            <a:ext cx="247189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202124"/>
                </a:solidFill>
                <a:latin typeface="Verdana"/>
                <a:ea typeface="Verdana"/>
              </a:rPr>
              <a:t>©  </a:t>
            </a:r>
            <a:r>
              <a:rPr lang="en-US" sz="800" err="1">
                <a:solidFill>
                  <a:srgbClr val="4C4C4C"/>
                </a:solidFill>
                <a:latin typeface="Verdana"/>
              </a:rPr>
              <a:t>AgnosticPreachersKid</a:t>
            </a:r>
            <a:r>
              <a:rPr lang="en-US" sz="800">
                <a:solidFill>
                  <a:srgbClr val="4C4C4C"/>
                </a:solidFill>
                <a:latin typeface="Verdana"/>
              </a:rPr>
              <a:t>, </a:t>
            </a:r>
            <a:r>
              <a:rPr lang="en-US" sz="800">
                <a:solidFill>
                  <a:srgbClr val="477DCA"/>
                </a:solidFill>
                <a:latin typeface="Verdana"/>
                <a:hlinkClick r:id="rId4"/>
              </a:rPr>
              <a:t>CC BY-SA 3.0</a:t>
            </a:r>
            <a:endParaRPr lang="en-US" sz="80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46298504"/>
      </p:ext>
    </p:extLst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F98048418244CA28177D6A12BD030" ma:contentTypeVersion="15" ma:contentTypeDescription="Create a new document." ma:contentTypeScope="" ma:versionID="5451cc7f844b4f9382d07c734e806dda">
  <xsd:schema xmlns:xsd="http://www.w3.org/2001/XMLSchema" xmlns:xs="http://www.w3.org/2001/XMLSchema" xmlns:p="http://schemas.microsoft.com/office/2006/metadata/properties" xmlns:ns2="d3f96774-ed5c-4303-bb3c-88d5d8414a6a" xmlns:ns3="0335ee8f-960b-4792-93e9-b2b8f8bfecae" targetNamespace="http://schemas.microsoft.com/office/2006/metadata/properties" ma:root="true" ma:fieldsID="9e9ff5c21a64d37fb7a20e1be043fcfa" ns2:_="" ns3:_="">
    <xsd:import namespace="d3f96774-ed5c-4303-bb3c-88d5d8414a6a"/>
    <xsd:import namespace="0335ee8f-960b-4792-93e9-b2b8f8bfe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96774-ed5c-4303-bb3c-88d5d8414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85f202-651a-4356-97e7-25d4790ca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ee8f-960b-4792-93e9-b2b8f8bfec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f720cf7-d7e3-4829-aa8c-91d70288c061}" ma:internalName="TaxCatchAll" ma:showField="CatchAllData" ma:web="0335ee8f-960b-4792-93e9-b2b8f8bfe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5ee8f-960b-4792-93e9-b2b8f8bfecae" xsi:nil="true"/>
    <lcf76f155ced4ddcb4097134ff3c332f xmlns="d3f96774-ed5c-4303-bb3c-88d5d8414a6a">
      <Terms xmlns="http://schemas.microsoft.com/office/infopath/2007/PartnerControls"/>
    </lcf76f155ced4ddcb4097134ff3c332f>
    <SharedWithUsers xmlns="0335ee8f-960b-4792-93e9-b2b8f8bfecae">
      <UserInfo>
        <DisplayName>Greta Dromgool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35E7025-1253-4F7B-A1B5-7DB978135C8B}">
  <ds:schemaRefs>
    <ds:schemaRef ds:uri="0335ee8f-960b-4792-93e9-b2b8f8bfecae"/>
    <ds:schemaRef ds:uri="d3f96774-ed5c-4303-bb3c-88d5d8414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BC1318A-F512-4D6F-9050-EDE39203CF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DE4E2D-10F7-461E-A463-964B00528045}">
  <ds:schemaRefs>
    <ds:schemaRef ds:uri="0335ee8f-960b-4792-93e9-b2b8f8bfecae"/>
    <ds:schemaRef ds:uri="d3f96774-ed5c-4303-bb3c-88d5d8414a6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22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10_Breeze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– want to keep in touch?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186</cp:revision>
  <dcterms:modified xsi:type="dcterms:W3CDTF">2024-06-14T03:45:47Z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0x010100555F98048418244CA28177D6A12BD030</vt:lpwstr>
  </property>
  <property fmtid="{D5CDD505-2E9C-101B-9397-08002B2CF9AE}" pid="3" name="Order">
    <vt:r8>2200</vt:r8>
  </property>
  <property fmtid="{D5CDD505-2E9C-101B-9397-08002B2CF9AE}" pid="4" name="MediaServiceImageTags">
    <vt:lpwstr/>
  </property>
</Properties>
</file>