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7_26BD8CAA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301" r:id="rId6"/>
    <p:sldId id="287" r:id="rId7"/>
    <p:sldId id="300" r:id="rId8"/>
    <p:sldId id="299" r:id="rId9"/>
    <p:sldId id="288" r:id="rId10"/>
    <p:sldId id="290" r:id="rId11"/>
    <p:sldId id="289" r:id="rId12"/>
    <p:sldId id="291" r:id="rId13"/>
    <p:sldId id="295" r:id="rId14"/>
    <p:sldId id="293" r:id="rId15"/>
    <p:sldId id="294" r:id="rId16"/>
    <p:sldId id="292" r:id="rId17"/>
    <p:sldId id="266" r:id="rId18"/>
  </p:sldIdLst>
  <p:sldSz cx="9144000" cy="5143500" type="screen16x9"/>
  <p:notesSz cx="6858000" cy="2228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28348D-A710-5A20-1533-4188B400EC31}" name="Vanya Bootham" initials="VB" userId="S::vanya.bootham@waikato.ac.nz::e8327fc7-73a0-4511-95b5-5a51b3dfa98b" providerId="AD"/>
  <p188:author id="{9AB20BA7-5303-66F6-849A-9A80CB513037}" name="Simone Marsters" initials="SM" userId="S::simone.marsters@waikato.ac.nz::0ec796ae-819b-42d6-9e32-559001203e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BE"/>
    <a:srgbClr val="84BAD2"/>
    <a:srgbClr val="615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B8F60-609D-16BD-6D05-97F32DC69EBD}" v="1" dt="2024-08-01T07:19:53.572"/>
    <p1510:client id="{455AF07D-F1DE-EE69-E8FE-BE585986F61D}" v="2" dt="2024-08-01T06:42:42.648"/>
    <p1510:client id="{9CBCB470-3E8D-B1B5-42B1-A00D8EF8C786}" v="171" dt="2024-07-31T05:38:56.126"/>
    <p1510:client id="{AEB4B709-3CE3-D911-0D56-41BB3A94A2DE}" v="5" dt="2024-08-02T00:04:28.288"/>
    <p1510:client id="{B02D97FD-71B5-CD28-A728-2A370D235296}" v="202" dt="2024-08-01T06:56:55.403"/>
    <p1510:client id="{DED11D3B-5681-05CD-031C-1E4126B475EC}" v="18" dt="2024-08-01T07:54:12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5"/>
        <p:guide pos="43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omments/modernComment_127_26BD8C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2E3CD4-C375-45F5-AD02-FBBE44362C8D}" authorId="{BD28348D-A710-5A20-1533-4188B400EC31}" status="resolved" created="2024-05-24T01:57:16.663" startDate="2024-05-24T03:24:25.060" dueDate="2024-05-24T03:24:25.060" assignedTo="{BD28348D-A710-5A20-1533-4188B400EC31}" complete="100000" title="@Vanya Bootham will this font colour work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9956522" sldId="295"/>
      <ac:spMk id="11" creationId="{6AE639F1-D0EC-D222-8B2C-3514FE44002A}"/>
    </ac:deMkLst>
    <p188:replyLst>
      <p188:reply id="{BB02B20D-5D54-4F92-9441-FBB8F736B2B5}" authorId="{9AB20BA7-5303-66F6-849A-9A80CB513037}" created="2024-05-24T02:00:40.408">
        <p188:txBody>
          <a:bodyPr/>
          <a:lstStyle/>
          <a:p>
            <a:r>
              <a:rPr lang="en-US"/>
              <a:t>Clicked the wrong font colour? can be changed. </a:t>
            </a:r>
          </a:p>
        </p188:txBody>
      </p188:reply>
      <p188:reply id="{8B1FB950-EEAA-4F1B-9093-0DF0FF815B9C}" authorId="{9AB20BA7-5303-66F6-849A-9A80CB513037}" created="2024-05-24T03:24:25.060">
        <p188:txBody>
          <a:bodyPr/>
          <a:lstStyle/>
          <a:p>
            <a:r>
              <a:rPr lang="en-US"/>
              <a:t>[@Vanya Bootham] will this font colour work? </a:t>
            </a:r>
          </a:p>
        </p188:txBody>
      </p188:reply>
    </p188:replyLst>
    <p188:txBody>
      <a:bodyPr/>
      <a:lstStyle/>
      <a:p>
        <a:r>
          <a:rPr lang="en-US"/>
          <a:t>[@Greta Dromgool ][@Simone Marsters] any reason why this font is so faint, more than other pages? it wouldn't pass accessibility guidelines as it is.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5-24T03:24:25.060" id="{98E08772-E8DB-44A1-94AC-3308F665AB5A}">
              <p228:atrbtn authorId="{9AB20BA7-5303-66F6-849A-9A80CB513037}"/>
              <p228:anchr>
                <p228:comment id="{8B1FB950-EEAA-4F1B-9093-0DF0FF815B9C}"/>
              </p228:anchr>
              <p228:add/>
            </p228:event>
            <p228:event time="2024-05-24T03:24:25.060" id="{B7CC4D49-CB66-42C3-8C02-FEAB4A96D38F}">
              <p228:atrbtn authorId="{9AB20BA7-5303-66F6-849A-9A80CB513037}"/>
              <p228:anchr>
                <p228:comment id="{8B1FB950-EEAA-4F1B-9093-0DF0FF815B9C}"/>
              </p228:anchr>
              <p228:asgn authorId="{BD28348D-A710-5A20-1533-4188B400EC31}"/>
            </p228:event>
            <p228:event time="2024-05-24T03:24:25.060" id="{43D93D5C-3AEC-4CD0-93D7-26C174EEA66B}">
              <p228:atrbtn authorId="{9AB20BA7-5303-66F6-849A-9A80CB513037}"/>
              <p228:anchr>
                <p228:comment id="{8B1FB950-EEAA-4F1B-9093-0DF0FF815B9C}"/>
              </p228:anchr>
              <p228:date stDt="2024-05-24T03:24:25.060" endDt="2024-05-24T03:24:25.060"/>
            </p228:event>
            <p228:event time="2024-05-24T03:24:25.060" id="{0D22F204-81E0-4F24-A680-A833B6FA50E1}">
              <p228:atrbtn authorId="{9AB20BA7-5303-66F6-849A-9A80CB513037}"/>
              <p228:anchr>
                <p228:comment id="{8B1FB950-EEAA-4F1B-9093-0DF0FF815B9C}"/>
              </p228:anchr>
              <p228:title val="@Vanya Bootham will this font colour work?"/>
            </p228:event>
            <p228:event time="2024-05-24T03:53:43.700" id="{75E95368-FE31-4F33-A0C3-0E5F4C2FD5D3}">
              <p228:atrbtn authorId="{BD28348D-A710-5A20-1533-4188B400EC31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49472-F6A9-484F-9D8A-50B582E8374C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7BD574-C6D6-403E-B95E-7FCF5944307B}">
      <dgm:prSet/>
      <dgm:spPr/>
      <dgm:t>
        <a:bodyPr/>
        <a:lstStyle/>
        <a:p>
          <a:r>
            <a:rPr lang="mi-NZ" b="0" i="0"/>
            <a:t>Titiro whakamuri, haere whakamua. Ngā mahi tika, ngā mahi kāore e tika ana! </a:t>
          </a:r>
          <a:endParaRPr lang="en-NZ"/>
        </a:p>
      </dgm:t>
    </dgm:pt>
    <dgm:pt modelId="{66CDB130-6D28-47B4-9BAB-7C064FEFDC35}" type="parTrans" cxnId="{398734F4-1C2C-4FA8-8117-F5A87D4C6C12}">
      <dgm:prSet/>
      <dgm:spPr/>
      <dgm:t>
        <a:bodyPr/>
        <a:lstStyle/>
        <a:p>
          <a:endParaRPr lang="en-US"/>
        </a:p>
      </dgm:t>
    </dgm:pt>
    <dgm:pt modelId="{960A522C-22A9-40F6-84F4-8B9D51568CAD}" type="sibTrans" cxnId="{398734F4-1C2C-4FA8-8117-F5A87D4C6C12}">
      <dgm:prSet/>
      <dgm:spPr/>
      <dgm:t>
        <a:bodyPr/>
        <a:lstStyle/>
        <a:p>
          <a:endParaRPr lang="en-US"/>
        </a:p>
      </dgm:t>
    </dgm:pt>
    <dgm:pt modelId="{1D8DA216-2B3A-4117-844D-CF6CDF2388CA}">
      <dgm:prSet/>
      <dgm:spPr/>
      <dgm:t>
        <a:bodyPr/>
        <a:lstStyle/>
        <a:p>
          <a:pPr rtl="0"/>
          <a:r>
            <a:rPr lang="mi-NZ" b="0" i="0"/>
            <a:t>Kei te hiahia mōhio mātou he pēhea te āhua o tō mātou taiao i mua tonu tō whānautanga. Ka arataki koe i te rangahautanga mā te kōrero ki tētahi o te whānau, he kaiako, he kanohi nō te iwi e taea ai te whāngai mai ēnei kōrero ki a koe. </a:t>
          </a:r>
          <a:endParaRPr lang="en-NZ"/>
        </a:p>
      </dgm:t>
    </dgm:pt>
    <dgm:pt modelId="{606F2EB9-2851-434C-9170-CAFA93DFB4F3}" type="parTrans" cxnId="{200942CB-7378-4B09-B861-B6D415FADF68}">
      <dgm:prSet/>
      <dgm:spPr/>
      <dgm:t>
        <a:bodyPr/>
        <a:lstStyle/>
        <a:p>
          <a:endParaRPr lang="en-US"/>
        </a:p>
      </dgm:t>
    </dgm:pt>
    <dgm:pt modelId="{4CA788F6-34DC-4AD8-982D-7AFAD47B828D}" type="sibTrans" cxnId="{200942CB-7378-4B09-B861-B6D415FADF68}">
      <dgm:prSet/>
      <dgm:spPr/>
      <dgm:t>
        <a:bodyPr/>
        <a:lstStyle/>
        <a:p>
          <a:endParaRPr lang="en-US"/>
        </a:p>
      </dgm:t>
    </dgm:pt>
    <dgm:pt modelId="{368C5655-46D9-4587-969C-3DB5B9E56C08}" type="pres">
      <dgm:prSet presAssocID="{E6149472-F6A9-484F-9D8A-50B582E83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543E71-7E45-41CE-A3A7-4B7C73B29F38}" type="pres">
      <dgm:prSet presAssocID="{0D7BD574-C6D6-403E-B95E-7FCF5944307B}" presName="hierRoot1" presStyleCnt="0"/>
      <dgm:spPr/>
    </dgm:pt>
    <dgm:pt modelId="{0426FA11-2F61-447C-91DC-C37701736F68}" type="pres">
      <dgm:prSet presAssocID="{0D7BD574-C6D6-403E-B95E-7FCF5944307B}" presName="composite" presStyleCnt="0"/>
      <dgm:spPr/>
    </dgm:pt>
    <dgm:pt modelId="{0C4BD413-E846-4A37-8DBF-1262C351E15E}" type="pres">
      <dgm:prSet presAssocID="{0D7BD574-C6D6-403E-B95E-7FCF5944307B}" presName="background" presStyleLbl="node0" presStyleIdx="0" presStyleCnt="2"/>
      <dgm:spPr/>
    </dgm:pt>
    <dgm:pt modelId="{AE8B138C-3FF4-4380-A841-CEEB71DF562E}" type="pres">
      <dgm:prSet presAssocID="{0D7BD574-C6D6-403E-B95E-7FCF5944307B}" presName="text" presStyleLbl="fgAcc0" presStyleIdx="0" presStyleCnt="2">
        <dgm:presLayoutVars>
          <dgm:chPref val="3"/>
        </dgm:presLayoutVars>
      </dgm:prSet>
      <dgm:spPr/>
    </dgm:pt>
    <dgm:pt modelId="{747DDB21-ED1F-4CAF-974E-027FF5AFBEDC}" type="pres">
      <dgm:prSet presAssocID="{0D7BD574-C6D6-403E-B95E-7FCF5944307B}" presName="hierChild2" presStyleCnt="0"/>
      <dgm:spPr/>
    </dgm:pt>
    <dgm:pt modelId="{D6CBDFC4-EAA9-4934-86AA-CD34E8EAD810}" type="pres">
      <dgm:prSet presAssocID="{1D8DA216-2B3A-4117-844D-CF6CDF2388CA}" presName="hierRoot1" presStyleCnt="0"/>
      <dgm:spPr/>
    </dgm:pt>
    <dgm:pt modelId="{B3E898F6-573E-4374-BBA6-5BC8F824BE0A}" type="pres">
      <dgm:prSet presAssocID="{1D8DA216-2B3A-4117-844D-CF6CDF2388CA}" presName="composite" presStyleCnt="0"/>
      <dgm:spPr/>
    </dgm:pt>
    <dgm:pt modelId="{4E72CBD0-6EB2-4F8D-90D2-9A8D7A691CBF}" type="pres">
      <dgm:prSet presAssocID="{1D8DA216-2B3A-4117-844D-CF6CDF2388CA}" presName="background" presStyleLbl="node0" presStyleIdx="1" presStyleCnt="2"/>
      <dgm:spPr/>
    </dgm:pt>
    <dgm:pt modelId="{A9BFA946-763C-4BA0-B153-7CB89028AB9F}" type="pres">
      <dgm:prSet presAssocID="{1D8DA216-2B3A-4117-844D-CF6CDF2388CA}" presName="text" presStyleLbl="fgAcc0" presStyleIdx="1" presStyleCnt="2">
        <dgm:presLayoutVars>
          <dgm:chPref val="3"/>
        </dgm:presLayoutVars>
      </dgm:prSet>
      <dgm:spPr/>
    </dgm:pt>
    <dgm:pt modelId="{124AF4A3-6D2D-47E5-8F56-AA63156184E7}" type="pres">
      <dgm:prSet presAssocID="{1D8DA216-2B3A-4117-844D-CF6CDF2388CA}" presName="hierChild2" presStyleCnt="0"/>
      <dgm:spPr/>
    </dgm:pt>
  </dgm:ptLst>
  <dgm:cxnLst>
    <dgm:cxn modelId="{B4DB2A39-F4ED-4BD9-801A-CB05B4CC5541}" type="presOf" srcId="{E6149472-F6A9-484F-9D8A-50B582E8374C}" destId="{368C5655-46D9-4587-969C-3DB5B9E56C08}" srcOrd="0" destOrd="0" presId="urn:microsoft.com/office/officeart/2005/8/layout/hierarchy1"/>
    <dgm:cxn modelId="{8A6F3D8F-A9C7-4EBF-ADEE-22E21B36592F}" type="presOf" srcId="{1D8DA216-2B3A-4117-844D-CF6CDF2388CA}" destId="{A9BFA946-763C-4BA0-B153-7CB89028AB9F}" srcOrd="0" destOrd="0" presId="urn:microsoft.com/office/officeart/2005/8/layout/hierarchy1"/>
    <dgm:cxn modelId="{5544BFB4-993F-4536-9A2C-0269A253FCC1}" type="presOf" srcId="{0D7BD574-C6D6-403E-B95E-7FCF5944307B}" destId="{AE8B138C-3FF4-4380-A841-CEEB71DF562E}" srcOrd="0" destOrd="0" presId="urn:microsoft.com/office/officeart/2005/8/layout/hierarchy1"/>
    <dgm:cxn modelId="{200942CB-7378-4B09-B861-B6D415FADF68}" srcId="{E6149472-F6A9-484F-9D8A-50B582E8374C}" destId="{1D8DA216-2B3A-4117-844D-CF6CDF2388CA}" srcOrd="1" destOrd="0" parTransId="{606F2EB9-2851-434C-9170-CAFA93DFB4F3}" sibTransId="{4CA788F6-34DC-4AD8-982D-7AFAD47B828D}"/>
    <dgm:cxn modelId="{398734F4-1C2C-4FA8-8117-F5A87D4C6C12}" srcId="{E6149472-F6A9-484F-9D8A-50B582E8374C}" destId="{0D7BD574-C6D6-403E-B95E-7FCF5944307B}" srcOrd="0" destOrd="0" parTransId="{66CDB130-6D28-47B4-9BAB-7C064FEFDC35}" sibTransId="{960A522C-22A9-40F6-84F4-8B9D51568CAD}"/>
    <dgm:cxn modelId="{2AA47165-2085-47E8-881E-66E71835DB6B}" type="presParOf" srcId="{368C5655-46D9-4587-969C-3DB5B9E56C08}" destId="{B2543E71-7E45-41CE-A3A7-4B7C73B29F38}" srcOrd="0" destOrd="0" presId="urn:microsoft.com/office/officeart/2005/8/layout/hierarchy1"/>
    <dgm:cxn modelId="{69291409-1809-422A-A7F0-DED968E78CD4}" type="presParOf" srcId="{B2543E71-7E45-41CE-A3A7-4B7C73B29F38}" destId="{0426FA11-2F61-447C-91DC-C37701736F68}" srcOrd="0" destOrd="0" presId="urn:microsoft.com/office/officeart/2005/8/layout/hierarchy1"/>
    <dgm:cxn modelId="{AC71716E-22BD-4992-97E6-3A04C16D5BE7}" type="presParOf" srcId="{0426FA11-2F61-447C-91DC-C37701736F68}" destId="{0C4BD413-E846-4A37-8DBF-1262C351E15E}" srcOrd="0" destOrd="0" presId="urn:microsoft.com/office/officeart/2005/8/layout/hierarchy1"/>
    <dgm:cxn modelId="{87CAAFB5-5626-43E6-A37E-25B8FC863F75}" type="presParOf" srcId="{0426FA11-2F61-447C-91DC-C37701736F68}" destId="{AE8B138C-3FF4-4380-A841-CEEB71DF562E}" srcOrd="1" destOrd="0" presId="urn:microsoft.com/office/officeart/2005/8/layout/hierarchy1"/>
    <dgm:cxn modelId="{C7F6211C-902A-40ED-A0D3-7CBA5A600C4A}" type="presParOf" srcId="{B2543E71-7E45-41CE-A3A7-4B7C73B29F38}" destId="{747DDB21-ED1F-4CAF-974E-027FF5AFBEDC}" srcOrd="1" destOrd="0" presId="urn:microsoft.com/office/officeart/2005/8/layout/hierarchy1"/>
    <dgm:cxn modelId="{0E160180-D2FF-4C29-9146-C702F181B71D}" type="presParOf" srcId="{368C5655-46D9-4587-969C-3DB5B9E56C08}" destId="{D6CBDFC4-EAA9-4934-86AA-CD34E8EAD810}" srcOrd="1" destOrd="0" presId="urn:microsoft.com/office/officeart/2005/8/layout/hierarchy1"/>
    <dgm:cxn modelId="{22C175BE-622F-44B7-86F4-B4E5207CB1A5}" type="presParOf" srcId="{D6CBDFC4-EAA9-4934-86AA-CD34E8EAD810}" destId="{B3E898F6-573E-4374-BBA6-5BC8F824BE0A}" srcOrd="0" destOrd="0" presId="urn:microsoft.com/office/officeart/2005/8/layout/hierarchy1"/>
    <dgm:cxn modelId="{2903C827-1FB2-4011-9058-25FEC5F336D7}" type="presParOf" srcId="{B3E898F6-573E-4374-BBA6-5BC8F824BE0A}" destId="{4E72CBD0-6EB2-4F8D-90D2-9A8D7A691CBF}" srcOrd="0" destOrd="0" presId="urn:microsoft.com/office/officeart/2005/8/layout/hierarchy1"/>
    <dgm:cxn modelId="{A1319EE2-BCC7-4CB3-B51A-E4C278B4C858}" type="presParOf" srcId="{B3E898F6-573E-4374-BBA6-5BC8F824BE0A}" destId="{A9BFA946-763C-4BA0-B153-7CB89028AB9F}" srcOrd="1" destOrd="0" presId="urn:microsoft.com/office/officeart/2005/8/layout/hierarchy1"/>
    <dgm:cxn modelId="{C084DC5C-8CC9-41F2-A470-1F356B4F0EFE}" type="presParOf" srcId="{D6CBDFC4-EAA9-4934-86AA-CD34E8EAD810}" destId="{124AF4A3-6D2D-47E5-8F56-AA63156184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BD413-E846-4A37-8DBF-1262C351E15E}">
      <dsp:nvSpPr>
        <dsp:cNvPr id="0" name=""/>
        <dsp:cNvSpPr/>
      </dsp:nvSpPr>
      <dsp:spPr>
        <a:xfrm>
          <a:off x="1004" y="391595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8B138C-3FF4-4380-A841-CEEB71DF562E}">
      <dsp:nvSpPr>
        <dsp:cNvPr id="0" name=""/>
        <dsp:cNvSpPr/>
      </dsp:nvSpPr>
      <dsp:spPr>
        <a:xfrm>
          <a:off x="392794" y="763796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700" b="0" i="0" kern="1200"/>
            <a:t>Titiro whakamuri, haere whakamua. Ngā mahi tika, ngā mahi kāore e tika ana! </a:t>
          </a:r>
          <a:endParaRPr lang="en-NZ" sz="1700" kern="1200"/>
        </a:p>
      </dsp:txBody>
      <dsp:txXfrm>
        <a:off x="458374" y="829376"/>
        <a:ext cx="3394950" cy="2107920"/>
      </dsp:txXfrm>
    </dsp:sp>
    <dsp:sp modelId="{4E72CBD0-6EB2-4F8D-90D2-9A8D7A691CBF}">
      <dsp:nvSpPr>
        <dsp:cNvPr id="0" name=""/>
        <dsp:cNvSpPr/>
      </dsp:nvSpPr>
      <dsp:spPr>
        <a:xfrm>
          <a:off x="4310695" y="391595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BFA946-763C-4BA0-B153-7CB89028AB9F}">
      <dsp:nvSpPr>
        <dsp:cNvPr id="0" name=""/>
        <dsp:cNvSpPr/>
      </dsp:nvSpPr>
      <dsp:spPr>
        <a:xfrm>
          <a:off x="4702485" y="763796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700" b="0" i="0" kern="1200"/>
            <a:t>Kei te hiahia mōhio mātou he pēhea te āhua o tō mātou taiao i mua tonu tō whānautanga. Ka arataki koe i te rangahautanga mā te kōrero ki tētahi o te whānau, he kaiako, he kanohi nō te iwi e taea ai te whāngai mai ēnei kōrero ki a koe. </a:t>
          </a:r>
          <a:endParaRPr lang="en-NZ" sz="1700" kern="1200"/>
        </a:p>
      </dsp:txBody>
      <dsp:txXfrm>
        <a:off x="4768065" y="829376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BACA6-E5E2-40AB-9A8C-FDE9B303F6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D71B-0D9A-4B0A-8879-E3056A07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062CF-6E20-48DF-9319-BBB846A70058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293F4-756B-415B-BE53-03E40D5636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4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resources/458-ake-ake-forever-and-ev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72gLdVS0c&amp;ab_channel=MuseumofNewZealandTePapaTongarew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videos/2216-nga-korero-o-nehe-a-nga-man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sciencelearn.org.nz/documents/files/000/001/299/original/Titiro_whakamuri_Haere_whakamua%E2%80%8B.pdf?172228827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careresearch.co.nz/tools-and-resources/education/the-story-of-tui/maori-nam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andcareresearch.co.nz/tools-and-resources/education/the-story-of-tui/the-story-of-tui-nga-korero-o-te-tui-video-series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erna_fuscata_flight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3840ec96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73840ec96e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 for tauira in this activity: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Cultural Identity</a:t>
            </a:r>
            <a:r>
              <a:rPr lang="en-US"/>
              <a:t>: Fostering a sense of cultural identity and pride in students' Māori heritage through the exploration of indigenous perspectives on science and the environment.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Whakapapa</a:t>
            </a:r>
            <a:r>
              <a:rPr lang="en-US"/>
              <a:t>: Understanding the interconnectedness and relationships within the natural world, including genealogy, ecological systems and environmental sustainability.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Tikanga</a:t>
            </a:r>
            <a:r>
              <a:rPr lang="en-US"/>
              <a:t>: Applying tikanga (protocols) and kaitiakitanga (guardianship) principles to science learning, including ethical considerations and responsibilities towards the environment.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Observation and Inquiry</a:t>
            </a:r>
            <a:r>
              <a:rPr lang="en-US"/>
              <a:t>: Developing skills in observation, inquiry and investigation through hands-on experiences and culturally relevant contexts.</a:t>
            </a:r>
            <a:endParaRPr/>
          </a:p>
        </p:txBody>
      </p:sp>
      <p:sp>
        <p:nvSpPr>
          <p:cNvPr id="270" name="Google Shape;270;g273840ec96e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Activity notes:</a:t>
            </a:r>
          </a:p>
          <a:p>
            <a:r>
              <a:rPr lang="en-US">
                <a:cs typeface="Calibri"/>
              </a:rPr>
              <a:t>This</a:t>
            </a:r>
            <a:r>
              <a:rPr lang="en-US"/>
              <a:t> activity uses the </a:t>
            </a:r>
            <a:r>
              <a:rPr lang="en-US">
                <a:hlinkClick r:id="rId3"/>
              </a:rPr>
              <a:t>Ake Ake – forever and ever</a:t>
            </a:r>
            <a:r>
              <a:rPr lang="en-US"/>
              <a:t> model to explore changes in the local environment. You will need to provide photographs or picture maps showing how the local area you are using for this exercise – school, beach, park or marae – looked in the past.</a:t>
            </a:r>
            <a:endParaRPr lang="en-US"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Prompt thinking by asking children to closely examine the photographs or picture maps of the past.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What do you notice?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Do you </a:t>
            </a:r>
            <a:r>
              <a:rPr lang="en-US" err="1">
                <a:ea typeface="Calibri"/>
                <a:cs typeface="Calibri"/>
              </a:rPr>
              <a:t>recognise</a:t>
            </a:r>
            <a:r>
              <a:rPr lang="en-US">
                <a:ea typeface="Calibri"/>
                <a:cs typeface="Calibri"/>
              </a:rPr>
              <a:t> the area?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What can you say about how the area looks now?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Why do you think that has happened?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Do you think the wildlife, plant life is thriving? Why not?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What do we see now?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Choose an area in the school where the students could work mostly undisturbed. </a:t>
            </a:r>
          </a:p>
          <a:p>
            <a:r>
              <a:rPr lang="en-US">
                <a:ea typeface="Calibri"/>
                <a:cs typeface="Calibri"/>
              </a:rPr>
              <a:t>Focus them on the view they have in front of them – they may go broad or they may want to focus in a particular area. Leave this up to them. The idea is for them to sketch from their perspective.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Set a time to have this completed in.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Use these prompting questions when you return to the classroom.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How would you see the area looking in the future?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What should we have in the space to make it better for everyone and everything?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How can we ensure the preservation of this space?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What action do you need to take to see this happen?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Come back together to explain what they have illustrated and why. 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594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399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Activity notes:</a:t>
            </a:r>
            <a:endParaRPr lang="en-US" b="1" u="sng">
              <a:cs typeface="Calibri"/>
            </a:endParaRPr>
          </a:p>
          <a:p>
            <a:r>
              <a:rPr lang="en-GB" u="sng">
                <a:hlinkClick r:id="rId3"/>
              </a:rPr>
              <a:t>He Paki Taonga i a Māui: Ko te Pakanga a ngā Manu | Battle of the Birds</a:t>
            </a:r>
            <a:r>
              <a:rPr lang="en-GB"/>
              <a:t> – a video from Museum of New Zealand </a:t>
            </a:r>
            <a:r>
              <a:rPr lang="en-GB" err="1"/>
              <a:t>Te</a:t>
            </a:r>
            <a:r>
              <a:rPr lang="en-GB"/>
              <a:t> Papa Tongarewa – retells the battle between seabirds and landbirds for tasty kai.</a:t>
            </a:r>
            <a:endParaRPr lang="en-US"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There is so much in this video to observe and discuss!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130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>
              <a:ea typeface="Calibri"/>
              <a:cs typeface="Calibri"/>
            </a:endParaRPr>
          </a:p>
          <a:p>
            <a:endParaRPr lang="en-NZ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03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Activity notes:</a:t>
            </a:r>
          </a:p>
          <a:p>
            <a:r>
              <a:rPr lang="en-US"/>
              <a:t>In this </a:t>
            </a:r>
            <a:r>
              <a:rPr lang="en-US" u="sng">
                <a:hlinkClick r:id="rId3"/>
              </a:rPr>
              <a:t>video</a:t>
            </a:r>
            <a:r>
              <a:rPr lang="en-US"/>
              <a:t>, </a:t>
            </a:r>
            <a:r>
              <a:rPr lang="en-US" err="1"/>
              <a:t>Te</a:t>
            </a:r>
            <a:r>
              <a:rPr lang="en-US"/>
              <a:t> Ariki encourages us to learn more about birds – the descendants of Tāne Mahuta.</a:t>
            </a:r>
            <a:endParaRPr lang="en-US">
              <a:cs typeface="Calibri"/>
            </a:endParaRPr>
          </a:p>
          <a:p>
            <a:r>
              <a:rPr lang="en-US"/>
              <a:t>Learning outcomes for </a:t>
            </a:r>
            <a:r>
              <a:rPr lang="en-US" err="1"/>
              <a:t>tauira</a:t>
            </a:r>
            <a:r>
              <a:rPr lang="en-US"/>
              <a:t> in this activity: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Cultural Identity</a:t>
            </a:r>
            <a:r>
              <a:rPr lang="en-US"/>
              <a:t>: Fostering a sense of cultural identity and pride in students' Māori heritage through the exploration of indigenous perspectives on science and the environment.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Whakapapa</a:t>
            </a:r>
            <a:r>
              <a:rPr lang="en-US"/>
              <a:t>: Understanding the interconnectedness and relationships within the natural world, including genealogy, ecological systems and environmental sustainability.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Tikanga</a:t>
            </a:r>
            <a:r>
              <a:rPr lang="en-US"/>
              <a:t>: Applying tikanga (protocols) and </a:t>
            </a:r>
            <a:r>
              <a:rPr lang="en-US" err="1"/>
              <a:t>kaitiakitanga</a:t>
            </a:r>
            <a:r>
              <a:rPr lang="en-US"/>
              <a:t> (guardianship) principles to science learning, including ethical considerations and responsibilities towards the environment.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Observation and Inquiry</a:t>
            </a:r>
            <a:r>
              <a:rPr lang="en-US"/>
              <a:t>: Developing skills in observation, inquiry and investigation through hands-on experiences and culturally relevant contexts.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188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Activity notes:</a:t>
            </a:r>
          </a:p>
          <a:p>
            <a:r>
              <a:rPr lang="en-US"/>
              <a:t>Use prompting </a:t>
            </a:r>
            <a:r>
              <a:rPr lang="en-US" err="1"/>
              <a:t>pātai</a:t>
            </a:r>
            <a:r>
              <a:rPr lang="en-US"/>
              <a:t> for </a:t>
            </a:r>
            <a:r>
              <a:rPr lang="en-US" err="1"/>
              <a:t>tauira</a:t>
            </a:r>
            <a:r>
              <a:rPr lang="en-US"/>
              <a:t> to engage in the learning prior to interviewing. Having them brainstorm what it is we need to know can really makes a difference.</a:t>
            </a:r>
          </a:p>
          <a:p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What is your connection to the whenua? 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What were some of the everyday activities you did with whānau and friends?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What were some of your fun or play activities? 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Are there any stories that you remember being told about this </a:t>
            </a:r>
            <a:r>
              <a:rPr lang="en-US" err="1"/>
              <a:t>rohe</a:t>
            </a:r>
            <a:r>
              <a:rPr lang="en-US"/>
              <a:t>?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How different is this landscape to when you were growing up? 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Did you notice the wildlife, birdlife much? 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Was there anything special about particular birds?</a:t>
            </a:r>
          </a:p>
          <a:p>
            <a:endParaRPr lang="en-US"/>
          </a:p>
          <a:p>
            <a:r>
              <a:rPr lang="en-US"/>
              <a:t>Students could use a pictorial mapping exercise as shown in slide 9 to help understand how their kaumatua saw the space they grew up in.</a:t>
            </a:r>
            <a:r>
              <a:rPr lang="en-US" b="1"/>
              <a:t> 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338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Activity notes: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This can be done alongside or in place of the Ake </a:t>
            </a:r>
            <a:r>
              <a:rPr lang="en-US" dirty="0" err="1"/>
              <a:t>ake</a:t>
            </a:r>
            <a:r>
              <a:rPr lang="en-US" dirty="0"/>
              <a:t> exercise (slide 9).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The </a:t>
            </a:r>
            <a:r>
              <a:rPr lang="en-US" dirty="0">
                <a:hlinkClick r:id="rId3"/>
              </a:rPr>
              <a:t>questionnaire</a:t>
            </a:r>
            <a:r>
              <a:rPr lang="en-US"/>
              <a:t> can be edited to include </a:t>
            </a:r>
            <a:r>
              <a:rPr lang="en-US" err="1"/>
              <a:t>pātai</a:t>
            </a:r>
            <a:r>
              <a:rPr lang="en-US"/>
              <a:t> that have come from wānanga in class.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Engage whānau </a:t>
            </a:r>
            <a:r>
              <a:rPr lang="en-US" dirty="0" err="1"/>
              <a:t>whānui</a:t>
            </a:r>
            <a:r>
              <a:rPr lang="en-US" dirty="0"/>
              <a:t> by informing them of the </a:t>
            </a:r>
            <a:r>
              <a:rPr lang="en-US" dirty="0" err="1"/>
              <a:t>kaupapa</a:t>
            </a:r>
            <a:r>
              <a:rPr lang="en-US" dirty="0"/>
              <a:t> of this mahi so as to best set up your </a:t>
            </a:r>
            <a:r>
              <a:rPr lang="en-US" dirty="0" err="1"/>
              <a:t>tamariki</a:t>
            </a:r>
            <a:r>
              <a:rPr lang="en-US" dirty="0"/>
              <a:t> for success.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Set up times and spaces for </a:t>
            </a:r>
            <a:r>
              <a:rPr lang="en-US" dirty="0" err="1"/>
              <a:t>tamariki</a:t>
            </a:r>
            <a:r>
              <a:rPr lang="en-US" dirty="0"/>
              <a:t> to conduct interviews in class, </a:t>
            </a:r>
            <a:r>
              <a:rPr lang="en-US" dirty="0" err="1"/>
              <a:t>teina</a:t>
            </a:r>
            <a:r>
              <a:rPr lang="en-US" dirty="0"/>
              <a:t> could be supported by </a:t>
            </a:r>
            <a:r>
              <a:rPr lang="en-US" dirty="0" err="1"/>
              <a:t>tuakana</a:t>
            </a:r>
            <a:r>
              <a:rPr lang="en-US" dirty="0"/>
              <a:t> in group setting, taking turns to ask questions. Use a device to record the kōrero while encouraging </a:t>
            </a:r>
            <a:r>
              <a:rPr lang="en-US" dirty="0" err="1"/>
              <a:t>tuakana</a:t>
            </a:r>
            <a:r>
              <a:rPr lang="en-US" dirty="0"/>
              <a:t> to record interesting kōrero, key words and phrases.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47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Activity notes: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hlinkClick r:id="rId3"/>
              </a:rPr>
              <a:t>The Story of Tūī | Ngā Kōrero O Te Tūī</a:t>
            </a:r>
            <a:r>
              <a:rPr lang="en-US"/>
              <a:t> from Manaaki Whenua – Landcare Research acknowledges the different names for </a:t>
            </a:r>
            <a:r>
              <a:rPr lang="en-US" err="1"/>
              <a:t>manu</a:t>
            </a:r>
            <a:r>
              <a:rPr lang="en-US"/>
              <a:t> in different </a:t>
            </a:r>
            <a:r>
              <a:rPr lang="en-US" err="1"/>
              <a:t>rohe</a:t>
            </a:r>
            <a:r>
              <a:rPr lang="en-US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 video series </a:t>
            </a:r>
            <a:r>
              <a:rPr lang="en-US">
                <a:hlinkClick r:id="rId4"/>
              </a:rPr>
              <a:t>The Story of Tūī | Ngā Kōrero O Te Tūī</a:t>
            </a:r>
            <a:r>
              <a:rPr lang="en-US"/>
              <a:t> from Manaaki Whenua – Landcare Research explores the origin and significance of some of the different Māori and English names for tūī. The videos are  in </a:t>
            </a:r>
            <a:r>
              <a:rPr lang="en-US" err="1"/>
              <a:t>te</a:t>
            </a:r>
            <a:r>
              <a:rPr lang="en-US"/>
              <a:t> </a:t>
            </a:r>
            <a:r>
              <a:rPr lang="en-US" err="1"/>
              <a:t>reo</a:t>
            </a:r>
            <a:r>
              <a:rPr lang="en-US"/>
              <a:t> Māori and English.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40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Image source: </a:t>
            </a:r>
            <a:r>
              <a:rPr lang="en-US">
                <a:hlinkClick r:id="rId3"/>
              </a:rPr>
              <a:t>https://commons.wikimedia.org/wiki/File:Sterna_fuscata_flight.JPG</a:t>
            </a:r>
            <a:r>
              <a:rPr lang="en-US"/>
              <a:t> (Public domain)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098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291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Activity note:</a:t>
            </a:r>
          </a:p>
          <a:p>
            <a:r>
              <a:rPr lang="en-US">
                <a:ea typeface="Calibri"/>
                <a:cs typeface="Calibri"/>
              </a:rPr>
              <a:t>Print this slide for use in the activity on slide 8.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688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Activity notes:</a:t>
            </a:r>
          </a:p>
          <a:p>
            <a:r>
              <a:rPr lang="en-US"/>
              <a:t>This activity has children closely examine items found grouped together at one location and then decide what is natural and what is man-made waste. 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/>
              <a:t>You will need an assortment of items, here are a few suggestions but let your imagination go! 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Balloon remnants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Straws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Bottle tops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Pieces of smooth glass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Plastics – micro (fine bits of cut up ice cream containers) and macro (plastic spoon/fork)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Sand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Shells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Feathers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String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Fishing line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Sinkers</a:t>
            </a:r>
            <a:endParaRPr lang="en-US">
              <a:cs typeface="Calibri"/>
            </a:endParaRPr>
          </a:p>
          <a:p>
            <a:r>
              <a:rPr lang="en-US"/>
              <a:t>All of these placed in a bag ready to be emptied for examination. </a:t>
            </a:r>
            <a:endParaRPr lang="en-US">
              <a:cs typeface="Calibri"/>
            </a:endParaRPr>
          </a:p>
          <a:p>
            <a:r>
              <a:rPr lang="en-US" i="1"/>
              <a:t>As an alternative, you could collect random items 'found' in the playground. The idea being that birds are consuming man-made rubbish everywhere!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Also provide: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Shallow dish or flat board and a cloth underneath (for easy clean up)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Tweezers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Magnifying glasses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Sticky notes for sorting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>
                <a:cs typeface="Calibri"/>
              </a:rPr>
              <a:t>Printed copies of the albatross on slide 7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 b="1"/>
              <a:t>Instructions for </a:t>
            </a:r>
            <a:r>
              <a:rPr lang="en-US" b="1" err="1"/>
              <a:t>tamariki</a:t>
            </a:r>
            <a:r>
              <a:rPr lang="en-US" b="1"/>
              <a:t>: </a:t>
            </a:r>
            <a:endParaRPr lang="en-US"/>
          </a:p>
          <a:p>
            <a:pPr marL="228600" indent="-228600">
              <a:buFont typeface="Arial,Sans-Serif"/>
              <a:buChar char="•"/>
            </a:pPr>
            <a:r>
              <a:rPr lang="en-US"/>
              <a:t>Carefully empty contents onto the tray or shallow dish. </a:t>
            </a:r>
            <a:endParaRPr lang="en-US">
              <a:cs typeface="Calibri"/>
            </a:endParaRPr>
          </a:p>
          <a:p>
            <a:pPr marL="228600" indent="-228600">
              <a:buFont typeface="Arial,Sans-Serif"/>
              <a:buChar char="•"/>
            </a:pPr>
            <a:r>
              <a:rPr lang="en-US"/>
              <a:t>Closely examine the contents and begin sorting them into categories. </a:t>
            </a:r>
            <a:endParaRPr lang="en-US">
              <a:cs typeface="Calibri"/>
            </a:endParaRPr>
          </a:p>
          <a:p>
            <a:pPr marL="228600" indent="-228600">
              <a:buFont typeface="Arial,Sans-Serif"/>
              <a:buChar char="•"/>
            </a:pPr>
            <a:r>
              <a:rPr lang="en-US"/>
              <a:t>Use the sticky notes to create labels.</a:t>
            </a:r>
            <a:endParaRPr lang="en-US">
              <a:ea typeface="Calibri"/>
              <a:cs typeface="Calibri"/>
            </a:endParaRPr>
          </a:p>
          <a:p>
            <a:pPr marL="228600" indent="-228600">
              <a:buFont typeface="Arial,Sans-Serif"/>
              <a:buChar char="•"/>
            </a:pPr>
            <a:r>
              <a:rPr lang="en-US"/>
              <a:t>Use the tweezers to pick up the contents to examine them more closely. 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 b="1"/>
              <a:t>Prompting questions: 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What details do you notice on closer examination of the items?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Why did the bird eat this? Was it intentional or by accident?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How do you think the rubbish has ended up in the ocean? 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Who or what is impacting the pollution of our oceans?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How can we improve the situation?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93F4-756B-415B-BE53-03E40D56367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320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FFBD18-1A8E-F740-95FB-7F5C8DBB9591}"/>
              </a:ext>
            </a:extLst>
          </p:cNvPr>
          <p:cNvGrpSpPr/>
          <p:nvPr userDrawn="1"/>
        </p:nvGrpSpPr>
        <p:grpSpPr>
          <a:xfrm>
            <a:off x="0" y="0"/>
            <a:ext cx="9144000" cy="5143499"/>
            <a:chOff x="0" y="1"/>
            <a:chExt cx="9144000" cy="51434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DED994-88D8-6F4D-AEEB-73D71F3EEB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59" t="14061" r="12094"/>
            <a:stretch/>
          </p:blipFill>
          <p:spPr>
            <a:xfrm>
              <a:off x="0" y="1"/>
              <a:ext cx="9144000" cy="51434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69B512-EEDF-A64A-9672-76F5229F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768" y="276426"/>
              <a:ext cx="5432654" cy="20350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6CE571-BD19-45DE-9539-828C090AB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506488"/>
            <a:ext cx="6858000" cy="708397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pPr algn="l"/>
            <a:r>
              <a:rPr lang="en-NZ" b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Title here……..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85E39-EE41-4E5B-B86F-910CD21C2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579862"/>
            <a:ext cx="6858000" cy="6279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sz="24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Sub-title here………………………</a:t>
            </a:r>
            <a:endParaRPr lang="en-NZ" sz="24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C356-6096-48D4-A028-470337BA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35859-103F-4C99-8293-25D4F92A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E75D-D1EC-4E04-9AF1-43FC793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918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451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559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42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607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8FA-0EB8-47A1-82E4-8931E2E7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0A72-600F-45CC-9607-9E8D69BB6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71F5-8720-4138-847B-2727088A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D5FC-D7D3-4EA8-9249-7002C3A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2396D-899D-4F40-98A8-9BB27073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377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4FFF-5250-4DD1-9510-739C881E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19321-9CA8-443B-ABEE-21DBB6C0A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9F46-723E-4CD2-991A-3AEE01A6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66429-9A45-48CE-B2A6-63C8310C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C143-301E-430D-A59F-F3DA5274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9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4E49-9C77-470A-A77E-F917DBAF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5788-8DAE-4A75-9FCA-E8C8B4030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9DA00-6AA1-4F8D-ACD3-791053C8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865D3-482C-4B0B-894D-F7B379B4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51327-517E-4846-95A7-94F5DF79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50B1E-E1E8-407B-8228-77D4DB95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494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ADA8-48E4-446B-8EA2-46B09DAC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277C7-D5C8-4370-BD33-FB7874C4C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A50A9-0DE5-416D-9955-1F2D06440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4057D-EB10-41B3-BC37-0C3005382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BB1BF-82E2-4AEF-9975-4601E2A66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517F1-7309-4600-8CC0-40C6C86E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BF39B-5B62-43EE-9581-271F7EFA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765FE-EE3A-440A-A3B7-842D271F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319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32D0-D80E-498C-953B-3D1466CA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3E01B-DB08-4809-9520-2843B2D4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8428F-B740-4A38-8CAF-700ED28E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F485D-61CB-4560-9E89-C6471D6E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84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F9CA6-BE8B-4EC8-893F-67C040E9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0671F-DCFD-4246-94B2-261D8F71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FA89A-126C-4EF6-889B-8E5666EF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97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508BF1-46E8-4002-A136-26496F9B7904}"/>
              </a:ext>
            </a:extLst>
          </p:cNvPr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90D80F9-A0C8-9042-7714-CB2B4E9F6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7011" y="102393"/>
            <a:ext cx="1034505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ABFB-C919-4488-BF26-8921B0FC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EECD-45B3-4070-9D84-C4047E3B7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D5BF9-BA28-44A6-A58F-5A5D35CB9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39D6F-1201-4D71-BA7C-E0B80827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B7DB1-E923-4E20-9087-8C70D401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15B6A-1D17-48FD-8BE0-C2BD9164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479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4C93-6797-474E-9ABE-95F0A5EB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8BD60-0390-4040-8B30-8F0F295F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13BEA-22B1-4702-B301-FA5F8909B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00E8A-A295-4809-8A49-4B262C6F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D85F4-5804-4E19-BA28-268FB95F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74DF5-8F79-4AE4-B71E-C8BE10B7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85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D2E7-9B06-4B4C-9EE0-3C70DB61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AD50E-BF84-4694-802B-6DAFFC9D2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96994-7C88-4544-A9CB-0680997C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2BE2-A33F-4A3E-A315-AAD863E5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F3DF-5F38-430D-A6E1-324441FB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6909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76FAC-22B0-4939-B94C-508E40934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A5C07-982C-4D0D-ACE1-29AA58E65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CB2C-21AF-44F2-9499-595D3549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1086-8439-4FB8-9A6D-607A196E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E27C-0D15-46B7-85CB-732C15EE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81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679CAE-1C59-BC4A-85C0-2A7B3988C8D2}"/>
              </a:ext>
            </a:extLst>
          </p:cNvPr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DB3E06-5487-A493-6776-1EA0ED255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7011" y="102393"/>
            <a:ext cx="1034505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ircuit, brush&#10;&#10;Description automatically generated">
            <a:extLst>
              <a:ext uri="{FF2B5EF4-FFF2-40B4-BE49-F238E27FC236}">
                <a16:creationId xmlns:a16="http://schemas.microsoft.com/office/drawing/2014/main" id="{738E0C6F-AEC4-4A79-BC95-909A36F81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-1" r="7101" b="27814"/>
          <a:stretch/>
        </p:blipFill>
        <p:spPr>
          <a:xfrm>
            <a:off x="1" y="-48252"/>
            <a:ext cx="9144000" cy="4026428"/>
          </a:xfrm>
          <a:prstGeom prst="rect">
            <a:avLst/>
          </a:prstGeom>
        </p:spPr>
      </p:pic>
      <p:pic>
        <p:nvPicPr>
          <p:cNvPr id="2" name="Picture 1" descr="A logo with black text&#10;&#10;Description automatically generated">
            <a:extLst>
              <a:ext uri="{FF2B5EF4-FFF2-40B4-BE49-F238E27FC236}">
                <a16:creationId xmlns:a16="http://schemas.microsoft.com/office/drawing/2014/main" id="{73EE5680-F575-FA14-76EC-F2EB5B808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4" y="4090820"/>
            <a:ext cx="2503089" cy="902145"/>
          </a:xfrm>
          <a:prstGeom prst="rect">
            <a:avLst/>
          </a:prstGeom>
        </p:spPr>
      </p:pic>
      <p:pic>
        <p:nvPicPr>
          <p:cNvPr id="4" name="Picture 3" descr="A blue explosion with black text&#10;&#10;Description automatically generated">
            <a:extLst>
              <a:ext uri="{FF2B5EF4-FFF2-40B4-BE49-F238E27FC236}">
                <a16:creationId xmlns:a16="http://schemas.microsoft.com/office/drawing/2014/main" id="{F98E6340-106B-713E-7BCF-BDD0A76440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75" y="3978174"/>
            <a:ext cx="2348823" cy="11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508BF1-46E8-4002-A136-26496F9B7904}"/>
              </a:ext>
            </a:extLst>
          </p:cNvPr>
          <p:cNvSpPr/>
          <p:nvPr userDrawn="1"/>
        </p:nvSpPr>
        <p:spPr>
          <a:xfrm>
            <a:off x="0" y="0"/>
            <a:ext cx="9144000" cy="1511846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 userDrawn="1"/>
        </p:nvSpPr>
        <p:spPr>
          <a:xfrm>
            <a:off x="539552" y="41151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Text here…..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9552" y="1851670"/>
            <a:ext cx="212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>
                <a:solidFill>
                  <a:srgbClr val="029CB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Text here…..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8C92457-615D-F535-9B13-6DBE534E4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7011" y="102393"/>
            <a:ext cx="1034505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A2B6A-8234-2948-84C5-9D3A0F80C0D5}"/>
              </a:ext>
            </a:extLst>
          </p:cNvPr>
          <p:cNvSpPr/>
          <p:nvPr userDrawn="1"/>
        </p:nvSpPr>
        <p:spPr>
          <a:xfrm>
            <a:off x="0" y="10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1783EE6-AAA9-F4CC-EAC1-E76C0C9AB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7011" y="102393"/>
            <a:ext cx="1034505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8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76D70D-146A-8143-BB41-55D8CBB1C5FF}"/>
              </a:ext>
            </a:extLst>
          </p:cNvPr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8506B07-A238-C645-A7E5-CE2028A82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4602" y="81803"/>
            <a:ext cx="1039991" cy="9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203" y="1187404"/>
            <a:ext cx="4038600" cy="3511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811" y="1187405"/>
            <a:ext cx="4038600" cy="3511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09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7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A8C6-531C-43DC-97C8-16425462A29F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3E6F-1910-4AAE-832B-8E1ADC10A6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6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5" r:id="rId3"/>
    <p:sldLayoutId id="2147483649" r:id="rId4"/>
    <p:sldLayoutId id="2147483673" r:id="rId5"/>
    <p:sldLayoutId id="2147483672" r:id="rId6"/>
    <p:sldLayoutId id="2147483650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42EEC-C802-442E-A226-A8FE75A3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30DB-765C-4F36-8FEC-3FE3F3F1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24E9-FF9B-4BB9-B489-EB8BD4EA5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1F47-2DE6-4568-B76E-A20AF58437F4}" type="datetimeFigureOut">
              <a:rPr lang="en-NZ" smtClean="0"/>
              <a:t>1/08/2024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B23B0-473D-491E-A0C1-1D3C476AB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15D9-37D6-48B4-B06B-E14746A3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ACB7-2CC1-459F-90F6-3A135F5BE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670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manist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manist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manist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manist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manist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manist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ciencelearn.org.n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72gLdVS0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gardenbirdsurvey.n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sciencelearn.org.nz/videos/2216-nga-korero-o-nehe-a-nga-manu" TargetMode="External"/><Relationship Id="rId4" Type="http://schemas.openxmlformats.org/officeDocument/2006/relationships/hyperlink" Target="http://www.sciencelearn.org.n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tatic.sciencelearn.org.nz/documents/files/000/001/299/original/Titiro_whakamuri_Haere_whakamua%E2%80%8B.pdf?172228827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careresearch.co.nz/tools-and-resources/education/the-story-of-tui/the-story-of-tui-nga-korero-o-te-tui-video-ser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Seabi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2.0/deed.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2.0/deed.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7_26BD8CAA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/>
        </p:nvSpPr>
        <p:spPr>
          <a:xfrm>
            <a:off x="215550" y="2118600"/>
            <a:ext cx="87129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800" b="1">
                <a:solidFill>
                  <a:schemeClr val="lt1"/>
                </a:solidFill>
                <a:ea typeface="+mn-lt"/>
                <a:cs typeface="+mn-lt"/>
              </a:rPr>
              <a:t>Hei </a:t>
            </a:r>
            <a:r>
              <a:rPr lang="en-US" sz="4800" b="1" err="1">
                <a:solidFill>
                  <a:schemeClr val="lt1"/>
                </a:solidFill>
                <a:ea typeface="+mn-lt"/>
                <a:cs typeface="+mn-lt"/>
              </a:rPr>
              <a:t>kaipūtaiao</a:t>
            </a:r>
            <a:r>
              <a:rPr lang="en-US" sz="4800" b="1">
                <a:solidFill>
                  <a:schemeClr val="lt1"/>
                </a:solidFill>
                <a:ea typeface="+mn-lt"/>
                <a:cs typeface="+mn-lt"/>
              </a:rPr>
              <a:t> </a:t>
            </a:r>
            <a:r>
              <a:rPr lang="en-US" sz="4800" b="1" err="1">
                <a:solidFill>
                  <a:schemeClr val="lt1"/>
                </a:solidFill>
                <a:ea typeface="+mn-lt"/>
                <a:cs typeface="+mn-lt"/>
              </a:rPr>
              <a:t>katoa</a:t>
            </a:r>
            <a:r>
              <a:rPr lang="en-US" sz="4800" b="1">
                <a:solidFill>
                  <a:schemeClr val="lt1"/>
                </a:solidFill>
                <a:ea typeface="+mn-lt"/>
                <a:cs typeface="+mn-lt"/>
              </a:rPr>
              <a:t> </a:t>
            </a:r>
            <a:r>
              <a:rPr lang="en-US" sz="4800" b="1" err="1">
                <a:solidFill>
                  <a:schemeClr val="lt1"/>
                </a:solidFill>
                <a:ea typeface="+mn-lt"/>
                <a:cs typeface="+mn-lt"/>
              </a:rPr>
              <a:t>tātou</a:t>
            </a:r>
            <a:r>
              <a:rPr lang="en-US" sz="4800" b="1">
                <a:solidFill>
                  <a:schemeClr val="lt1"/>
                </a:solidFill>
                <a:ea typeface="+mn-lt"/>
                <a:cs typeface="+mn-lt"/>
              </a:rPr>
              <a:t>!</a:t>
            </a:r>
            <a:endParaRPr lang="en-US" b="1">
              <a:solidFill>
                <a:schemeClr val="lt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6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765F-11A7-1C18-E235-4C25775F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Ebrima"/>
                <a:cs typeface="Ebrima"/>
              </a:rPr>
              <a:t>Ake…</a:t>
            </a:r>
            <a:r>
              <a:rPr lang="en-US" err="1">
                <a:latin typeface="Verdana"/>
                <a:ea typeface="Ebrima"/>
                <a:cs typeface="Ebrima"/>
              </a:rPr>
              <a:t>ake</a:t>
            </a:r>
            <a:endParaRPr lang="en-US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D6AF-4533-6F9B-3E13-2F898FE7D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Ebrima"/>
              <a:ea typeface="Ebrima"/>
              <a:cs typeface="Ebrima"/>
            </a:endParaRPr>
          </a:p>
          <a:p>
            <a:endParaRPr lang="en-US">
              <a:latin typeface="Ebrima"/>
              <a:ea typeface="Ebrima"/>
              <a:cs typeface="Ebrima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256D7A6-6E25-8BEF-3F27-F4010D5C630D}"/>
              </a:ext>
            </a:extLst>
          </p:cNvPr>
          <p:cNvSpPr txBox="1">
            <a:spLocks/>
          </p:cNvSpPr>
          <p:nvPr/>
        </p:nvSpPr>
        <p:spPr>
          <a:xfrm>
            <a:off x="2926" y="1284964"/>
            <a:ext cx="4559374" cy="3414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0" i="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i="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i="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800"/>
              </a:spcBef>
            </a:pP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Kimi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tūnga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waho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kia pai ai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tō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tirotiro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haere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whenua.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57200">
              <a:spcBef>
                <a:spcPts val="800"/>
              </a:spcBef>
            </a:pP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Kaua e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tere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rawa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, kia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āta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haere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kia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tino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Mārama ki a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tāu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kite ai!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Whai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kia tau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tō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noho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, kia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mārire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hoki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kei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pātata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mai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manu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 a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!</a:t>
            </a:r>
          </a:p>
          <a:p>
            <a:pPr marL="457200">
              <a:spcBef>
                <a:spcPts val="800"/>
              </a:spcBef>
            </a:pP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Me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waituhi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tau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kite ai,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āhua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pārekareka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rānei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 a </a:t>
            </a:r>
            <a:r>
              <a:rPr lang="en-US" sz="20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koe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.</a:t>
            </a:r>
          </a:p>
          <a:p>
            <a:pPr marL="0" indent="0">
              <a:buNone/>
            </a:pPr>
            <a:endParaRPr lang="en-US" sz="2000">
              <a:solidFill>
                <a:schemeClr val="bg2"/>
              </a:solidFill>
            </a:endParaRPr>
          </a:p>
          <a:p>
            <a:endParaRPr lang="en-US" sz="2000">
              <a:solidFill>
                <a:schemeClr val="bg2"/>
              </a:solidFill>
            </a:endParaRPr>
          </a:p>
          <a:p>
            <a:endParaRPr lang="en-US" sz="2000">
              <a:solidFill>
                <a:schemeClr val="bg2"/>
              </a:solidFill>
            </a:endParaRPr>
          </a:p>
        </p:txBody>
      </p:sp>
      <p:pic>
        <p:nvPicPr>
          <p:cNvPr id="5" name="Picture 4" descr="A group of kids sitting on grass&#10;&#10;Description automatically generated">
            <a:extLst>
              <a:ext uri="{FF2B5EF4-FFF2-40B4-BE49-F238E27FC236}">
                <a16:creationId xmlns:a16="http://schemas.microsoft.com/office/drawing/2014/main" id="{C2417ACF-C344-AB8C-11E3-43109AED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58" y="1191034"/>
            <a:ext cx="2106655" cy="2344620"/>
          </a:xfrm>
          <a:prstGeom prst="rect">
            <a:avLst/>
          </a:prstGeom>
        </p:spPr>
      </p:pic>
      <p:pic>
        <p:nvPicPr>
          <p:cNvPr id="6" name="Picture 5" descr="A group of people sitting on grass writing on papers&#10;&#10;Description automatically generated">
            <a:extLst>
              <a:ext uri="{FF2B5EF4-FFF2-40B4-BE49-F238E27FC236}">
                <a16:creationId xmlns:a16="http://schemas.microsoft.com/office/drawing/2014/main" id="{7C2DA914-488C-ADB6-8BD0-091A6D99F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" t="-72" r="165" b="136"/>
          <a:stretch/>
        </p:blipFill>
        <p:spPr>
          <a:xfrm>
            <a:off x="6757778" y="2363939"/>
            <a:ext cx="2088738" cy="2566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C3D1B-3F43-5634-5686-5FB87601BFE3}"/>
              </a:ext>
            </a:extLst>
          </p:cNvPr>
          <p:cNvSpPr txBox="1"/>
          <p:nvPr/>
        </p:nvSpPr>
        <p:spPr>
          <a:xfrm>
            <a:off x="5407329" y="4832250"/>
            <a:ext cx="45465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© Arataki School </a:t>
            </a:r>
            <a:r>
              <a:rPr lang="en-US" sz="700">
                <a:latin typeface="Verdana"/>
                <a:ea typeface="Verdana"/>
                <a:cs typeface="+mn-lt"/>
              </a:rPr>
              <a:t>and </a:t>
            </a:r>
            <a:endParaRPr lang="en-US" sz="700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University of Waikato </a:t>
            </a:r>
            <a:r>
              <a:rPr lang="en-US" sz="700" err="1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Te</a:t>
            </a: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 Whare Wānanga o Waikato l </a:t>
            </a:r>
            <a:r>
              <a:rPr lang="en-US" sz="700">
                <a:latin typeface="Verdana"/>
                <a:ea typeface="Verdana"/>
                <a:cs typeface="+mn-lt"/>
                <a:hlinkClick r:id="rId5"/>
              </a:rPr>
              <a:t>www.sciencelearn.org.nz</a:t>
            </a:r>
            <a:endParaRPr lang="en-US" sz="700">
              <a:latin typeface="Verdana"/>
              <a:ea typeface="Verdana"/>
              <a:cs typeface="+mn-lt"/>
            </a:endParaRPr>
          </a:p>
          <a:p>
            <a:endParaRPr lang="en-US" sz="600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78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A5D9-A600-DD1A-D79D-348D0D38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Ebrima"/>
                <a:cs typeface="Ebrima"/>
              </a:rPr>
              <a:t>Ake…</a:t>
            </a:r>
            <a:r>
              <a:rPr lang="en-US" err="1">
                <a:latin typeface="Verdana"/>
                <a:ea typeface="Ebrima"/>
                <a:cs typeface="Ebrima"/>
              </a:rPr>
              <a:t>ake</a:t>
            </a:r>
            <a:endParaRPr lang="en-US">
              <a:latin typeface="Verdana"/>
              <a:ea typeface="Ebrima"/>
              <a:cs typeface="Ebri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CD13-C111-4E8C-C4D5-5F8444623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516" y="1695186"/>
            <a:ext cx="4231125" cy="2298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Me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waituhi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koe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i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ngā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whakaaro e aro ana ki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tō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wāhi o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tua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ake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nei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Ebrima"/>
              </a:rPr>
              <a:t>! </a:t>
            </a:r>
          </a:p>
        </p:txBody>
      </p:sp>
      <p:pic>
        <p:nvPicPr>
          <p:cNvPr id="5" name="Picture 4" descr="A group of boys sitting on rocks in a field&#10;&#10;Description automatically generated">
            <a:extLst>
              <a:ext uri="{FF2B5EF4-FFF2-40B4-BE49-F238E27FC236}">
                <a16:creationId xmlns:a16="http://schemas.microsoft.com/office/drawing/2014/main" id="{F886BE4E-FA88-DA45-1A6A-5B892211B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" r="138" b="4789"/>
          <a:stretch/>
        </p:blipFill>
        <p:spPr>
          <a:xfrm>
            <a:off x="4573580" y="1557003"/>
            <a:ext cx="2527859" cy="2928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C6244-38B0-5A6A-1EAA-169CFF5DB11C}"/>
              </a:ext>
            </a:extLst>
          </p:cNvPr>
          <p:cNvSpPr txBox="1"/>
          <p:nvPr/>
        </p:nvSpPr>
        <p:spPr>
          <a:xfrm>
            <a:off x="4509829" y="4488698"/>
            <a:ext cx="51657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© Arataki School </a:t>
            </a:r>
            <a:r>
              <a:rPr lang="en-US" sz="700">
                <a:latin typeface="Verdana"/>
                <a:ea typeface="Verdana"/>
                <a:cs typeface="+mn-lt"/>
              </a:rPr>
              <a:t>and </a:t>
            </a:r>
            <a:endParaRPr lang="en-US" sz="700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University of Waikato </a:t>
            </a:r>
            <a:r>
              <a:rPr lang="en-US" sz="700" err="1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Te</a:t>
            </a: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+mn-lt"/>
              </a:rPr>
              <a:t> Whare Wānanga o Waikato l </a:t>
            </a:r>
            <a:r>
              <a:rPr lang="en-US" sz="700">
                <a:latin typeface="Verdana"/>
                <a:ea typeface="Verdana"/>
                <a:cs typeface="+mn-lt"/>
                <a:hlinkClick r:id="rId4"/>
              </a:rPr>
              <a:t>www.sciencelearn.org.nz</a:t>
            </a:r>
            <a:endParaRPr lang="en-US" sz="700">
              <a:latin typeface="Verdana"/>
              <a:ea typeface="Verdana"/>
              <a:cs typeface="+mn-lt"/>
            </a:endParaRPr>
          </a:p>
          <a:p>
            <a:endParaRPr lang="en-US" sz="1000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84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2E80-9F42-B785-5D5D-9DD90D0C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248346" cy="857250"/>
          </a:xfrm>
        </p:spPr>
        <p:txBody>
          <a:bodyPr/>
          <a:lstStyle/>
          <a:p>
            <a:r>
              <a:rPr lang="en-US">
                <a:latin typeface="Verdana"/>
                <a:ea typeface="Ebrima"/>
                <a:cs typeface="Ebrima"/>
              </a:rPr>
              <a:t>Ko </a:t>
            </a:r>
            <a:r>
              <a:rPr lang="en-US" err="1">
                <a:latin typeface="Verdana"/>
                <a:ea typeface="Ebrima"/>
                <a:cs typeface="Ebrima"/>
              </a:rPr>
              <a:t>te</a:t>
            </a:r>
            <a:r>
              <a:rPr lang="en-US">
                <a:latin typeface="Verdana"/>
                <a:ea typeface="Ebrima"/>
                <a:cs typeface="Ebrima"/>
              </a:rPr>
              <a:t> </a:t>
            </a:r>
            <a:r>
              <a:rPr lang="en-US" err="1">
                <a:latin typeface="Verdana"/>
                <a:ea typeface="Ebrima"/>
                <a:cs typeface="Ebrima"/>
              </a:rPr>
              <a:t>pakanga</a:t>
            </a:r>
            <a:r>
              <a:rPr lang="en-US">
                <a:latin typeface="Verdana"/>
                <a:ea typeface="Ebrima"/>
                <a:cs typeface="Ebrima"/>
              </a:rPr>
              <a:t> a </a:t>
            </a:r>
            <a:r>
              <a:rPr lang="en-US" err="1">
                <a:latin typeface="Verdana"/>
                <a:ea typeface="Ebrima"/>
                <a:cs typeface="Ebrima"/>
              </a:rPr>
              <a:t>ngā</a:t>
            </a:r>
            <a:r>
              <a:rPr lang="en-US"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latin typeface="Verdana"/>
                <a:ea typeface="Ebrima"/>
                <a:cs typeface="Ebrima"/>
              </a:rPr>
              <a:t>manu</a:t>
            </a:r>
            <a:endParaRPr lang="en-US" err="1">
              <a:latin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45022-B2AA-69E4-29D5-0CA2BCE98F60}"/>
              </a:ext>
            </a:extLst>
          </p:cNvPr>
          <p:cNvSpPr txBox="1"/>
          <p:nvPr/>
        </p:nvSpPr>
        <p:spPr>
          <a:xfrm>
            <a:off x="6827622" y="4300071"/>
            <a:ext cx="690186" cy="203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Calibri"/>
              </a:rPr>
              <a:t>© </a:t>
            </a:r>
            <a:r>
              <a:rPr lang="en-US" sz="700" err="1">
                <a:latin typeface="Verdana"/>
                <a:ea typeface="Calibri"/>
                <a:cs typeface="Calibri"/>
              </a:rPr>
              <a:t>Te</a:t>
            </a:r>
            <a:r>
              <a:rPr lang="en-US" sz="700">
                <a:latin typeface="Verdana"/>
                <a:ea typeface="Calibri"/>
                <a:cs typeface="Calibri"/>
              </a:rPr>
              <a:t> Papa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71EC0-41E1-9943-8A49-A61176AEE6F0}"/>
              </a:ext>
            </a:extLst>
          </p:cNvPr>
          <p:cNvSpPr txBox="1"/>
          <p:nvPr/>
        </p:nvSpPr>
        <p:spPr>
          <a:xfrm>
            <a:off x="1439133" y="4396045"/>
            <a:ext cx="62605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Anei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te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kiriata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nō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Te Papa Tongarewa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Paki Taonga i a Māui: Ko te Pakanga a ngā Manu |Battle of the Birds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  <a:p>
            <a:pPr algn="l"/>
            <a:endParaRPr lang="en-US">
              <a:cs typeface="Calibri"/>
            </a:endParaRPr>
          </a:p>
        </p:txBody>
      </p:sp>
      <p:pic>
        <p:nvPicPr>
          <p:cNvPr id="8" name="Content Placeholder 7" descr="A group of birds flying in the sky&#10;&#10;Description automatically generated">
            <a:extLst>
              <a:ext uri="{FF2B5EF4-FFF2-40B4-BE49-F238E27FC236}">
                <a16:creationId xmlns:a16="http://schemas.microsoft.com/office/drawing/2014/main" id="{E55FEFE2-8218-3F8F-B075-7BB6E88911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60387" y="1180333"/>
            <a:ext cx="5672890" cy="3124586"/>
          </a:xfrm>
        </p:spPr>
      </p:pic>
    </p:spTree>
    <p:extLst>
      <p:ext uri="{BB962C8B-B14F-4D97-AF65-F5344CB8AC3E}">
        <p14:creationId xmlns:p14="http://schemas.microsoft.com/office/powerpoint/2010/main" val="300844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ircuit, brush&#10;&#10;Description automatically generated">
            <a:extLst>
              <a:ext uri="{FF2B5EF4-FFF2-40B4-BE49-F238E27FC236}">
                <a16:creationId xmlns:a16="http://schemas.microsoft.com/office/drawing/2014/main" id="{738E0C6F-AEC4-4A79-BC95-909A36F81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-1" r="7101" b="27814"/>
          <a:stretch/>
        </p:blipFill>
        <p:spPr>
          <a:xfrm>
            <a:off x="1" y="-48252"/>
            <a:ext cx="9144000" cy="4026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7ADC8E-4BAD-214B-9BBB-77422A041083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392B3-0EEA-4E44-8E93-C52E83C0DDAB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A79A2-8BE1-B84C-BEEB-AA6EA82F00FF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D09E8-C896-49FE-9221-3C9F3C9C5EAF}"/>
              </a:ext>
            </a:extLst>
          </p:cNvPr>
          <p:cNvSpPr txBox="1"/>
          <p:nvPr/>
        </p:nvSpPr>
        <p:spPr>
          <a:xfrm>
            <a:off x="2735694" y="3237671"/>
            <a:ext cx="39462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/>
                <a:ea typeface="Verdana"/>
                <a:cs typeface="Ebrima"/>
                <a:hlinkClick r:id="rId4"/>
              </a:rPr>
              <a:t>gardenbirdsurvey.nz</a:t>
            </a:r>
            <a:endParaRPr lang="en-US" sz="2400" b="1">
              <a:latin typeface="Verdana"/>
              <a:ea typeface="Verdana"/>
              <a:cs typeface="Ebri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C7F84-EAEC-4CB4-9128-3DABB0812D35}"/>
              </a:ext>
            </a:extLst>
          </p:cNvPr>
          <p:cNvSpPr txBox="1"/>
          <p:nvPr/>
        </p:nvSpPr>
        <p:spPr>
          <a:xfrm>
            <a:off x="1243956" y="962288"/>
            <a:ext cx="69035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Āwhina</a:t>
            </a:r>
            <a:r>
              <a:rPr lang="en-US" sz="3600" b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mai</a:t>
            </a:r>
            <a:r>
              <a:rPr lang="en-US" sz="3600" b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 kia </a:t>
            </a:r>
            <a:r>
              <a:rPr lang="en-US" sz="3600" b="1" err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whaihua</a:t>
            </a:r>
            <a:r>
              <a:rPr lang="en-US" sz="3600" b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 a ngā manu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95DAB-B9DE-42EB-870E-4794643BA767}"/>
              </a:ext>
            </a:extLst>
          </p:cNvPr>
          <p:cNvSpPr txBox="1"/>
          <p:nvPr/>
        </p:nvSpPr>
        <p:spPr>
          <a:xfrm>
            <a:off x="1578543" y="2571750"/>
            <a:ext cx="6843562" cy="656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Verdana"/>
                <a:ea typeface="Ebrima"/>
                <a:cs typeface="Ebrima"/>
              </a:rPr>
              <a:t>29 Hune ki </a:t>
            </a:r>
            <a:r>
              <a:rPr lang="en-US" sz="3600" err="1">
                <a:solidFill>
                  <a:schemeClr val="bg1"/>
                </a:solidFill>
                <a:latin typeface="Verdana"/>
                <a:ea typeface="Ebrima"/>
                <a:cs typeface="Ebrima"/>
              </a:rPr>
              <a:t>te</a:t>
            </a:r>
            <a:r>
              <a:rPr lang="en-US" sz="3600">
                <a:solidFill>
                  <a:schemeClr val="bg1"/>
                </a:solidFill>
                <a:latin typeface="Verdana"/>
                <a:ea typeface="Ebrima"/>
                <a:cs typeface="Ebrima"/>
              </a:rPr>
              <a:t> 7 Hūrae 2024</a:t>
            </a:r>
            <a:endParaRPr lang="en-US" sz="3600">
              <a:solidFill>
                <a:schemeClr val="bg1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0E63A40E-4509-45B5-542C-17810D537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7011" y="102393"/>
            <a:ext cx="1034505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AEEC-C20E-AC77-AD12-5618A779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11885"/>
            <a:ext cx="8272732" cy="105134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Hei </a:t>
            </a:r>
            <a:r>
              <a:rPr lang="en-US" sz="32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kaipūtaiao</a:t>
            </a: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sz="32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katoa</a:t>
            </a: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 </a:t>
            </a:r>
            <a:r>
              <a:rPr lang="en-US" sz="32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tātou</a:t>
            </a: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Ebrima"/>
              </a:rPr>
              <a:t>!</a:t>
            </a:r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A cartoon of a child with his arms out&#10;&#10;Description automatically generated">
            <a:extLst>
              <a:ext uri="{FF2B5EF4-FFF2-40B4-BE49-F238E27FC236}">
                <a16:creationId xmlns:a16="http://schemas.microsoft.com/office/drawing/2014/main" id="{792984EB-A071-1E4E-240C-4A98D344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4" y="1175194"/>
            <a:ext cx="6489534" cy="3627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C6E38-1ADA-2AC3-C925-48C1B4521D11}"/>
              </a:ext>
            </a:extLst>
          </p:cNvPr>
          <p:cNvSpPr txBox="1"/>
          <p:nvPr/>
        </p:nvSpPr>
        <p:spPr>
          <a:xfrm>
            <a:off x="1561098" y="4809623"/>
            <a:ext cx="649554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latin typeface="Arial"/>
                <a:cs typeface="Arial"/>
              </a:rPr>
              <a:t>© Manaaki Whenua – Landcare Research and The University of Waikato </a:t>
            </a:r>
            <a:r>
              <a:rPr lang="en-US" sz="800" err="1">
                <a:latin typeface="Arial"/>
                <a:cs typeface="Arial"/>
              </a:rPr>
              <a:t>Te</a:t>
            </a:r>
            <a:r>
              <a:rPr lang="en-US" sz="800">
                <a:latin typeface="Arial"/>
                <a:cs typeface="Arial"/>
              </a:rPr>
              <a:t> Whare Wānanga o Waikato | </a:t>
            </a:r>
            <a:r>
              <a:rPr lang="en-US" sz="800" u="sng">
                <a:solidFill>
                  <a:schemeClr val="hlink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www.sciencelearn.org.nz</a:t>
            </a:r>
            <a:r>
              <a:rPr lang="en-US" sz="800">
                <a:latin typeface="Arial"/>
                <a:cs typeface="Arial"/>
              </a:rPr>
              <a:t>  </a:t>
            </a:r>
            <a:endParaRPr lang="en-US" sz="70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FEEF4-D728-1971-7AC5-5AE67F0665FB}"/>
              </a:ext>
            </a:extLst>
          </p:cNvPr>
          <p:cNvSpPr txBox="1"/>
          <p:nvPr/>
        </p:nvSpPr>
        <p:spPr>
          <a:xfrm>
            <a:off x="1260" y="3164225"/>
            <a:ext cx="13670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Ko </a:t>
            </a:r>
            <a:r>
              <a:rPr lang="en-US" dirty="0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te</a:t>
            </a:r>
            <a:r>
              <a:rPr lang="en-US" dirty="0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kiriata</a:t>
            </a:r>
            <a:r>
              <a:rPr lang="en-US" dirty="0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o</a:t>
            </a:r>
          </a:p>
          <a:p>
            <a:r>
              <a:rPr lang="en-US" u="sng" dirty="0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Ngā kōrero o nehe a ngā manu</a:t>
            </a:r>
            <a:r>
              <a:rPr lang="en-US" dirty="0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kōnei</a:t>
            </a:r>
            <a:r>
              <a:rPr lang="en-US" dirty="0">
                <a:solidFill>
                  <a:schemeClr val="bg2">
                    <a:lumMod val="76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96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AEEC-C20E-AC77-AD12-5618A779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4" y="1859"/>
            <a:ext cx="8413100" cy="106137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NZ" sz="3200" err="1">
                <a:latin typeface="Verdana"/>
                <a:ea typeface="Verdana"/>
                <a:cs typeface="Ebrima"/>
              </a:rPr>
              <a:t>Titiro</a:t>
            </a:r>
            <a:r>
              <a:rPr lang="en-NZ" sz="3200">
                <a:latin typeface="Verdana"/>
                <a:ea typeface="Verdana"/>
                <a:cs typeface="Ebrima"/>
              </a:rPr>
              <a:t> </a:t>
            </a:r>
            <a:r>
              <a:rPr lang="en-NZ" sz="3200" err="1">
                <a:latin typeface="Verdana"/>
                <a:ea typeface="Verdana"/>
                <a:cs typeface="Ebrima"/>
              </a:rPr>
              <a:t>whakamuri</a:t>
            </a:r>
            <a:r>
              <a:rPr lang="en-NZ" sz="3200">
                <a:latin typeface="Verdana"/>
                <a:ea typeface="Verdana"/>
                <a:cs typeface="Ebrima"/>
              </a:rPr>
              <a:t>, </a:t>
            </a:r>
            <a:r>
              <a:rPr lang="en-NZ" sz="3200" err="1">
                <a:latin typeface="Verdana"/>
                <a:ea typeface="Verdana"/>
                <a:cs typeface="Ebrima"/>
              </a:rPr>
              <a:t>haere</a:t>
            </a:r>
            <a:r>
              <a:rPr lang="en-NZ" sz="3200">
                <a:latin typeface="Verdana"/>
                <a:ea typeface="Verdana"/>
                <a:cs typeface="Ebrima"/>
              </a:rPr>
              <a:t> </a:t>
            </a:r>
            <a:r>
              <a:rPr lang="en-NZ" sz="3200" err="1">
                <a:latin typeface="Verdana"/>
                <a:ea typeface="Verdana"/>
                <a:cs typeface="Ebrima"/>
              </a:rPr>
              <a:t>whakamua</a:t>
            </a:r>
            <a:endParaRPr lang="en-US" err="1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A4027A-A5F1-91DA-5FB5-C53DAF80F6E6}"/>
              </a:ext>
            </a:extLst>
          </p:cNvPr>
          <p:cNvGraphicFramePr>
            <a:graphicFrameLocks/>
          </p:cNvGraphicFramePr>
          <p:nvPr/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62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AEEC-C20E-AC77-AD12-5618A779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8686800" cy="105134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b="1">
                <a:latin typeface="Verdana"/>
                <a:ea typeface="Ebrima"/>
                <a:cs typeface="Ebrima"/>
              </a:rPr>
              <a:t>Ko </a:t>
            </a:r>
            <a:r>
              <a:rPr lang="en-US" sz="3100" b="1" err="1">
                <a:latin typeface="Verdana"/>
                <a:ea typeface="Ebrima"/>
                <a:cs typeface="Ebrima"/>
              </a:rPr>
              <a:t>te</a:t>
            </a:r>
            <a:r>
              <a:rPr lang="en-US" sz="3100" b="1">
                <a:latin typeface="Verdana"/>
                <a:ea typeface="Ebrima"/>
                <a:cs typeface="Ebrima"/>
              </a:rPr>
              <a:t> </a:t>
            </a:r>
            <a:r>
              <a:rPr lang="en-US" sz="3100" b="1" err="1">
                <a:latin typeface="Verdana"/>
                <a:ea typeface="Ebrima"/>
                <a:cs typeface="Ebrima"/>
              </a:rPr>
              <a:t>wā</a:t>
            </a:r>
            <a:r>
              <a:rPr lang="en-US" sz="3100" b="1">
                <a:latin typeface="Verdana"/>
                <a:ea typeface="Ebrima"/>
                <a:cs typeface="Ebrima"/>
              </a:rPr>
              <a:t> </a:t>
            </a:r>
            <a:r>
              <a:rPr lang="en-US" sz="3100" b="1" err="1">
                <a:latin typeface="Verdana"/>
                <a:ea typeface="Ebrima"/>
                <a:cs typeface="Ebrima"/>
              </a:rPr>
              <a:t>pātai</a:t>
            </a:r>
            <a:r>
              <a:rPr lang="en-US" sz="3100" b="1">
                <a:latin typeface="Verdana"/>
                <a:ea typeface="Ebrima"/>
                <a:cs typeface="Ebrima"/>
              </a:rPr>
              <a:t>! </a:t>
            </a:r>
            <a:br>
              <a:rPr lang="en-US" sz="1800" b="1" cap="all">
                <a:latin typeface="Verdana"/>
              </a:rPr>
            </a:br>
            <a:r>
              <a:rPr lang="mi-NZ" sz="1600" b="0" i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Verdana"/>
                <a:cs typeface="Ebrima"/>
              </a:rPr>
              <a:t>Whakamahia tēnei </a:t>
            </a:r>
            <a:r>
              <a:rPr lang="mi-NZ" sz="1600" b="0" i="0" err="1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Verdana"/>
                <a:cs typeface="Ebrima"/>
              </a:rPr>
              <a:t>tātauira</a:t>
            </a:r>
            <a:r>
              <a:rPr lang="mi-NZ" sz="1600" b="0" i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Verdana"/>
                <a:cs typeface="Ebrima"/>
              </a:rPr>
              <a:t>, hangaia rānei tō ake </a:t>
            </a:r>
            <a:r>
              <a:rPr lang="mi-NZ" sz="1600" b="0" i="0" err="1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Verdana"/>
                <a:cs typeface="Ebrima"/>
              </a:rPr>
              <a:t>tātauira</a:t>
            </a:r>
            <a:r>
              <a:rPr lang="mi-NZ" sz="1600" b="0" i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Verdana"/>
                <a:cs typeface="Ebrima"/>
              </a:rPr>
              <a:t> kia tīmata ai tēnei rangahau</a:t>
            </a:r>
            <a:r>
              <a:rPr lang="en-US" sz="1600">
                <a:latin typeface="Verdana"/>
                <a:ea typeface="Ebrima"/>
                <a:cs typeface="Ebrima"/>
              </a:rPr>
              <a:t>!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A1F0881-2DE6-D950-91AB-85113E21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89" y="1183105"/>
            <a:ext cx="5681516" cy="37698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66EE5-98DF-9C5B-3892-C2C21C4D9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29" y="1458114"/>
            <a:ext cx="2213810" cy="3240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err="1">
                <a:solidFill>
                  <a:schemeClr val="bg2">
                    <a:lumMod val="76000"/>
                  </a:schemeClr>
                </a:solidFill>
                <a:latin typeface="Arial"/>
                <a:ea typeface="Ebrima"/>
                <a:cs typeface="Ebrima"/>
              </a:rPr>
              <a:t>Tikiake</a:t>
            </a:r>
            <a:r>
              <a:rPr lang="en-US" sz="1800">
                <a:solidFill>
                  <a:schemeClr val="bg2">
                    <a:lumMod val="76000"/>
                  </a:schemeClr>
                </a:solidFill>
                <a:latin typeface="Arial"/>
                <a:ea typeface="Ebrima"/>
                <a:cs typeface="Ebrima"/>
              </a:rPr>
              <a:t> </a:t>
            </a:r>
            <a:r>
              <a:rPr lang="en-US" sz="1800" err="1">
                <a:solidFill>
                  <a:schemeClr val="bg2">
                    <a:lumMod val="76000"/>
                  </a:schemeClr>
                </a:solidFill>
                <a:latin typeface="Arial"/>
                <a:ea typeface="Ebrima"/>
                <a:cs typeface="Ebrima"/>
              </a:rPr>
              <a:t>te</a:t>
            </a:r>
            <a:r>
              <a:rPr lang="en-US" sz="1800">
                <a:solidFill>
                  <a:schemeClr val="bg2">
                    <a:lumMod val="76000"/>
                  </a:schemeClr>
                </a:solidFill>
                <a:latin typeface="Arial"/>
                <a:ea typeface="Ebrima"/>
                <a:cs typeface="Ebrima"/>
              </a:rPr>
              <a:t> </a:t>
            </a:r>
            <a:r>
              <a:rPr lang="en-US" sz="1800" dirty="0">
                <a:solidFill>
                  <a:schemeClr val="bg2">
                    <a:lumMod val="76000"/>
                  </a:schemeClr>
                </a:solidFill>
                <a:latin typeface="Arial"/>
                <a:ea typeface="Ebrima"/>
                <a:cs typeface="Ebri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pātaitai</a:t>
            </a:r>
            <a:endParaRPr lang="en-US" sz="1800">
              <a:solidFill>
                <a:schemeClr val="bg2">
                  <a:lumMod val="76000"/>
                </a:schemeClr>
              </a:solidFill>
              <a:latin typeface="Arial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43AAB6"/>
                </a:solidFill>
                <a:latin typeface="Arial"/>
                <a:ea typeface="Ebrima"/>
                <a:cs typeface="Arial"/>
              </a:rPr>
              <a:t>konei</a:t>
            </a:r>
            <a:r>
              <a:rPr lang="en-US" sz="1800" dirty="0">
                <a:solidFill>
                  <a:srgbClr val="43AAB6"/>
                </a:solidFill>
                <a:latin typeface="Arial"/>
                <a:ea typeface="Ebrima"/>
                <a:cs typeface="Arial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53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0D9B-8E82-C2C0-5609-B4B851A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err="1">
                <a:latin typeface="Verdana"/>
                <a:ea typeface="Ebrima"/>
                <a:cs typeface="Ebrima"/>
              </a:rPr>
              <a:t>Ngā</a:t>
            </a:r>
            <a:r>
              <a:rPr lang="en-US">
                <a:latin typeface="Verdana"/>
                <a:ea typeface="Ebrima"/>
                <a:cs typeface="Ebrima"/>
              </a:rPr>
              <a:t> manu me ō </a:t>
            </a:r>
            <a:r>
              <a:rPr lang="en-US" err="1">
                <a:latin typeface="Verdana"/>
                <a:ea typeface="Ebrima"/>
                <a:cs typeface="Ebrima"/>
              </a:rPr>
              <a:t>rātou</a:t>
            </a:r>
            <a:r>
              <a:rPr lang="en-US"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latin typeface="Verdana"/>
                <a:ea typeface="Ebrima"/>
                <a:cs typeface="Ebrima"/>
              </a:rPr>
              <a:t>ingoa</a:t>
            </a:r>
            <a:endParaRPr lang="en-US">
              <a:latin typeface="Verdana"/>
              <a:ea typeface="Ebrima"/>
              <a:cs typeface="Ebri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014C-781C-AE5C-0444-01B079018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22" y="1367877"/>
            <a:ext cx="3970924" cy="3331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Kei te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mōhio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rānei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koe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13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ingoa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rerekē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o te tūī?  </a:t>
            </a:r>
            <a:endParaRPr lang="en-US">
              <a:solidFill>
                <a:schemeClr val="bg2">
                  <a:lumMod val="75000"/>
                </a:schemeClr>
              </a:solidFill>
              <a:latin typeface="Verdana"/>
            </a:endParaRPr>
          </a:p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Tirohia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pae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o 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Manaaki Whenua site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mō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ētahi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atu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ataata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.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 </a:t>
            </a:r>
            <a:endParaRPr lang="en-US">
              <a:solidFill>
                <a:schemeClr val="bg2">
                  <a:lumMod val="75000"/>
                </a:schemeClr>
              </a:solidFill>
              <a:latin typeface="Verdana"/>
            </a:endParaRPr>
          </a:p>
        </p:txBody>
      </p:sp>
      <p:pic>
        <p:nvPicPr>
          <p:cNvPr id="7" name="Content Placeholder 6" descr="A cartoon of a bird on a tree&#10;&#10;Description automatically generated">
            <a:extLst>
              <a:ext uri="{FF2B5EF4-FFF2-40B4-BE49-F238E27FC236}">
                <a16:creationId xmlns:a16="http://schemas.microsoft.com/office/drawing/2014/main" id="{C34DCB05-8368-02A2-229D-1A5A8ACD8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6763" y="2124075"/>
            <a:ext cx="4038600" cy="1638300"/>
          </a:xfrm>
        </p:spPr>
      </p:pic>
    </p:spTree>
    <p:extLst>
      <p:ext uri="{BB962C8B-B14F-4D97-AF65-F5344CB8AC3E}">
        <p14:creationId xmlns:p14="http://schemas.microsoft.com/office/powerpoint/2010/main" val="120541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AD7-3CCA-A266-E08E-7065E01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91" y="205979"/>
            <a:ext cx="8423694" cy="857250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Ebrima"/>
                <a:cs typeface="Ebrima"/>
              </a:rPr>
              <a:t>He </a:t>
            </a:r>
            <a:r>
              <a:rPr lang="en-US" err="1">
                <a:latin typeface="Verdana"/>
                <a:ea typeface="Ebrima"/>
                <a:cs typeface="Ebrima"/>
              </a:rPr>
              <a:t>mīharo</a:t>
            </a:r>
            <a:r>
              <a:rPr lang="en-US">
                <a:latin typeface="Verdana"/>
                <a:ea typeface="Ebrima"/>
                <a:cs typeface="Ebrima"/>
              </a:rPr>
              <a:t> te manu </a:t>
            </a:r>
            <a:r>
              <a:rPr lang="en-US" err="1">
                <a:latin typeface="Verdana"/>
                <a:ea typeface="Ebrima"/>
                <a:cs typeface="Ebrima"/>
              </a:rPr>
              <a:t>rere</a:t>
            </a:r>
            <a:r>
              <a:rPr lang="en-US">
                <a:latin typeface="Verdana"/>
                <a:ea typeface="Ebrima"/>
                <a:cs typeface="Ebrima"/>
              </a:rPr>
              <a:t> tai...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2825-1707-0024-5777-2254034C5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57" y="1187404"/>
            <a:ext cx="4810626" cy="35114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He nui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whakaharahara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pūkenga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rere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a te manu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rere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tai, he manu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rere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tawhiti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he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rapu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kai te mahi </a:t>
            </a:r>
            <a:endParaRPr lang="en-US" sz="1900">
              <a:solidFill>
                <a:schemeClr val="bg2">
                  <a:lumMod val="75000"/>
                </a:schemeClr>
              </a:solidFill>
              <a:latin typeface="Verdana"/>
            </a:endParaRPr>
          </a:p>
          <a:p>
            <a:pPr marL="228600" indent="-228600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mōmona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tiko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a te manu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rere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tai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i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kaiao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he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mea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whāngai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oneone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kai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reka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he pai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anō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tipuranga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o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tipu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Ko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tūtohu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ēnei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o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oranga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o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tō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tatou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pūnaha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rauropi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mea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whakamatua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I te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pārurenga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me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taupori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sz="19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kīrearea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/>
          </a:p>
        </p:txBody>
      </p:sp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BB3611EE-0E66-FC41-FC3C-7B153C84F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459" r="-1" b="28502"/>
          <a:stretch/>
        </p:blipFill>
        <p:spPr>
          <a:xfrm>
            <a:off x="4977864" y="1286796"/>
            <a:ext cx="4038600" cy="351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09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AD7-3CCA-A266-E08E-7065E01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6" y="205979"/>
            <a:ext cx="8073341" cy="857250"/>
          </a:xfrm>
        </p:spPr>
        <p:txBody>
          <a:bodyPr anchor="ctr">
            <a:normAutofit fontScale="90000"/>
          </a:bodyPr>
          <a:lstStyle/>
          <a:p>
            <a:r>
              <a:rPr lang="en-US" sz="3200">
                <a:latin typeface="Verdana"/>
                <a:ea typeface="Ebrima"/>
                <a:cs typeface="Ebrima"/>
              </a:rPr>
              <a:t>… </a:t>
            </a:r>
            <a:r>
              <a:rPr lang="en-US" sz="3200" err="1">
                <a:latin typeface="Verdana"/>
                <a:ea typeface="Ebrima"/>
                <a:cs typeface="Ebrima"/>
              </a:rPr>
              <a:t>engari</a:t>
            </a:r>
            <a:r>
              <a:rPr lang="en-US" sz="3200">
                <a:latin typeface="Verdana"/>
                <a:ea typeface="Ebrima"/>
                <a:cs typeface="Ebrima"/>
              </a:rPr>
              <a:t> </a:t>
            </a:r>
            <a:r>
              <a:rPr lang="en-US" sz="3200" err="1">
                <a:latin typeface="Verdana"/>
                <a:ea typeface="Ebrima"/>
                <a:cs typeface="Ebrima"/>
              </a:rPr>
              <a:t>kua</a:t>
            </a:r>
            <a:r>
              <a:rPr lang="en-US" sz="3200">
                <a:latin typeface="Verdana"/>
                <a:ea typeface="Ebrima"/>
                <a:cs typeface="Ebrima"/>
              </a:rPr>
              <a:t> mate </a:t>
            </a:r>
            <a:r>
              <a:rPr lang="en-US" sz="3200" err="1">
                <a:latin typeface="Verdana"/>
                <a:ea typeface="Ebrima"/>
                <a:cs typeface="Ebrima"/>
              </a:rPr>
              <a:t>haere</a:t>
            </a:r>
            <a:r>
              <a:rPr lang="en-US" sz="3200">
                <a:latin typeface="Verdana"/>
                <a:ea typeface="Ebrima"/>
                <a:cs typeface="Ebrima"/>
              </a:rPr>
              <a:t> ō tatou manu </a:t>
            </a:r>
            <a:r>
              <a:rPr lang="en-US" sz="3200" err="1">
                <a:latin typeface="Verdana"/>
                <a:ea typeface="Ebrima"/>
                <a:cs typeface="Ebrima"/>
              </a:rPr>
              <a:t>rere</a:t>
            </a:r>
            <a:r>
              <a:rPr lang="en-US" sz="3200">
                <a:latin typeface="Verdana"/>
                <a:ea typeface="Ebrima"/>
                <a:cs typeface="Ebrima"/>
              </a:rPr>
              <a:t> tai </a:t>
            </a:r>
            <a:r>
              <a:rPr lang="en-US" sz="3200" err="1">
                <a:latin typeface="Verdana"/>
                <a:ea typeface="Ebrima"/>
                <a:cs typeface="Ebrima"/>
              </a:rPr>
              <a:t>i</a:t>
            </a:r>
            <a:r>
              <a:rPr lang="en-US" sz="3200">
                <a:latin typeface="Verdana"/>
                <a:ea typeface="Ebrima"/>
                <a:cs typeface="Ebrima"/>
              </a:rPr>
              <a:t> te </a:t>
            </a:r>
            <a:r>
              <a:rPr lang="en-US" sz="3200" err="1">
                <a:latin typeface="Verdana"/>
                <a:ea typeface="Ebrima"/>
                <a:cs typeface="Ebrima"/>
              </a:rPr>
              <a:t>parahanga</a:t>
            </a:r>
            <a:r>
              <a:rPr lang="en-US" sz="3200">
                <a:latin typeface="Verdana"/>
                <a:ea typeface="Ebrima"/>
                <a:cs typeface="Ebrima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2825-1707-0024-5777-2254034C5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Kei te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parakino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haere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tangata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I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moana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mā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te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āhei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ki te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whiunga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o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ngā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momo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parahanga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katoa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, ka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mutu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, ko tōna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otinga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atu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Ebrima"/>
              </a:rPr>
              <a:t> ko te moana!</a:t>
            </a:r>
          </a:p>
        </p:txBody>
      </p:sp>
      <p:pic>
        <p:nvPicPr>
          <p:cNvPr id="9" name="Picture 8" descr="A pile of trash on the ground&#10;&#10;Description automatically generated">
            <a:extLst>
              <a:ext uri="{FF2B5EF4-FFF2-40B4-BE49-F238E27FC236}">
                <a16:creationId xmlns:a16="http://schemas.microsoft.com/office/drawing/2014/main" id="{EBC5550C-D79A-42FD-15B4-72EA0CB4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51" y="1706483"/>
            <a:ext cx="4209586" cy="2787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1B66C-4982-2CCF-8052-92B65E555FC9}"/>
              </a:ext>
            </a:extLst>
          </p:cNvPr>
          <p:cNvSpPr txBox="1"/>
          <p:nvPr/>
        </p:nvSpPr>
        <p:spPr>
          <a:xfrm rot="5400000">
            <a:off x="8162893" y="3709837"/>
            <a:ext cx="1366425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latin typeface="Verdana"/>
                <a:ea typeface="Verdana"/>
                <a:cs typeface="+mn-lt"/>
              </a:rPr>
              <a:t>© </a:t>
            </a:r>
            <a:r>
              <a:rPr lang="en-US" sz="700">
                <a:latin typeface="Verdana"/>
                <a:ea typeface="+mn-lt"/>
                <a:cs typeface="+mn-lt"/>
              </a:rPr>
              <a:t>Kevin Krejci,</a:t>
            </a:r>
            <a:r>
              <a:rPr lang="en-US" sz="700">
                <a:solidFill>
                  <a:srgbClr val="4C4C4C"/>
                </a:solidFill>
                <a:latin typeface="Verdana"/>
                <a:ea typeface="+mn-lt"/>
                <a:cs typeface="+mn-lt"/>
              </a:rPr>
              <a:t> </a:t>
            </a:r>
            <a:r>
              <a:rPr lang="en-US" sz="700">
                <a:solidFill>
                  <a:srgbClr val="477DCA"/>
                </a:solidFill>
                <a:latin typeface="Verdana"/>
                <a:ea typeface="+mn-lt"/>
                <a:cs typeface="+mn-lt"/>
                <a:hlinkClick r:id="rId4"/>
              </a:rPr>
              <a:t>CC BY 2.0</a:t>
            </a:r>
            <a:endParaRPr lang="en-US" sz="700">
              <a:latin typeface="Verdan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7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8EA9B-1CBA-D32E-2229-BFEEB918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069180" cy="9174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Verdana"/>
                <a:ea typeface="Ebrima"/>
                <a:cs typeface="Ebrima"/>
              </a:rPr>
              <a:t>Ka aroha </a:t>
            </a:r>
            <a:r>
              <a:rPr lang="en-US" sz="2400" err="1">
                <a:latin typeface="Verdana"/>
                <a:ea typeface="Ebrima"/>
                <a:cs typeface="Ebrima"/>
              </a:rPr>
              <a:t>hoki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te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āhua</a:t>
            </a:r>
            <a:r>
              <a:rPr lang="en-US" sz="2400">
                <a:latin typeface="Verdana"/>
                <a:ea typeface="Ebrima"/>
                <a:cs typeface="Ebrima"/>
              </a:rPr>
              <a:t> o </a:t>
            </a:r>
            <a:r>
              <a:rPr lang="en-US" sz="2400" err="1">
                <a:latin typeface="Verdana"/>
                <a:ea typeface="Ebrima"/>
                <a:cs typeface="Ebrima"/>
              </a:rPr>
              <a:t>tēnei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manu</a:t>
            </a:r>
            <a:r>
              <a:rPr lang="en-US" sz="2400">
                <a:latin typeface="Verdana"/>
                <a:ea typeface="Ebrima"/>
                <a:cs typeface="Ebrima"/>
              </a:rPr>
              <a:t>! Kua </a:t>
            </a:r>
            <a:r>
              <a:rPr lang="en-US" sz="2400" err="1">
                <a:latin typeface="Verdana"/>
                <a:ea typeface="Ebrima"/>
                <a:cs typeface="Ebrima"/>
              </a:rPr>
              <a:t>hia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te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nui</a:t>
            </a:r>
            <a:r>
              <a:rPr lang="en-US" sz="2400">
                <a:latin typeface="Verdana"/>
                <a:ea typeface="Ebrima"/>
                <a:cs typeface="Ebrima"/>
              </a:rPr>
              <a:t> o </a:t>
            </a:r>
            <a:r>
              <a:rPr lang="en-US" sz="2400" err="1">
                <a:latin typeface="Verdana"/>
                <a:ea typeface="Ebrima"/>
                <a:cs typeface="Ebrima"/>
              </a:rPr>
              <a:t>te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parahanga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kua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kainga</a:t>
            </a:r>
            <a:r>
              <a:rPr lang="en-US" sz="2400">
                <a:latin typeface="Verdana"/>
                <a:ea typeface="Ebrima"/>
                <a:cs typeface="Ebrima"/>
              </a:rPr>
              <a:t> e </a:t>
            </a:r>
            <a:r>
              <a:rPr lang="en-US" sz="2400" err="1">
                <a:latin typeface="Verdana"/>
                <a:ea typeface="Ebrima"/>
                <a:cs typeface="Ebrima"/>
              </a:rPr>
              <a:t>ia</a:t>
            </a:r>
            <a:r>
              <a:rPr lang="en-US" sz="2400">
                <a:latin typeface="Verdana"/>
                <a:ea typeface="Ebrima"/>
                <a:cs typeface="Ebrima"/>
              </a:rPr>
              <a:t> </a:t>
            </a:r>
            <a:r>
              <a:rPr lang="en-US" sz="2400" err="1">
                <a:latin typeface="Verdana"/>
                <a:ea typeface="Ebrima"/>
                <a:cs typeface="Ebrima"/>
              </a:rPr>
              <a:t>i</a:t>
            </a:r>
            <a:r>
              <a:rPr lang="en-US" sz="2400">
                <a:latin typeface="Verdana"/>
                <a:ea typeface="Ebrima"/>
                <a:cs typeface="Ebrima"/>
              </a:rPr>
              <a:t> tana </a:t>
            </a:r>
            <a:r>
              <a:rPr lang="en-US" sz="2400" err="1">
                <a:latin typeface="Verdana"/>
                <a:ea typeface="Ebrima"/>
                <a:cs typeface="Ebrima"/>
              </a:rPr>
              <a:t>rapunga</a:t>
            </a:r>
            <a:r>
              <a:rPr lang="en-US" sz="2400">
                <a:latin typeface="Verdana"/>
                <a:ea typeface="Ebrima"/>
                <a:cs typeface="Ebrima"/>
              </a:rPr>
              <a:t> kai. </a:t>
            </a:r>
          </a:p>
        </p:txBody>
      </p:sp>
      <p:pic>
        <p:nvPicPr>
          <p:cNvPr id="6" name="Picture 5" descr="A bird on the ground&#10;&#10;Description automatically generated">
            <a:extLst>
              <a:ext uri="{FF2B5EF4-FFF2-40B4-BE49-F238E27FC236}">
                <a16:creationId xmlns:a16="http://schemas.microsoft.com/office/drawing/2014/main" id="{5C9A04F6-0F7F-FAC8-0403-BF908C78F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74" y="1254163"/>
            <a:ext cx="4869423" cy="3709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ABA757-8F03-B4D7-5685-40014D4C068C}"/>
              </a:ext>
            </a:extLst>
          </p:cNvPr>
          <p:cNvSpPr txBox="1"/>
          <p:nvPr/>
        </p:nvSpPr>
        <p:spPr>
          <a:xfrm rot="5400000">
            <a:off x="5193459" y="3006356"/>
            <a:ext cx="3830291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latin typeface="Verdana"/>
                <a:ea typeface="Calibri"/>
                <a:cs typeface="Calibri"/>
              </a:rPr>
              <a:t>Photo by Chris Jordan for </a:t>
            </a:r>
            <a:r>
              <a:rPr lang="en-US" sz="700">
                <a:solidFill>
                  <a:srgbClr val="202122"/>
                </a:solidFill>
                <a:latin typeface="Verdana"/>
                <a:ea typeface="+mn-lt"/>
                <a:cs typeface="+mn-lt"/>
              </a:rPr>
              <a:t>U.S. Fish and Wildlife Service Headquarters,</a:t>
            </a:r>
            <a:r>
              <a:rPr lang="en-US" sz="700">
                <a:solidFill>
                  <a:srgbClr val="202122"/>
                </a:solidFill>
                <a:latin typeface="Verdana"/>
                <a:ea typeface="Calibri"/>
                <a:cs typeface="Calibri"/>
              </a:rPr>
              <a:t> </a:t>
            </a:r>
            <a:r>
              <a:rPr lang="en-US" sz="700">
                <a:latin typeface="Verdana"/>
                <a:ea typeface="Calibri"/>
                <a:cs typeface="Calibri"/>
                <a:hlinkClick r:id="rId4"/>
              </a:rPr>
              <a:t>CC BY 2.0</a:t>
            </a:r>
            <a:endParaRPr lang="en-US" sz="70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158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8EA9B-1CBA-D32E-2229-BFEEB918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latin typeface="Verdana"/>
                <a:ea typeface="Ebrima"/>
                <a:cs typeface="Ebrima"/>
              </a:rPr>
              <a:t>Ko te </a:t>
            </a:r>
            <a:r>
              <a:rPr lang="en-US" sz="3200" err="1">
                <a:latin typeface="Verdana"/>
                <a:ea typeface="Ebrima"/>
                <a:cs typeface="Ebrima"/>
              </a:rPr>
              <a:t>wā</a:t>
            </a:r>
            <a:r>
              <a:rPr lang="en-US" sz="3200">
                <a:latin typeface="Verdana"/>
                <a:ea typeface="Ebrima"/>
                <a:cs typeface="Ebrima"/>
              </a:rPr>
              <a:t> </a:t>
            </a:r>
            <a:r>
              <a:rPr lang="en-US" sz="3200" err="1">
                <a:latin typeface="Verdana"/>
                <a:ea typeface="Ebrima"/>
                <a:cs typeface="Ebrima"/>
              </a:rPr>
              <a:t>whakamātautau</a:t>
            </a:r>
            <a:r>
              <a:rPr lang="en-US" sz="3200">
                <a:latin typeface="Verdana"/>
                <a:ea typeface="Ebrima"/>
                <a:cs typeface="Ebrima"/>
              </a:rPr>
              <a:t>! </a:t>
            </a:r>
          </a:p>
        </p:txBody>
      </p:sp>
      <p:pic>
        <p:nvPicPr>
          <p:cNvPr id="8" name="Content Placeholder 7" descr="A group of girls working on a project&#10;&#10;Description automatically generated">
            <a:extLst>
              <a:ext uri="{FF2B5EF4-FFF2-40B4-BE49-F238E27FC236}">
                <a16:creationId xmlns:a16="http://schemas.microsoft.com/office/drawing/2014/main" id="{0FBEADE9-0DC4-D8B8-5A9B-35CB8551B3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tretch/>
        </p:blipFill>
        <p:spPr>
          <a:xfrm>
            <a:off x="4791075" y="1282773"/>
            <a:ext cx="4038600" cy="302698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E639F1-D0EC-D222-8B2C-3514FE44002A}"/>
              </a:ext>
            </a:extLst>
          </p:cNvPr>
          <p:cNvSpPr txBox="1"/>
          <p:nvPr/>
        </p:nvSpPr>
        <p:spPr>
          <a:xfrm>
            <a:off x="282745" y="1739943"/>
            <a:ext cx="4130230" cy="20415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Āta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tirohia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ngā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ihirangi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kei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mua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i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a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koe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.</a:t>
            </a:r>
            <a:endParaRPr lang="en-US" sz="2400">
              <a:solidFill>
                <a:schemeClr val="bg2">
                  <a:lumMod val="75000"/>
                </a:schemeClr>
              </a:solidFill>
              <a:latin typeface="Verdana"/>
              <a:ea typeface="Ebrima"/>
              <a:cs typeface="Ebrima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Hangaia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ngā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tapanga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ka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whakarārangitia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ngā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ihirangi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ki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ōna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 </a:t>
            </a:r>
            <a:r>
              <a:rPr lang="en-US" sz="2400" err="1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kāwai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Verdana"/>
                <a:ea typeface="Ebrima"/>
                <a:cs typeface="Calibri"/>
              </a:rPr>
              <a:t>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7D289-1DF0-C3CE-F5ED-1EEF84B0B0EB}"/>
              </a:ext>
            </a:extLst>
          </p:cNvPr>
          <p:cNvSpPr txBox="1"/>
          <p:nvPr/>
        </p:nvSpPr>
        <p:spPr>
          <a:xfrm>
            <a:off x="4725822" y="4310793"/>
            <a:ext cx="4315119" cy="203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rgbClr val="202124"/>
                </a:solidFill>
                <a:latin typeface="Verdana"/>
                <a:ea typeface="+mn-lt"/>
                <a:cs typeface="+mn-lt"/>
              </a:rPr>
              <a:t>© </a:t>
            </a:r>
            <a:r>
              <a:rPr lang="en-US" sz="700" err="1">
                <a:latin typeface="Verdana"/>
                <a:ea typeface="+mn-lt"/>
                <a:cs typeface="+mn-lt"/>
              </a:rPr>
              <a:t>Te</a:t>
            </a:r>
            <a:r>
              <a:rPr lang="en-US" sz="700">
                <a:latin typeface="Verdana"/>
                <a:ea typeface="+mn-lt"/>
                <a:cs typeface="+mn-lt"/>
              </a:rPr>
              <a:t> Kura o </a:t>
            </a:r>
            <a:r>
              <a:rPr lang="en-US" sz="700" err="1">
                <a:latin typeface="Verdana"/>
                <a:ea typeface="+mn-lt"/>
                <a:cs typeface="+mn-lt"/>
              </a:rPr>
              <a:t>Manunui</a:t>
            </a:r>
            <a:r>
              <a:rPr lang="en-US" sz="700">
                <a:latin typeface="Verdana"/>
                <a:ea typeface="+mn-lt"/>
                <a:cs typeface="+mn-lt"/>
              </a:rPr>
              <a:t>, and Manaaki Whenua – Landcare Research</a:t>
            </a:r>
            <a:endParaRPr lang="en-US" sz="70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499565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GBS template">
      <a:dk1>
        <a:srgbClr val="000000"/>
      </a:dk1>
      <a:lt1>
        <a:srgbClr val="FFFFFF"/>
      </a:lt1>
      <a:dk2>
        <a:srgbClr val="7EA0CF"/>
      </a:dk2>
      <a:lt2>
        <a:srgbClr val="7EC7CF"/>
      </a:lt2>
      <a:accent1>
        <a:srgbClr val="C0CC7A"/>
      </a:accent1>
      <a:accent2>
        <a:srgbClr val="9DBF3B"/>
      </a:accent2>
      <a:accent3>
        <a:srgbClr val="FCAF1D"/>
      </a:accent3>
      <a:accent4>
        <a:srgbClr val="B14038"/>
      </a:accent4>
      <a:accent5>
        <a:srgbClr val="76CED9"/>
      </a:accent5>
      <a:accent6>
        <a:srgbClr val="3EC2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35ee8f-960b-4792-93e9-b2b8f8bfecae"/>
    <lcf76f155ced4ddcb4097134ff3c332f xmlns="d3f96774-ed5c-4303-bb3c-88d5d8414a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F98048418244CA28177D6A12BD030" ma:contentTypeVersion="15" ma:contentTypeDescription="Create a new document." ma:contentTypeScope="" ma:versionID="5451cc7f844b4f9382d07c734e806dda">
  <xsd:schema xmlns:xsd="http://www.w3.org/2001/XMLSchema" xmlns:xs="http://www.w3.org/2001/XMLSchema" xmlns:p="http://schemas.microsoft.com/office/2006/metadata/properties" xmlns:ns2="d3f96774-ed5c-4303-bb3c-88d5d8414a6a" xmlns:ns3="0335ee8f-960b-4792-93e9-b2b8f8bfecae" targetNamespace="http://schemas.microsoft.com/office/2006/metadata/properties" ma:root="true" ma:fieldsID="9e9ff5c21a64d37fb7a20e1be043fcfa" ns2:_="" ns3:_="">
    <xsd:import namespace="d3f96774-ed5c-4303-bb3c-88d5d8414a6a"/>
    <xsd:import namespace="0335ee8f-960b-4792-93e9-b2b8f8bfe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96774-ed5c-4303-bb3c-88d5d8414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985f202-651a-4356-97e7-25d4790ca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5ee8f-960b-4792-93e9-b2b8f8bfec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f720cf7-d7e3-4829-aa8c-91d70288c061}" ma:internalName="TaxCatchAll" ma:showField="CatchAllData" ma:web="0335ee8f-960b-4792-93e9-b2b8f8bfec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752A01-10A9-43B0-A2CD-D44CF31EB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FA3382-305F-4621-921F-F62520D36629}">
  <ds:schemaRefs>
    <ds:schemaRef ds:uri="0335ee8f-960b-4792-93e9-b2b8f8bfecae"/>
    <ds:schemaRef ds:uri="d3f96774-ed5c-4303-bb3c-88d5d8414a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E40E86-D834-40AC-A67F-4751C005DC1F}">
  <ds:schemaRefs>
    <ds:schemaRef ds:uri="0335ee8f-960b-4792-93e9-b2b8f8bfecae"/>
    <ds:schemaRef ds:uri="d3f96774-ed5c-4303-bb3c-88d5d8414a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Hei kaipūtaiao katoa tātou!</vt:lpstr>
      <vt:lpstr>Titiro whakamuri, haere whakamua</vt:lpstr>
      <vt:lpstr>Ko te wā pātai!  Whakamahia tēnei tātauira, hangaia rānei tō ake tātauira kia tīmata ai tēnei rangahau!</vt:lpstr>
      <vt:lpstr>Ngā manu me ō rātou ingoa</vt:lpstr>
      <vt:lpstr>He mīharo te manu rere tai...</vt:lpstr>
      <vt:lpstr>… engari kua mate haere ō tatou manu rere tai i te parahanga.</vt:lpstr>
      <vt:lpstr>Ka aroha hoki te āhua o tēnei manu! Kua hia te nui o te parahanga kua kainga e ia i tana rapunga kai. </vt:lpstr>
      <vt:lpstr>Ko te wā whakamātautau! </vt:lpstr>
      <vt:lpstr>Ake…ake</vt:lpstr>
      <vt:lpstr>Ake…ake</vt:lpstr>
      <vt:lpstr>Ko te pakanga a ngā manu</vt:lpstr>
      <vt:lpstr>PowerPoint Presentation</vt:lpstr>
    </vt:vector>
  </TitlesOfParts>
  <Company>Landcare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MacLeod</dc:creator>
  <cp:revision>13</cp:revision>
  <dcterms:created xsi:type="dcterms:W3CDTF">2018-06-12T09:12:18Z</dcterms:created>
  <dcterms:modified xsi:type="dcterms:W3CDTF">2024-08-02T00:05:05Z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0x010100555F98048418244CA28177D6A12BD030</vt:lpwstr>
  </property>
  <property fmtid="{D5CDD505-2E9C-101B-9397-08002B2CF9AE}" pid="3" name="_dlc_DocIdItemGuid">
    <vt:lpwstr>76ee744a-8afa-4fc1-b936-6940204c8c84</vt:lpwstr>
  </property>
  <property fmtid="{D5CDD505-2E9C-101B-9397-08002B2CF9AE}" pid="4" name="MediaServiceImageTags">
    <vt:lpwstr/>
  </property>
</Properties>
</file>