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0_1A83AF5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6"/>
  </p:notesMasterIdLst>
  <p:handoutMasterIdLst>
    <p:handoutMasterId r:id="rId17"/>
  </p:handoutMasterIdLst>
  <p:sldIdLst>
    <p:sldId id="287" r:id="rId6"/>
    <p:sldId id="296" r:id="rId7"/>
    <p:sldId id="288" r:id="rId8"/>
    <p:sldId id="290" r:id="rId9"/>
    <p:sldId id="289" r:id="rId10"/>
    <p:sldId id="293" r:id="rId11"/>
    <p:sldId id="295" r:id="rId12"/>
    <p:sldId id="291" r:id="rId13"/>
    <p:sldId id="292" r:id="rId14"/>
    <p:sldId id="266" r:id="rId15"/>
  </p:sldIdLst>
  <p:sldSz cx="9144000" cy="5143500" type="screen16x9"/>
  <p:notesSz cx="6858000" cy="2228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5">
          <p15:clr>
            <a:srgbClr val="A4A3A4"/>
          </p15:clr>
        </p15:guide>
        <p15:guide id="2" pos="43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4C8C21-F153-2CEA-7802-C1E579140894}" name="Angela Schipper" initials="AS" userId="S::angela.schipper@waikato.ac.nz::a072b17c-0b4a-4d65-84d6-62b375342c2b" providerId="AD"/>
  <p188:author id="{BD28348D-A710-5A20-1533-4188B400EC31}" name="Vanya Bootham" initials="VB" userId="S::vanya.bootham@waikato.ac.nz::e8327fc7-73a0-4511-95b5-5a51b3dfa98b" providerId="AD"/>
  <p188:author id="{9AB20BA7-5303-66F6-849A-9A80CB513037}" name="Simone Marsters" initials="SM" userId="S::simone.marsters@waikato.ac.nz::0ec796ae-819b-42d6-9e32-559001203e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CBE"/>
    <a:srgbClr val="84BAD2"/>
    <a:srgbClr val="615C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E05C8-7020-483B-889E-241B8C0D2FE6}" v="3" dt="2024-08-02T02:33:39.933"/>
    <p1510:client id="{0F42AEF5-CDAE-2EDE-A4DC-4A8A03408719}" v="75" dt="2024-08-01T07:45:27.773"/>
    <p1510:client id="{95EC6CEE-76BF-B3E0-68AA-CE0448C8C11F}" v="1" dt="2024-08-02T00:12:12.6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varScale="1">
        <p:scale>
          <a:sx n="146" d="100"/>
          <a:sy n="146" d="100"/>
        </p:scale>
        <p:origin x="594" y="126"/>
      </p:cViewPr>
      <p:guideLst>
        <p:guide orient="horz" pos="305"/>
        <p:guide pos="431"/>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ya Bootham" userId="ee324ef3c8feaad3" providerId="LiveId" clId="{08BE05C8-7020-483B-889E-241B8C0D2FE6}"/>
    <pc:docChg chg="modSld">
      <pc:chgData name="Vanya Bootham" userId="ee324ef3c8feaad3" providerId="LiveId" clId="{08BE05C8-7020-483B-889E-241B8C0D2FE6}" dt="2024-08-02T02:34:10.103" v="0" actId="1076"/>
      <pc:docMkLst>
        <pc:docMk/>
      </pc:docMkLst>
      <pc:sldChg chg="modSp mod">
        <pc:chgData name="Vanya Bootham" userId="ee324ef3c8feaad3" providerId="LiveId" clId="{08BE05C8-7020-483B-889E-241B8C0D2FE6}" dt="2024-08-02T02:34:10.103" v="0" actId="1076"/>
        <pc:sldMkLst>
          <pc:docMk/>
          <pc:sldMk cId="391322540" sldId="287"/>
        </pc:sldMkLst>
        <pc:spChg chg="mod">
          <ac:chgData name="Vanya Bootham" userId="ee324ef3c8feaad3" providerId="LiveId" clId="{08BE05C8-7020-483B-889E-241B8C0D2FE6}" dt="2024-08-02T02:34:10.103" v="0" actId="1076"/>
          <ac:spMkLst>
            <pc:docMk/>
            <pc:sldMk cId="391322540" sldId="287"/>
            <ac:spMk id="2" creationId="{C9B47188-519F-7BAE-D8C9-4C622C3D7A18}"/>
          </ac:spMkLst>
        </pc:spChg>
      </pc:sldChg>
    </pc:docChg>
  </pc:docChgLst>
</pc:chgInfo>
</file>

<file path=ppt/comments/modernComment_120_1A83AF5D.xml><?xml version="1.0" encoding="utf-8"?>
<p188:cmLst xmlns:a="http://schemas.openxmlformats.org/drawingml/2006/main" xmlns:r="http://schemas.openxmlformats.org/officeDocument/2006/relationships" xmlns:p188="http://schemas.microsoft.com/office/powerpoint/2018/8/main">
  <p188:cm id="{6F1292E2-9899-44F8-BE8C-66D1BE1EAC07}" authorId="{BD28348D-A710-5A20-1533-4188B400EC31}" status="resolved" created="2024-05-24T04:22:08.278" startDate="2024-05-24T04:22:08.278" dueDate="2024-05-24T04:22:08.278" assignedTo="{9AB20BA7-5303-66F6-849A-9A80CB513037}" complete="100000" title="@Simone Marsters The second note doesn't make sense">
    <pc:sldMkLst xmlns:pc="http://schemas.microsoft.com/office/powerpoint/2013/main/command">
      <pc:docMk/>
      <pc:sldMk cId="444837725" sldId="288"/>
    </pc:sldMkLst>
    <p188:txBody>
      <a:bodyPr/>
      <a:lstStyle/>
      <a:p>
        <a:r>
          <a:rPr lang="en-US"/>
          <a:t>[@Simone Marsters] The second note doesn't make sense</a:t>
        </a:r>
      </a:p>
    </p188:txBody>
    <p188:extLst>
      <p:ext xmlns:p="http://schemas.openxmlformats.org/presentationml/2006/main" uri="{5BB2D875-25FF-4072-B9AC-8F64D62656EB}">
        <p228:taskDetails xmlns:p228="http://schemas.microsoft.com/office/powerpoint/2022/08/main">
          <p228:history>
            <p228:event time="2024-05-24T04:22:08.278" id="{557C7E46-25FD-4A06-9643-CC2AF9C2A8A3}">
              <p228:atrbtn authorId="{BD28348D-A710-5A20-1533-4188B400EC31}"/>
              <p228:anchr>
                <p228:comment id="{6F1292E2-9899-44F8-BE8C-66D1BE1EAC07}"/>
              </p228:anchr>
              <p228:add/>
            </p228:event>
            <p228:event time="2024-05-24T04:22:08.278" id="{8320E20F-227A-464A-A4A8-DE32AC3AA925}">
              <p228:atrbtn authorId="{BD28348D-A710-5A20-1533-4188B400EC31}"/>
              <p228:anchr>
                <p228:comment id="{6F1292E2-9899-44F8-BE8C-66D1BE1EAC07}"/>
              </p228:anchr>
              <p228:asgn authorId="{9AB20BA7-5303-66F6-849A-9A80CB513037}"/>
            </p228:event>
            <p228:event time="2024-05-24T04:22:08.278" id="{C5A761A6-6451-462F-B20E-8AEBBB876548}">
              <p228:atrbtn authorId="{BD28348D-A710-5A20-1533-4188B400EC31}"/>
              <p228:anchr>
                <p228:comment id="{6F1292E2-9899-44F8-BE8C-66D1BE1EAC07}"/>
              </p228:anchr>
              <p228:title val="@Simone Marsters The second note doesn't make sense"/>
            </p228:event>
            <p228:event time="2024-05-24T04:22:08.278" id="{C4CFA7D8-B72A-46AF-974D-DC0028B5589F}">
              <p228:atrbtn authorId="{BD28348D-A710-5A20-1533-4188B400EC31}"/>
              <p228:anchr>
                <p228:comment id="{6F1292E2-9899-44F8-BE8C-66D1BE1EAC07}"/>
              </p228:anchr>
              <p228:date stDt="2024-05-24T04:22:08.278" endDt="2024-05-24T04:22:08.278"/>
            </p228:event>
            <p228:event time="2024-06-05T00:59:29.336" id="{B0F19832-A8FE-4DFC-A814-216D8A167A78}">
              <p228:atrbtn authorId="{2C4C8C21-F153-2CEA-7802-C1E579140894}"/>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4-05-25T08:03:33.570" authorId="{9AB20BA7-5303-66F6-849A-9A80CB513037}"/>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6BACA6-E5E2-40AB-9A8C-FDE9B303F6F6}" type="datetimeFigureOut">
              <a:rPr lang="en-US" smtClean="0"/>
              <a:t>8/2/2024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F5D71B-0D9A-4B0A-8879-E3056A073EAB}" type="slidenum">
              <a:rPr lang="en-US" smtClean="0"/>
              <a:t>‹#›</a:t>
            </a:fld>
            <a:endParaRPr lang="en-US"/>
          </a:p>
        </p:txBody>
      </p:sp>
    </p:spTree>
    <p:extLst>
      <p:ext uri="{BB962C8B-B14F-4D97-AF65-F5344CB8AC3E}">
        <p14:creationId xmlns:p14="http://schemas.microsoft.com/office/powerpoint/2010/main" val="3258402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062CF-6E20-48DF-9319-BBB846A70058}" type="datetimeFigureOut">
              <a:rPr lang="en-NZ" smtClean="0"/>
              <a:t>2/08/2024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F293F4-756B-415B-BE53-03E40D563676}" type="slidenum">
              <a:rPr lang="en-NZ" smtClean="0"/>
              <a:t>‹#›</a:t>
            </a:fld>
            <a:endParaRPr lang="en-NZ"/>
          </a:p>
        </p:txBody>
      </p:sp>
    </p:spTree>
    <p:extLst>
      <p:ext uri="{BB962C8B-B14F-4D97-AF65-F5344CB8AC3E}">
        <p14:creationId xmlns:p14="http://schemas.microsoft.com/office/powerpoint/2010/main" val="400412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ciencelearn.org.nz/videos/2214-manu-agency-and-actio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learn.org.nz/videos/2214-manu-agency-and-actio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ardenbirdsurvey.nz/garden-for-bird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opflite.co.nz/build-a-bug-hotel-in-four-easy-step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kcc.org.nz/setting-up-a-bug-hote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iencelearn.org.nz/resources/308-feathers-and-fligh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iencelearn.org.nz/resources/308-feathers-and-fligh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ardenbirdsurvey.nz/wp-content/uploads/2022/03/all-bird-masks-BW.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gardenbirdsurvey.nz/wp-content/uploads/2022/03/all-bird-masks-colour.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AS72gLdVS0c&amp;ab_channel=MuseumofNewZealandTePapaTongarew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Activity note:</a:t>
            </a:r>
          </a:p>
          <a:p>
            <a:r>
              <a:rPr lang="en-US">
                <a:ea typeface="Calibri"/>
                <a:cs typeface="Calibri"/>
              </a:rPr>
              <a:t>In this </a:t>
            </a:r>
            <a:r>
              <a:rPr lang="en-US">
                <a:ea typeface="Calibri"/>
                <a:cs typeface="Calibri"/>
                <a:hlinkClick r:id="rId3"/>
              </a:rPr>
              <a:t>video</a:t>
            </a:r>
            <a:r>
              <a:rPr lang="en-US">
                <a:ea typeface="Calibri"/>
                <a:cs typeface="Calibri"/>
              </a:rPr>
              <a:t>, </a:t>
            </a:r>
            <a:r>
              <a:rPr lang="en-US" err="1">
                <a:ea typeface="Calibri"/>
                <a:cs typeface="Calibri"/>
              </a:rPr>
              <a:t>Te</a:t>
            </a:r>
            <a:r>
              <a:rPr lang="en-US">
                <a:ea typeface="Calibri"/>
                <a:cs typeface="Calibri"/>
              </a:rPr>
              <a:t> Ariki </a:t>
            </a:r>
            <a:r>
              <a:rPr lang="en-US"/>
              <a:t>lays down a challenge to learn from our </a:t>
            </a:r>
            <a:r>
              <a:rPr lang="en-US" err="1"/>
              <a:t>tūpuna</a:t>
            </a:r>
            <a:r>
              <a:rPr lang="en-US"/>
              <a:t> and become kaitiaki of our local environment!</a:t>
            </a:r>
            <a:endParaRPr lang="en-US">
              <a:ea typeface="Calibri"/>
              <a:cs typeface="Calibri"/>
            </a:endParaRPr>
          </a:p>
          <a:p>
            <a:endParaRPr lang="en-US" b="1" i="1">
              <a:ea typeface="Calibri"/>
              <a:cs typeface="Calibri"/>
            </a:endParaRPr>
          </a:p>
          <a:p>
            <a:r>
              <a:rPr lang="en-US"/>
              <a:t>Learning outcomes for </a:t>
            </a:r>
            <a:r>
              <a:rPr lang="en-US" err="1"/>
              <a:t>tauira</a:t>
            </a:r>
            <a:r>
              <a:rPr lang="en-US"/>
              <a:t> in this activity:</a:t>
            </a:r>
            <a:endParaRPr lang="en-US">
              <a:ea typeface="Calibri"/>
              <a:cs typeface="Calibri"/>
            </a:endParaRPr>
          </a:p>
          <a:p>
            <a:pPr marL="171450" indent="-171450">
              <a:buFont typeface="Arial,Sans-Serif"/>
              <a:buChar char="•"/>
            </a:pPr>
            <a:r>
              <a:rPr lang="en-US" b="1"/>
              <a:t>Cultural Identity</a:t>
            </a:r>
            <a:r>
              <a:rPr lang="en-US"/>
              <a:t>: Fostering a sense of cultural identity and pride in students' Māori heritage through the exploration of indigenous perspectives on science and the environment.</a:t>
            </a:r>
            <a:endParaRPr lang="en-US">
              <a:ea typeface="Calibri"/>
              <a:cs typeface="Calibri"/>
            </a:endParaRPr>
          </a:p>
          <a:p>
            <a:pPr marL="171450" indent="-171450">
              <a:buFont typeface="Arial,Sans-Serif"/>
              <a:buChar char="•"/>
            </a:pPr>
            <a:r>
              <a:rPr lang="en-US" b="1"/>
              <a:t>Whakapapa</a:t>
            </a:r>
            <a:r>
              <a:rPr lang="en-US"/>
              <a:t>: Understanding the interconnectedness and relationships within the natural world, including genealogy, ecological systems and environmental sustainability.</a:t>
            </a:r>
            <a:endParaRPr lang="en-US">
              <a:ea typeface="Calibri"/>
              <a:cs typeface="Calibri"/>
            </a:endParaRPr>
          </a:p>
          <a:p>
            <a:pPr marL="171450" indent="-171450">
              <a:buFont typeface="Arial,Sans-Serif"/>
              <a:buChar char="•"/>
            </a:pPr>
            <a:r>
              <a:rPr lang="en-US" b="1"/>
              <a:t>Tikanga</a:t>
            </a:r>
            <a:r>
              <a:rPr lang="en-US"/>
              <a:t>: Applying tikanga (protocols) and </a:t>
            </a:r>
            <a:r>
              <a:rPr lang="en-US" err="1"/>
              <a:t>kaitiakitanga</a:t>
            </a:r>
            <a:r>
              <a:rPr lang="en-US"/>
              <a:t> (guardianship) principles to science learning, including ethical considerations and responsibilities towards the environment.</a:t>
            </a:r>
            <a:endParaRPr lang="en-US">
              <a:ea typeface="Calibri"/>
              <a:cs typeface="Calibri"/>
            </a:endParaRPr>
          </a:p>
          <a:p>
            <a:pPr marL="171450" indent="-171450">
              <a:buFont typeface="Arial,Sans-Serif"/>
              <a:buChar char="•"/>
            </a:pPr>
            <a:r>
              <a:rPr lang="en-US" b="1"/>
              <a:t>Observation and Inquiry</a:t>
            </a:r>
            <a:r>
              <a:rPr lang="en-US"/>
              <a:t>: Developing skills in observation, inquiry and investigation through hands-on experiences and culturally relevant contexts.</a:t>
            </a:r>
            <a:endParaRPr lang="mi-NZ"/>
          </a:p>
          <a:p>
            <a:endParaRPr lang="en-US" b="1" i="1">
              <a:ea typeface="Calibri"/>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1</a:t>
            </a:fld>
            <a:endParaRPr lang="en-NZ"/>
          </a:p>
        </p:txBody>
      </p:sp>
    </p:spTree>
    <p:extLst>
      <p:ext uri="{BB962C8B-B14F-4D97-AF65-F5344CB8AC3E}">
        <p14:creationId xmlns:p14="http://schemas.microsoft.com/office/powerpoint/2010/main" val="251634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ea typeface="Calibri"/>
              <a:cs typeface="Calibri"/>
            </a:endParaRPr>
          </a:p>
          <a:p>
            <a:endParaRPr lang="en-NZ">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10</a:t>
            </a:fld>
            <a:endParaRPr lang="en-NZ"/>
          </a:p>
        </p:txBody>
      </p:sp>
    </p:spTree>
    <p:extLst>
      <p:ext uri="{BB962C8B-B14F-4D97-AF65-F5344CB8AC3E}">
        <p14:creationId xmlns:p14="http://schemas.microsoft.com/office/powerpoint/2010/main" val="313903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Activity note:</a:t>
            </a:r>
          </a:p>
          <a:p>
            <a:pPr marL="0" lvl="0" indent="0" algn="l" rtl="0">
              <a:spcBef>
                <a:spcPts val="0"/>
              </a:spcBef>
              <a:spcAft>
                <a:spcPts val="0"/>
              </a:spcAft>
              <a:buNone/>
            </a:pPr>
            <a:r>
              <a:rPr lang="en-US" dirty="0"/>
              <a:t>In this </a:t>
            </a:r>
            <a:r>
              <a:rPr lang="en-US" u="sng" dirty="0">
                <a:solidFill>
                  <a:schemeClr val="hlink"/>
                </a:solidFill>
                <a:hlinkClick r:id="rId3"/>
              </a:rPr>
              <a:t>video</a:t>
            </a:r>
            <a:r>
              <a:rPr lang="en-US" dirty="0"/>
              <a:t>, Te Ariki lays down a challenge to learn from our </a:t>
            </a:r>
            <a:r>
              <a:rPr lang="en-US" dirty="0" err="1"/>
              <a:t>tūpuna</a:t>
            </a:r>
            <a:r>
              <a:rPr lang="en-US" dirty="0"/>
              <a:t> and become kaitiaki of our local environment!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this video, https://www.sciencelearn.org.nz/videos/2214-manu-agency-and-action Te Ariki lays down a challenge to learn from our </a:t>
            </a:r>
            <a:r>
              <a:rPr lang="en-US" dirty="0" err="1"/>
              <a:t>tūpuna</a:t>
            </a:r>
            <a:r>
              <a:rPr lang="en-US" dirty="0"/>
              <a:t> and become kaitiaki of our local environment!</a:t>
            </a:r>
          </a:p>
          <a:p>
            <a:pPr marL="0" lvl="0" indent="0" algn="l" rtl="0">
              <a:spcBef>
                <a:spcPts val="0"/>
              </a:spcBef>
              <a:spcAft>
                <a:spcPts val="0"/>
              </a:spcAft>
              <a:buNone/>
            </a:pPr>
            <a:endParaRPr lang="en-US" b="1" i="1" dirty="0"/>
          </a:p>
          <a:p>
            <a:pPr marL="0" lvl="0" indent="0" algn="l" rtl="0">
              <a:spcBef>
                <a:spcPts val="0"/>
              </a:spcBef>
              <a:spcAft>
                <a:spcPts val="0"/>
              </a:spcAft>
              <a:buNone/>
            </a:pPr>
            <a:r>
              <a:rPr lang="en-US" dirty="0"/>
              <a:t>Learning outcomes for tauira in this activity:</a:t>
            </a:r>
            <a:endParaRPr dirty="0"/>
          </a:p>
          <a:p>
            <a:pPr marL="171450" lvl="0" indent="-171450" algn="l" rtl="0">
              <a:spcBef>
                <a:spcPts val="0"/>
              </a:spcBef>
              <a:spcAft>
                <a:spcPts val="0"/>
              </a:spcAft>
              <a:buClr>
                <a:schemeClr val="dk1"/>
              </a:buClr>
              <a:buSzPts val="1200"/>
              <a:buFont typeface="Arial"/>
              <a:buChar char="•"/>
            </a:pPr>
            <a:r>
              <a:rPr lang="en-US" b="1" dirty="0"/>
              <a:t>Cultural Identity</a:t>
            </a:r>
            <a:r>
              <a:rPr lang="en-US" dirty="0"/>
              <a:t>: Fostering a sense of cultural identity and pride in students' Māori heritage through the exploration of indigenous perspectives on science and the environment.</a:t>
            </a:r>
            <a:endParaRPr dirty="0"/>
          </a:p>
          <a:p>
            <a:pPr marL="171450" lvl="0" indent="-171450" algn="l" rtl="0">
              <a:spcBef>
                <a:spcPts val="0"/>
              </a:spcBef>
              <a:spcAft>
                <a:spcPts val="0"/>
              </a:spcAft>
              <a:buClr>
                <a:schemeClr val="dk1"/>
              </a:buClr>
              <a:buSzPts val="1200"/>
              <a:buFont typeface="Arial"/>
              <a:buChar char="•"/>
            </a:pPr>
            <a:r>
              <a:rPr lang="en-US" b="1" dirty="0"/>
              <a:t>Whakapapa</a:t>
            </a:r>
            <a:r>
              <a:rPr lang="en-US" dirty="0"/>
              <a:t>: Understanding the interconnectedness and relationships within the natural world, including genealogy, ecological systems and environmental sustainability.</a:t>
            </a:r>
            <a:endParaRPr dirty="0"/>
          </a:p>
          <a:p>
            <a:pPr marL="171450" lvl="0" indent="-171450" algn="l" rtl="0">
              <a:spcBef>
                <a:spcPts val="0"/>
              </a:spcBef>
              <a:spcAft>
                <a:spcPts val="0"/>
              </a:spcAft>
              <a:buClr>
                <a:schemeClr val="dk1"/>
              </a:buClr>
              <a:buSzPts val="1200"/>
              <a:buFont typeface="Arial"/>
              <a:buChar char="•"/>
            </a:pPr>
            <a:r>
              <a:rPr lang="en-US" b="1" dirty="0"/>
              <a:t>Tikanga</a:t>
            </a:r>
            <a:r>
              <a:rPr lang="en-US" dirty="0"/>
              <a:t>: Applying tikanga (protocols) and kaitiakitanga (guardianship) principles to science learning, including ethical considerations and responsibilities towards the environment.</a:t>
            </a:r>
            <a:endParaRPr dirty="0"/>
          </a:p>
          <a:p>
            <a:pPr marL="171450" lvl="0" indent="-171450" algn="l" rtl="0">
              <a:spcBef>
                <a:spcPts val="0"/>
              </a:spcBef>
              <a:spcAft>
                <a:spcPts val="0"/>
              </a:spcAft>
              <a:buClr>
                <a:schemeClr val="dk1"/>
              </a:buClr>
              <a:buSzPts val="1200"/>
              <a:buFont typeface="Arial"/>
              <a:buChar char="•"/>
            </a:pPr>
            <a:r>
              <a:rPr lang="en-US" b="1" dirty="0"/>
              <a:t>Observation and Inquiry</a:t>
            </a:r>
            <a:r>
              <a:rPr lang="en-US" dirty="0"/>
              <a:t>: Developing skills in observation, inquiry and investigation through hands-on experiences and culturally relevant contexts.</a:t>
            </a:r>
            <a:endParaRPr dirty="0"/>
          </a:p>
          <a:p>
            <a:pPr marL="0" lvl="0" indent="0" algn="l" rtl="0">
              <a:spcBef>
                <a:spcPts val="0"/>
              </a:spcBef>
              <a:spcAft>
                <a:spcPts val="0"/>
              </a:spcAft>
              <a:buNone/>
            </a:pPr>
            <a:endParaRPr b="1" i="1" dirty="0"/>
          </a:p>
        </p:txBody>
      </p:sp>
      <p:sp>
        <p:nvSpPr>
          <p:cNvPr id="276" name="Google Shape;27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Activity notes:</a:t>
            </a:r>
          </a:p>
          <a:p>
            <a:pPr marL="171450" indent="-171450">
              <a:buFont typeface="Arial"/>
              <a:buChar char="•"/>
            </a:pPr>
            <a:r>
              <a:rPr lang="en-US" dirty="0">
                <a:ea typeface="Calibri"/>
                <a:cs typeface="Calibri"/>
              </a:rPr>
              <a:t>The New Zealand Garden Bird Survey website's </a:t>
            </a:r>
            <a:r>
              <a:rPr lang="en-US" dirty="0">
                <a:hlinkClick r:id="rId3"/>
              </a:rPr>
              <a:t>Create a bird-friendly haven in your garden, school, or local park</a:t>
            </a:r>
            <a:r>
              <a:rPr lang="en-US" dirty="0">
                <a:ea typeface="Calibri"/>
                <a:cs typeface="Calibri"/>
              </a:rPr>
              <a:t> contains all the information you might need to start this initiative with your class. </a:t>
            </a:r>
          </a:p>
          <a:p>
            <a:pPr marL="171450" indent="-171450">
              <a:buFont typeface="Arial"/>
              <a:buChar char="•"/>
            </a:pPr>
            <a:r>
              <a:rPr lang="en-US" dirty="0">
                <a:ea typeface="Calibri"/>
                <a:cs typeface="Calibri"/>
              </a:rPr>
              <a:t>This could also open opportunities to work alongside local conservation efforts and government offices like the Department of Conservation. </a:t>
            </a:r>
          </a:p>
        </p:txBody>
      </p:sp>
      <p:sp>
        <p:nvSpPr>
          <p:cNvPr id="4" name="Slide Number Placeholder 3"/>
          <p:cNvSpPr>
            <a:spLocks noGrp="1"/>
          </p:cNvSpPr>
          <p:nvPr>
            <p:ph type="sldNum" sz="quarter" idx="5"/>
          </p:nvPr>
        </p:nvSpPr>
        <p:spPr/>
        <p:txBody>
          <a:bodyPr/>
          <a:lstStyle/>
          <a:p>
            <a:fld id="{4FF293F4-756B-415B-BE53-03E40D563676}" type="slidenum">
              <a:rPr lang="en-NZ" smtClean="0"/>
              <a:t>3</a:t>
            </a:fld>
            <a:endParaRPr lang="en-NZ" dirty="0"/>
          </a:p>
        </p:txBody>
      </p:sp>
    </p:spTree>
    <p:extLst>
      <p:ext uri="{BB962C8B-B14F-4D97-AF65-F5344CB8AC3E}">
        <p14:creationId xmlns:p14="http://schemas.microsoft.com/office/powerpoint/2010/main" val="13716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Activity notes:</a:t>
            </a:r>
          </a:p>
          <a:p>
            <a:r>
              <a:rPr lang="en-US" dirty="0">
                <a:ea typeface="Calibri"/>
                <a:cs typeface="Calibri"/>
              </a:rPr>
              <a:t>You will need a few materials for the construction of the frame but the children can forage for materials to go into it. </a:t>
            </a:r>
            <a:endParaRPr lang="en-US" dirty="0"/>
          </a:p>
          <a:p>
            <a:endParaRPr lang="en-US" dirty="0">
              <a:ea typeface="Calibri"/>
              <a:cs typeface="Calibri"/>
            </a:endParaRPr>
          </a:p>
          <a:p>
            <a:pPr marL="171450" indent="-171450">
              <a:buFont typeface="Arial"/>
              <a:buChar char="•"/>
            </a:pPr>
            <a:r>
              <a:rPr lang="en-US" dirty="0">
                <a:ea typeface="Calibri"/>
                <a:cs typeface="Calibri"/>
              </a:rPr>
              <a:t>Source cheap or free offcuts from local builders, whānau and friends. Untreated wooden pallets can come in handy.</a:t>
            </a:r>
          </a:p>
          <a:p>
            <a:pPr marL="171450" indent="-171450">
              <a:buFont typeface="Arial"/>
              <a:buChar char="•"/>
            </a:pPr>
            <a:r>
              <a:rPr lang="en-US" dirty="0">
                <a:ea typeface="Calibri"/>
                <a:cs typeface="Calibri"/>
              </a:rPr>
              <a:t>Nails, hammers and saws – don't forget basic health and safety! Mind the fingers.</a:t>
            </a:r>
          </a:p>
          <a:p>
            <a:pPr marL="171450" indent="-171450">
              <a:buFont typeface="Arial"/>
              <a:buChar char="•"/>
            </a:pPr>
            <a:r>
              <a:rPr lang="en-US" dirty="0">
                <a:ea typeface="Calibri"/>
                <a:cs typeface="Calibri"/>
              </a:rPr>
              <a:t>Assortment of materials to fill the hotel.</a:t>
            </a:r>
          </a:p>
          <a:p>
            <a:pPr marL="171450" indent="-171450">
              <a:buFont typeface="Arial"/>
              <a:buChar char="•"/>
            </a:pPr>
            <a:endParaRPr lang="en-US" dirty="0">
              <a:ea typeface="Calibri"/>
              <a:cs typeface="Calibri"/>
            </a:endParaRPr>
          </a:p>
          <a:p>
            <a:r>
              <a:rPr lang="en-US" dirty="0">
                <a:ea typeface="Calibri"/>
                <a:cs typeface="Calibri"/>
              </a:rPr>
              <a:t>Instructions for making bug hotels are found on these websites:</a:t>
            </a:r>
          </a:p>
          <a:p>
            <a:pPr marL="171450" indent="-171450">
              <a:buFont typeface="Arial"/>
              <a:buChar char="•"/>
            </a:pPr>
            <a:r>
              <a:rPr lang="en-US" dirty="0">
                <a:ea typeface="Calibri"/>
                <a:cs typeface="Calibri"/>
                <a:hlinkClick r:id="rId3"/>
              </a:rPr>
              <a:t>Build a bug hotel in four easy steps</a:t>
            </a:r>
            <a:r>
              <a:rPr lang="en-US" dirty="0">
                <a:ea typeface="Calibri"/>
                <a:cs typeface="Calibri"/>
              </a:rPr>
              <a:t> – </a:t>
            </a:r>
            <a:r>
              <a:rPr lang="en-US" dirty="0" err="1">
                <a:ea typeface="Calibri"/>
                <a:cs typeface="Calibri"/>
              </a:rPr>
              <a:t>Topflite</a:t>
            </a:r>
            <a:endParaRPr lang="en-US" dirty="0">
              <a:ea typeface="Calibri"/>
              <a:cs typeface="Calibri"/>
            </a:endParaRPr>
          </a:p>
          <a:p>
            <a:pPr marL="171450" indent="-171450">
              <a:buFont typeface="Arial"/>
              <a:buChar char="•"/>
            </a:pPr>
            <a:r>
              <a:rPr lang="en-US" dirty="0">
                <a:ea typeface="Calibri"/>
                <a:cs typeface="Calibri"/>
                <a:hlinkClick r:id="rId4"/>
              </a:rPr>
              <a:t>Setting up a bug hotel</a:t>
            </a:r>
            <a:r>
              <a:rPr lang="en-US" dirty="0">
                <a:ea typeface="Calibri"/>
                <a:cs typeface="Calibri"/>
              </a:rPr>
              <a:t> – Kiwi Conservation Club</a:t>
            </a:r>
          </a:p>
        </p:txBody>
      </p:sp>
      <p:sp>
        <p:nvSpPr>
          <p:cNvPr id="4" name="Slide Number Placeholder 3"/>
          <p:cNvSpPr>
            <a:spLocks noGrp="1"/>
          </p:cNvSpPr>
          <p:nvPr>
            <p:ph type="sldNum" sz="quarter" idx="5"/>
          </p:nvPr>
        </p:nvSpPr>
        <p:spPr/>
        <p:txBody>
          <a:bodyPr/>
          <a:lstStyle/>
          <a:p>
            <a:fld id="{4FF293F4-756B-415B-BE53-03E40D563676}" type="slidenum">
              <a:rPr lang="en-NZ" smtClean="0"/>
              <a:t>4</a:t>
            </a:fld>
            <a:endParaRPr lang="en-NZ"/>
          </a:p>
        </p:txBody>
      </p:sp>
    </p:spTree>
    <p:extLst>
      <p:ext uri="{BB962C8B-B14F-4D97-AF65-F5344CB8AC3E}">
        <p14:creationId xmlns:p14="http://schemas.microsoft.com/office/powerpoint/2010/main" val="405736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5</a:t>
            </a:fld>
            <a:endParaRPr lang="en-NZ"/>
          </a:p>
        </p:txBody>
      </p:sp>
    </p:spTree>
    <p:extLst>
      <p:ext uri="{BB962C8B-B14F-4D97-AF65-F5344CB8AC3E}">
        <p14:creationId xmlns:p14="http://schemas.microsoft.com/office/powerpoint/2010/main" val="1838712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Activity notes:</a:t>
            </a:r>
            <a:endParaRPr lang="en-US" dirty="0"/>
          </a:p>
          <a:p>
            <a:pPr marL="171450" indent="-171450">
              <a:buFont typeface="Arial"/>
              <a:buChar char="•"/>
            </a:pPr>
            <a:r>
              <a:rPr lang="en-US" dirty="0"/>
              <a:t>Encourage an awareness of birds and their special abilities for flight. </a:t>
            </a:r>
            <a:endParaRPr lang="en-US" dirty="0">
              <a:ea typeface="Calibri"/>
              <a:cs typeface="Calibri"/>
            </a:endParaRPr>
          </a:p>
          <a:p>
            <a:pPr marL="171450" indent="-171450">
              <a:buFont typeface="Arial"/>
              <a:buChar char="•"/>
            </a:pPr>
            <a:r>
              <a:rPr lang="en-US" dirty="0"/>
              <a:t>This image is from the article </a:t>
            </a:r>
            <a:r>
              <a:rPr lang="en-US" dirty="0">
                <a:hlinkClick r:id="rId3"/>
              </a:rPr>
              <a:t>Feathers and flight</a:t>
            </a:r>
            <a:r>
              <a:rPr lang="en-US" dirty="0"/>
              <a:t>, which has lots more information about the design and function of feathers.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6</a:t>
            </a:fld>
            <a:endParaRPr lang="en-NZ"/>
          </a:p>
        </p:txBody>
      </p:sp>
    </p:spTree>
    <p:extLst>
      <p:ext uri="{BB962C8B-B14F-4D97-AF65-F5344CB8AC3E}">
        <p14:creationId xmlns:p14="http://schemas.microsoft.com/office/powerpoint/2010/main" val="811674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image is also from the article </a:t>
            </a:r>
            <a:r>
              <a:rPr lang="en-US">
                <a:hlinkClick r:id="rId3"/>
              </a:rPr>
              <a:t>Feathers and flight</a:t>
            </a:r>
            <a:r>
              <a:rPr lang="en-US"/>
              <a:t>. </a:t>
            </a:r>
          </a:p>
        </p:txBody>
      </p:sp>
      <p:sp>
        <p:nvSpPr>
          <p:cNvPr id="4" name="Slide Number Placeholder 3"/>
          <p:cNvSpPr>
            <a:spLocks noGrp="1"/>
          </p:cNvSpPr>
          <p:nvPr>
            <p:ph type="sldNum" sz="quarter" idx="5"/>
          </p:nvPr>
        </p:nvSpPr>
        <p:spPr/>
        <p:txBody>
          <a:bodyPr/>
          <a:lstStyle/>
          <a:p>
            <a:fld id="{4FF293F4-756B-415B-BE53-03E40D563676}" type="slidenum">
              <a:rPr lang="en-NZ" smtClean="0"/>
              <a:t>7</a:t>
            </a:fld>
            <a:endParaRPr lang="en-NZ"/>
          </a:p>
        </p:txBody>
      </p:sp>
    </p:spTree>
    <p:extLst>
      <p:ext uri="{BB962C8B-B14F-4D97-AF65-F5344CB8AC3E}">
        <p14:creationId xmlns:p14="http://schemas.microsoft.com/office/powerpoint/2010/main" val="1936411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Activity notes:</a:t>
            </a:r>
            <a:endParaRPr lang="en-US"/>
          </a:p>
          <a:p>
            <a:r>
              <a:rPr lang="en-US"/>
              <a:t>Encourage awareness of birds with a fun and creative activity using feathers.</a:t>
            </a:r>
            <a:endParaRPr lang="en-US">
              <a:ea typeface="Calibri" panose="020F0502020204030204"/>
              <a:cs typeface="Calibri"/>
            </a:endParaRPr>
          </a:p>
          <a:p>
            <a:endParaRPr lang="en-US">
              <a:ea typeface="Calibri" panose="020F0502020204030204"/>
              <a:cs typeface="Calibri"/>
            </a:endParaRPr>
          </a:p>
          <a:p>
            <a:r>
              <a:rPr lang="en-NZ"/>
              <a:t>Before starting the activity – spend time talking about the bird species first. </a:t>
            </a:r>
            <a:endParaRPr lang="en-US"/>
          </a:p>
          <a:p>
            <a:pPr marL="171450" indent="-171450">
              <a:buFont typeface="Arial"/>
              <a:buChar char="•"/>
            </a:pPr>
            <a:r>
              <a:rPr lang="en-NZ"/>
              <a:t>What species do they recognise?</a:t>
            </a:r>
            <a:endParaRPr lang="en-US"/>
          </a:p>
          <a:p>
            <a:pPr marL="171450" indent="-171450">
              <a:buFont typeface="Arial"/>
              <a:buChar char="•"/>
            </a:pPr>
            <a:r>
              <a:rPr lang="en-NZ"/>
              <a:t>What do they know about the birds?</a:t>
            </a:r>
            <a:endParaRPr lang="en-US"/>
          </a:p>
          <a:p>
            <a:pPr marL="171450" indent="-171450">
              <a:buFont typeface="Arial"/>
              <a:buChar char="•"/>
            </a:pPr>
            <a:r>
              <a:rPr lang="en-NZ"/>
              <a:t>Have they seen the bird species before? Where? </a:t>
            </a:r>
            <a:endParaRPr lang="en-US"/>
          </a:p>
          <a:p>
            <a:pPr marL="171450" indent="-171450">
              <a:buFont typeface="Arial"/>
              <a:buChar char="•"/>
            </a:pPr>
            <a:r>
              <a:rPr lang="en-NZ"/>
              <a:t>Why did they choose the bird species for making their mask?</a:t>
            </a:r>
            <a:endParaRPr lang="en-US">
              <a:ea typeface="Calibri"/>
              <a:cs typeface="Calibri"/>
            </a:endParaRPr>
          </a:p>
          <a:p>
            <a:endParaRPr lang="en-US">
              <a:cs typeface="Calibri"/>
            </a:endParaRPr>
          </a:p>
          <a:p>
            <a:r>
              <a:rPr lang="en-US">
                <a:cs typeface="Calibri"/>
              </a:rPr>
              <a:t>The New Zealand Garden Bird Survey has templates to use as the base for students to create their own masks. Choose between black and white </a:t>
            </a:r>
            <a:r>
              <a:rPr lang="en-US">
                <a:cs typeface="Calibri"/>
                <a:hlinkClick r:id="rId3"/>
              </a:rPr>
              <a:t>templates</a:t>
            </a:r>
            <a:r>
              <a:rPr lang="en-US">
                <a:cs typeface="Calibri"/>
              </a:rPr>
              <a:t>, which allow students to add their own </a:t>
            </a:r>
            <a:r>
              <a:rPr lang="en-US" err="1">
                <a:cs typeface="Calibri"/>
              </a:rPr>
              <a:t>colour</a:t>
            </a:r>
            <a:r>
              <a:rPr lang="en-US">
                <a:cs typeface="Calibri"/>
              </a:rPr>
              <a:t>, or </a:t>
            </a:r>
            <a:r>
              <a:rPr lang="en-US">
                <a:cs typeface="Calibri"/>
                <a:hlinkClick r:id="rId4"/>
              </a:rPr>
              <a:t>colour templates</a:t>
            </a:r>
            <a:r>
              <a:rPr lang="en-US">
                <a:cs typeface="Calibri"/>
              </a:rPr>
              <a:t>, which imitate native birds' actual </a:t>
            </a:r>
            <a:r>
              <a:rPr lang="en-US" err="1">
                <a:cs typeface="Calibri"/>
              </a:rPr>
              <a:t>colours</a:t>
            </a:r>
            <a:r>
              <a:rPr lang="en-US">
                <a:cs typeface="Calibri"/>
              </a:rPr>
              <a:t>. </a:t>
            </a:r>
            <a:endParaRPr lang="en-US">
              <a:ea typeface="Calibri"/>
              <a:cs typeface="Calibri"/>
            </a:endParaRPr>
          </a:p>
          <a:p>
            <a:endParaRPr lang="en-US">
              <a:cs typeface="Calibri"/>
            </a:endParaRPr>
          </a:p>
          <a:p>
            <a:r>
              <a:rPr lang="en-US">
                <a:cs typeface="Calibri"/>
              </a:rPr>
              <a:t>It would pay to have the templates precut for juniors. Sourcing real feathers from dollar or craft shops is also helpful as the feathers on the templates can be fiddly to cut out and attach. Real feathers also add </a:t>
            </a:r>
            <a:r>
              <a:rPr lang="en-US" err="1">
                <a:cs typeface="Calibri"/>
              </a:rPr>
              <a:t>colour</a:t>
            </a:r>
            <a:r>
              <a:rPr lang="en-US">
                <a:cs typeface="Calibri"/>
              </a:rPr>
              <a:t> and texture. </a:t>
            </a:r>
            <a:endParaRPr lang="en-US">
              <a:ea typeface="Calibri"/>
              <a:cs typeface="Calibri"/>
            </a:endParaRPr>
          </a:p>
          <a:p>
            <a:endParaRPr lang="en-US">
              <a:cs typeface="Calibri"/>
            </a:endParaRPr>
          </a:p>
          <a:p>
            <a:r>
              <a:rPr lang="en-US">
                <a:cs typeface="Calibri"/>
              </a:rPr>
              <a:t>Set up the tables with an assortment of mask templates along with photos of the birds you are using (for </a:t>
            </a:r>
            <a:r>
              <a:rPr lang="en-US" err="1">
                <a:cs typeface="Calibri"/>
              </a:rPr>
              <a:t>colour</a:t>
            </a:r>
            <a:r>
              <a:rPr lang="en-US">
                <a:cs typeface="Calibri"/>
              </a:rPr>
              <a:t> matching and comparing).</a:t>
            </a:r>
          </a:p>
          <a:p>
            <a:endParaRPr lang="en-US">
              <a:cs typeface="Calibri"/>
            </a:endParaRPr>
          </a:p>
          <a:p>
            <a:r>
              <a:rPr lang="en-US">
                <a:cs typeface="Calibri"/>
              </a:rPr>
              <a:t>Choose which medium students will use  – crayons, </a:t>
            </a:r>
            <a:r>
              <a:rPr lang="en-US" err="1">
                <a:cs typeface="Calibri"/>
              </a:rPr>
              <a:t>colouring</a:t>
            </a:r>
            <a:r>
              <a:rPr lang="en-US">
                <a:cs typeface="Calibri"/>
              </a:rPr>
              <a:t> pencils or felts.</a:t>
            </a:r>
            <a:endParaRPr lang="en-US">
              <a:ea typeface="Calibri"/>
              <a:cs typeface="Calibri"/>
            </a:endParaRPr>
          </a:p>
          <a:p>
            <a:endParaRPr lang="en-US">
              <a:cs typeface="Calibri"/>
            </a:endParaRPr>
          </a:p>
          <a:p>
            <a:endParaRPr lang="en-NZ">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8</a:t>
            </a:fld>
            <a:endParaRPr lang="en-NZ"/>
          </a:p>
        </p:txBody>
      </p:sp>
    </p:spTree>
    <p:extLst>
      <p:ext uri="{BB962C8B-B14F-4D97-AF65-F5344CB8AC3E}">
        <p14:creationId xmlns:p14="http://schemas.microsoft.com/office/powerpoint/2010/main" val="1824896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Activity notes:</a:t>
            </a:r>
            <a:endParaRPr lang="en-US">
              <a:cs typeface="Calibri"/>
            </a:endParaRPr>
          </a:p>
          <a:p>
            <a:r>
              <a:rPr lang="en-US">
                <a:cs typeface="Calibri"/>
              </a:rPr>
              <a:t>Encourage awareness of birds with a fun and creative activity using feathers. This activity can support the learning of how introduced and native feathers are used in the making of traditional and contemporary </a:t>
            </a:r>
            <a:r>
              <a:rPr lang="en-US" err="1"/>
              <a:t>kākahu</a:t>
            </a:r>
            <a:r>
              <a:rPr lang="en-US">
                <a:cs typeface="Calibri"/>
              </a:rPr>
              <a:t> </a:t>
            </a:r>
            <a:r>
              <a:rPr lang="en-US" err="1">
                <a:cs typeface="Calibri"/>
              </a:rPr>
              <a:t>huruhuru</a:t>
            </a:r>
            <a:r>
              <a:rPr lang="en-US">
                <a:cs typeface="Calibri"/>
              </a:rPr>
              <a:t>. </a:t>
            </a:r>
            <a:endParaRPr lang="en-US">
              <a:ea typeface="Calibri" panose="020F0502020204030204"/>
              <a:cs typeface="Calibri"/>
            </a:endParaRPr>
          </a:p>
          <a:p>
            <a:endParaRPr lang="en-US">
              <a:cs typeface="Calibri"/>
            </a:endParaRPr>
          </a:p>
          <a:p>
            <a:r>
              <a:rPr lang="en-US">
                <a:cs typeface="Calibri"/>
              </a:rPr>
              <a:t>Use the start of the </a:t>
            </a:r>
            <a:r>
              <a:rPr lang="en-GB"/>
              <a:t>Museum of New Zealand </a:t>
            </a:r>
            <a:r>
              <a:rPr lang="en-GB" err="1"/>
              <a:t>Te</a:t>
            </a:r>
            <a:r>
              <a:rPr lang="en-GB"/>
              <a:t> Papa Tongarewa</a:t>
            </a:r>
            <a:r>
              <a:rPr lang="en-US">
                <a:cs typeface="Calibri"/>
              </a:rPr>
              <a:t> video </a:t>
            </a:r>
            <a:r>
              <a:rPr lang="en-GB">
                <a:hlinkClick r:id="rId3"/>
              </a:rPr>
              <a:t>He Paki Taonga i a Māui: Ko te Pakanga a ngā Manu | Battle of the Birds</a:t>
            </a:r>
            <a:r>
              <a:rPr lang="en-GB">
                <a:cs typeface="Calibri"/>
              </a:rPr>
              <a:t> </a:t>
            </a:r>
            <a:r>
              <a:rPr lang="en-US">
                <a:cs typeface="Calibri"/>
              </a:rPr>
              <a:t>to show a traditional </a:t>
            </a:r>
            <a:r>
              <a:rPr lang="en-US" err="1"/>
              <a:t>kākahu</a:t>
            </a:r>
            <a:r>
              <a:rPr lang="en-US">
                <a:cs typeface="Calibri"/>
              </a:rPr>
              <a:t> </a:t>
            </a:r>
            <a:r>
              <a:rPr lang="en-US" err="1">
                <a:cs typeface="Calibri"/>
              </a:rPr>
              <a:t>huruhuru</a:t>
            </a:r>
            <a:r>
              <a:rPr lang="en-US">
                <a:cs typeface="Calibri"/>
              </a:rPr>
              <a:t> – from about 00:50. If you can access a </a:t>
            </a:r>
            <a:r>
              <a:rPr lang="en-US" err="1"/>
              <a:t>kākahu</a:t>
            </a:r>
            <a:r>
              <a:rPr lang="en-US">
                <a:cs typeface="Calibri"/>
              </a:rPr>
              <a:t> </a:t>
            </a:r>
            <a:r>
              <a:rPr lang="en-US" err="1">
                <a:cs typeface="Calibri"/>
              </a:rPr>
              <a:t>huruhuru</a:t>
            </a:r>
            <a:r>
              <a:rPr lang="en-US">
                <a:cs typeface="Calibri"/>
              </a:rPr>
              <a:t>, have one on hand for </a:t>
            </a:r>
            <a:r>
              <a:rPr lang="en-US" err="1">
                <a:cs typeface="Calibri"/>
              </a:rPr>
              <a:t>tamariki</a:t>
            </a:r>
            <a:r>
              <a:rPr lang="en-US">
                <a:cs typeface="Calibri"/>
              </a:rPr>
              <a:t> to get a close look at.</a:t>
            </a:r>
          </a:p>
          <a:p>
            <a:r>
              <a:rPr lang="en-US">
                <a:cs typeface="Calibri"/>
              </a:rPr>
              <a:t> </a:t>
            </a:r>
            <a:endParaRPr lang="en-US">
              <a:ea typeface="Calibri"/>
              <a:cs typeface="Calibri"/>
            </a:endParaRPr>
          </a:p>
          <a:p>
            <a:r>
              <a:rPr lang="en-US">
                <a:cs typeface="Calibri"/>
              </a:rPr>
              <a:t>Either working in small groups or individually, students create a pattern of feathers for a </a:t>
            </a:r>
            <a:r>
              <a:rPr lang="en-US" err="1"/>
              <a:t>tīpare</a:t>
            </a:r>
            <a:r>
              <a:rPr lang="en-US">
                <a:cs typeface="Calibri"/>
              </a:rPr>
              <a:t> and </a:t>
            </a:r>
            <a:r>
              <a:rPr lang="en-US" err="1"/>
              <a:t>kākahu</a:t>
            </a:r>
            <a:r>
              <a:rPr lang="en-US">
                <a:cs typeface="Calibri"/>
              </a:rPr>
              <a:t>. </a:t>
            </a:r>
            <a:endParaRPr lang="en-US">
              <a:ea typeface="Calibri"/>
              <a:cs typeface="Calibri"/>
            </a:endParaRPr>
          </a:p>
        </p:txBody>
      </p:sp>
      <p:sp>
        <p:nvSpPr>
          <p:cNvPr id="4" name="Slide Number Placeholder 3"/>
          <p:cNvSpPr>
            <a:spLocks noGrp="1"/>
          </p:cNvSpPr>
          <p:nvPr>
            <p:ph type="sldNum" sz="quarter" idx="5"/>
          </p:nvPr>
        </p:nvSpPr>
        <p:spPr/>
        <p:txBody>
          <a:bodyPr/>
          <a:lstStyle/>
          <a:p>
            <a:fld id="{4FF293F4-756B-415B-BE53-03E40D563676}" type="slidenum">
              <a:rPr lang="en-NZ" smtClean="0"/>
              <a:t>9</a:t>
            </a:fld>
            <a:endParaRPr lang="en-NZ"/>
          </a:p>
        </p:txBody>
      </p:sp>
    </p:spTree>
    <p:extLst>
      <p:ext uri="{BB962C8B-B14F-4D97-AF65-F5344CB8AC3E}">
        <p14:creationId xmlns:p14="http://schemas.microsoft.com/office/powerpoint/2010/main" val="2757398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FFBD18-1A8E-F740-95FB-7F5C8DBB9591}"/>
              </a:ext>
            </a:extLst>
          </p:cNvPr>
          <p:cNvGrpSpPr/>
          <p:nvPr userDrawn="1"/>
        </p:nvGrpSpPr>
        <p:grpSpPr>
          <a:xfrm>
            <a:off x="0" y="0"/>
            <a:ext cx="9144000" cy="5143499"/>
            <a:chOff x="0" y="1"/>
            <a:chExt cx="9144000" cy="5143499"/>
          </a:xfrm>
        </p:grpSpPr>
        <p:pic>
          <p:nvPicPr>
            <p:cNvPr id="8" name="Picture 7">
              <a:extLst>
                <a:ext uri="{FF2B5EF4-FFF2-40B4-BE49-F238E27FC236}">
                  <a16:creationId xmlns:a16="http://schemas.microsoft.com/office/drawing/2014/main" id="{3ADED994-88D8-6F4D-AEEB-73D71F3EEB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59" t="14061" r="12094"/>
            <a:stretch/>
          </p:blipFill>
          <p:spPr>
            <a:xfrm>
              <a:off x="0" y="1"/>
              <a:ext cx="9144000" cy="5143499"/>
            </a:xfrm>
            <a:prstGeom prst="rect">
              <a:avLst/>
            </a:prstGeom>
          </p:spPr>
        </p:pic>
        <p:pic>
          <p:nvPicPr>
            <p:cNvPr id="9" name="Picture 8">
              <a:extLst>
                <a:ext uri="{FF2B5EF4-FFF2-40B4-BE49-F238E27FC236}">
                  <a16:creationId xmlns:a16="http://schemas.microsoft.com/office/drawing/2014/main" id="{FF69B512-EEDF-A64A-9672-76F5229FBAC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50768" y="276426"/>
              <a:ext cx="5432654" cy="2035089"/>
            </a:xfrm>
            <a:prstGeom prst="rect">
              <a:avLst/>
            </a:prstGeom>
          </p:spPr>
        </p:pic>
      </p:grpSp>
      <p:sp>
        <p:nvSpPr>
          <p:cNvPr id="2" name="Title 1">
            <a:extLst>
              <a:ext uri="{FF2B5EF4-FFF2-40B4-BE49-F238E27FC236}">
                <a16:creationId xmlns:a16="http://schemas.microsoft.com/office/drawing/2014/main" id="{256CE571-BD19-45DE-9539-828C090AB17B}"/>
              </a:ext>
            </a:extLst>
          </p:cNvPr>
          <p:cNvSpPr>
            <a:spLocks noGrp="1"/>
          </p:cNvSpPr>
          <p:nvPr>
            <p:ph type="ctrTitle" hasCustomPrompt="1"/>
          </p:nvPr>
        </p:nvSpPr>
        <p:spPr>
          <a:xfrm>
            <a:off x="1143000" y="2506488"/>
            <a:ext cx="6858000" cy="708397"/>
          </a:xfrm>
        </p:spPr>
        <p:txBody>
          <a:bodyPr anchor="b">
            <a:noAutofit/>
          </a:bodyPr>
          <a:lstStyle>
            <a:lvl1pPr algn="ctr">
              <a:defRPr sz="4400"/>
            </a:lvl1pPr>
          </a:lstStyle>
          <a:p>
            <a:pPr algn="l"/>
            <a:r>
              <a:rPr lang="en-NZ" b="1">
                <a:solidFill>
                  <a:schemeClr val="bg1"/>
                </a:solidFill>
                <a:latin typeface="Ebrima" panose="02000000000000000000" pitchFamily="2" charset="0"/>
                <a:ea typeface="Ebrima" panose="02000000000000000000" pitchFamily="2" charset="0"/>
                <a:cs typeface="Ebrima" panose="02000000000000000000" pitchFamily="2" charset="0"/>
              </a:rPr>
              <a:t>Title here……..</a:t>
            </a:r>
          </a:p>
        </p:txBody>
      </p:sp>
      <p:sp>
        <p:nvSpPr>
          <p:cNvPr id="3" name="Subtitle 2">
            <a:extLst>
              <a:ext uri="{FF2B5EF4-FFF2-40B4-BE49-F238E27FC236}">
                <a16:creationId xmlns:a16="http://schemas.microsoft.com/office/drawing/2014/main" id="{17485E39-EE41-4E5B-B86F-910CD21C2251}"/>
              </a:ext>
            </a:extLst>
          </p:cNvPr>
          <p:cNvSpPr>
            <a:spLocks noGrp="1"/>
          </p:cNvSpPr>
          <p:nvPr>
            <p:ph type="subTitle" idx="1" hasCustomPrompt="1"/>
          </p:nvPr>
        </p:nvSpPr>
        <p:spPr>
          <a:xfrm>
            <a:off x="1143000" y="3579862"/>
            <a:ext cx="6858000" cy="62793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Z" sz="2400">
                <a:solidFill>
                  <a:schemeClr val="bg1"/>
                </a:solidFill>
                <a:latin typeface="Ebrima" panose="02000000000000000000" pitchFamily="2" charset="0"/>
                <a:ea typeface="Ebrima" panose="02000000000000000000" pitchFamily="2" charset="0"/>
                <a:cs typeface="Ebrima" panose="02000000000000000000" pitchFamily="2" charset="0"/>
              </a:rPr>
              <a:t>Sub-title here………………………</a:t>
            </a:r>
            <a:endParaRPr lang="en-NZ" sz="2400">
              <a:latin typeface="Ebrima" panose="02000000000000000000" pitchFamily="2" charset="0"/>
              <a:ea typeface="Ebrima" panose="02000000000000000000" pitchFamily="2" charset="0"/>
              <a:cs typeface="Ebrima" panose="02000000000000000000" pitchFamily="2" charset="0"/>
            </a:endParaRPr>
          </a:p>
        </p:txBody>
      </p:sp>
      <p:sp>
        <p:nvSpPr>
          <p:cNvPr id="4" name="Date Placeholder 3">
            <a:extLst>
              <a:ext uri="{FF2B5EF4-FFF2-40B4-BE49-F238E27FC236}">
                <a16:creationId xmlns:a16="http://schemas.microsoft.com/office/drawing/2014/main" id="{3743C356-6096-48D4-A028-470337BAA15E}"/>
              </a:ext>
            </a:extLst>
          </p:cNvPr>
          <p:cNvSpPr>
            <a:spLocks noGrp="1"/>
          </p:cNvSpPr>
          <p:nvPr>
            <p:ph type="dt" sz="half" idx="10"/>
          </p:nvPr>
        </p:nvSpPr>
        <p:spPr/>
        <p:txBody>
          <a:bodyPr/>
          <a:lstStyle/>
          <a:p>
            <a:fld id="{44E41F47-2DE6-4568-B76E-A20AF58437F4}" type="datetimeFigureOut">
              <a:rPr lang="en-NZ" smtClean="0"/>
              <a:t>2/08/2024</a:t>
            </a:fld>
            <a:endParaRPr lang="en-NZ"/>
          </a:p>
        </p:txBody>
      </p:sp>
      <p:sp>
        <p:nvSpPr>
          <p:cNvPr id="5" name="Footer Placeholder 4">
            <a:extLst>
              <a:ext uri="{FF2B5EF4-FFF2-40B4-BE49-F238E27FC236}">
                <a16:creationId xmlns:a16="http://schemas.microsoft.com/office/drawing/2014/main" id="{71135859-103F-4C99-8293-25D4F92AE2E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E98E75D-D1EC-4E04-9AF1-43FC793166E3}"/>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2429184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A8A8C6-531C-43DC-97C8-16425462A29F}" type="datetimeFigureOut">
              <a:rPr lang="en-NZ" smtClean="0"/>
              <a:t>2/08/2024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2663E6F-1910-4AAE-832B-8E1ADC10A633}" type="slidenum">
              <a:rPr lang="en-NZ" smtClean="0"/>
              <a:t>‹#›</a:t>
            </a:fld>
            <a:endParaRPr lang="en-NZ"/>
          </a:p>
        </p:txBody>
      </p:sp>
    </p:spTree>
    <p:extLst>
      <p:ext uri="{BB962C8B-B14F-4D97-AF65-F5344CB8AC3E}">
        <p14:creationId xmlns:p14="http://schemas.microsoft.com/office/powerpoint/2010/main" val="1634513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A8A8C6-531C-43DC-97C8-16425462A29F}" type="datetimeFigureOut">
              <a:rPr lang="en-NZ" smtClean="0"/>
              <a:t>2/08/2024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2663E6F-1910-4AAE-832B-8E1ADC10A633}" type="slidenum">
              <a:rPr lang="en-NZ" smtClean="0"/>
              <a:t>‹#›</a:t>
            </a:fld>
            <a:endParaRPr lang="en-NZ"/>
          </a:p>
        </p:txBody>
      </p:sp>
    </p:spTree>
    <p:extLst>
      <p:ext uri="{BB962C8B-B14F-4D97-AF65-F5344CB8AC3E}">
        <p14:creationId xmlns:p14="http://schemas.microsoft.com/office/powerpoint/2010/main" val="785593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D8A8A8C6-531C-43DC-97C8-16425462A29F}" type="datetimeFigureOut">
              <a:rPr lang="en-NZ" smtClean="0"/>
              <a:t>2/08/2024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2663E6F-1910-4AAE-832B-8E1ADC10A633}" type="slidenum">
              <a:rPr lang="en-NZ" smtClean="0"/>
              <a:t>‹#›</a:t>
            </a:fld>
            <a:endParaRPr lang="en-NZ"/>
          </a:p>
        </p:txBody>
      </p:sp>
    </p:spTree>
    <p:extLst>
      <p:ext uri="{BB962C8B-B14F-4D97-AF65-F5344CB8AC3E}">
        <p14:creationId xmlns:p14="http://schemas.microsoft.com/office/powerpoint/2010/main" val="190429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D8A8A8C6-531C-43DC-97C8-16425462A29F}" type="datetimeFigureOut">
              <a:rPr lang="en-NZ" smtClean="0"/>
              <a:t>2/08/2024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2663E6F-1910-4AAE-832B-8E1ADC10A633}" type="slidenum">
              <a:rPr lang="en-NZ" smtClean="0"/>
              <a:t>‹#›</a:t>
            </a:fld>
            <a:endParaRPr lang="en-NZ"/>
          </a:p>
        </p:txBody>
      </p:sp>
    </p:spTree>
    <p:extLst>
      <p:ext uri="{BB962C8B-B14F-4D97-AF65-F5344CB8AC3E}">
        <p14:creationId xmlns:p14="http://schemas.microsoft.com/office/powerpoint/2010/main" val="306607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A8FA-0EB8-47A1-82E4-8931E2E7E8CB}"/>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AEF0A72-600F-45CC-9607-9E8D69BB6A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9B771F5-8720-4138-847B-2727088A3401}"/>
              </a:ext>
            </a:extLst>
          </p:cNvPr>
          <p:cNvSpPr>
            <a:spLocks noGrp="1"/>
          </p:cNvSpPr>
          <p:nvPr>
            <p:ph type="dt" sz="half" idx="10"/>
          </p:nvPr>
        </p:nvSpPr>
        <p:spPr/>
        <p:txBody>
          <a:bodyPr/>
          <a:lstStyle/>
          <a:p>
            <a:fld id="{44E41F47-2DE6-4568-B76E-A20AF58437F4}" type="datetimeFigureOut">
              <a:rPr lang="en-NZ" smtClean="0"/>
              <a:t>2/08/2024</a:t>
            </a:fld>
            <a:endParaRPr lang="en-NZ"/>
          </a:p>
        </p:txBody>
      </p:sp>
      <p:sp>
        <p:nvSpPr>
          <p:cNvPr id="5" name="Footer Placeholder 4">
            <a:extLst>
              <a:ext uri="{FF2B5EF4-FFF2-40B4-BE49-F238E27FC236}">
                <a16:creationId xmlns:a16="http://schemas.microsoft.com/office/drawing/2014/main" id="{D8D6D5FC-D7D3-4EA8-9249-7002C3A0D2F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5E2396D-899D-4F40-98A8-9BB27073EDE0}"/>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3093773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4FFF-5250-4DD1-9510-739C881ED762}"/>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AF519321-9CA8-443B-ABEE-21DBB6C0A1B7}"/>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209F46-723E-4CD2-991A-3AEE01A6814C}"/>
              </a:ext>
            </a:extLst>
          </p:cNvPr>
          <p:cNvSpPr>
            <a:spLocks noGrp="1"/>
          </p:cNvSpPr>
          <p:nvPr>
            <p:ph type="dt" sz="half" idx="10"/>
          </p:nvPr>
        </p:nvSpPr>
        <p:spPr/>
        <p:txBody>
          <a:bodyPr/>
          <a:lstStyle/>
          <a:p>
            <a:fld id="{44E41F47-2DE6-4568-B76E-A20AF58437F4}" type="datetimeFigureOut">
              <a:rPr lang="en-NZ" smtClean="0"/>
              <a:t>2/08/2024</a:t>
            </a:fld>
            <a:endParaRPr lang="en-NZ"/>
          </a:p>
        </p:txBody>
      </p:sp>
      <p:sp>
        <p:nvSpPr>
          <p:cNvPr id="5" name="Footer Placeholder 4">
            <a:extLst>
              <a:ext uri="{FF2B5EF4-FFF2-40B4-BE49-F238E27FC236}">
                <a16:creationId xmlns:a16="http://schemas.microsoft.com/office/drawing/2014/main" id="{A0E66429-9A45-48CE-B2A6-63C8310C91F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F88C143-301E-430D-A59F-F3DA52748609}"/>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74796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D4E49-9C77-470A-A77E-F917DBAFEE1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6775788-8DAE-4A75-9FCA-E8C8B4030C6F}"/>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D979DA00-6AA1-4F8D-ACD3-791053C82BCB}"/>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6F865D3-482C-4B0B-894D-F7B379B4CED3}"/>
              </a:ext>
            </a:extLst>
          </p:cNvPr>
          <p:cNvSpPr>
            <a:spLocks noGrp="1"/>
          </p:cNvSpPr>
          <p:nvPr>
            <p:ph type="dt" sz="half" idx="10"/>
          </p:nvPr>
        </p:nvSpPr>
        <p:spPr/>
        <p:txBody>
          <a:bodyPr/>
          <a:lstStyle/>
          <a:p>
            <a:fld id="{44E41F47-2DE6-4568-B76E-A20AF58437F4}" type="datetimeFigureOut">
              <a:rPr lang="en-NZ" smtClean="0"/>
              <a:t>2/08/2024</a:t>
            </a:fld>
            <a:endParaRPr lang="en-NZ"/>
          </a:p>
        </p:txBody>
      </p:sp>
      <p:sp>
        <p:nvSpPr>
          <p:cNvPr id="6" name="Footer Placeholder 5">
            <a:extLst>
              <a:ext uri="{FF2B5EF4-FFF2-40B4-BE49-F238E27FC236}">
                <a16:creationId xmlns:a16="http://schemas.microsoft.com/office/drawing/2014/main" id="{DC451327-517E-4846-95A7-94F5DF79BBE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0A50B1E-E1E8-407B-8228-77D4DB950C97}"/>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574940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ADA8-48E4-446B-8EA2-46B09DACD1D1}"/>
              </a:ext>
            </a:extLst>
          </p:cNvPr>
          <p:cNvSpPr>
            <a:spLocks noGrp="1"/>
          </p:cNvSpPr>
          <p:nvPr>
            <p:ph type="title"/>
          </p:nvPr>
        </p:nvSpPr>
        <p:spPr>
          <a:xfrm>
            <a:off x="630238" y="274638"/>
            <a:ext cx="7886700" cy="993775"/>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0B277C7-D5C8-4370-BD33-FB7874C4CED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BA50A9-0DE5-416D-9955-1F2D06440A77}"/>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4FB4057D-EB10-41B3-BC37-0C30053825BB}"/>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3BB1BF-82E2-4AEF-9975-4601E2A669DA}"/>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54A517F1-7309-4600-8CC0-40C6C86EC9A3}"/>
              </a:ext>
            </a:extLst>
          </p:cNvPr>
          <p:cNvSpPr>
            <a:spLocks noGrp="1"/>
          </p:cNvSpPr>
          <p:nvPr>
            <p:ph type="dt" sz="half" idx="10"/>
          </p:nvPr>
        </p:nvSpPr>
        <p:spPr/>
        <p:txBody>
          <a:bodyPr/>
          <a:lstStyle/>
          <a:p>
            <a:fld id="{44E41F47-2DE6-4568-B76E-A20AF58437F4}" type="datetimeFigureOut">
              <a:rPr lang="en-NZ" smtClean="0"/>
              <a:t>2/08/2024</a:t>
            </a:fld>
            <a:endParaRPr lang="en-NZ"/>
          </a:p>
        </p:txBody>
      </p:sp>
      <p:sp>
        <p:nvSpPr>
          <p:cNvPr id="8" name="Footer Placeholder 7">
            <a:extLst>
              <a:ext uri="{FF2B5EF4-FFF2-40B4-BE49-F238E27FC236}">
                <a16:creationId xmlns:a16="http://schemas.microsoft.com/office/drawing/2014/main" id="{E88BF39B-5B62-43EE-9581-271F7EFA30AF}"/>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689765FE-EE3A-440A-A3B7-842D271F005B}"/>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1293192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232D0-D80E-498C-953B-3D1466CAC4AB}"/>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E9B3E01B-DB08-4809-9520-2843B2D457F4}"/>
              </a:ext>
            </a:extLst>
          </p:cNvPr>
          <p:cNvSpPr>
            <a:spLocks noGrp="1"/>
          </p:cNvSpPr>
          <p:nvPr>
            <p:ph type="dt" sz="half" idx="10"/>
          </p:nvPr>
        </p:nvSpPr>
        <p:spPr/>
        <p:txBody>
          <a:bodyPr/>
          <a:lstStyle/>
          <a:p>
            <a:fld id="{44E41F47-2DE6-4568-B76E-A20AF58437F4}" type="datetimeFigureOut">
              <a:rPr lang="en-NZ" smtClean="0"/>
              <a:t>2/08/2024</a:t>
            </a:fld>
            <a:endParaRPr lang="en-NZ"/>
          </a:p>
        </p:txBody>
      </p:sp>
      <p:sp>
        <p:nvSpPr>
          <p:cNvPr id="4" name="Footer Placeholder 3">
            <a:extLst>
              <a:ext uri="{FF2B5EF4-FFF2-40B4-BE49-F238E27FC236}">
                <a16:creationId xmlns:a16="http://schemas.microsoft.com/office/drawing/2014/main" id="{BE68428F-B740-4A38-8CAF-700ED28E7CD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0AEF485D-61CB-4560-9E89-C6471D6E0D47}"/>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708845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F9CA6-BE8B-4EC8-893F-67C040E9E8F6}"/>
              </a:ext>
            </a:extLst>
          </p:cNvPr>
          <p:cNvSpPr>
            <a:spLocks noGrp="1"/>
          </p:cNvSpPr>
          <p:nvPr>
            <p:ph type="dt" sz="half" idx="10"/>
          </p:nvPr>
        </p:nvSpPr>
        <p:spPr/>
        <p:txBody>
          <a:bodyPr/>
          <a:lstStyle/>
          <a:p>
            <a:fld id="{44E41F47-2DE6-4568-B76E-A20AF58437F4}" type="datetimeFigureOut">
              <a:rPr lang="en-NZ" smtClean="0"/>
              <a:t>2/08/2024</a:t>
            </a:fld>
            <a:endParaRPr lang="en-NZ"/>
          </a:p>
        </p:txBody>
      </p:sp>
      <p:sp>
        <p:nvSpPr>
          <p:cNvPr id="3" name="Footer Placeholder 2">
            <a:extLst>
              <a:ext uri="{FF2B5EF4-FFF2-40B4-BE49-F238E27FC236}">
                <a16:creationId xmlns:a16="http://schemas.microsoft.com/office/drawing/2014/main" id="{8F30671F-DCFD-4246-94B2-261D8F7195E6}"/>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D21FA89A-126C-4EF6-889B-8E5666EF4552}"/>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989790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508BF1-46E8-4002-A136-26496F9B7904}"/>
              </a:ext>
            </a:extLst>
          </p:cNvPr>
          <p:cNvSpPr/>
          <p:nvPr userDrawn="1"/>
        </p:nvSpPr>
        <p:spPr>
          <a:xfrm>
            <a:off x="0" y="0"/>
            <a:ext cx="9144000" cy="1131590"/>
          </a:xfrm>
          <a:prstGeom prst="rect">
            <a:avLst/>
          </a:prstGeom>
          <a:solidFill>
            <a:srgbClr val="029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Content Placeholder 3">
            <a:extLst>
              <a:ext uri="{FF2B5EF4-FFF2-40B4-BE49-F238E27FC236}">
                <a16:creationId xmlns:a16="http://schemas.microsoft.com/office/drawing/2014/main" id="{190D80F9-A0C8-9042-7714-CB2B4E9F6E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17011" y="102393"/>
            <a:ext cx="1034505" cy="932434"/>
          </a:xfrm>
          <a:prstGeom prst="rect">
            <a:avLst/>
          </a:prstGeom>
        </p:spPr>
      </p:pic>
    </p:spTree>
    <p:extLst>
      <p:ext uri="{BB962C8B-B14F-4D97-AF65-F5344CB8AC3E}">
        <p14:creationId xmlns:p14="http://schemas.microsoft.com/office/powerpoint/2010/main" val="1482789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ABFB-C919-4488-BF26-8921B0FC8A4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338EECD-45B3-4070-9D84-C4047E3B7CEA}"/>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D5AD5BF9-BA28-44A6-A58F-5A5D35CB936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39D6F-1201-4D71-BA7C-E0B80827F0CD}"/>
              </a:ext>
            </a:extLst>
          </p:cNvPr>
          <p:cNvSpPr>
            <a:spLocks noGrp="1"/>
          </p:cNvSpPr>
          <p:nvPr>
            <p:ph type="dt" sz="half" idx="10"/>
          </p:nvPr>
        </p:nvSpPr>
        <p:spPr/>
        <p:txBody>
          <a:bodyPr/>
          <a:lstStyle/>
          <a:p>
            <a:fld id="{44E41F47-2DE6-4568-B76E-A20AF58437F4}" type="datetimeFigureOut">
              <a:rPr lang="en-NZ" smtClean="0"/>
              <a:t>2/08/2024</a:t>
            </a:fld>
            <a:endParaRPr lang="en-NZ"/>
          </a:p>
        </p:txBody>
      </p:sp>
      <p:sp>
        <p:nvSpPr>
          <p:cNvPr id="6" name="Footer Placeholder 5">
            <a:extLst>
              <a:ext uri="{FF2B5EF4-FFF2-40B4-BE49-F238E27FC236}">
                <a16:creationId xmlns:a16="http://schemas.microsoft.com/office/drawing/2014/main" id="{EA9B7DB1-E923-4E20-9087-8C70D40147D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5315B6A-1D17-48FD-8BE0-C2BD9164EF1D}"/>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2924797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4C93-6797-474E-9ABE-95F0A5EBB4B4}"/>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6D58BD60-0390-4040-8B30-8F0F295FCD41}"/>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92D13BEA-22B1-4702-B301-FA5F8909BDD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00E8A-A295-4809-8A49-4B262C6F12A4}"/>
              </a:ext>
            </a:extLst>
          </p:cNvPr>
          <p:cNvSpPr>
            <a:spLocks noGrp="1"/>
          </p:cNvSpPr>
          <p:nvPr>
            <p:ph type="dt" sz="half" idx="10"/>
          </p:nvPr>
        </p:nvSpPr>
        <p:spPr/>
        <p:txBody>
          <a:bodyPr/>
          <a:lstStyle/>
          <a:p>
            <a:fld id="{44E41F47-2DE6-4568-B76E-A20AF58437F4}" type="datetimeFigureOut">
              <a:rPr lang="en-NZ" smtClean="0"/>
              <a:t>2/08/2024</a:t>
            </a:fld>
            <a:endParaRPr lang="en-NZ"/>
          </a:p>
        </p:txBody>
      </p:sp>
      <p:sp>
        <p:nvSpPr>
          <p:cNvPr id="6" name="Footer Placeholder 5">
            <a:extLst>
              <a:ext uri="{FF2B5EF4-FFF2-40B4-BE49-F238E27FC236}">
                <a16:creationId xmlns:a16="http://schemas.microsoft.com/office/drawing/2014/main" id="{FD9D85F4-5804-4E19-BA28-268FB95FF65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3474DF5-8F79-4AE4-B71E-C8BE10B7D909}"/>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1168525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D2E7-9B06-4B4C-9EE0-3C70DB613282}"/>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B0AD50E-BF84-4694-802B-6DAFFC9D21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4E96994-7C88-4544-A9CB-0680997C428E}"/>
              </a:ext>
            </a:extLst>
          </p:cNvPr>
          <p:cNvSpPr>
            <a:spLocks noGrp="1"/>
          </p:cNvSpPr>
          <p:nvPr>
            <p:ph type="dt" sz="half" idx="10"/>
          </p:nvPr>
        </p:nvSpPr>
        <p:spPr/>
        <p:txBody>
          <a:bodyPr/>
          <a:lstStyle/>
          <a:p>
            <a:fld id="{44E41F47-2DE6-4568-B76E-A20AF58437F4}" type="datetimeFigureOut">
              <a:rPr lang="en-NZ" smtClean="0"/>
              <a:t>2/08/2024</a:t>
            </a:fld>
            <a:endParaRPr lang="en-NZ"/>
          </a:p>
        </p:txBody>
      </p:sp>
      <p:sp>
        <p:nvSpPr>
          <p:cNvPr id="5" name="Footer Placeholder 4">
            <a:extLst>
              <a:ext uri="{FF2B5EF4-FFF2-40B4-BE49-F238E27FC236}">
                <a16:creationId xmlns:a16="http://schemas.microsoft.com/office/drawing/2014/main" id="{82562BE2-A33F-4A3E-A315-AAD863E54EF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B77F3DF-5F38-430D-A6E1-324441FB03D6}"/>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2836909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C76FAC-22B0-4939-B94C-508E40934539}"/>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FFA5C07-982C-4D0D-ACE1-29AA58E65AFC}"/>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14CCB2C-21AF-44F2-9499-595D354989E5}"/>
              </a:ext>
            </a:extLst>
          </p:cNvPr>
          <p:cNvSpPr>
            <a:spLocks noGrp="1"/>
          </p:cNvSpPr>
          <p:nvPr>
            <p:ph type="dt" sz="half" idx="10"/>
          </p:nvPr>
        </p:nvSpPr>
        <p:spPr/>
        <p:txBody>
          <a:bodyPr/>
          <a:lstStyle/>
          <a:p>
            <a:fld id="{44E41F47-2DE6-4568-B76E-A20AF58437F4}" type="datetimeFigureOut">
              <a:rPr lang="en-NZ" smtClean="0"/>
              <a:t>2/08/2024</a:t>
            </a:fld>
            <a:endParaRPr lang="en-NZ"/>
          </a:p>
        </p:txBody>
      </p:sp>
      <p:sp>
        <p:nvSpPr>
          <p:cNvPr id="5" name="Footer Placeholder 4">
            <a:extLst>
              <a:ext uri="{FF2B5EF4-FFF2-40B4-BE49-F238E27FC236}">
                <a16:creationId xmlns:a16="http://schemas.microsoft.com/office/drawing/2014/main" id="{CFF71086-8439-4FB8-9A6D-607A196EBC2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564E27C-0D15-46B7-85CB-732C15EE07A8}"/>
              </a:ext>
            </a:extLst>
          </p:cNvPr>
          <p:cNvSpPr>
            <a:spLocks noGrp="1"/>
          </p:cNvSpPr>
          <p:nvPr>
            <p:ph type="sldNum" sz="quarter" idx="12"/>
          </p:nvPr>
        </p:nvSpPr>
        <p:spPr/>
        <p:txBody>
          <a:bodyPr/>
          <a:lstStyle/>
          <a:p>
            <a:fld id="{802BACB7-2CC1-459F-90F6-3A135F5BE00E}" type="slidenum">
              <a:rPr lang="en-NZ" smtClean="0"/>
              <a:t>‹#›</a:t>
            </a:fld>
            <a:endParaRPr lang="en-NZ"/>
          </a:p>
        </p:txBody>
      </p:sp>
    </p:spTree>
    <p:extLst>
      <p:ext uri="{BB962C8B-B14F-4D97-AF65-F5344CB8AC3E}">
        <p14:creationId xmlns:p14="http://schemas.microsoft.com/office/powerpoint/2010/main" val="3408131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A8A8C6-531C-43DC-97C8-16425462A29F}" type="datetimeFigureOut">
              <a:rPr lang="en-NZ" smtClean="0"/>
              <a:t>2/08/2024</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02663E6F-1910-4AAE-832B-8E1ADC10A633}" type="slidenum">
              <a:rPr lang="en-NZ" smtClean="0"/>
              <a:t>‹#›</a:t>
            </a:fld>
            <a:endParaRPr lang="en-NZ"/>
          </a:p>
        </p:txBody>
      </p:sp>
      <p:sp>
        <p:nvSpPr>
          <p:cNvPr id="13" name="Rectangle 12">
            <a:extLst>
              <a:ext uri="{FF2B5EF4-FFF2-40B4-BE49-F238E27FC236}">
                <a16:creationId xmlns:a16="http://schemas.microsoft.com/office/drawing/2014/main" id="{F0679CAE-1C59-BC4A-85C0-2A7B3988C8D2}"/>
              </a:ext>
            </a:extLst>
          </p:cNvPr>
          <p:cNvSpPr/>
          <p:nvPr userDrawn="1"/>
        </p:nvSpPr>
        <p:spPr>
          <a:xfrm>
            <a:off x="0" y="0"/>
            <a:ext cx="9144000" cy="1131590"/>
          </a:xfrm>
          <a:prstGeom prst="rect">
            <a:avLst/>
          </a:prstGeom>
          <a:solidFill>
            <a:srgbClr val="029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Content Placeholder 3">
            <a:extLst>
              <a:ext uri="{FF2B5EF4-FFF2-40B4-BE49-F238E27FC236}">
                <a16:creationId xmlns:a16="http://schemas.microsoft.com/office/drawing/2014/main" id="{AFDB3E06-5487-A493-6776-1EA0ED255E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17011" y="102393"/>
            <a:ext cx="1034505" cy="932434"/>
          </a:xfrm>
          <a:prstGeom prst="rect">
            <a:avLst/>
          </a:prstGeom>
        </p:spPr>
      </p:pic>
    </p:spTree>
    <p:extLst>
      <p:ext uri="{BB962C8B-B14F-4D97-AF65-F5344CB8AC3E}">
        <p14:creationId xmlns:p14="http://schemas.microsoft.com/office/powerpoint/2010/main" val="473429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circuit, brush&#10;&#10;Description automatically generated">
            <a:extLst>
              <a:ext uri="{FF2B5EF4-FFF2-40B4-BE49-F238E27FC236}">
                <a16:creationId xmlns:a16="http://schemas.microsoft.com/office/drawing/2014/main" id="{738E0C6F-AEC4-4A79-BC95-909A36F81A6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099" t="-1" r="7101" b="27814"/>
          <a:stretch/>
        </p:blipFill>
        <p:spPr>
          <a:xfrm>
            <a:off x="1" y="-48252"/>
            <a:ext cx="9144000" cy="4026428"/>
          </a:xfrm>
          <a:prstGeom prst="rect">
            <a:avLst/>
          </a:prstGeom>
        </p:spPr>
      </p:pic>
      <p:pic>
        <p:nvPicPr>
          <p:cNvPr id="2" name="Picture 1" descr="A logo with black text&#10;&#10;Description automatically generated">
            <a:extLst>
              <a:ext uri="{FF2B5EF4-FFF2-40B4-BE49-F238E27FC236}">
                <a16:creationId xmlns:a16="http://schemas.microsoft.com/office/drawing/2014/main" id="{73EE5680-F575-FA14-76EC-F2EB5B808E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5264" y="4090820"/>
            <a:ext cx="2503089" cy="902145"/>
          </a:xfrm>
          <a:prstGeom prst="rect">
            <a:avLst/>
          </a:prstGeom>
        </p:spPr>
      </p:pic>
      <p:pic>
        <p:nvPicPr>
          <p:cNvPr id="4" name="Picture 3" descr="A blue explosion with black text&#10;&#10;Description automatically generated">
            <a:extLst>
              <a:ext uri="{FF2B5EF4-FFF2-40B4-BE49-F238E27FC236}">
                <a16:creationId xmlns:a16="http://schemas.microsoft.com/office/drawing/2014/main" id="{F98E6340-106B-713E-7BCF-BDD0A76440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5475" y="3978174"/>
            <a:ext cx="2348823" cy="1127435"/>
          </a:xfrm>
          <a:prstGeom prst="rect">
            <a:avLst/>
          </a:prstGeom>
        </p:spPr>
      </p:pic>
    </p:spTree>
    <p:extLst>
      <p:ext uri="{BB962C8B-B14F-4D97-AF65-F5344CB8AC3E}">
        <p14:creationId xmlns:p14="http://schemas.microsoft.com/office/powerpoint/2010/main" val="2491274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74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508BF1-46E8-4002-A136-26496F9B7904}"/>
              </a:ext>
            </a:extLst>
          </p:cNvPr>
          <p:cNvSpPr/>
          <p:nvPr userDrawn="1"/>
        </p:nvSpPr>
        <p:spPr>
          <a:xfrm>
            <a:off x="0" y="0"/>
            <a:ext cx="9144000" cy="1511846"/>
          </a:xfrm>
          <a:prstGeom prst="rect">
            <a:avLst/>
          </a:prstGeom>
          <a:solidFill>
            <a:srgbClr val="029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539552" y="411510"/>
            <a:ext cx="7992888" cy="646331"/>
          </a:xfrm>
          <a:prstGeom prst="rect">
            <a:avLst/>
          </a:prstGeom>
        </p:spPr>
        <p:txBody>
          <a:bodyPr wrap="square">
            <a:spAutoFit/>
          </a:bodyPr>
          <a:lstStyle/>
          <a:p>
            <a:r>
              <a:rPr lang="en-NZ" sz="3600">
                <a:solidFill>
                  <a:schemeClr val="bg1"/>
                </a:solidFill>
                <a:latin typeface="Ebrima" panose="02000000000000000000" pitchFamily="2" charset="0"/>
                <a:ea typeface="Ebrima" panose="02000000000000000000" pitchFamily="2" charset="0"/>
                <a:cs typeface="Ebrima" panose="02000000000000000000" pitchFamily="2" charset="0"/>
              </a:rPr>
              <a:t>Text here…..</a:t>
            </a:r>
          </a:p>
        </p:txBody>
      </p:sp>
      <p:sp>
        <p:nvSpPr>
          <p:cNvPr id="6" name="Rectangle 5"/>
          <p:cNvSpPr/>
          <p:nvPr userDrawn="1"/>
        </p:nvSpPr>
        <p:spPr>
          <a:xfrm>
            <a:off x="539552" y="1851670"/>
            <a:ext cx="2122214" cy="461665"/>
          </a:xfrm>
          <a:prstGeom prst="rect">
            <a:avLst/>
          </a:prstGeom>
        </p:spPr>
        <p:txBody>
          <a:bodyPr wrap="square">
            <a:spAutoFit/>
          </a:bodyPr>
          <a:lstStyle/>
          <a:p>
            <a:r>
              <a:rPr lang="en-NZ" sz="2400">
                <a:solidFill>
                  <a:srgbClr val="029CBE"/>
                </a:solidFill>
                <a:latin typeface="Ebrima" panose="02000000000000000000" pitchFamily="2" charset="0"/>
                <a:ea typeface="Ebrima" panose="02000000000000000000" pitchFamily="2" charset="0"/>
                <a:cs typeface="Ebrima" panose="02000000000000000000" pitchFamily="2" charset="0"/>
              </a:rPr>
              <a:t>Text here…..</a:t>
            </a:r>
          </a:p>
        </p:txBody>
      </p:sp>
      <p:pic>
        <p:nvPicPr>
          <p:cNvPr id="2" name="Content Placeholder 3">
            <a:extLst>
              <a:ext uri="{FF2B5EF4-FFF2-40B4-BE49-F238E27FC236}">
                <a16:creationId xmlns:a16="http://schemas.microsoft.com/office/drawing/2014/main" id="{08C92457-615D-F535-9B13-6DBE534E4A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17011" y="102393"/>
            <a:ext cx="1034505" cy="932434"/>
          </a:xfrm>
          <a:prstGeom prst="rect">
            <a:avLst/>
          </a:prstGeom>
        </p:spPr>
      </p:pic>
    </p:spTree>
    <p:extLst>
      <p:ext uri="{BB962C8B-B14F-4D97-AF65-F5344CB8AC3E}">
        <p14:creationId xmlns:p14="http://schemas.microsoft.com/office/powerpoint/2010/main" val="1138781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9A2B6A-8234-2948-84C5-9D3A0F80C0D5}"/>
              </a:ext>
            </a:extLst>
          </p:cNvPr>
          <p:cNvSpPr/>
          <p:nvPr userDrawn="1"/>
        </p:nvSpPr>
        <p:spPr>
          <a:xfrm>
            <a:off x="0" y="100"/>
            <a:ext cx="9144000" cy="1131590"/>
          </a:xfrm>
          <a:prstGeom prst="rect">
            <a:avLst/>
          </a:prstGeom>
          <a:solidFill>
            <a:srgbClr val="029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D8A8A8C6-531C-43DC-97C8-16425462A29F}" type="datetimeFigureOut">
              <a:rPr lang="en-NZ" smtClean="0"/>
              <a:t>2/08/2024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2663E6F-1910-4AAE-832B-8E1ADC10A633}" type="slidenum">
              <a:rPr lang="en-NZ" smtClean="0"/>
              <a:t>‹#›</a:t>
            </a:fld>
            <a:endParaRPr lang="en-NZ"/>
          </a:p>
        </p:txBody>
      </p:sp>
      <p:pic>
        <p:nvPicPr>
          <p:cNvPr id="9" name="Content Placeholder 3">
            <a:extLst>
              <a:ext uri="{FF2B5EF4-FFF2-40B4-BE49-F238E27FC236}">
                <a16:creationId xmlns:a16="http://schemas.microsoft.com/office/drawing/2014/main" id="{D1783EE6-AAA9-F4CC-EAC1-E76C0C9AB3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17011" y="102393"/>
            <a:ext cx="1034505" cy="932434"/>
          </a:xfrm>
          <a:prstGeom prst="rect">
            <a:avLst/>
          </a:prstGeom>
        </p:spPr>
      </p:pic>
    </p:spTree>
    <p:extLst>
      <p:ext uri="{BB962C8B-B14F-4D97-AF65-F5344CB8AC3E}">
        <p14:creationId xmlns:p14="http://schemas.microsoft.com/office/powerpoint/2010/main" val="2454887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76D70D-146A-8143-BB41-55D8CBB1C5FF}"/>
              </a:ext>
            </a:extLst>
          </p:cNvPr>
          <p:cNvSpPr/>
          <p:nvPr userDrawn="1"/>
        </p:nvSpPr>
        <p:spPr>
          <a:xfrm>
            <a:off x="0" y="0"/>
            <a:ext cx="9144000" cy="1131590"/>
          </a:xfrm>
          <a:prstGeom prst="rect">
            <a:avLst/>
          </a:prstGeom>
          <a:solidFill>
            <a:srgbClr val="029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Content Placeholder 3">
            <a:extLst>
              <a:ext uri="{FF2B5EF4-FFF2-40B4-BE49-F238E27FC236}">
                <a16:creationId xmlns:a16="http://schemas.microsoft.com/office/drawing/2014/main" id="{B8506B07-A238-C645-A7E5-CE2028A82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04602" y="81803"/>
            <a:ext cx="1039991" cy="939885"/>
          </a:xfrm>
          <a:prstGeom prst="rect">
            <a:avLst/>
          </a:prstGeom>
        </p:spPr>
      </p:pic>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47203" y="1187404"/>
            <a:ext cx="4038600" cy="35114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576811" y="1187405"/>
            <a:ext cx="4038600" cy="3511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D8A8A8C6-531C-43DC-97C8-16425462A29F}" type="datetimeFigureOut">
              <a:rPr lang="en-NZ" smtClean="0"/>
              <a:t>2/08/2024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2663E6F-1910-4AAE-832B-8E1ADC10A633}" type="slidenum">
              <a:rPr lang="en-NZ" smtClean="0"/>
              <a:t>‹#›</a:t>
            </a:fld>
            <a:endParaRPr lang="en-NZ"/>
          </a:p>
        </p:txBody>
      </p:sp>
    </p:spTree>
    <p:extLst>
      <p:ext uri="{BB962C8B-B14F-4D97-AF65-F5344CB8AC3E}">
        <p14:creationId xmlns:p14="http://schemas.microsoft.com/office/powerpoint/2010/main" val="2680946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D8A8A8C6-531C-43DC-97C8-16425462A29F}" type="datetimeFigureOut">
              <a:rPr lang="en-NZ" smtClean="0"/>
              <a:t>2/08/2024</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02663E6F-1910-4AAE-832B-8E1ADC10A633}" type="slidenum">
              <a:rPr lang="en-NZ" smtClean="0"/>
              <a:t>‹#›</a:t>
            </a:fld>
            <a:endParaRPr lang="en-NZ"/>
          </a:p>
        </p:txBody>
      </p:sp>
    </p:spTree>
    <p:extLst>
      <p:ext uri="{BB962C8B-B14F-4D97-AF65-F5344CB8AC3E}">
        <p14:creationId xmlns:p14="http://schemas.microsoft.com/office/powerpoint/2010/main" val="31370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8A8A8C6-531C-43DC-97C8-16425462A29F}" type="datetimeFigureOut">
              <a:rPr lang="en-NZ" smtClean="0"/>
              <a:t>2/08/2024</a:t>
            </a:fld>
            <a:endParaRPr lang="en-NZ"/>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663E6F-1910-4AAE-832B-8E1ADC10A633}" type="slidenum">
              <a:rPr lang="en-NZ" smtClean="0"/>
              <a:t>‹#›</a:t>
            </a:fld>
            <a:endParaRPr lang="en-NZ"/>
          </a:p>
        </p:txBody>
      </p:sp>
    </p:spTree>
    <p:extLst>
      <p:ext uri="{BB962C8B-B14F-4D97-AF65-F5344CB8AC3E}">
        <p14:creationId xmlns:p14="http://schemas.microsoft.com/office/powerpoint/2010/main" val="3410647850"/>
      </p:ext>
    </p:extLst>
  </p:cSld>
  <p:clrMap bg1="lt1" tx1="dk1" bg2="lt2" tx2="dk2" accent1="accent1" accent2="accent2" accent3="accent3" accent4="accent4" accent5="accent5" accent6="accent6" hlink="hlink" folHlink="folHlink"/>
  <p:sldLayoutIdLst>
    <p:sldLayoutId id="2147483661" r:id="rId1"/>
    <p:sldLayoutId id="2147483651" r:id="rId2"/>
    <p:sldLayoutId id="2147483655" r:id="rId3"/>
    <p:sldLayoutId id="2147483649" r:id="rId4"/>
    <p:sldLayoutId id="2147483673" r:id="rId5"/>
    <p:sldLayoutId id="2147483672" r:id="rId6"/>
    <p:sldLayoutId id="2147483650" r:id="rId7"/>
    <p:sldLayoutId id="2147483652" r:id="rId8"/>
    <p:sldLayoutId id="2147483653" r:id="rId9"/>
    <p:sldLayoutId id="2147483656" r:id="rId10"/>
    <p:sldLayoutId id="2147483657" r:id="rId11"/>
    <p:sldLayoutId id="2147483658" r:id="rId12"/>
    <p:sldLayoutId id="2147483659" r:id="rId13"/>
  </p:sldLayoutIdLst>
  <p:txStyles>
    <p:titleStyle>
      <a:lvl1pPr algn="l" defTabSz="914400" rtl="0" eaLnBrk="1" latinLnBrk="0" hangingPunct="1">
        <a:spcBef>
          <a:spcPct val="0"/>
        </a:spcBef>
        <a:buNone/>
        <a:defRPr sz="3600" b="0" i="0" kern="1200">
          <a:solidFill>
            <a:schemeClr val="bg1"/>
          </a:solidFill>
          <a:latin typeface="Ebrima" panose="02000000000000000000" pitchFamily="2" charset="0"/>
          <a:ea typeface="Ebrima" panose="02000000000000000000" pitchFamily="2" charset="0"/>
          <a:cs typeface="Ebrima" panose="02000000000000000000" pitchFamily="2" charset="0"/>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442EEC-C802-442E-A226-A8FE75A394D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AE230DB-765C-4F36-8FEC-3FE3F3F19FB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06C24E9-FF9B-4BB9-B489-EB8BD4EA5973}"/>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4E41F47-2DE6-4568-B76E-A20AF58437F4}" type="datetimeFigureOut">
              <a:rPr lang="en-NZ" smtClean="0"/>
              <a:t>2/08/2024</a:t>
            </a:fld>
            <a:endParaRPr lang="en-NZ"/>
          </a:p>
        </p:txBody>
      </p:sp>
      <p:sp>
        <p:nvSpPr>
          <p:cNvPr id="5" name="Footer Placeholder 4">
            <a:extLst>
              <a:ext uri="{FF2B5EF4-FFF2-40B4-BE49-F238E27FC236}">
                <a16:creationId xmlns:a16="http://schemas.microsoft.com/office/drawing/2014/main" id="{862B23B0-473D-491E-A0C1-1D3C476AB2A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9D2415D9-37D6-48B4-B06B-E14746A3743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2BACB7-2CC1-459F-90F6-3A135F5BE00E}" type="slidenum">
              <a:rPr lang="en-NZ" smtClean="0"/>
              <a:t>‹#›</a:t>
            </a:fld>
            <a:endParaRPr lang="en-NZ"/>
          </a:p>
        </p:txBody>
      </p:sp>
    </p:spTree>
    <p:extLst>
      <p:ext uri="{BB962C8B-B14F-4D97-AF65-F5344CB8AC3E}">
        <p14:creationId xmlns:p14="http://schemas.microsoft.com/office/powerpoint/2010/main" val="23867049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Geomanist" panose="0200050300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manist" panose="0200050300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manist" panose="0200050300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manist" panose="0200050300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manist" panose="0200050300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manist" panose="0200050300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gardenbirdsurvey.nz/"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sciencelearn.org.nz/videos/2214-manu-agency-and-action"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www.sciencelearn.org.nz/videos/2219-kahawhiri-me-te-tohe-tu-a-nga-manu" TargetMode="External"/><Relationship Id="rId5" Type="http://schemas.openxmlformats.org/officeDocument/2006/relationships/hyperlink" Target="http://www.sciencelearn.org.nz/" TargetMode="Externa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microsoft.com/office/2018/10/relationships/comments" Target="../comments/modernComment_120_1A83AF5D.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www.sciencelearn.org.nz/"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47188-519F-7BAE-D8C9-4C622C3D7A18}"/>
              </a:ext>
            </a:extLst>
          </p:cNvPr>
          <p:cNvSpPr txBox="1"/>
          <p:nvPr/>
        </p:nvSpPr>
        <p:spPr>
          <a:xfrm>
            <a:off x="1915021" y="170040"/>
            <a:ext cx="6883976" cy="584775"/>
          </a:xfrm>
          <a:prstGeom prst="rect">
            <a:avLst/>
          </a:prstGeom>
          <a:noFill/>
        </p:spPr>
        <p:txBody>
          <a:bodyPr wrap="square" lIns="91440" tIns="45720" rIns="91440" bIns="45720" rtlCol="0" anchor="t">
            <a:spAutoFit/>
          </a:bodyPr>
          <a:lstStyle/>
          <a:p>
            <a:r>
              <a:rPr lang="en-US" sz="3200" b="1" dirty="0">
                <a:solidFill>
                  <a:schemeClr val="bg1"/>
                </a:solidFill>
                <a:latin typeface="Verdana Pro"/>
              </a:rPr>
              <a:t>Āwhinatia ōu tātou manu</a:t>
            </a:r>
          </a:p>
        </p:txBody>
      </p:sp>
      <p:pic>
        <p:nvPicPr>
          <p:cNvPr id="5" name="Picture 4" descr="A couple of people sitting on a porch&#10;&#10;Description automatically generated">
            <a:extLst>
              <a:ext uri="{FF2B5EF4-FFF2-40B4-BE49-F238E27FC236}">
                <a16:creationId xmlns:a16="http://schemas.microsoft.com/office/drawing/2014/main" id="{79EA9609-118D-FA1B-7064-F4A5E235C979}"/>
              </a:ext>
            </a:extLst>
          </p:cNvPr>
          <p:cNvPicPr>
            <a:picLocks noChangeAspect="1"/>
          </p:cNvPicPr>
          <p:nvPr/>
        </p:nvPicPr>
        <p:blipFill>
          <a:blip r:embed="rId3"/>
          <a:stretch>
            <a:fillRect/>
          </a:stretch>
        </p:blipFill>
        <p:spPr>
          <a:xfrm>
            <a:off x="1439925" y="874665"/>
            <a:ext cx="5600061" cy="2921643"/>
          </a:xfrm>
          <a:prstGeom prst="rect">
            <a:avLst/>
          </a:prstGeom>
        </p:spPr>
      </p:pic>
    </p:spTree>
    <p:extLst>
      <p:ext uri="{BB962C8B-B14F-4D97-AF65-F5344CB8AC3E}">
        <p14:creationId xmlns:p14="http://schemas.microsoft.com/office/powerpoint/2010/main" val="391322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circuit, brush&#10;&#10;Description automatically generated">
            <a:extLst>
              <a:ext uri="{FF2B5EF4-FFF2-40B4-BE49-F238E27FC236}">
                <a16:creationId xmlns:a16="http://schemas.microsoft.com/office/drawing/2014/main" id="{738E0C6F-AEC4-4A79-BC95-909A36F81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99" t="-1" r="7101" b="27814"/>
          <a:stretch/>
        </p:blipFill>
        <p:spPr>
          <a:xfrm>
            <a:off x="1" y="-48252"/>
            <a:ext cx="9144000" cy="4026428"/>
          </a:xfrm>
          <a:prstGeom prst="rect">
            <a:avLst/>
          </a:prstGeom>
        </p:spPr>
      </p:pic>
      <p:sp>
        <p:nvSpPr>
          <p:cNvPr id="2" name="Rectangle 1">
            <a:extLst>
              <a:ext uri="{FF2B5EF4-FFF2-40B4-BE49-F238E27FC236}">
                <a16:creationId xmlns:a16="http://schemas.microsoft.com/office/drawing/2014/main" id="{D17ADC8E-4BAD-214B-9BBB-77422A041083}"/>
              </a:ext>
            </a:extLst>
          </p:cNvPr>
          <p:cNvSpPr/>
          <p:nvPr/>
        </p:nvSpPr>
        <p:spPr>
          <a:xfrm>
            <a:off x="4450813" y="2387084"/>
            <a:ext cx="242374" cy="369332"/>
          </a:xfrm>
          <a:prstGeom prst="rect">
            <a:avLst/>
          </a:prstGeom>
        </p:spPr>
        <p:txBody>
          <a:bodyPr wrap="none">
            <a:spAutoFit/>
          </a:bodyPr>
          <a:lstStyle/>
          <a:p>
            <a:r>
              <a:rPr lang="en-NZ">
                <a:solidFill>
                  <a:srgbClr val="000000"/>
                </a:solidFill>
                <a:latin typeface="Times" pitchFamily="2" charset="0"/>
              </a:rPr>
              <a:t> </a:t>
            </a:r>
            <a:endParaRPr lang="en-US"/>
          </a:p>
        </p:txBody>
      </p:sp>
      <p:sp>
        <p:nvSpPr>
          <p:cNvPr id="4" name="Rectangle 3">
            <a:extLst>
              <a:ext uri="{FF2B5EF4-FFF2-40B4-BE49-F238E27FC236}">
                <a16:creationId xmlns:a16="http://schemas.microsoft.com/office/drawing/2014/main" id="{6AE392B3-0EEA-4E44-8E93-C52E83C0DDAB}"/>
              </a:ext>
            </a:extLst>
          </p:cNvPr>
          <p:cNvSpPr/>
          <p:nvPr/>
        </p:nvSpPr>
        <p:spPr>
          <a:xfrm>
            <a:off x="4450813" y="2387084"/>
            <a:ext cx="242374" cy="369332"/>
          </a:xfrm>
          <a:prstGeom prst="rect">
            <a:avLst/>
          </a:prstGeom>
        </p:spPr>
        <p:txBody>
          <a:bodyPr wrap="none">
            <a:spAutoFit/>
          </a:bodyPr>
          <a:lstStyle/>
          <a:p>
            <a:r>
              <a:rPr lang="en-NZ">
                <a:solidFill>
                  <a:srgbClr val="000000"/>
                </a:solidFill>
                <a:latin typeface="Times" pitchFamily="2" charset="0"/>
              </a:rPr>
              <a:t> </a:t>
            </a:r>
            <a:endParaRPr lang="en-US"/>
          </a:p>
        </p:txBody>
      </p:sp>
      <p:sp>
        <p:nvSpPr>
          <p:cNvPr id="5" name="Rectangle 4">
            <a:extLst>
              <a:ext uri="{FF2B5EF4-FFF2-40B4-BE49-F238E27FC236}">
                <a16:creationId xmlns:a16="http://schemas.microsoft.com/office/drawing/2014/main" id="{561A79A2-8BE1-B84C-BEEB-AA6EA82F00FF}"/>
              </a:ext>
            </a:extLst>
          </p:cNvPr>
          <p:cNvSpPr/>
          <p:nvPr/>
        </p:nvSpPr>
        <p:spPr>
          <a:xfrm>
            <a:off x="4450813" y="2387084"/>
            <a:ext cx="242374" cy="369332"/>
          </a:xfrm>
          <a:prstGeom prst="rect">
            <a:avLst/>
          </a:prstGeom>
        </p:spPr>
        <p:txBody>
          <a:bodyPr wrap="none">
            <a:spAutoFit/>
          </a:bodyPr>
          <a:lstStyle/>
          <a:p>
            <a:r>
              <a:rPr lang="en-NZ">
                <a:solidFill>
                  <a:srgbClr val="000000"/>
                </a:solidFill>
                <a:latin typeface="Times" pitchFamily="2" charset="0"/>
              </a:rPr>
              <a:t> </a:t>
            </a:r>
            <a:endParaRPr lang="en-US"/>
          </a:p>
        </p:txBody>
      </p:sp>
      <p:sp>
        <p:nvSpPr>
          <p:cNvPr id="3" name="TextBox 2">
            <a:extLst>
              <a:ext uri="{FF2B5EF4-FFF2-40B4-BE49-F238E27FC236}">
                <a16:creationId xmlns:a16="http://schemas.microsoft.com/office/drawing/2014/main" id="{0B5D09E8-C896-49FE-9221-3C9F3C9C5EAF}"/>
              </a:ext>
            </a:extLst>
          </p:cNvPr>
          <p:cNvSpPr txBox="1"/>
          <p:nvPr/>
        </p:nvSpPr>
        <p:spPr>
          <a:xfrm>
            <a:off x="2735694" y="3237671"/>
            <a:ext cx="36726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latin typeface="Ebrima"/>
                <a:ea typeface="Ebrima"/>
                <a:cs typeface="Ebrima"/>
                <a:hlinkClick r:id="rId4">
                  <a:extLst>
                    <a:ext uri="{A12FA001-AC4F-418D-AE19-62706E023703}">
                      <ahyp:hlinkClr xmlns:ahyp="http://schemas.microsoft.com/office/drawing/2018/hyperlinkcolor" val="tx"/>
                    </a:ext>
                  </a:extLst>
                </a:hlinkClick>
              </a:rPr>
              <a:t>gardenbirdsurvey.nz</a:t>
            </a:r>
            <a:endParaRPr lang="en-US" sz="2800" b="1">
              <a:solidFill>
                <a:schemeClr val="bg1"/>
              </a:solidFill>
              <a:latin typeface="Ebrima"/>
              <a:ea typeface="Ebrima"/>
              <a:cs typeface="Ebrima"/>
            </a:endParaRPr>
          </a:p>
        </p:txBody>
      </p:sp>
      <p:sp>
        <p:nvSpPr>
          <p:cNvPr id="6" name="TextBox 5">
            <a:extLst>
              <a:ext uri="{FF2B5EF4-FFF2-40B4-BE49-F238E27FC236}">
                <a16:creationId xmlns:a16="http://schemas.microsoft.com/office/drawing/2014/main" id="{E02C7F84-EAEC-4CB4-9128-3DABB0812D35}"/>
              </a:ext>
            </a:extLst>
          </p:cNvPr>
          <p:cNvSpPr txBox="1"/>
          <p:nvPr/>
        </p:nvSpPr>
        <p:spPr>
          <a:xfrm>
            <a:off x="505326" y="1284260"/>
            <a:ext cx="786752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Verdana Pro"/>
                <a:ea typeface="Ebrima"/>
                <a:cs typeface="Ebrima"/>
              </a:rPr>
              <a:t>Āwhinatia kia </a:t>
            </a:r>
            <a:r>
              <a:rPr lang="en-US" sz="3600" b="1" dirty="0" err="1">
                <a:solidFill>
                  <a:schemeClr val="bg1"/>
                </a:solidFill>
                <a:latin typeface="Verdana Pro"/>
                <a:ea typeface="Ebrima"/>
                <a:cs typeface="Ebrima"/>
              </a:rPr>
              <a:t>whaihua</a:t>
            </a:r>
            <a:r>
              <a:rPr lang="en-US" sz="3600" b="1" dirty="0">
                <a:solidFill>
                  <a:schemeClr val="bg1"/>
                </a:solidFill>
                <a:latin typeface="Verdana Pro"/>
                <a:ea typeface="Ebrima"/>
                <a:cs typeface="Ebrima"/>
              </a:rPr>
              <a:t> ā tatou manu </a:t>
            </a:r>
          </a:p>
        </p:txBody>
      </p:sp>
      <p:sp>
        <p:nvSpPr>
          <p:cNvPr id="16" name="TextBox 15">
            <a:extLst>
              <a:ext uri="{FF2B5EF4-FFF2-40B4-BE49-F238E27FC236}">
                <a16:creationId xmlns:a16="http://schemas.microsoft.com/office/drawing/2014/main" id="{2A895DAB-B9DE-42EB-870E-4794643BA767}"/>
              </a:ext>
            </a:extLst>
          </p:cNvPr>
          <p:cNvSpPr txBox="1"/>
          <p:nvPr/>
        </p:nvSpPr>
        <p:spPr>
          <a:xfrm>
            <a:off x="1433192" y="2460272"/>
            <a:ext cx="60352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bg1"/>
                </a:solidFill>
                <a:latin typeface="Verdana Pro"/>
                <a:ea typeface="Ebrima"/>
                <a:cs typeface="Ebrima"/>
              </a:rPr>
              <a:t>29 </a:t>
            </a:r>
            <a:r>
              <a:rPr lang="en-US" sz="3600" dirty="0" err="1">
                <a:solidFill>
                  <a:schemeClr val="bg1"/>
                </a:solidFill>
                <a:latin typeface="Verdana Pro"/>
                <a:ea typeface="Ebrima"/>
                <a:cs typeface="Ebrima"/>
              </a:rPr>
              <a:t>Hune</a:t>
            </a:r>
            <a:r>
              <a:rPr lang="en-US" sz="3600" dirty="0">
                <a:solidFill>
                  <a:schemeClr val="bg1"/>
                </a:solidFill>
                <a:latin typeface="Verdana Pro"/>
                <a:ea typeface="Ebrima"/>
                <a:cs typeface="Ebrima"/>
              </a:rPr>
              <a:t> – 7 </a:t>
            </a:r>
            <a:r>
              <a:rPr lang="en-US" sz="3600" dirty="0" err="1">
                <a:solidFill>
                  <a:schemeClr val="bg1"/>
                </a:solidFill>
                <a:latin typeface="Verdana Pro"/>
                <a:ea typeface="Ebrima"/>
                <a:cs typeface="Ebrima"/>
              </a:rPr>
              <a:t>Hūrae</a:t>
            </a:r>
            <a:r>
              <a:rPr lang="en-US" sz="3600" dirty="0">
                <a:solidFill>
                  <a:schemeClr val="bg1"/>
                </a:solidFill>
                <a:latin typeface="Verdana Pro"/>
                <a:ea typeface="Ebrima"/>
                <a:cs typeface="Ebrima"/>
              </a:rPr>
              <a:t> 2024</a:t>
            </a:r>
            <a:endParaRPr lang="en-US" sz="3600" dirty="0">
              <a:solidFill>
                <a:schemeClr val="bg1"/>
              </a:solidFill>
              <a:latin typeface="Verdana Pro"/>
              <a:cs typeface="Calibri"/>
            </a:endParaRPr>
          </a:p>
        </p:txBody>
      </p:sp>
      <p:pic>
        <p:nvPicPr>
          <p:cNvPr id="10" name="Content Placeholder 3">
            <a:extLst>
              <a:ext uri="{FF2B5EF4-FFF2-40B4-BE49-F238E27FC236}">
                <a16:creationId xmlns:a16="http://schemas.microsoft.com/office/drawing/2014/main" id="{0E63A40E-4509-45B5-542C-17810D5371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17011" y="102393"/>
            <a:ext cx="1034505" cy="932434"/>
          </a:xfrm>
          <a:prstGeom prst="rect">
            <a:avLst/>
          </a:prstGeom>
        </p:spPr>
      </p:pic>
    </p:spTree>
    <p:extLst>
      <p:ext uri="{BB962C8B-B14F-4D97-AF65-F5344CB8AC3E}">
        <p14:creationId xmlns:p14="http://schemas.microsoft.com/office/powerpoint/2010/main" val="1789765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p:nvPr/>
        </p:nvSpPr>
        <p:spPr>
          <a:xfrm>
            <a:off x="319575" y="246450"/>
            <a:ext cx="6651303" cy="584735"/>
          </a:xfrm>
          <a:prstGeom prst="rect">
            <a:avLst/>
          </a:prstGeom>
          <a:noFill/>
          <a:ln>
            <a:noFill/>
          </a:ln>
        </p:spPr>
        <p:txBody>
          <a:bodyPr spcFirstLastPara="1" wrap="square" lIns="91425" tIns="45700" rIns="91425" bIns="45700" anchor="t" anchorCtr="0">
            <a:spAutoFit/>
          </a:bodyPr>
          <a:lstStyle/>
          <a:p>
            <a:r>
              <a:rPr lang="en-US" sz="3200" b="1" dirty="0">
                <a:solidFill>
                  <a:schemeClr val="bg1"/>
                </a:solidFill>
                <a:ea typeface="+mn-lt"/>
                <a:cs typeface="+mn-lt"/>
                <a:sym typeface="Arial"/>
              </a:rPr>
              <a:t>Āwhinatia ōu tātou</a:t>
            </a:r>
            <a:r>
              <a:rPr lang="en-US" sz="3200" b="1" i="0" u="none" strike="noStrike" cap="none" dirty="0">
                <a:solidFill>
                  <a:schemeClr val="bg1"/>
                </a:solidFill>
                <a:ea typeface="+mn-lt"/>
                <a:cs typeface="+mn-lt"/>
                <a:sym typeface="Arial"/>
              </a:rPr>
              <a:t> </a:t>
            </a:r>
            <a:r>
              <a:rPr lang="en-US" sz="3200" b="1" i="0" u="none" strike="noStrike" cap="none" dirty="0" err="1">
                <a:solidFill>
                  <a:schemeClr val="bg1"/>
                </a:solidFill>
                <a:ea typeface="+mn-lt"/>
                <a:cs typeface="+mn-lt"/>
                <a:sym typeface="Arial"/>
              </a:rPr>
              <a:t>manu</a:t>
            </a:r>
            <a:endParaRPr lang="en-US" dirty="0">
              <a:solidFill>
                <a:schemeClr val="bg1"/>
              </a:solidFill>
              <a:ea typeface="+mn-lt"/>
              <a:cs typeface="+mn-lt"/>
            </a:endParaRPr>
          </a:p>
        </p:txBody>
      </p:sp>
      <p:pic>
        <p:nvPicPr>
          <p:cNvPr id="279" name="Google Shape;279;p44" title="Manu – agency and action.mp4">
            <a:hlinkClick r:id="rId3" tooltip="Select to play the video Manu – agency and action on the Science Learning Hub – Pokapū Akoranga Pūtaiao website."/>
          </p:cNvPr>
          <p:cNvPicPr preferRelativeResize="0"/>
          <p:nvPr/>
        </p:nvPicPr>
        <p:blipFill>
          <a:blip r:embed="rId4">
            <a:alphaModFix/>
          </a:blip>
          <a:stretch>
            <a:fillRect/>
          </a:stretch>
        </p:blipFill>
        <p:spPr>
          <a:xfrm>
            <a:off x="1602274" y="1256173"/>
            <a:ext cx="6390802" cy="3594826"/>
          </a:xfrm>
          <a:prstGeom prst="rect">
            <a:avLst/>
          </a:prstGeom>
          <a:noFill/>
          <a:ln>
            <a:noFill/>
          </a:ln>
        </p:spPr>
      </p:pic>
      <p:sp>
        <p:nvSpPr>
          <p:cNvPr id="280" name="Google Shape;280;p44"/>
          <p:cNvSpPr txBox="1"/>
          <p:nvPr/>
        </p:nvSpPr>
        <p:spPr>
          <a:xfrm>
            <a:off x="1828800" y="4851000"/>
            <a:ext cx="578865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00" dirty="0"/>
              <a:t>© Manaaki Whenua – Landcare Research and The University of Waikato Te Whare Wānanga o Waikato | </a:t>
            </a:r>
            <a:r>
              <a:rPr lang="en-US" sz="700" u="sng" dirty="0">
                <a:solidFill>
                  <a:srgbClr val="0000FF"/>
                </a:solidFill>
                <a:hlinkClick r:id="rId5">
                  <a:extLst>
                    <a:ext uri="{A12FA001-AC4F-418D-AE19-62706E023703}">
                      <ahyp:hlinkClr xmlns:ahyp="http://schemas.microsoft.com/office/drawing/2018/hyperlinkcolor" val="tx"/>
                    </a:ext>
                  </a:extLst>
                </a:hlinkClick>
              </a:rPr>
              <a:t>www.sciencelearn.org.nz</a:t>
            </a:r>
            <a:r>
              <a:rPr lang="en-US" sz="700" dirty="0"/>
              <a:t>  </a:t>
            </a:r>
            <a:endParaRPr sz="700" dirty="0"/>
          </a:p>
        </p:txBody>
      </p:sp>
      <p:sp>
        <p:nvSpPr>
          <p:cNvPr id="2" name="TextBox 1">
            <a:extLst>
              <a:ext uri="{FF2B5EF4-FFF2-40B4-BE49-F238E27FC236}">
                <a16:creationId xmlns:a16="http://schemas.microsoft.com/office/drawing/2014/main" id="{C21D7C62-24D2-DFDF-6343-5F294C98DFC2}"/>
              </a:ext>
            </a:extLst>
          </p:cNvPr>
          <p:cNvSpPr txBox="1"/>
          <p:nvPr/>
        </p:nvSpPr>
        <p:spPr>
          <a:xfrm>
            <a:off x="8880" y="2818187"/>
            <a:ext cx="1595560" cy="2031325"/>
          </a:xfrm>
          <a:prstGeom prst="rect">
            <a:avLst/>
          </a:prstGeom>
          <a:noFill/>
        </p:spPr>
        <p:txBody>
          <a:bodyPr wrap="square" lIns="91440" tIns="45720" rIns="91440" bIns="45720" rtlCol="0" anchor="t">
            <a:spAutoFit/>
          </a:bodyPr>
          <a:lstStyle/>
          <a:p>
            <a:r>
              <a:rPr lang="en-US" err="1">
                <a:solidFill>
                  <a:schemeClr val="bg2">
                    <a:lumMod val="49000"/>
                  </a:schemeClr>
                </a:solidFill>
                <a:latin typeface="Verdana Pro"/>
                <a:cs typeface="Arial"/>
              </a:rPr>
              <a:t>Anei</a:t>
            </a:r>
            <a:r>
              <a:rPr lang="en-US" dirty="0">
                <a:solidFill>
                  <a:schemeClr val="bg2">
                    <a:lumMod val="49000"/>
                  </a:schemeClr>
                </a:solidFill>
                <a:latin typeface="Verdana Pro"/>
                <a:cs typeface="Arial"/>
              </a:rPr>
              <a:t> </a:t>
            </a:r>
            <a:r>
              <a:rPr lang="en-US" err="1">
                <a:solidFill>
                  <a:schemeClr val="bg2">
                    <a:lumMod val="49000"/>
                  </a:schemeClr>
                </a:solidFill>
                <a:latin typeface="Verdana Pro"/>
                <a:cs typeface="Arial"/>
              </a:rPr>
              <a:t>te</a:t>
            </a:r>
            <a:r>
              <a:rPr lang="en-US" dirty="0">
                <a:solidFill>
                  <a:schemeClr val="bg2">
                    <a:lumMod val="49000"/>
                  </a:schemeClr>
                </a:solidFill>
                <a:latin typeface="Verdana Pro"/>
                <a:cs typeface="Arial"/>
              </a:rPr>
              <a:t> </a:t>
            </a:r>
            <a:r>
              <a:rPr lang="en-US" err="1">
                <a:solidFill>
                  <a:schemeClr val="bg2">
                    <a:lumMod val="49000"/>
                  </a:schemeClr>
                </a:solidFill>
                <a:latin typeface="Verdana Pro"/>
                <a:cs typeface="Arial"/>
              </a:rPr>
              <a:t>kiriata</a:t>
            </a:r>
            <a:endParaRPr lang="en-US" b="0">
              <a:solidFill>
                <a:schemeClr val="bg2">
                  <a:lumMod val="49000"/>
                </a:schemeClr>
              </a:solidFill>
              <a:effectLst/>
              <a:latin typeface="Verdana Pro"/>
              <a:cs typeface="Arial"/>
            </a:endParaRPr>
          </a:p>
          <a:p>
            <a:r>
              <a:rPr lang="en-US" u="sng" dirty="0">
                <a:solidFill>
                  <a:schemeClr val="bg2">
                    <a:lumMod val="49000"/>
                  </a:schemeClr>
                </a:solidFill>
                <a:latin typeface="Verdana Pro"/>
                <a:cs typeface="Arial"/>
                <a:hlinkClick r:id="rId6">
                  <a:extLst>
                    <a:ext uri="{A12FA001-AC4F-418D-AE19-62706E023703}">
                      <ahyp:hlinkClr xmlns:ahyp="http://schemas.microsoft.com/office/drawing/2018/hyperlinkcolor" val="tx"/>
                    </a:ext>
                  </a:extLst>
                </a:hlinkClick>
              </a:rPr>
              <a:t>Kahawhiri me te tohe tū a ngā manu</a:t>
            </a:r>
            <a:r>
              <a:rPr lang="en-US" dirty="0">
                <a:solidFill>
                  <a:schemeClr val="bg2">
                    <a:lumMod val="49000"/>
                  </a:schemeClr>
                </a:solidFill>
                <a:latin typeface="Verdana Pro"/>
                <a:cs typeface="Arial"/>
              </a:rPr>
              <a:t> </a:t>
            </a:r>
            <a:r>
              <a:rPr lang="en-US" err="1">
                <a:solidFill>
                  <a:schemeClr val="bg2">
                    <a:lumMod val="49000"/>
                  </a:schemeClr>
                </a:solidFill>
                <a:latin typeface="Verdana Pro"/>
                <a:cs typeface="Arial"/>
              </a:rPr>
              <a:t>kōnei</a:t>
            </a:r>
            <a:r>
              <a:rPr lang="en-US" dirty="0">
                <a:solidFill>
                  <a:schemeClr val="bg2">
                    <a:lumMod val="49000"/>
                  </a:schemeClr>
                </a:solidFill>
                <a:latin typeface="Verdana Pro"/>
                <a:cs typeface="Arial"/>
              </a:rPr>
              <a:t>. </a:t>
            </a:r>
          </a:p>
        </p:txBody>
      </p:sp>
    </p:spTree>
    <p:extLst>
      <p:ext uri="{BB962C8B-B14F-4D97-AF65-F5344CB8AC3E}">
        <p14:creationId xmlns:p14="http://schemas.microsoft.com/office/powerpoint/2010/main" val="417021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child planting a plant&#10;&#10;Description automatically generated">
            <a:extLst>
              <a:ext uri="{FF2B5EF4-FFF2-40B4-BE49-F238E27FC236}">
                <a16:creationId xmlns:a16="http://schemas.microsoft.com/office/drawing/2014/main" id="{C404A16B-826A-FB49-2307-04D1E443D133}"/>
              </a:ext>
            </a:extLst>
          </p:cNvPr>
          <p:cNvPicPr>
            <a:picLocks noChangeAspect="1"/>
          </p:cNvPicPr>
          <p:nvPr/>
        </p:nvPicPr>
        <p:blipFill>
          <a:blip r:embed="rId4"/>
          <a:stretch>
            <a:fillRect/>
          </a:stretch>
        </p:blipFill>
        <p:spPr>
          <a:xfrm>
            <a:off x="4029583" y="1591843"/>
            <a:ext cx="4776878" cy="2488182"/>
          </a:xfrm>
          <a:prstGeom prst="rect">
            <a:avLst/>
          </a:prstGeom>
        </p:spPr>
      </p:pic>
      <p:sp>
        <p:nvSpPr>
          <p:cNvPr id="3" name="TextBox 2">
            <a:extLst>
              <a:ext uri="{FF2B5EF4-FFF2-40B4-BE49-F238E27FC236}">
                <a16:creationId xmlns:a16="http://schemas.microsoft.com/office/drawing/2014/main" id="{0EC5416A-14BE-F567-A7AB-97A76FBFFD1A}"/>
              </a:ext>
            </a:extLst>
          </p:cNvPr>
          <p:cNvSpPr txBox="1"/>
          <p:nvPr/>
        </p:nvSpPr>
        <p:spPr>
          <a:xfrm>
            <a:off x="311325" y="203760"/>
            <a:ext cx="71079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FFFFFF"/>
                </a:solidFill>
                <a:latin typeface="Verdana Pro"/>
                <a:ea typeface="Calibri"/>
                <a:cs typeface="Calibri"/>
              </a:rPr>
              <a:t>He aha e </a:t>
            </a:r>
            <a:r>
              <a:rPr lang="en-US" sz="3200" b="1" dirty="0" err="1">
                <a:solidFill>
                  <a:srgbClr val="FFFFFF"/>
                </a:solidFill>
                <a:latin typeface="Verdana Pro"/>
                <a:ea typeface="Calibri"/>
                <a:cs typeface="Calibri"/>
              </a:rPr>
              <a:t>taea</a:t>
            </a:r>
            <a:r>
              <a:rPr lang="en-US" sz="3200" b="1" dirty="0">
                <a:solidFill>
                  <a:srgbClr val="FFFFFF"/>
                </a:solidFill>
                <a:latin typeface="Verdana Pro"/>
                <a:ea typeface="Calibri"/>
                <a:cs typeface="Calibri"/>
              </a:rPr>
              <a:t> ai e tātou? </a:t>
            </a:r>
            <a:endParaRPr lang="en-US" sz="3200" b="1" dirty="0">
              <a:solidFill>
                <a:srgbClr val="FFFFFF"/>
              </a:solidFill>
              <a:latin typeface="Verdana Pro"/>
            </a:endParaRPr>
          </a:p>
        </p:txBody>
      </p:sp>
      <p:sp>
        <p:nvSpPr>
          <p:cNvPr id="4" name="TextBox 3">
            <a:extLst>
              <a:ext uri="{FF2B5EF4-FFF2-40B4-BE49-F238E27FC236}">
                <a16:creationId xmlns:a16="http://schemas.microsoft.com/office/drawing/2014/main" id="{61B91D16-4E1D-F568-6D0E-CFE648D29520}"/>
              </a:ext>
            </a:extLst>
          </p:cNvPr>
          <p:cNvSpPr txBox="1"/>
          <p:nvPr/>
        </p:nvSpPr>
        <p:spPr>
          <a:xfrm>
            <a:off x="120965" y="1061271"/>
            <a:ext cx="3909759"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2">
                    <a:lumMod val="50000"/>
                  </a:schemeClr>
                </a:solidFill>
                <a:latin typeface="Verdana Pro"/>
              </a:rPr>
              <a:t>He pārekareka ki ngā manu Māori te kai mai i </a:t>
            </a:r>
            <a:r>
              <a:rPr lang="en-US" b="1" dirty="0" err="1">
                <a:solidFill>
                  <a:schemeClr val="bg2">
                    <a:lumMod val="50000"/>
                  </a:schemeClr>
                </a:solidFill>
                <a:latin typeface="Verdana Pro"/>
              </a:rPr>
              <a:t>ngā</a:t>
            </a:r>
            <a:r>
              <a:rPr lang="en-US" b="1" dirty="0">
                <a:solidFill>
                  <a:schemeClr val="bg2">
                    <a:lumMod val="50000"/>
                  </a:schemeClr>
                </a:solidFill>
                <a:latin typeface="Verdana Pro"/>
              </a:rPr>
              <a:t> </a:t>
            </a:r>
            <a:r>
              <a:rPr lang="en-US" b="1" dirty="0" err="1">
                <a:solidFill>
                  <a:schemeClr val="bg2">
                    <a:lumMod val="50000"/>
                  </a:schemeClr>
                </a:solidFill>
                <a:latin typeface="Verdana Pro"/>
              </a:rPr>
              <a:t>tipu</a:t>
            </a:r>
            <a:r>
              <a:rPr lang="en-US" b="1" dirty="0">
                <a:solidFill>
                  <a:schemeClr val="bg2">
                    <a:lumMod val="50000"/>
                  </a:schemeClr>
                </a:solidFill>
                <a:latin typeface="Verdana Pro"/>
              </a:rPr>
              <a:t> Māori.</a:t>
            </a:r>
          </a:p>
          <a:p>
            <a:endParaRPr lang="en-US" sz="1400" dirty="0">
              <a:solidFill>
                <a:schemeClr val="bg2">
                  <a:lumMod val="50000"/>
                </a:schemeClr>
              </a:solidFill>
              <a:latin typeface="Verdana Pro"/>
              <a:ea typeface="+mn-lt"/>
              <a:cs typeface="+mn-lt"/>
            </a:endParaRPr>
          </a:p>
          <a:p>
            <a:r>
              <a:rPr lang="en-US" sz="1400" dirty="0">
                <a:solidFill>
                  <a:schemeClr val="bg2">
                    <a:lumMod val="50000"/>
                  </a:schemeClr>
                </a:solidFill>
                <a:latin typeface="Verdana Pro"/>
                <a:ea typeface="+mn-lt"/>
                <a:cs typeface="+mn-lt"/>
              </a:rPr>
              <a:t>Me whakapai i tō māra kia pārekareka anō ki ngā manu, me whai i </a:t>
            </a:r>
            <a:r>
              <a:rPr lang="en-US" sz="1400" dirty="0" err="1">
                <a:solidFill>
                  <a:schemeClr val="bg2">
                    <a:lumMod val="50000"/>
                  </a:schemeClr>
                </a:solidFill>
                <a:latin typeface="Verdana Pro"/>
                <a:ea typeface="+mn-lt"/>
                <a:cs typeface="+mn-lt"/>
              </a:rPr>
              <a:t>ngā</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momo</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tipu</a:t>
            </a:r>
            <a:r>
              <a:rPr lang="en-US" sz="1400" dirty="0">
                <a:solidFill>
                  <a:schemeClr val="bg2">
                    <a:lumMod val="50000"/>
                  </a:schemeClr>
                </a:solidFill>
                <a:latin typeface="Verdana Pro"/>
                <a:ea typeface="+mn-lt"/>
                <a:cs typeface="+mn-lt"/>
              </a:rPr>
              <a:t> e </a:t>
            </a:r>
            <a:r>
              <a:rPr lang="en-US" sz="1400" dirty="0" err="1">
                <a:solidFill>
                  <a:schemeClr val="bg2">
                    <a:lumMod val="50000"/>
                  </a:schemeClr>
                </a:solidFill>
                <a:latin typeface="Verdana Pro"/>
                <a:ea typeface="+mn-lt"/>
                <a:cs typeface="+mn-lt"/>
              </a:rPr>
              <a:t>whakatipu</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te</a:t>
            </a:r>
            <a:r>
              <a:rPr lang="en-US" sz="1400" dirty="0">
                <a:solidFill>
                  <a:schemeClr val="bg2">
                    <a:lumMod val="50000"/>
                  </a:schemeClr>
                </a:solidFill>
                <a:latin typeface="Verdana Pro"/>
                <a:ea typeface="+mn-lt"/>
                <a:cs typeface="+mn-lt"/>
              </a:rPr>
              <a:t> kai </a:t>
            </a:r>
            <a:r>
              <a:rPr lang="en-US" sz="1400" dirty="0" err="1">
                <a:solidFill>
                  <a:schemeClr val="bg2">
                    <a:lumMod val="50000"/>
                  </a:schemeClr>
                </a:solidFill>
                <a:latin typeface="Verdana Pro"/>
                <a:ea typeface="+mn-lt"/>
                <a:cs typeface="+mn-lt"/>
              </a:rPr>
              <a:t>huri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noa</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te</a:t>
            </a:r>
            <a:r>
              <a:rPr lang="en-US" sz="1400" dirty="0">
                <a:solidFill>
                  <a:schemeClr val="bg2">
                    <a:lumMod val="50000"/>
                  </a:schemeClr>
                </a:solidFill>
                <a:latin typeface="Verdana Pro"/>
                <a:ea typeface="+mn-lt"/>
                <a:cs typeface="+mn-lt"/>
              </a:rPr>
              <a:t> tau.</a:t>
            </a:r>
            <a:endParaRPr lang="en-US" sz="1400" dirty="0">
              <a:solidFill>
                <a:schemeClr val="bg2">
                  <a:lumMod val="50000"/>
                </a:schemeClr>
              </a:solidFill>
              <a:latin typeface="Verdana Pro"/>
            </a:endParaRPr>
          </a:p>
          <a:p>
            <a:endParaRPr lang="en-US" sz="1400" dirty="0">
              <a:solidFill>
                <a:schemeClr val="bg2">
                  <a:lumMod val="50000"/>
                </a:schemeClr>
              </a:solidFill>
              <a:latin typeface="Verdana Pro"/>
              <a:ea typeface="+mn-lt"/>
              <a:cs typeface="+mn-lt"/>
            </a:endParaRPr>
          </a:p>
          <a:p>
            <a:r>
              <a:rPr lang="en-US" sz="1400" dirty="0">
                <a:solidFill>
                  <a:schemeClr val="bg2">
                    <a:lumMod val="50000"/>
                  </a:schemeClr>
                </a:solidFill>
                <a:latin typeface="Verdana Pro"/>
                <a:ea typeface="+mn-lt"/>
                <a:cs typeface="+mn-lt"/>
              </a:rPr>
              <a:t>He pai ki ngā momo manu rerekē ko ngā momo kai rerekē, nō reira </a:t>
            </a:r>
            <a:r>
              <a:rPr lang="en-US" sz="1400" dirty="0" err="1">
                <a:solidFill>
                  <a:schemeClr val="bg2">
                    <a:lumMod val="50000"/>
                  </a:schemeClr>
                </a:solidFill>
                <a:latin typeface="Verdana Pro"/>
                <a:ea typeface="+mn-lt"/>
                <a:cs typeface="+mn-lt"/>
              </a:rPr>
              <a:t>whakaarohia</a:t>
            </a:r>
            <a:r>
              <a:rPr lang="en-US" sz="1400" dirty="0">
                <a:solidFill>
                  <a:schemeClr val="bg2">
                    <a:lumMod val="50000"/>
                  </a:schemeClr>
                </a:solidFill>
                <a:latin typeface="Verdana Pro"/>
                <a:ea typeface="+mn-lt"/>
                <a:cs typeface="+mn-lt"/>
              </a:rPr>
              <a:t> ngā momo huarākau, te ururua, me te waihonga.</a:t>
            </a:r>
          </a:p>
          <a:p>
            <a:endParaRPr lang="en-US" sz="1400" dirty="0">
              <a:solidFill>
                <a:schemeClr val="bg2">
                  <a:lumMod val="50000"/>
                </a:schemeClr>
              </a:solidFill>
              <a:latin typeface="Verdana Pro"/>
              <a:ea typeface="+mn-lt"/>
              <a:cs typeface="+mn-lt"/>
            </a:endParaRPr>
          </a:p>
          <a:p>
            <a:r>
              <a:rPr lang="en-US" sz="1400" dirty="0">
                <a:solidFill>
                  <a:schemeClr val="bg2">
                    <a:lumMod val="50000"/>
                  </a:schemeClr>
                </a:solidFill>
                <a:latin typeface="Verdana Pro"/>
                <a:ea typeface="+mn-lt"/>
                <a:cs typeface="+mn-lt"/>
              </a:rPr>
              <a:t>Ka </a:t>
            </a:r>
            <a:r>
              <a:rPr lang="en-US" sz="1400" dirty="0" err="1">
                <a:solidFill>
                  <a:schemeClr val="bg2">
                    <a:lumMod val="50000"/>
                  </a:schemeClr>
                </a:solidFill>
                <a:latin typeface="Verdana Pro"/>
                <a:ea typeface="+mn-lt"/>
                <a:cs typeface="+mn-lt"/>
              </a:rPr>
              <a:t>taea</a:t>
            </a:r>
            <a:r>
              <a:rPr lang="en-US" sz="1400" dirty="0">
                <a:solidFill>
                  <a:schemeClr val="bg2">
                    <a:lumMod val="50000"/>
                  </a:schemeClr>
                </a:solidFill>
                <a:latin typeface="Verdana Pro"/>
                <a:ea typeface="+mn-lt"/>
                <a:cs typeface="+mn-lt"/>
              </a:rPr>
              <a:t> te </a:t>
            </a:r>
            <a:r>
              <a:rPr lang="en-US" sz="1400" dirty="0" err="1">
                <a:solidFill>
                  <a:schemeClr val="bg2">
                    <a:lumMod val="50000"/>
                  </a:schemeClr>
                </a:solidFill>
                <a:latin typeface="Verdana Pro"/>
                <a:ea typeface="+mn-lt"/>
                <a:cs typeface="+mn-lt"/>
              </a:rPr>
              <a:t>tāpiri</a:t>
            </a:r>
            <a:r>
              <a:rPr lang="en-US" sz="1400" dirty="0">
                <a:solidFill>
                  <a:schemeClr val="bg2">
                    <a:lumMod val="50000"/>
                  </a:schemeClr>
                </a:solidFill>
                <a:latin typeface="Verdana Pro"/>
                <a:ea typeface="+mn-lt"/>
                <a:cs typeface="+mn-lt"/>
              </a:rPr>
              <a:t> mai te </a:t>
            </a:r>
            <a:r>
              <a:rPr lang="en-US" sz="1400" dirty="0" err="1">
                <a:solidFill>
                  <a:schemeClr val="bg2">
                    <a:lumMod val="50000"/>
                  </a:schemeClr>
                </a:solidFill>
                <a:latin typeface="Verdana Pro"/>
                <a:ea typeface="+mn-lt"/>
                <a:cs typeface="+mn-lt"/>
              </a:rPr>
              <a:t>makomako</a:t>
            </a:r>
            <a:r>
              <a:rPr lang="en-US" sz="1400" dirty="0">
                <a:solidFill>
                  <a:schemeClr val="bg2">
                    <a:lumMod val="50000"/>
                  </a:schemeClr>
                </a:solidFill>
                <a:latin typeface="Verdana Pro"/>
                <a:ea typeface="+mn-lt"/>
                <a:cs typeface="+mn-lt"/>
              </a:rPr>
              <a:t>, te karamū me te korokio </a:t>
            </a:r>
            <a:r>
              <a:rPr lang="en-US" sz="1400" dirty="0" err="1">
                <a:solidFill>
                  <a:schemeClr val="bg2">
                    <a:lumMod val="50000"/>
                  </a:schemeClr>
                </a:solidFill>
                <a:latin typeface="Verdana Pro"/>
                <a:ea typeface="+mn-lt"/>
                <a:cs typeface="+mn-lt"/>
              </a:rPr>
              <a:t>mō</a:t>
            </a:r>
            <a:r>
              <a:rPr lang="en-US" sz="1400" dirty="0">
                <a:solidFill>
                  <a:schemeClr val="bg2">
                    <a:lumMod val="50000"/>
                  </a:schemeClr>
                </a:solidFill>
                <a:latin typeface="Verdana Pro"/>
                <a:ea typeface="+mn-lt"/>
                <a:cs typeface="+mn-lt"/>
              </a:rPr>
              <a:t> te huarākau; te kōwhai, te harakeke, me te tarata </a:t>
            </a:r>
            <a:r>
              <a:rPr lang="en-US" sz="1400" dirty="0" err="1">
                <a:solidFill>
                  <a:schemeClr val="bg2">
                    <a:lumMod val="50000"/>
                  </a:schemeClr>
                </a:solidFill>
                <a:latin typeface="Verdana Pro"/>
                <a:ea typeface="+mn-lt"/>
                <a:cs typeface="+mn-lt"/>
              </a:rPr>
              <a:t>mō</a:t>
            </a:r>
            <a:r>
              <a:rPr lang="en-US" sz="1400" dirty="0">
                <a:solidFill>
                  <a:schemeClr val="bg2">
                    <a:lumMod val="50000"/>
                  </a:schemeClr>
                </a:solidFill>
                <a:latin typeface="Verdana Pro"/>
                <a:ea typeface="+mn-lt"/>
                <a:cs typeface="+mn-lt"/>
              </a:rPr>
              <a:t> te waihonga.  </a:t>
            </a:r>
            <a:endParaRPr lang="en-US" sz="1400" dirty="0">
              <a:solidFill>
                <a:schemeClr val="bg2">
                  <a:lumMod val="50000"/>
                </a:schemeClr>
              </a:solidFill>
              <a:latin typeface="Verdana Pro"/>
            </a:endParaRPr>
          </a:p>
          <a:p>
            <a:pPr algn="l"/>
            <a:endParaRPr lang="en-US" dirty="0">
              <a:ea typeface="Calibri"/>
              <a:cs typeface="Calibri"/>
            </a:endParaRPr>
          </a:p>
        </p:txBody>
      </p:sp>
      <p:sp>
        <p:nvSpPr>
          <p:cNvPr id="5" name="TextBox 4">
            <a:extLst>
              <a:ext uri="{FF2B5EF4-FFF2-40B4-BE49-F238E27FC236}">
                <a16:creationId xmlns:a16="http://schemas.microsoft.com/office/drawing/2014/main" id="{701C8065-D3F7-545B-41FD-23AAA88321AA}"/>
              </a:ext>
            </a:extLst>
          </p:cNvPr>
          <p:cNvSpPr txBox="1"/>
          <p:nvPr/>
        </p:nvSpPr>
        <p:spPr>
          <a:xfrm>
            <a:off x="6476602" y="4050050"/>
            <a:ext cx="23306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solidFill>
                  <a:srgbClr val="202124"/>
                </a:solidFill>
                <a:latin typeface="Verdana"/>
                <a:ea typeface="Verdana"/>
              </a:rPr>
              <a:t>© </a:t>
            </a:r>
            <a:r>
              <a:rPr lang="en-US" sz="700" dirty="0">
                <a:latin typeface="Verdana"/>
                <a:ea typeface="Verdana"/>
              </a:rPr>
              <a:t>Manaaki Whenua – Landcare Research</a:t>
            </a:r>
          </a:p>
          <a:p>
            <a:endParaRPr lang="en-US" sz="1000" dirty="0">
              <a:latin typeface="Verdana"/>
              <a:ea typeface="Verdana"/>
            </a:endParaRPr>
          </a:p>
          <a:p>
            <a:pPr algn="l"/>
            <a:endParaRPr lang="en-US" dirty="0">
              <a:cs typeface="Calibri"/>
            </a:endParaRPr>
          </a:p>
        </p:txBody>
      </p:sp>
    </p:spTree>
    <p:extLst>
      <p:ext uri="{BB962C8B-B14F-4D97-AF65-F5344CB8AC3E}">
        <p14:creationId xmlns:p14="http://schemas.microsoft.com/office/powerpoint/2010/main" val="444837725"/>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EF111-A282-47F5-3960-92F9DB1BDC8A}"/>
              </a:ext>
            </a:extLst>
          </p:cNvPr>
          <p:cNvSpPr txBox="1"/>
          <p:nvPr/>
        </p:nvSpPr>
        <p:spPr>
          <a:xfrm>
            <a:off x="211294" y="265948"/>
            <a:ext cx="67038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err="1">
                <a:solidFill>
                  <a:schemeClr val="bg1"/>
                </a:solidFill>
                <a:latin typeface="Verdana Pro"/>
                <a:cs typeface="Calibri"/>
              </a:rPr>
              <a:t>Hangaia</a:t>
            </a:r>
            <a:r>
              <a:rPr lang="en-US" sz="3200" b="1" dirty="0">
                <a:solidFill>
                  <a:schemeClr val="bg1"/>
                </a:solidFill>
                <a:latin typeface="Verdana Pro"/>
                <a:cs typeface="Calibri"/>
              </a:rPr>
              <a:t> te </a:t>
            </a:r>
            <a:r>
              <a:rPr lang="en-US" sz="3200" b="1" dirty="0" err="1">
                <a:solidFill>
                  <a:schemeClr val="bg1"/>
                </a:solidFill>
                <a:latin typeface="Verdana Pro"/>
                <a:cs typeface="Calibri"/>
              </a:rPr>
              <a:t>hōtēra</a:t>
            </a:r>
            <a:r>
              <a:rPr lang="en-US" sz="3200" b="1" dirty="0">
                <a:solidFill>
                  <a:schemeClr val="bg1"/>
                </a:solidFill>
                <a:latin typeface="Verdana Pro"/>
                <a:cs typeface="Calibri"/>
              </a:rPr>
              <a:t> </a:t>
            </a:r>
            <a:r>
              <a:rPr lang="en-US" sz="3200" b="1" dirty="0" err="1">
                <a:solidFill>
                  <a:schemeClr val="bg1"/>
                </a:solidFill>
                <a:latin typeface="Verdana Pro"/>
                <a:cs typeface="Calibri"/>
              </a:rPr>
              <a:t>ngārara</a:t>
            </a:r>
            <a:endParaRPr lang="en-US" sz="3200" b="1" dirty="0">
              <a:solidFill>
                <a:schemeClr val="bg1"/>
              </a:solidFill>
              <a:latin typeface="Verdana Pro"/>
              <a:cs typeface="Calibri"/>
            </a:endParaRPr>
          </a:p>
        </p:txBody>
      </p:sp>
      <p:sp>
        <p:nvSpPr>
          <p:cNvPr id="3" name="TextBox 2">
            <a:extLst>
              <a:ext uri="{FF2B5EF4-FFF2-40B4-BE49-F238E27FC236}">
                <a16:creationId xmlns:a16="http://schemas.microsoft.com/office/drawing/2014/main" id="{FE208A28-206A-EA7C-9AD2-F30385BB5966}"/>
              </a:ext>
            </a:extLst>
          </p:cNvPr>
          <p:cNvSpPr txBox="1"/>
          <p:nvPr/>
        </p:nvSpPr>
        <p:spPr>
          <a:xfrm>
            <a:off x="136436" y="1208042"/>
            <a:ext cx="4296070" cy="3775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400"/>
              </a:spcAft>
            </a:pPr>
            <a:r>
              <a:rPr lang="en-US" sz="2000" b="1" dirty="0" err="1">
                <a:solidFill>
                  <a:schemeClr val="bg2">
                    <a:lumMod val="50000"/>
                  </a:schemeClr>
                </a:solidFill>
                <a:latin typeface="Verdana Pro"/>
                <a:cs typeface="Calibri"/>
              </a:rPr>
              <a:t>Whakamarutia</a:t>
            </a:r>
            <a:r>
              <a:rPr lang="en-US" sz="2000" b="1" dirty="0">
                <a:solidFill>
                  <a:schemeClr val="bg2">
                    <a:lumMod val="50000"/>
                  </a:schemeClr>
                </a:solidFill>
                <a:latin typeface="Verdana Pro"/>
                <a:cs typeface="Calibri"/>
              </a:rPr>
              <a:t> me </a:t>
            </a:r>
            <a:r>
              <a:rPr lang="en-US" sz="2000" b="1" dirty="0" err="1">
                <a:solidFill>
                  <a:schemeClr val="bg2">
                    <a:lumMod val="50000"/>
                  </a:schemeClr>
                </a:solidFill>
                <a:latin typeface="Verdana Pro"/>
                <a:cs typeface="Calibri"/>
              </a:rPr>
              <a:t>te</a:t>
            </a:r>
            <a:r>
              <a:rPr lang="en-US" sz="2000" b="1" dirty="0">
                <a:solidFill>
                  <a:schemeClr val="bg2">
                    <a:lumMod val="50000"/>
                  </a:schemeClr>
                </a:solidFill>
                <a:latin typeface="Verdana Pro"/>
                <a:cs typeface="Calibri"/>
              </a:rPr>
              <a:t> </a:t>
            </a:r>
            <a:r>
              <a:rPr lang="en-US" sz="2000" b="1" dirty="0" err="1">
                <a:solidFill>
                  <a:schemeClr val="bg2">
                    <a:lumMod val="50000"/>
                  </a:schemeClr>
                </a:solidFill>
                <a:latin typeface="Verdana Pro"/>
                <a:cs typeface="Calibri"/>
              </a:rPr>
              <a:t>hanga</a:t>
            </a:r>
            <a:r>
              <a:rPr lang="en-US" sz="2000" b="1" dirty="0">
                <a:solidFill>
                  <a:schemeClr val="bg2">
                    <a:lumMod val="50000"/>
                  </a:schemeClr>
                </a:solidFill>
                <a:latin typeface="Verdana Pro"/>
                <a:cs typeface="Calibri"/>
              </a:rPr>
              <a:t> </a:t>
            </a:r>
            <a:r>
              <a:rPr lang="en-US" sz="2000" b="1" dirty="0" err="1">
                <a:solidFill>
                  <a:schemeClr val="bg2">
                    <a:lumMod val="50000"/>
                  </a:schemeClr>
                </a:solidFill>
                <a:latin typeface="Verdana Pro"/>
                <a:cs typeface="Calibri"/>
              </a:rPr>
              <a:t>nōhonga</a:t>
            </a:r>
            <a:r>
              <a:rPr lang="en-US" sz="2000" b="1" dirty="0">
                <a:solidFill>
                  <a:schemeClr val="bg2">
                    <a:lumMod val="50000"/>
                  </a:schemeClr>
                </a:solidFill>
                <a:latin typeface="Verdana Pro"/>
                <a:cs typeface="Calibri"/>
              </a:rPr>
              <a:t>.</a:t>
            </a:r>
          </a:p>
          <a:p>
            <a:r>
              <a:rPr lang="en-US" sz="1400" dirty="0" err="1">
                <a:solidFill>
                  <a:schemeClr val="bg2">
                    <a:lumMod val="50000"/>
                  </a:schemeClr>
                </a:solidFill>
                <a:latin typeface="Verdana Pro"/>
                <a:ea typeface="+mn-lt"/>
                <a:cs typeface="+mn-lt"/>
              </a:rPr>
              <a:t>Mā</a:t>
            </a:r>
            <a:r>
              <a:rPr lang="en-US" sz="1400" dirty="0">
                <a:solidFill>
                  <a:schemeClr val="bg2">
                    <a:lumMod val="50000"/>
                  </a:schemeClr>
                </a:solidFill>
                <a:latin typeface="Verdana Pro"/>
                <a:ea typeface="+mn-lt"/>
                <a:cs typeface="+mn-lt"/>
              </a:rPr>
              <a:t> te </a:t>
            </a:r>
            <a:r>
              <a:rPr lang="en-US" sz="1400" dirty="0" err="1">
                <a:solidFill>
                  <a:schemeClr val="bg2">
                    <a:lumMod val="50000"/>
                  </a:schemeClr>
                </a:solidFill>
                <a:latin typeface="Verdana Pro"/>
                <a:ea typeface="+mn-lt"/>
                <a:cs typeface="+mn-lt"/>
              </a:rPr>
              <a:t>hanga</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hōtēra</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ngārara</a:t>
            </a:r>
            <a:r>
              <a:rPr lang="en-US" sz="1400" dirty="0">
                <a:solidFill>
                  <a:schemeClr val="bg2">
                    <a:lumMod val="50000"/>
                  </a:schemeClr>
                </a:solidFill>
                <a:latin typeface="Verdana Pro"/>
                <a:ea typeface="+mn-lt"/>
                <a:cs typeface="+mn-lt"/>
              </a:rPr>
              <a:t> e tō mai ai i ngā momo </a:t>
            </a:r>
            <a:r>
              <a:rPr lang="en-US" sz="1400" dirty="0" err="1">
                <a:solidFill>
                  <a:schemeClr val="bg2">
                    <a:lumMod val="50000"/>
                  </a:schemeClr>
                </a:solidFill>
                <a:latin typeface="Verdana Pro"/>
                <a:ea typeface="+mn-lt"/>
                <a:cs typeface="+mn-lt"/>
              </a:rPr>
              <a:t>kīrehe</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katoa</a:t>
            </a:r>
            <a:r>
              <a:rPr lang="en-US" sz="1400" dirty="0">
                <a:solidFill>
                  <a:schemeClr val="bg2">
                    <a:lumMod val="50000"/>
                  </a:schemeClr>
                </a:solidFill>
                <a:latin typeface="Verdana Pro"/>
                <a:ea typeface="+mn-lt"/>
                <a:cs typeface="+mn-lt"/>
              </a:rPr>
              <a:t> ki roto ki tō māra, ka </a:t>
            </a:r>
            <a:r>
              <a:rPr lang="en-US" sz="1400" dirty="0" err="1">
                <a:solidFill>
                  <a:schemeClr val="bg2">
                    <a:lumMod val="50000"/>
                  </a:schemeClr>
                </a:solidFill>
                <a:latin typeface="Verdana Pro"/>
                <a:ea typeface="+mn-lt"/>
                <a:cs typeface="+mn-lt"/>
              </a:rPr>
              <a:t>noho</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hoki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hei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puna</a:t>
            </a:r>
            <a:r>
              <a:rPr lang="en-US" sz="1400" dirty="0">
                <a:solidFill>
                  <a:schemeClr val="bg2">
                    <a:lumMod val="50000"/>
                  </a:schemeClr>
                </a:solidFill>
                <a:latin typeface="Verdana Pro"/>
                <a:ea typeface="+mn-lt"/>
                <a:cs typeface="+mn-lt"/>
              </a:rPr>
              <a:t> kai </a:t>
            </a:r>
            <a:r>
              <a:rPr lang="en-US" sz="1400" dirty="0" err="1">
                <a:solidFill>
                  <a:schemeClr val="bg2">
                    <a:lumMod val="50000"/>
                  </a:schemeClr>
                </a:solidFill>
                <a:latin typeface="Verdana Pro"/>
                <a:ea typeface="+mn-lt"/>
                <a:cs typeface="+mn-lt"/>
              </a:rPr>
              <a:t>rawe</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hoki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mō</a:t>
            </a:r>
            <a:r>
              <a:rPr lang="en-US" sz="1400" dirty="0">
                <a:solidFill>
                  <a:schemeClr val="bg2">
                    <a:lumMod val="50000"/>
                  </a:schemeClr>
                </a:solidFill>
                <a:latin typeface="Verdana Pro"/>
                <a:ea typeface="+mn-lt"/>
                <a:cs typeface="+mn-lt"/>
              </a:rPr>
              <a:t> ngā manu </a:t>
            </a:r>
            <a:r>
              <a:rPr lang="en-US" sz="1400" dirty="0" err="1">
                <a:solidFill>
                  <a:schemeClr val="bg2">
                    <a:lumMod val="50000"/>
                  </a:schemeClr>
                </a:solidFill>
                <a:latin typeface="Verdana Pro"/>
                <a:ea typeface="+mn-lt"/>
                <a:cs typeface="+mn-lt"/>
              </a:rPr>
              <a:t>torotoro</a:t>
            </a:r>
            <a:r>
              <a:rPr lang="en-US" sz="1400" dirty="0">
                <a:solidFill>
                  <a:schemeClr val="bg2">
                    <a:lumMod val="50000"/>
                  </a:schemeClr>
                </a:solidFill>
                <a:latin typeface="Verdana Pro"/>
                <a:ea typeface="+mn-lt"/>
                <a:cs typeface="+mn-lt"/>
              </a:rPr>
              <a:t>.</a:t>
            </a:r>
          </a:p>
          <a:p>
            <a:endParaRPr lang="en-US" sz="1400" dirty="0">
              <a:solidFill>
                <a:schemeClr val="bg2">
                  <a:lumMod val="50000"/>
                </a:schemeClr>
              </a:solidFill>
              <a:latin typeface="Verdana Pro"/>
              <a:ea typeface="+mn-lt"/>
              <a:cs typeface="+mn-lt"/>
            </a:endParaRPr>
          </a:p>
          <a:p>
            <a:r>
              <a:rPr lang="en-US" sz="1400" dirty="0" err="1">
                <a:solidFill>
                  <a:schemeClr val="bg2">
                    <a:lumMod val="50000"/>
                  </a:schemeClr>
                </a:solidFill>
                <a:latin typeface="Verdana Pro"/>
                <a:ea typeface="+mn-lt"/>
                <a:cs typeface="+mn-lt"/>
              </a:rPr>
              <a:t>Kāore</a:t>
            </a:r>
            <a:r>
              <a:rPr lang="en-US" sz="1400" dirty="0">
                <a:solidFill>
                  <a:schemeClr val="bg2">
                    <a:lumMod val="50000"/>
                  </a:schemeClr>
                </a:solidFill>
                <a:latin typeface="Verdana Pro"/>
                <a:ea typeface="+mn-lt"/>
                <a:cs typeface="+mn-lt"/>
              </a:rPr>
              <a:t> he </a:t>
            </a:r>
            <a:r>
              <a:rPr lang="en-US" sz="1400" dirty="0" err="1">
                <a:solidFill>
                  <a:schemeClr val="bg2">
                    <a:lumMod val="50000"/>
                  </a:schemeClr>
                </a:solidFill>
                <a:latin typeface="Verdana Pro"/>
                <a:ea typeface="+mn-lt"/>
                <a:cs typeface="+mn-lt"/>
              </a:rPr>
              <a:t>ture</a:t>
            </a:r>
            <a:r>
              <a:rPr lang="en-US" sz="1400" dirty="0">
                <a:solidFill>
                  <a:schemeClr val="bg2">
                    <a:lumMod val="50000"/>
                  </a:schemeClr>
                </a:solidFill>
                <a:latin typeface="Verdana Pro"/>
                <a:ea typeface="+mn-lt"/>
                <a:cs typeface="+mn-lt"/>
              </a:rPr>
              <a:t> – he </a:t>
            </a:r>
            <a:r>
              <a:rPr lang="en-US" sz="1400" dirty="0" err="1">
                <a:solidFill>
                  <a:schemeClr val="bg2">
                    <a:lumMod val="50000"/>
                  </a:schemeClr>
                </a:solidFill>
                <a:latin typeface="Verdana Pro"/>
                <a:ea typeface="+mn-lt"/>
                <a:cs typeface="+mn-lt"/>
              </a:rPr>
              <a:t>pereki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tawhito</a:t>
            </a:r>
            <a:r>
              <a:rPr lang="en-US" sz="1400" dirty="0">
                <a:solidFill>
                  <a:schemeClr val="bg2">
                    <a:lumMod val="50000"/>
                  </a:schemeClr>
                </a:solidFill>
                <a:latin typeface="Verdana Pro"/>
                <a:ea typeface="+mn-lt"/>
                <a:cs typeface="+mn-lt"/>
              </a:rPr>
              <a:t>, he </a:t>
            </a:r>
            <a:r>
              <a:rPr lang="en-US" sz="1400" dirty="0" err="1">
                <a:solidFill>
                  <a:schemeClr val="bg2">
                    <a:lumMod val="50000"/>
                  </a:schemeClr>
                </a:solidFill>
                <a:latin typeface="Verdana Pro"/>
                <a:ea typeface="+mn-lt"/>
                <a:cs typeface="+mn-lt"/>
              </a:rPr>
              <a:t>rārā</a:t>
            </a:r>
            <a:r>
              <a:rPr lang="en-US" sz="1400" dirty="0">
                <a:solidFill>
                  <a:schemeClr val="bg2">
                    <a:lumMod val="50000"/>
                  </a:schemeClr>
                </a:solidFill>
                <a:latin typeface="Verdana Pro"/>
                <a:ea typeface="+mn-lt"/>
                <a:cs typeface="+mn-lt"/>
              </a:rPr>
              <a:t>, he inanga, he </a:t>
            </a:r>
            <a:r>
              <a:rPr lang="en-US" sz="1400" dirty="0" err="1">
                <a:solidFill>
                  <a:schemeClr val="bg2">
                    <a:lumMod val="50000"/>
                  </a:schemeClr>
                </a:solidFill>
                <a:latin typeface="Verdana Pro"/>
                <a:ea typeface="+mn-lt"/>
                <a:cs typeface="+mn-lt"/>
              </a:rPr>
              <a:t>maramara</a:t>
            </a:r>
            <a:r>
              <a:rPr lang="en-US" sz="1400" dirty="0">
                <a:solidFill>
                  <a:schemeClr val="bg2">
                    <a:lumMod val="50000"/>
                  </a:schemeClr>
                </a:solidFill>
                <a:latin typeface="Verdana Pro"/>
                <a:ea typeface="+mn-lt"/>
                <a:cs typeface="+mn-lt"/>
              </a:rPr>
              <a:t> rākau, he </a:t>
            </a:r>
            <a:r>
              <a:rPr lang="en-US" sz="1400" dirty="0" err="1">
                <a:solidFill>
                  <a:schemeClr val="bg2">
                    <a:lumMod val="50000"/>
                  </a:schemeClr>
                </a:solidFill>
                <a:latin typeface="Verdana Pro"/>
                <a:ea typeface="+mn-lt"/>
                <a:cs typeface="+mn-lt"/>
              </a:rPr>
              <a:t>okuoku</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pakaru</a:t>
            </a:r>
            <a:r>
              <a:rPr lang="en-US" sz="1400" dirty="0">
                <a:solidFill>
                  <a:schemeClr val="bg2">
                    <a:lumMod val="50000"/>
                  </a:schemeClr>
                </a:solidFill>
                <a:latin typeface="Verdana Pro"/>
                <a:ea typeface="+mn-lt"/>
                <a:cs typeface="+mn-lt"/>
              </a:rPr>
              <a:t>, te </a:t>
            </a:r>
            <a:r>
              <a:rPr lang="en-US" sz="1400" dirty="0" err="1">
                <a:solidFill>
                  <a:schemeClr val="bg2">
                    <a:lumMod val="50000"/>
                  </a:schemeClr>
                </a:solidFill>
                <a:latin typeface="Verdana Pro"/>
                <a:ea typeface="+mn-lt"/>
                <a:cs typeface="+mn-lt"/>
              </a:rPr>
              <a:t>rimurimu</a:t>
            </a:r>
            <a:r>
              <a:rPr lang="en-US" sz="1400" dirty="0">
                <a:solidFill>
                  <a:schemeClr val="bg2">
                    <a:lumMod val="50000"/>
                  </a:schemeClr>
                </a:solidFill>
                <a:latin typeface="Verdana Pro"/>
                <a:ea typeface="+mn-lt"/>
                <a:cs typeface="+mn-lt"/>
              </a:rPr>
              <a:t>, ngā rākau, te </a:t>
            </a:r>
            <a:r>
              <a:rPr lang="en-US" sz="1400" dirty="0" err="1">
                <a:solidFill>
                  <a:schemeClr val="bg2">
                    <a:lumMod val="50000"/>
                  </a:schemeClr>
                </a:solidFill>
                <a:latin typeface="Verdana Pro"/>
                <a:ea typeface="+mn-lt"/>
                <a:cs typeface="+mn-lt"/>
              </a:rPr>
              <a:t>whakamākūkū</a:t>
            </a:r>
            <a:r>
              <a:rPr lang="en-US" sz="1400" dirty="0">
                <a:solidFill>
                  <a:schemeClr val="bg2">
                    <a:lumMod val="50000"/>
                  </a:schemeClr>
                </a:solidFill>
                <a:latin typeface="Verdana Pro"/>
                <a:ea typeface="+mn-lt"/>
                <a:cs typeface="+mn-lt"/>
              </a:rPr>
              <a:t> – he </a:t>
            </a:r>
            <a:r>
              <a:rPr lang="en-US" sz="1400" dirty="0" err="1">
                <a:solidFill>
                  <a:schemeClr val="bg2">
                    <a:lumMod val="50000"/>
                  </a:schemeClr>
                </a:solidFill>
                <a:latin typeface="Verdana Pro"/>
                <a:ea typeface="+mn-lt"/>
                <a:cs typeface="+mn-lt"/>
              </a:rPr>
              <a:t>rārangi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mutunga</a:t>
            </a:r>
            <a:r>
              <a:rPr lang="en-US" sz="1400" dirty="0">
                <a:solidFill>
                  <a:schemeClr val="bg2">
                    <a:lumMod val="50000"/>
                  </a:schemeClr>
                </a:solidFill>
                <a:latin typeface="Verdana Pro"/>
                <a:ea typeface="+mn-lt"/>
                <a:cs typeface="+mn-lt"/>
              </a:rPr>
              <a:t> kore </a:t>
            </a:r>
            <a:r>
              <a:rPr lang="en-US" sz="1400" dirty="0" err="1">
                <a:solidFill>
                  <a:schemeClr val="bg2">
                    <a:lumMod val="50000"/>
                  </a:schemeClr>
                </a:solidFill>
                <a:latin typeface="Verdana Pro"/>
                <a:ea typeface="+mn-lt"/>
                <a:cs typeface="+mn-lt"/>
              </a:rPr>
              <a:t>tonu</a:t>
            </a:r>
            <a:r>
              <a:rPr lang="en-US" sz="1400" dirty="0">
                <a:solidFill>
                  <a:schemeClr val="bg2">
                    <a:lumMod val="50000"/>
                  </a:schemeClr>
                </a:solidFill>
                <a:latin typeface="Verdana Pro"/>
                <a:ea typeface="+mn-lt"/>
                <a:cs typeface="+mn-lt"/>
              </a:rPr>
              <a:t>.</a:t>
            </a:r>
          </a:p>
          <a:p>
            <a:endParaRPr lang="en-US" sz="1400" dirty="0">
              <a:solidFill>
                <a:schemeClr val="bg2">
                  <a:lumMod val="50000"/>
                </a:schemeClr>
              </a:solidFill>
              <a:latin typeface="Verdana Pro"/>
              <a:ea typeface="+mn-lt"/>
              <a:cs typeface="+mn-lt"/>
            </a:endParaRPr>
          </a:p>
          <a:p>
            <a:r>
              <a:rPr lang="en-US" sz="1400" dirty="0" err="1">
                <a:solidFill>
                  <a:schemeClr val="bg2">
                    <a:lumMod val="50000"/>
                  </a:schemeClr>
                </a:solidFill>
                <a:latin typeface="Verdana Pro"/>
                <a:ea typeface="+mn-lt"/>
                <a:cs typeface="+mn-lt"/>
              </a:rPr>
              <a:t>Whakamahia</a:t>
            </a:r>
            <a:r>
              <a:rPr lang="en-US" sz="1400" dirty="0">
                <a:solidFill>
                  <a:schemeClr val="bg2">
                    <a:lumMod val="50000"/>
                  </a:schemeClr>
                </a:solidFill>
                <a:latin typeface="Verdana Pro"/>
                <a:ea typeface="+mn-lt"/>
                <a:cs typeface="+mn-lt"/>
              </a:rPr>
              <a:t> ō </a:t>
            </a:r>
            <a:r>
              <a:rPr lang="en-US" sz="1400" dirty="0" err="1">
                <a:solidFill>
                  <a:schemeClr val="bg2">
                    <a:lumMod val="50000"/>
                  </a:schemeClr>
                </a:solidFill>
                <a:latin typeface="Verdana Pro"/>
                <a:ea typeface="+mn-lt"/>
                <a:cs typeface="+mn-lt"/>
              </a:rPr>
              <a:t>pohewataga</a:t>
            </a:r>
            <a:r>
              <a:rPr lang="en-US" sz="1400" dirty="0">
                <a:solidFill>
                  <a:schemeClr val="bg2">
                    <a:lumMod val="50000"/>
                  </a:schemeClr>
                </a:solidFill>
                <a:latin typeface="Verdana Pro"/>
                <a:ea typeface="+mn-lt"/>
                <a:cs typeface="+mn-lt"/>
              </a:rPr>
              <a:t> ki te </a:t>
            </a:r>
            <a:r>
              <a:rPr lang="en-US" sz="1400" dirty="0" err="1">
                <a:solidFill>
                  <a:schemeClr val="bg2">
                    <a:lumMod val="50000"/>
                  </a:schemeClr>
                </a:solidFill>
                <a:latin typeface="Verdana Pro"/>
                <a:ea typeface="+mn-lt"/>
                <a:cs typeface="+mn-lt"/>
              </a:rPr>
              <a:t>hanga</a:t>
            </a:r>
            <a:r>
              <a:rPr lang="en-US" sz="1400" dirty="0">
                <a:solidFill>
                  <a:schemeClr val="bg2">
                    <a:lumMod val="50000"/>
                  </a:schemeClr>
                </a:solidFill>
                <a:latin typeface="Verdana Pro"/>
                <a:ea typeface="+mn-lt"/>
                <a:cs typeface="+mn-lt"/>
              </a:rPr>
              <a:t> i ngā ‘</a:t>
            </a:r>
            <a:r>
              <a:rPr lang="en-US" sz="1400" dirty="0" err="1">
                <a:solidFill>
                  <a:schemeClr val="bg2">
                    <a:lumMod val="50000"/>
                  </a:schemeClr>
                </a:solidFill>
                <a:latin typeface="Verdana Pro"/>
                <a:ea typeface="+mn-lt"/>
                <a:cs typeface="+mn-lt"/>
              </a:rPr>
              <a:t>rūma’rerek`e</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hei</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whakanoho</a:t>
            </a:r>
            <a:r>
              <a:rPr lang="en-US" sz="1400" dirty="0">
                <a:solidFill>
                  <a:schemeClr val="bg2">
                    <a:lumMod val="50000"/>
                  </a:schemeClr>
                </a:solidFill>
                <a:latin typeface="Verdana Pro"/>
                <a:ea typeface="+mn-lt"/>
                <a:cs typeface="+mn-lt"/>
              </a:rPr>
              <a:t> i </a:t>
            </a:r>
            <a:r>
              <a:rPr lang="en-US" sz="1400" dirty="0" err="1">
                <a:solidFill>
                  <a:schemeClr val="bg2">
                    <a:lumMod val="50000"/>
                  </a:schemeClr>
                </a:solidFill>
                <a:latin typeface="Verdana Pro"/>
                <a:ea typeface="+mn-lt"/>
                <a:cs typeface="+mn-lt"/>
              </a:rPr>
              <a:t>tēnā</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kararehe</a:t>
            </a:r>
            <a:r>
              <a:rPr lang="en-US" sz="1400" dirty="0">
                <a:solidFill>
                  <a:schemeClr val="bg2">
                    <a:lumMod val="50000"/>
                  </a:schemeClr>
                </a:solidFill>
                <a:latin typeface="Verdana Pro"/>
                <a:ea typeface="+mn-lt"/>
                <a:cs typeface="+mn-lt"/>
              </a:rPr>
              <a:t>, i </a:t>
            </a:r>
            <a:r>
              <a:rPr lang="en-US" sz="1400" dirty="0" err="1">
                <a:solidFill>
                  <a:schemeClr val="bg2">
                    <a:lumMod val="50000"/>
                  </a:schemeClr>
                </a:solidFill>
                <a:latin typeface="Verdana Pro"/>
                <a:ea typeface="+mn-lt"/>
                <a:cs typeface="+mn-lt"/>
              </a:rPr>
              <a:t>tēna</a:t>
            </a:r>
            <a:r>
              <a:rPr lang="en-US" sz="1400" dirty="0">
                <a:solidFill>
                  <a:schemeClr val="bg2">
                    <a:lumMod val="50000"/>
                  </a:schemeClr>
                </a:solidFill>
                <a:latin typeface="Verdana Pro"/>
                <a:ea typeface="+mn-lt"/>
                <a:cs typeface="+mn-lt"/>
              </a:rPr>
              <a:t> </a:t>
            </a:r>
            <a:r>
              <a:rPr lang="en-US" sz="1400" dirty="0" err="1">
                <a:solidFill>
                  <a:schemeClr val="bg2">
                    <a:lumMod val="50000"/>
                  </a:schemeClr>
                </a:solidFill>
                <a:latin typeface="Verdana Pro"/>
                <a:ea typeface="+mn-lt"/>
                <a:cs typeface="+mn-lt"/>
              </a:rPr>
              <a:t>kararehe</a:t>
            </a:r>
            <a:r>
              <a:rPr lang="en-US" sz="1400" dirty="0">
                <a:solidFill>
                  <a:schemeClr val="bg2">
                    <a:lumMod val="50000"/>
                  </a:schemeClr>
                </a:solidFill>
                <a:latin typeface="Verdana Pro"/>
                <a:ea typeface="+mn-lt"/>
                <a:cs typeface="+mn-lt"/>
              </a:rPr>
              <a:t>.</a:t>
            </a:r>
            <a:endParaRPr lang="en-US" dirty="0">
              <a:ea typeface="Calibri"/>
              <a:cs typeface="Calibri"/>
            </a:endParaRPr>
          </a:p>
        </p:txBody>
      </p:sp>
      <p:pic>
        <p:nvPicPr>
          <p:cNvPr id="4" name="Picture 3" descr="A cartoon of a person and a pile of wood&#10;&#10;Description automatically generated">
            <a:extLst>
              <a:ext uri="{FF2B5EF4-FFF2-40B4-BE49-F238E27FC236}">
                <a16:creationId xmlns:a16="http://schemas.microsoft.com/office/drawing/2014/main" id="{49F00D4F-6220-5CD3-9CAB-0FEDD87653C8}"/>
              </a:ext>
            </a:extLst>
          </p:cNvPr>
          <p:cNvPicPr>
            <a:picLocks noChangeAspect="1"/>
          </p:cNvPicPr>
          <p:nvPr/>
        </p:nvPicPr>
        <p:blipFill>
          <a:blip r:embed="rId3"/>
          <a:stretch>
            <a:fillRect/>
          </a:stretch>
        </p:blipFill>
        <p:spPr>
          <a:xfrm>
            <a:off x="4429398" y="1361792"/>
            <a:ext cx="4572000" cy="2573867"/>
          </a:xfrm>
          <a:prstGeom prst="rect">
            <a:avLst/>
          </a:prstGeom>
        </p:spPr>
      </p:pic>
      <p:sp>
        <p:nvSpPr>
          <p:cNvPr id="5" name="TextBox 4">
            <a:extLst>
              <a:ext uri="{FF2B5EF4-FFF2-40B4-BE49-F238E27FC236}">
                <a16:creationId xmlns:a16="http://schemas.microsoft.com/office/drawing/2014/main" id="{C5AF3179-7EBB-F2D8-FBF2-A7A4AD1F9F23}"/>
              </a:ext>
            </a:extLst>
          </p:cNvPr>
          <p:cNvSpPr txBox="1"/>
          <p:nvPr/>
        </p:nvSpPr>
        <p:spPr>
          <a:xfrm>
            <a:off x="6773903" y="3934903"/>
            <a:ext cx="2299526"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solidFill>
                  <a:srgbClr val="202124"/>
                </a:solidFill>
                <a:latin typeface="Verdana"/>
                <a:ea typeface="Verdana"/>
              </a:rPr>
              <a:t>© </a:t>
            </a:r>
            <a:r>
              <a:rPr lang="en-US" sz="700" dirty="0">
                <a:latin typeface="Verdana"/>
                <a:ea typeface="Verdana"/>
              </a:rPr>
              <a:t>Manaaki Whenua – Landcare Research</a:t>
            </a:r>
          </a:p>
          <a:p>
            <a:endParaRPr lang="en-US" sz="700" dirty="0">
              <a:latin typeface="Verdana"/>
              <a:ea typeface="Verdana"/>
            </a:endParaRPr>
          </a:p>
          <a:p>
            <a:pPr algn="l"/>
            <a:endParaRPr lang="en-US" sz="700" dirty="0">
              <a:latin typeface="Verdana"/>
              <a:ea typeface="Verdana"/>
              <a:cs typeface="Calibri"/>
            </a:endParaRPr>
          </a:p>
        </p:txBody>
      </p:sp>
    </p:spTree>
    <p:extLst>
      <p:ext uri="{BB962C8B-B14F-4D97-AF65-F5344CB8AC3E}">
        <p14:creationId xmlns:p14="http://schemas.microsoft.com/office/powerpoint/2010/main" val="1846633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A467D4-2B54-DAAB-4B8B-E41754FC88FC}"/>
              </a:ext>
            </a:extLst>
          </p:cNvPr>
          <p:cNvSpPr txBox="1"/>
          <p:nvPr/>
        </p:nvSpPr>
        <p:spPr>
          <a:xfrm>
            <a:off x="218373" y="237021"/>
            <a:ext cx="73380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err="1">
                <a:solidFill>
                  <a:schemeClr val="bg1"/>
                </a:solidFill>
                <a:latin typeface="Verdana Pro"/>
                <a:cs typeface="Calibri"/>
              </a:rPr>
              <a:t>Hangia</a:t>
            </a:r>
            <a:r>
              <a:rPr lang="en-US" sz="3200" b="1" dirty="0">
                <a:solidFill>
                  <a:schemeClr val="bg1"/>
                </a:solidFill>
                <a:latin typeface="Verdana Pro"/>
                <a:cs typeface="Calibri"/>
              </a:rPr>
              <a:t> te </a:t>
            </a:r>
            <a:r>
              <a:rPr lang="en-US" sz="3200" b="1" dirty="0" err="1">
                <a:solidFill>
                  <a:schemeClr val="bg1"/>
                </a:solidFill>
                <a:latin typeface="Verdana Pro"/>
                <a:cs typeface="Calibri"/>
              </a:rPr>
              <a:t>hōtēra</a:t>
            </a:r>
            <a:r>
              <a:rPr lang="en-US" sz="3200" b="1" dirty="0">
                <a:solidFill>
                  <a:schemeClr val="bg1"/>
                </a:solidFill>
                <a:latin typeface="Verdana Pro"/>
                <a:cs typeface="Calibri"/>
              </a:rPr>
              <a:t> </a:t>
            </a:r>
            <a:r>
              <a:rPr lang="en-US" sz="3200" b="1" dirty="0" err="1">
                <a:solidFill>
                  <a:schemeClr val="bg1"/>
                </a:solidFill>
                <a:latin typeface="Verdana Pro"/>
                <a:cs typeface="Calibri"/>
              </a:rPr>
              <a:t>ngārara</a:t>
            </a:r>
            <a:endParaRPr lang="en-US" sz="3200" b="1" dirty="0">
              <a:solidFill>
                <a:schemeClr val="bg1"/>
              </a:solidFill>
              <a:latin typeface="Verdana Pro"/>
            </a:endParaRPr>
          </a:p>
        </p:txBody>
      </p:sp>
      <p:pic>
        <p:nvPicPr>
          <p:cNvPr id="3" name="Picture 2" descr="A group of girls looking at a piece of paper&#10;&#10;Description automatically generated">
            <a:extLst>
              <a:ext uri="{FF2B5EF4-FFF2-40B4-BE49-F238E27FC236}">
                <a16:creationId xmlns:a16="http://schemas.microsoft.com/office/drawing/2014/main" id="{D20BAC34-B802-E771-53AD-088DC229D6C1}"/>
              </a:ext>
            </a:extLst>
          </p:cNvPr>
          <p:cNvPicPr>
            <a:picLocks noChangeAspect="1"/>
          </p:cNvPicPr>
          <p:nvPr/>
        </p:nvPicPr>
        <p:blipFill>
          <a:blip r:embed="rId3"/>
          <a:stretch>
            <a:fillRect/>
          </a:stretch>
        </p:blipFill>
        <p:spPr>
          <a:xfrm>
            <a:off x="215819" y="1367145"/>
            <a:ext cx="2516411" cy="2665268"/>
          </a:xfrm>
          <a:prstGeom prst="rect">
            <a:avLst/>
          </a:prstGeom>
        </p:spPr>
      </p:pic>
      <p:pic>
        <p:nvPicPr>
          <p:cNvPr id="4" name="Picture 3" descr="A group of kids looking at a wooden object&#10;&#10;Description automatically generated">
            <a:extLst>
              <a:ext uri="{FF2B5EF4-FFF2-40B4-BE49-F238E27FC236}">
                <a16:creationId xmlns:a16="http://schemas.microsoft.com/office/drawing/2014/main" id="{0C35F979-B0B9-CB7B-0F88-D362B413E7F2}"/>
              </a:ext>
            </a:extLst>
          </p:cNvPr>
          <p:cNvPicPr>
            <a:picLocks noChangeAspect="1"/>
          </p:cNvPicPr>
          <p:nvPr/>
        </p:nvPicPr>
        <p:blipFill rotWithShape="1">
          <a:blip r:embed="rId4"/>
          <a:srcRect r="961"/>
          <a:stretch/>
        </p:blipFill>
        <p:spPr>
          <a:xfrm>
            <a:off x="3241552" y="1729838"/>
            <a:ext cx="2631527" cy="2968831"/>
          </a:xfrm>
          <a:prstGeom prst="rect">
            <a:avLst/>
          </a:prstGeom>
        </p:spPr>
      </p:pic>
      <p:pic>
        <p:nvPicPr>
          <p:cNvPr id="5" name="Picture 4" descr="A group of people working on a wood table&#10;&#10;Description automatically generated">
            <a:extLst>
              <a:ext uri="{FF2B5EF4-FFF2-40B4-BE49-F238E27FC236}">
                <a16:creationId xmlns:a16="http://schemas.microsoft.com/office/drawing/2014/main" id="{488B9284-E9CF-334D-416F-EFA72A6A84B8}"/>
              </a:ext>
            </a:extLst>
          </p:cNvPr>
          <p:cNvPicPr>
            <a:picLocks noChangeAspect="1"/>
          </p:cNvPicPr>
          <p:nvPr/>
        </p:nvPicPr>
        <p:blipFill>
          <a:blip r:embed="rId5"/>
          <a:stretch>
            <a:fillRect/>
          </a:stretch>
        </p:blipFill>
        <p:spPr>
          <a:xfrm>
            <a:off x="6339281" y="1285009"/>
            <a:ext cx="2246263" cy="2755817"/>
          </a:xfrm>
          <a:prstGeom prst="rect">
            <a:avLst/>
          </a:prstGeom>
        </p:spPr>
      </p:pic>
      <p:sp>
        <p:nvSpPr>
          <p:cNvPr id="8" name="TextBox 7">
            <a:extLst>
              <a:ext uri="{FF2B5EF4-FFF2-40B4-BE49-F238E27FC236}">
                <a16:creationId xmlns:a16="http://schemas.microsoft.com/office/drawing/2014/main" id="{45B603C7-BEAF-5196-B66F-744D9CE9290C}"/>
              </a:ext>
            </a:extLst>
          </p:cNvPr>
          <p:cNvSpPr txBox="1"/>
          <p:nvPr/>
        </p:nvSpPr>
        <p:spPr>
          <a:xfrm>
            <a:off x="4392186" y="4928772"/>
            <a:ext cx="4751811"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rgbClr val="202124"/>
                </a:solidFill>
                <a:latin typeface="Verdana"/>
                <a:ea typeface="Verdana"/>
              </a:rPr>
              <a:t>© Arataki School </a:t>
            </a:r>
            <a:r>
              <a:rPr lang="en-US" sz="700">
                <a:solidFill>
                  <a:srgbClr val="000000"/>
                </a:solidFill>
                <a:latin typeface="Verdana"/>
                <a:ea typeface="Verdana"/>
              </a:rPr>
              <a:t>and</a:t>
            </a:r>
            <a:r>
              <a:rPr lang="en-US" sz="700">
                <a:latin typeface="Verdana"/>
                <a:ea typeface="Verdana"/>
              </a:rPr>
              <a:t> </a:t>
            </a:r>
            <a:r>
              <a:rPr lang="en-US" sz="700">
                <a:solidFill>
                  <a:srgbClr val="202124"/>
                </a:solidFill>
                <a:latin typeface="Verdana"/>
                <a:ea typeface="Verdana"/>
              </a:rPr>
              <a:t>University of Waikato </a:t>
            </a:r>
            <a:r>
              <a:rPr lang="en-US" sz="700" err="1">
                <a:solidFill>
                  <a:srgbClr val="202124"/>
                </a:solidFill>
                <a:latin typeface="Verdana"/>
                <a:ea typeface="Verdana"/>
              </a:rPr>
              <a:t>T</a:t>
            </a:r>
            <a:r>
              <a:rPr lang="en-US" sz="700" err="1">
                <a:solidFill>
                  <a:srgbClr val="202124"/>
                </a:solidFill>
                <a:latin typeface="Verdana"/>
                <a:ea typeface="+mn-lt"/>
                <a:cs typeface="+mn-lt"/>
              </a:rPr>
              <a:t>e</a:t>
            </a:r>
            <a:r>
              <a:rPr lang="en-US" sz="700">
                <a:solidFill>
                  <a:srgbClr val="202124"/>
                </a:solidFill>
                <a:latin typeface="Verdana"/>
                <a:ea typeface="+mn-lt"/>
                <a:cs typeface="+mn-lt"/>
              </a:rPr>
              <a:t> Whare Wānanga o Waikato</a:t>
            </a:r>
            <a:r>
              <a:rPr lang="en-US" sz="700">
                <a:solidFill>
                  <a:srgbClr val="202124"/>
                </a:solidFill>
                <a:latin typeface="Verdana"/>
                <a:ea typeface="Verdana"/>
              </a:rPr>
              <a:t> l </a:t>
            </a:r>
            <a:r>
              <a:rPr lang="en-US" sz="700">
                <a:latin typeface="Verdana"/>
                <a:ea typeface="Verdana"/>
                <a:hlinkClick r:id="rId6"/>
              </a:rPr>
              <a:t>www.sciencelearn.org.nz</a:t>
            </a:r>
            <a:endParaRPr lang="en-US" sz="700">
              <a:latin typeface="Verdana"/>
              <a:ea typeface="Verdana"/>
            </a:endParaRPr>
          </a:p>
          <a:p>
            <a:endParaRPr lang="en-US" sz="800">
              <a:latin typeface="Verdana"/>
              <a:ea typeface="Verdana"/>
            </a:endParaRPr>
          </a:p>
          <a:p>
            <a:endParaRPr lang="en-US" sz="1000">
              <a:latin typeface="Verdana"/>
              <a:ea typeface="Verdana"/>
            </a:endParaRPr>
          </a:p>
          <a:p>
            <a:pPr algn="l"/>
            <a:endParaRPr lang="en-US">
              <a:cs typeface="Calibri"/>
            </a:endParaRPr>
          </a:p>
        </p:txBody>
      </p:sp>
    </p:spTree>
    <p:extLst>
      <p:ext uri="{BB962C8B-B14F-4D97-AF65-F5344CB8AC3E}">
        <p14:creationId xmlns:p14="http://schemas.microsoft.com/office/powerpoint/2010/main" val="2903258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BA0FB-79C3-A5C8-0C83-F5247F3AB0AA}"/>
              </a:ext>
            </a:extLst>
          </p:cNvPr>
          <p:cNvSpPr txBox="1"/>
          <p:nvPr/>
        </p:nvSpPr>
        <p:spPr>
          <a:xfrm>
            <a:off x="226313" y="243614"/>
            <a:ext cx="74174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bg1"/>
                </a:solidFill>
                <a:latin typeface="Verdana Pro"/>
                <a:ea typeface="Ebrima"/>
                <a:cs typeface="Calibri"/>
              </a:rPr>
              <a:t>Te </a:t>
            </a:r>
            <a:r>
              <a:rPr lang="en-US" sz="3200" b="1" dirty="0" err="1">
                <a:solidFill>
                  <a:schemeClr val="bg1"/>
                </a:solidFill>
                <a:latin typeface="Verdana Pro"/>
                <a:ea typeface="Ebrima"/>
                <a:cs typeface="Calibri"/>
              </a:rPr>
              <a:t>whakarahi</a:t>
            </a:r>
            <a:r>
              <a:rPr lang="en-US" sz="3200" b="1" dirty="0">
                <a:solidFill>
                  <a:schemeClr val="bg1"/>
                </a:solidFill>
                <a:latin typeface="Verdana Pro"/>
                <a:ea typeface="Ebrima"/>
                <a:cs typeface="Calibri"/>
              </a:rPr>
              <a:t> a ngā </a:t>
            </a:r>
            <a:r>
              <a:rPr lang="en-US" sz="3200" b="1" dirty="0" err="1">
                <a:solidFill>
                  <a:schemeClr val="bg1"/>
                </a:solidFill>
                <a:latin typeface="Verdana Pro"/>
                <a:ea typeface="Ebrima"/>
                <a:cs typeface="Calibri"/>
              </a:rPr>
              <a:t>huruhuru</a:t>
            </a:r>
            <a:endParaRPr lang="en-US" sz="3200" b="1" dirty="0">
              <a:solidFill>
                <a:schemeClr val="bg1"/>
              </a:solidFill>
              <a:latin typeface="Verdana Pro"/>
              <a:ea typeface="Ebrima"/>
            </a:endParaRPr>
          </a:p>
        </p:txBody>
      </p:sp>
      <p:sp>
        <p:nvSpPr>
          <p:cNvPr id="4" name="TextBox 3">
            <a:extLst>
              <a:ext uri="{FF2B5EF4-FFF2-40B4-BE49-F238E27FC236}">
                <a16:creationId xmlns:a16="http://schemas.microsoft.com/office/drawing/2014/main" id="{C394D80E-2FE5-94A8-67D2-6BEACAF26346}"/>
              </a:ext>
            </a:extLst>
          </p:cNvPr>
          <p:cNvSpPr txBox="1"/>
          <p:nvPr/>
        </p:nvSpPr>
        <p:spPr>
          <a:xfrm>
            <a:off x="226358" y="2109900"/>
            <a:ext cx="330652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500" dirty="0">
                <a:solidFill>
                  <a:schemeClr val="bg2">
                    <a:lumMod val="49000"/>
                  </a:schemeClr>
                </a:solidFill>
                <a:latin typeface="Verdana Pro"/>
                <a:ea typeface="+mn-lt"/>
                <a:cs typeface="+mn-lt"/>
              </a:rPr>
              <a:t>Ko </a:t>
            </a:r>
            <a:r>
              <a:rPr lang="en-US" sz="1500" dirty="0" err="1">
                <a:solidFill>
                  <a:schemeClr val="bg2">
                    <a:lumMod val="49000"/>
                  </a:schemeClr>
                </a:solidFill>
                <a:latin typeface="Verdana Pro"/>
                <a:ea typeface="+mn-lt"/>
                <a:cs typeface="+mn-lt"/>
              </a:rPr>
              <a:t>te</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tuarā</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kei</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waenganui</a:t>
            </a:r>
            <a:r>
              <a:rPr lang="en-US" sz="1500" dirty="0">
                <a:solidFill>
                  <a:schemeClr val="bg2">
                    <a:lumMod val="49000"/>
                  </a:schemeClr>
                </a:solidFill>
                <a:latin typeface="Verdana Pro"/>
                <a:ea typeface="+mn-lt"/>
                <a:cs typeface="+mn-lt"/>
              </a:rPr>
              <a:t>, e </a:t>
            </a:r>
            <a:r>
              <a:rPr lang="en-US" sz="1500" dirty="0" err="1">
                <a:solidFill>
                  <a:schemeClr val="bg2">
                    <a:lumMod val="49000"/>
                  </a:schemeClr>
                </a:solidFill>
                <a:latin typeface="Verdana Pro"/>
                <a:ea typeface="+mn-lt"/>
                <a:cs typeface="+mn-lt"/>
              </a:rPr>
              <a:t>kiia</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nei</a:t>
            </a:r>
            <a:r>
              <a:rPr lang="en-US" sz="1500" dirty="0">
                <a:solidFill>
                  <a:schemeClr val="bg2">
                    <a:lumMod val="49000"/>
                  </a:schemeClr>
                </a:solidFill>
                <a:latin typeface="Verdana Pro"/>
                <a:ea typeface="+mn-lt"/>
                <a:cs typeface="+mn-lt"/>
              </a:rPr>
              <a:t> ko </a:t>
            </a:r>
            <a:r>
              <a:rPr lang="en-US" sz="1500" dirty="0" err="1">
                <a:solidFill>
                  <a:schemeClr val="bg2">
                    <a:lumMod val="49000"/>
                  </a:schemeClr>
                </a:solidFill>
                <a:latin typeface="Verdana Pro"/>
                <a:ea typeface="+mn-lt"/>
                <a:cs typeface="+mn-lt"/>
              </a:rPr>
              <a:t>te</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kakau</a:t>
            </a:r>
            <a:r>
              <a:rPr lang="en-US" sz="1500" dirty="0">
                <a:solidFill>
                  <a:schemeClr val="bg2">
                    <a:lumMod val="49000"/>
                  </a:schemeClr>
                </a:solidFill>
                <a:latin typeface="Verdana Pro"/>
                <a:ea typeface="+mn-lt"/>
                <a:cs typeface="+mn-lt"/>
              </a:rPr>
              <a:t>, he </a:t>
            </a:r>
            <a:r>
              <a:rPr lang="en-US" sz="1500" dirty="0" err="1">
                <a:solidFill>
                  <a:schemeClr val="bg2">
                    <a:lumMod val="49000"/>
                  </a:schemeClr>
                </a:solidFill>
                <a:latin typeface="Verdana Pro"/>
                <a:ea typeface="+mn-lt"/>
                <a:cs typeface="+mn-lt"/>
              </a:rPr>
              <a:t>hahao</a:t>
            </a:r>
            <a:r>
              <a:rPr lang="en-US" sz="1500" dirty="0">
                <a:solidFill>
                  <a:schemeClr val="bg2">
                    <a:lumMod val="49000"/>
                  </a:schemeClr>
                </a:solidFill>
                <a:latin typeface="Verdana Pro"/>
                <a:ea typeface="+mn-lt"/>
                <a:cs typeface="+mn-lt"/>
              </a:rPr>
              <a:t>.</a:t>
            </a:r>
          </a:p>
          <a:p>
            <a:endParaRPr lang="en-US" sz="1500" dirty="0">
              <a:solidFill>
                <a:schemeClr val="bg2">
                  <a:lumMod val="49000"/>
                </a:schemeClr>
              </a:solidFill>
              <a:latin typeface="Verdana Pro"/>
              <a:ea typeface="+mn-lt"/>
              <a:cs typeface="+mn-lt"/>
            </a:endParaRPr>
          </a:p>
          <a:p>
            <a:r>
              <a:rPr lang="en-US" sz="1500" dirty="0">
                <a:solidFill>
                  <a:schemeClr val="bg2">
                    <a:lumMod val="49000"/>
                  </a:schemeClr>
                </a:solidFill>
                <a:latin typeface="Verdana Pro"/>
                <a:ea typeface="+mn-lt"/>
                <a:cs typeface="+mn-lt"/>
              </a:rPr>
              <a:t>Kei </a:t>
            </a:r>
            <a:r>
              <a:rPr lang="en-US" sz="1500" dirty="0" err="1">
                <a:solidFill>
                  <a:schemeClr val="bg2">
                    <a:lumMod val="49000"/>
                  </a:schemeClr>
                </a:solidFill>
                <a:latin typeface="Verdana Pro"/>
                <a:ea typeface="+mn-lt"/>
                <a:cs typeface="+mn-lt"/>
              </a:rPr>
              <a:t>ngā</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haurua</a:t>
            </a:r>
            <a:r>
              <a:rPr lang="en-US" sz="1500" dirty="0">
                <a:solidFill>
                  <a:schemeClr val="bg2">
                    <a:lumMod val="49000"/>
                  </a:schemeClr>
                </a:solidFill>
                <a:latin typeface="Verdana Pro"/>
                <a:ea typeface="+mn-lt"/>
                <a:cs typeface="+mn-lt"/>
              </a:rPr>
              <a:t> e </a:t>
            </a:r>
            <a:r>
              <a:rPr lang="en-US" sz="1500" dirty="0" err="1">
                <a:solidFill>
                  <a:schemeClr val="bg2">
                    <a:lumMod val="49000"/>
                  </a:schemeClr>
                </a:solidFill>
                <a:latin typeface="Verdana Pro"/>
                <a:ea typeface="+mn-lt"/>
                <a:cs typeface="+mn-lt"/>
              </a:rPr>
              <a:t>rua</a:t>
            </a:r>
            <a:r>
              <a:rPr lang="en-US" sz="1500" dirty="0">
                <a:solidFill>
                  <a:schemeClr val="bg2">
                    <a:lumMod val="49000"/>
                  </a:schemeClr>
                </a:solidFill>
                <a:latin typeface="Verdana Pro"/>
                <a:ea typeface="+mn-lt"/>
                <a:cs typeface="+mn-lt"/>
              </a:rPr>
              <a:t> o </a:t>
            </a:r>
            <a:r>
              <a:rPr lang="en-US" sz="1500" dirty="0" err="1">
                <a:solidFill>
                  <a:schemeClr val="bg2">
                    <a:lumMod val="49000"/>
                  </a:schemeClr>
                </a:solidFill>
                <a:latin typeface="Verdana Pro"/>
                <a:ea typeface="+mn-lt"/>
                <a:cs typeface="+mn-lt"/>
              </a:rPr>
              <a:t>te</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rau</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ngā</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wene</a:t>
            </a:r>
            <a:r>
              <a:rPr lang="en-US" sz="1500" dirty="0">
                <a:solidFill>
                  <a:schemeClr val="bg2">
                    <a:lumMod val="49000"/>
                  </a:schemeClr>
                </a:solidFill>
                <a:latin typeface="Verdana Pro"/>
                <a:ea typeface="+mn-lt"/>
                <a:cs typeface="+mn-lt"/>
              </a:rPr>
              <a:t>. He </a:t>
            </a:r>
            <a:r>
              <a:rPr lang="en-US" sz="1500" dirty="0" err="1">
                <a:solidFill>
                  <a:schemeClr val="bg2">
                    <a:lumMod val="49000"/>
                  </a:schemeClr>
                </a:solidFill>
                <a:latin typeface="Verdana Pro"/>
                <a:ea typeface="+mn-lt"/>
                <a:cs typeface="+mn-lt"/>
              </a:rPr>
              <a:t>mea</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hanga</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mai</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ēnei</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i</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te</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tini</a:t>
            </a:r>
            <a:r>
              <a:rPr lang="en-US" sz="1500" dirty="0">
                <a:solidFill>
                  <a:schemeClr val="bg2">
                    <a:lumMod val="49000"/>
                  </a:schemeClr>
                </a:solidFill>
                <a:latin typeface="Verdana Pro"/>
                <a:ea typeface="+mn-lt"/>
                <a:cs typeface="+mn-lt"/>
              </a:rPr>
              <a:t> mano </a:t>
            </a:r>
            <a:r>
              <a:rPr lang="en-US" sz="1500" dirty="0" err="1">
                <a:solidFill>
                  <a:schemeClr val="bg2">
                    <a:lumMod val="49000"/>
                  </a:schemeClr>
                </a:solidFill>
                <a:latin typeface="Verdana Pro"/>
                <a:ea typeface="+mn-lt"/>
                <a:cs typeface="+mn-lt"/>
              </a:rPr>
              <a:t>peka</a:t>
            </a:r>
            <a:r>
              <a:rPr lang="en-US" sz="1500" dirty="0">
                <a:solidFill>
                  <a:schemeClr val="bg2">
                    <a:lumMod val="49000"/>
                  </a:schemeClr>
                </a:solidFill>
                <a:latin typeface="Verdana Pro"/>
                <a:ea typeface="+mn-lt"/>
                <a:cs typeface="+mn-lt"/>
              </a:rPr>
              <a:t>, e </a:t>
            </a:r>
            <a:r>
              <a:rPr lang="en-US" sz="1500" dirty="0" err="1">
                <a:solidFill>
                  <a:schemeClr val="bg2">
                    <a:lumMod val="49000"/>
                  </a:schemeClr>
                </a:solidFill>
                <a:latin typeface="Verdana Pro"/>
                <a:ea typeface="+mn-lt"/>
                <a:cs typeface="+mn-lt"/>
              </a:rPr>
              <a:t>kiia</a:t>
            </a:r>
            <a:r>
              <a:rPr lang="en-US" sz="1500" dirty="0">
                <a:solidFill>
                  <a:schemeClr val="bg2">
                    <a:lumMod val="49000"/>
                  </a:schemeClr>
                </a:solidFill>
                <a:latin typeface="Verdana Pro"/>
                <a:ea typeface="+mn-lt"/>
                <a:cs typeface="+mn-lt"/>
              </a:rPr>
              <a:t> ana ko </a:t>
            </a:r>
            <a:r>
              <a:rPr lang="en-US" sz="1500" dirty="0" err="1">
                <a:solidFill>
                  <a:schemeClr val="bg2">
                    <a:lumMod val="49000"/>
                  </a:schemeClr>
                </a:solidFill>
                <a:latin typeface="Verdana Pro"/>
                <a:ea typeface="+mn-lt"/>
                <a:cs typeface="+mn-lt"/>
              </a:rPr>
              <a:t>ngā</a:t>
            </a:r>
            <a:r>
              <a:rPr lang="en-US" sz="1500" dirty="0">
                <a:solidFill>
                  <a:schemeClr val="bg2">
                    <a:lumMod val="49000"/>
                  </a:schemeClr>
                </a:solidFill>
                <a:latin typeface="Verdana Pro"/>
                <a:ea typeface="+mn-lt"/>
                <a:cs typeface="+mn-lt"/>
              </a:rPr>
              <a:t> </a:t>
            </a:r>
            <a:r>
              <a:rPr lang="en-US" sz="1500" dirty="0" err="1">
                <a:solidFill>
                  <a:schemeClr val="bg2">
                    <a:lumMod val="49000"/>
                  </a:schemeClr>
                </a:solidFill>
                <a:latin typeface="Verdana Pro"/>
                <a:ea typeface="+mn-lt"/>
                <a:cs typeface="+mn-lt"/>
              </a:rPr>
              <a:t>niwha</a:t>
            </a:r>
            <a:r>
              <a:rPr lang="en-US" sz="1500" dirty="0">
                <a:solidFill>
                  <a:schemeClr val="bg2">
                    <a:lumMod val="49000"/>
                  </a:schemeClr>
                </a:solidFill>
                <a:latin typeface="Verdana Pro"/>
                <a:ea typeface="+mn-lt"/>
                <a:cs typeface="+mn-lt"/>
              </a:rPr>
              <a:t>. </a:t>
            </a:r>
            <a:endParaRPr lang="en-US" sz="1500">
              <a:solidFill>
                <a:schemeClr val="bg2">
                  <a:lumMod val="49000"/>
                </a:schemeClr>
              </a:solidFill>
              <a:latin typeface="Verdana Pro"/>
              <a:ea typeface="Ebrima"/>
              <a:cs typeface="Ebrima"/>
            </a:endParaRPr>
          </a:p>
          <a:p>
            <a:endParaRPr lang="en-US" sz="1500" dirty="0">
              <a:solidFill>
                <a:schemeClr val="bg2">
                  <a:lumMod val="49000"/>
                </a:schemeClr>
              </a:solidFill>
              <a:latin typeface="Verdana Pro"/>
              <a:ea typeface="+mn-lt"/>
              <a:cs typeface="+mn-lt"/>
            </a:endParaRPr>
          </a:p>
          <a:p>
            <a:r>
              <a:rPr lang="en-US" sz="1500" err="1">
                <a:solidFill>
                  <a:schemeClr val="bg2">
                    <a:lumMod val="49000"/>
                  </a:schemeClr>
                </a:solidFill>
                <a:latin typeface="Verdana Pro"/>
                <a:ea typeface="+mn-lt"/>
                <a:cs typeface="+mn-lt"/>
              </a:rPr>
              <a:t>Nā</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te</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mea</a:t>
            </a:r>
            <a:r>
              <a:rPr lang="en-US" sz="1500" dirty="0">
                <a:solidFill>
                  <a:schemeClr val="bg2">
                    <a:lumMod val="49000"/>
                  </a:schemeClr>
                </a:solidFill>
                <a:latin typeface="Verdana Pro"/>
                <a:ea typeface="+mn-lt"/>
                <a:cs typeface="+mn-lt"/>
              </a:rPr>
              <a:t> he </a:t>
            </a:r>
            <a:r>
              <a:rPr lang="en-US" sz="1500" err="1">
                <a:solidFill>
                  <a:schemeClr val="bg2">
                    <a:lumMod val="49000"/>
                  </a:schemeClr>
                </a:solidFill>
                <a:latin typeface="Verdana Pro"/>
                <a:ea typeface="+mn-lt"/>
                <a:cs typeface="+mn-lt"/>
              </a:rPr>
              <a:t>tini</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hoki</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ngā</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arearenga</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i</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waenga</a:t>
            </a:r>
            <a:r>
              <a:rPr lang="en-US" sz="1500" dirty="0">
                <a:solidFill>
                  <a:schemeClr val="bg2">
                    <a:lumMod val="49000"/>
                  </a:schemeClr>
                </a:solidFill>
                <a:latin typeface="Verdana Pro"/>
                <a:ea typeface="+mn-lt"/>
                <a:cs typeface="+mn-lt"/>
              </a:rPr>
              <a:t> I </a:t>
            </a:r>
            <a:r>
              <a:rPr lang="en-US" sz="1500" err="1">
                <a:solidFill>
                  <a:schemeClr val="bg2">
                    <a:lumMod val="49000"/>
                  </a:schemeClr>
                </a:solidFill>
                <a:latin typeface="Verdana Pro"/>
                <a:ea typeface="+mn-lt"/>
                <a:cs typeface="+mn-lt"/>
              </a:rPr>
              <a:t>ēnei</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niwha</a:t>
            </a:r>
            <a:r>
              <a:rPr lang="en-US" sz="1500" dirty="0">
                <a:solidFill>
                  <a:schemeClr val="bg2">
                    <a:lumMod val="49000"/>
                  </a:schemeClr>
                </a:solidFill>
                <a:latin typeface="Verdana Pro"/>
                <a:ea typeface="+mn-lt"/>
                <a:cs typeface="+mn-lt"/>
              </a:rPr>
              <a:t>, he </a:t>
            </a:r>
            <a:r>
              <a:rPr lang="en-US" sz="1500" err="1">
                <a:solidFill>
                  <a:schemeClr val="bg2">
                    <a:lumMod val="49000"/>
                  </a:schemeClr>
                </a:solidFill>
                <a:latin typeface="Verdana Pro"/>
                <a:ea typeface="+mn-lt"/>
                <a:cs typeface="+mn-lt"/>
              </a:rPr>
              <a:t>ōrite</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te</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hau</a:t>
            </a:r>
            <a:r>
              <a:rPr lang="en-US" sz="1500" dirty="0">
                <a:solidFill>
                  <a:schemeClr val="bg2">
                    <a:lumMod val="49000"/>
                  </a:schemeClr>
                </a:solidFill>
                <a:latin typeface="Verdana Pro"/>
                <a:ea typeface="+mn-lt"/>
                <a:cs typeface="+mn-lt"/>
              </a:rPr>
              <a:t> o </a:t>
            </a:r>
            <a:r>
              <a:rPr lang="en-US" sz="1500" err="1">
                <a:solidFill>
                  <a:schemeClr val="bg2">
                    <a:lumMod val="49000"/>
                  </a:schemeClr>
                </a:solidFill>
                <a:latin typeface="Verdana Pro"/>
                <a:ea typeface="+mn-lt"/>
                <a:cs typeface="+mn-lt"/>
              </a:rPr>
              <a:t>te</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rau</a:t>
            </a:r>
            <a:r>
              <a:rPr lang="en-US" sz="1500" dirty="0">
                <a:solidFill>
                  <a:schemeClr val="bg2">
                    <a:lumMod val="49000"/>
                  </a:schemeClr>
                </a:solidFill>
                <a:latin typeface="Verdana Pro"/>
                <a:ea typeface="+mn-lt"/>
                <a:cs typeface="+mn-lt"/>
              </a:rPr>
              <a:t> ki </a:t>
            </a:r>
            <a:r>
              <a:rPr lang="en-US" sz="1500" err="1">
                <a:solidFill>
                  <a:schemeClr val="bg2">
                    <a:lumMod val="49000"/>
                  </a:schemeClr>
                </a:solidFill>
                <a:latin typeface="Verdana Pro"/>
                <a:ea typeface="+mn-lt"/>
                <a:cs typeface="+mn-lt"/>
              </a:rPr>
              <a:t>te</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matū</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te</a:t>
            </a:r>
            <a:r>
              <a:rPr lang="en-US" sz="1500" dirty="0">
                <a:solidFill>
                  <a:schemeClr val="bg2">
                    <a:lumMod val="49000"/>
                  </a:schemeClr>
                </a:solidFill>
                <a:latin typeface="Verdana Pro"/>
                <a:ea typeface="+mn-lt"/>
                <a:cs typeface="+mn-lt"/>
              </a:rPr>
              <a:t> </a:t>
            </a:r>
            <a:r>
              <a:rPr lang="en-US" sz="1500" err="1">
                <a:solidFill>
                  <a:schemeClr val="bg2">
                    <a:lumMod val="49000"/>
                  </a:schemeClr>
                </a:solidFill>
                <a:latin typeface="Verdana Pro"/>
                <a:ea typeface="+mn-lt"/>
                <a:cs typeface="+mn-lt"/>
              </a:rPr>
              <a:t>korakora</a:t>
            </a:r>
            <a:r>
              <a:rPr lang="en-US" sz="1500" dirty="0">
                <a:solidFill>
                  <a:schemeClr val="bg2">
                    <a:lumMod val="49000"/>
                  </a:schemeClr>
                </a:solidFill>
                <a:latin typeface="Verdana Pro"/>
                <a:ea typeface="+mn-lt"/>
                <a:cs typeface="+mn-lt"/>
              </a:rPr>
              <a:t>.</a:t>
            </a:r>
            <a:endParaRPr lang="en-US" sz="1500" dirty="0">
              <a:solidFill>
                <a:schemeClr val="bg2">
                  <a:lumMod val="49000"/>
                </a:schemeClr>
              </a:solidFill>
              <a:latin typeface="Verdana Pro"/>
              <a:ea typeface="Ebrima"/>
              <a:cs typeface="Ebrima"/>
            </a:endParaRPr>
          </a:p>
        </p:txBody>
      </p:sp>
      <p:sp>
        <p:nvSpPr>
          <p:cNvPr id="6" name="TextBox 5">
            <a:extLst>
              <a:ext uri="{FF2B5EF4-FFF2-40B4-BE49-F238E27FC236}">
                <a16:creationId xmlns:a16="http://schemas.microsoft.com/office/drawing/2014/main" id="{722724B2-A0D9-30F2-1307-990C144ABFE0}"/>
              </a:ext>
            </a:extLst>
          </p:cNvPr>
          <p:cNvSpPr txBox="1"/>
          <p:nvPr/>
        </p:nvSpPr>
        <p:spPr>
          <a:xfrm>
            <a:off x="225989" y="1282502"/>
            <a:ext cx="81677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E ahu </a:t>
            </a:r>
            <a:r>
              <a:rPr kumimoji="0" lang="en-US" sz="1800" b="1" i="0" u="none" strike="noStrike" kern="1200" cap="none" spc="0" normalizeH="0" baseline="0" noProof="0" err="1">
                <a:ln>
                  <a:noFill/>
                </a:ln>
                <a:solidFill>
                  <a:schemeClr val="bg2">
                    <a:lumMod val="49000"/>
                  </a:schemeClr>
                </a:solidFill>
                <a:effectLst/>
                <a:uLnTx/>
                <a:uFillTx/>
                <a:latin typeface="Verdana Pro"/>
                <a:ea typeface="Ebrima"/>
                <a:cs typeface="Ebrima"/>
              </a:rPr>
              <a:t>mai</a:t>
            </a: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 ana </a:t>
            </a:r>
            <a:r>
              <a:rPr kumimoji="0" lang="en-US" sz="1800" b="1" i="0" u="none" strike="noStrike" kern="1200" cap="none" spc="0" normalizeH="0" baseline="0" noProof="0" err="1">
                <a:ln>
                  <a:noFill/>
                </a:ln>
                <a:solidFill>
                  <a:schemeClr val="bg2">
                    <a:lumMod val="49000"/>
                  </a:schemeClr>
                </a:solidFill>
                <a:effectLst/>
                <a:uLnTx/>
                <a:uFillTx/>
                <a:latin typeface="Verdana Pro"/>
                <a:ea typeface="Ebrima"/>
                <a:cs typeface="Ebrima"/>
              </a:rPr>
              <a:t>ngā</a:t>
            </a: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 </a:t>
            </a:r>
            <a:r>
              <a:rPr kumimoji="0" lang="en-US" sz="1800" b="1" i="0" u="none" strike="noStrike" kern="1200" cap="none" spc="0" normalizeH="0" baseline="0" noProof="0" err="1">
                <a:ln>
                  <a:noFill/>
                </a:ln>
                <a:solidFill>
                  <a:schemeClr val="bg2">
                    <a:lumMod val="49000"/>
                  </a:schemeClr>
                </a:solidFill>
                <a:effectLst/>
                <a:uLnTx/>
                <a:uFillTx/>
                <a:latin typeface="Verdana Pro"/>
                <a:ea typeface="Ebrima"/>
                <a:cs typeface="Ebrima"/>
              </a:rPr>
              <a:t>rau</a:t>
            </a: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 </a:t>
            </a:r>
            <a:r>
              <a:rPr kumimoji="0" lang="en-US" sz="1800" b="1" i="0" u="none" strike="noStrike" kern="1200" cap="none" spc="0" normalizeH="0" baseline="0" noProof="0" err="1">
                <a:ln>
                  <a:noFill/>
                </a:ln>
                <a:solidFill>
                  <a:schemeClr val="bg2">
                    <a:lumMod val="49000"/>
                  </a:schemeClr>
                </a:solidFill>
                <a:effectLst/>
                <a:uLnTx/>
                <a:uFillTx/>
                <a:latin typeface="Verdana Pro"/>
                <a:ea typeface="Ebrima"/>
                <a:cs typeface="Ebrima"/>
              </a:rPr>
              <a:t>i</a:t>
            </a: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 </a:t>
            </a:r>
            <a:r>
              <a:rPr kumimoji="0" lang="en-US" sz="1800" b="1" i="0" u="none" strike="noStrike" kern="1200" cap="none" spc="0" normalizeH="0" baseline="0" noProof="0" err="1">
                <a:ln>
                  <a:noFill/>
                </a:ln>
                <a:solidFill>
                  <a:schemeClr val="bg2">
                    <a:lumMod val="49000"/>
                  </a:schemeClr>
                </a:solidFill>
                <a:effectLst/>
                <a:uLnTx/>
                <a:uFillTx/>
                <a:latin typeface="Verdana Pro"/>
                <a:ea typeface="Ebrima"/>
                <a:cs typeface="Ebrima"/>
              </a:rPr>
              <a:t>te</a:t>
            </a: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 </a:t>
            </a:r>
            <a:r>
              <a:rPr kumimoji="0" lang="en-US" sz="1800" b="1" i="0" u="none" strike="noStrike" kern="1200" cap="none" spc="0" normalizeH="0" baseline="0" noProof="0" err="1">
                <a:ln>
                  <a:noFill/>
                </a:ln>
                <a:solidFill>
                  <a:schemeClr val="bg2">
                    <a:lumMod val="49000"/>
                  </a:schemeClr>
                </a:solidFill>
                <a:effectLst/>
                <a:uLnTx/>
                <a:uFillTx/>
                <a:latin typeface="Verdana Pro"/>
                <a:ea typeface="Ebrima"/>
                <a:cs typeface="Ebrima"/>
              </a:rPr>
              <a:t>papanga</a:t>
            </a: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 </a:t>
            </a:r>
            <a:r>
              <a:rPr kumimoji="0" lang="en-US" sz="1800" b="1" i="0" u="none" strike="noStrike" kern="1200" cap="none" spc="0" normalizeH="0" baseline="0" noProof="0" err="1">
                <a:ln>
                  <a:noFill/>
                </a:ln>
                <a:solidFill>
                  <a:schemeClr val="bg2">
                    <a:lumMod val="49000"/>
                  </a:schemeClr>
                </a:solidFill>
                <a:effectLst/>
                <a:uLnTx/>
                <a:uFillTx/>
                <a:latin typeface="Verdana Pro"/>
                <a:ea typeface="Ebrima"/>
                <a:cs typeface="Ebrima"/>
              </a:rPr>
              <a:t>taikaha</a:t>
            </a: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 me </a:t>
            </a:r>
            <a:r>
              <a:rPr kumimoji="0" lang="en-US" sz="1800" b="1" i="0" u="none" strike="noStrike" kern="1200" cap="none" spc="0" normalizeH="0" baseline="0" noProof="0" err="1">
                <a:ln>
                  <a:noFill/>
                </a:ln>
                <a:solidFill>
                  <a:schemeClr val="bg2">
                    <a:lumMod val="49000"/>
                  </a:schemeClr>
                </a:solidFill>
                <a:effectLst/>
                <a:uLnTx/>
                <a:uFillTx/>
                <a:latin typeface="Verdana Pro"/>
                <a:ea typeface="Ebrima"/>
                <a:cs typeface="Ebrima"/>
              </a:rPr>
              <a:t>te</a:t>
            </a: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 </a:t>
            </a:r>
            <a:r>
              <a:rPr kumimoji="0" lang="en-US" sz="1800" b="1" i="0" u="none" strike="noStrike" kern="1200" cap="none" spc="0" normalizeH="0" baseline="0" noProof="0" err="1">
                <a:ln>
                  <a:noFill/>
                </a:ln>
                <a:solidFill>
                  <a:schemeClr val="bg2">
                    <a:lumMod val="49000"/>
                  </a:schemeClr>
                </a:solidFill>
                <a:effectLst/>
                <a:uLnTx/>
                <a:uFillTx/>
                <a:latin typeface="Verdana Pro"/>
                <a:ea typeface="Ebrima"/>
                <a:cs typeface="Ebrima"/>
              </a:rPr>
              <a:t>hangore</a:t>
            </a: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 e </a:t>
            </a:r>
            <a:r>
              <a:rPr kumimoji="0" lang="en-US" sz="1800" b="1" i="0" u="none" strike="noStrike" kern="1200" cap="none" spc="0" normalizeH="0" baseline="0" noProof="0" err="1">
                <a:ln>
                  <a:noFill/>
                </a:ln>
                <a:solidFill>
                  <a:schemeClr val="bg2">
                    <a:lumMod val="49000"/>
                  </a:schemeClr>
                </a:solidFill>
                <a:effectLst/>
                <a:uLnTx/>
                <a:uFillTx/>
                <a:latin typeface="Verdana Pro"/>
                <a:ea typeface="Ebrima"/>
                <a:cs typeface="Ebrima"/>
              </a:rPr>
              <a:t>kiia</a:t>
            </a: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 ne ko </a:t>
            </a:r>
            <a:r>
              <a:rPr kumimoji="0" lang="en-US" sz="1800" b="1" i="0" u="none" strike="noStrike" kern="1200" cap="none" spc="0" normalizeH="0" baseline="0" noProof="0" err="1">
                <a:ln>
                  <a:noFill/>
                </a:ln>
                <a:solidFill>
                  <a:schemeClr val="bg2">
                    <a:lumMod val="49000"/>
                  </a:schemeClr>
                </a:solidFill>
                <a:effectLst/>
                <a:uLnTx/>
                <a:uFillTx/>
                <a:latin typeface="Verdana Pro"/>
                <a:ea typeface="Ebrima"/>
                <a:cs typeface="Ebrima"/>
              </a:rPr>
              <a:t>te</a:t>
            </a: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 </a:t>
            </a:r>
            <a:r>
              <a:rPr kumimoji="0" lang="en-US" sz="1800" b="1" i="0" u="none" strike="noStrike" kern="1200" cap="none" spc="0" normalizeH="0" baseline="0" noProof="0" err="1">
                <a:ln>
                  <a:noFill/>
                </a:ln>
                <a:solidFill>
                  <a:schemeClr val="bg2">
                    <a:lumMod val="49000"/>
                  </a:schemeClr>
                </a:solidFill>
                <a:effectLst/>
                <a:uLnTx/>
                <a:uFillTx/>
                <a:latin typeface="Verdana Pro"/>
                <a:ea typeface="Ebrima"/>
                <a:cs typeface="Ebrima"/>
              </a:rPr>
              <a:t>keratini</a:t>
            </a:r>
            <a:r>
              <a:rPr kumimoji="0" lang="en-US" sz="1800" b="1" i="0" u="none" strike="noStrike" kern="1200" cap="none" spc="0" normalizeH="0" baseline="0" noProof="0" dirty="0">
                <a:ln>
                  <a:noFill/>
                </a:ln>
                <a:solidFill>
                  <a:schemeClr val="bg2">
                    <a:lumMod val="49000"/>
                  </a:schemeClr>
                </a:solidFill>
                <a:effectLst/>
                <a:uLnTx/>
                <a:uFillTx/>
                <a:latin typeface="Verdana Pro"/>
                <a:ea typeface="Ebrima"/>
                <a:cs typeface="Ebrima"/>
              </a:rPr>
              <a:t>.</a:t>
            </a:r>
            <a:endParaRPr kumimoji="0" lang="en-US" sz="1800" b="1" i="0" u="none" strike="noStrike" kern="1200" cap="none" spc="0" normalizeH="0" baseline="0" noProof="0" dirty="0">
              <a:ln>
                <a:noFill/>
              </a:ln>
              <a:solidFill>
                <a:schemeClr val="bg2">
                  <a:lumMod val="49000"/>
                </a:schemeClr>
              </a:solidFill>
              <a:effectLst/>
              <a:uLnTx/>
              <a:uFillTx/>
              <a:latin typeface="Verdana Pro"/>
            </a:endParaRPr>
          </a:p>
        </p:txBody>
      </p:sp>
      <p:pic>
        <p:nvPicPr>
          <p:cNvPr id="2" name="Picture 1" descr="A diagram of a feather&#10;&#10;Description automatically generated">
            <a:extLst>
              <a:ext uri="{FF2B5EF4-FFF2-40B4-BE49-F238E27FC236}">
                <a16:creationId xmlns:a16="http://schemas.microsoft.com/office/drawing/2014/main" id="{32A50347-EFF4-A92C-8E2A-B4EFE1FD700A}"/>
              </a:ext>
            </a:extLst>
          </p:cNvPr>
          <p:cNvPicPr>
            <a:picLocks noChangeAspect="1"/>
          </p:cNvPicPr>
          <p:nvPr/>
        </p:nvPicPr>
        <p:blipFill>
          <a:blip r:embed="rId3"/>
          <a:stretch>
            <a:fillRect/>
          </a:stretch>
        </p:blipFill>
        <p:spPr>
          <a:xfrm>
            <a:off x="3536919" y="1827655"/>
            <a:ext cx="5390635" cy="2935638"/>
          </a:xfrm>
          <a:prstGeom prst="rect">
            <a:avLst/>
          </a:prstGeom>
        </p:spPr>
      </p:pic>
    </p:spTree>
    <p:extLst>
      <p:ext uri="{BB962C8B-B14F-4D97-AF65-F5344CB8AC3E}">
        <p14:creationId xmlns:p14="http://schemas.microsoft.com/office/powerpoint/2010/main" val="3809463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77D47B-ED09-0AB9-C3FE-0BDA5C28DDCC}"/>
              </a:ext>
            </a:extLst>
          </p:cNvPr>
          <p:cNvSpPr txBox="1"/>
          <p:nvPr/>
        </p:nvSpPr>
        <p:spPr>
          <a:xfrm>
            <a:off x="232552" y="221063"/>
            <a:ext cx="62825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bg1"/>
                </a:solidFill>
                <a:latin typeface="Verdana Pro"/>
              </a:rPr>
              <a:t>Ngā </a:t>
            </a:r>
            <a:r>
              <a:rPr lang="en-US" sz="3200" b="1" dirty="0" err="1">
                <a:solidFill>
                  <a:schemeClr val="bg1"/>
                </a:solidFill>
                <a:latin typeface="Verdana Pro"/>
              </a:rPr>
              <a:t>huruhuru</a:t>
            </a:r>
            <a:r>
              <a:rPr lang="en-US" sz="3200" b="1" dirty="0">
                <a:solidFill>
                  <a:schemeClr val="bg1"/>
                </a:solidFill>
                <a:latin typeface="Verdana Pro"/>
              </a:rPr>
              <a:t> me te </a:t>
            </a:r>
            <a:r>
              <a:rPr lang="en-US" sz="3200" b="1" dirty="0" err="1">
                <a:solidFill>
                  <a:schemeClr val="bg1"/>
                </a:solidFill>
                <a:latin typeface="Verdana Pro"/>
              </a:rPr>
              <a:t>rere</a:t>
            </a:r>
            <a:endParaRPr lang="en-US" sz="3200" b="1" dirty="0">
              <a:solidFill>
                <a:schemeClr val="bg1"/>
              </a:solidFill>
              <a:latin typeface="Verdana Pro"/>
            </a:endParaRPr>
          </a:p>
        </p:txBody>
      </p:sp>
      <p:sp>
        <p:nvSpPr>
          <p:cNvPr id="4" name="TextBox 3">
            <a:extLst>
              <a:ext uri="{FF2B5EF4-FFF2-40B4-BE49-F238E27FC236}">
                <a16:creationId xmlns:a16="http://schemas.microsoft.com/office/drawing/2014/main" id="{D43EDB88-3CD3-09D1-90A9-4427C6912BBB}"/>
              </a:ext>
            </a:extLst>
          </p:cNvPr>
          <p:cNvSpPr txBox="1"/>
          <p:nvPr/>
        </p:nvSpPr>
        <p:spPr>
          <a:xfrm>
            <a:off x="234411" y="1637981"/>
            <a:ext cx="379999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dirty="0">
                <a:solidFill>
                  <a:schemeClr val="bg2">
                    <a:lumMod val="50000"/>
                  </a:schemeClr>
                </a:solidFill>
                <a:latin typeface="Verdana Pro"/>
                <a:ea typeface="+mn-lt"/>
                <a:cs typeface="+mn-lt"/>
              </a:rPr>
              <a:t>E </a:t>
            </a:r>
            <a:r>
              <a:rPr lang="en-US" sz="2000" dirty="0" err="1">
                <a:solidFill>
                  <a:schemeClr val="bg2">
                    <a:lumMod val="50000"/>
                  </a:schemeClr>
                </a:solidFill>
                <a:latin typeface="Verdana Pro"/>
                <a:ea typeface="+mn-lt"/>
                <a:cs typeface="+mn-lt"/>
              </a:rPr>
              <a:t>kiia</a:t>
            </a:r>
            <a:r>
              <a:rPr lang="en-US" sz="2000" dirty="0">
                <a:solidFill>
                  <a:schemeClr val="bg2">
                    <a:lumMod val="50000"/>
                  </a:schemeClr>
                </a:solidFill>
                <a:latin typeface="Verdana Pro"/>
                <a:ea typeface="+mn-lt"/>
                <a:cs typeface="+mn-lt"/>
              </a:rPr>
              <a:t> ana ngā </a:t>
            </a:r>
            <a:r>
              <a:rPr lang="en-US" sz="2000" dirty="0" err="1">
                <a:solidFill>
                  <a:schemeClr val="bg2">
                    <a:lumMod val="50000"/>
                  </a:schemeClr>
                </a:solidFill>
                <a:latin typeface="Verdana Pro"/>
                <a:ea typeface="+mn-lt"/>
                <a:cs typeface="+mn-lt"/>
              </a:rPr>
              <a:t>rau</a:t>
            </a:r>
            <a:r>
              <a:rPr lang="en-US" sz="2000" dirty="0">
                <a:solidFill>
                  <a:schemeClr val="bg2">
                    <a:lumMod val="50000"/>
                  </a:schemeClr>
                </a:solidFill>
                <a:latin typeface="Verdana Pro"/>
                <a:ea typeface="+mn-lt"/>
                <a:cs typeface="+mn-lt"/>
              </a:rPr>
              <a:t> </a:t>
            </a:r>
            <a:r>
              <a:rPr lang="en-US" sz="2000" dirty="0" err="1">
                <a:solidFill>
                  <a:schemeClr val="bg2">
                    <a:lumMod val="50000"/>
                  </a:schemeClr>
                </a:solidFill>
                <a:latin typeface="Verdana Pro"/>
                <a:ea typeface="+mn-lt"/>
                <a:cs typeface="+mn-lt"/>
              </a:rPr>
              <a:t>rere</a:t>
            </a:r>
            <a:r>
              <a:rPr lang="en-US" sz="2000" dirty="0">
                <a:solidFill>
                  <a:schemeClr val="bg2">
                    <a:lumMod val="50000"/>
                  </a:schemeClr>
                </a:solidFill>
                <a:latin typeface="Verdana Pro"/>
                <a:ea typeface="+mn-lt"/>
                <a:cs typeface="+mn-lt"/>
              </a:rPr>
              <a:t> </a:t>
            </a:r>
            <a:r>
              <a:rPr lang="en-US" sz="2000" dirty="0" err="1">
                <a:solidFill>
                  <a:schemeClr val="bg2">
                    <a:lumMod val="50000"/>
                  </a:schemeClr>
                </a:solidFill>
                <a:latin typeface="Verdana Pro"/>
                <a:ea typeface="+mn-lt"/>
                <a:cs typeface="+mn-lt"/>
              </a:rPr>
              <a:t>hei</a:t>
            </a:r>
            <a:r>
              <a:rPr lang="en-US" sz="2000" dirty="0">
                <a:solidFill>
                  <a:schemeClr val="bg2">
                    <a:lumMod val="50000"/>
                  </a:schemeClr>
                </a:solidFill>
                <a:latin typeface="Verdana Pro"/>
                <a:ea typeface="+mn-lt"/>
                <a:cs typeface="+mn-lt"/>
              </a:rPr>
              <a:t> </a:t>
            </a:r>
            <a:r>
              <a:rPr lang="en-US" sz="2000" dirty="0" err="1">
                <a:solidFill>
                  <a:schemeClr val="bg2">
                    <a:lumMod val="50000"/>
                  </a:schemeClr>
                </a:solidFill>
                <a:latin typeface="Verdana Pro"/>
                <a:ea typeface="+mn-lt"/>
                <a:cs typeface="+mn-lt"/>
              </a:rPr>
              <a:t>pari</a:t>
            </a:r>
            <a:r>
              <a:rPr lang="en-US" sz="2000" dirty="0">
                <a:solidFill>
                  <a:schemeClr val="bg2">
                    <a:lumMod val="50000"/>
                  </a:schemeClr>
                </a:solidFill>
                <a:latin typeface="Verdana Pro"/>
                <a:ea typeface="+mn-lt"/>
                <a:cs typeface="+mn-lt"/>
              </a:rPr>
              <a:t> </a:t>
            </a:r>
            <a:r>
              <a:rPr lang="en-US" sz="2000" dirty="0" err="1">
                <a:solidFill>
                  <a:schemeClr val="bg2">
                    <a:lumMod val="50000"/>
                  </a:schemeClr>
                </a:solidFill>
                <a:latin typeface="Verdana Pro"/>
                <a:ea typeface="+mn-lt"/>
                <a:cs typeface="+mn-lt"/>
              </a:rPr>
              <a:t>rau</a:t>
            </a:r>
            <a:r>
              <a:rPr lang="en-US" sz="2000" dirty="0">
                <a:solidFill>
                  <a:schemeClr val="bg2">
                    <a:lumMod val="50000"/>
                  </a:schemeClr>
                </a:solidFill>
                <a:latin typeface="Verdana Pro"/>
                <a:ea typeface="+mn-lt"/>
                <a:cs typeface="+mn-lt"/>
              </a:rPr>
              <a:t> (remiges), me ngā </a:t>
            </a:r>
            <a:r>
              <a:rPr lang="en-US" sz="2000" dirty="0" err="1">
                <a:solidFill>
                  <a:schemeClr val="bg2">
                    <a:lumMod val="50000"/>
                  </a:schemeClr>
                </a:solidFill>
                <a:latin typeface="Verdana Pro"/>
                <a:ea typeface="+mn-lt"/>
                <a:cs typeface="+mn-lt"/>
              </a:rPr>
              <a:t>kururemu</a:t>
            </a:r>
            <a:r>
              <a:rPr lang="en-US" sz="2000" dirty="0">
                <a:solidFill>
                  <a:schemeClr val="bg2">
                    <a:lumMod val="50000"/>
                  </a:schemeClr>
                </a:solidFill>
                <a:latin typeface="Verdana Pro"/>
                <a:ea typeface="+mn-lt"/>
                <a:cs typeface="+mn-lt"/>
              </a:rPr>
              <a:t> (rectrices).</a:t>
            </a:r>
            <a:endParaRPr lang="en-US" sz="2000" dirty="0">
              <a:solidFill>
                <a:schemeClr val="bg2">
                  <a:lumMod val="50000"/>
                </a:schemeClr>
              </a:solidFill>
              <a:latin typeface="Verdana Pro"/>
              <a:ea typeface="Ebrima"/>
              <a:cs typeface="Ebrima"/>
            </a:endParaRPr>
          </a:p>
          <a:p>
            <a:endParaRPr lang="en-US" sz="2000" dirty="0">
              <a:solidFill>
                <a:schemeClr val="bg2">
                  <a:lumMod val="50000"/>
                </a:schemeClr>
              </a:solidFill>
              <a:latin typeface="Verdana Pro"/>
              <a:ea typeface="Ebrima"/>
              <a:cs typeface="Ebrima"/>
            </a:endParaRPr>
          </a:p>
          <a:p>
            <a:r>
              <a:rPr lang="en-US" sz="2000" dirty="0">
                <a:solidFill>
                  <a:schemeClr val="bg2">
                    <a:lumMod val="50000"/>
                  </a:schemeClr>
                </a:solidFill>
                <a:latin typeface="Verdana Pro"/>
                <a:ea typeface="+mn-lt"/>
                <a:cs typeface="+mn-lt"/>
              </a:rPr>
              <a:t>He </a:t>
            </a:r>
            <a:r>
              <a:rPr lang="en-US" sz="2000" dirty="0" err="1">
                <a:solidFill>
                  <a:schemeClr val="bg2">
                    <a:lumMod val="50000"/>
                  </a:schemeClr>
                </a:solidFill>
                <a:latin typeface="Verdana Pro"/>
                <a:ea typeface="+mn-lt"/>
                <a:cs typeface="+mn-lt"/>
              </a:rPr>
              <a:t>mea</a:t>
            </a:r>
            <a:r>
              <a:rPr lang="en-US" sz="2000" dirty="0">
                <a:solidFill>
                  <a:schemeClr val="bg2">
                    <a:lumMod val="50000"/>
                  </a:schemeClr>
                </a:solidFill>
                <a:latin typeface="Verdana Pro"/>
                <a:ea typeface="+mn-lt"/>
                <a:cs typeface="+mn-lt"/>
              </a:rPr>
              <a:t> </a:t>
            </a:r>
            <a:r>
              <a:rPr lang="en-US" sz="2000" dirty="0" err="1">
                <a:solidFill>
                  <a:schemeClr val="bg2">
                    <a:lumMod val="50000"/>
                  </a:schemeClr>
                </a:solidFill>
                <a:latin typeface="Verdana Pro"/>
                <a:ea typeface="+mn-lt"/>
                <a:cs typeface="+mn-lt"/>
              </a:rPr>
              <a:t>hanga</a:t>
            </a:r>
            <a:r>
              <a:rPr lang="en-US" sz="2000" dirty="0">
                <a:solidFill>
                  <a:schemeClr val="bg2">
                    <a:lumMod val="50000"/>
                  </a:schemeClr>
                </a:solidFill>
                <a:latin typeface="Verdana Pro"/>
                <a:ea typeface="+mn-lt"/>
                <a:cs typeface="+mn-lt"/>
              </a:rPr>
              <a:t> ngā </a:t>
            </a:r>
            <a:r>
              <a:rPr lang="en-US" sz="2000" dirty="0" err="1">
                <a:solidFill>
                  <a:schemeClr val="bg2">
                    <a:lumMod val="50000"/>
                  </a:schemeClr>
                </a:solidFill>
                <a:latin typeface="Verdana Pro"/>
                <a:ea typeface="+mn-lt"/>
                <a:cs typeface="+mn-lt"/>
              </a:rPr>
              <a:t>pari</a:t>
            </a:r>
            <a:r>
              <a:rPr lang="en-US" sz="2000" dirty="0">
                <a:solidFill>
                  <a:schemeClr val="bg2">
                    <a:lumMod val="50000"/>
                  </a:schemeClr>
                </a:solidFill>
                <a:latin typeface="Verdana Pro"/>
                <a:ea typeface="+mn-lt"/>
                <a:cs typeface="+mn-lt"/>
              </a:rPr>
              <a:t> </a:t>
            </a:r>
            <a:r>
              <a:rPr lang="en-US" sz="2000" dirty="0" err="1">
                <a:solidFill>
                  <a:schemeClr val="bg2">
                    <a:lumMod val="50000"/>
                  </a:schemeClr>
                </a:solidFill>
                <a:latin typeface="Verdana Pro"/>
                <a:ea typeface="+mn-lt"/>
                <a:cs typeface="+mn-lt"/>
              </a:rPr>
              <a:t>rau</a:t>
            </a:r>
            <a:r>
              <a:rPr lang="en-US" sz="2000" dirty="0">
                <a:solidFill>
                  <a:schemeClr val="bg2">
                    <a:lumMod val="50000"/>
                  </a:schemeClr>
                </a:solidFill>
                <a:latin typeface="Verdana Pro"/>
                <a:ea typeface="+mn-lt"/>
                <a:cs typeface="+mn-lt"/>
              </a:rPr>
              <a:t> mai i ngā </a:t>
            </a:r>
            <a:r>
              <a:rPr lang="en-US" sz="2000" dirty="0" err="1">
                <a:solidFill>
                  <a:schemeClr val="bg2">
                    <a:lumMod val="50000"/>
                  </a:schemeClr>
                </a:solidFill>
                <a:latin typeface="Verdana Pro"/>
                <a:ea typeface="+mn-lt"/>
                <a:cs typeface="+mn-lt"/>
              </a:rPr>
              <a:t>rau</a:t>
            </a:r>
            <a:r>
              <a:rPr lang="en-US" sz="2000" dirty="0">
                <a:solidFill>
                  <a:schemeClr val="bg2">
                    <a:lumMod val="50000"/>
                  </a:schemeClr>
                </a:solidFill>
                <a:latin typeface="Verdana Pro"/>
                <a:ea typeface="+mn-lt"/>
                <a:cs typeface="+mn-lt"/>
              </a:rPr>
              <a:t> </a:t>
            </a:r>
            <a:r>
              <a:rPr lang="en-US" sz="2000" dirty="0" err="1">
                <a:solidFill>
                  <a:schemeClr val="bg2">
                    <a:lumMod val="50000"/>
                  </a:schemeClr>
                </a:solidFill>
                <a:latin typeface="Verdana Pro"/>
                <a:ea typeface="+mn-lt"/>
                <a:cs typeface="+mn-lt"/>
              </a:rPr>
              <a:t>tuatahi</a:t>
            </a:r>
            <a:r>
              <a:rPr lang="en-US" sz="2000" dirty="0">
                <a:solidFill>
                  <a:schemeClr val="bg2">
                    <a:lumMod val="50000"/>
                  </a:schemeClr>
                </a:solidFill>
                <a:latin typeface="Verdana Pro"/>
                <a:ea typeface="+mn-lt"/>
                <a:cs typeface="+mn-lt"/>
              </a:rPr>
              <a:t>, </a:t>
            </a:r>
            <a:r>
              <a:rPr lang="en-US" sz="2000" dirty="0" err="1">
                <a:solidFill>
                  <a:schemeClr val="bg2">
                    <a:lumMod val="50000"/>
                  </a:schemeClr>
                </a:solidFill>
                <a:latin typeface="Verdana Pro"/>
                <a:ea typeface="+mn-lt"/>
                <a:cs typeface="+mn-lt"/>
              </a:rPr>
              <a:t>tuarua</a:t>
            </a:r>
            <a:r>
              <a:rPr lang="en-US" sz="2000" dirty="0">
                <a:solidFill>
                  <a:schemeClr val="bg2">
                    <a:lumMod val="50000"/>
                  </a:schemeClr>
                </a:solidFill>
                <a:latin typeface="Verdana Pro"/>
                <a:ea typeface="+mn-lt"/>
                <a:cs typeface="+mn-lt"/>
              </a:rPr>
              <a:t>, </a:t>
            </a:r>
            <a:r>
              <a:rPr lang="en-US" sz="2000" dirty="0" err="1">
                <a:solidFill>
                  <a:schemeClr val="bg2">
                    <a:lumMod val="50000"/>
                  </a:schemeClr>
                </a:solidFill>
                <a:latin typeface="Verdana Pro"/>
                <a:ea typeface="+mn-lt"/>
                <a:cs typeface="+mn-lt"/>
              </a:rPr>
              <a:t>tuatoru</a:t>
            </a:r>
            <a:r>
              <a:rPr lang="en-US" sz="2000" dirty="0">
                <a:solidFill>
                  <a:schemeClr val="bg2">
                    <a:lumMod val="50000"/>
                  </a:schemeClr>
                </a:solidFill>
                <a:latin typeface="Verdana Pro"/>
                <a:ea typeface="+mn-lt"/>
                <a:cs typeface="+mn-lt"/>
              </a:rPr>
              <a:t> </a:t>
            </a:r>
            <a:r>
              <a:rPr lang="en-US" sz="2000" dirty="0" err="1">
                <a:solidFill>
                  <a:schemeClr val="bg2">
                    <a:lumMod val="50000"/>
                  </a:schemeClr>
                </a:solidFill>
                <a:latin typeface="Verdana Pro"/>
                <a:ea typeface="+mn-lt"/>
                <a:cs typeface="+mn-lt"/>
              </a:rPr>
              <a:t>hoki</a:t>
            </a:r>
            <a:r>
              <a:rPr lang="en-US" sz="2000" dirty="0">
                <a:solidFill>
                  <a:schemeClr val="bg2">
                    <a:lumMod val="50000"/>
                  </a:schemeClr>
                </a:solidFill>
                <a:latin typeface="Verdana Pro"/>
                <a:ea typeface="+mn-lt"/>
                <a:cs typeface="+mn-lt"/>
              </a:rPr>
              <a:t>.</a:t>
            </a:r>
            <a:endParaRPr lang="en-US" sz="2000" dirty="0">
              <a:solidFill>
                <a:schemeClr val="bg2">
                  <a:lumMod val="50000"/>
                </a:schemeClr>
              </a:solidFill>
              <a:latin typeface="Verdana Pro"/>
              <a:ea typeface="Ebrima"/>
              <a:cs typeface="Ebrima"/>
            </a:endParaRPr>
          </a:p>
        </p:txBody>
      </p:sp>
      <p:pic>
        <p:nvPicPr>
          <p:cNvPr id="3" name="Picture 2" descr="A bird with wings spread&#10;&#10;Description automatically generated">
            <a:extLst>
              <a:ext uri="{FF2B5EF4-FFF2-40B4-BE49-F238E27FC236}">
                <a16:creationId xmlns:a16="http://schemas.microsoft.com/office/drawing/2014/main" id="{607D0CAC-CAA0-B660-D58A-3927FCED1257}"/>
              </a:ext>
            </a:extLst>
          </p:cNvPr>
          <p:cNvPicPr>
            <a:picLocks noChangeAspect="1"/>
          </p:cNvPicPr>
          <p:nvPr/>
        </p:nvPicPr>
        <p:blipFill>
          <a:blip r:embed="rId3"/>
          <a:stretch>
            <a:fillRect/>
          </a:stretch>
        </p:blipFill>
        <p:spPr>
          <a:xfrm>
            <a:off x="4033293" y="1445227"/>
            <a:ext cx="4917275" cy="3395018"/>
          </a:xfrm>
          <a:prstGeom prst="rect">
            <a:avLst/>
          </a:prstGeom>
        </p:spPr>
      </p:pic>
    </p:spTree>
    <p:extLst>
      <p:ext uri="{BB962C8B-B14F-4D97-AF65-F5344CB8AC3E}">
        <p14:creationId xmlns:p14="http://schemas.microsoft.com/office/powerpoint/2010/main" val="1606654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DA5D5B-0752-1BE8-636A-1AAA81648D12}"/>
              </a:ext>
            </a:extLst>
          </p:cNvPr>
          <p:cNvSpPr txBox="1"/>
          <p:nvPr/>
        </p:nvSpPr>
        <p:spPr>
          <a:xfrm>
            <a:off x="237664" y="270754"/>
            <a:ext cx="73473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err="1">
                <a:solidFill>
                  <a:schemeClr val="bg1"/>
                </a:solidFill>
                <a:latin typeface="Verdana Pro"/>
                <a:ea typeface="Ebrima"/>
                <a:cs typeface="Calibri"/>
              </a:rPr>
              <a:t>Hangaia</a:t>
            </a:r>
            <a:r>
              <a:rPr lang="en-US" sz="3200" b="1" dirty="0">
                <a:solidFill>
                  <a:schemeClr val="bg1"/>
                </a:solidFill>
                <a:latin typeface="Verdana Pro"/>
                <a:ea typeface="Ebrima"/>
                <a:cs typeface="Calibri"/>
              </a:rPr>
              <a:t> tō </a:t>
            </a:r>
            <a:r>
              <a:rPr lang="en-US" sz="3200" b="1" dirty="0" err="1">
                <a:solidFill>
                  <a:schemeClr val="bg1"/>
                </a:solidFill>
                <a:latin typeface="Verdana Pro"/>
                <a:ea typeface="Ebrima"/>
                <a:cs typeface="Calibri"/>
              </a:rPr>
              <a:t>ake</a:t>
            </a:r>
            <a:r>
              <a:rPr lang="en-US" sz="3200" b="1" dirty="0">
                <a:solidFill>
                  <a:schemeClr val="bg1"/>
                </a:solidFill>
                <a:latin typeface="Verdana Pro"/>
                <a:ea typeface="Ebrima"/>
                <a:cs typeface="Calibri"/>
              </a:rPr>
              <a:t> </a:t>
            </a:r>
            <a:r>
              <a:rPr lang="en-US" sz="3200" b="1" dirty="0" err="1">
                <a:solidFill>
                  <a:schemeClr val="bg1"/>
                </a:solidFill>
                <a:latin typeface="Verdana Pro"/>
                <a:ea typeface="Ebrima"/>
                <a:cs typeface="Calibri"/>
              </a:rPr>
              <a:t>mata</a:t>
            </a:r>
            <a:r>
              <a:rPr lang="en-US" sz="3200" b="1" dirty="0">
                <a:solidFill>
                  <a:schemeClr val="bg1"/>
                </a:solidFill>
                <a:latin typeface="Verdana Pro"/>
                <a:ea typeface="Ebrima"/>
                <a:cs typeface="Calibri"/>
              </a:rPr>
              <a:t>-manu! </a:t>
            </a:r>
            <a:endParaRPr lang="en-US" sz="3200" b="1" dirty="0">
              <a:solidFill>
                <a:schemeClr val="bg1"/>
              </a:solidFill>
              <a:latin typeface="Verdana Pro"/>
              <a:ea typeface="Ebrima"/>
            </a:endParaRPr>
          </a:p>
        </p:txBody>
      </p:sp>
      <p:sp>
        <p:nvSpPr>
          <p:cNvPr id="3" name="TextBox 2">
            <a:extLst>
              <a:ext uri="{FF2B5EF4-FFF2-40B4-BE49-F238E27FC236}">
                <a16:creationId xmlns:a16="http://schemas.microsoft.com/office/drawing/2014/main" id="{51F36966-C208-5EAC-5E45-08F368746634}"/>
              </a:ext>
            </a:extLst>
          </p:cNvPr>
          <p:cNvSpPr txBox="1"/>
          <p:nvPr/>
        </p:nvSpPr>
        <p:spPr>
          <a:xfrm>
            <a:off x="333970" y="1342295"/>
            <a:ext cx="343792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2">
                    <a:lumMod val="50000"/>
                  </a:schemeClr>
                </a:solidFill>
                <a:latin typeface="Verdana Pro"/>
                <a:ea typeface="Ebrima"/>
                <a:cs typeface="Calibri"/>
              </a:rPr>
              <a:t>Kia </a:t>
            </a:r>
            <a:r>
              <a:rPr lang="en-US" sz="2800" dirty="0" err="1">
                <a:solidFill>
                  <a:schemeClr val="bg2">
                    <a:lumMod val="50000"/>
                  </a:schemeClr>
                </a:solidFill>
                <a:latin typeface="Verdana Pro"/>
                <a:ea typeface="Ebrima"/>
                <a:cs typeface="Calibri"/>
              </a:rPr>
              <a:t>kotahi</a:t>
            </a:r>
            <a:r>
              <a:rPr lang="en-US" sz="2800" dirty="0">
                <a:solidFill>
                  <a:schemeClr val="bg2">
                    <a:lumMod val="50000"/>
                  </a:schemeClr>
                </a:solidFill>
                <a:latin typeface="Verdana Pro"/>
                <a:ea typeface="Ebrima"/>
                <a:cs typeface="Calibri"/>
              </a:rPr>
              <a:t> ko </a:t>
            </a:r>
            <a:r>
              <a:rPr lang="en-US" sz="2800" dirty="0" err="1">
                <a:solidFill>
                  <a:schemeClr val="bg2">
                    <a:lumMod val="50000"/>
                  </a:schemeClr>
                </a:solidFill>
                <a:latin typeface="Verdana Pro"/>
                <a:ea typeface="Ebrima"/>
                <a:cs typeface="Calibri"/>
              </a:rPr>
              <a:t>ngā</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manu</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i</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tō</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kura</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i</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tō</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māra</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rānei</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mā</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te</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hanga</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i</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tō</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ake</a:t>
            </a:r>
            <a:r>
              <a:rPr lang="en-US" sz="2800" dirty="0">
                <a:solidFill>
                  <a:schemeClr val="bg2">
                    <a:lumMod val="50000"/>
                  </a:schemeClr>
                </a:solidFill>
                <a:latin typeface="Verdana Pro"/>
                <a:ea typeface="Ebrima"/>
                <a:cs typeface="Calibri"/>
              </a:rPr>
              <a:t> </a:t>
            </a:r>
            <a:r>
              <a:rPr lang="en-US" sz="2800" dirty="0" err="1">
                <a:solidFill>
                  <a:schemeClr val="bg2">
                    <a:lumMod val="50000"/>
                  </a:schemeClr>
                </a:solidFill>
                <a:latin typeface="Verdana Pro"/>
                <a:ea typeface="Ebrima"/>
                <a:cs typeface="Calibri"/>
              </a:rPr>
              <a:t>mata-manu</a:t>
            </a:r>
            <a:r>
              <a:rPr lang="en-US" sz="2800" dirty="0">
                <a:solidFill>
                  <a:schemeClr val="bg2">
                    <a:lumMod val="50000"/>
                  </a:schemeClr>
                </a:solidFill>
                <a:latin typeface="Verdana Pro"/>
                <a:ea typeface="Ebrima"/>
                <a:cs typeface="Calibri"/>
              </a:rPr>
              <a:t>! </a:t>
            </a:r>
            <a:endParaRPr lang="en-US" sz="2800" dirty="0">
              <a:solidFill>
                <a:schemeClr val="bg2">
                  <a:lumMod val="50000"/>
                </a:schemeClr>
              </a:solidFill>
              <a:latin typeface="Verdana Pro"/>
              <a:ea typeface="Ebrima"/>
            </a:endParaRPr>
          </a:p>
        </p:txBody>
      </p:sp>
      <p:pic>
        <p:nvPicPr>
          <p:cNvPr id="4" name="Picture 3" descr="A group of children sitting at a table drawing&#10;&#10;Description automatically generated">
            <a:extLst>
              <a:ext uri="{FF2B5EF4-FFF2-40B4-BE49-F238E27FC236}">
                <a16:creationId xmlns:a16="http://schemas.microsoft.com/office/drawing/2014/main" id="{55053884-0DC3-3B97-2A51-AE3C417C9A57}"/>
              </a:ext>
            </a:extLst>
          </p:cNvPr>
          <p:cNvPicPr>
            <a:picLocks noChangeAspect="1"/>
          </p:cNvPicPr>
          <p:nvPr/>
        </p:nvPicPr>
        <p:blipFill rotWithShape="1">
          <a:blip r:embed="rId3"/>
          <a:srcRect t="8627" b="1478"/>
          <a:stretch/>
        </p:blipFill>
        <p:spPr>
          <a:xfrm>
            <a:off x="4164528" y="1339020"/>
            <a:ext cx="1987466" cy="2144173"/>
          </a:xfrm>
          <a:prstGeom prst="rect">
            <a:avLst/>
          </a:prstGeom>
        </p:spPr>
      </p:pic>
      <p:pic>
        <p:nvPicPr>
          <p:cNvPr id="5" name="Picture 4" descr="Two children wearing masks in a classroom&#10;&#10;Description automatically generated">
            <a:extLst>
              <a:ext uri="{FF2B5EF4-FFF2-40B4-BE49-F238E27FC236}">
                <a16:creationId xmlns:a16="http://schemas.microsoft.com/office/drawing/2014/main" id="{9D8080B3-D2E0-6F7D-E288-3E446D4BC3C8}"/>
              </a:ext>
            </a:extLst>
          </p:cNvPr>
          <p:cNvPicPr>
            <a:picLocks noChangeAspect="1"/>
          </p:cNvPicPr>
          <p:nvPr/>
        </p:nvPicPr>
        <p:blipFill rotWithShape="1">
          <a:blip r:embed="rId4"/>
          <a:srcRect l="6680" t="6741" r="10230" b="2160"/>
          <a:stretch/>
        </p:blipFill>
        <p:spPr>
          <a:xfrm>
            <a:off x="6470871" y="2275553"/>
            <a:ext cx="2381382" cy="2422493"/>
          </a:xfrm>
          <a:prstGeom prst="rect">
            <a:avLst/>
          </a:prstGeom>
        </p:spPr>
      </p:pic>
      <p:sp>
        <p:nvSpPr>
          <p:cNvPr id="7" name="TextBox 6">
            <a:extLst>
              <a:ext uri="{FF2B5EF4-FFF2-40B4-BE49-F238E27FC236}">
                <a16:creationId xmlns:a16="http://schemas.microsoft.com/office/drawing/2014/main" id="{EC52D7DB-2678-AB54-68AB-B61B4BE92C97}"/>
              </a:ext>
            </a:extLst>
          </p:cNvPr>
          <p:cNvSpPr txBox="1"/>
          <p:nvPr/>
        </p:nvSpPr>
        <p:spPr>
          <a:xfrm>
            <a:off x="6472236" y="4697017"/>
            <a:ext cx="292179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202124"/>
                </a:solidFill>
                <a:latin typeface="Verdana"/>
                <a:ea typeface="Verdana"/>
              </a:rPr>
              <a:t>© </a:t>
            </a:r>
            <a:r>
              <a:rPr lang="en-US" sz="1000" err="1">
                <a:latin typeface="Verdana"/>
                <a:ea typeface="Verdana"/>
              </a:rPr>
              <a:t>Te</a:t>
            </a:r>
            <a:r>
              <a:rPr lang="en-US" sz="1000">
                <a:latin typeface="Verdana"/>
                <a:ea typeface="Verdana"/>
              </a:rPr>
              <a:t> Kura o </a:t>
            </a:r>
            <a:r>
              <a:rPr lang="en-US" sz="1000" err="1">
                <a:latin typeface="Verdana"/>
                <a:ea typeface="Verdana"/>
              </a:rPr>
              <a:t>Manunui</a:t>
            </a:r>
            <a:r>
              <a:rPr lang="en-US" sz="1000">
                <a:latin typeface="Verdana"/>
                <a:ea typeface="Verdana"/>
              </a:rPr>
              <a:t> and Manaaki Whenua – Landcare Research</a:t>
            </a:r>
          </a:p>
          <a:p>
            <a:pPr algn="l"/>
            <a:endParaRPr lang="en-US">
              <a:cs typeface="Calibri"/>
            </a:endParaRPr>
          </a:p>
        </p:txBody>
      </p:sp>
    </p:spTree>
    <p:extLst>
      <p:ext uri="{BB962C8B-B14F-4D97-AF65-F5344CB8AC3E}">
        <p14:creationId xmlns:p14="http://schemas.microsoft.com/office/powerpoint/2010/main" val="1959270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ED9CD-DCB4-327B-56F8-21E7BAA60D33}"/>
              </a:ext>
            </a:extLst>
          </p:cNvPr>
          <p:cNvSpPr txBox="1"/>
          <p:nvPr/>
        </p:nvSpPr>
        <p:spPr>
          <a:xfrm>
            <a:off x="227424" y="43493"/>
            <a:ext cx="762827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1"/>
                </a:solidFill>
                <a:latin typeface="Verdana Pro"/>
                <a:ea typeface="Ebrima"/>
                <a:cs typeface="Ebrima"/>
              </a:rPr>
              <a:t>Ngā </a:t>
            </a:r>
            <a:r>
              <a:rPr lang="en-US" sz="3200" b="1" dirty="0" err="1">
                <a:solidFill>
                  <a:schemeClr val="bg1"/>
                </a:solidFill>
                <a:latin typeface="Verdana Pro"/>
                <a:ea typeface="Ebrima"/>
                <a:cs typeface="Ebrima"/>
              </a:rPr>
              <a:t>k</a:t>
            </a:r>
            <a:r>
              <a:rPr lang="en-US" sz="3200" b="1" dirty="0" err="1">
                <a:solidFill>
                  <a:schemeClr val="bg1"/>
                </a:solidFill>
                <a:latin typeface="Verdana Pro"/>
                <a:ea typeface="+mn-lt"/>
                <a:cs typeface="+mn-lt"/>
              </a:rPr>
              <a:t>ākahu</a:t>
            </a:r>
            <a:r>
              <a:rPr lang="en-US" sz="3200" b="1" dirty="0">
                <a:solidFill>
                  <a:schemeClr val="bg1"/>
                </a:solidFill>
                <a:latin typeface="Verdana Pro"/>
                <a:ea typeface="Ebrima"/>
                <a:cs typeface="Ebrima"/>
              </a:rPr>
              <a:t> </a:t>
            </a:r>
            <a:r>
              <a:rPr lang="en-US" sz="3200" b="1" dirty="0" err="1">
                <a:solidFill>
                  <a:schemeClr val="bg1"/>
                </a:solidFill>
                <a:latin typeface="Verdana Pro"/>
                <a:ea typeface="Ebrima"/>
                <a:cs typeface="Ebrima"/>
              </a:rPr>
              <a:t>huruhuru</a:t>
            </a:r>
            <a:r>
              <a:rPr lang="en-US" sz="3200" b="1" dirty="0">
                <a:solidFill>
                  <a:schemeClr val="bg1"/>
                </a:solidFill>
                <a:latin typeface="Verdana Pro"/>
                <a:ea typeface="Ebrima"/>
                <a:cs typeface="Ebrima"/>
              </a:rPr>
              <a:t> me te </a:t>
            </a:r>
            <a:r>
              <a:rPr lang="en-US" sz="3200" b="1" dirty="0" err="1">
                <a:solidFill>
                  <a:schemeClr val="bg1"/>
                </a:solidFill>
                <a:latin typeface="Verdana Pro"/>
                <a:ea typeface="+mn-lt"/>
                <a:cs typeface="+mn-lt"/>
              </a:rPr>
              <a:t>tīpare</a:t>
            </a:r>
            <a:endParaRPr lang="en-US" sz="3200" b="1" dirty="0">
              <a:solidFill>
                <a:schemeClr val="bg1"/>
              </a:solidFill>
              <a:latin typeface="Verdana Pro"/>
              <a:ea typeface="Ebrima"/>
              <a:cs typeface="Ebrima"/>
            </a:endParaRPr>
          </a:p>
        </p:txBody>
      </p:sp>
      <p:sp>
        <p:nvSpPr>
          <p:cNvPr id="3" name="TextBox 2">
            <a:extLst>
              <a:ext uri="{FF2B5EF4-FFF2-40B4-BE49-F238E27FC236}">
                <a16:creationId xmlns:a16="http://schemas.microsoft.com/office/drawing/2014/main" id="{D8114BEB-0FD1-14AF-9E30-FB7B695630C5}"/>
              </a:ext>
            </a:extLst>
          </p:cNvPr>
          <p:cNvSpPr txBox="1"/>
          <p:nvPr/>
        </p:nvSpPr>
        <p:spPr>
          <a:xfrm>
            <a:off x="227424" y="1460090"/>
            <a:ext cx="434417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err="1">
                <a:solidFill>
                  <a:schemeClr val="bg2">
                    <a:lumMod val="50000"/>
                  </a:schemeClr>
                </a:solidFill>
                <a:latin typeface="Verdana Pro"/>
                <a:ea typeface="Ebrima"/>
                <a:cs typeface="Calibri"/>
              </a:rPr>
              <a:t>Hangaia</a:t>
            </a:r>
            <a:r>
              <a:rPr lang="en-US" sz="3600" dirty="0">
                <a:solidFill>
                  <a:schemeClr val="bg2">
                    <a:lumMod val="50000"/>
                  </a:schemeClr>
                </a:solidFill>
                <a:latin typeface="Verdana Pro"/>
                <a:ea typeface="Ebrima"/>
                <a:cs typeface="Calibri"/>
              </a:rPr>
              <a:t> he </a:t>
            </a:r>
            <a:r>
              <a:rPr lang="en-US" sz="3600" dirty="0" err="1">
                <a:solidFill>
                  <a:schemeClr val="bg2">
                    <a:lumMod val="50000"/>
                  </a:schemeClr>
                </a:solidFill>
                <a:latin typeface="Verdana Pro"/>
                <a:ea typeface="Ebrima"/>
                <a:cs typeface="Calibri"/>
              </a:rPr>
              <a:t>kākahu</a:t>
            </a:r>
            <a:r>
              <a:rPr lang="en-US" sz="3600" dirty="0">
                <a:solidFill>
                  <a:schemeClr val="bg2">
                    <a:lumMod val="50000"/>
                  </a:schemeClr>
                </a:solidFill>
                <a:latin typeface="Verdana Pro"/>
                <a:ea typeface="Ebrima"/>
                <a:cs typeface="Calibri"/>
              </a:rPr>
              <a:t>, he </a:t>
            </a:r>
            <a:r>
              <a:rPr lang="en-US" sz="3600" dirty="0" err="1">
                <a:solidFill>
                  <a:schemeClr val="bg2">
                    <a:lumMod val="50000"/>
                  </a:schemeClr>
                </a:solidFill>
                <a:latin typeface="Verdana Pro"/>
                <a:ea typeface="Ebrima"/>
                <a:cs typeface="Calibri"/>
              </a:rPr>
              <a:t>tīpare</a:t>
            </a:r>
            <a:r>
              <a:rPr lang="en-US" sz="3600" dirty="0">
                <a:solidFill>
                  <a:schemeClr val="bg2">
                    <a:lumMod val="50000"/>
                  </a:schemeClr>
                </a:solidFill>
                <a:latin typeface="Verdana Pro"/>
                <a:ea typeface="Ebrima"/>
                <a:cs typeface="Calibri"/>
              </a:rPr>
              <a:t> </a:t>
            </a:r>
            <a:r>
              <a:rPr lang="en-US" sz="3600" dirty="0" err="1">
                <a:solidFill>
                  <a:schemeClr val="bg2">
                    <a:lumMod val="50000"/>
                  </a:schemeClr>
                </a:solidFill>
                <a:latin typeface="Verdana Pro"/>
                <a:ea typeface="Ebrima"/>
                <a:cs typeface="Calibri"/>
              </a:rPr>
              <a:t>rānei</a:t>
            </a:r>
            <a:r>
              <a:rPr lang="en-US" sz="3600" dirty="0">
                <a:solidFill>
                  <a:schemeClr val="bg2">
                    <a:lumMod val="50000"/>
                  </a:schemeClr>
                </a:solidFill>
                <a:latin typeface="Verdana Pro"/>
                <a:ea typeface="Ebrima"/>
                <a:cs typeface="Calibri"/>
              </a:rPr>
              <a:t> </a:t>
            </a:r>
            <a:r>
              <a:rPr lang="en-US" sz="3600" dirty="0" err="1">
                <a:solidFill>
                  <a:schemeClr val="bg2">
                    <a:lumMod val="50000"/>
                  </a:schemeClr>
                </a:solidFill>
                <a:latin typeface="Verdana Pro"/>
                <a:ea typeface="Ebrima"/>
                <a:cs typeface="Calibri"/>
              </a:rPr>
              <a:t>mō</a:t>
            </a:r>
            <a:r>
              <a:rPr lang="en-US" sz="3600" dirty="0">
                <a:solidFill>
                  <a:schemeClr val="bg2">
                    <a:lumMod val="50000"/>
                  </a:schemeClr>
                </a:solidFill>
                <a:latin typeface="Verdana Pro"/>
                <a:ea typeface="Ebrima"/>
                <a:cs typeface="Calibri"/>
              </a:rPr>
              <a:t> </a:t>
            </a:r>
            <a:r>
              <a:rPr lang="en-US" sz="3600" dirty="0" err="1">
                <a:solidFill>
                  <a:schemeClr val="bg2">
                    <a:lumMod val="50000"/>
                  </a:schemeClr>
                </a:solidFill>
                <a:latin typeface="Verdana Pro"/>
                <a:ea typeface="Ebrima"/>
                <a:cs typeface="Calibri"/>
              </a:rPr>
              <a:t>tētahi</a:t>
            </a:r>
            <a:r>
              <a:rPr lang="en-US" sz="3600" dirty="0">
                <a:solidFill>
                  <a:schemeClr val="bg2">
                    <a:lumMod val="50000"/>
                  </a:schemeClr>
                </a:solidFill>
                <a:latin typeface="Verdana Pro"/>
                <a:ea typeface="Ebrima"/>
                <a:cs typeface="Calibri"/>
              </a:rPr>
              <a:t> </a:t>
            </a:r>
            <a:r>
              <a:rPr lang="en-US" sz="3600" dirty="0" err="1">
                <a:solidFill>
                  <a:schemeClr val="bg2">
                    <a:lumMod val="50000"/>
                  </a:schemeClr>
                </a:solidFill>
                <a:latin typeface="Verdana Pro"/>
                <a:ea typeface="Ebrima"/>
                <a:cs typeface="Calibri"/>
              </a:rPr>
              <a:t>wā</a:t>
            </a:r>
            <a:r>
              <a:rPr lang="en-US" sz="3600" dirty="0">
                <a:solidFill>
                  <a:schemeClr val="bg2">
                    <a:lumMod val="50000"/>
                  </a:schemeClr>
                </a:solidFill>
                <a:latin typeface="Verdana Pro"/>
                <a:ea typeface="Ebrima"/>
                <a:cs typeface="Calibri"/>
              </a:rPr>
              <a:t> </a:t>
            </a:r>
            <a:r>
              <a:rPr lang="en-US" sz="3600" dirty="0" err="1">
                <a:solidFill>
                  <a:schemeClr val="bg2">
                    <a:lumMod val="50000"/>
                  </a:schemeClr>
                </a:solidFill>
                <a:latin typeface="Verdana Pro"/>
                <a:ea typeface="Ebrima"/>
                <a:cs typeface="Calibri"/>
              </a:rPr>
              <a:t>motuhake</a:t>
            </a:r>
            <a:r>
              <a:rPr lang="en-US" sz="3600" dirty="0">
                <a:solidFill>
                  <a:schemeClr val="bg2">
                    <a:lumMod val="50000"/>
                  </a:schemeClr>
                </a:solidFill>
                <a:latin typeface="Verdana Pro"/>
                <a:ea typeface="Ebrima"/>
                <a:cs typeface="Calibri"/>
              </a:rPr>
              <a:t>.</a:t>
            </a:r>
            <a:r>
              <a:rPr lang="en-US" sz="3600" dirty="0">
                <a:solidFill>
                  <a:schemeClr val="bg2">
                    <a:lumMod val="60000"/>
                    <a:lumOff val="40000"/>
                  </a:schemeClr>
                </a:solidFill>
                <a:latin typeface="Ebrima"/>
                <a:ea typeface="Ebrima"/>
                <a:cs typeface="Calibri"/>
              </a:rPr>
              <a:t> </a:t>
            </a:r>
            <a:endParaRPr lang="en-US" sz="3600" dirty="0">
              <a:solidFill>
                <a:schemeClr val="bg2">
                  <a:lumMod val="60000"/>
                  <a:lumOff val="40000"/>
                </a:schemeClr>
              </a:solidFill>
              <a:latin typeface="Ebrima"/>
              <a:ea typeface="Ebrima"/>
            </a:endParaRPr>
          </a:p>
        </p:txBody>
      </p:sp>
      <p:pic>
        <p:nvPicPr>
          <p:cNvPr id="6" name="Picture 5" descr="A child wearing feathers on his head&#10;&#10;Description automatically generated">
            <a:extLst>
              <a:ext uri="{FF2B5EF4-FFF2-40B4-BE49-F238E27FC236}">
                <a16:creationId xmlns:a16="http://schemas.microsoft.com/office/drawing/2014/main" id="{FC7B05C2-1337-A207-8B32-4932EE9CC1B7}"/>
              </a:ext>
            </a:extLst>
          </p:cNvPr>
          <p:cNvPicPr>
            <a:picLocks noChangeAspect="1"/>
          </p:cNvPicPr>
          <p:nvPr/>
        </p:nvPicPr>
        <p:blipFill>
          <a:blip r:embed="rId3"/>
          <a:stretch>
            <a:fillRect/>
          </a:stretch>
        </p:blipFill>
        <p:spPr>
          <a:xfrm>
            <a:off x="5294678" y="3045567"/>
            <a:ext cx="1552854" cy="1845259"/>
          </a:xfrm>
          <a:prstGeom prst="rect">
            <a:avLst/>
          </a:prstGeom>
        </p:spPr>
      </p:pic>
      <p:pic>
        <p:nvPicPr>
          <p:cNvPr id="7" name="Picture 6" descr="Two children wearing colorful feathers and paper hats&#10;&#10;Description automatically generated">
            <a:extLst>
              <a:ext uri="{FF2B5EF4-FFF2-40B4-BE49-F238E27FC236}">
                <a16:creationId xmlns:a16="http://schemas.microsoft.com/office/drawing/2014/main" id="{4D394A15-4E86-CDE8-73EA-1B127DE37B55}"/>
              </a:ext>
            </a:extLst>
          </p:cNvPr>
          <p:cNvPicPr>
            <a:picLocks noChangeAspect="1"/>
          </p:cNvPicPr>
          <p:nvPr/>
        </p:nvPicPr>
        <p:blipFill rotWithShape="1">
          <a:blip r:embed="rId4"/>
          <a:srcRect t="7889" b="232"/>
          <a:stretch/>
        </p:blipFill>
        <p:spPr>
          <a:xfrm>
            <a:off x="7090239" y="3042650"/>
            <a:ext cx="1734018" cy="1854662"/>
          </a:xfrm>
          <a:prstGeom prst="rect">
            <a:avLst/>
          </a:prstGeom>
        </p:spPr>
      </p:pic>
      <p:pic>
        <p:nvPicPr>
          <p:cNvPr id="8" name="Picture 7" descr="A group of children wearing hats&#10;&#10;Description automatically generated">
            <a:extLst>
              <a:ext uri="{FF2B5EF4-FFF2-40B4-BE49-F238E27FC236}">
                <a16:creationId xmlns:a16="http://schemas.microsoft.com/office/drawing/2014/main" id="{888F277C-7BA2-8B21-D800-DE919BB23B9F}"/>
              </a:ext>
            </a:extLst>
          </p:cNvPr>
          <p:cNvPicPr>
            <a:picLocks noChangeAspect="1"/>
          </p:cNvPicPr>
          <p:nvPr/>
        </p:nvPicPr>
        <p:blipFill rotWithShape="1">
          <a:blip r:embed="rId5"/>
          <a:srcRect t="21512" b="5087"/>
          <a:stretch/>
        </p:blipFill>
        <p:spPr>
          <a:xfrm>
            <a:off x="4569702" y="1206356"/>
            <a:ext cx="4253459" cy="1753566"/>
          </a:xfrm>
          <a:prstGeom prst="rect">
            <a:avLst/>
          </a:prstGeom>
        </p:spPr>
      </p:pic>
      <p:sp>
        <p:nvSpPr>
          <p:cNvPr id="4" name="TextBox 3">
            <a:extLst>
              <a:ext uri="{FF2B5EF4-FFF2-40B4-BE49-F238E27FC236}">
                <a16:creationId xmlns:a16="http://schemas.microsoft.com/office/drawing/2014/main" id="{C6255C1A-A5E7-1222-F687-9591C5E02BE6}"/>
              </a:ext>
            </a:extLst>
          </p:cNvPr>
          <p:cNvSpPr txBox="1"/>
          <p:nvPr/>
        </p:nvSpPr>
        <p:spPr>
          <a:xfrm>
            <a:off x="5314950" y="4929187"/>
            <a:ext cx="354330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202124"/>
                </a:solidFill>
                <a:latin typeface="Verdana"/>
                <a:ea typeface="Verdana"/>
              </a:rPr>
              <a:t>© </a:t>
            </a:r>
            <a:r>
              <a:rPr lang="en-US" sz="800">
                <a:latin typeface="Verdana"/>
                <a:ea typeface="Verdana"/>
              </a:rPr>
              <a:t>Kura o </a:t>
            </a:r>
            <a:r>
              <a:rPr lang="en-US" sz="800" err="1">
                <a:latin typeface="Verdana"/>
                <a:ea typeface="Verdana"/>
              </a:rPr>
              <a:t>Manunui</a:t>
            </a:r>
            <a:r>
              <a:rPr lang="en-US" sz="800">
                <a:latin typeface="Verdana"/>
                <a:ea typeface="Verdana"/>
              </a:rPr>
              <a:t> and Manaaki Whenua – Landcare Research</a:t>
            </a:r>
            <a:endParaRPr lang="en-US" sz="800"/>
          </a:p>
          <a:p>
            <a:pPr algn="l"/>
            <a:endParaRPr lang="en-US">
              <a:cs typeface="Calibri"/>
            </a:endParaRPr>
          </a:p>
        </p:txBody>
      </p:sp>
    </p:spTree>
    <p:extLst>
      <p:ext uri="{BB962C8B-B14F-4D97-AF65-F5344CB8AC3E}">
        <p14:creationId xmlns:p14="http://schemas.microsoft.com/office/powerpoint/2010/main" val="3275902492"/>
      </p:ext>
    </p:extLst>
  </p:cSld>
  <p:clrMapOvr>
    <a:masterClrMapping/>
  </p:clrMapOvr>
</p:sld>
</file>

<file path=ppt/theme/theme1.xml><?xml version="1.0" encoding="utf-8"?>
<a:theme xmlns:a="http://schemas.openxmlformats.org/drawingml/2006/main" name="Office Theme">
  <a:themeElements>
    <a:clrScheme name="GBS template">
      <a:dk1>
        <a:srgbClr val="000000"/>
      </a:dk1>
      <a:lt1>
        <a:srgbClr val="FFFFFF"/>
      </a:lt1>
      <a:dk2>
        <a:srgbClr val="7EA0CF"/>
      </a:dk2>
      <a:lt2>
        <a:srgbClr val="7EC7CF"/>
      </a:lt2>
      <a:accent1>
        <a:srgbClr val="C0CC7A"/>
      </a:accent1>
      <a:accent2>
        <a:srgbClr val="9DBF3B"/>
      </a:accent2>
      <a:accent3>
        <a:srgbClr val="FCAF1D"/>
      </a:accent3>
      <a:accent4>
        <a:srgbClr val="B14038"/>
      </a:accent4>
      <a:accent5>
        <a:srgbClr val="76CED9"/>
      </a:accent5>
      <a:accent6>
        <a:srgbClr val="3EC2C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335ee8f-960b-4792-93e9-b2b8f8bfecae" xsi:nil="true"/>
    <lcf76f155ced4ddcb4097134ff3c332f xmlns="d3f96774-ed5c-4303-bb3c-88d5d8414a6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5F98048418244CA28177D6A12BD030" ma:contentTypeVersion="15" ma:contentTypeDescription="Create a new document." ma:contentTypeScope="" ma:versionID="5451cc7f844b4f9382d07c734e806dda">
  <xsd:schema xmlns:xsd="http://www.w3.org/2001/XMLSchema" xmlns:xs="http://www.w3.org/2001/XMLSchema" xmlns:p="http://schemas.microsoft.com/office/2006/metadata/properties" xmlns:ns2="d3f96774-ed5c-4303-bb3c-88d5d8414a6a" xmlns:ns3="0335ee8f-960b-4792-93e9-b2b8f8bfecae" targetNamespace="http://schemas.microsoft.com/office/2006/metadata/properties" ma:root="true" ma:fieldsID="9e9ff5c21a64d37fb7a20e1be043fcfa" ns2:_="" ns3:_="">
    <xsd:import namespace="d3f96774-ed5c-4303-bb3c-88d5d8414a6a"/>
    <xsd:import namespace="0335ee8f-960b-4792-93e9-b2b8f8bfec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f96774-ed5c-4303-bb3c-88d5d8414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85f202-651a-4356-97e7-25d4790ca55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35ee8f-960b-4792-93e9-b2b8f8bfeca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f720cf7-d7e3-4829-aa8c-91d70288c061}" ma:internalName="TaxCatchAll" ma:showField="CatchAllData" ma:web="0335ee8f-960b-4792-93e9-b2b8f8bfec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752A01-10A9-43B0-A2CD-D44CF31EBC36}">
  <ds:schemaRefs>
    <ds:schemaRef ds:uri="http://schemas.microsoft.com/sharepoint/v3/contenttype/forms"/>
  </ds:schemaRefs>
</ds:datastoreItem>
</file>

<file path=customXml/itemProps2.xml><?xml version="1.0" encoding="utf-8"?>
<ds:datastoreItem xmlns:ds="http://schemas.openxmlformats.org/officeDocument/2006/customXml" ds:itemID="{8EFA3382-305F-4621-921F-F62520D36629}">
  <ds:schemaRefs>
    <ds:schemaRef ds:uri="0335ee8f-960b-4792-93e9-b2b8f8bfecae"/>
    <ds:schemaRef ds:uri="30597b5c-5891-457b-86b8-773435c0e59c"/>
    <ds:schemaRef ds:uri="d3f96774-ed5c-4303-bb3c-88d5d8414a6a"/>
    <ds:schemaRef ds:uri="da126ebc-a490-45ab-8cad-b8d6a85617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C916EA0-CC57-4E12-964F-00F11868F287}">
  <ds:schemaRefs>
    <ds:schemaRef ds:uri="0335ee8f-960b-4792-93e9-b2b8f8bfecae"/>
    <ds:schemaRef ds:uri="d3f96774-ed5c-4303-bb3c-88d5d8414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1352</Words>
  <Application>Microsoft Office PowerPoint</Application>
  <PresentationFormat>On-screen Show (16:9)</PresentationFormat>
  <Paragraphs>116</Paragraphs>
  <Slides>10</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Arial,Sans-Serif</vt:lpstr>
      <vt:lpstr>Calibri</vt:lpstr>
      <vt:lpstr>Ebrima</vt:lpstr>
      <vt:lpstr>Geomanist</vt:lpstr>
      <vt:lpstr>Times</vt:lpstr>
      <vt:lpstr>Verdana</vt:lpstr>
      <vt:lpstr>Verdana Pro</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Landcare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Catriona MacLeod</dc:creator>
  <cp:lastModifiedBy>Vanya Bootham</cp:lastModifiedBy>
  <cp:revision>55</cp:revision>
  <dcterms:created xsi:type="dcterms:W3CDTF">2018-06-12T09:12:18Z</dcterms:created>
  <dcterms:modified xsi:type="dcterms:W3CDTF">2024-08-02T02:34:20Z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0x010100555F98048418244CA28177D6A12BD030</vt:lpwstr>
  </property>
  <property fmtid="{D5CDD505-2E9C-101B-9397-08002B2CF9AE}" pid="3" name="_dlc_DocIdItemGuid">
    <vt:lpwstr>76ee744a-8afa-4fc1-b936-6940204c8c84</vt:lpwstr>
  </property>
  <property fmtid="{D5CDD505-2E9C-101B-9397-08002B2CF9AE}" pid="4" name="MediaServiceImageTags">
    <vt:lpwstr/>
  </property>
</Properties>
</file>