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8579CA9-A981-4FA8-90B8-76CBC01E326E}">
  <a:tblStyle styleId="{48579CA9-A981-4FA8-90B8-76CBC01E326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801-matauranga-maori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449-kowhai-wonders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340-observing-kowhai-ata-titiro-kowhai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451-tamariki-collecting-kowhai-seeds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454-planting-kowhai-seeds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341-sharing-scientific-understanding-through-poetry" TargetMode="External"/><Relationship Id="rId3" Type="http://schemas.openxmlformats.org/officeDocument/2006/relationships/hyperlink" Target="https://www.sciencelearn.org.nz/resources/3342-creating-kowhai-infographics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342-creating-kowhai-infographics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16-local-curriculum-matauranga-and-science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bit.ly/3Obfca1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search?term=harakeke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about/contact-us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455-kowhai-seeds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tlri.org.nz/tlri-research/research-progress/school-sector/envisioning-student-possible-selves-science-addressing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bit.ly/k%C5%8Dwhai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landcareresearch.co.nz/publications/poisonous-plants/" TargetMode="External"/><Relationship Id="rId3" Type="http://schemas.openxmlformats.org/officeDocument/2006/relationships/hyperlink" Target="https://poisons.co.nz/articles-and-info/common-poisons-around-the-garden/" TargetMode="External"/><Relationship Id="rId4" Type="http://schemas.openxmlformats.org/officeDocument/2006/relationships/hyperlink" Target="https://www.nzpcn.org.nz/flora/vascular/poisonous-natives/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337-exploring-kowhai-matauranga-in-the-classroo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ea3d30e996_0_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" name="Google Shape;23;g2ea3d30e996_0_1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g2ea3d30e996_0_10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ea3d30e996_0_1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ea3d30e996_0_1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https://www.sciencelearn.org.nz/resources/2801-matauranga-maori</a:t>
            </a:r>
            <a:r>
              <a:rPr lang="en-AU"/>
              <a:t> </a:t>
            </a:r>
            <a:endParaRPr/>
          </a:p>
        </p:txBody>
      </p:sp>
      <p:sp>
        <p:nvSpPr>
          <p:cNvPr id="101" name="Google Shape;101;g2ea3d30e996_0_12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a3d30e996_0_1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a3d30e996_0_1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https://www.sciencelearn.org.nz/images/5449-kowhai-wonders</a:t>
            </a:r>
            <a:r>
              <a:rPr lang="en-AU"/>
              <a:t> </a:t>
            </a:r>
            <a:endParaRPr/>
          </a:p>
        </p:txBody>
      </p:sp>
      <p:sp>
        <p:nvSpPr>
          <p:cNvPr id="107" name="Google Shape;107;g2ea3d30e996_0_16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ec5f047fb7_0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ec5f047fb7_0_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2ec5f047fb7_0_4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ec5f047fb7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ec5f047fb7_0_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https://www.sciencelearn.org.nz/resources/3340-observing-kowhai-ata-titiro-kowhai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ec5f047fb7_0_5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ec5f047fb7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ec5f047fb7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Image: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https://www.sciencelearn.org.nz/images/5451-tamariki-collecting-kowhai-seeds</a:t>
            </a:r>
            <a:r>
              <a:rPr lang="en-AU"/>
              <a:t> </a:t>
            </a:r>
            <a:endParaRPr/>
          </a:p>
        </p:txBody>
      </p:sp>
      <p:sp>
        <p:nvSpPr>
          <p:cNvPr id="130" name="Google Shape;130;g2ec5f047fb7_0_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c5f047fb7_0_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c5f047fb7_0_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Image: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https://www.sciencelearn.org.nz/images/5454-planting-kowhai-seeds</a:t>
            </a:r>
            <a:r>
              <a:rPr lang="en-AU"/>
              <a:t> </a:t>
            </a:r>
            <a:endParaRPr/>
          </a:p>
        </p:txBody>
      </p:sp>
      <p:sp>
        <p:nvSpPr>
          <p:cNvPr id="138" name="Google Shape;138;g2ec5f047fb7_0_6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c5f047fb7_0_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ec5f047fb7_0_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ec5f047fb7_0_8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ec5f047fb7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ec5f047fb7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https://www.sciencelearn.org.nz/resources/3341-sharing-scientific-understanding-through-poetry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https://www.sciencelearn.org.nz/resources/3342-creating-kowhai-infographics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ec5f047fb7_0_2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ec5f047fb7_0_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ec5f047fb7_0_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https://www.sciencelearn.org.nz/resources/3342-creating-kowhai-infographics</a:t>
            </a:r>
            <a:r>
              <a:rPr lang="en-AU"/>
              <a:t> </a:t>
            </a:r>
            <a:endParaRPr/>
          </a:p>
        </p:txBody>
      </p:sp>
      <p:sp>
        <p:nvSpPr>
          <p:cNvPr id="165" name="Google Shape;165;g2ec5f047fb7_0_3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ec5f047fb7_0_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ec5f047fb7_0_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https://www.sciencelearn.org.nz/resources/3116-local-curriculum-matauranga-and-science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ec5f047fb7_0_9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ea3d30e996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2ea3d30e996_0_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g2ea3d30e996_0_3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c5f047fb7_0_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c5f047fb7_0_1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https://bit.ly/3Obfca1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2ec5f047fb7_0_10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ec5f047fb7_0_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ec5f047fb7_0_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https://www.sciencelearn.org.nz/search?term=harakeke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ec5f047fb7_0_8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549c22467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www.sciencelearn.org.nz/about/contact-us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d549c22467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ea3d30e996_0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2ea3d30e996_0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Image: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https://www.sciencelearn.org.nz/images/5455-kowhai-seeds</a:t>
            </a:r>
            <a:r>
              <a:rPr lang="en-AU"/>
              <a:t> </a:t>
            </a:r>
            <a:endParaRPr/>
          </a:p>
        </p:txBody>
      </p:sp>
      <p:sp>
        <p:nvSpPr>
          <p:cNvPr id="43" name="Google Shape;43;g2ea3d30e996_0_5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a3d30e996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a3d30e996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g2ea3d30e996_0_4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a3d30e996_0_1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ea3d30e996_0_1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2ea3d30e996_0_13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ea3d30e996_0_1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ea3d30e996_0_1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Teaching and Learning Research Initiative (TLRI) project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Students’ sense of place and science-related possible selves through local curriculum units on plants.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Researchers: Maurice M. W. Cheng and Bronwen Cowie from The University of Waikato.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http://www.tlri.org.nz/tlri-research/research-progress/school-sector/envisioning-student-possible-selves-science-addressing</a:t>
            </a:r>
            <a:endParaRPr/>
          </a:p>
        </p:txBody>
      </p:sp>
      <p:sp>
        <p:nvSpPr>
          <p:cNvPr id="72" name="Google Shape;72;g2ea3d30e996_0_12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c5f047fb7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ec5f047fb7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https://bit.ly/kōwhai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2ec5f047fb7_0_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aaed9c94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aaed9c94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ighlight>
                  <a:srgbClr val="F5F5F5"/>
                </a:highlight>
                <a:hlinkClick r:id="rId2"/>
              </a:rPr>
              <a:t>https://www.landcareresearch.co.nz/publications/poisonous-plants/</a:t>
            </a:r>
            <a:r>
              <a:rPr lang="en-AU">
                <a:solidFill>
                  <a:srgbClr val="444444"/>
                </a:solidFill>
                <a:highlight>
                  <a:srgbClr val="F5F5F5"/>
                </a:highlight>
              </a:rPr>
              <a:t> </a:t>
            </a:r>
            <a:endParaRPr>
              <a:solidFill>
                <a:srgbClr val="444444"/>
              </a:solidFill>
              <a:highlight>
                <a:srgbClr val="F5F5F5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ighlight>
                  <a:srgbClr val="F5F5F5"/>
                </a:highlight>
                <a:hlinkClick r:id="rId3"/>
              </a:rPr>
              <a:t>https://poisons.co.nz/articles-and-info/common-poisons-around-the-garden/</a:t>
            </a:r>
            <a:r>
              <a:rPr lang="en-AU">
                <a:solidFill>
                  <a:srgbClr val="444444"/>
                </a:solidFill>
                <a:highlight>
                  <a:srgbClr val="F5F5F5"/>
                </a:highlight>
              </a:rPr>
              <a:t> 0800POISON</a:t>
            </a:r>
            <a:endParaRPr>
              <a:solidFill>
                <a:srgbClr val="444444"/>
              </a:solidFill>
              <a:highlight>
                <a:srgbClr val="F5F5F5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ighlight>
                  <a:srgbClr val="F5F5F5"/>
                </a:highlight>
                <a:hlinkClick r:id="rId4"/>
              </a:rPr>
              <a:t>https://www.nzpcn.org.nz/flora/vascular/poisonous-natives/</a:t>
            </a:r>
            <a:r>
              <a:rPr lang="en-AU">
                <a:solidFill>
                  <a:srgbClr val="444444"/>
                </a:solidFill>
                <a:highlight>
                  <a:srgbClr val="F5F5F5"/>
                </a:highlight>
              </a:rPr>
              <a:t> </a:t>
            </a:r>
            <a:endParaRPr/>
          </a:p>
        </p:txBody>
      </p:sp>
      <p:sp>
        <p:nvSpPr>
          <p:cNvPr id="88" name="Google Shape;88;g2eaaed9c945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a3d30e996_0_1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a3d30e996_0_1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https://www.sciencelearn.org.nz/resources/3337-exploring-kowhai-matauranga-in-the-classroom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95" name="Google Shape;95;g2ea3d30e996_0_14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sciencelearn.org.nz/" TargetMode="External"/><Relationship Id="rId3" Type="http://schemas.openxmlformats.org/officeDocument/2006/relationships/hyperlink" Target="http://www.sciencelearn.org.nz/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"/>
          <p:cNvSpPr txBox="1"/>
          <p:nvPr/>
        </p:nvSpPr>
        <p:spPr>
          <a:xfrm>
            <a:off x="50" y="6445525"/>
            <a:ext cx="9144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© Copyright. Science Learning Hub – Pokapū Akoranga Pūtaiao The University of Waikato Te Whare Wananga o Waikato.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All Rights Reserved |</a:t>
            </a:r>
            <a:r>
              <a:rPr lang="en-AU" sz="800">
                <a:solidFill>
                  <a:srgbClr val="244A58"/>
                </a:solidFill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800" u="sng">
                <a:solidFill>
                  <a:schemeClr val="hlink"/>
                </a:solidFill>
                <a:hlinkClick r:id="rId3"/>
              </a:rPr>
              <a:t>www.sciencelearn.org.nz</a:t>
            </a:r>
            <a:r>
              <a:rPr lang="en-AU" sz="800">
                <a:solidFill>
                  <a:schemeClr val="dk1"/>
                </a:solidFill>
              </a:rPr>
              <a:t>. All images are copyrighted. For further information, please refer to </a:t>
            </a:r>
            <a:r>
              <a:rPr lang="en-AU" sz="800" u="sng">
                <a:solidFill>
                  <a:srgbClr val="7030A0"/>
                </a:solidFill>
              </a:rPr>
              <a:t>enquiries@sciencelearn.org.nz</a:t>
            </a:r>
            <a:endParaRPr sz="800" u="sng">
              <a:solidFill>
                <a:srgbClr val="7030A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hyperlink" Target="http://www.sciencelearn.org.nz/" TargetMode="External"/><Relationship Id="rId3" Type="http://schemas.openxmlformats.org/officeDocument/2006/relationships/hyperlink" Target="http://www.sciencelearn.org.nz/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/>
        </p:nvSpPr>
        <p:spPr>
          <a:xfrm>
            <a:off x="50" y="6445525"/>
            <a:ext cx="9144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© Copyright. Science Learning Hub – Pokapū Akoranga Pūtaiao The University of Waikato Te Whare Wananga o Waikato.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All Rights Reserved |</a:t>
            </a:r>
            <a:r>
              <a:rPr lang="en-AU" sz="800">
                <a:solidFill>
                  <a:srgbClr val="244A58"/>
                </a:solidFill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800" u="sng">
                <a:solidFill>
                  <a:schemeClr val="hlink"/>
                </a:solidFill>
                <a:hlinkClick r:id="rId3"/>
              </a:rPr>
              <a:t>www.sciencelearn.org.nz</a:t>
            </a:r>
            <a:r>
              <a:rPr lang="en-AU" sz="800">
                <a:solidFill>
                  <a:schemeClr val="dk1"/>
                </a:solidFill>
              </a:rPr>
              <a:t>. All images are copyrighted. For further information, please refer to </a:t>
            </a:r>
            <a:r>
              <a:rPr lang="en-AU" sz="800" u="sng">
                <a:solidFill>
                  <a:srgbClr val="7030A0"/>
                </a:solidFill>
              </a:rPr>
              <a:t>enquiries@sciencelearn.org.nz</a:t>
            </a:r>
            <a:endParaRPr sz="800" u="sng">
              <a:solidFill>
                <a:srgbClr val="7030A0"/>
              </a:solidFill>
            </a:endParaRPr>
          </a:p>
        </p:txBody>
      </p:sp>
      <p:pic>
        <p:nvPicPr>
          <p:cNvPr id="13" name="Google Shape;1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0342" y="1"/>
            <a:ext cx="1663657" cy="7985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sciencelearn.org.nz/resources/2801-matauranga-maori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sciencelearn.org.nz/images/5449-kowhai-wonders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sciencelearn.org.nz/resources/3340-observing-kowhai-ata-titiro-kowhai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hyperlink" Target="https://commons.wikimedia.org/wiki/File:Konini_02.jpg" TargetMode="External"/><Relationship Id="rId5" Type="http://schemas.openxmlformats.org/officeDocument/2006/relationships/hyperlink" Target="https://www.inaturalist.org/photos/1214397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sciencelearn.org.nz/resources/3341-sharing-scientific-understanding-through-poetry" TargetMode="External"/><Relationship Id="rId4" Type="http://schemas.openxmlformats.org/officeDocument/2006/relationships/image" Target="../media/image16.png"/><Relationship Id="rId5" Type="http://schemas.openxmlformats.org/officeDocument/2006/relationships/hyperlink" Target="https://www.sciencelearn.org.nz/resources/3342-creating-kowhai-infographics" TargetMode="External"/><Relationship Id="rId6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sciencelearn.org.nz/resources/3116-local-curriculum-matauranga-and-science" TargetMode="External"/><Relationship Id="rId4" Type="http://schemas.openxmlformats.org/officeDocument/2006/relationships/image" Target="../media/image21.png"/><Relationship Id="rId5" Type="http://schemas.openxmlformats.org/officeDocument/2006/relationships/hyperlink" Target="https://www.sciencelearn.org.nz/resources/3116-local-curriculum-matauranga-and-science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27.png"/><Relationship Id="rId5" Type="http://schemas.openxmlformats.org/officeDocument/2006/relationships/hyperlink" Target="https://bit.ly/3Obfca1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sciencelearn.org.nz/search?term=harakeke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s://x.com/NZScienceLearn" TargetMode="External"/><Relationship Id="rId9" Type="http://schemas.openxmlformats.org/officeDocument/2006/relationships/image" Target="../media/image26.png"/><Relationship Id="rId5" Type="http://schemas.openxmlformats.org/officeDocument/2006/relationships/hyperlink" Target="https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1.png"/><Relationship Id="rId6" Type="http://schemas.openxmlformats.org/officeDocument/2006/relationships/hyperlink" Target="https://creativecommons.org/licenses/by-nc-nd/3.0/nz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9.jpg"/><Relationship Id="rId6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bit.ly/k%C5%8Dwhai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landcareresearch.co.nz/assets/Publications/Poisonous-plants/A3-Plants-Poisonous-to-People-Poster.pdf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sciencelearn.org.nz/resources/3337-exploring-kowhai-matauranga-in-the-classroom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550800" y="36190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/>
              <a:t>Exploring mātauranga </a:t>
            </a:r>
            <a:endParaRPr sz="4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400"/>
              <a:t>in the classroom</a:t>
            </a:r>
            <a:endParaRPr sz="4400"/>
          </a:p>
        </p:txBody>
      </p:sp>
      <p:sp>
        <p:nvSpPr>
          <p:cNvPr id="27" name="Google Shape;27;p4"/>
          <p:cNvSpPr txBox="1"/>
          <p:nvPr/>
        </p:nvSpPr>
        <p:spPr>
          <a:xfrm>
            <a:off x="50" y="6445525"/>
            <a:ext cx="9144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© Copyright. Science Learning Hub – Pokapū Akoranga Pūtaiao The University of Waikato Te Whare Wananga o Waikato.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All Rights Reserved |</a:t>
            </a:r>
            <a:r>
              <a:rPr lang="en-AU" sz="800">
                <a:solidFill>
                  <a:srgbClr val="244A58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800" u="sng">
                <a:solidFill>
                  <a:schemeClr val="hlink"/>
                </a:solidFill>
                <a:hlinkClick r:id="rId4"/>
              </a:rPr>
              <a:t>www.sciencelearn.org.nz</a:t>
            </a:r>
            <a:r>
              <a:rPr lang="en-AU" sz="800">
                <a:solidFill>
                  <a:schemeClr val="dk1"/>
                </a:solidFill>
              </a:rPr>
              <a:t>. All images are copyrighted. For further information, please refer to </a:t>
            </a:r>
            <a:r>
              <a:rPr lang="en-AU" sz="800" u="sng">
                <a:solidFill>
                  <a:srgbClr val="7030A0"/>
                </a:solidFill>
              </a:rPr>
              <a:t>enquiries@sciencelearn.org.nz</a:t>
            </a:r>
            <a:endParaRPr sz="800" u="sng">
              <a:solidFill>
                <a:srgbClr val="7030A0"/>
              </a:solidFill>
            </a:endParaRPr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33055" y="1906175"/>
            <a:ext cx="5477884" cy="35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/>
        </p:nvSpPr>
        <p:spPr>
          <a:xfrm>
            <a:off x="4735350" y="1906175"/>
            <a:ext cx="400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30" name="Google Shape;30;p4"/>
          <p:cNvSpPr txBox="1"/>
          <p:nvPr/>
        </p:nvSpPr>
        <p:spPr>
          <a:xfrm>
            <a:off x="462600" y="5765913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1 August 2024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4038" y="715525"/>
            <a:ext cx="7235934" cy="54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74" y="152400"/>
            <a:ext cx="4271551" cy="614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 rot="5400000">
            <a:off x="5809450" y="5959525"/>
            <a:ext cx="16818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Chloe Stantiall</a:t>
            </a:r>
            <a:endParaRPr sz="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 b="15276" l="1613" r="0" t="12322"/>
          <a:stretch/>
        </p:blipFill>
        <p:spPr>
          <a:xfrm>
            <a:off x="370700" y="1916775"/>
            <a:ext cx="4038300" cy="3958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Observing kōwhai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Āta titiro kōwhai</a:t>
            </a:r>
            <a:endParaRPr/>
          </a:p>
        </p:txBody>
      </p:sp>
      <p:sp>
        <p:nvSpPr>
          <p:cNvPr id="118" name="Google Shape;118;p15"/>
          <p:cNvSpPr txBox="1"/>
          <p:nvPr/>
        </p:nvSpPr>
        <p:spPr>
          <a:xfrm>
            <a:off x="4797300" y="2379325"/>
            <a:ext cx="3795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AU" sz="2800">
                <a:solidFill>
                  <a:schemeClr val="accent1"/>
                </a:solidFill>
              </a:rPr>
              <a:t>… I taught/modelled the difference between sketching what you think you see, and what you can actually see.</a:t>
            </a:r>
            <a:endParaRPr b="1" i="1" sz="2800">
              <a:solidFill>
                <a:schemeClr val="accent1"/>
              </a:solidFill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2895775" y="5704500"/>
            <a:ext cx="105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© Chloe Stantiall </a:t>
            </a:r>
            <a:endParaRPr sz="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2050"/>
            <a:ext cx="8400876" cy="587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9775" y="299263"/>
            <a:ext cx="4424426" cy="6259475"/>
          </a:xfrm>
          <a:prstGeom prst="rect">
            <a:avLst/>
          </a:prstGeom>
          <a:noFill/>
          <a:ln>
            <a:noFill/>
          </a:ln>
          <a:effectLst>
            <a:outerShdw blurRad="528638" rotWithShape="0" algn="bl" dist="1524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Collecting kōwhai seeds  Kohikohia ngā kākano kōwhai</a:t>
            </a:r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950" y="1645100"/>
            <a:ext cx="7156099" cy="476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7272900" y="6412975"/>
            <a:ext cx="1110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© Chloe Stantiall </a:t>
            </a:r>
            <a:endParaRPr sz="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Planting kōwhai seeds  Whakatōngia kākano kōwhai</a:t>
            </a:r>
            <a:endParaRPr/>
          </a:p>
        </p:txBody>
      </p:sp>
      <p:pic>
        <p:nvPicPr>
          <p:cNvPr id="141" name="Google Shape;141;p18"/>
          <p:cNvPicPr preferRelativeResize="0"/>
          <p:nvPr/>
        </p:nvPicPr>
        <p:blipFill rotWithShape="1">
          <a:blip r:embed="rId3">
            <a:alphaModFix/>
          </a:blip>
          <a:srcRect b="5567" l="0" r="0" t="14560"/>
          <a:stretch/>
        </p:blipFill>
        <p:spPr>
          <a:xfrm>
            <a:off x="708450" y="1883575"/>
            <a:ext cx="4070100" cy="4120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/>
        </p:nvSpPr>
        <p:spPr>
          <a:xfrm>
            <a:off x="5161400" y="2379325"/>
            <a:ext cx="3432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AU" sz="3000">
                <a:solidFill>
                  <a:schemeClr val="accent1"/>
                </a:solidFill>
              </a:rPr>
              <a:t>… I found it quite hard not to interfere with the decisions students were making…</a:t>
            </a:r>
            <a:endParaRPr b="1" i="1" sz="3000">
              <a:solidFill>
                <a:schemeClr val="accent1"/>
              </a:solidFill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3565900" y="5696275"/>
            <a:ext cx="1110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© Chloe Stantiall </a:t>
            </a:r>
            <a:endParaRPr sz="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Botany resources</a:t>
            </a:r>
            <a:endParaRPr/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06000"/>
            <a:ext cx="8991600" cy="258778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/>
          <p:nvPr/>
        </p:nvSpPr>
        <p:spPr>
          <a:xfrm rot="5400000">
            <a:off x="7641475" y="3136350"/>
            <a:ext cx="2703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rgbClr val="4C4C4C"/>
                </a:solidFill>
                <a:latin typeface="Verdana"/>
                <a:ea typeface="Verdana"/>
                <a:cs typeface="Verdana"/>
                <a:sym typeface="Verdana"/>
              </a:rPr>
              <a:t>Kōwhai © Neville Gardner; kōtukutuku © Tony Wills, </a:t>
            </a:r>
            <a:r>
              <a:rPr lang="en-AU" sz="6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Commons 2.5</a:t>
            </a:r>
            <a:r>
              <a:rPr lang="en-AU" sz="600">
                <a:solidFill>
                  <a:srgbClr val="4C4C4C"/>
                </a:solidFill>
                <a:latin typeface="Verdana"/>
                <a:ea typeface="Verdana"/>
                <a:cs typeface="Verdana"/>
                <a:sym typeface="Verdana"/>
              </a:rPr>
              <a:t>; kanono © bbi2, </a:t>
            </a:r>
            <a:r>
              <a:rPr lang="en-AU" sz="6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Commons 4.0</a:t>
            </a:r>
            <a:endParaRPr sz="6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49474" t="0"/>
          <a:stretch/>
        </p:blipFill>
        <p:spPr>
          <a:xfrm>
            <a:off x="621049" y="1126250"/>
            <a:ext cx="3702132" cy="51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3910" r="0" t="0"/>
          <a:stretch/>
        </p:blipFill>
        <p:spPr>
          <a:xfrm>
            <a:off x="4757902" y="1126250"/>
            <a:ext cx="3748973" cy="519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Communicating</a:t>
            </a:r>
            <a:endParaRPr/>
          </a:p>
        </p:txBody>
      </p:sp>
      <p:sp>
        <p:nvSpPr>
          <p:cNvPr id="160" name="Google Shape;160;p20"/>
          <p:cNvSpPr txBox="1"/>
          <p:nvPr/>
        </p:nvSpPr>
        <p:spPr>
          <a:xfrm rot="5400000">
            <a:off x="8131850" y="5686175"/>
            <a:ext cx="969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800">
                <a:solidFill>
                  <a:schemeClr val="dk1"/>
                </a:solidFill>
              </a:rPr>
              <a:t>© Chloe Stantiall </a:t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161" name="Google Shape;161;p20"/>
          <p:cNvSpPr txBox="1"/>
          <p:nvPr/>
        </p:nvSpPr>
        <p:spPr>
          <a:xfrm rot="5400000">
            <a:off x="3938875" y="5667250"/>
            <a:ext cx="10407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© Chloe Stantiall 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618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Other contexts…</a:t>
            </a:r>
            <a:endParaRPr/>
          </a:p>
        </p:txBody>
      </p:sp>
      <p:pic>
        <p:nvPicPr>
          <p:cNvPr id="174" name="Google Shape;174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225" y="1563800"/>
            <a:ext cx="7781925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 txBox="1"/>
          <p:nvPr/>
        </p:nvSpPr>
        <p:spPr>
          <a:xfrm>
            <a:off x="205150" y="6122650"/>
            <a:ext cx="8658000" cy="4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600"/>
              <a:t>Video: </a:t>
            </a:r>
            <a:r>
              <a:rPr lang="en-AU" sz="1600" u="sng">
                <a:solidFill>
                  <a:schemeClr val="hlink"/>
                </a:solidFill>
                <a:hlinkClick r:id="rId5"/>
              </a:rPr>
              <a:t>www.sciencelearn.org.nz/resources/3116-local-curriculum-matauranga-and-science</a:t>
            </a:r>
            <a:r>
              <a:rPr lang="en-AU" sz="1600">
                <a:solidFill>
                  <a:schemeClr val="dk1"/>
                </a:solidFill>
              </a:rPr>
              <a:t> </a:t>
            </a:r>
            <a:endParaRPr sz="16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550800" y="215150"/>
            <a:ext cx="8042400" cy="13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800"/>
              <a:t>Pokapū Akoranga Pūtaiao</a:t>
            </a:r>
            <a:endParaRPr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800"/>
              <a:t>Science Learning Hub</a:t>
            </a:r>
            <a:endParaRPr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"/>
          <p:cNvSpPr txBox="1"/>
          <p:nvPr/>
        </p:nvSpPr>
        <p:spPr>
          <a:xfrm>
            <a:off x="50" y="6445525"/>
            <a:ext cx="9144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© Copyright. Science Learning Hub – Pokapū Akoranga Pūtaiao The University of Waikato Te Whare Wananga o Waikato.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All Rights Reserved |</a:t>
            </a:r>
            <a:r>
              <a:rPr lang="en-AU" sz="800">
                <a:solidFill>
                  <a:srgbClr val="244A58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800" u="sng">
                <a:solidFill>
                  <a:schemeClr val="hlink"/>
                </a:solidFill>
                <a:hlinkClick r:id="rId4"/>
              </a:rPr>
              <a:t>www.sciencelearn.org.nz</a:t>
            </a:r>
            <a:r>
              <a:rPr lang="en-AU" sz="800">
                <a:solidFill>
                  <a:schemeClr val="dk1"/>
                </a:solidFill>
              </a:rPr>
              <a:t>. All images are copyrighted. For further information, please refer to </a:t>
            </a:r>
            <a:r>
              <a:rPr lang="en-AU" sz="800" u="sng">
                <a:solidFill>
                  <a:srgbClr val="7030A0"/>
                </a:solidFill>
              </a:rPr>
              <a:t>enquiries@sciencelearn.org.nz</a:t>
            </a:r>
            <a:endParaRPr sz="800" u="sng">
              <a:solidFill>
                <a:srgbClr val="7030A0"/>
              </a:solidFill>
            </a:endParaRPr>
          </a:p>
        </p:txBody>
      </p:sp>
      <p:sp>
        <p:nvSpPr>
          <p:cNvPr id="38" name="Google Shape;38;p5"/>
          <p:cNvSpPr txBox="1"/>
          <p:nvPr/>
        </p:nvSpPr>
        <p:spPr>
          <a:xfrm>
            <a:off x="283125" y="1555375"/>
            <a:ext cx="85998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2400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scientists​</a:t>
            </a:r>
            <a:endParaRPr sz="2400">
              <a:solidFill>
                <a:srgbClr val="595959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859C"/>
              </a:buClr>
              <a:buSzPts val="2400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research​</a:t>
            </a:r>
            <a:endParaRPr sz="2400">
              <a:solidFill>
                <a:srgbClr val="595959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859C"/>
              </a:buClr>
              <a:buSzPts val="2400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science ideas and concepts, multimedia tools and other resources​</a:t>
            </a:r>
            <a:endParaRPr sz="2400">
              <a:solidFill>
                <a:srgbClr val="595959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859C"/>
              </a:buClr>
              <a:buSzPts val="2400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​</a:t>
            </a:r>
            <a:endParaRPr sz="2400">
              <a:solidFill>
                <a:srgbClr val="595959"/>
              </a:solidFill>
            </a:endParaRPr>
          </a:p>
        </p:txBody>
      </p:sp>
      <p:pic>
        <p:nvPicPr>
          <p:cNvPr id="39" name="Google Shape;3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100" y="4696487"/>
            <a:ext cx="8599802" cy="13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Kūmara</a:t>
            </a:r>
            <a:endParaRPr/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00" y="2325550"/>
            <a:ext cx="4951100" cy="367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 rotWithShape="1">
          <a:blip r:embed="rId4">
            <a:alphaModFix/>
          </a:blip>
          <a:srcRect b="0" l="2572" r="0" t="0"/>
          <a:stretch/>
        </p:blipFill>
        <p:spPr>
          <a:xfrm>
            <a:off x="3578300" y="1284425"/>
            <a:ext cx="5355649" cy="38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/>
          <p:nvPr/>
        </p:nvSpPr>
        <p:spPr>
          <a:xfrm rot="5400000">
            <a:off x="2777950" y="3839250"/>
            <a:ext cx="1557600" cy="31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Illustrations by Taupuruariki </a:t>
            </a: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Whakataka Brightwell. </a:t>
            </a: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Crown</a:t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185" name="Google Shape;185;p23"/>
          <p:cNvSpPr txBox="1"/>
          <p:nvPr/>
        </p:nvSpPr>
        <p:spPr>
          <a:xfrm rot="5400000">
            <a:off x="1637775" y="3585800"/>
            <a:ext cx="875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Chris Dillion.</a:t>
            </a:r>
            <a:endParaRPr/>
          </a:p>
        </p:txBody>
      </p:sp>
      <p:sp>
        <p:nvSpPr>
          <p:cNvPr id="186" name="Google Shape;186;p23"/>
          <p:cNvSpPr txBox="1"/>
          <p:nvPr/>
        </p:nvSpPr>
        <p:spPr>
          <a:xfrm>
            <a:off x="5430600" y="5324725"/>
            <a:ext cx="3503400" cy="8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>
                <a:solidFill>
                  <a:srgbClr val="595959"/>
                </a:solidFill>
              </a:rPr>
              <a:t>See the Kūmara collection: </a:t>
            </a:r>
            <a:r>
              <a:rPr lang="en-AU" sz="2000" u="sng">
                <a:solidFill>
                  <a:srgbClr val="009999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https://bit.ly/3Obfca1</a:t>
            </a:r>
            <a:r>
              <a:rPr lang="en-AU" sz="2000">
                <a:solidFill>
                  <a:schemeClr val="dk1"/>
                </a:solidFill>
              </a:rPr>
              <a:t> </a:t>
            </a:r>
            <a:endParaRPr sz="2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u="sng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Harakeke</a:t>
            </a:r>
            <a:endParaRPr>
              <a:solidFill>
                <a:srgbClr val="009999"/>
              </a:solidFill>
            </a:endParaRPr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475" y="978300"/>
            <a:ext cx="8019046" cy="542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/>
        </p:nvSpPr>
        <p:spPr>
          <a:xfrm>
            <a:off x="2625050" y="1524226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AU" sz="15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AU" sz="15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hlinkClick r:id="rId4"/>
              </a:rPr>
              <a:t>https://x.com/NZScienceLearn</a:t>
            </a:r>
            <a:endParaRPr b="0" i="0" sz="9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9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5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9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9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9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5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9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hlinkClick r:id="rId7"/>
              </a:rPr>
              <a:t>www.instagram.com/sciencelearninghubnz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457600" y="4237275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25"/>
          <p:cNvPicPr preferRelativeResize="0"/>
          <p:nvPr/>
        </p:nvPicPr>
        <p:blipFill rotWithShape="1">
          <a:blip r:embed="rId8">
            <a:alphaModFix/>
          </a:blip>
          <a:srcRect b="7635" l="1498" r="1196" t="8912"/>
          <a:stretch/>
        </p:blipFill>
        <p:spPr>
          <a:xfrm>
            <a:off x="0" y="5054309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63775" y="1524238"/>
            <a:ext cx="661275" cy="267482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>
            <p:ph type="title"/>
          </p:nvPr>
        </p:nvSpPr>
        <p:spPr>
          <a:xfrm>
            <a:off x="457600" y="574925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400"/>
              <a:t>Thanks – want to keep in touch?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Purpose</a:t>
            </a:r>
            <a:endParaRPr/>
          </a:p>
        </p:txBody>
      </p:sp>
      <p:sp>
        <p:nvSpPr>
          <p:cNvPr id="46" name="Google Shape;46;p6"/>
          <p:cNvSpPr txBox="1"/>
          <p:nvPr/>
        </p:nvSpPr>
        <p:spPr>
          <a:xfrm>
            <a:off x="50" y="6445525"/>
            <a:ext cx="9144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© Copyright. Science Learning Hub – Pokapū Akoranga Pūtaiao The University of Waikato Te Whare Wananga o Waikato.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All Rights Reserved |</a:t>
            </a:r>
            <a:r>
              <a:rPr lang="en-AU" sz="800">
                <a:solidFill>
                  <a:srgbClr val="244A58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800" u="sng">
                <a:solidFill>
                  <a:schemeClr val="hlink"/>
                </a:solidFill>
                <a:hlinkClick r:id="rId4"/>
              </a:rPr>
              <a:t>www.sciencelearn.org.nz</a:t>
            </a:r>
            <a:r>
              <a:rPr lang="en-AU" sz="800">
                <a:solidFill>
                  <a:schemeClr val="dk1"/>
                </a:solidFill>
              </a:rPr>
              <a:t>. All images are copyrighted. For further information, please refer to </a:t>
            </a:r>
            <a:r>
              <a:rPr lang="en-AU" sz="800" u="sng">
                <a:solidFill>
                  <a:srgbClr val="7030A0"/>
                </a:solidFill>
              </a:rPr>
              <a:t>enquiries@sciencelearn.org.nz</a:t>
            </a:r>
            <a:endParaRPr sz="800" u="sng">
              <a:solidFill>
                <a:srgbClr val="7030A0"/>
              </a:solidFill>
            </a:endParaRPr>
          </a:p>
        </p:txBody>
      </p:sp>
      <p:sp>
        <p:nvSpPr>
          <p:cNvPr id="47" name="Google Shape;47;p6"/>
          <p:cNvSpPr txBox="1"/>
          <p:nvPr/>
        </p:nvSpPr>
        <p:spPr>
          <a:xfrm>
            <a:off x="256750" y="1669700"/>
            <a:ext cx="4377000" cy="30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●"/>
            </a:pPr>
            <a:r>
              <a:rPr lang="en-AU" sz="2800">
                <a:solidFill>
                  <a:srgbClr val="595959"/>
                </a:solidFill>
              </a:rPr>
              <a:t>Share our experiences exploring mātauranga in the classroom</a:t>
            </a:r>
            <a:endParaRPr sz="2800">
              <a:solidFill>
                <a:srgbClr val="595959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●"/>
            </a:pPr>
            <a:r>
              <a:rPr lang="en-AU" sz="2800">
                <a:solidFill>
                  <a:srgbClr val="595959"/>
                </a:solidFill>
              </a:rPr>
              <a:t>Provide resources to support you</a:t>
            </a:r>
            <a:endParaRPr sz="2800">
              <a:solidFill>
                <a:srgbClr val="595959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ts val="2800"/>
              <a:buChar char="●"/>
            </a:pPr>
            <a:r>
              <a:rPr lang="en-AU" sz="2800">
                <a:solidFill>
                  <a:srgbClr val="595959"/>
                </a:solidFill>
              </a:rPr>
              <a:t>Answer your questions </a:t>
            </a:r>
            <a:endParaRPr sz="2800">
              <a:solidFill>
                <a:srgbClr val="595959"/>
              </a:solidFill>
            </a:endParaRPr>
          </a:p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5">
            <a:alphaModFix/>
          </a:blip>
          <a:srcRect b="0" l="10351" r="16021" t="0"/>
          <a:stretch/>
        </p:blipFill>
        <p:spPr>
          <a:xfrm>
            <a:off x="4633750" y="1296517"/>
            <a:ext cx="4277400" cy="433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/>
          <p:nvPr/>
        </p:nvSpPr>
        <p:spPr>
          <a:xfrm>
            <a:off x="7364400" y="5390825"/>
            <a:ext cx="1364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800">
                <a:latin typeface="Verdana"/>
                <a:ea typeface="Verdana"/>
                <a:cs typeface="Verdana"/>
                <a:sym typeface="Verdana"/>
              </a:rPr>
              <a:t>Phil Bendle </a:t>
            </a:r>
            <a:endParaRPr sz="800">
              <a:solidFill>
                <a:srgbClr val="4C4C4C"/>
              </a:solidFill>
              <a:highlight>
                <a:srgbClr val="F2F2F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BY-NC-ND 3.0 NZ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/>
          <p:nvPr>
            <p:ph type="title"/>
          </p:nvPr>
        </p:nvSpPr>
        <p:spPr>
          <a:xfrm>
            <a:off x="500850" y="193400"/>
            <a:ext cx="3831300" cy="6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AU" sz="3600"/>
              <a:t>Index </a:t>
            </a:r>
            <a:endParaRPr b="0" sz="3600"/>
          </a:p>
        </p:txBody>
      </p:sp>
      <p:sp>
        <p:nvSpPr>
          <p:cNvPr id="56" name="Google Shape;56;p7"/>
          <p:cNvSpPr txBox="1"/>
          <p:nvPr/>
        </p:nvSpPr>
        <p:spPr>
          <a:xfrm>
            <a:off x="50" y="6445525"/>
            <a:ext cx="9144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© Copyright. Science Learning Hub – Pokapū Akoranga Pūtaiao The University of Waikato Te Whare Wananga o Waikato.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All Rights Reserved |</a:t>
            </a:r>
            <a:r>
              <a:rPr lang="en-AU" sz="800">
                <a:solidFill>
                  <a:srgbClr val="244A58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800" u="sng">
                <a:solidFill>
                  <a:schemeClr val="hlink"/>
                </a:solidFill>
                <a:hlinkClick r:id="rId4"/>
              </a:rPr>
              <a:t>www.sciencelearn.org.nz</a:t>
            </a:r>
            <a:r>
              <a:rPr lang="en-AU" sz="800">
                <a:solidFill>
                  <a:schemeClr val="dk1"/>
                </a:solidFill>
              </a:rPr>
              <a:t>. All images are copyrighted. For further information, please refer to </a:t>
            </a:r>
            <a:r>
              <a:rPr lang="en-AU" sz="800" u="sng">
                <a:solidFill>
                  <a:srgbClr val="7030A0"/>
                </a:solidFill>
              </a:rPr>
              <a:t>enquiries@sciencelearn.org.nz</a:t>
            </a:r>
            <a:endParaRPr sz="800" u="sng">
              <a:solidFill>
                <a:srgbClr val="7030A0"/>
              </a:solidFill>
            </a:endParaRPr>
          </a:p>
        </p:txBody>
      </p:sp>
      <p:graphicFrame>
        <p:nvGraphicFramePr>
          <p:cNvPr id="57" name="Google Shape;57;p7"/>
          <p:cNvGraphicFramePr/>
          <p:nvPr/>
        </p:nvGraphicFramePr>
        <p:xfrm>
          <a:off x="223850" y="106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{48579CA9-A981-4FA8-90B8-76CBC01E326E}</a:tableStyleId>
              </a:tblPr>
              <a:tblGrid>
                <a:gridCol w="6307525"/>
                <a:gridCol w="1323375"/>
                <a:gridCol w="1070150"/>
              </a:tblGrid>
              <a:tr h="494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/>
                        <a:t>Topic</a:t>
                      </a:r>
                      <a:endParaRPr b="1" sz="13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89999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/>
                        <a:t>Slideshow </a:t>
                      </a:r>
                      <a:endParaRPr b="1" sz="1300"/>
                    </a:p>
                    <a:p>
                      <a:pPr indent="-54000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/>
                        <a:t>number(s)</a:t>
                      </a:r>
                      <a:endParaRPr b="1" sz="1300"/>
                    </a:p>
                  </a:txBody>
                  <a:tcPr marT="68575" marB="68575" marR="91425" marL="6858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/>
                        <a:t>Video timecode</a:t>
                      </a:r>
                      <a:endParaRPr b="1" sz="1300"/>
                    </a:p>
                  </a:txBody>
                  <a:tcPr marT="68575" marB="68575" marR="91425" marL="2857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87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Introducing the Science Learning Hub and the purpose of the webinar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1–3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00:00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87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Index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4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01:24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87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Introducing the presenters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5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01:37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22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Research background and resource links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6–7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04:10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22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Poisonous plants awareness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8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07:38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22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Introducing the kōwhai resources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9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08:26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22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Mātauranga Māori of kōwhai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10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12:02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22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Kōwhai activities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11–18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20:45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22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Other well-resourced contexts to consider 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19–21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30:56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875"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SLH links, keep in touch and thanks 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22</a:t>
                      </a:r>
                      <a:endParaRPr sz="1300"/>
                    </a:p>
                  </a:txBody>
                  <a:tcPr marT="91425" marB="91425" marR="91425" marL="91425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/>
                        <a:t>35:27</a:t>
                      </a:r>
                      <a:endParaRPr sz="1300"/>
                    </a:p>
                  </a:txBody>
                  <a:tcPr marT="68575" marB="68575" marR="91450" marL="91450">
                    <a:lnL cap="flat" cmpd="sng" w="8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550800" y="215150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AU"/>
              <a:t>Introductions </a:t>
            </a:r>
            <a:endParaRPr b="0"/>
          </a:p>
        </p:txBody>
      </p:sp>
      <p:sp>
        <p:nvSpPr>
          <p:cNvPr id="64" name="Google Shape;64;p8"/>
          <p:cNvSpPr txBox="1"/>
          <p:nvPr/>
        </p:nvSpPr>
        <p:spPr>
          <a:xfrm>
            <a:off x="50" y="6445525"/>
            <a:ext cx="9144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© Copyright. Science Learning Hub – Pokapū Akoranga Pūtaiao The University of Waikato Te Whare Wananga o Waikato.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All Rights Reserved |</a:t>
            </a:r>
            <a:r>
              <a:rPr lang="en-AU" sz="800">
                <a:solidFill>
                  <a:srgbClr val="244A58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800" u="sng">
                <a:solidFill>
                  <a:schemeClr val="hlink"/>
                </a:solidFill>
                <a:hlinkClick r:id="rId4"/>
              </a:rPr>
              <a:t>www.sciencelearn.org.nz</a:t>
            </a:r>
            <a:r>
              <a:rPr lang="en-AU" sz="800">
                <a:solidFill>
                  <a:schemeClr val="dk1"/>
                </a:solidFill>
              </a:rPr>
              <a:t>. All images are copyrighted. For further information, please refer to </a:t>
            </a:r>
            <a:r>
              <a:rPr lang="en-AU" sz="800" u="sng">
                <a:solidFill>
                  <a:srgbClr val="7030A0"/>
                </a:solidFill>
              </a:rPr>
              <a:t>enquiries@sciencelearn.org.nz</a:t>
            </a:r>
            <a:endParaRPr sz="800" u="sng">
              <a:solidFill>
                <a:srgbClr val="7030A0"/>
              </a:solidFill>
            </a:endParaRPr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5">
            <a:alphaModFix/>
          </a:blip>
          <a:srcRect b="4066" l="9518" r="0" t="7531"/>
          <a:stretch/>
        </p:blipFill>
        <p:spPr>
          <a:xfrm>
            <a:off x="782850" y="1126250"/>
            <a:ext cx="3402950" cy="453725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/>
          <p:nvPr/>
        </p:nvSpPr>
        <p:spPr>
          <a:xfrm>
            <a:off x="3189025" y="5613925"/>
            <a:ext cx="109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</a:rPr>
              <a:t>© </a:t>
            </a:r>
            <a:r>
              <a:rPr lang="en-AU" sz="800"/>
              <a:t>Private Collection</a:t>
            </a:r>
            <a:endParaRPr sz="800"/>
          </a:p>
        </p:txBody>
      </p:sp>
      <p:sp>
        <p:nvSpPr>
          <p:cNvPr id="67" name="Google Shape;67;p8"/>
          <p:cNvSpPr txBox="1"/>
          <p:nvPr/>
        </p:nvSpPr>
        <p:spPr>
          <a:xfrm>
            <a:off x="7078925" y="5663488"/>
            <a:ext cx="15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© Silverdale Normal School</a:t>
            </a:r>
            <a:endParaRPr sz="800"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6">
            <a:alphaModFix/>
          </a:blip>
          <a:srcRect b="0" l="7646" r="9324" t="21116"/>
          <a:stretch/>
        </p:blipFill>
        <p:spPr>
          <a:xfrm>
            <a:off x="4814825" y="1160375"/>
            <a:ext cx="3581708" cy="453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/>
          <p:nvPr>
            <p:ph type="title"/>
          </p:nvPr>
        </p:nvSpPr>
        <p:spPr>
          <a:xfrm>
            <a:off x="329825" y="1103875"/>
            <a:ext cx="3763500" cy="49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300"/>
              <a:t>Envisioning student </a:t>
            </a:r>
            <a:r>
              <a:rPr lang="en-AU" sz="3200"/>
              <a:t>possible </a:t>
            </a:r>
            <a:r>
              <a:rPr lang="en-AU" sz="3300"/>
              <a:t>selves 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300"/>
              <a:t>in science:</a:t>
            </a:r>
            <a:r>
              <a:rPr b="0" lang="en-AU" sz="3300"/>
              <a:t> Addressing ‘plant blindness’ through place-based education.</a:t>
            </a:r>
            <a:endParaRPr b="0" sz="3300"/>
          </a:p>
        </p:txBody>
      </p:sp>
      <p:pic>
        <p:nvPicPr>
          <p:cNvPr id="75" name="Google Shape;75;p9"/>
          <p:cNvPicPr preferRelativeResize="0"/>
          <p:nvPr/>
        </p:nvPicPr>
        <p:blipFill rotWithShape="1">
          <a:blip r:embed="rId3">
            <a:alphaModFix/>
          </a:blip>
          <a:srcRect b="0" l="0" r="20515" t="0"/>
          <a:stretch/>
        </p:blipFill>
        <p:spPr>
          <a:xfrm>
            <a:off x="4219825" y="1257026"/>
            <a:ext cx="4603751" cy="43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/>
          <p:nvPr/>
        </p:nvSpPr>
        <p:spPr>
          <a:xfrm>
            <a:off x="5414650" y="5551950"/>
            <a:ext cx="340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© Maurice Cheng, University of Waikato Te Whare Wānanga o Waikato</a:t>
            </a:r>
            <a:endParaRPr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/>
          <p:nvPr>
            <p:ph type="title"/>
          </p:nvPr>
        </p:nvSpPr>
        <p:spPr>
          <a:xfrm>
            <a:off x="550800" y="137975"/>
            <a:ext cx="8042400" cy="9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bit.ly/kōwhai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 b="-7868" l="0" r="0" t="17108"/>
          <a:stretch/>
        </p:blipFill>
        <p:spPr>
          <a:xfrm>
            <a:off x="0" y="0"/>
            <a:ext cx="2670150" cy="19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/>
          <p:cNvPicPr preferRelativeResize="0"/>
          <p:nvPr/>
        </p:nvPicPr>
        <p:blipFill rotWithShape="1">
          <a:blip r:embed="rId5">
            <a:alphaModFix/>
          </a:blip>
          <a:srcRect b="1319" l="1609" r="2023" t="2397"/>
          <a:stretch/>
        </p:blipFill>
        <p:spPr>
          <a:xfrm>
            <a:off x="1586900" y="1283650"/>
            <a:ext cx="5945051" cy="50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/>
          <p:nvPr/>
        </p:nvSpPr>
        <p:spPr>
          <a:xfrm rot="5400000">
            <a:off x="3297325" y="3084350"/>
            <a:ext cx="612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Plants poisonous to people</a:t>
            </a:r>
            <a:r>
              <a:rPr lang="en-AU" sz="1000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AU" sz="1000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1000">
                <a:solidFill>
                  <a:srgbClr val="444444"/>
                </a:solidFill>
                <a:latin typeface="Verdana"/>
                <a:ea typeface="Verdana"/>
                <a:cs typeface="Verdana"/>
                <a:sym typeface="Verdana"/>
              </a:rPr>
              <a:t>Manaaki Whenua – Landcare Research</a:t>
            </a:r>
            <a:endParaRPr sz="1000">
              <a:solidFill>
                <a:srgbClr val="44444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1" name="Google Shape;9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3100" y="197350"/>
            <a:ext cx="4341702" cy="614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5499"/>
          <a:stretch/>
        </p:blipFill>
        <p:spPr>
          <a:xfrm>
            <a:off x="1894913" y="106450"/>
            <a:ext cx="5354174" cy="637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