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0" r:id="rId5"/>
  </p:sldMasterIdLst>
  <p:notesMasterIdLst>
    <p:notesMasterId r:id="rId37"/>
  </p:notesMasterIdLst>
  <p:sldIdLst>
    <p:sldId id="287"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Lst>
  <p:sldSz cx="12192000" cy="6858000"/>
  <p:notesSz cx="6858000" cy="9144000"/>
  <p:embeddedFontLst>
    <p:embeddedFont>
      <p:font typeface="Caveat" panose="020B0604020202020204" charset="0"/>
      <p:regular r:id="rId38"/>
      <p:bold r:id="rId39"/>
    </p:embeddedFont>
    <p:embeddedFont>
      <p:font typeface="Lexend Medium" panose="020B0604020202020204" charset="0"/>
      <p:regular r:id="rId40"/>
      <p:bold r:id="rId41"/>
    </p:embeddedFont>
    <p:embeddedFont>
      <p:font typeface="Roboto" panose="02000000000000000000" pitchFamily="2" charset="0"/>
      <p:regular r:id="rId42"/>
      <p:bold r:id="rId43"/>
      <p:italic r:id="rId44"/>
      <p:boldItalic r:id="rId45"/>
    </p:embeddedFont>
    <p:embeddedFont>
      <p:font typeface="Verdana" panose="020B0604030504040204" pitchFamily="34" charset="0"/>
      <p:regular r:id="rId46"/>
      <p:bold r:id="rId47"/>
      <p:italic r:id="rId48"/>
      <p:bold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51" roundtripDataSignature="AMtx7mgO7GuQ72g8RsKSvGLlGdMDI9WeE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5D1D02-151A-ABE0-C067-8AF39F039C97}" name="Greta Dromgool" initials="" userId="S::greta.dromgool@waikato.ac.nz::85ae8209-1ebf-40c2-9da0-11c0158c46aa" providerId="AD"/>
  <p188:author id="{BD28348D-A710-5A20-1533-4188B400EC31}" name="Vanya Bootham" initials="VB" userId="S::vanya.bootham@waikato.ac.nz::e8327fc7-73a0-4511-95b5-5a51b3dfa98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61AD02-19A9-1E1F-495E-5CB25CD73FA9}" v="16" dt="2025-03-09T21:30:34.341"/>
    <p1510:client id="{720C8710-5871-4A89-8E73-8BBF9515BCC7}" v="8" dt="2025-03-10T03:55:37.163"/>
    <p1510:client id="{75EFB42A-C46A-7271-9EBA-AB9C9510FA99}" v="1" dt="2025-03-09T21:23:33.1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7" d="100"/>
          <a:sy n="97" d="100"/>
        </p:scale>
        <p:origin x="1074"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viewProps" Target="viewProps.xml"/><Relationship Id="rId58" Type="http://schemas.microsoft.com/office/2018/10/relationships/authors" Target="author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font" Target="fonts/font11.fntdata"/><Relationship Id="rId56" Type="http://schemas.microsoft.com/office/2016/11/relationships/changesInfo" Target="changesInfos/changesInfo1.xml"/><Relationship Id="rId8" Type="http://schemas.openxmlformats.org/officeDocument/2006/relationships/slide" Target="slides/slide3.xml"/><Relationship Id="rId51" Type="http://customschemas.google.com/relationships/presentationmetadata" Target="meta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font" Target="fonts/font4.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2.fntdata"/><Relationship Id="rId57" Type="http://schemas.microsoft.com/office/2015/10/relationships/revisionInfo" Target="revisionInfo.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7.fntdata"/><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nya Bootham" userId="ee324ef3c8feaad3" providerId="LiveId" clId="{9A9838EE-D6E8-434C-9A94-99019A27AB4A}"/>
    <pc:docChg chg="delSld">
      <pc:chgData name="Vanya Bootham" userId="ee324ef3c8feaad3" providerId="LiveId" clId="{9A9838EE-D6E8-434C-9A94-99019A27AB4A}" dt="2025-03-10T04:00:05.763" v="0" actId="2696"/>
      <pc:docMkLst>
        <pc:docMk/>
      </pc:docMkLst>
      <pc:sldChg chg="del">
        <pc:chgData name="Vanya Bootham" userId="ee324ef3c8feaad3" providerId="LiveId" clId="{9A9838EE-D6E8-434C-9A94-99019A27AB4A}" dt="2025-03-10T04:00:05.763" v="0" actId="2696"/>
        <pc:sldMkLst>
          <pc:docMk/>
          <pc:sldMk cId="0" sldId="256"/>
        </pc:sldMkLst>
      </pc:sldChg>
      <pc:sldMasterChg chg="delSldLayout">
        <pc:chgData name="Vanya Bootham" userId="ee324ef3c8feaad3" providerId="LiveId" clId="{9A9838EE-D6E8-434C-9A94-99019A27AB4A}" dt="2025-03-10T04:00:05.763" v="0" actId="2696"/>
        <pc:sldMasterMkLst>
          <pc:docMk/>
          <pc:sldMasterMk cId="0" sldId="2147483648"/>
        </pc:sldMasterMkLst>
        <pc:sldLayoutChg chg="del">
          <pc:chgData name="Vanya Bootham" userId="ee324ef3c8feaad3" providerId="LiveId" clId="{9A9838EE-D6E8-434C-9A94-99019A27AB4A}" dt="2025-03-10T04:00:05.763" v="0" actId="2696"/>
          <pc:sldLayoutMkLst>
            <pc:docMk/>
            <pc:sldMasterMk cId="0" sldId="2147483648"/>
            <pc:sldLayoutMk cId="0" sldId="214748364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NZ"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rnz.co.nz/programmes/fight-for-the-wild"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e-tangata.co.nz/reo/taking-care-of-our-kupu/"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oi.org/10.1080/09500693.2024.2356229"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doi.org/10.18296/set.1547"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ncea.education.govt.nz/mana-orite-mo-te-matauranga-maori-equal-status-matauranga-maori-nce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zcer.org.nz/research/publications/enduring-competencies-designing-science-learning-pathway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18417b555d5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18417b555d5_0_4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g18417b555d5_0_43:notes"/>
          <p:cNvSpPr txBox="1">
            <a:spLocks noGrp="1"/>
          </p:cNvSpPr>
          <p:nvPr>
            <p:ph type="sldNum" idx="12"/>
          </p:nvPr>
        </p:nvSpPr>
        <p:spPr>
          <a:xfrm>
            <a:off x="3886200" y="8686800"/>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2a25984371_0_3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1" name="Google Shape;241;g32a25984371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32a25984371_0_7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9" name="Google Shape;249;g32a25984371_0_7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2a25984371_0_9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g32a25984371_0_9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32a25984371_0_57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g32a25984371_0_5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32a25984371_0_6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32a25984371_0_6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32a25984371_0_5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g32a25984371_0_5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32a25984371_0_7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g32a25984371_0_7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32a25984371_0_4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g32a25984371_0_4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32776e43ef1_1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r>
              <a:rPr lang="en-NZ" i="1"/>
              <a:t>RNZ. (2021). Fight for the wild [Documentary series]. </a:t>
            </a:r>
            <a:r>
              <a:rPr lang="en-NZ" i="1">
                <a:hlinkClick r:id="rId3"/>
              </a:rPr>
              <a:t>https://www.rnz.co.nz/programmes/fight-for-the-wild</a:t>
            </a:r>
            <a:endParaRPr lang="en-US"/>
          </a:p>
          <a:p>
            <a:pPr marL="0" lvl="0" indent="0" algn="l">
              <a:spcBef>
                <a:spcPts val="0"/>
              </a:spcBef>
              <a:spcAft>
                <a:spcPts val="0"/>
              </a:spcAft>
              <a:buNone/>
            </a:pPr>
            <a:endParaRPr/>
          </a:p>
        </p:txBody>
      </p:sp>
      <p:sp>
        <p:nvSpPr>
          <p:cNvPr id="625" name="Google Shape;625;g32776e43ef1_1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333eaba545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3" name="Google Shape;643;g333eaba545a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g333eaba545a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NZ"/>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32a25984371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0" name="Google Shape;650;g32a25984371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329497e9569_1_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3" name="Google Shape;663;g329497e9569_1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329497e9569_1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NZ" i="1"/>
              <a:t>Taking care of our </a:t>
            </a:r>
            <a:r>
              <a:rPr lang="en-NZ" i="1" err="1"/>
              <a:t>kupu</a:t>
            </a:r>
            <a:r>
              <a:rPr lang="en-NZ" i="1"/>
              <a:t>. (n.d.). E-</a:t>
            </a:r>
            <a:r>
              <a:rPr lang="en-NZ" i="1" err="1"/>
              <a:t>Tangata</a:t>
            </a:r>
            <a:r>
              <a:rPr lang="en-NZ" i="1"/>
              <a:t>. </a:t>
            </a:r>
            <a:r>
              <a:rPr lang="en-NZ" i="1">
                <a:hlinkClick r:id="rId3"/>
              </a:rPr>
              <a:t>https://e-tangata.co.nz/reo/taking-care-of-our-kupu/</a:t>
            </a:r>
            <a:r>
              <a:rPr lang="en-NZ" i="1"/>
              <a:t> </a:t>
            </a:r>
            <a:endParaRPr lang="en-US"/>
          </a:p>
        </p:txBody>
      </p:sp>
      <p:sp>
        <p:nvSpPr>
          <p:cNvPr id="682" name="Google Shape;682;g329497e9569_1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329497e9569_1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8" name="Google Shape;708;g329497e9569_1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334005d1b95_0_3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39" name="Google Shape;739;g334005d1b95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334005d1b95_0_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49" name="Google Shape;749;g334005d1b95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8"/>
        <p:cNvGrpSpPr/>
        <p:nvPr/>
      </p:nvGrpSpPr>
      <p:grpSpPr>
        <a:xfrm>
          <a:off x="0" y="0"/>
          <a:ext cx="0" cy="0"/>
          <a:chOff x="0" y="0"/>
          <a:chExt cx="0" cy="0"/>
        </a:xfrm>
      </p:grpSpPr>
      <p:sp>
        <p:nvSpPr>
          <p:cNvPr id="769" name="Google Shape;769;g334005d1b95_0_10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0" name="Google Shape;770;g334005d1b95_0_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33549c853d4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33549c853d4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3" name="Google Shape;793;g33549c853d4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NZ"/>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99" name="Google Shape;79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33087a68da0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33087a68da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6" name="Google Shape;806;g33087a68da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NZ"/>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0"/>
        <p:cNvGrpSpPr/>
        <p:nvPr/>
      </p:nvGrpSpPr>
      <p:grpSpPr>
        <a:xfrm>
          <a:off x="0" y="0"/>
          <a:ext cx="0" cy="0"/>
          <a:chOff x="0" y="0"/>
          <a:chExt cx="0" cy="0"/>
        </a:xfrm>
      </p:grpSpPr>
      <p:sp>
        <p:nvSpPr>
          <p:cNvPr id="811" name="Google Shape;811;g333af0a5126_0_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g333af0a5126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NZ" b="1"/>
              <a:t>Published papers:</a:t>
            </a:r>
            <a:endParaRPr lang="en-US"/>
          </a:p>
          <a:p>
            <a:pPr marL="0" indent="0"/>
            <a:endParaRPr lang="en-US"/>
          </a:p>
          <a:p>
            <a:pPr marL="0" indent="0"/>
            <a:r>
              <a:rPr lang="en-NZ"/>
              <a:t>Tolbert, S., Hipkins, R., Cowie, B. &amp; </a:t>
            </a:r>
            <a:r>
              <a:rPr lang="en-NZ" err="1"/>
              <a:t>Waiti</a:t>
            </a:r>
            <a:r>
              <a:rPr lang="en-NZ"/>
              <a:t>, P. (2024)</a:t>
            </a:r>
            <a:endParaRPr lang="en-US"/>
          </a:p>
          <a:p>
            <a:pPr marL="0" indent="0"/>
            <a:r>
              <a:rPr lang="en-NZ"/>
              <a:t>Epistemic agency, Indigenous knowledge, and</a:t>
            </a:r>
            <a:endParaRPr lang="en-US"/>
          </a:p>
          <a:p>
            <a:pPr marL="0" indent="0"/>
            <a:r>
              <a:rPr lang="en-NZ"/>
              <a:t>the school science curriculum: Reflections from</a:t>
            </a:r>
            <a:endParaRPr lang="en-US"/>
          </a:p>
          <a:p>
            <a:pPr marL="0" indent="0"/>
            <a:r>
              <a:rPr lang="en-NZ"/>
              <a:t>Aotearoa New Zealand.</a:t>
            </a:r>
            <a:r>
              <a:rPr lang="en-NZ" i="1"/>
              <a:t> International Journal of Science Education, </a:t>
            </a:r>
            <a:r>
              <a:rPr lang="en-NZ">
                <a:hlinkClick r:id="rId3">
                  <a:extLst>
                    <a:ext uri="{A12FA001-AC4F-418D-AE19-62706E023703}">
                      <ahyp:hlinkClr xmlns:ahyp="http://schemas.microsoft.com/office/drawing/2018/hyperlinkcolor" val="tx"/>
                    </a:ext>
                  </a:extLst>
                </a:hlinkClick>
              </a:rPr>
              <a:t>https://doi.org/10.1080/09500693.2024.2356229</a:t>
            </a:r>
            <a:endParaRPr lang="en-US"/>
          </a:p>
          <a:p>
            <a:pPr marL="0" indent="0"/>
            <a:endParaRPr lang="en-US"/>
          </a:p>
          <a:p>
            <a:pPr marL="0" indent="0"/>
            <a:r>
              <a:rPr lang="en-NZ"/>
              <a:t>Hipkins, R., Cowie, B., Tolbert, S. &amp; </a:t>
            </a:r>
            <a:r>
              <a:rPr lang="en-NZ" err="1"/>
              <a:t>Waiti</a:t>
            </a:r>
            <a:r>
              <a:rPr lang="en-NZ"/>
              <a:t>, P. (2023)</a:t>
            </a:r>
            <a:endParaRPr lang="en-US"/>
          </a:p>
          <a:p>
            <a:pPr marL="0" indent="0"/>
            <a:r>
              <a:rPr lang="en-NZ"/>
              <a:t>Designing for empowering curriculum implementation: The potential of “enduring competencies”. </a:t>
            </a:r>
            <a:r>
              <a:rPr lang="en-NZ" i="1"/>
              <a:t>The New Zealand Annual Review of Education</a:t>
            </a:r>
            <a:r>
              <a:rPr lang="en-NZ"/>
              <a:t>, 28:38-48. </a:t>
            </a:r>
            <a:endParaRPr lang="en-US"/>
          </a:p>
          <a:p>
            <a:pPr marL="0" indent="0"/>
            <a:r>
              <a:rPr lang="en-NZ"/>
              <a:t>DOI: 10.26686/nzaroe.v28.8273</a:t>
            </a:r>
            <a:endParaRPr lang="en-US"/>
          </a:p>
          <a:p>
            <a:pPr marL="0" indent="0"/>
            <a:endParaRPr lang="en-US"/>
          </a:p>
          <a:p>
            <a:pPr marL="0" indent="0"/>
            <a:r>
              <a:rPr lang="en-NZ"/>
              <a:t>Hipkins, R. (2024). From key competencies to science capabilities and on to enduring competencies. Tracing the trajectory of an idea. </a:t>
            </a:r>
            <a:endParaRPr lang="en-US"/>
          </a:p>
          <a:p>
            <a:pPr marL="0" indent="0"/>
            <a:r>
              <a:rPr lang="en-NZ" i="1"/>
              <a:t>set: Research Information for Teachers</a:t>
            </a:r>
            <a:r>
              <a:rPr lang="en-NZ"/>
              <a:t>, 1, 20-27, </a:t>
            </a:r>
            <a:endParaRPr lang="en-US"/>
          </a:p>
          <a:p>
            <a:pPr marL="0" lvl="0" indent="0" algn="l">
              <a:lnSpc>
                <a:spcPct val="100000"/>
              </a:lnSpc>
              <a:spcBef>
                <a:spcPts val="0"/>
              </a:spcBef>
              <a:spcAft>
                <a:spcPts val="0"/>
              </a:spcAft>
              <a:buNone/>
            </a:pPr>
            <a:r>
              <a:rPr lang="en-NZ">
                <a:hlinkClick r:id="rId4">
                  <a:extLst>
                    <a:ext uri="{A12FA001-AC4F-418D-AE19-62706E023703}">
                      <ahyp:hlinkClr xmlns:ahyp="http://schemas.microsoft.com/office/drawing/2018/hyperlinkcolor" val="tx"/>
                    </a:ext>
                  </a:extLst>
                </a:hlinkClick>
              </a:rPr>
              <a:t>https://doi.org/10.18296/set.1547</a:t>
            </a:r>
            <a:endParaRPr/>
          </a:p>
        </p:txBody>
      </p:sp>
      <p:sp>
        <p:nvSpPr>
          <p:cNvPr id="829" name="Google Shape;829;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9" name="Google Shape;189;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NZ" sz="1200" b="0" i="0" u="none" strike="noStrike" cap="none">
                <a:solidFill>
                  <a:srgbClr val="000000"/>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US"/>
              <a:t>The initiative </a:t>
            </a:r>
            <a:r>
              <a:rPr lang="en-US">
                <a:hlinkClick r:id="rId3"/>
              </a:rPr>
              <a:t>Mana ōrite mō te Mātauranga Māori</a:t>
            </a:r>
            <a:r>
              <a:rPr lang="en-US"/>
              <a:t> supports equal status, support and resourcing for </a:t>
            </a:r>
            <a:r>
              <a:rPr lang="en-US" err="1"/>
              <a:t>mātauranga</a:t>
            </a:r>
            <a:r>
              <a:rPr lang="en-US"/>
              <a:t> Māori in NCEA.</a:t>
            </a:r>
          </a:p>
        </p:txBody>
      </p:sp>
      <p:sp>
        <p:nvSpPr>
          <p:cNvPr id="195" name="Google Shape;1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n-GB"/>
              <a:t> </a:t>
            </a:r>
            <a:r>
              <a:rPr lang="en-GB">
                <a:hlinkClick r:id="rId3"/>
              </a:rPr>
              <a:t>Enduring competencies for designing science learning pathways</a:t>
            </a:r>
            <a:r>
              <a:rPr lang="en-GB"/>
              <a:t> by Rosemary Hipkins, Sara Tolbert, Bronwen Cowie and Pauline </a:t>
            </a:r>
            <a:r>
              <a:rPr lang="en-GB" err="1"/>
              <a:t>Waiti</a:t>
            </a:r>
            <a:r>
              <a:rPr lang="en-GB"/>
              <a:t> </a:t>
            </a:r>
            <a:endParaRPr lang="en-US"/>
          </a:p>
        </p:txBody>
      </p:sp>
      <p:sp>
        <p:nvSpPr>
          <p:cNvPr id="204" name="Google Shape;20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NZ"/>
          </a:p>
        </p:txBody>
      </p:sp>
      <p:sp>
        <p:nvSpPr>
          <p:cNvPr id="218" name="Google Shape;21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NZ"/>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29497e9569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g329497e9569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19"/>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3702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9"/>
          <p:cNvSpPr txBox="1">
            <a:spLocks noGrp="1"/>
          </p:cNvSpPr>
          <p:nvPr>
            <p:ph type="body" idx="1"/>
          </p:nvPr>
        </p:nvSpPr>
        <p:spPr>
          <a:xfrm>
            <a:off x="838200" y="1825625"/>
            <a:ext cx="10515600" cy="4351338"/>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2000"/>
              <a:buFont typeface="Arial"/>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9"/>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29"/>
          <p:cNvSpPr txBox="1">
            <a:spLocks noGrp="1"/>
          </p:cNvSpPr>
          <p:nvPr>
            <p:ph type="title"/>
          </p:nvPr>
        </p:nvSpPr>
        <p:spPr>
          <a:xfrm rot="5400000">
            <a:off x="7671059" y="2494222"/>
            <a:ext cx="4736582" cy="26289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3702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29"/>
          <p:cNvSpPr txBox="1">
            <a:spLocks noGrp="1"/>
          </p:cNvSpPr>
          <p:nvPr>
            <p:ph type="body" idx="1"/>
          </p:nvPr>
        </p:nvSpPr>
        <p:spPr>
          <a:xfrm rot="5400000">
            <a:off x="2337060" y="-58479"/>
            <a:ext cx="4736581" cy="77343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9"/>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6"/>
        <p:cNvGrpSpPr/>
        <p:nvPr/>
      </p:nvGrpSpPr>
      <p:grpSpPr>
        <a:xfrm>
          <a:off x="0" y="0"/>
          <a:ext cx="0" cy="0"/>
          <a:chOff x="0" y="0"/>
          <a:chExt cx="0" cy="0"/>
        </a:xfrm>
      </p:grpSpPr>
      <p:sp>
        <p:nvSpPr>
          <p:cNvPr id="97" name="Google Shape;97;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8"/>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
        <p:cNvGrpSpPr/>
        <p:nvPr/>
      </p:nvGrpSpPr>
      <p:grpSpPr>
        <a:xfrm>
          <a:off x="0" y="0"/>
          <a:ext cx="0" cy="0"/>
          <a:chOff x="0" y="0"/>
          <a:chExt cx="0" cy="0"/>
        </a:xfrm>
      </p:grpSpPr>
      <p:sp>
        <p:nvSpPr>
          <p:cNvPr id="101" name="Google Shape;101;p30"/>
          <p:cNvSpPr txBox="1">
            <a:spLocks noGrp="1"/>
          </p:cNvSpPr>
          <p:nvPr>
            <p:ph type="ctrTitle"/>
          </p:nvPr>
        </p:nvSpPr>
        <p:spPr>
          <a:xfrm>
            <a:off x="1524000" y="1351369"/>
            <a:ext cx="9144000" cy="2158593"/>
          </a:xfrm>
          <a:prstGeom prst="rect">
            <a:avLst/>
          </a:prstGeom>
          <a:noFill/>
          <a:ln>
            <a:noFill/>
          </a:ln>
        </p:spPr>
        <p:txBody>
          <a:bodyPr spcFirstLastPara="1" wrap="square" lIns="0" tIns="0" rIns="0" bIns="0" anchor="b" anchorCtr="0">
            <a:normAutofit/>
          </a:bodyPr>
          <a:lstStyle>
            <a:lvl1pPr lvl="0" algn="ctr">
              <a:lnSpc>
                <a:spcPct val="90000"/>
              </a:lnSpc>
              <a:spcBef>
                <a:spcPts val="0"/>
              </a:spcBef>
              <a:spcAft>
                <a:spcPts val="0"/>
              </a:spcAft>
              <a:buClr>
                <a:srgbClr val="F37021"/>
              </a:buClr>
              <a:buSzPts val="5000"/>
              <a:buFont typeface="Arial"/>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30"/>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3" name="Google Shape;103;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0"/>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106"/>
        <p:cNvGrpSpPr/>
        <p:nvPr/>
      </p:nvGrpSpPr>
      <p:grpSpPr>
        <a:xfrm>
          <a:off x="0" y="0"/>
          <a:ext cx="0" cy="0"/>
          <a:chOff x="0" y="0"/>
          <a:chExt cx="0" cy="0"/>
        </a:xfrm>
      </p:grpSpPr>
      <p:sp>
        <p:nvSpPr>
          <p:cNvPr id="107" name="Google Shape;107;p31"/>
          <p:cNvSpPr txBox="1">
            <a:spLocks noGrp="1"/>
          </p:cNvSpPr>
          <p:nvPr>
            <p:ph type="title"/>
          </p:nvPr>
        </p:nvSpPr>
        <p:spPr>
          <a:xfrm>
            <a:off x="831850" y="2895025"/>
            <a:ext cx="10515600" cy="782159"/>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37021"/>
              </a:buClr>
              <a:buSzPts val="5000"/>
              <a:buFont typeface="Arial"/>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31"/>
          <p:cNvSpPr txBox="1">
            <a:spLocks noGrp="1"/>
          </p:cNvSpPr>
          <p:nvPr>
            <p:ph type="body" idx="1"/>
          </p:nvPr>
        </p:nvSpPr>
        <p:spPr>
          <a:xfrm>
            <a:off x="831850" y="3936277"/>
            <a:ext cx="10515600" cy="12855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706259"/>
              </a:buClr>
              <a:buSzPts val="2400"/>
              <a:buNone/>
              <a:defRPr sz="2400" b="1">
                <a:solidFill>
                  <a:srgbClr val="706259"/>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9" name="Google Shape;10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31"/>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cxnSp>
        <p:nvCxnSpPr>
          <p:cNvPr id="112" name="Google Shape;112;p31"/>
          <p:cNvCxnSpPr/>
          <p:nvPr/>
        </p:nvCxnSpPr>
        <p:spPr>
          <a:xfrm>
            <a:off x="809172" y="2815853"/>
            <a:ext cx="10538278" cy="0"/>
          </a:xfrm>
          <a:prstGeom prst="straightConnector1">
            <a:avLst/>
          </a:prstGeom>
          <a:noFill/>
          <a:ln w="19050" cap="flat" cmpd="sng">
            <a:solidFill>
              <a:srgbClr val="F37021"/>
            </a:solidFill>
            <a:prstDash val="solid"/>
            <a:miter lim="800000"/>
            <a:headEnd type="none" w="sm" len="sm"/>
            <a:tailEnd type="none" w="sm" len="sm"/>
          </a:ln>
        </p:spPr>
      </p:cxnSp>
      <p:cxnSp>
        <p:nvCxnSpPr>
          <p:cNvPr id="113" name="Google Shape;113;p31"/>
          <p:cNvCxnSpPr/>
          <p:nvPr/>
        </p:nvCxnSpPr>
        <p:spPr>
          <a:xfrm>
            <a:off x="809172" y="3731090"/>
            <a:ext cx="10538278" cy="0"/>
          </a:xfrm>
          <a:prstGeom prst="straightConnector1">
            <a:avLst/>
          </a:prstGeom>
          <a:noFill/>
          <a:ln w="19050" cap="flat" cmpd="sng">
            <a:solidFill>
              <a:srgbClr val="F37021"/>
            </a:solidFill>
            <a:prstDash val="solid"/>
            <a:miter lim="800000"/>
            <a:headEnd type="none" w="sm" len="sm"/>
            <a:tailEnd type="none" w="sm" len="sm"/>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4"/>
        <p:cNvGrpSpPr/>
        <p:nvPr/>
      </p:nvGrpSpPr>
      <p:grpSpPr>
        <a:xfrm>
          <a:off x="0" y="0"/>
          <a:ext cx="0" cy="0"/>
          <a:chOff x="0" y="0"/>
          <a:chExt cx="0" cy="0"/>
        </a:xfrm>
      </p:grpSpPr>
      <p:sp>
        <p:nvSpPr>
          <p:cNvPr id="115" name="Google Shape;115;p32"/>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3702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32"/>
          <p:cNvSpPr txBox="1">
            <a:spLocks noGrp="1"/>
          </p:cNvSpPr>
          <p:nvPr>
            <p:ph type="body" idx="1"/>
          </p:nvPr>
        </p:nvSpPr>
        <p:spPr>
          <a:xfrm>
            <a:off x="838200" y="1825625"/>
            <a:ext cx="5181600" cy="435133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2"/>
          <p:cNvSpPr txBox="1">
            <a:spLocks noGrp="1"/>
          </p:cNvSpPr>
          <p:nvPr>
            <p:ph type="body" idx="2"/>
          </p:nvPr>
        </p:nvSpPr>
        <p:spPr>
          <a:xfrm>
            <a:off x="6172200" y="1825625"/>
            <a:ext cx="5181600" cy="435133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0" name="Google Shape;120;p32"/>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21"/>
        <p:cNvGrpSpPr/>
        <p:nvPr/>
      </p:nvGrpSpPr>
      <p:grpSpPr>
        <a:xfrm>
          <a:off x="0" y="0"/>
          <a:ext cx="0" cy="0"/>
          <a:chOff x="0" y="0"/>
          <a:chExt cx="0" cy="0"/>
        </a:xfrm>
      </p:grpSpPr>
      <p:sp>
        <p:nvSpPr>
          <p:cNvPr id="122" name="Google Shape;122;p33"/>
          <p:cNvSpPr txBox="1">
            <a:spLocks noGrp="1"/>
          </p:cNvSpPr>
          <p:nvPr>
            <p:ph type="title"/>
          </p:nvPr>
        </p:nvSpPr>
        <p:spPr>
          <a:xfrm>
            <a:off x="839788" y="5555"/>
            <a:ext cx="10515600" cy="1325563"/>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3702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33"/>
          <p:cNvSpPr txBox="1">
            <a:spLocks noGrp="1"/>
          </p:cNvSpPr>
          <p:nvPr>
            <p:ph type="body" idx="1"/>
          </p:nvPr>
        </p:nvSpPr>
        <p:spPr>
          <a:xfrm>
            <a:off x="839788" y="1812925"/>
            <a:ext cx="5157787" cy="40135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F37021"/>
              </a:buClr>
              <a:buSzPts val="2400"/>
              <a:buNone/>
              <a:defRPr sz="2400" b="1">
                <a:solidFill>
                  <a:srgbClr val="F3702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p33"/>
          <p:cNvSpPr txBox="1">
            <a:spLocks noGrp="1"/>
          </p:cNvSpPr>
          <p:nvPr>
            <p:ph type="body" idx="2"/>
          </p:nvPr>
        </p:nvSpPr>
        <p:spPr>
          <a:xfrm>
            <a:off x="839788" y="2402541"/>
            <a:ext cx="5157787" cy="3787122"/>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p33"/>
          <p:cNvSpPr txBox="1">
            <a:spLocks noGrp="1"/>
          </p:cNvSpPr>
          <p:nvPr>
            <p:ph type="body" idx="3"/>
          </p:nvPr>
        </p:nvSpPr>
        <p:spPr>
          <a:xfrm>
            <a:off x="6172200" y="1812925"/>
            <a:ext cx="5183188" cy="40135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F37021"/>
              </a:buClr>
              <a:buSzPts val="2400"/>
              <a:buNone/>
              <a:defRPr sz="2400" b="1">
                <a:solidFill>
                  <a:srgbClr val="F3702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 name="Google Shape;126;p33"/>
          <p:cNvSpPr txBox="1">
            <a:spLocks noGrp="1"/>
          </p:cNvSpPr>
          <p:nvPr>
            <p:ph type="body" idx="4"/>
          </p:nvPr>
        </p:nvSpPr>
        <p:spPr>
          <a:xfrm>
            <a:off x="6172200" y="2402541"/>
            <a:ext cx="5183188" cy="3787122"/>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33"/>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0"/>
        <p:cNvGrpSpPr/>
        <p:nvPr/>
      </p:nvGrpSpPr>
      <p:grpSpPr>
        <a:xfrm>
          <a:off x="0" y="0"/>
          <a:ext cx="0" cy="0"/>
          <a:chOff x="0" y="0"/>
          <a:chExt cx="0" cy="0"/>
        </a:xfrm>
      </p:grpSpPr>
      <p:sp>
        <p:nvSpPr>
          <p:cNvPr id="131" name="Google Shape;131;p34"/>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3702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3" name="Google Shape;133;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4" name="Google Shape;134;p34"/>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35"/>
        <p:cNvGrpSpPr/>
        <p:nvPr/>
      </p:nvGrpSpPr>
      <p:grpSpPr>
        <a:xfrm>
          <a:off x="0" y="0"/>
          <a:ext cx="0" cy="0"/>
          <a:chOff x="0" y="0"/>
          <a:chExt cx="0" cy="0"/>
        </a:xfrm>
      </p:grpSpPr>
      <p:sp>
        <p:nvSpPr>
          <p:cNvPr id="136" name="Google Shape;136;p35"/>
          <p:cNvSpPr txBox="1">
            <a:spLocks noGrp="1"/>
          </p:cNvSpPr>
          <p:nvPr>
            <p:ph type="title"/>
          </p:nvPr>
        </p:nvSpPr>
        <p:spPr>
          <a:xfrm>
            <a:off x="839788" y="1825625"/>
            <a:ext cx="3932237" cy="844747"/>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F3702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7" name="Google Shape;137;p35"/>
          <p:cNvSpPr txBox="1">
            <a:spLocks noGrp="1"/>
          </p:cNvSpPr>
          <p:nvPr>
            <p:ph type="body" idx="1"/>
          </p:nvPr>
        </p:nvSpPr>
        <p:spPr>
          <a:xfrm>
            <a:off x="5183188" y="1825625"/>
            <a:ext cx="6172200" cy="4035424"/>
          </a:xfrm>
          <a:prstGeom prst="rect">
            <a:avLst/>
          </a:prstGeom>
          <a:noFill/>
          <a:ln>
            <a:noFill/>
          </a:ln>
        </p:spPr>
        <p:txBody>
          <a:bodyPr spcFirstLastPara="1" wrap="square" lIns="0" tIns="0" rIns="0" bIns="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38" name="Google Shape;138;p35"/>
          <p:cNvSpPr txBox="1">
            <a:spLocks noGrp="1"/>
          </p:cNvSpPr>
          <p:nvPr>
            <p:ph type="body" idx="2"/>
          </p:nvPr>
        </p:nvSpPr>
        <p:spPr>
          <a:xfrm>
            <a:off x="839788" y="2832212"/>
            <a:ext cx="3932237" cy="30367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9" name="Google Shape;139;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35"/>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42"/>
        <p:cNvGrpSpPr/>
        <p:nvPr/>
      </p:nvGrpSpPr>
      <p:grpSpPr>
        <a:xfrm>
          <a:off x="0" y="0"/>
          <a:ext cx="0" cy="0"/>
          <a:chOff x="0" y="0"/>
          <a:chExt cx="0" cy="0"/>
        </a:xfrm>
      </p:grpSpPr>
      <p:sp>
        <p:nvSpPr>
          <p:cNvPr id="143" name="Google Shape;143;p36"/>
          <p:cNvSpPr txBox="1">
            <a:spLocks noGrp="1"/>
          </p:cNvSpPr>
          <p:nvPr>
            <p:ph type="title"/>
          </p:nvPr>
        </p:nvSpPr>
        <p:spPr>
          <a:xfrm>
            <a:off x="839788" y="1825625"/>
            <a:ext cx="3932237" cy="86787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F3702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4" name="Google Shape;144;p36"/>
          <p:cNvSpPr>
            <a:spLocks noGrp="1"/>
          </p:cNvSpPr>
          <p:nvPr>
            <p:ph type="pic" idx="2"/>
          </p:nvPr>
        </p:nvSpPr>
        <p:spPr>
          <a:xfrm>
            <a:off x="5183188" y="1825625"/>
            <a:ext cx="6172200" cy="4035425"/>
          </a:xfrm>
          <a:prstGeom prst="rect">
            <a:avLst/>
          </a:prstGeom>
          <a:noFill/>
          <a:ln>
            <a:noFill/>
          </a:ln>
        </p:spPr>
      </p:sp>
      <p:sp>
        <p:nvSpPr>
          <p:cNvPr id="145" name="Google Shape;145;p36"/>
          <p:cNvSpPr txBox="1">
            <a:spLocks noGrp="1"/>
          </p:cNvSpPr>
          <p:nvPr>
            <p:ph type="body" idx="1"/>
          </p:nvPr>
        </p:nvSpPr>
        <p:spPr>
          <a:xfrm>
            <a:off x="839788" y="2913133"/>
            <a:ext cx="3932237" cy="2955854"/>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6" name="Google Shape;146;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36"/>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9"/>
        <p:cNvGrpSpPr/>
        <p:nvPr/>
      </p:nvGrpSpPr>
      <p:grpSpPr>
        <a:xfrm>
          <a:off x="0" y="0"/>
          <a:ext cx="0" cy="0"/>
          <a:chOff x="0" y="0"/>
          <a:chExt cx="0" cy="0"/>
        </a:xfrm>
      </p:grpSpPr>
      <p:sp>
        <p:nvSpPr>
          <p:cNvPr id="150" name="Google Shape;150;p37"/>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3702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1" name="Google Shape;151;p37"/>
          <p:cNvSpPr txBox="1">
            <a:spLocks noGrp="1"/>
          </p:cNvSpPr>
          <p:nvPr>
            <p:ph type="body" idx="1"/>
          </p:nvPr>
        </p:nvSpPr>
        <p:spPr>
          <a:xfrm rot="5400000">
            <a:off x="3920331" y="-1256506"/>
            <a:ext cx="4351338" cy="105156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4" name="Google Shape;154;p37"/>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839788" y="5555"/>
            <a:ext cx="10515600" cy="1325563"/>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3702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0"/>
          <p:cNvSpPr txBox="1">
            <a:spLocks noGrp="1"/>
          </p:cNvSpPr>
          <p:nvPr>
            <p:ph type="body" idx="1"/>
          </p:nvPr>
        </p:nvSpPr>
        <p:spPr>
          <a:xfrm>
            <a:off x="839788" y="1812925"/>
            <a:ext cx="5157787" cy="40135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F37021"/>
              </a:buClr>
              <a:buSzPts val="2400"/>
              <a:buNone/>
              <a:defRPr sz="2400" b="1">
                <a:solidFill>
                  <a:srgbClr val="F3702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20"/>
          <p:cNvSpPr txBox="1">
            <a:spLocks noGrp="1"/>
          </p:cNvSpPr>
          <p:nvPr>
            <p:ph type="body" idx="2"/>
          </p:nvPr>
        </p:nvSpPr>
        <p:spPr>
          <a:xfrm>
            <a:off x="839788" y="2402541"/>
            <a:ext cx="5157787" cy="3787122"/>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 name="Google Shape;31;p20"/>
          <p:cNvSpPr txBox="1">
            <a:spLocks noGrp="1"/>
          </p:cNvSpPr>
          <p:nvPr>
            <p:ph type="body" idx="3"/>
          </p:nvPr>
        </p:nvSpPr>
        <p:spPr>
          <a:xfrm>
            <a:off x="6172200" y="1812925"/>
            <a:ext cx="5183188" cy="401357"/>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F37021"/>
              </a:buClr>
              <a:buSzPts val="2400"/>
              <a:buNone/>
              <a:defRPr sz="2400" b="1">
                <a:solidFill>
                  <a:srgbClr val="F37021"/>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2" name="Google Shape;32;p20"/>
          <p:cNvSpPr txBox="1">
            <a:spLocks noGrp="1"/>
          </p:cNvSpPr>
          <p:nvPr>
            <p:ph type="body" idx="4"/>
          </p:nvPr>
        </p:nvSpPr>
        <p:spPr>
          <a:xfrm>
            <a:off x="6172200" y="2402541"/>
            <a:ext cx="5183188" cy="3787122"/>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0"/>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Google Shape;156;p38"/>
          <p:cNvSpPr txBox="1">
            <a:spLocks noGrp="1"/>
          </p:cNvSpPr>
          <p:nvPr>
            <p:ph type="title"/>
          </p:nvPr>
        </p:nvSpPr>
        <p:spPr>
          <a:xfrm rot="5400000">
            <a:off x="7671059" y="2494222"/>
            <a:ext cx="4736582" cy="26289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3702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7" name="Google Shape;157;p38"/>
          <p:cNvSpPr txBox="1">
            <a:spLocks noGrp="1"/>
          </p:cNvSpPr>
          <p:nvPr>
            <p:ph type="body" idx="1"/>
          </p:nvPr>
        </p:nvSpPr>
        <p:spPr>
          <a:xfrm rot="5400000">
            <a:off x="2337060" y="-58479"/>
            <a:ext cx="4736581" cy="77343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8" name="Google Shape;158;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9" name="Google Shape;159;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0" name="Google Shape;160;p38"/>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
        <p:cNvGrpSpPr/>
        <p:nvPr/>
      </p:nvGrpSpPr>
      <p:grpSpPr>
        <a:xfrm>
          <a:off x="0" y="0"/>
          <a:ext cx="0" cy="0"/>
          <a:chOff x="0" y="0"/>
          <a:chExt cx="0" cy="0"/>
        </a:xfrm>
      </p:grpSpPr>
      <p:sp>
        <p:nvSpPr>
          <p:cNvPr id="37" name="Google Shape;37;p22"/>
          <p:cNvSpPr txBox="1">
            <a:spLocks noGrp="1"/>
          </p:cNvSpPr>
          <p:nvPr>
            <p:ph type="ctrTitle"/>
          </p:nvPr>
        </p:nvSpPr>
        <p:spPr>
          <a:xfrm>
            <a:off x="1524000" y="1351369"/>
            <a:ext cx="9144000" cy="2158593"/>
          </a:xfrm>
          <a:prstGeom prst="rect">
            <a:avLst/>
          </a:prstGeom>
          <a:noFill/>
          <a:ln>
            <a:noFill/>
          </a:ln>
        </p:spPr>
        <p:txBody>
          <a:bodyPr spcFirstLastPara="1" wrap="square" lIns="0" tIns="0" rIns="0" bIns="0" anchor="b" anchorCtr="0">
            <a:normAutofit/>
          </a:bodyPr>
          <a:lstStyle>
            <a:lvl1pPr lvl="0" algn="ctr">
              <a:lnSpc>
                <a:spcPct val="90000"/>
              </a:lnSpc>
              <a:spcBef>
                <a:spcPts val="0"/>
              </a:spcBef>
              <a:spcAft>
                <a:spcPts val="0"/>
              </a:spcAft>
              <a:buClr>
                <a:srgbClr val="F37021"/>
              </a:buClr>
              <a:buSzPts val="5000"/>
              <a:buFont typeface="Arial"/>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2"/>
          <p:cNvSpPr txBox="1">
            <a:spLocks noGrp="1"/>
          </p:cNvSpPr>
          <p:nvPr>
            <p:ph type="subTitle" idx="1"/>
          </p:nvPr>
        </p:nvSpPr>
        <p:spPr>
          <a:xfrm>
            <a:off x="1524000" y="3602038"/>
            <a:ext cx="9144000" cy="1655762"/>
          </a:xfrm>
          <a:prstGeom prst="rect">
            <a:avLst/>
          </a:prstGeom>
          <a:noFill/>
          <a:ln>
            <a:noFill/>
          </a:ln>
        </p:spPr>
        <p:txBody>
          <a:bodyPr spcFirstLastPara="1" wrap="square" lIns="0" tIns="0" rIns="0" bIns="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 name="Google Shape;3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2"/>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blipFill>
          <a:blip r:embed="rId2" cstate="screen">
            <a:alphaModFix/>
            <a:extLst>
              <a:ext uri="{28A0092B-C50C-407E-A947-70E740481C1C}">
                <a14:useLocalDpi xmlns:a14="http://schemas.microsoft.com/office/drawing/2010/main"/>
              </a:ext>
            </a:extLst>
          </a:blip>
          <a:stretch>
            <a:fillRect/>
          </a:stretch>
        </a:blipFill>
        <a:effectLst/>
      </p:bgPr>
    </p:bg>
    <p:spTree>
      <p:nvGrpSpPr>
        <p:cNvPr id="1" name="Shape 42"/>
        <p:cNvGrpSpPr/>
        <p:nvPr/>
      </p:nvGrpSpPr>
      <p:grpSpPr>
        <a:xfrm>
          <a:off x="0" y="0"/>
          <a:ext cx="0" cy="0"/>
          <a:chOff x="0" y="0"/>
          <a:chExt cx="0" cy="0"/>
        </a:xfrm>
      </p:grpSpPr>
      <p:sp>
        <p:nvSpPr>
          <p:cNvPr id="43" name="Google Shape;43;p23"/>
          <p:cNvSpPr txBox="1">
            <a:spLocks noGrp="1"/>
          </p:cNvSpPr>
          <p:nvPr>
            <p:ph type="title"/>
          </p:nvPr>
        </p:nvSpPr>
        <p:spPr>
          <a:xfrm>
            <a:off x="831850" y="2895025"/>
            <a:ext cx="10515600" cy="782159"/>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37021"/>
              </a:buClr>
              <a:buSzPts val="5000"/>
              <a:buFont typeface="Arial"/>
              <a:buNone/>
              <a:defRPr sz="5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3"/>
          <p:cNvSpPr txBox="1">
            <a:spLocks noGrp="1"/>
          </p:cNvSpPr>
          <p:nvPr>
            <p:ph type="body" idx="1"/>
          </p:nvPr>
        </p:nvSpPr>
        <p:spPr>
          <a:xfrm>
            <a:off x="831850" y="3936277"/>
            <a:ext cx="10515600" cy="1285500"/>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rgbClr val="706259"/>
              </a:buClr>
              <a:buSzPts val="2400"/>
              <a:buNone/>
              <a:defRPr sz="2400" b="1">
                <a:solidFill>
                  <a:srgbClr val="706259"/>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 name="Google Shape;4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3"/>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cxnSp>
        <p:nvCxnSpPr>
          <p:cNvPr id="48" name="Google Shape;48;p23"/>
          <p:cNvCxnSpPr/>
          <p:nvPr/>
        </p:nvCxnSpPr>
        <p:spPr>
          <a:xfrm>
            <a:off x="809172" y="2815853"/>
            <a:ext cx="10538278" cy="0"/>
          </a:xfrm>
          <a:prstGeom prst="straightConnector1">
            <a:avLst/>
          </a:prstGeom>
          <a:noFill/>
          <a:ln w="19050" cap="flat" cmpd="sng">
            <a:solidFill>
              <a:srgbClr val="F37021"/>
            </a:solidFill>
            <a:prstDash val="solid"/>
            <a:miter lim="800000"/>
            <a:headEnd type="none" w="sm" len="sm"/>
            <a:tailEnd type="none" w="sm" len="sm"/>
          </a:ln>
        </p:spPr>
      </p:cxnSp>
      <p:cxnSp>
        <p:nvCxnSpPr>
          <p:cNvPr id="49" name="Google Shape;49;p23"/>
          <p:cNvCxnSpPr/>
          <p:nvPr/>
        </p:nvCxnSpPr>
        <p:spPr>
          <a:xfrm>
            <a:off x="809172" y="3731090"/>
            <a:ext cx="10538278" cy="0"/>
          </a:xfrm>
          <a:prstGeom prst="straightConnector1">
            <a:avLst/>
          </a:prstGeom>
          <a:noFill/>
          <a:ln w="19050" cap="flat" cmpd="sng">
            <a:solidFill>
              <a:srgbClr val="F37021"/>
            </a:solidFill>
            <a:prstDash val="solid"/>
            <a:miter lim="800000"/>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0"/>
        <p:cNvGrpSpPr/>
        <p:nvPr/>
      </p:nvGrpSpPr>
      <p:grpSpPr>
        <a:xfrm>
          <a:off x="0" y="0"/>
          <a:ext cx="0" cy="0"/>
          <a:chOff x="0" y="0"/>
          <a:chExt cx="0" cy="0"/>
        </a:xfrm>
      </p:grpSpPr>
      <p:sp>
        <p:nvSpPr>
          <p:cNvPr id="51" name="Google Shape;51;p24"/>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3702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4"/>
          <p:cNvSpPr txBox="1">
            <a:spLocks noGrp="1"/>
          </p:cNvSpPr>
          <p:nvPr>
            <p:ph type="body" idx="1"/>
          </p:nvPr>
        </p:nvSpPr>
        <p:spPr>
          <a:xfrm>
            <a:off x="838200" y="1825625"/>
            <a:ext cx="5181600" cy="435133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24"/>
          <p:cNvSpPr txBox="1">
            <a:spLocks noGrp="1"/>
          </p:cNvSpPr>
          <p:nvPr>
            <p:ph type="body" idx="2"/>
          </p:nvPr>
        </p:nvSpPr>
        <p:spPr>
          <a:xfrm>
            <a:off x="6172200" y="1825625"/>
            <a:ext cx="5181600" cy="4351338"/>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25"/>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3702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5"/>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62"/>
        <p:cNvGrpSpPr/>
        <p:nvPr/>
      </p:nvGrpSpPr>
      <p:grpSpPr>
        <a:xfrm>
          <a:off x="0" y="0"/>
          <a:ext cx="0" cy="0"/>
          <a:chOff x="0" y="0"/>
          <a:chExt cx="0" cy="0"/>
        </a:xfrm>
      </p:grpSpPr>
      <p:sp>
        <p:nvSpPr>
          <p:cNvPr id="63" name="Google Shape;63;p26"/>
          <p:cNvSpPr txBox="1">
            <a:spLocks noGrp="1"/>
          </p:cNvSpPr>
          <p:nvPr>
            <p:ph type="title"/>
          </p:nvPr>
        </p:nvSpPr>
        <p:spPr>
          <a:xfrm>
            <a:off x="839788" y="1825625"/>
            <a:ext cx="3932237" cy="844747"/>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F3702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6"/>
          <p:cNvSpPr txBox="1">
            <a:spLocks noGrp="1"/>
          </p:cNvSpPr>
          <p:nvPr>
            <p:ph type="body" idx="1"/>
          </p:nvPr>
        </p:nvSpPr>
        <p:spPr>
          <a:xfrm>
            <a:off x="5183188" y="1825625"/>
            <a:ext cx="6172200" cy="4035424"/>
          </a:xfrm>
          <a:prstGeom prst="rect">
            <a:avLst/>
          </a:prstGeom>
          <a:noFill/>
          <a:ln>
            <a:noFill/>
          </a:ln>
        </p:spPr>
        <p:txBody>
          <a:bodyPr spcFirstLastPara="1" wrap="square" lIns="0" tIns="0" rIns="0" bIns="0" anchor="t" anchorCtr="0">
            <a:normAutofit/>
          </a:bodyPr>
          <a:lstStyle>
            <a:lvl1pPr marL="457200" lvl="0" indent="-355600" algn="l">
              <a:lnSpc>
                <a:spcPct val="90000"/>
              </a:lnSpc>
              <a:spcBef>
                <a:spcPts val="1000"/>
              </a:spcBef>
              <a:spcAft>
                <a:spcPts val="0"/>
              </a:spcAft>
              <a:buClr>
                <a:schemeClr val="dk1"/>
              </a:buClr>
              <a:buSzPts val="2000"/>
              <a:buChar char="•"/>
              <a:defRPr sz="2000"/>
            </a:lvl1pPr>
            <a:lvl2pPr marL="914400" lvl="1" indent="-342900" algn="l">
              <a:lnSpc>
                <a:spcPct val="90000"/>
              </a:lnSpc>
              <a:spcBef>
                <a:spcPts val="500"/>
              </a:spcBef>
              <a:spcAft>
                <a:spcPts val="0"/>
              </a:spcAft>
              <a:buClr>
                <a:schemeClr val="dk1"/>
              </a:buClr>
              <a:buSzPts val="1800"/>
              <a:buChar char="•"/>
              <a:defRPr sz="1800"/>
            </a:lvl2pPr>
            <a:lvl3pPr marL="1371600" lvl="2" indent="-342900" algn="l">
              <a:lnSpc>
                <a:spcPct val="90000"/>
              </a:lnSpc>
              <a:spcBef>
                <a:spcPts val="500"/>
              </a:spcBef>
              <a:spcAft>
                <a:spcPts val="0"/>
              </a:spcAft>
              <a:buClr>
                <a:schemeClr val="dk1"/>
              </a:buClr>
              <a:buSzPts val="1800"/>
              <a:buChar char="•"/>
              <a:defRPr sz="1800"/>
            </a:lvl3pPr>
            <a:lvl4pPr marL="1828800" lvl="3" indent="-330200" algn="l">
              <a:lnSpc>
                <a:spcPct val="90000"/>
              </a:lnSpc>
              <a:spcBef>
                <a:spcPts val="500"/>
              </a:spcBef>
              <a:spcAft>
                <a:spcPts val="0"/>
              </a:spcAft>
              <a:buClr>
                <a:schemeClr val="dk1"/>
              </a:buClr>
              <a:buSzPts val="1600"/>
              <a:buChar char="•"/>
              <a:defRPr sz="1600"/>
            </a:lvl4pPr>
            <a:lvl5pPr marL="2286000" lvl="4" indent="-330200" algn="l">
              <a:lnSpc>
                <a:spcPct val="90000"/>
              </a:lnSpc>
              <a:spcBef>
                <a:spcPts val="500"/>
              </a:spcBef>
              <a:spcAft>
                <a:spcPts val="0"/>
              </a:spcAft>
              <a:buClr>
                <a:schemeClr val="dk1"/>
              </a:buClr>
              <a:buSzPts val="1600"/>
              <a:buChar char="•"/>
              <a:defRPr sz="16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26"/>
          <p:cNvSpPr txBox="1">
            <a:spLocks noGrp="1"/>
          </p:cNvSpPr>
          <p:nvPr>
            <p:ph type="body" idx="2"/>
          </p:nvPr>
        </p:nvSpPr>
        <p:spPr>
          <a:xfrm>
            <a:off x="839788" y="2832212"/>
            <a:ext cx="3932237" cy="3036775"/>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6"/>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9"/>
        <p:cNvGrpSpPr/>
        <p:nvPr/>
      </p:nvGrpSpPr>
      <p:grpSpPr>
        <a:xfrm>
          <a:off x="0" y="0"/>
          <a:ext cx="0" cy="0"/>
          <a:chOff x="0" y="0"/>
          <a:chExt cx="0" cy="0"/>
        </a:xfrm>
      </p:grpSpPr>
      <p:sp>
        <p:nvSpPr>
          <p:cNvPr id="70" name="Google Shape;70;p27"/>
          <p:cNvSpPr txBox="1">
            <a:spLocks noGrp="1"/>
          </p:cNvSpPr>
          <p:nvPr>
            <p:ph type="title"/>
          </p:nvPr>
        </p:nvSpPr>
        <p:spPr>
          <a:xfrm>
            <a:off x="839788" y="1825625"/>
            <a:ext cx="3932237" cy="867871"/>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rgbClr val="F3702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7"/>
          <p:cNvSpPr>
            <a:spLocks noGrp="1"/>
          </p:cNvSpPr>
          <p:nvPr>
            <p:ph type="pic" idx="2"/>
          </p:nvPr>
        </p:nvSpPr>
        <p:spPr>
          <a:xfrm>
            <a:off x="5183188" y="1825625"/>
            <a:ext cx="6172200" cy="4035425"/>
          </a:xfrm>
          <a:prstGeom prst="rect">
            <a:avLst/>
          </a:prstGeom>
          <a:noFill/>
          <a:ln>
            <a:noFill/>
          </a:ln>
        </p:spPr>
      </p:sp>
      <p:sp>
        <p:nvSpPr>
          <p:cNvPr id="72" name="Google Shape;72;p27"/>
          <p:cNvSpPr txBox="1">
            <a:spLocks noGrp="1"/>
          </p:cNvSpPr>
          <p:nvPr>
            <p:ph type="body" idx="1"/>
          </p:nvPr>
        </p:nvSpPr>
        <p:spPr>
          <a:xfrm>
            <a:off x="839788" y="2913133"/>
            <a:ext cx="3932237" cy="2955854"/>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1000"/>
              </a:spcBef>
              <a:spcAft>
                <a:spcPts val="0"/>
              </a:spcAft>
              <a:buClr>
                <a:schemeClr val="dk1"/>
              </a:buClr>
              <a:buSzPts val="2000"/>
              <a:buNone/>
              <a:defRPr sz="20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7"/>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28"/>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rgbClr val="F3702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8"/>
          <p:cNvSpPr txBox="1">
            <a:spLocks noGrp="1"/>
          </p:cNvSpPr>
          <p:nvPr>
            <p:ph type="body" idx="1"/>
          </p:nvPr>
        </p:nvSpPr>
        <p:spPr>
          <a:xfrm rot="5400000">
            <a:off x="3920331" y="-1256506"/>
            <a:ext cx="4351338" cy="105156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8"/>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4.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jpe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2ED"/>
        </a:solidFill>
        <a:effectLst/>
      </p:bgPr>
    </p:bg>
    <p:spTree>
      <p:nvGrpSpPr>
        <p:cNvPr id="1" name="Shape 9"/>
        <p:cNvGrpSpPr/>
        <p:nvPr/>
      </p:nvGrpSpPr>
      <p:grpSpPr>
        <a:xfrm>
          <a:off x="0" y="0"/>
          <a:ext cx="0" cy="0"/>
          <a:chOff x="0" y="0"/>
          <a:chExt cx="0" cy="0"/>
        </a:xfrm>
      </p:grpSpPr>
      <p:pic>
        <p:nvPicPr>
          <p:cNvPr id="10" name="Google Shape;10;p15" descr="A white surface with small lines&#10;&#10;Description automatically generated"/>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0" y="0"/>
            <a:ext cx="12193200" cy="1350000"/>
          </a:xfrm>
          <a:prstGeom prst="rect">
            <a:avLst/>
          </a:prstGeom>
          <a:noFill/>
          <a:ln>
            <a:noFill/>
          </a:ln>
        </p:spPr>
      </p:pic>
      <p:sp>
        <p:nvSpPr>
          <p:cNvPr id="11" name="Google Shape;11;p15"/>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lvl1pPr marR="0" lvl="0" algn="l" rtl="0">
              <a:lnSpc>
                <a:spcPct val="90000"/>
              </a:lnSpc>
              <a:spcBef>
                <a:spcPts val="0"/>
              </a:spcBef>
              <a:spcAft>
                <a:spcPts val="0"/>
              </a:spcAft>
              <a:buClr>
                <a:srgbClr val="F37021"/>
              </a:buClr>
              <a:buSzPts val="4400"/>
              <a:buFont typeface="Arial"/>
              <a:buNone/>
              <a:defRPr sz="4400" b="0" i="0" u="none" strike="noStrike" cap="none">
                <a:solidFill>
                  <a:srgbClr val="F3702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15"/>
          <p:cNvSpPr txBox="1">
            <a:spLocks noGrp="1"/>
          </p:cNvSpPr>
          <p:nvPr>
            <p:ph type="body" idx="1"/>
          </p:nvPr>
        </p:nvSpPr>
        <p:spPr>
          <a:xfrm>
            <a:off x="838200" y="1825625"/>
            <a:ext cx="10515600" cy="4351338"/>
          </a:xfrm>
          <a:prstGeom prst="rect">
            <a:avLst/>
          </a:prstGeom>
          <a:noFill/>
          <a:ln>
            <a:noFill/>
          </a:ln>
        </p:spPr>
        <p:txBody>
          <a:bodyPr spcFirstLastPara="1" wrap="square" lIns="0" tIns="0" rIns="0" bIns="0" anchor="t" anchorCtr="0">
            <a:norm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5"/>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pic>
        <p:nvPicPr>
          <p:cNvPr id="16" name="Google Shape;16;p15" descr="A black and white logo&#10;&#10;Description automatically generated"/>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1088994" y="6500260"/>
            <a:ext cx="938540" cy="22769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8F2ED"/>
        </a:solidFill>
        <a:effectLst/>
      </p:bgPr>
    </p:bg>
    <p:spTree>
      <p:nvGrpSpPr>
        <p:cNvPr id="1" name="Shape 88"/>
        <p:cNvGrpSpPr/>
        <p:nvPr/>
      </p:nvGrpSpPr>
      <p:grpSpPr>
        <a:xfrm>
          <a:off x="0" y="0"/>
          <a:ext cx="0" cy="0"/>
          <a:chOff x="0" y="0"/>
          <a:chExt cx="0" cy="0"/>
        </a:xfrm>
      </p:grpSpPr>
      <p:pic>
        <p:nvPicPr>
          <p:cNvPr id="89" name="Google Shape;89;p17" descr="A white surface with small lines&#10;&#10;Description automatically generated"/>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0" y="0"/>
            <a:ext cx="12193200" cy="1350000"/>
          </a:xfrm>
          <a:prstGeom prst="rect">
            <a:avLst/>
          </a:prstGeom>
          <a:noFill/>
          <a:ln>
            <a:noFill/>
          </a:ln>
        </p:spPr>
      </p:pic>
      <p:sp>
        <p:nvSpPr>
          <p:cNvPr id="90" name="Google Shape;90;p17"/>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lvl1pPr marR="0" lvl="0" algn="l" rtl="0">
              <a:lnSpc>
                <a:spcPct val="90000"/>
              </a:lnSpc>
              <a:spcBef>
                <a:spcPts val="0"/>
              </a:spcBef>
              <a:spcAft>
                <a:spcPts val="0"/>
              </a:spcAft>
              <a:buClr>
                <a:srgbClr val="F37021"/>
              </a:buClr>
              <a:buSzPts val="4400"/>
              <a:buFont typeface="Arial"/>
              <a:buNone/>
              <a:defRPr sz="4400" b="0" i="0" u="none" strike="noStrike" cap="none">
                <a:solidFill>
                  <a:srgbClr val="F3702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 name="Google Shape;91;p17"/>
          <p:cNvSpPr txBox="1">
            <a:spLocks noGrp="1"/>
          </p:cNvSpPr>
          <p:nvPr>
            <p:ph type="body" idx="1"/>
          </p:nvPr>
        </p:nvSpPr>
        <p:spPr>
          <a:xfrm>
            <a:off x="838200" y="1825625"/>
            <a:ext cx="10515600" cy="4351338"/>
          </a:xfrm>
          <a:prstGeom prst="rect">
            <a:avLst/>
          </a:prstGeom>
          <a:noFill/>
          <a:ln>
            <a:noFill/>
          </a:ln>
        </p:spPr>
        <p:txBody>
          <a:bodyPr spcFirstLastPara="1" wrap="square" lIns="0" tIns="0" rIns="0" bIns="0" anchor="t" anchorCtr="0">
            <a:normAutofit/>
          </a:bodyPr>
          <a:lstStyle>
            <a:lvl1pPr marL="457200" marR="0" lvl="0" indent="-355600" algn="l" rtl="0">
              <a:lnSpc>
                <a:spcPct val="90000"/>
              </a:lnSpc>
              <a:spcBef>
                <a:spcPts val="10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1pPr>
            <a:lvl2pPr marL="914400" marR="0" lvl="1"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2" name="Google Shape;92;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3" name="Google Shape;93;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p17"/>
          <p:cNvSpPr txBox="1">
            <a:spLocks noGrp="1"/>
          </p:cNvSpPr>
          <p:nvPr>
            <p:ph type="sldNum" idx="12"/>
          </p:nvPr>
        </p:nvSpPr>
        <p:spPr>
          <a:xfrm>
            <a:off x="8413574" y="6356350"/>
            <a:ext cx="2532133"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NZ"/>
              <a:t>‹#›</a:t>
            </a:fld>
            <a:endParaRPr/>
          </a:p>
        </p:txBody>
      </p:sp>
      <p:pic>
        <p:nvPicPr>
          <p:cNvPr id="95" name="Google Shape;95;p17" descr="A black and white logo&#10;&#10;Description automatically generated"/>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1088994" y="6500260"/>
            <a:ext cx="938540" cy="22769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2.png"/><Relationship Id="rId9"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jpeg"/><Relationship Id="rId3" Type="http://schemas.openxmlformats.org/officeDocument/2006/relationships/image" Target="../media/image20.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4.xml"/><Relationship Id="rId16" Type="http://schemas.openxmlformats.org/officeDocument/2006/relationships/image" Target="../media/image35.jpeg"/><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jpeg"/><Relationship Id="rId15" Type="http://schemas.openxmlformats.org/officeDocument/2006/relationships/image" Target="../media/image34.jpeg"/><Relationship Id="rId10" Type="http://schemas.openxmlformats.org/officeDocument/2006/relationships/image" Target="../media/image29.png"/><Relationship Id="rId4" Type="http://schemas.openxmlformats.org/officeDocument/2006/relationships/image" Target="../media/image22.png"/><Relationship Id="rId9" Type="http://schemas.openxmlformats.org/officeDocument/2006/relationships/image" Target="../media/image28.jpeg"/><Relationship Id="rId14"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0.png"/><Relationship Id="rId18" Type="http://schemas.openxmlformats.org/officeDocument/2006/relationships/image" Target="../media/image40.png"/><Relationship Id="rId3" Type="http://schemas.openxmlformats.org/officeDocument/2006/relationships/image" Target="../media/image20.png"/><Relationship Id="rId21" Type="http://schemas.openxmlformats.org/officeDocument/2006/relationships/image" Target="../media/image43.png"/><Relationship Id="rId7" Type="http://schemas.openxmlformats.org/officeDocument/2006/relationships/image" Target="../media/image36.png"/><Relationship Id="rId12" Type="http://schemas.openxmlformats.org/officeDocument/2006/relationships/image" Target="../media/image29.png"/><Relationship Id="rId17" Type="http://schemas.openxmlformats.org/officeDocument/2006/relationships/image" Target="../media/image32.jpeg"/><Relationship Id="rId2" Type="http://schemas.openxmlformats.org/officeDocument/2006/relationships/notesSlide" Target="../notesSlides/notesSlide15.xml"/><Relationship Id="rId16" Type="http://schemas.openxmlformats.org/officeDocument/2006/relationships/image" Target="../media/image31.png"/><Relationship Id="rId20"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28.jpeg"/><Relationship Id="rId5" Type="http://schemas.openxmlformats.org/officeDocument/2006/relationships/image" Target="../media/image24.jpeg"/><Relationship Id="rId15" Type="http://schemas.openxmlformats.org/officeDocument/2006/relationships/image" Target="../media/image39.png"/><Relationship Id="rId10" Type="http://schemas.openxmlformats.org/officeDocument/2006/relationships/image" Target="../media/image27.png"/><Relationship Id="rId19" Type="http://schemas.openxmlformats.org/officeDocument/2006/relationships/image" Target="../media/image41.jpeg"/><Relationship Id="rId4" Type="http://schemas.openxmlformats.org/officeDocument/2006/relationships/image" Target="../media/image22.png"/><Relationship Id="rId9" Type="http://schemas.openxmlformats.org/officeDocument/2006/relationships/image" Target="../media/image26.pn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6.jpeg"/><Relationship Id="rId13" Type="http://schemas.openxmlformats.org/officeDocument/2006/relationships/image" Target="../media/image27.png"/><Relationship Id="rId18" Type="http://schemas.openxmlformats.org/officeDocument/2006/relationships/image" Target="../media/image39.png"/><Relationship Id="rId3" Type="http://schemas.openxmlformats.org/officeDocument/2006/relationships/image" Target="../media/image20.png"/><Relationship Id="rId21" Type="http://schemas.openxmlformats.org/officeDocument/2006/relationships/image" Target="../media/image40.png"/><Relationship Id="rId7" Type="http://schemas.openxmlformats.org/officeDocument/2006/relationships/image" Target="../media/image45.jpeg"/><Relationship Id="rId12" Type="http://schemas.openxmlformats.org/officeDocument/2006/relationships/image" Target="../media/image26.png"/><Relationship Id="rId17" Type="http://schemas.openxmlformats.org/officeDocument/2006/relationships/image" Target="../media/image38.png"/><Relationship Id="rId2" Type="http://schemas.openxmlformats.org/officeDocument/2006/relationships/notesSlide" Target="../notesSlides/notesSlide16.xml"/><Relationship Id="rId16" Type="http://schemas.openxmlformats.org/officeDocument/2006/relationships/image" Target="../media/image30.png"/><Relationship Id="rId20"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44.jpeg"/><Relationship Id="rId11" Type="http://schemas.openxmlformats.org/officeDocument/2006/relationships/image" Target="../media/image37.png"/><Relationship Id="rId24" Type="http://schemas.openxmlformats.org/officeDocument/2006/relationships/image" Target="../media/image43.png"/><Relationship Id="rId5" Type="http://schemas.openxmlformats.org/officeDocument/2006/relationships/image" Target="../media/image24.jpeg"/><Relationship Id="rId15" Type="http://schemas.openxmlformats.org/officeDocument/2006/relationships/image" Target="../media/image29.png"/><Relationship Id="rId23" Type="http://schemas.openxmlformats.org/officeDocument/2006/relationships/image" Target="../media/image42.png"/><Relationship Id="rId10" Type="http://schemas.openxmlformats.org/officeDocument/2006/relationships/image" Target="../media/image36.png"/><Relationship Id="rId19" Type="http://schemas.openxmlformats.org/officeDocument/2006/relationships/image" Target="../media/image31.png"/><Relationship Id="rId4" Type="http://schemas.openxmlformats.org/officeDocument/2006/relationships/image" Target="../media/image22.png"/><Relationship Id="rId9" Type="http://schemas.openxmlformats.org/officeDocument/2006/relationships/image" Target="../media/image25.jpeg"/><Relationship Id="rId14" Type="http://schemas.openxmlformats.org/officeDocument/2006/relationships/image" Target="../media/image28.jpeg"/><Relationship Id="rId22" Type="http://schemas.openxmlformats.org/officeDocument/2006/relationships/image" Target="../media/image41.jpeg"/></Relationships>
</file>

<file path=ppt/slides/_rels/slide17.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48.jpeg"/><Relationship Id="rId18" Type="http://schemas.openxmlformats.org/officeDocument/2006/relationships/image" Target="../media/image30.png"/><Relationship Id="rId26" Type="http://schemas.openxmlformats.org/officeDocument/2006/relationships/image" Target="../media/image50.jpeg"/><Relationship Id="rId3" Type="http://schemas.openxmlformats.org/officeDocument/2006/relationships/image" Target="../media/image20.png"/><Relationship Id="rId21" Type="http://schemas.openxmlformats.org/officeDocument/2006/relationships/image" Target="../media/image31.png"/><Relationship Id="rId7" Type="http://schemas.openxmlformats.org/officeDocument/2006/relationships/image" Target="../media/image24.jpeg"/><Relationship Id="rId12" Type="http://schemas.openxmlformats.org/officeDocument/2006/relationships/image" Target="../media/image47.png"/><Relationship Id="rId17" Type="http://schemas.openxmlformats.org/officeDocument/2006/relationships/image" Target="../media/image29.png"/><Relationship Id="rId25" Type="http://schemas.openxmlformats.org/officeDocument/2006/relationships/image" Target="../media/image49.png"/><Relationship Id="rId2" Type="http://schemas.openxmlformats.org/officeDocument/2006/relationships/notesSlide" Target="../notesSlides/notesSlide17.xml"/><Relationship Id="rId16" Type="http://schemas.openxmlformats.org/officeDocument/2006/relationships/image" Target="../media/image28.jpeg"/><Relationship Id="rId20" Type="http://schemas.openxmlformats.org/officeDocument/2006/relationships/image" Target="../media/image39.png"/><Relationship Id="rId29"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45.jpeg"/><Relationship Id="rId11" Type="http://schemas.openxmlformats.org/officeDocument/2006/relationships/image" Target="../media/image37.png"/><Relationship Id="rId24" Type="http://schemas.openxmlformats.org/officeDocument/2006/relationships/image" Target="../media/image41.jpeg"/><Relationship Id="rId5" Type="http://schemas.openxmlformats.org/officeDocument/2006/relationships/image" Target="../media/image44.jpeg"/><Relationship Id="rId15" Type="http://schemas.openxmlformats.org/officeDocument/2006/relationships/image" Target="../media/image27.png"/><Relationship Id="rId23" Type="http://schemas.openxmlformats.org/officeDocument/2006/relationships/image" Target="../media/image40.png"/><Relationship Id="rId28" Type="http://schemas.openxmlformats.org/officeDocument/2006/relationships/image" Target="../media/image43.png"/><Relationship Id="rId10" Type="http://schemas.openxmlformats.org/officeDocument/2006/relationships/image" Target="../media/image36.png"/><Relationship Id="rId19" Type="http://schemas.openxmlformats.org/officeDocument/2006/relationships/image" Target="../media/image38.png"/><Relationship Id="rId31" Type="http://schemas.openxmlformats.org/officeDocument/2006/relationships/image" Target="../media/image53.png"/><Relationship Id="rId4" Type="http://schemas.openxmlformats.org/officeDocument/2006/relationships/image" Target="../media/image22.png"/><Relationship Id="rId9" Type="http://schemas.openxmlformats.org/officeDocument/2006/relationships/image" Target="../media/image46.jpeg"/><Relationship Id="rId14" Type="http://schemas.openxmlformats.org/officeDocument/2006/relationships/image" Target="../media/image26.png"/><Relationship Id="rId22" Type="http://schemas.openxmlformats.org/officeDocument/2006/relationships/image" Target="../media/image32.jpeg"/><Relationship Id="rId27" Type="http://schemas.openxmlformats.org/officeDocument/2006/relationships/image" Target="../media/image42.png"/><Relationship Id="rId30"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www.rnz.co.nz/programmes/fight-for-the-wild" TargetMode="External"/><Relationship Id="rId5" Type="http://schemas.openxmlformats.org/officeDocument/2006/relationships/image" Target="../media/image54.jpeg"/><Relationship Id="rId4" Type="http://schemas.openxmlformats.org/officeDocument/2006/relationships/hyperlink" Target="http://www.youtube.com/watch?v=6fFNY5Z27RA"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20.png"/><Relationship Id="rId7"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0.jpeg"/><Relationship Id="rId11" Type="http://schemas.openxmlformats.org/officeDocument/2006/relationships/image" Target="../media/image62.png"/><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59.jpeg"/><Relationship Id="rId9"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5.png"/><Relationship Id="rId3" Type="http://schemas.openxmlformats.org/officeDocument/2006/relationships/image" Target="../media/image20.png"/><Relationship Id="rId7" Type="http://schemas.openxmlformats.org/officeDocument/2006/relationships/image" Target="../media/image56.jpeg"/><Relationship Id="rId12"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0.jpeg"/><Relationship Id="rId11" Type="http://schemas.openxmlformats.org/officeDocument/2006/relationships/image" Target="../media/image63.png"/><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59.jpeg"/><Relationship Id="rId9" Type="http://schemas.openxmlformats.org/officeDocument/2006/relationships/image" Target="../media/image61.png"/><Relationship Id="rId1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4.png"/><Relationship Id="rId3" Type="http://schemas.openxmlformats.org/officeDocument/2006/relationships/image" Target="../media/image20.png"/><Relationship Id="rId7" Type="http://schemas.openxmlformats.org/officeDocument/2006/relationships/image" Target="../media/image60.jpeg"/><Relationship Id="rId12" Type="http://schemas.openxmlformats.org/officeDocument/2006/relationships/image" Target="../media/image63.png"/><Relationship Id="rId2" Type="http://schemas.openxmlformats.org/officeDocument/2006/relationships/notesSlide" Target="../notesSlides/notesSlide23.xml"/><Relationship Id="rId16" Type="http://schemas.openxmlformats.org/officeDocument/2006/relationships/image" Target="../media/image67.png"/><Relationship Id="rId1" Type="http://schemas.openxmlformats.org/officeDocument/2006/relationships/slideLayout" Target="../slideLayouts/slideLayout1.xml"/><Relationship Id="rId6" Type="http://schemas.openxmlformats.org/officeDocument/2006/relationships/image" Target="../media/image55.png"/><Relationship Id="rId11" Type="http://schemas.openxmlformats.org/officeDocument/2006/relationships/image" Target="../media/image58.png"/><Relationship Id="rId5" Type="http://schemas.openxmlformats.org/officeDocument/2006/relationships/image" Target="../media/image62.png"/><Relationship Id="rId15" Type="http://schemas.openxmlformats.org/officeDocument/2006/relationships/image" Target="../media/image66.png"/><Relationship Id="rId10" Type="http://schemas.openxmlformats.org/officeDocument/2006/relationships/image" Target="../media/image61.png"/><Relationship Id="rId4" Type="http://schemas.openxmlformats.org/officeDocument/2006/relationships/image" Target="../media/image59.jpeg"/><Relationship Id="rId9" Type="http://schemas.openxmlformats.org/officeDocument/2006/relationships/image" Target="../media/image57.jpeg"/><Relationship Id="rId14"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hyperlink" Target="https://www.handsontauranga.co.nz" TargetMode="External"/><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12"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0.jpeg"/><Relationship Id="rId11" Type="http://schemas.openxmlformats.org/officeDocument/2006/relationships/image" Target="../media/image85.jpeg"/><Relationship Id="rId5" Type="http://schemas.openxmlformats.org/officeDocument/2006/relationships/image" Target="../media/image79.jpeg"/><Relationship Id="rId10" Type="http://schemas.openxmlformats.org/officeDocument/2006/relationships/image" Target="../media/image84.png"/><Relationship Id="rId4" Type="http://schemas.openxmlformats.org/officeDocument/2006/relationships/image" Target="../media/image78.jpeg"/><Relationship Id="rId9" Type="http://schemas.openxmlformats.org/officeDocument/2006/relationships/image" Target="../media/image83.jpe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hyperlink" Target="https://doi.org/10.18296/set.1547"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http://dx.doi.org/10.26686/nzaroe.v28.8273" TargetMode="External"/><Relationship Id="rId5" Type="http://schemas.openxmlformats.org/officeDocument/2006/relationships/hyperlink" Target="https://doi.org/10.1080/09500693.2024.2356229" TargetMode="Externa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hyperlink" Target="https://www.doc.govt.nz/get-involved/volunteer/groups/"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hyperlink" Target="https://giveatrap.org.nz/" TargetMode="External"/><Relationship Id="rId5" Type="http://schemas.openxmlformats.org/officeDocument/2006/relationships/image" Target="../media/image14.jpe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aphicFrame>
        <p:nvGraphicFramePr>
          <p:cNvPr id="84" name="Google Shape;84;p20"/>
          <p:cNvGraphicFramePr/>
          <p:nvPr>
            <p:extLst>
              <p:ext uri="{D42A27DB-BD31-4B8C-83A1-F6EECF244321}">
                <p14:modId xmlns:p14="http://schemas.microsoft.com/office/powerpoint/2010/main" val="2736770221"/>
              </p:ext>
            </p:extLst>
          </p:nvPr>
        </p:nvGraphicFramePr>
        <p:xfrm>
          <a:off x="1749380" y="762000"/>
          <a:ext cx="8864300" cy="5622902"/>
        </p:xfrm>
        <a:graphic>
          <a:graphicData uri="http://schemas.openxmlformats.org/drawingml/2006/table">
            <a:tbl>
              <a:tblPr>
                <a:noFill/>
              </a:tblPr>
              <a:tblGrid>
                <a:gridCol w="6136825">
                  <a:extLst>
                    <a:ext uri="{9D8B030D-6E8A-4147-A177-3AD203B41FA5}">
                      <a16:colId xmlns:a16="http://schemas.microsoft.com/office/drawing/2014/main" val="20000"/>
                    </a:ext>
                  </a:extLst>
                </a:gridCol>
                <a:gridCol w="1637250">
                  <a:extLst>
                    <a:ext uri="{9D8B030D-6E8A-4147-A177-3AD203B41FA5}">
                      <a16:colId xmlns:a16="http://schemas.microsoft.com/office/drawing/2014/main" val="20001"/>
                    </a:ext>
                  </a:extLst>
                </a:gridCol>
                <a:gridCol w="1090225">
                  <a:extLst>
                    <a:ext uri="{9D8B030D-6E8A-4147-A177-3AD203B41FA5}">
                      <a16:colId xmlns:a16="http://schemas.microsoft.com/office/drawing/2014/main" val="20002"/>
                    </a:ext>
                  </a:extLst>
                </a:gridCol>
              </a:tblGrid>
              <a:tr h="800099">
                <a:tc>
                  <a:txBody>
                    <a:bodyPr/>
                    <a:lstStyle/>
                    <a:p>
                      <a:pPr marL="0" lvl="0" indent="0" algn="l" rtl="0">
                        <a:spcBef>
                          <a:spcPts val="0"/>
                        </a:spcBef>
                        <a:spcAft>
                          <a:spcPts val="0"/>
                        </a:spcAft>
                        <a:buNone/>
                      </a:pPr>
                      <a:r>
                        <a:rPr lang="en" sz="1600" b="1"/>
                        <a:t>Topic</a:t>
                      </a:r>
                      <a:endParaRPr sz="1600" b="1"/>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600" b="1"/>
                        <a:t>Slideshow </a:t>
                      </a:r>
                      <a:endParaRPr sz="1600" b="1"/>
                    </a:p>
                    <a:p>
                      <a:pPr marL="0" lvl="0" indent="0" algn="l" rtl="0">
                        <a:spcBef>
                          <a:spcPts val="0"/>
                        </a:spcBef>
                        <a:spcAft>
                          <a:spcPts val="0"/>
                        </a:spcAft>
                        <a:buNone/>
                      </a:pPr>
                      <a:r>
                        <a:rPr lang="en" sz="1600" b="1"/>
                        <a:t>number(s)</a:t>
                      </a:r>
                      <a:endParaRPr sz="1600" b="1"/>
                    </a:p>
                  </a:txBody>
                  <a:tcPr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600" b="1"/>
                        <a:t>Video timecode</a:t>
                      </a:r>
                      <a:endParaRPr sz="1600" b="1"/>
                    </a:p>
                  </a:txBody>
                  <a:tcPr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55375">
                <a:tc>
                  <a:txBody>
                    <a:bodyPr/>
                    <a:lstStyle/>
                    <a:p>
                      <a:pPr marL="0" lvl="0" indent="0" algn="l" rtl="0">
                        <a:spcBef>
                          <a:spcPts val="0"/>
                        </a:spcBef>
                        <a:spcAft>
                          <a:spcPts val="0"/>
                        </a:spcAft>
                        <a:buNone/>
                      </a:pPr>
                      <a:r>
                        <a:rPr lang="en" sz="1600">
                          <a:latin typeface="Arial"/>
                        </a:rPr>
                        <a:t>Introducing the Science Learning Hub and presenters</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Arial"/>
                        </a:rPr>
                        <a:t>1</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Arial"/>
                        </a:rPr>
                        <a:t>00:00</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55375">
                <a:tc>
                  <a:txBody>
                    <a:bodyPr/>
                    <a:lstStyle/>
                    <a:p>
                      <a:pPr marL="0" lvl="0" indent="0" algn="l" rtl="0">
                        <a:spcBef>
                          <a:spcPts val="0"/>
                        </a:spcBef>
                        <a:spcAft>
                          <a:spcPts val="0"/>
                        </a:spcAft>
                        <a:buNone/>
                      </a:pPr>
                      <a:r>
                        <a:rPr lang="en" sz="1600">
                          <a:latin typeface="Arial"/>
                        </a:rPr>
                        <a:t>Index</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Arial"/>
                        </a:rPr>
                        <a:t>2</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lvl="0" algn="r">
                        <a:lnSpc>
                          <a:spcPct val="100000"/>
                        </a:lnSpc>
                        <a:spcBef>
                          <a:spcPts val="0"/>
                        </a:spcBef>
                        <a:spcAft>
                          <a:spcPts val="0"/>
                        </a:spcAft>
                        <a:buNone/>
                      </a:pPr>
                      <a:r>
                        <a:rPr lang="en-US" sz="1600" b="0" i="0" u="none" strike="noStrike" noProof="0">
                          <a:latin typeface="Arial"/>
                        </a:rPr>
                        <a:t>00:17</a:t>
                      </a:r>
                      <a:endParaRPr lang="en-US"/>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55375">
                <a:tc>
                  <a:txBody>
                    <a:bodyPr/>
                    <a:lstStyle/>
                    <a:p>
                      <a:pPr marL="0" lvl="0" indent="0" algn="l">
                        <a:spcBef>
                          <a:spcPts val="0"/>
                        </a:spcBef>
                        <a:spcAft>
                          <a:spcPts val="0"/>
                        </a:spcAft>
                        <a:buNone/>
                      </a:pPr>
                      <a:r>
                        <a:rPr lang="en" sz="1600" b="0" i="0" u="none" strike="noStrike" noProof="0">
                          <a:latin typeface="Arial"/>
                        </a:rPr>
                        <a:t>Introducing the presenters</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Arial"/>
                        </a:rPr>
                        <a:t>3</a:t>
                      </a:r>
                      <a:r>
                        <a:rPr lang="en" sz="1600" b="0" i="0" u="none" strike="noStrike" noProof="0">
                          <a:solidFill>
                            <a:srgbClr val="000000"/>
                          </a:solidFill>
                          <a:latin typeface="Arial"/>
                        </a:rPr>
                        <a:t>–5</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lvl="0" algn="r">
                        <a:lnSpc>
                          <a:spcPct val="100000"/>
                        </a:lnSpc>
                        <a:spcBef>
                          <a:spcPts val="0"/>
                        </a:spcBef>
                        <a:spcAft>
                          <a:spcPts val="0"/>
                        </a:spcAft>
                        <a:buNone/>
                      </a:pPr>
                      <a:r>
                        <a:rPr lang="en-US" sz="1600" b="0" i="0" u="none" strike="noStrike" noProof="0">
                          <a:latin typeface="Arial"/>
                        </a:rPr>
                        <a:t>01:08</a:t>
                      </a:r>
                      <a:endParaRPr lang="en-US"/>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13175">
                <a:tc>
                  <a:txBody>
                    <a:bodyPr/>
                    <a:lstStyle/>
                    <a:p>
                      <a:pPr marL="0" lvl="0" indent="0" algn="l">
                        <a:spcBef>
                          <a:spcPts val="0"/>
                        </a:spcBef>
                        <a:spcAft>
                          <a:spcPts val="0"/>
                        </a:spcAft>
                        <a:buNone/>
                      </a:pPr>
                      <a:r>
                        <a:rPr lang="en-US" sz="1600" b="0" i="0" u="none" strike="noStrike" noProof="0">
                          <a:latin typeface="Arial"/>
                        </a:rPr>
                        <a:t>Context and focus of the webinar </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Arial"/>
                        </a:rPr>
                        <a:t>6–9</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lvl="0" algn="r">
                        <a:lnSpc>
                          <a:spcPct val="100000"/>
                        </a:lnSpc>
                        <a:spcBef>
                          <a:spcPts val="0"/>
                        </a:spcBef>
                        <a:spcAft>
                          <a:spcPts val="0"/>
                        </a:spcAft>
                        <a:buNone/>
                      </a:pPr>
                      <a:r>
                        <a:rPr lang="en-US" sz="1600" b="0" i="0" u="none" strike="noStrike" noProof="0">
                          <a:latin typeface="Arial"/>
                        </a:rPr>
                        <a:t>08:23</a:t>
                      </a:r>
                      <a:endParaRPr lang="en-US"/>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35428">
                <a:tc>
                  <a:txBody>
                    <a:bodyPr/>
                    <a:lstStyle/>
                    <a:p>
                      <a:pPr marL="0" lvl="0" indent="0" algn="l">
                        <a:spcBef>
                          <a:spcPts val="0"/>
                        </a:spcBef>
                        <a:spcAft>
                          <a:spcPts val="0"/>
                        </a:spcAft>
                        <a:buNone/>
                      </a:pPr>
                      <a:r>
                        <a:rPr lang="en-US" sz="1600" b="0" i="0" u="none" strike="noStrike" noProof="0">
                          <a:latin typeface="Arial"/>
                        </a:rPr>
                        <a:t>Lian Soh: Where did I start? </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Arial"/>
                        </a:rPr>
                        <a:t>10</a:t>
                      </a:r>
                      <a:r>
                        <a:rPr lang="en" sz="1600">
                          <a:solidFill>
                            <a:srgbClr val="000000"/>
                          </a:solidFill>
                          <a:latin typeface="Arial"/>
                        </a:rPr>
                        <a:t>–19</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lvl="0" algn="r">
                        <a:lnSpc>
                          <a:spcPct val="100000"/>
                        </a:lnSpc>
                        <a:spcBef>
                          <a:spcPts val="0"/>
                        </a:spcBef>
                        <a:spcAft>
                          <a:spcPts val="0"/>
                        </a:spcAft>
                        <a:buNone/>
                      </a:pPr>
                      <a:r>
                        <a:rPr lang="en-US" sz="1600" b="0" i="0" u="none" strike="noStrike" noProof="0">
                          <a:latin typeface="Arial"/>
                        </a:rPr>
                        <a:t>14:56</a:t>
                      </a:r>
                      <a:endParaRPr lang="en-US"/>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513175">
                <a:tc>
                  <a:txBody>
                    <a:bodyPr/>
                    <a:lstStyle/>
                    <a:p>
                      <a:pPr marL="0" lvl="0" indent="0" algn="l">
                        <a:spcBef>
                          <a:spcPts val="0"/>
                        </a:spcBef>
                        <a:spcAft>
                          <a:spcPts val="0"/>
                        </a:spcAft>
                        <a:buNone/>
                      </a:pPr>
                      <a:r>
                        <a:rPr lang="en-US" sz="1600" b="0" i="0" u="none" strike="noStrike" noProof="0">
                          <a:latin typeface="Arial"/>
                        </a:rPr>
                        <a:t>Clarify your why</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Arial"/>
                        </a:rPr>
                        <a:t>20</a:t>
                      </a:r>
                      <a:endParaRPr lang="en" sz="1600">
                        <a:solidFill>
                          <a:srgbClr val="000000"/>
                        </a:solidFill>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lvl="0" algn="r">
                        <a:lnSpc>
                          <a:spcPct val="100000"/>
                        </a:lnSpc>
                        <a:spcBef>
                          <a:spcPts val="0"/>
                        </a:spcBef>
                        <a:spcAft>
                          <a:spcPts val="0"/>
                        </a:spcAft>
                        <a:buNone/>
                      </a:pPr>
                      <a:r>
                        <a:rPr lang="en-US" sz="1600" b="0" i="0" u="none" strike="noStrike" noProof="0">
                          <a:latin typeface="Arial"/>
                        </a:rPr>
                        <a:t>22:06</a:t>
                      </a:r>
                      <a:endParaRPr lang="en-US"/>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513175">
                <a:tc>
                  <a:txBody>
                    <a:bodyPr/>
                    <a:lstStyle/>
                    <a:p>
                      <a:pPr marL="0" lvl="0" indent="0" algn="l">
                        <a:spcBef>
                          <a:spcPts val="0"/>
                        </a:spcBef>
                        <a:spcAft>
                          <a:spcPts val="0"/>
                        </a:spcAft>
                        <a:buNone/>
                      </a:pPr>
                      <a:r>
                        <a:rPr lang="en-US" sz="1600" b="0" i="0" u="none" strike="noStrike" noProof="0">
                          <a:latin typeface="Arial"/>
                        </a:rPr>
                        <a:t>Lian Soh: Where did I go next? </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sz="1600">
                          <a:solidFill>
                            <a:srgbClr val="000000"/>
                          </a:solidFill>
                          <a:latin typeface="Arial"/>
                        </a:rPr>
                        <a:t>21–27</a:t>
                      </a:r>
                      <a:endParaRPr lang="en-US"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lvl="0" algn="r">
                        <a:lnSpc>
                          <a:spcPct val="100000"/>
                        </a:lnSpc>
                        <a:spcBef>
                          <a:spcPts val="0"/>
                        </a:spcBef>
                        <a:spcAft>
                          <a:spcPts val="0"/>
                        </a:spcAft>
                        <a:buNone/>
                      </a:pPr>
                      <a:r>
                        <a:rPr lang="en-US" sz="1600" b="0" i="0" u="none" strike="noStrike" noProof="0">
                          <a:latin typeface="Arial"/>
                        </a:rPr>
                        <a:t>24:06</a:t>
                      </a:r>
                      <a:endParaRPr lang="en-US"/>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513175">
                <a:tc>
                  <a:txBody>
                    <a:bodyPr/>
                    <a:lstStyle/>
                    <a:p>
                      <a:pPr marL="0" lvl="0" indent="0" algn="l">
                        <a:spcBef>
                          <a:spcPts val="0"/>
                        </a:spcBef>
                        <a:spcAft>
                          <a:spcPts val="0"/>
                        </a:spcAft>
                        <a:buNone/>
                      </a:pPr>
                      <a:r>
                        <a:rPr lang="en-US" sz="1600" b="0" i="0" u="none" strike="noStrike" noProof="0">
                          <a:latin typeface="Arial"/>
                        </a:rPr>
                        <a:t>Key ideas </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Arial"/>
                        </a:rPr>
                        <a:t>28</a:t>
                      </a:r>
                      <a:r>
                        <a:rPr lang="en" sz="1600">
                          <a:solidFill>
                            <a:srgbClr val="000000"/>
                          </a:solidFill>
                          <a:latin typeface="Arial"/>
                        </a:rPr>
                        <a:t>–30</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lvl="0" algn="r">
                        <a:lnSpc>
                          <a:spcPct val="100000"/>
                        </a:lnSpc>
                        <a:spcBef>
                          <a:spcPts val="0"/>
                        </a:spcBef>
                        <a:spcAft>
                          <a:spcPts val="0"/>
                        </a:spcAft>
                        <a:buNone/>
                      </a:pPr>
                      <a:r>
                        <a:rPr lang="en-US" sz="1600" b="0" i="0" u="none" strike="noStrike" noProof="0">
                          <a:latin typeface="Arial"/>
                        </a:rPr>
                        <a:t>33:35</a:t>
                      </a:r>
                      <a:endParaRPr lang="en-US"/>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513175">
                <a:tc>
                  <a:txBody>
                    <a:bodyPr/>
                    <a:lstStyle/>
                    <a:p>
                      <a:pPr marL="0" lvl="0" indent="0" algn="l">
                        <a:spcBef>
                          <a:spcPts val="0"/>
                        </a:spcBef>
                        <a:spcAft>
                          <a:spcPts val="0"/>
                        </a:spcAft>
                        <a:buNone/>
                      </a:pPr>
                      <a:r>
                        <a:rPr lang="en-US" sz="1600" b="0" i="0" u="none" strike="noStrike" noProof="0">
                          <a:latin typeface="Arial"/>
                        </a:rPr>
                        <a:t>Local context inspiration</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Arial"/>
                        </a:rPr>
                        <a:t>31</a:t>
                      </a:r>
                      <a:endParaRPr lang="en" sz="1600">
                        <a:solidFill>
                          <a:srgbClr val="000000"/>
                        </a:solidFill>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lvl="0" algn="r">
                        <a:lnSpc>
                          <a:spcPct val="100000"/>
                        </a:lnSpc>
                        <a:spcBef>
                          <a:spcPts val="0"/>
                        </a:spcBef>
                        <a:spcAft>
                          <a:spcPts val="0"/>
                        </a:spcAft>
                        <a:buNone/>
                      </a:pPr>
                      <a:r>
                        <a:rPr lang="en-US" sz="1600" b="0" i="0" u="none" strike="noStrike" noProof="0">
                          <a:latin typeface="Arial"/>
                        </a:rPr>
                        <a:t>39:18</a:t>
                      </a:r>
                      <a:endParaRPr lang="en-US"/>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455375">
                <a:tc>
                  <a:txBody>
                    <a:bodyPr/>
                    <a:lstStyle/>
                    <a:p>
                      <a:pPr marL="0" lvl="0" indent="0" algn="l" rtl="0">
                        <a:spcBef>
                          <a:spcPts val="0"/>
                        </a:spcBef>
                        <a:spcAft>
                          <a:spcPts val="0"/>
                        </a:spcAft>
                        <a:buClr>
                          <a:srgbClr val="000000"/>
                        </a:buClr>
                        <a:buSzPts val="800"/>
                        <a:buFont typeface="Arial"/>
                        <a:buNone/>
                      </a:pPr>
                      <a:r>
                        <a:rPr lang="en" sz="1600">
                          <a:solidFill>
                            <a:srgbClr val="000000"/>
                          </a:solidFill>
                          <a:latin typeface="Arial"/>
                        </a:rPr>
                        <a:t>Links, keep in touch and thanks</a:t>
                      </a:r>
                      <a:endParaRPr sz="1600">
                        <a:solidFill>
                          <a:srgbClr val="000000"/>
                        </a:solidFill>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r" rtl="0">
                        <a:spcBef>
                          <a:spcPts val="0"/>
                        </a:spcBef>
                        <a:spcAft>
                          <a:spcPts val="0"/>
                        </a:spcAft>
                        <a:buNone/>
                      </a:pPr>
                      <a:r>
                        <a:rPr lang="en" sz="1600">
                          <a:latin typeface="Arial"/>
                        </a:rPr>
                        <a:t>32</a:t>
                      </a:r>
                      <a:r>
                        <a:rPr lang="en" sz="1600">
                          <a:solidFill>
                            <a:srgbClr val="000000"/>
                          </a:solidFill>
                          <a:latin typeface="Arial"/>
                        </a:rPr>
                        <a:t>–</a:t>
                      </a:r>
                      <a:r>
                        <a:rPr lang="en" sz="1600">
                          <a:latin typeface="Arial"/>
                        </a:rPr>
                        <a:t>33</a:t>
                      </a:r>
                      <a:endParaRPr sz="1600">
                        <a:latin typeface="Arial"/>
                      </a:endParaRPr>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lvl="0" algn="r">
                        <a:lnSpc>
                          <a:spcPct val="100000"/>
                        </a:lnSpc>
                        <a:spcBef>
                          <a:spcPts val="0"/>
                        </a:spcBef>
                        <a:spcAft>
                          <a:spcPts val="0"/>
                        </a:spcAft>
                        <a:buNone/>
                      </a:pPr>
                      <a:r>
                        <a:rPr lang="en-US" sz="1600" b="0" i="0" u="none" strike="noStrike" noProof="0">
                          <a:latin typeface="Arial"/>
                        </a:rPr>
                        <a:t>40:20</a:t>
                      </a:r>
                      <a:endParaRPr lang="en-US"/>
                    </a:p>
                  </a:txBody>
                  <a:tcPr marL="91425" marR="91425" marT="68575" marB="6857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bl>
          </a:graphicData>
        </a:graphic>
      </p:graphicFrame>
      <p:sp>
        <p:nvSpPr>
          <p:cNvPr id="85" name="Google Shape;85;p20"/>
          <p:cNvSpPr txBox="1"/>
          <p:nvPr/>
        </p:nvSpPr>
        <p:spPr>
          <a:xfrm>
            <a:off x="1904475" y="104400"/>
            <a:ext cx="3993300" cy="6543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3600">
                <a:solidFill>
                  <a:schemeClr val="accent2"/>
                </a:solidFill>
              </a:rPr>
              <a:t>Index</a:t>
            </a:r>
            <a:endParaRPr lang="en-US" sz="3600">
              <a:solidFill>
                <a:schemeClr val="accent2"/>
              </a:solidFill>
            </a:endParaRPr>
          </a:p>
        </p:txBody>
      </p:sp>
    </p:spTree>
    <p:extLst>
      <p:ext uri="{BB962C8B-B14F-4D97-AF65-F5344CB8AC3E}">
        <p14:creationId xmlns:p14="http://schemas.microsoft.com/office/powerpoint/2010/main" val="1036288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Google Shape;243;g32a25984371_0_3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82050" y="916550"/>
            <a:ext cx="8856023" cy="5382524"/>
          </a:xfrm>
          <a:prstGeom prst="rect">
            <a:avLst/>
          </a:prstGeom>
          <a:noFill/>
          <a:ln>
            <a:noFill/>
          </a:ln>
          <a:effectLst>
            <a:outerShdw blurRad="57150" dist="19050" dir="5400000" algn="bl" rotWithShape="0">
              <a:srgbClr val="000000">
                <a:alpha val="50000"/>
              </a:srgbClr>
            </a:outerShdw>
          </a:effectLst>
        </p:spPr>
      </p:pic>
      <p:sp>
        <p:nvSpPr>
          <p:cNvPr id="244" name="Google Shape;244;g32a25984371_0_339"/>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37021"/>
              </a:buClr>
              <a:buSzPts val="1800"/>
              <a:buNone/>
            </a:pPr>
            <a:r>
              <a:rPr lang="en-NZ"/>
              <a:t>Where </a:t>
            </a:r>
            <a:r>
              <a:rPr lang="en-NZ" i="1" strike="sngStrike"/>
              <a:t>do</a:t>
            </a:r>
            <a:r>
              <a:rPr lang="en-NZ"/>
              <a:t> did I start?</a:t>
            </a:r>
            <a:endParaRPr/>
          </a:p>
        </p:txBody>
      </p:sp>
      <p:pic>
        <p:nvPicPr>
          <p:cNvPr id="245" name="Google Shape;245;g32a25984371_0_33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44217" y="1187500"/>
            <a:ext cx="5396383" cy="4373951"/>
          </a:xfrm>
          <a:prstGeom prst="rect">
            <a:avLst/>
          </a:prstGeom>
          <a:noFill/>
          <a:ln>
            <a:noFill/>
          </a:ln>
          <a:effectLst>
            <a:outerShdw blurRad="57150" dist="19050" dir="5400000" algn="bl" rotWithShape="0">
              <a:srgbClr val="000000">
                <a:alpha val="50000"/>
              </a:srgbClr>
            </a:outerShdw>
          </a:effectLst>
        </p:spPr>
      </p:pic>
      <p:sp>
        <p:nvSpPr>
          <p:cNvPr id="246" name="Google Shape;246;g32a25984371_0_339"/>
          <p:cNvSpPr txBox="1"/>
          <p:nvPr/>
        </p:nvSpPr>
        <p:spPr>
          <a:xfrm flipH="1">
            <a:off x="189200" y="6470250"/>
            <a:ext cx="5341500" cy="2769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chemeClr val="dk1"/>
              </a:buClr>
              <a:buSzPts val="2400"/>
              <a:buFont typeface="Arial"/>
              <a:buNone/>
            </a:pPr>
            <a:r>
              <a:rPr lang="en-NZ" sz="600" i="1">
                <a:solidFill>
                  <a:srgbClr val="535353"/>
                </a:solidFill>
              </a:rPr>
              <a:t>All images licensed via Adobe Stock unless otherwise indicated.</a:t>
            </a:r>
            <a:br>
              <a:rPr lang="en-NZ" sz="600" i="1">
                <a:solidFill>
                  <a:srgbClr val="535353"/>
                </a:solidFill>
              </a:rPr>
            </a:br>
            <a:r>
              <a:rPr lang="en-NZ" sz="600" i="1">
                <a:solidFill>
                  <a:srgbClr val="535353"/>
                </a:solidFill>
              </a:rPr>
              <a:t>Monthly pest kill data courtesy of Predator Free Bay of Plenty.</a:t>
            </a:r>
            <a:endParaRPr sz="600" i="1">
              <a:solidFill>
                <a:srgbClr val="535353"/>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pic>
        <p:nvPicPr>
          <p:cNvPr id="251" name="Google Shape;251;g32a25984371_0_73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82050" y="916550"/>
            <a:ext cx="8856023" cy="5382524"/>
          </a:xfrm>
          <a:prstGeom prst="rect">
            <a:avLst/>
          </a:prstGeom>
          <a:noFill/>
          <a:ln>
            <a:noFill/>
          </a:ln>
          <a:effectLst>
            <a:outerShdw blurRad="57150" dist="19050" dir="5400000" algn="bl" rotWithShape="0">
              <a:srgbClr val="000000">
                <a:alpha val="50000"/>
              </a:srgbClr>
            </a:outerShdw>
          </a:effectLst>
        </p:spPr>
      </p:pic>
      <p:sp>
        <p:nvSpPr>
          <p:cNvPr id="252" name="Google Shape;252;g32a25984371_0_738"/>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37021"/>
              </a:buClr>
              <a:buSzPts val="1800"/>
              <a:buNone/>
            </a:pPr>
            <a:r>
              <a:rPr lang="en-NZ"/>
              <a:t>Where </a:t>
            </a:r>
            <a:r>
              <a:rPr lang="en-NZ" i="1" strike="sngStrike"/>
              <a:t>do</a:t>
            </a:r>
            <a:r>
              <a:rPr lang="en-NZ"/>
              <a:t> did I start?</a:t>
            </a:r>
            <a:endParaRPr/>
          </a:p>
        </p:txBody>
      </p:sp>
      <p:sp>
        <p:nvSpPr>
          <p:cNvPr id="253" name="Google Shape;253;g32a25984371_0_738"/>
          <p:cNvSpPr/>
          <p:nvPr/>
        </p:nvSpPr>
        <p:spPr>
          <a:xfrm rot="30130">
            <a:off x="2357880" y="1146089"/>
            <a:ext cx="3696742" cy="6435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600" b="1">
                <a:solidFill>
                  <a:srgbClr val="434343"/>
                </a:solidFill>
              </a:rPr>
              <a:t>BIG IDEAS</a:t>
            </a:r>
            <a:br>
              <a:rPr lang="en-NZ" sz="600" b="1">
                <a:solidFill>
                  <a:srgbClr val="434343"/>
                </a:solidFill>
              </a:rPr>
            </a:br>
            <a:endParaRPr sz="600" b="1">
              <a:solidFill>
                <a:srgbClr val="434343"/>
              </a:solidFill>
            </a:endParaRPr>
          </a:p>
          <a:p>
            <a:pPr marL="0" lvl="0" indent="0" algn="l" rtl="0">
              <a:spcBef>
                <a:spcPts val="0"/>
              </a:spcBef>
              <a:spcAft>
                <a:spcPts val="0"/>
              </a:spcAft>
              <a:buNone/>
            </a:pPr>
            <a:r>
              <a:rPr lang="en-NZ" sz="600">
                <a:solidFill>
                  <a:srgbClr val="434343"/>
                </a:solidFill>
              </a:rPr>
              <a:t>- Living things’ specific structures have particular functions that contribute to their individual survival.</a:t>
            </a:r>
            <a:endParaRPr sz="600">
              <a:solidFill>
                <a:srgbClr val="434343"/>
              </a:solidFill>
            </a:endParaRPr>
          </a:p>
          <a:p>
            <a:pPr marL="0" lvl="0" indent="0" algn="l" rtl="0">
              <a:spcBef>
                <a:spcPts val="0"/>
              </a:spcBef>
              <a:spcAft>
                <a:spcPts val="0"/>
              </a:spcAft>
              <a:buNone/>
            </a:pPr>
            <a:r>
              <a:rPr lang="en-NZ" sz="600">
                <a:solidFill>
                  <a:srgbClr val="434343"/>
                </a:solidFill>
              </a:rPr>
              <a:t>- Relationships between structure and function evolve over many generations in response to the challenges of survival in the environment of the time.</a:t>
            </a:r>
            <a:endParaRPr sz="600">
              <a:solidFill>
                <a:srgbClr val="434343"/>
              </a:solidFill>
            </a:endParaRPr>
          </a:p>
        </p:txBody>
      </p:sp>
      <p:pic>
        <p:nvPicPr>
          <p:cNvPr id="254" name="Google Shape;254;g32a25984371_0_73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9925" y="1216698"/>
            <a:ext cx="2158725" cy="1749723"/>
          </a:xfrm>
          <a:prstGeom prst="rect">
            <a:avLst/>
          </a:prstGeom>
          <a:noFill/>
          <a:ln>
            <a:noFill/>
          </a:ln>
          <a:effectLst>
            <a:outerShdw blurRad="57150" dist="19050" dir="5400000" algn="bl" rotWithShape="0">
              <a:srgbClr val="000000">
                <a:alpha val="50000"/>
              </a:srgbClr>
            </a:outerShdw>
          </a:effectLst>
        </p:spPr>
      </p:pic>
      <p:grpSp>
        <p:nvGrpSpPr>
          <p:cNvPr id="255" name="Google Shape;255;g32a25984371_0_738"/>
          <p:cNvGrpSpPr/>
          <p:nvPr/>
        </p:nvGrpSpPr>
        <p:grpSpPr>
          <a:xfrm>
            <a:off x="2412425" y="1273350"/>
            <a:ext cx="7816600" cy="3727275"/>
            <a:chOff x="2412425" y="1273350"/>
            <a:chExt cx="7816600" cy="3727275"/>
          </a:xfrm>
        </p:grpSpPr>
        <p:sp>
          <p:nvSpPr>
            <p:cNvPr id="256" name="Google Shape;256;g32a25984371_0_738"/>
            <p:cNvSpPr/>
            <p:nvPr/>
          </p:nvSpPr>
          <p:spPr>
            <a:xfrm rot="1337">
              <a:off x="3271625" y="2861075"/>
              <a:ext cx="6942001" cy="2132700"/>
            </a:xfrm>
            <a:prstGeom prst="rect">
              <a:avLst/>
            </a:prstGeom>
            <a:solidFill>
              <a:srgbClr val="FFFFFF"/>
            </a:solidFill>
            <a:ln w="19050" cap="flat" cmpd="sng">
              <a:solidFill>
                <a:srgbClr val="000000"/>
              </a:solidFill>
              <a:prstDash val="solid"/>
              <a:round/>
              <a:headEnd type="none" w="sm" len="sm"/>
              <a:tailEnd type="none" w="sm" len="sm"/>
            </a:ln>
            <a:effectLst>
              <a:outerShdw blurRad="114300" dist="857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NZ" sz="1600" b="1" dirty="0">
                  <a:solidFill>
                    <a:srgbClr val="434343"/>
                  </a:solidFill>
                </a:rPr>
                <a:t>BIG IDEAS</a:t>
              </a:r>
              <a:br>
                <a:rPr lang="en-NZ" sz="1600" b="1" dirty="0">
                  <a:solidFill>
                    <a:srgbClr val="434343"/>
                  </a:solidFill>
                </a:rPr>
              </a:br>
              <a:endParaRPr sz="1600" b="1" dirty="0">
                <a:solidFill>
                  <a:srgbClr val="434343"/>
                </a:solidFill>
              </a:endParaRPr>
            </a:p>
            <a:p>
              <a:pPr marL="0" lvl="0" indent="0" algn="l" rtl="0">
                <a:spcBef>
                  <a:spcPts val="0"/>
                </a:spcBef>
                <a:spcAft>
                  <a:spcPts val="0"/>
                </a:spcAft>
                <a:buNone/>
              </a:pPr>
              <a:r>
                <a:rPr lang="en-NZ" sz="1600" dirty="0">
                  <a:solidFill>
                    <a:srgbClr val="434343"/>
                  </a:solidFill>
                </a:rPr>
                <a:t>- Living things’ specific structures have particular functions that contribute to their individual survival.</a:t>
              </a:r>
              <a:endParaRPr sz="1600" dirty="0">
                <a:solidFill>
                  <a:srgbClr val="434343"/>
                </a:solidFill>
              </a:endParaRPr>
            </a:p>
            <a:p>
              <a:pPr marL="0" lvl="0" indent="0" algn="l" rtl="0">
                <a:spcBef>
                  <a:spcPts val="0"/>
                </a:spcBef>
                <a:spcAft>
                  <a:spcPts val="0"/>
                </a:spcAft>
                <a:buNone/>
              </a:pPr>
              <a:r>
                <a:rPr lang="en-NZ" sz="1600" dirty="0">
                  <a:solidFill>
                    <a:srgbClr val="434343"/>
                  </a:solidFill>
                </a:rPr>
                <a:t>- Relationships between structure and function evolve over many generations in response to the challenges of survival in the environment of the time.</a:t>
              </a:r>
              <a:endParaRPr sz="1600" dirty="0">
                <a:solidFill>
                  <a:srgbClr val="434343"/>
                </a:solidFill>
              </a:endParaRPr>
            </a:p>
          </p:txBody>
        </p:sp>
        <p:cxnSp>
          <p:nvCxnSpPr>
            <p:cNvPr id="257" name="Google Shape;257;g32a25984371_0_738"/>
            <p:cNvCxnSpPr/>
            <p:nvPr/>
          </p:nvCxnSpPr>
          <p:spPr>
            <a:xfrm rot="10800000">
              <a:off x="5746125" y="1283700"/>
              <a:ext cx="4482900" cy="1594500"/>
            </a:xfrm>
            <a:prstGeom prst="straightConnector1">
              <a:avLst/>
            </a:prstGeom>
            <a:noFill/>
            <a:ln w="9525" cap="flat" cmpd="sng">
              <a:solidFill>
                <a:schemeClr val="dk2"/>
              </a:solidFill>
              <a:prstDash val="solid"/>
              <a:round/>
              <a:headEnd type="none" w="med" len="med"/>
              <a:tailEnd type="none" w="med" len="med"/>
            </a:ln>
          </p:spPr>
        </p:cxnSp>
        <p:cxnSp>
          <p:nvCxnSpPr>
            <p:cNvPr id="258" name="Google Shape;258;g32a25984371_0_738"/>
            <p:cNvCxnSpPr/>
            <p:nvPr/>
          </p:nvCxnSpPr>
          <p:spPr>
            <a:xfrm rot="10800000">
              <a:off x="2412425" y="1273350"/>
              <a:ext cx="879900" cy="1615200"/>
            </a:xfrm>
            <a:prstGeom prst="straightConnector1">
              <a:avLst/>
            </a:prstGeom>
            <a:noFill/>
            <a:ln w="9525" cap="flat" cmpd="sng">
              <a:solidFill>
                <a:schemeClr val="dk2"/>
              </a:solidFill>
              <a:prstDash val="solid"/>
              <a:round/>
              <a:headEnd type="none" w="med" len="med"/>
              <a:tailEnd type="none" w="med" len="med"/>
            </a:ln>
          </p:spPr>
        </p:cxnSp>
        <p:cxnSp>
          <p:nvCxnSpPr>
            <p:cNvPr id="259" name="Google Shape;259;g32a25984371_0_738"/>
            <p:cNvCxnSpPr/>
            <p:nvPr/>
          </p:nvCxnSpPr>
          <p:spPr>
            <a:xfrm rot="10800000">
              <a:off x="2453675" y="1729125"/>
              <a:ext cx="828300" cy="3271500"/>
            </a:xfrm>
            <a:prstGeom prst="straightConnector1">
              <a:avLst/>
            </a:prstGeom>
            <a:noFill/>
            <a:ln w="9525" cap="flat" cmpd="sng">
              <a:solidFill>
                <a:schemeClr val="dk2"/>
              </a:solidFill>
              <a:prstDash val="solid"/>
              <a:round/>
              <a:headEnd type="none" w="med" len="med"/>
              <a:tailEnd type="none" w="med" len="med"/>
            </a:ln>
          </p:spPr>
        </p:cxnSp>
        <p:cxnSp>
          <p:nvCxnSpPr>
            <p:cNvPr id="260" name="Google Shape;260;g32a25984371_0_738"/>
            <p:cNvCxnSpPr/>
            <p:nvPr/>
          </p:nvCxnSpPr>
          <p:spPr>
            <a:xfrm>
              <a:off x="5746050" y="1739350"/>
              <a:ext cx="1635900" cy="1128600"/>
            </a:xfrm>
            <a:prstGeom prst="straightConnector1">
              <a:avLst/>
            </a:prstGeom>
            <a:noFill/>
            <a:ln w="9525" cap="flat" cmpd="sng">
              <a:solidFill>
                <a:schemeClr val="dk2"/>
              </a:solidFill>
              <a:prstDash val="solid"/>
              <a:round/>
              <a:headEnd type="none" w="med" len="med"/>
              <a:tailEnd type="none" w="med" len="med"/>
            </a:ln>
          </p:spPr>
        </p:cxnSp>
      </p:grpSp>
      <p:pic>
        <p:nvPicPr>
          <p:cNvPr id="261" name="Google Shape;261;g32a25984371_0_73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0360971">
            <a:off x="1739412" y="4628564"/>
            <a:ext cx="1649747" cy="495923"/>
          </a:xfrm>
          <a:prstGeom prst="rect">
            <a:avLst/>
          </a:prstGeom>
          <a:noFill/>
          <a:ln>
            <a:noFill/>
          </a:ln>
        </p:spPr>
      </p:pic>
      <p:sp>
        <p:nvSpPr>
          <p:cNvPr id="262" name="Google Shape;262;g32a25984371_0_738"/>
          <p:cNvSpPr txBox="1"/>
          <p:nvPr/>
        </p:nvSpPr>
        <p:spPr>
          <a:xfrm rot="-416909">
            <a:off x="1916407" y="4722543"/>
            <a:ext cx="1304380" cy="30795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900">
                <a:solidFill>
                  <a:srgbClr val="535353"/>
                </a:solidFill>
                <a:latin typeface="Caveat"/>
                <a:ea typeface="Caveat"/>
                <a:cs typeface="Caveat"/>
                <a:sym typeface="Caveat"/>
              </a:rPr>
              <a:t>Example from Building Science Concepts by MoE</a:t>
            </a:r>
            <a:endParaRPr sz="900">
              <a:solidFill>
                <a:srgbClr val="535353"/>
              </a:solidFill>
              <a:latin typeface="Caveat"/>
              <a:ea typeface="Caveat"/>
              <a:cs typeface="Caveat"/>
              <a:sym typeface="Caveat"/>
            </a:endParaRPr>
          </a:p>
        </p:txBody>
      </p:sp>
      <p:sp>
        <p:nvSpPr>
          <p:cNvPr id="263" name="Google Shape;263;g32a25984371_0_738"/>
          <p:cNvSpPr txBox="1"/>
          <p:nvPr/>
        </p:nvSpPr>
        <p:spPr>
          <a:xfrm flipH="1">
            <a:off x="189200" y="6470250"/>
            <a:ext cx="5341500" cy="2769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chemeClr val="dk1"/>
              </a:buClr>
              <a:buSzPts val="2400"/>
              <a:buFont typeface="Arial"/>
              <a:buNone/>
            </a:pPr>
            <a:r>
              <a:rPr lang="en-NZ" sz="600" i="1">
                <a:solidFill>
                  <a:srgbClr val="535353"/>
                </a:solidFill>
              </a:rPr>
              <a:t>All images licensed via Adobe Stock unless otherwise indicated.</a:t>
            </a:r>
            <a:br>
              <a:rPr lang="en-NZ" sz="600" i="1">
                <a:solidFill>
                  <a:srgbClr val="535353"/>
                </a:solidFill>
              </a:rPr>
            </a:br>
            <a:r>
              <a:rPr lang="en-NZ" sz="600" i="1">
                <a:solidFill>
                  <a:srgbClr val="535353"/>
                </a:solidFill>
              </a:rPr>
              <a:t>Monthly pest kill data courtesy of Predator Free Bay of Plenty.</a:t>
            </a:r>
            <a:endParaRPr sz="600" i="1">
              <a:solidFill>
                <a:srgbClr val="535353"/>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g32a25984371_0_90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82050" y="916550"/>
            <a:ext cx="8856023" cy="5382524"/>
          </a:xfrm>
          <a:prstGeom prst="rect">
            <a:avLst/>
          </a:prstGeom>
          <a:noFill/>
          <a:ln>
            <a:noFill/>
          </a:ln>
          <a:effectLst>
            <a:outerShdw blurRad="57150" dist="19050" dir="5400000" algn="bl" rotWithShape="0">
              <a:srgbClr val="000000">
                <a:alpha val="50000"/>
              </a:srgbClr>
            </a:outerShdw>
          </a:effectLst>
        </p:spPr>
      </p:pic>
      <p:sp>
        <p:nvSpPr>
          <p:cNvPr id="269" name="Google Shape;269;g32a25984371_0_908"/>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37021"/>
              </a:buClr>
              <a:buSzPts val="1800"/>
              <a:buNone/>
            </a:pPr>
            <a:r>
              <a:rPr lang="en-NZ"/>
              <a:t>Where </a:t>
            </a:r>
            <a:r>
              <a:rPr lang="en-NZ" i="1" strike="sngStrike"/>
              <a:t>do</a:t>
            </a:r>
            <a:r>
              <a:rPr lang="en-NZ"/>
              <a:t> did I start?</a:t>
            </a:r>
            <a:endParaRPr/>
          </a:p>
        </p:txBody>
      </p:sp>
      <p:pic>
        <p:nvPicPr>
          <p:cNvPr id="270" name="Google Shape;270;g32a25984371_0_908"/>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9925" y="1216698"/>
            <a:ext cx="2158725" cy="1749723"/>
          </a:xfrm>
          <a:prstGeom prst="rect">
            <a:avLst/>
          </a:prstGeom>
          <a:noFill/>
          <a:ln>
            <a:noFill/>
          </a:ln>
          <a:effectLst>
            <a:outerShdw blurRad="57150" dist="19050" dir="5400000" algn="bl" rotWithShape="0">
              <a:srgbClr val="000000">
                <a:alpha val="50000"/>
              </a:srgbClr>
            </a:outerShdw>
          </a:effectLst>
        </p:spPr>
      </p:pic>
      <p:sp>
        <p:nvSpPr>
          <p:cNvPr id="271" name="Google Shape;271;g32a25984371_0_908"/>
          <p:cNvSpPr/>
          <p:nvPr/>
        </p:nvSpPr>
        <p:spPr>
          <a:xfrm>
            <a:off x="2635900" y="5768350"/>
            <a:ext cx="1980900" cy="28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Adaptations</a:t>
            </a:r>
            <a:endParaRPr sz="500" b="1"/>
          </a:p>
          <a:p>
            <a:pPr marL="0" lvl="0" indent="0" algn="l" rtl="0">
              <a:spcBef>
                <a:spcPts val="0"/>
              </a:spcBef>
              <a:spcAft>
                <a:spcPts val="0"/>
              </a:spcAft>
              <a:buNone/>
            </a:pPr>
            <a:r>
              <a:rPr lang="en-NZ" sz="500"/>
              <a:t>Use observations to describe patterns of what plants and animals need to survive.</a:t>
            </a:r>
            <a:endParaRPr sz="500"/>
          </a:p>
        </p:txBody>
      </p:sp>
      <p:sp>
        <p:nvSpPr>
          <p:cNvPr id="272" name="Google Shape;272;g32a25984371_0_908"/>
          <p:cNvSpPr/>
          <p:nvPr/>
        </p:nvSpPr>
        <p:spPr>
          <a:xfrm>
            <a:off x="2635900" y="5251400"/>
            <a:ext cx="1980900" cy="35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Habitats</a:t>
            </a:r>
            <a:endParaRPr sz="500" b="1"/>
          </a:p>
          <a:p>
            <a:pPr marL="0" lvl="0" indent="0" algn="l" rtl="0">
              <a:spcBef>
                <a:spcPts val="0"/>
              </a:spcBef>
              <a:spcAft>
                <a:spcPts val="0"/>
              </a:spcAft>
              <a:buNone/>
            </a:pPr>
            <a:r>
              <a:rPr lang="en-NZ" sz="500"/>
              <a:t>Use a model to represent the relationship between the needs of different plants and animals and the places they live.</a:t>
            </a:r>
            <a:endParaRPr sz="500"/>
          </a:p>
        </p:txBody>
      </p:sp>
      <p:sp>
        <p:nvSpPr>
          <p:cNvPr id="273" name="Google Shape;273;g32a25984371_0_908"/>
          <p:cNvSpPr/>
          <p:nvPr/>
        </p:nvSpPr>
        <p:spPr>
          <a:xfrm rot="30130">
            <a:off x="2357880" y="1146089"/>
            <a:ext cx="3696742" cy="6435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600" b="1">
                <a:solidFill>
                  <a:srgbClr val="434343"/>
                </a:solidFill>
              </a:rPr>
              <a:t>BIG IDEAS</a:t>
            </a:r>
            <a:br>
              <a:rPr lang="en-NZ" sz="600" b="1">
                <a:solidFill>
                  <a:srgbClr val="434343"/>
                </a:solidFill>
              </a:rPr>
            </a:br>
            <a:endParaRPr sz="600" b="1">
              <a:solidFill>
                <a:srgbClr val="434343"/>
              </a:solidFill>
            </a:endParaRPr>
          </a:p>
          <a:p>
            <a:pPr marL="0" lvl="0" indent="0" algn="l" rtl="0">
              <a:spcBef>
                <a:spcPts val="0"/>
              </a:spcBef>
              <a:spcAft>
                <a:spcPts val="0"/>
              </a:spcAft>
              <a:buNone/>
            </a:pPr>
            <a:r>
              <a:rPr lang="en-NZ" sz="600">
                <a:solidFill>
                  <a:srgbClr val="434343"/>
                </a:solidFill>
              </a:rPr>
              <a:t>- Living things’ specific structures have particular functions that contribute to their individual survival.</a:t>
            </a:r>
            <a:endParaRPr sz="600">
              <a:solidFill>
                <a:srgbClr val="434343"/>
              </a:solidFill>
            </a:endParaRPr>
          </a:p>
          <a:p>
            <a:pPr marL="0" lvl="0" indent="0" algn="l" rtl="0">
              <a:spcBef>
                <a:spcPts val="0"/>
              </a:spcBef>
              <a:spcAft>
                <a:spcPts val="0"/>
              </a:spcAft>
              <a:buNone/>
            </a:pPr>
            <a:r>
              <a:rPr lang="en-NZ" sz="600">
                <a:solidFill>
                  <a:srgbClr val="434343"/>
                </a:solidFill>
              </a:rPr>
              <a:t>- Relationships between structure and function evolve over many generations in response to the challenges of survival in the environment of the time.</a:t>
            </a:r>
            <a:endParaRPr sz="600">
              <a:solidFill>
                <a:srgbClr val="434343"/>
              </a:solidFill>
            </a:endParaRPr>
          </a:p>
        </p:txBody>
      </p:sp>
      <p:sp>
        <p:nvSpPr>
          <p:cNvPr id="274" name="Google Shape;274;g32a25984371_0_908"/>
          <p:cNvSpPr/>
          <p:nvPr/>
        </p:nvSpPr>
        <p:spPr>
          <a:xfrm>
            <a:off x="2668325" y="4427175"/>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Natural Selection</a:t>
            </a:r>
            <a:endParaRPr sz="500" b="1"/>
          </a:p>
          <a:p>
            <a:pPr marL="0" lvl="0" indent="0" algn="l" rtl="0">
              <a:spcBef>
                <a:spcPts val="0"/>
              </a:spcBef>
              <a:spcAft>
                <a:spcPts val="0"/>
              </a:spcAft>
              <a:buNone/>
            </a:pPr>
            <a:r>
              <a:rPr lang="en-NZ" sz="500"/>
              <a:t>Construct an argument with evidence that in a particular habitat some organisms can survive well, some survive less well, and some cannot survive at all.</a:t>
            </a:r>
            <a:endParaRPr sz="500"/>
          </a:p>
        </p:txBody>
      </p:sp>
      <p:sp>
        <p:nvSpPr>
          <p:cNvPr id="275" name="Google Shape;275;g32a25984371_0_908"/>
          <p:cNvSpPr/>
          <p:nvPr/>
        </p:nvSpPr>
        <p:spPr>
          <a:xfrm>
            <a:off x="3706550" y="3387525"/>
            <a:ext cx="1330800" cy="52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Selection Pressures</a:t>
            </a:r>
            <a:endParaRPr sz="500" b="1"/>
          </a:p>
          <a:p>
            <a:pPr marL="0" lvl="0" indent="0" algn="l" rtl="0">
              <a:spcBef>
                <a:spcPts val="0"/>
              </a:spcBef>
              <a:spcAft>
                <a:spcPts val="0"/>
              </a:spcAft>
              <a:buNone/>
            </a:pPr>
            <a:r>
              <a:rPr lang="en-NZ" sz="500"/>
              <a:t>Construct an argument supported by empirical evidence that changes to physical or biological components of an ecosystem affect populations.</a:t>
            </a:r>
            <a:endParaRPr sz="500"/>
          </a:p>
        </p:txBody>
      </p:sp>
      <p:sp>
        <p:nvSpPr>
          <p:cNvPr id="276" name="Google Shape;276;g32a25984371_0_908"/>
          <p:cNvSpPr/>
          <p:nvPr/>
        </p:nvSpPr>
        <p:spPr>
          <a:xfrm>
            <a:off x="3784238" y="2008675"/>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Resource Availability</a:t>
            </a:r>
            <a:endParaRPr sz="500" b="1"/>
          </a:p>
          <a:p>
            <a:pPr marL="0" lvl="0" indent="0" algn="l" rtl="0">
              <a:spcBef>
                <a:spcPts val="0"/>
              </a:spcBef>
              <a:spcAft>
                <a:spcPts val="0"/>
              </a:spcAft>
              <a:buNone/>
            </a:pPr>
            <a:r>
              <a:rPr lang="en-NZ" sz="500"/>
              <a:t>Analyse and interpret data to provide evidence for the effects of resource availability on organisms and populations of organisms in an ecosystem.</a:t>
            </a:r>
            <a:endParaRPr sz="500"/>
          </a:p>
        </p:txBody>
      </p:sp>
      <p:sp>
        <p:nvSpPr>
          <p:cNvPr id="277" name="Google Shape;277;g32a25984371_0_908"/>
          <p:cNvSpPr/>
          <p:nvPr/>
        </p:nvSpPr>
        <p:spPr>
          <a:xfrm>
            <a:off x="2668325" y="2118150"/>
            <a:ext cx="917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The Wider World</a:t>
            </a:r>
            <a:endParaRPr sz="500" b="1"/>
          </a:p>
          <a:p>
            <a:pPr marL="0" lvl="0" indent="0" algn="l" rtl="0">
              <a:spcBef>
                <a:spcPts val="0"/>
              </a:spcBef>
              <a:spcAft>
                <a:spcPts val="0"/>
              </a:spcAft>
              <a:buNone/>
            </a:pPr>
            <a:r>
              <a:rPr lang="en-NZ" sz="500"/>
              <a:t>Construct an explanation that predicts patterns of interactions among organisms across multiple ecosystems.</a:t>
            </a:r>
            <a:endParaRPr sz="500"/>
          </a:p>
        </p:txBody>
      </p:sp>
      <p:sp>
        <p:nvSpPr>
          <p:cNvPr id="278" name="Google Shape;278;g32a25984371_0_908"/>
          <p:cNvSpPr/>
          <p:nvPr/>
        </p:nvSpPr>
        <p:spPr>
          <a:xfrm>
            <a:off x="5207650" y="2589000"/>
            <a:ext cx="952800" cy="52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Resource Availability</a:t>
            </a:r>
            <a:endParaRPr sz="500" b="1"/>
          </a:p>
          <a:p>
            <a:pPr marL="0" lvl="0" indent="0" algn="l" rtl="0">
              <a:spcBef>
                <a:spcPts val="0"/>
              </a:spcBef>
              <a:spcAft>
                <a:spcPts val="0"/>
              </a:spcAft>
              <a:buNone/>
            </a:pPr>
            <a:r>
              <a:rPr lang="en-NZ" sz="500"/>
              <a:t>Evaluate competing design solutions for maintaining biodiversity and ecosystem services.</a:t>
            </a:r>
            <a:endParaRPr sz="500"/>
          </a:p>
        </p:txBody>
      </p:sp>
      <p:sp>
        <p:nvSpPr>
          <p:cNvPr id="279" name="Google Shape;279;g32a25984371_0_908"/>
          <p:cNvSpPr/>
          <p:nvPr/>
        </p:nvSpPr>
        <p:spPr>
          <a:xfrm>
            <a:off x="4032250" y="4156450"/>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Implications and Solutions</a:t>
            </a:r>
            <a:endParaRPr sz="500" b="1"/>
          </a:p>
          <a:p>
            <a:pPr marL="0" lvl="0" indent="0" algn="l" rtl="0">
              <a:spcBef>
                <a:spcPts val="0"/>
              </a:spcBef>
              <a:spcAft>
                <a:spcPts val="0"/>
              </a:spcAft>
              <a:buNone/>
            </a:pPr>
            <a:r>
              <a:rPr lang="en-NZ" sz="500"/>
              <a:t>Make a claim about the merit of a solution to a problem caused when the environment changes and the types of plants and animals that live there may change.</a:t>
            </a:r>
            <a:endParaRPr sz="500"/>
          </a:p>
        </p:txBody>
      </p:sp>
      <p:cxnSp>
        <p:nvCxnSpPr>
          <p:cNvPr id="280" name="Google Shape;280;g32a25984371_0_908"/>
          <p:cNvCxnSpPr>
            <a:stCxn id="271" idx="0"/>
            <a:endCxn id="272" idx="2"/>
          </p:cNvCxnSpPr>
          <p:nvPr/>
        </p:nvCxnSpPr>
        <p:spPr>
          <a:xfrm rot="10800000">
            <a:off x="3626350" y="5603050"/>
            <a:ext cx="0" cy="165300"/>
          </a:xfrm>
          <a:prstGeom prst="straightConnector1">
            <a:avLst/>
          </a:prstGeom>
          <a:noFill/>
          <a:ln w="9525" cap="flat" cmpd="sng">
            <a:solidFill>
              <a:schemeClr val="dk2"/>
            </a:solidFill>
            <a:prstDash val="solid"/>
            <a:round/>
            <a:headEnd type="none" w="med" len="med"/>
            <a:tailEnd type="triangle" w="med" len="med"/>
          </a:ln>
        </p:spPr>
      </p:cxnSp>
      <p:sp>
        <p:nvSpPr>
          <p:cNvPr id="281" name="Google Shape;281;g32a25984371_0_908"/>
          <p:cNvSpPr/>
          <p:nvPr/>
        </p:nvSpPr>
        <p:spPr>
          <a:xfrm>
            <a:off x="4881850" y="4920250"/>
            <a:ext cx="1175400" cy="47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Implications and Solutions</a:t>
            </a:r>
            <a:endParaRPr sz="500" b="1"/>
          </a:p>
          <a:p>
            <a:pPr marL="0" lvl="0" indent="0" algn="l" rtl="0">
              <a:spcBef>
                <a:spcPts val="0"/>
              </a:spcBef>
              <a:spcAft>
                <a:spcPts val="0"/>
              </a:spcAft>
              <a:buNone/>
            </a:pPr>
            <a:r>
              <a:rPr lang="en-NZ" sz="500"/>
              <a:t>Construct an argument supported by evidence for how plants and animals can change the environment to meet their needs.</a:t>
            </a:r>
            <a:endParaRPr sz="500"/>
          </a:p>
        </p:txBody>
      </p:sp>
      <p:cxnSp>
        <p:nvCxnSpPr>
          <p:cNvPr id="282" name="Google Shape;282;g32a25984371_0_908"/>
          <p:cNvCxnSpPr>
            <a:stCxn id="272" idx="3"/>
            <a:endCxn id="281" idx="1"/>
          </p:cNvCxnSpPr>
          <p:nvPr/>
        </p:nvCxnSpPr>
        <p:spPr>
          <a:xfrm rot="10800000" flipH="1">
            <a:off x="4616800" y="5157500"/>
            <a:ext cx="265200" cy="269700"/>
          </a:xfrm>
          <a:prstGeom prst="straightConnector1">
            <a:avLst/>
          </a:prstGeom>
          <a:noFill/>
          <a:ln w="9525" cap="flat" cmpd="sng">
            <a:solidFill>
              <a:schemeClr val="dk2"/>
            </a:solidFill>
            <a:prstDash val="solid"/>
            <a:round/>
            <a:headEnd type="none" w="med" len="med"/>
            <a:tailEnd type="triangle" w="med" len="med"/>
          </a:ln>
        </p:spPr>
      </p:cxnSp>
      <p:cxnSp>
        <p:nvCxnSpPr>
          <p:cNvPr id="283" name="Google Shape;283;g32a25984371_0_908"/>
          <p:cNvCxnSpPr>
            <a:stCxn id="272" idx="0"/>
            <a:endCxn id="274" idx="2"/>
          </p:cNvCxnSpPr>
          <p:nvPr/>
        </p:nvCxnSpPr>
        <p:spPr>
          <a:xfrm rot="10800000">
            <a:off x="3256150" y="5033300"/>
            <a:ext cx="370200" cy="218100"/>
          </a:xfrm>
          <a:prstGeom prst="straightConnector1">
            <a:avLst/>
          </a:prstGeom>
          <a:noFill/>
          <a:ln w="9525" cap="flat" cmpd="sng">
            <a:solidFill>
              <a:schemeClr val="dk2"/>
            </a:solidFill>
            <a:prstDash val="solid"/>
            <a:round/>
            <a:headEnd type="none" w="med" len="med"/>
            <a:tailEnd type="triangle" w="med" len="med"/>
          </a:ln>
        </p:spPr>
      </p:cxnSp>
      <p:cxnSp>
        <p:nvCxnSpPr>
          <p:cNvPr id="284" name="Google Shape;284;g32a25984371_0_908"/>
          <p:cNvCxnSpPr>
            <a:stCxn id="274" idx="3"/>
            <a:endCxn id="279" idx="1"/>
          </p:cNvCxnSpPr>
          <p:nvPr/>
        </p:nvCxnSpPr>
        <p:spPr>
          <a:xfrm rot="10800000" flipH="1">
            <a:off x="3843725" y="4459575"/>
            <a:ext cx="188400" cy="270600"/>
          </a:xfrm>
          <a:prstGeom prst="straightConnector1">
            <a:avLst/>
          </a:prstGeom>
          <a:noFill/>
          <a:ln w="9525" cap="flat" cmpd="sng">
            <a:solidFill>
              <a:schemeClr val="dk2"/>
            </a:solidFill>
            <a:prstDash val="solid"/>
            <a:round/>
            <a:headEnd type="none" w="med" len="med"/>
            <a:tailEnd type="triangle" w="med" len="med"/>
          </a:ln>
        </p:spPr>
      </p:cxnSp>
      <p:cxnSp>
        <p:nvCxnSpPr>
          <p:cNvPr id="285" name="Google Shape;285;g32a25984371_0_908"/>
          <p:cNvCxnSpPr/>
          <p:nvPr/>
        </p:nvCxnSpPr>
        <p:spPr>
          <a:xfrm rot="10800000">
            <a:off x="5002550" y="4769050"/>
            <a:ext cx="58800" cy="147000"/>
          </a:xfrm>
          <a:prstGeom prst="straightConnector1">
            <a:avLst/>
          </a:prstGeom>
          <a:noFill/>
          <a:ln w="9525" cap="flat" cmpd="sng">
            <a:solidFill>
              <a:schemeClr val="dk2"/>
            </a:solidFill>
            <a:prstDash val="solid"/>
            <a:round/>
            <a:headEnd type="none" w="med" len="med"/>
            <a:tailEnd type="triangle" w="med" len="med"/>
          </a:ln>
        </p:spPr>
      </p:cxnSp>
      <p:cxnSp>
        <p:nvCxnSpPr>
          <p:cNvPr id="286" name="Google Shape;286;g32a25984371_0_908"/>
          <p:cNvCxnSpPr>
            <a:stCxn id="278" idx="2"/>
          </p:cNvCxnSpPr>
          <p:nvPr/>
        </p:nvCxnSpPr>
        <p:spPr>
          <a:xfrm>
            <a:off x="5684050" y="3117900"/>
            <a:ext cx="0" cy="1798200"/>
          </a:xfrm>
          <a:prstGeom prst="straightConnector1">
            <a:avLst/>
          </a:prstGeom>
          <a:noFill/>
          <a:ln w="9525" cap="flat" cmpd="sng">
            <a:solidFill>
              <a:schemeClr val="dk2"/>
            </a:solidFill>
            <a:prstDash val="solid"/>
            <a:round/>
            <a:headEnd type="triangle" w="med" len="med"/>
            <a:tailEnd type="none" w="med" len="med"/>
          </a:ln>
        </p:spPr>
      </p:cxnSp>
      <p:cxnSp>
        <p:nvCxnSpPr>
          <p:cNvPr id="287" name="Google Shape;287;g32a25984371_0_908"/>
          <p:cNvCxnSpPr>
            <a:stCxn id="279" idx="0"/>
            <a:endCxn id="275" idx="2"/>
          </p:cNvCxnSpPr>
          <p:nvPr/>
        </p:nvCxnSpPr>
        <p:spPr>
          <a:xfrm rot="10800000">
            <a:off x="4371850" y="3916450"/>
            <a:ext cx="248100" cy="240000"/>
          </a:xfrm>
          <a:prstGeom prst="straightConnector1">
            <a:avLst/>
          </a:prstGeom>
          <a:noFill/>
          <a:ln w="9525" cap="flat" cmpd="sng">
            <a:solidFill>
              <a:schemeClr val="dk2"/>
            </a:solidFill>
            <a:prstDash val="solid"/>
            <a:round/>
            <a:headEnd type="none" w="med" len="med"/>
            <a:tailEnd type="triangle" w="med" len="med"/>
          </a:ln>
        </p:spPr>
      </p:cxnSp>
      <p:cxnSp>
        <p:nvCxnSpPr>
          <p:cNvPr id="288" name="Google Shape;288;g32a25984371_0_908"/>
          <p:cNvCxnSpPr>
            <a:stCxn id="275" idx="0"/>
            <a:endCxn id="276" idx="2"/>
          </p:cNvCxnSpPr>
          <p:nvPr/>
        </p:nvCxnSpPr>
        <p:spPr>
          <a:xfrm rot="10800000">
            <a:off x="4371950" y="2614725"/>
            <a:ext cx="0" cy="772800"/>
          </a:xfrm>
          <a:prstGeom prst="straightConnector1">
            <a:avLst/>
          </a:prstGeom>
          <a:noFill/>
          <a:ln w="9525" cap="flat" cmpd="sng">
            <a:solidFill>
              <a:schemeClr val="dk2"/>
            </a:solidFill>
            <a:prstDash val="solid"/>
            <a:round/>
            <a:headEnd type="none" w="med" len="med"/>
            <a:tailEnd type="triangle" w="med" len="med"/>
          </a:ln>
        </p:spPr>
      </p:cxnSp>
      <p:cxnSp>
        <p:nvCxnSpPr>
          <p:cNvPr id="289" name="Google Shape;289;g32a25984371_0_908"/>
          <p:cNvCxnSpPr>
            <a:endCxn id="277" idx="2"/>
          </p:cNvCxnSpPr>
          <p:nvPr/>
        </p:nvCxnSpPr>
        <p:spPr>
          <a:xfrm rot="10800000">
            <a:off x="3127025" y="2724150"/>
            <a:ext cx="917700" cy="663900"/>
          </a:xfrm>
          <a:prstGeom prst="straightConnector1">
            <a:avLst/>
          </a:prstGeom>
          <a:noFill/>
          <a:ln w="9525" cap="flat" cmpd="sng">
            <a:solidFill>
              <a:schemeClr val="dk2"/>
            </a:solidFill>
            <a:prstDash val="solid"/>
            <a:round/>
            <a:headEnd type="none" w="med" len="med"/>
            <a:tailEnd type="triangle" w="med" len="med"/>
          </a:ln>
        </p:spPr>
      </p:cxnSp>
      <p:cxnSp>
        <p:nvCxnSpPr>
          <p:cNvPr id="290" name="Google Shape;290;g32a25984371_0_908"/>
          <p:cNvCxnSpPr>
            <a:stCxn id="278" idx="0"/>
          </p:cNvCxnSpPr>
          <p:nvPr/>
        </p:nvCxnSpPr>
        <p:spPr>
          <a:xfrm rot="10800000">
            <a:off x="5684050" y="1866000"/>
            <a:ext cx="0" cy="723000"/>
          </a:xfrm>
          <a:prstGeom prst="straightConnector1">
            <a:avLst/>
          </a:prstGeom>
          <a:noFill/>
          <a:ln w="9525" cap="flat" cmpd="sng">
            <a:solidFill>
              <a:srgbClr val="434343"/>
            </a:solidFill>
            <a:prstDash val="dash"/>
            <a:round/>
            <a:headEnd type="none" w="med" len="med"/>
            <a:tailEnd type="none" w="med" len="med"/>
          </a:ln>
        </p:spPr>
      </p:cxnSp>
      <p:pic>
        <p:nvPicPr>
          <p:cNvPr id="291" name="Google Shape;291;g32a25984371_0_908"/>
          <p:cNvPicPr preferRelativeResize="0"/>
          <p:nvPr/>
        </p:nvPicPr>
        <p:blipFill>
          <a:blip r:embed="rId5" cstate="screen">
            <a:alphaModFix amt="80000"/>
            <a:extLst>
              <a:ext uri="{28A0092B-C50C-407E-A947-70E740481C1C}">
                <a14:useLocalDpi xmlns:a14="http://schemas.microsoft.com/office/drawing/2010/main"/>
              </a:ext>
            </a:extLst>
          </a:blip>
          <a:stretch>
            <a:fillRect/>
          </a:stretch>
        </p:blipFill>
        <p:spPr>
          <a:xfrm>
            <a:off x="8084575" y="1129900"/>
            <a:ext cx="1641574" cy="1153423"/>
          </a:xfrm>
          <a:prstGeom prst="rect">
            <a:avLst/>
          </a:prstGeom>
          <a:noFill/>
          <a:ln>
            <a:noFill/>
          </a:ln>
        </p:spPr>
      </p:pic>
      <p:pic>
        <p:nvPicPr>
          <p:cNvPr id="292" name="Google Shape;292;g32a25984371_0_908"/>
          <p:cNvPicPr preferRelativeResize="0"/>
          <p:nvPr/>
        </p:nvPicPr>
        <p:blipFill rotWithShape="1">
          <a:blip r:embed="rId6" cstate="screen">
            <a:alphaModFix amt="70000"/>
            <a:extLst>
              <a:ext uri="{28A0092B-C50C-407E-A947-70E740481C1C}">
                <a14:useLocalDpi xmlns:a14="http://schemas.microsoft.com/office/drawing/2010/main"/>
              </a:ext>
            </a:extLst>
          </a:blip>
          <a:srcRect/>
          <a:stretch/>
        </p:blipFill>
        <p:spPr>
          <a:xfrm>
            <a:off x="7188163" y="1404300"/>
            <a:ext cx="836470" cy="920849"/>
          </a:xfrm>
          <a:prstGeom prst="rect">
            <a:avLst/>
          </a:prstGeom>
          <a:noFill/>
          <a:ln>
            <a:noFill/>
          </a:ln>
        </p:spPr>
      </p:pic>
      <p:sp>
        <p:nvSpPr>
          <p:cNvPr id="293" name="Google Shape;293;g32a25984371_0_908"/>
          <p:cNvSpPr txBox="1"/>
          <p:nvPr/>
        </p:nvSpPr>
        <p:spPr>
          <a:xfrm rot="-471686">
            <a:off x="6846410" y="1190107"/>
            <a:ext cx="1519985" cy="3076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b="1">
                <a:solidFill>
                  <a:srgbClr val="535353"/>
                </a:solidFill>
                <a:latin typeface="Caveat"/>
                <a:ea typeface="Caveat"/>
                <a:cs typeface="Caveat"/>
                <a:sym typeface="Caveat"/>
              </a:rPr>
              <a:t>Concept:</a:t>
            </a:r>
            <a:r>
              <a:rPr lang="en-NZ">
                <a:solidFill>
                  <a:srgbClr val="535353"/>
                </a:solidFill>
                <a:latin typeface="Caveat"/>
                <a:ea typeface="Caveat"/>
                <a:cs typeface="Caveat"/>
                <a:sym typeface="Caveat"/>
              </a:rPr>
              <a:t> </a:t>
            </a:r>
            <a:r>
              <a:rPr lang="en-NZ" sz="1200">
                <a:solidFill>
                  <a:srgbClr val="535353"/>
                </a:solidFill>
                <a:latin typeface="Caveat"/>
                <a:ea typeface="Caveat"/>
                <a:cs typeface="Caveat"/>
                <a:sym typeface="Caveat"/>
              </a:rPr>
              <a:t>behavioural adaptations</a:t>
            </a:r>
            <a:endParaRPr sz="1200">
              <a:solidFill>
                <a:srgbClr val="535353"/>
              </a:solidFill>
              <a:latin typeface="Caveat"/>
              <a:ea typeface="Caveat"/>
              <a:cs typeface="Caveat"/>
              <a:sym typeface="Caveat"/>
            </a:endParaRPr>
          </a:p>
        </p:txBody>
      </p:sp>
      <p:pic>
        <p:nvPicPr>
          <p:cNvPr id="294" name="Google Shape;294;g32a25984371_0_90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0360968">
            <a:off x="782960" y="5565700"/>
            <a:ext cx="1649738" cy="381046"/>
          </a:xfrm>
          <a:prstGeom prst="rect">
            <a:avLst/>
          </a:prstGeom>
          <a:noFill/>
          <a:ln>
            <a:noFill/>
          </a:ln>
        </p:spPr>
      </p:pic>
      <p:sp>
        <p:nvSpPr>
          <p:cNvPr id="295" name="Google Shape;295;g32a25984371_0_908"/>
          <p:cNvSpPr txBox="1"/>
          <p:nvPr/>
        </p:nvSpPr>
        <p:spPr>
          <a:xfrm rot="-416909">
            <a:off x="952632" y="5585218"/>
            <a:ext cx="1304380" cy="30795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900">
                <a:solidFill>
                  <a:srgbClr val="535353"/>
                </a:solidFill>
                <a:latin typeface="Caveat"/>
                <a:ea typeface="Caveat"/>
                <a:cs typeface="Caveat"/>
                <a:sym typeface="Caveat"/>
              </a:rPr>
              <a:t>Sampled from NSTA 9.7</a:t>
            </a:r>
            <a:endParaRPr sz="900">
              <a:solidFill>
                <a:srgbClr val="535353"/>
              </a:solidFill>
              <a:latin typeface="Caveat"/>
              <a:ea typeface="Caveat"/>
              <a:cs typeface="Caveat"/>
              <a:sym typeface="Caveat"/>
            </a:endParaRPr>
          </a:p>
        </p:txBody>
      </p:sp>
      <p:sp>
        <p:nvSpPr>
          <p:cNvPr id="296" name="Google Shape;296;g32a25984371_0_908"/>
          <p:cNvSpPr txBox="1"/>
          <p:nvPr/>
        </p:nvSpPr>
        <p:spPr>
          <a:xfrm flipH="1">
            <a:off x="189200" y="6343300"/>
            <a:ext cx="5341500" cy="5541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chemeClr val="dk1"/>
              </a:buClr>
              <a:buSzPts val="2400"/>
              <a:buFont typeface="Arial"/>
              <a:buNone/>
            </a:pPr>
            <a:r>
              <a:rPr lang="en-NZ" sz="600" i="1">
                <a:solidFill>
                  <a:srgbClr val="535353"/>
                </a:solidFill>
              </a:rPr>
              <a:t>All images licensed via Adobe Stock unless otherwise indicated.</a:t>
            </a:r>
            <a:br>
              <a:rPr lang="en-NZ" sz="600" i="1">
                <a:solidFill>
                  <a:srgbClr val="535353"/>
                </a:solidFill>
              </a:rPr>
            </a:br>
            <a:r>
              <a:rPr lang="en-NZ" sz="600" i="1">
                <a:solidFill>
                  <a:srgbClr val="535353"/>
                </a:solidFill>
              </a:rPr>
              <a:t>Monthly pest kill data courtesy of Predator Free Bay of Plenty.</a:t>
            </a:r>
            <a:br>
              <a:rPr lang="en-NZ" sz="600" i="1">
                <a:solidFill>
                  <a:srgbClr val="535353"/>
                </a:solidFill>
              </a:rPr>
            </a:br>
            <a:r>
              <a:rPr lang="en-NZ" sz="600" i="1">
                <a:solidFill>
                  <a:srgbClr val="535353"/>
                </a:solidFill>
              </a:rPr>
              <a:t>Willard, T. (2020). The NSTA atlas of the three dimensions. National Science Teaching Association.</a:t>
            </a:r>
            <a:endParaRPr sz="600" i="1">
              <a:solidFill>
                <a:srgbClr val="535353"/>
              </a:solidFill>
            </a:endParaRPr>
          </a:p>
          <a:p>
            <a:pPr marL="0" lvl="0" indent="0" algn="l" rtl="0">
              <a:spcBef>
                <a:spcPts val="0"/>
              </a:spcBef>
              <a:spcAft>
                <a:spcPts val="0"/>
              </a:spcAft>
              <a:buClr>
                <a:schemeClr val="dk1"/>
              </a:buClr>
              <a:buSzPts val="2400"/>
              <a:buFont typeface="Arial"/>
              <a:buNone/>
            </a:pPr>
            <a:r>
              <a:rPr lang="en-NZ" sz="600" i="1">
                <a:solidFill>
                  <a:srgbClr val="535353"/>
                </a:solidFill>
              </a:rPr>
              <a:t>Ministry of Education. (2000). Birds – Structure, function and adaptation. Learning Media Limited.</a:t>
            </a:r>
            <a:br>
              <a:rPr lang="en-NZ" sz="600" i="1">
                <a:solidFill>
                  <a:srgbClr val="535353"/>
                </a:solidFill>
              </a:rPr>
            </a:br>
            <a:endParaRPr sz="600" i="1">
              <a:solidFill>
                <a:srgbClr val="53535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Google Shape;301;g32a25984371_0_57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82050" y="916550"/>
            <a:ext cx="8856023" cy="5382524"/>
          </a:xfrm>
          <a:prstGeom prst="rect">
            <a:avLst/>
          </a:prstGeom>
          <a:noFill/>
          <a:ln>
            <a:noFill/>
          </a:ln>
          <a:effectLst>
            <a:outerShdw blurRad="57150" dist="19050" dir="5400000" algn="bl" rotWithShape="0">
              <a:srgbClr val="000000">
                <a:alpha val="50000"/>
              </a:srgbClr>
            </a:outerShdw>
          </a:effectLst>
        </p:spPr>
      </p:pic>
      <p:sp>
        <p:nvSpPr>
          <p:cNvPr id="302" name="Google Shape;302;g32a25984371_0_573"/>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37021"/>
              </a:buClr>
              <a:buSzPts val="1800"/>
              <a:buNone/>
            </a:pPr>
            <a:r>
              <a:rPr lang="en-NZ"/>
              <a:t>Where </a:t>
            </a:r>
            <a:r>
              <a:rPr lang="en-NZ" i="1" strike="sngStrike"/>
              <a:t>do</a:t>
            </a:r>
            <a:r>
              <a:rPr lang="en-NZ"/>
              <a:t> did I start?</a:t>
            </a:r>
            <a:endParaRPr/>
          </a:p>
        </p:txBody>
      </p:sp>
      <p:pic>
        <p:nvPicPr>
          <p:cNvPr id="303" name="Google Shape;303;g32a25984371_0_57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9925" y="1216698"/>
            <a:ext cx="2158725" cy="1749723"/>
          </a:xfrm>
          <a:prstGeom prst="rect">
            <a:avLst/>
          </a:prstGeom>
          <a:noFill/>
          <a:ln>
            <a:noFill/>
          </a:ln>
          <a:effectLst>
            <a:outerShdw blurRad="57150" dist="19050" dir="5400000" algn="bl" rotWithShape="0">
              <a:srgbClr val="000000">
                <a:alpha val="50000"/>
              </a:srgbClr>
            </a:outerShdw>
          </a:effectLst>
        </p:spPr>
      </p:pic>
      <p:sp>
        <p:nvSpPr>
          <p:cNvPr id="304" name="Google Shape;304;g32a25984371_0_573"/>
          <p:cNvSpPr/>
          <p:nvPr/>
        </p:nvSpPr>
        <p:spPr>
          <a:xfrm>
            <a:off x="2635900" y="5768350"/>
            <a:ext cx="1980900" cy="28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Adaptations</a:t>
            </a:r>
            <a:endParaRPr sz="500" b="1"/>
          </a:p>
          <a:p>
            <a:pPr marL="0" lvl="0" indent="0" algn="l" rtl="0">
              <a:spcBef>
                <a:spcPts val="0"/>
              </a:spcBef>
              <a:spcAft>
                <a:spcPts val="0"/>
              </a:spcAft>
              <a:buNone/>
            </a:pPr>
            <a:r>
              <a:rPr lang="en-NZ" sz="500"/>
              <a:t>Use observations to describe patterns of what plants and animals need to survive.</a:t>
            </a:r>
            <a:endParaRPr sz="500"/>
          </a:p>
        </p:txBody>
      </p:sp>
      <p:sp>
        <p:nvSpPr>
          <p:cNvPr id="305" name="Google Shape;305;g32a25984371_0_573"/>
          <p:cNvSpPr/>
          <p:nvPr/>
        </p:nvSpPr>
        <p:spPr>
          <a:xfrm>
            <a:off x="2635900" y="5251400"/>
            <a:ext cx="1980900" cy="35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Habitats</a:t>
            </a:r>
            <a:endParaRPr sz="500" b="1"/>
          </a:p>
          <a:p>
            <a:pPr marL="0" lvl="0" indent="0" algn="l" rtl="0">
              <a:spcBef>
                <a:spcPts val="0"/>
              </a:spcBef>
              <a:spcAft>
                <a:spcPts val="0"/>
              </a:spcAft>
              <a:buNone/>
            </a:pPr>
            <a:r>
              <a:rPr lang="en-NZ" sz="500"/>
              <a:t>Use a model to represent the relationship between the needs of different plants and animals and the places they live.</a:t>
            </a:r>
            <a:endParaRPr sz="500"/>
          </a:p>
        </p:txBody>
      </p:sp>
      <p:sp>
        <p:nvSpPr>
          <p:cNvPr id="306" name="Google Shape;306;g32a25984371_0_573"/>
          <p:cNvSpPr/>
          <p:nvPr/>
        </p:nvSpPr>
        <p:spPr>
          <a:xfrm rot="30130">
            <a:off x="2357880" y="1146089"/>
            <a:ext cx="3696742" cy="6435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600" b="1">
                <a:solidFill>
                  <a:srgbClr val="434343"/>
                </a:solidFill>
              </a:rPr>
              <a:t>BIG IDEAS</a:t>
            </a:r>
            <a:br>
              <a:rPr lang="en-NZ" sz="600" b="1">
                <a:solidFill>
                  <a:srgbClr val="434343"/>
                </a:solidFill>
              </a:rPr>
            </a:br>
            <a:endParaRPr sz="600" b="1">
              <a:solidFill>
                <a:srgbClr val="434343"/>
              </a:solidFill>
            </a:endParaRPr>
          </a:p>
          <a:p>
            <a:pPr marL="0" lvl="0" indent="0" algn="l" rtl="0">
              <a:spcBef>
                <a:spcPts val="0"/>
              </a:spcBef>
              <a:spcAft>
                <a:spcPts val="0"/>
              </a:spcAft>
              <a:buNone/>
            </a:pPr>
            <a:r>
              <a:rPr lang="en-NZ" sz="600">
                <a:solidFill>
                  <a:srgbClr val="434343"/>
                </a:solidFill>
              </a:rPr>
              <a:t>- Living things’ specific structures have particular functions that contribute to their individual survival.</a:t>
            </a:r>
            <a:endParaRPr sz="600">
              <a:solidFill>
                <a:srgbClr val="434343"/>
              </a:solidFill>
            </a:endParaRPr>
          </a:p>
          <a:p>
            <a:pPr marL="0" lvl="0" indent="0" algn="l" rtl="0">
              <a:spcBef>
                <a:spcPts val="0"/>
              </a:spcBef>
              <a:spcAft>
                <a:spcPts val="0"/>
              </a:spcAft>
              <a:buNone/>
            </a:pPr>
            <a:r>
              <a:rPr lang="en-NZ" sz="600">
                <a:solidFill>
                  <a:srgbClr val="434343"/>
                </a:solidFill>
              </a:rPr>
              <a:t>- Relationships between structure and function evolve over many generations in response to the challenges of survival in the environment of the time.</a:t>
            </a:r>
            <a:endParaRPr sz="600">
              <a:solidFill>
                <a:srgbClr val="434343"/>
              </a:solidFill>
            </a:endParaRPr>
          </a:p>
        </p:txBody>
      </p:sp>
      <p:sp>
        <p:nvSpPr>
          <p:cNvPr id="307" name="Google Shape;307;g32a25984371_0_573"/>
          <p:cNvSpPr/>
          <p:nvPr/>
        </p:nvSpPr>
        <p:spPr>
          <a:xfrm>
            <a:off x="2668325" y="4427175"/>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Natural Selection</a:t>
            </a:r>
            <a:endParaRPr sz="500" b="1"/>
          </a:p>
          <a:p>
            <a:pPr marL="0" lvl="0" indent="0" algn="l" rtl="0">
              <a:spcBef>
                <a:spcPts val="0"/>
              </a:spcBef>
              <a:spcAft>
                <a:spcPts val="0"/>
              </a:spcAft>
              <a:buNone/>
            </a:pPr>
            <a:r>
              <a:rPr lang="en-NZ" sz="500"/>
              <a:t>Construct an argument with evidence that in a particular habitat some organisms can survive well, some survive less well, and some cannot survive at all.</a:t>
            </a:r>
            <a:endParaRPr sz="500"/>
          </a:p>
        </p:txBody>
      </p:sp>
      <p:sp>
        <p:nvSpPr>
          <p:cNvPr id="308" name="Google Shape;308;g32a25984371_0_573"/>
          <p:cNvSpPr/>
          <p:nvPr/>
        </p:nvSpPr>
        <p:spPr>
          <a:xfrm>
            <a:off x="3706550" y="3387525"/>
            <a:ext cx="1330800" cy="52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Selection Pressures</a:t>
            </a:r>
            <a:endParaRPr sz="500" b="1"/>
          </a:p>
          <a:p>
            <a:pPr marL="0" lvl="0" indent="0" algn="l" rtl="0">
              <a:spcBef>
                <a:spcPts val="0"/>
              </a:spcBef>
              <a:spcAft>
                <a:spcPts val="0"/>
              </a:spcAft>
              <a:buNone/>
            </a:pPr>
            <a:r>
              <a:rPr lang="en-NZ" sz="500"/>
              <a:t>Construct an argument supported by empirical evidence that changes to physical or biological components of an ecosystem affect populations.</a:t>
            </a:r>
            <a:endParaRPr sz="500"/>
          </a:p>
        </p:txBody>
      </p:sp>
      <p:sp>
        <p:nvSpPr>
          <p:cNvPr id="309" name="Google Shape;309;g32a25984371_0_573"/>
          <p:cNvSpPr/>
          <p:nvPr/>
        </p:nvSpPr>
        <p:spPr>
          <a:xfrm>
            <a:off x="3784238" y="2008675"/>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Resource Availability</a:t>
            </a:r>
            <a:endParaRPr sz="500" b="1"/>
          </a:p>
          <a:p>
            <a:pPr marL="0" lvl="0" indent="0" algn="l" rtl="0">
              <a:spcBef>
                <a:spcPts val="0"/>
              </a:spcBef>
              <a:spcAft>
                <a:spcPts val="0"/>
              </a:spcAft>
              <a:buNone/>
            </a:pPr>
            <a:r>
              <a:rPr lang="en-NZ" sz="500"/>
              <a:t>Analyse and interpret data to provide evidence for the effects of resource availability on organisms and populations of organisms in an ecosystem.</a:t>
            </a:r>
            <a:endParaRPr sz="500"/>
          </a:p>
        </p:txBody>
      </p:sp>
      <p:sp>
        <p:nvSpPr>
          <p:cNvPr id="310" name="Google Shape;310;g32a25984371_0_573"/>
          <p:cNvSpPr/>
          <p:nvPr/>
        </p:nvSpPr>
        <p:spPr>
          <a:xfrm>
            <a:off x="2668325" y="2118150"/>
            <a:ext cx="917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The Wider World</a:t>
            </a:r>
            <a:endParaRPr sz="500" b="1"/>
          </a:p>
          <a:p>
            <a:pPr marL="0" lvl="0" indent="0" algn="l" rtl="0">
              <a:spcBef>
                <a:spcPts val="0"/>
              </a:spcBef>
              <a:spcAft>
                <a:spcPts val="0"/>
              </a:spcAft>
              <a:buNone/>
            </a:pPr>
            <a:r>
              <a:rPr lang="en-NZ" sz="500"/>
              <a:t>Construct an explanation that predicts patterns of interactions among organisms across multiple ecosystems.</a:t>
            </a:r>
            <a:endParaRPr sz="500"/>
          </a:p>
        </p:txBody>
      </p:sp>
      <p:sp>
        <p:nvSpPr>
          <p:cNvPr id="311" name="Google Shape;311;g32a25984371_0_573"/>
          <p:cNvSpPr/>
          <p:nvPr/>
        </p:nvSpPr>
        <p:spPr>
          <a:xfrm>
            <a:off x="5207650" y="2589000"/>
            <a:ext cx="952800" cy="52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Resource Availability</a:t>
            </a:r>
            <a:endParaRPr sz="500" b="1"/>
          </a:p>
          <a:p>
            <a:pPr marL="0" lvl="0" indent="0" algn="l" rtl="0">
              <a:spcBef>
                <a:spcPts val="0"/>
              </a:spcBef>
              <a:spcAft>
                <a:spcPts val="0"/>
              </a:spcAft>
              <a:buNone/>
            </a:pPr>
            <a:r>
              <a:rPr lang="en-NZ" sz="500"/>
              <a:t>Evaluate competing design solutions for maintaining biodiversity and ecosystem services.</a:t>
            </a:r>
            <a:endParaRPr sz="500"/>
          </a:p>
        </p:txBody>
      </p:sp>
      <p:sp>
        <p:nvSpPr>
          <p:cNvPr id="312" name="Google Shape;312;g32a25984371_0_573"/>
          <p:cNvSpPr/>
          <p:nvPr/>
        </p:nvSpPr>
        <p:spPr>
          <a:xfrm>
            <a:off x="4032250" y="4156450"/>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Implications and Solutions</a:t>
            </a:r>
            <a:endParaRPr sz="500" b="1"/>
          </a:p>
          <a:p>
            <a:pPr marL="0" lvl="0" indent="0" algn="l" rtl="0">
              <a:spcBef>
                <a:spcPts val="0"/>
              </a:spcBef>
              <a:spcAft>
                <a:spcPts val="0"/>
              </a:spcAft>
              <a:buNone/>
            </a:pPr>
            <a:r>
              <a:rPr lang="en-NZ" sz="500"/>
              <a:t>Make a claim about the merit of a solution to a problem caused when the environment changes and the types of plants and animals that live there may change.</a:t>
            </a:r>
            <a:endParaRPr sz="500"/>
          </a:p>
        </p:txBody>
      </p:sp>
      <p:cxnSp>
        <p:nvCxnSpPr>
          <p:cNvPr id="313" name="Google Shape;313;g32a25984371_0_573"/>
          <p:cNvCxnSpPr>
            <a:stCxn id="304" idx="0"/>
            <a:endCxn id="305" idx="2"/>
          </p:cNvCxnSpPr>
          <p:nvPr/>
        </p:nvCxnSpPr>
        <p:spPr>
          <a:xfrm rot="10800000">
            <a:off x="3626350" y="5603050"/>
            <a:ext cx="0" cy="165300"/>
          </a:xfrm>
          <a:prstGeom prst="straightConnector1">
            <a:avLst/>
          </a:prstGeom>
          <a:noFill/>
          <a:ln w="9525" cap="flat" cmpd="sng">
            <a:solidFill>
              <a:schemeClr val="dk2"/>
            </a:solidFill>
            <a:prstDash val="solid"/>
            <a:round/>
            <a:headEnd type="none" w="med" len="med"/>
            <a:tailEnd type="triangle" w="med" len="med"/>
          </a:ln>
        </p:spPr>
      </p:cxnSp>
      <p:sp>
        <p:nvSpPr>
          <p:cNvPr id="314" name="Google Shape;314;g32a25984371_0_573"/>
          <p:cNvSpPr/>
          <p:nvPr/>
        </p:nvSpPr>
        <p:spPr>
          <a:xfrm>
            <a:off x="4881850" y="4920250"/>
            <a:ext cx="1175400" cy="47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Implications and Solutions</a:t>
            </a:r>
            <a:endParaRPr sz="500" b="1"/>
          </a:p>
          <a:p>
            <a:pPr marL="0" lvl="0" indent="0" algn="l" rtl="0">
              <a:spcBef>
                <a:spcPts val="0"/>
              </a:spcBef>
              <a:spcAft>
                <a:spcPts val="0"/>
              </a:spcAft>
              <a:buNone/>
            </a:pPr>
            <a:r>
              <a:rPr lang="en-NZ" sz="500"/>
              <a:t>Construct an argument supported by evidence for how plants and animals can change the environment to meet their needs.</a:t>
            </a:r>
            <a:endParaRPr sz="500"/>
          </a:p>
        </p:txBody>
      </p:sp>
      <p:cxnSp>
        <p:nvCxnSpPr>
          <p:cNvPr id="315" name="Google Shape;315;g32a25984371_0_573"/>
          <p:cNvCxnSpPr>
            <a:stCxn id="305" idx="3"/>
            <a:endCxn id="314" idx="1"/>
          </p:cNvCxnSpPr>
          <p:nvPr/>
        </p:nvCxnSpPr>
        <p:spPr>
          <a:xfrm rot="10800000" flipH="1">
            <a:off x="4616800" y="5157500"/>
            <a:ext cx="265200" cy="269700"/>
          </a:xfrm>
          <a:prstGeom prst="straightConnector1">
            <a:avLst/>
          </a:prstGeom>
          <a:noFill/>
          <a:ln w="9525" cap="flat" cmpd="sng">
            <a:solidFill>
              <a:schemeClr val="dk2"/>
            </a:solidFill>
            <a:prstDash val="solid"/>
            <a:round/>
            <a:headEnd type="none" w="med" len="med"/>
            <a:tailEnd type="triangle" w="med" len="med"/>
          </a:ln>
        </p:spPr>
      </p:cxnSp>
      <p:cxnSp>
        <p:nvCxnSpPr>
          <p:cNvPr id="316" name="Google Shape;316;g32a25984371_0_573"/>
          <p:cNvCxnSpPr>
            <a:stCxn id="305" idx="0"/>
            <a:endCxn id="307" idx="2"/>
          </p:cNvCxnSpPr>
          <p:nvPr/>
        </p:nvCxnSpPr>
        <p:spPr>
          <a:xfrm rot="10800000">
            <a:off x="3256150" y="5033300"/>
            <a:ext cx="370200" cy="218100"/>
          </a:xfrm>
          <a:prstGeom prst="straightConnector1">
            <a:avLst/>
          </a:prstGeom>
          <a:noFill/>
          <a:ln w="9525" cap="flat" cmpd="sng">
            <a:solidFill>
              <a:schemeClr val="dk2"/>
            </a:solidFill>
            <a:prstDash val="solid"/>
            <a:round/>
            <a:headEnd type="none" w="med" len="med"/>
            <a:tailEnd type="triangle" w="med" len="med"/>
          </a:ln>
        </p:spPr>
      </p:cxnSp>
      <p:cxnSp>
        <p:nvCxnSpPr>
          <p:cNvPr id="317" name="Google Shape;317;g32a25984371_0_573"/>
          <p:cNvCxnSpPr>
            <a:stCxn id="307" idx="3"/>
            <a:endCxn id="312" idx="1"/>
          </p:cNvCxnSpPr>
          <p:nvPr/>
        </p:nvCxnSpPr>
        <p:spPr>
          <a:xfrm rot="10800000" flipH="1">
            <a:off x="3843725" y="4459575"/>
            <a:ext cx="188400" cy="270600"/>
          </a:xfrm>
          <a:prstGeom prst="straightConnector1">
            <a:avLst/>
          </a:prstGeom>
          <a:noFill/>
          <a:ln w="9525" cap="flat" cmpd="sng">
            <a:solidFill>
              <a:schemeClr val="dk2"/>
            </a:solidFill>
            <a:prstDash val="solid"/>
            <a:round/>
            <a:headEnd type="none" w="med" len="med"/>
            <a:tailEnd type="triangle" w="med" len="med"/>
          </a:ln>
        </p:spPr>
      </p:cxnSp>
      <p:cxnSp>
        <p:nvCxnSpPr>
          <p:cNvPr id="318" name="Google Shape;318;g32a25984371_0_573"/>
          <p:cNvCxnSpPr/>
          <p:nvPr/>
        </p:nvCxnSpPr>
        <p:spPr>
          <a:xfrm rot="10800000">
            <a:off x="5002550" y="4769050"/>
            <a:ext cx="58800" cy="147000"/>
          </a:xfrm>
          <a:prstGeom prst="straightConnector1">
            <a:avLst/>
          </a:prstGeom>
          <a:noFill/>
          <a:ln w="9525" cap="flat" cmpd="sng">
            <a:solidFill>
              <a:schemeClr val="dk2"/>
            </a:solidFill>
            <a:prstDash val="solid"/>
            <a:round/>
            <a:headEnd type="none" w="med" len="med"/>
            <a:tailEnd type="triangle" w="med" len="med"/>
          </a:ln>
        </p:spPr>
      </p:cxnSp>
      <p:cxnSp>
        <p:nvCxnSpPr>
          <p:cNvPr id="319" name="Google Shape;319;g32a25984371_0_573"/>
          <p:cNvCxnSpPr>
            <a:stCxn id="311" idx="2"/>
          </p:cNvCxnSpPr>
          <p:nvPr/>
        </p:nvCxnSpPr>
        <p:spPr>
          <a:xfrm>
            <a:off x="5684050" y="3117900"/>
            <a:ext cx="0" cy="1798200"/>
          </a:xfrm>
          <a:prstGeom prst="straightConnector1">
            <a:avLst/>
          </a:prstGeom>
          <a:noFill/>
          <a:ln w="9525" cap="flat" cmpd="sng">
            <a:solidFill>
              <a:schemeClr val="dk2"/>
            </a:solidFill>
            <a:prstDash val="solid"/>
            <a:round/>
            <a:headEnd type="triangle" w="med" len="med"/>
            <a:tailEnd type="none" w="med" len="med"/>
          </a:ln>
        </p:spPr>
      </p:cxnSp>
      <p:cxnSp>
        <p:nvCxnSpPr>
          <p:cNvPr id="320" name="Google Shape;320;g32a25984371_0_573"/>
          <p:cNvCxnSpPr>
            <a:stCxn id="312" idx="0"/>
            <a:endCxn id="308" idx="2"/>
          </p:cNvCxnSpPr>
          <p:nvPr/>
        </p:nvCxnSpPr>
        <p:spPr>
          <a:xfrm rot="10800000">
            <a:off x="4371850" y="3916450"/>
            <a:ext cx="248100" cy="240000"/>
          </a:xfrm>
          <a:prstGeom prst="straightConnector1">
            <a:avLst/>
          </a:prstGeom>
          <a:noFill/>
          <a:ln w="9525" cap="flat" cmpd="sng">
            <a:solidFill>
              <a:schemeClr val="dk2"/>
            </a:solidFill>
            <a:prstDash val="solid"/>
            <a:round/>
            <a:headEnd type="none" w="med" len="med"/>
            <a:tailEnd type="triangle" w="med" len="med"/>
          </a:ln>
        </p:spPr>
      </p:cxnSp>
      <p:cxnSp>
        <p:nvCxnSpPr>
          <p:cNvPr id="321" name="Google Shape;321;g32a25984371_0_573"/>
          <p:cNvCxnSpPr>
            <a:stCxn id="308" idx="0"/>
            <a:endCxn id="309" idx="2"/>
          </p:cNvCxnSpPr>
          <p:nvPr/>
        </p:nvCxnSpPr>
        <p:spPr>
          <a:xfrm rot="10800000">
            <a:off x="4371950" y="2614725"/>
            <a:ext cx="0" cy="772800"/>
          </a:xfrm>
          <a:prstGeom prst="straightConnector1">
            <a:avLst/>
          </a:prstGeom>
          <a:noFill/>
          <a:ln w="9525" cap="flat" cmpd="sng">
            <a:solidFill>
              <a:schemeClr val="dk2"/>
            </a:solidFill>
            <a:prstDash val="solid"/>
            <a:round/>
            <a:headEnd type="none" w="med" len="med"/>
            <a:tailEnd type="triangle" w="med" len="med"/>
          </a:ln>
        </p:spPr>
      </p:cxnSp>
      <p:cxnSp>
        <p:nvCxnSpPr>
          <p:cNvPr id="322" name="Google Shape;322;g32a25984371_0_573"/>
          <p:cNvCxnSpPr>
            <a:endCxn id="310" idx="2"/>
          </p:cNvCxnSpPr>
          <p:nvPr/>
        </p:nvCxnSpPr>
        <p:spPr>
          <a:xfrm rot="10800000">
            <a:off x="3127025" y="2724150"/>
            <a:ext cx="917700" cy="663900"/>
          </a:xfrm>
          <a:prstGeom prst="straightConnector1">
            <a:avLst/>
          </a:prstGeom>
          <a:noFill/>
          <a:ln w="9525" cap="flat" cmpd="sng">
            <a:solidFill>
              <a:schemeClr val="dk2"/>
            </a:solidFill>
            <a:prstDash val="solid"/>
            <a:round/>
            <a:headEnd type="none" w="med" len="med"/>
            <a:tailEnd type="triangle" w="med" len="med"/>
          </a:ln>
        </p:spPr>
      </p:cxnSp>
      <p:cxnSp>
        <p:nvCxnSpPr>
          <p:cNvPr id="323" name="Google Shape;323;g32a25984371_0_573"/>
          <p:cNvCxnSpPr>
            <a:stCxn id="311" idx="0"/>
          </p:cNvCxnSpPr>
          <p:nvPr/>
        </p:nvCxnSpPr>
        <p:spPr>
          <a:xfrm rot="10800000">
            <a:off x="5684050" y="1866000"/>
            <a:ext cx="0" cy="723000"/>
          </a:xfrm>
          <a:prstGeom prst="straightConnector1">
            <a:avLst/>
          </a:prstGeom>
          <a:noFill/>
          <a:ln w="9525" cap="flat" cmpd="sng">
            <a:solidFill>
              <a:srgbClr val="434343"/>
            </a:solidFill>
            <a:prstDash val="dash"/>
            <a:round/>
            <a:headEnd type="none" w="med" len="med"/>
            <a:tailEnd type="none" w="med" len="med"/>
          </a:ln>
        </p:spPr>
      </p:cxnSp>
      <p:pic>
        <p:nvPicPr>
          <p:cNvPr id="324" name="Google Shape;324;g32a25984371_0_573"/>
          <p:cNvPicPr preferRelativeResize="0"/>
          <p:nvPr/>
        </p:nvPicPr>
        <p:blipFill>
          <a:blip r:embed="rId5" cstate="screen">
            <a:alphaModFix amt="80000"/>
            <a:extLst>
              <a:ext uri="{28A0092B-C50C-407E-A947-70E740481C1C}">
                <a14:useLocalDpi xmlns:a14="http://schemas.microsoft.com/office/drawing/2010/main"/>
              </a:ext>
            </a:extLst>
          </a:blip>
          <a:stretch>
            <a:fillRect/>
          </a:stretch>
        </p:blipFill>
        <p:spPr>
          <a:xfrm>
            <a:off x="8084575" y="1129900"/>
            <a:ext cx="1641574" cy="1153423"/>
          </a:xfrm>
          <a:prstGeom prst="rect">
            <a:avLst/>
          </a:prstGeom>
          <a:noFill/>
          <a:ln>
            <a:noFill/>
          </a:ln>
        </p:spPr>
      </p:pic>
      <p:pic>
        <p:nvPicPr>
          <p:cNvPr id="325" name="Google Shape;325;g32a25984371_0_573"/>
          <p:cNvPicPr preferRelativeResize="0"/>
          <p:nvPr/>
        </p:nvPicPr>
        <p:blipFill rotWithShape="1">
          <a:blip r:embed="rId6" cstate="screen">
            <a:alphaModFix amt="70000"/>
            <a:extLst>
              <a:ext uri="{28A0092B-C50C-407E-A947-70E740481C1C}">
                <a14:useLocalDpi xmlns:a14="http://schemas.microsoft.com/office/drawing/2010/main"/>
              </a:ext>
            </a:extLst>
          </a:blip>
          <a:srcRect/>
          <a:stretch/>
        </p:blipFill>
        <p:spPr>
          <a:xfrm>
            <a:off x="7188163" y="1404300"/>
            <a:ext cx="836470" cy="920849"/>
          </a:xfrm>
          <a:prstGeom prst="rect">
            <a:avLst/>
          </a:prstGeom>
          <a:noFill/>
          <a:ln>
            <a:noFill/>
          </a:ln>
        </p:spPr>
      </p:pic>
      <p:sp>
        <p:nvSpPr>
          <p:cNvPr id="326" name="Google Shape;326;g32a25984371_0_573"/>
          <p:cNvSpPr txBox="1"/>
          <p:nvPr/>
        </p:nvSpPr>
        <p:spPr>
          <a:xfrm rot="-471686">
            <a:off x="6846410" y="1190107"/>
            <a:ext cx="1519985" cy="3076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b="1">
                <a:solidFill>
                  <a:srgbClr val="535353"/>
                </a:solidFill>
                <a:latin typeface="Caveat"/>
                <a:ea typeface="Caveat"/>
                <a:cs typeface="Caveat"/>
                <a:sym typeface="Caveat"/>
              </a:rPr>
              <a:t>Concept:</a:t>
            </a:r>
            <a:r>
              <a:rPr lang="en-NZ">
                <a:solidFill>
                  <a:srgbClr val="535353"/>
                </a:solidFill>
                <a:latin typeface="Caveat"/>
                <a:ea typeface="Caveat"/>
                <a:cs typeface="Caveat"/>
                <a:sym typeface="Caveat"/>
              </a:rPr>
              <a:t> </a:t>
            </a:r>
            <a:r>
              <a:rPr lang="en-NZ" sz="1200">
                <a:solidFill>
                  <a:srgbClr val="535353"/>
                </a:solidFill>
                <a:latin typeface="Caveat"/>
                <a:ea typeface="Caveat"/>
                <a:cs typeface="Caveat"/>
                <a:sym typeface="Caveat"/>
              </a:rPr>
              <a:t>behavioural adaptations</a:t>
            </a:r>
            <a:endParaRPr sz="1200">
              <a:solidFill>
                <a:srgbClr val="535353"/>
              </a:solidFill>
              <a:latin typeface="Caveat"/>
              <a:ea typeface="Caveat"/>
              <a:cs typeface="Caveat"/>
              <a:sym typeface="Caveat"/>
            </a:endParaRPr>
          </a:p>
        </p:txBody>
      </p:sp>
      <p:pic>
        <p:nvPicPr>
          <p:cNvPr id="327" name="Google Shape;327;g32a25984371_0_57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0360968">
            <a:off x="782960" y="5565700"/>
            <a:ext cx="1649738" cy="381046"/>
          </a:xfrm>
          <a:prstGeom prst="rect">
            <a:avLst/>
          </a:prstGeom>
          <a:noFill/>
          <a:ln>
            <a:noFill/>
          </a:ln>
        </p:spPr>
      </p:pic>
      <p:sp>
        <p:nvSpPr>
          <p:cNvPr id="328" name="Google Shape;328;g32a25984371_0_573"/>
          <p:cNvSpPr txBox="1"/>
          <p:nvPr/>
        </p:nvSpPr>
        <p:spPr>
          <a:xfrm rot="-416909">
            <a:off x="952632" y="5585218"/>
            <a:ext cx="1304380" cy="30795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900">
                <a:solidFill>
                  <a:srgbClr val="535353"/>
                </a:solidFill>
                <a:latin typeface="Caveat"/>
                <a:ea typeface="Caveat"/>
                <a:cs typeface="Caveat"/>
                <a:sym typeface="Caveat"/>
              </a:rPr>
              <a:t>Sampled from NSTA 9.7</a:t>
            </a:r>
            <a:endParaRPr sz="900">
              <a:solidFill>
                <a:srgbClr val="535353"/>
              </a:solidFill>
              <a:latin typeface="Caveat"/>
              <a:ea typeface="Caveat"/>
              <a:cs typeface="Caveat"/>
              <a:sym typeface="Caveat"/>
            </a:endParaRPr>
          </a:p>
        </p:txBody>
      </p:sp>
      <p:grpSp>
        <p:nvGrpSpPr>
          <p:cNvPr id="329" name="Google Shape;329;g32a25984371_0_573"/>
          <p:cNvGrpSpPr/>
          <p:nvPr/>
        </p:nvGrpSpPr>
        <p:grpSpPr>
          <a:xfrm>
            <a:off x="10020774" y="49459"/>
            <a:ext cx="2286115" cy="2025887"/>
            <a:chOff x="8884684" y="1351972"/>
            <a:chExt cx="1669185" cy="1479181"/>
          </a:xfrm>
        </p:grpSpPr>
        <p:pic>
          <p:nvPicPr>
            <p:cNvPr id="330" name="Google Shape;330;g32a25984371_0_57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103645">
              <a:off x="9044275" y="1312194"/>
              <a:ext cx="1350001" cy="1558737"/>
            </a:xfrm>
            <a:prstGeom prst="rect">
              <a:avLst/>
            </a:prstGeom>
            <a:noFill/>
            <a:ln>
              <a:noFill/>
            </a:ln>
            <a:effectLst>
              <a:outerShdw blurRad="57150" dist="19050" dir="1800000" algn="bl" rotWithShape="0">
                <a:srgbClr val="000000">
                  <a:alpha val="50000"/>
                </a:srgbClr>
              </a:outerShdw>
            </a:effectLst>
          </p:spPr>
        </p:pic>
        <p:pic>
          <p:nvPicPr>
            <p:cNvPr id="331" name="Google Shape;331;g32a25984371_0_573"/>
            <p:cNvPicPr preferRelativeResize="0"/>
            <p:nvPr/>
          </p:nvPicPr>
          <p:blipFill rotWithShape="1">
            <a:blip r:embed="rId9" cstate="screen">
              <a:alphaModFix/>
              <a:extLst>
                <a:ext uri="{28A0092B-C50C-407E-A947-70E740481C1C}">
                  <a14:useLocalDpi xmlns:a14="http://schemas.microsoft.com/office/drawing/2010/main"/>
                </a:ext>
              </a:extLst>
            </a:blip>
            <a:srcRect r="-10"/>
            <a:stretch/>
          </p:blipFill>
          <p:spPr>
            <a:xfrm rot="-296324">
              <a:off x="9045775" y="1515807"/>
              <a:ext cx="1338365" cy="1051695"/>
            </a:xfrm>
            <a:prstGeom prst="rect">
              <a:avLst/>
            </a:prstGeom>
            <a:noFill/>
            <a:ln>
              <a:noFill/>
            </a:ln>
          </p:spPr>
        </p:pic>
      </p:grpSp>
      <p:sp>
        <p:nvSpPr>
          <p:cNvPr id="332" name="Google Shape;332;g32a25984371_0_573"/>
          <p:cNvSpPr/>
          <p:nvPr/>
        </p:nvSpPr>
        <p:spPr>
          <a:xfrm rot="-224314">
            <a:off x="10439671" y="1708153"/>
            <a:ext cx="1665544" cy="2480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grpSp>
        <p:nvGrpSpPr>
          <p:cNvPr id="333" name="Google Shape;333;g32a25984371_0_573"/>
          <p:cNvGrpSpPr/>
          <p:nvPr/>
        </p:nvGrpSpPr>
        <p:grpSpPr>
          <a:xfrm rot="-333703">
            <a:off x="7458628" y="-177957"/>
            <a:ext cx="3078384" cy="2940668"/>
            <a:chOff x="8165719" y="177269"/>
            <a:chExt cx="2576431" cy="2461171"/>
          </a:xfrm>
        </p:grpSpPr>
        <p:grpSp>
          <p:nvGrpSpPr>
            <p:cNvPr id="334" name="Google Shape;334;g32a25984371_0_573"/>
            <p:cNvGrpSpPr/>
            <p:nvPr/>
          </p:nvGrpSpPr>
          <p:grpSpPr>
            <a:xfrm>
              <a:off x="8165719" y="177269"/>
              <a:ext cx="2576431" cy="2461171"/>
              <a:chOff x="6566982" y="678477"/>
              <a:chExt cx="1756498" cy="1639797"/>
            </a:xfrm>
          </p:grpSpPr>
          <p:pic>
            <p:nvPicPr>
              <p:cNvPr id="335" name="Google Shape;335;g32a25984371_0_573"/>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rot="6497324">
                <a:off x="6819021" y="780364"/>
                <a:ext cx="1252419" cy="1436022"/>
              </a:xfrm>
              <a:prstGeom prst="rect">
                <a:avLst/>
              </a:prstGeom>
              <a:noFill/>
              <a:ln>
                <a:noFill/>
              </a:ln>
              <a:effectLst>
                <a:outerShdw blurRad="57150" dist="19050" dir="1800000" algn="bl" rotWithShape="0">
                  <a:srgbClr val="000000">
                    <a:alpha val="50000"/>
                  </a:srgbClr>
                </a:outerShdw>
              </a:effectLst>
            </p:spPr>
          </p:pic>
          <p:pic>
            <p:nvPicPr>
              <p:cNvPr id="336" name="Google Shape;336;g32a25984371_0_573"/>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rot="1105611">
                <a:off x="6886334" y="966498"/>
                <a:ext cx="1203912" cy="887553"/>
              </a:xfrm>
              <a:prstGeom prst="rect">
                <a:avLst/>
              </a:prstGeom>
              <a:noFill/>
              <a:ln>
                <a:noFill/>
              </a:ln>
            </p:spPr>
          </p:pic>
        </p:grpSp>
        <p:sp>
          <p:nvSpPr>
            <p:cNvPr id="337" name="Google Shape;337;g32a25984371_0_573"/>
            <p:cNvSpPr/>
            <p:nvPr/>
          </p:nvSpPr>
          <p:spPr>
            <a:xfrm rot="1128031">
              <a:off x="8406300" y="1896652"/>
              <a:ext cx="1665353" cy="33811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Pāpāmoa College Science</a:t>
              </a:r>
              <a:endParaRPr sz="1200">
                <a:solidFill>
                  <a:srgbClr val="434343"/>
                </a:solidFill>
                <a:latin typeface="Caveat"/>
                <a:ea typeface="Caveat"/>
                <a:cs typeface="Caveat"/>
                <a:sym typeface="Caveat"/>
              </a:endParaRPr>
            </a:p>
          </p:txBody>
        </p:sp>
      </p:grpSp>
      <p:grpSp>
        <p:nvGrpSpPr>
          <p:cNvPr id="338" name="Google Shape;338;g32a25984371_0_573"/>
          <p:cNvGrpSpPr/>
          <p:nvPr/>
        </p:nvGrpSpPr>
        <p:grpSpPr>
          <a:xfrm>
            <a:off x="3754336" y="766405"/>
            <a:ext cx="3234394" cy="2589039"/>
            <a:chOff x="4253699" y="993206"/>
            <a:chExt cx="2744267" cy="2196707"/>
          </a:xfrm>
        </p:grpSpPr>
        <p:pic>
          <p:nvPicPr>
            <p:cNvPr id="339" name="Google Shape;339;g32a25984371_0_573"/>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rot="4873225">
              <a:off x="4691035" y="849785"/>
              <a:ext cx="1869597" cy="2483550"/>
            </a:xfrm>
            <a:prstGeom prst="rect">
              <a:avLst/>
            </a:prstGeom>
            <a:noFill/>
            <a:ln>
              <a:noFill/>
            </a:ln>
            <a:effectLst>
              <a:outerShdw blurRad="57150" dist="19050" dir="1800000" algn="bl" rotWithShape="0">
                <a:srgbClr val="000000">
                  <a:alpha val="50000"/>
                </a:srgbClr>
              </a:outerShdw>
            </a:effectLst>
          </p:spPr>
        </p:pic>
        <p:sp>
          <p:nvSpPr>
            <p:cNvPr id="340" name="Google Shape;340;g32a25984371_0_573"/>
            <p:cNvSpPr/>
            <p:nvPr/>
          </p:nvSpPr>
          <p:spPr>
            <a:xfrm rot="-457875">
              <a:off x="4797235" y="2702108"/>
              <a:ext cx="2109988" cy="2473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pic>
          <p:nvPicPr>
            <p:cNvPr id="341" name="Google Shape;341;g32a25984371_0_573"/>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rot="-501681">
              <a:off x="4571240" y="1292871"/>
              <a:ext cx="2133782" cy="1432179"/>
            </a:xfrm>
            <a:prstGeom prst="rect">
              <a:avLst/>
            </a:prstGeom>
            <a:noFill/>
            <a:ln>
              <a:noFill/>
            </a:ln>
          </p:spPr>
        </p:pic>
      </p:grpSp>
      <p:sp>
        <p:nvSpPr>
          <p:cNvPr id="342" name="Google Shape;342;g32a25984371_0_573"/>
          <p:cNvSpPr txBox="1"/>
          <p:nvPr/>
        </p:nvSpPr>
        <p:spPr>
          <a:xfrm flipH="1">
            <a:off x="189200" y="6343300"/>
            <a:ext cx="5341500" cy="5541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chemeClr val="dk1"/>
              </a:buClr>
              <a:buSzPts val="2400"/>
              <a:buFont typeface="Arial"/>
              <a:buNone/>
            </a:pPr>
            <a:r>
              <a:rPr lang="en-NZ" sz="600" i="1">
                <a:solidFill>
                  <a:srgbClr val="535353"/>
                </a:solidFill>
              </a:rPr>
              <a:t>All images licensed via Adobe Stock unless otherwise indicated.</a:t>
            </a:r>
            <a:br>
              <a:rPr lang="en-NZ" sz="600" i="1">
                <a:solidFill>
                  <a:srgbClr val="535353"/>
                </a:solidFill>
              </a:rPr>
            </a:br>
            <a:r>
              <a:rPr lang="en-NZ" sz="600" i="1">
                <a:solidFill>
                  <a:srgbClr val="535353"/>
                </a:solidFill>
              </a:rPr>
              <a:t>Monthly pest kill data courtesy of Predator Free Bay of Plenty.</a:t>
            </a:r>
            <a:br>
              <a:rPr lang="en-NZ" sz="600" i="1">
                <a:solidFill>
                  <a:srgbClr val="535353"/>
                </a:solidFill>
              </a:rPr>
            </a:br>
            <a:r>
              <a:rPr lang="en-NZ" sz="600" i="1">
                <a:solidFill>
                  <a:srgbClr val="535353"/>
                </a:solidFill>
              </a:rPr>
              <a:t>Willard, T. (2020). The NSTA atlas of the three dimensions. National Science Teaching Association.</a:t>
            </a:r>
            <a:endParaRPr sz="600" i="1">
              <a:solidFill>
                <a:srgbClr val="535353"/>
              </a:solidFill>
            </a:endParaRPr>
          </a:p>
          <a:p>
            <a:pPr marL="0" lvl="0" indent="0" algn="l" rtl="0">
              <a:spcBef>
                <a:spcPts val="0"/>
              </a:spcBef>
              <a:spcAft>
                <a:spcPts val="0"/>
              </a:spcAft>
              <a:buClr>
                <a:schemeClr val="dk1"/>
              </a:buClr>
              <a:buSzPts val="2400"/>
              <a:buFont typeface="Arial"/>
              <a:buNone/>
            </a:pPr>
            <a:r>
              <a:rPr lang="en-NZ" sz="600" i="1">
                <a:solidFill>
                  <a:srgbClr val="535353"/>
                </a:solidFill>
              </a:rPr>
              <a:t>Ministry of Education. (2000). Birds – Structure, function and adaptation. Learning Media Limited.</a:t>
            </a:r>
            <a:br>
              <a:rPr lang="en-NZ" sz="600" i="1">
                <a:solidFill>
                  <a:srgbClr val="535353"/>
                </a:solidFill>
              </a:rPr>
            </a:br>
            <a:endParaRPr sz="600" i="1">
              <a:solidFill>
                <a:srgbClr val="535353"/>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pic>
        <p:nvPicPr>
          <p:cNvPr id="347" name="Google Shape;347;g32a25984371_0_62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82050" y="916550"/>
            <a:ext cx="8856023" cy="5382524"/>
          </a:xfrm>
          <a:prstGeom prst="rect">
            <a:avLst/>
          </a:prstGeom>
          <a:noFill/>
          <a:ln>
            <a:noFill/>
          </a:ln>
          <a:effectLst>
            <a:outerShdw blurRad="57150" dist="19050" dir="5400000" algn="bl" rotWithShape="0">
              <a:srgbClr val="000000">
                <a:alpha val="50000"/>
              </a:srgbClr>
            </a:outerShdw>
          </a:effectLst>
        </p:spPr>
      </p:pic>
      <p:sp>
        <p:nvSpPr>
          <p:cNvPr id="348" name="Google Shape;348;g32a25984371_0_624"/>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37021"/>
              </a:buClr>
              <a:buSzPts val="1800"/>
              <a:buNone/>
            </a:pPr>
            <a:r>
              <a:rPr lang="en-NZ"/>
              <a:t>Where </a:t>
            </a:r>
            <a:r>
              <a:rPr lang="en-NZ" i="1" strike="sngStrike"/>
              <a:t>do</a:t>
            </a:r>
            <a:r>
              <a:rPr lang="en-NZ"/>
              <a:t> did I start?</a:t>
            </a:r>
            <a:endParaRPr/>
          </a:p>
        </p:txBody>
      </p:sp>
      <p:pic>
        <p:nvPicPr>
          <p:cNvPr id="349" name="Google Shape;349;g32a25984371_0_624"/>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9925" y="1216698"/>
            <a:ext cx="2158725" cy="1749723"/>
          </a:xfrm>
          <a:prstGeom prst="rect">
            <a:avLst/>
          </a:prstGeom>
          <a:noFill/>
          <a:ln>
            <a:noFill/>
          </a:ln>
          <a:effectLst>
            <a:outerShdw blurRad="57150" dist="19050" dir="5400000" algn="bl" rotWithShape="0">
              <a:srgbClr val="000000">
                <a:alpha val="50000"/>
              </a:srgbClr>
            </a:outerShdw>
          </a:effectLst>
        </p:spPr>
      </p:pic>
      <p:sp>
        <p:nvSpPr>
          <p:cNvPr id="350" name="Google Shape;350;g32a25984371_0_624"/>
          <p:cNvSpPr/>
          <p:nvPr/>
        </p:nvSpPr>
        <p:spPr>
          <a:xfrm>
            <a:off x="2635900" y="5768350"/>
            <a:ext cx="1980900" cy="28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Adaptations</a:t>
            </a:r>
            <a:endParaRPr sz="500" b="1"/>
          </a:p>
          <a:p>
            <a:pPr marL="0" lvl="0" indent="0" algn="l" rtl="0">
              <a:spcBef>
                <a:spcPts val="0"/>
              </a:spcBef>
              <a:spcAft>
                <a:spcPts val="0"/>
              </a:spcAft>
              <a:buNone/>
            </a:pPr>
            <a:r>
              <a:rPr lang="en-NZ" sz="500"/>
              <a:t>Use observations to describe patterns of what plants and animals need to survive.</a:t>
            </a:r>
            <a:endParaRPr sz="500"/>
          </a:p>
        </p:txBody>
      </p:sp>
      <p:sp>
        <p:nvSpPr>
          <p:cNvPr id="351" name="Google Shape;351;g32a25984371_0_624"/>
          <p:cNvSpPr/>
          <p:nvPr/>
        </p:nvSpPr>
        <p:spPr>
          <a:xfrm>
            <a:off x="2635900" y="5251400"/>
            <a:ext cx="1980900" cy="35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Habitats</a:t>
            </a:r>
            <a:endParaRPr sz="500" b="1"/>
          </a:p>
          <a:p>
            <a:pPr marL="0" lvl="0" indent="0" algn="l" rtl="0">
              <a:spcBef>
                <a:spcPts val="0"/>
              </a:spcBef>
              <a:spcAft>
                <a:spcPts val="0"/>
              </a:spcAft>
              <a:buNone/>
            </a:pPr>
            <a:r>
              <a:rPr lang="en-NZ" sz="500"/>
              <a:t>Use a model to represent the relationship between the needs of different plants and animals and the places they live.</a:t>
            </a:r>
            <a:endParaRPr sz="500"/>
          </a:p>
        </p:txBody>
      </p:sp>
      <p:sp>
        <p:nvSpPr>
          <p:cNvPr id="352" name="Google Shape;352;g32a25984371_0_624"/>
          <p:cNvSpPr/>
          <p:nvPr/>
        </p:nvSpPr>
        <p:spPr>
          <a:xfrm rot="30130">
            <a:off x="2357880" y="1146089"/>
            <a:ext cx="3696742" cy="6435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600" b="1">
                <a:solidFill>
                  <a:srgbClr val="434343"/>
                </a:solidFill>
              </a:rPr>
              <a:t>BIG IDEAS</a:t>
            </a:r>
            <a:br>
              <a:rPr lang="en-NZ" sz="600" b="1">
                <a:solidFill>
                  <a:srgbClr val="434343"/>
                </a:solidFill>
              </a:rPr>
            </a:br>
            <a:endParaRPr sz="600" b="1">
              <a:solidFill>
                <a:srgbClr val="434343"/>
              </a:solidFill>
            </a:endParaRPr>
          </a:p>
          <a:p>
            <a:pPr marL="0" lvl="0" indent="0" algn="l" rtl="0">
              <a:spcBef>
                <a:spcPts val="0"/>
              </a:spcBef>
              <a:spcAft>
                <a:spcPts val="0"/>
              </a:spcAft>
              <a:buNone/>
            </a:pPr>
            <a:r>
              <a:rPr lang="en-NZ" sz="600">
                <a:solidFill>
                  <a:srgbClr val="434343"/>
                </a:solidFill>
              </a:rPr>
              <a:t>- Living things’ specific structures have particular functions that contribute to their individual survival.</a:t>
            </a:r>
            <a:endParaRPr sz="600">
              <a:solidFill>
                <a:srgbClr val="434343"/>
              </a:solidFill>
            </a:endParaRPr>
          </a:p>
          <a:p>
            <a:pPr marL="0" lvl="0" indent="0" algn="l" rtl="0">
              <a:spcBef>
                <a:spcPts val="0"/>
              </a:spcBef>
              <a:spcAft>
                <a:spcPts val="0"/>
              </a:spcAft>
              <a:buNone/>
            </a:pPr>
            <a:r>
              <a:rPr lang="en-NZ" sz="600">
                <a:solidFill>
                  <a:srgbClr val="434343"/>
                </a:solidFill>
              </a:rPr>
              <a:t>- Relationships between structure and function evolve over many generations in response to the challenges of survival in the environment of the time.</a:t>
            </a:r>
            <a:endParaRPr sz="600">
              <a:solidFill>
                <a:srgbClr val="434343"/>
              </a:solidFill>
            </a:endParaRPr>
          </a:p>
        </p:txBody>
      </p:sp>
      <p:sp>
        <p:nvSpPr>
          <p:cNvPr id="353" name="Google Shape;353;g32a25984371_0_624"/>
          <p:cNvSpPr/>
          <p:nvPr/>
        </p:nvSpPr>
        <p:spPr>
          <a:xfrm>
            <a:off x="2668325" y="4427175"/>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Natural Selection</a:t>
            </a:r>
            <a:endParaRPr sz="500" b="1"/>
          </a:p>
          <a:p>
            <a:pPr marL="0" lvl="0" indent="0" algn="l" rtl="0">
              <a:spcBef>
                <a:spcPts val="0"/>
              </a:spcBef>
              <a:spcAft>
                <a:spcPts val="0"/>
              </a:spcAft>
              <a:buNone/>
            </a:pPr>
            <a:r>
              <a:rPr lang="en-NZ" sz="500"/>
              <a:t>Construct an argument with evidence that in a particular habitat some organisms can survive well, some survive less well, and some cannot survive at all.</a:t>
            </a:r>
            <a:endParaRPr sz="500"/>
          </a:p>
        </p:txBody>
      </p:sp>
      <p:sp>
        <p:nvSpPr>
          <p:cNvPr id="354" name="Google Shape;354;g32a25984371_0_624"/>
          <p:cNvSpPr/>
          <p:nvPr/>
        </p:nvSpPr>
        <p:spPr>
          <a:xfrm>
            <a:off x="3706550" y="3387525"/>
            <a:ext cx="1330800" cy="52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Selection Pressures</a:t>
            </a:r>
            <a:endParaRPr sz="500" b="1"/>
          </a:p>
          <a:p>
            <a:pPr marL="0" lvl="0" indent="0" algn="l" rtl="0">
              <a:spcBef>
                <a:spcPts val="0"/>
              </a:spcBef>
              <a:spcAft>
                <a:spcPts val="0"/>
              </a:spcAft>
              <a:buNone/>
            </a:pPr>
            <a:r>
              <a:rPr lang="en-NZ" sz="500"/>
              <a:t>Construct an argument supported by empirical evidence that changes to physical or biological components of an ecosystem affect populations.</a:t>
            </a:r>
            <a:endParaRPr sz="500"/>
          </a:p>
        </p:txBody>
      </p:sp>
      <p:sp>
        <p:nvSpPr>
          <p:cNvPr id="355" name="Google Shape;355;g32a25984371_0_624"/>
          <p:cNvSpPr/>
          <p:nvPr/>
        </p:nvSpPr>
        <p:spPr>
          <a:xfrm>
            <a:off x="3784238" y="2008675"/>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Resource Availability</a:t>
            </a:r>
            <a:endParaRPr sz="500" b="1"/>
          </a:p>
          <a:p>
            <a:pPr marL="0" lvl="0" indent="0" algn="l" rtl="0">
              <a:spcBef>
                <a:spcPts val="0"/>
              </a:spcBef>
              <a:spcAft>
                <a:spcPts val="0"/>
              </a:spcAft>
              <a:buNone/>
            </a:pPr>
            <a:r>
              <a:rPr lang="en-NZ" sz="500"/>
              <a:t>Analyse and interpret data to provide evidence for the effects of resource availability on organisms and populations of organisms in an ecosystem.</a:t>
            </a:r>
            <a:endParaRPr sz="500"/>
          </a:p>
        </p:txBody>
      </p:sp>
      <p:sp>
        <p:nvSpPr>
          <p:cNvPr id="356" name="Google Shape;356;g32a25984371_0_624"/>
          <p:cNvSpPr/>
          <p:nvPr/>
        </p:nvSpPr>
        <p:spPr>
          <a:xfrm>
            <a:off x="2668325" y="2118150"/>
            <a:ext cx="917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The Wider World</a:t>
            </a:r>
            <a:endParaRPr sz="500" b="1"/>
          </a:p>
          <a:p>
            <a:pPr marL="0" lvl="0" indent="0" algn="l" rtl="0">
              <a:spcBef>
                <a:spcPts val="0"/>
              </a:spcBef>
              <a:spcAft>
                <a:spcPts val="0"/>
              </a:spcAft>
              <a:buNone/>
            </a:pPr>
            <a:r>
              <a:rPr lang="en-NZ" sz="500"/>
              <a:t>Construct an explanation that predicts patterns of interactions among organisms across multiple ecosystems.</a:t>
            </a:r>
            <a:endParaRPr sz="500"/>
          </a:p>
        </p:txBody>
      </p:sp>
      <p:sp>
        <p:nvSpPr>
          <p:cNvPr id="357" name="Google Shape;357;g32a25984371_0_624"/>
          <p:cNvSpPr/>
          <p:nvPr/>
        </p:nvSpPr>
        <p:spPr>
          <a:xfrm>
            <a:off x="5207650" y="2589000"/>
            <a:ext cx="952800" cy="52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Resource Availability</a:t>
            </a:r>
            <a:endParaRPr sz="500" b="1"/>
          </a:p>
          <a:p>
            <a:pPr marL="0" lvl="0" indent="0" algn="l" rtl="0">
              <a:spcBef>
                <a:spcPts val="0"/>
              </a:spcBef>
              <a:spcAft>
                <a:spcPts val="0"/>
              </a:spcAft>
              <a:buNone/>
            </a:pPr>
            <a:r>
              <a:rPr lang="en-NZ" sz="500"/>
              <a:t>Evaluate competing design solutions for maintaining biodiversity and ecosystem services.</a:t>
            </a:r>
            <a:endParaRPr sz="500"/>
          </a:p>
        </p:txBody>
      </p:sp>
      <p:sp>
        <p:nvSpPr>
          <p:cNvPr id="358" name="Google Shape;358;g32a25984371_0_624"/>
          <p:cNvSpPr/>
          <p:nvPr/>
        </p:nvSpPr>
        <p:spPr>
          <a:xfrm>
            <a:off x="4032250" y="4156450"/>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Implications and Solutions</a:t>
            </a:r>
            <a:endParaRPr sz="500" b="1"/>
          </a:p>
          <a:p>
            <a:pPr marL="0" lvl="0" indent="0" algn="l" rtl="0">
              <a:spcBef>
                <a:spcPts val="0"/>
              </a:spcBef>
              <a:spcAft>
                <a:spcPts val="0"/>
              </a:spcAft>
              <a:buNone/>
            </a:pPr>
            <a:r>
              <a:rPr lang="en-NZ" sz="500"/>
              <a:t>Make a claim about the merit of a solution to a problem caused when the environment changes and the types of plants and animals that live there may change.</a:t>
            </a:r>
            <a:endParaRPr sz="500"/>
          </a:p>
        </p:txBody>
      </p:sp>
      <p:cxnSp>
        <p:nvCxnSpPr>
          <p:cNvPr id="359" name="Google Shape;359;g32a25984371_0_624"/>
          <p:cNvCxnSpPr>
            <a:stCxn id="350" idx="0"/>
            <a:endCxn id="351" idx="2"/>
          </p:cNvCxnSpPr>
          <p:nvPr/>
        </p:nvCxnSpPr>
        <p:spPr>
          <a:xfrm rot="10800000">
            <a:off x="3626350" y="5603050"/>
            <a:ext cx="0" cy="165300"/>
          </a:xfrm>
          <a:prstGeom prst="straightConnector1">
            <a:avLst/>
          </a:prstGeom>
          <a:noFill/>
          <a:ln w="9525" cap="flat" cmpd="sng">
            <a:solidFill>
              <a:schemeClr val="dk2"/>
            </a:solidFill>
            <a:prstDash val="solid"/>
            <a:round/>
            <a:headEnd type="none" w="med" len="med"/>
            <a:tailEnd type="triangle" w="med" len="med"/>
          </a:ln>
        </p:spPr>
      </p:cxnSp>
      <p:sp>
        <p:nvSpPr>
          <p:cNvPr id="360" name="Google Shape;360;g32a25984371_0_624"/>
          <p:cNvSpPr/>
          <p:nvPr/>
        </p:nvSpPr>
        <p:spPr>
          <a:xfrm>
            <a:off x="4881850" y="4920250"/>
            <a:ext cx="1175400" cy="47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Implications and Solutions</a:t>
            </a:r>
            <a:endParaRPr sz="500" b="1"/>
          </a:p>
          <a:p>
            <a:pPr marL="0" lvl="0" indent="0" algn="l" rtl="0">
              <a:spcBef>
                <a:spcPts val="0"/>
              </a:spcBef>
              <a:spcAft>
                <a:spcPts val="0"/>
              </a:spcAft>
              <a:buNone/>
            </a:pPr>
            <a:r>
              <a:rPr lang="en-NZ" sz="500"/>
              <a:t>Construct an argument supported by evidence for how plants and animals can change the environment to meet their needs.</a:t>
            </a:r>
            <a:endParaRPr sz="500"/>
          </a:p>
        </p:txBody>
      </p:sp>
      <p:cxnSp>
        <p:nvCxnSpPr>
          <p:cNvPr id="361" name="Google Shape;361;g32a25984371_0_624"/>
          <p:cNvCxnSpPr>
            <a:stCxn id="351" idx="3"/>
            <a:endCxn id="360" idx="1"/>
          </p:cNvCxnSpPr>
          <p:nvPr/>
        </p:nvCxnSpPr>
        <p:spPr>
          <a:xfrm rot="10800000" flipH="1">
            <a:off x="4616800" y="5157500"/>
            <a:ext cx="265200" cy="269700"/>
          </a:xfrm>
          <a:prstGeom prst="straightConnector1">
            <a:avLst/>
          </a:prstGeom>
          <a:noFill/>
          <a:ln w="9525" cap="flat" cmpd="sng">
            <a:solidFill>
              <a:schemeClr val="dk2"/>
            </a:solidFill>
            <a:prstDash val="solid"/>
            <a:round/>
            <a:headEnd type="none" w="med" len="med"/>
            <a:tailEnd type="triangle" w="med" len="med"/>
          </a:ln>
        </p:spPr>
      </p:cxnSp>
      <p:cxnSp>
        <p:nvCxnSpPr>
          <p:cNvPr id="362" name="Google Shape;362;g32a25984371_0_624"/>
          <p:cNvCxnSpPr>
            <a:stCxn id="351" idx="0"/>
            <a:endCxn id="353" idx="2"/>
          </p:cNvCxnSpPr>
          <p:nvPr/>
        </p:nvCxnSpPr>
        <p:spPr>
          <a:xfrm rot="10800000">
            <a:off x="3256150" y="5033300"/>
            <a:ext cx="370200" cy="218100"/>
          </a:xfrm>
          <a:prstGeom prst="straightConnector1">
            <a:avLst/>
          </a:prstGeom>
          <a:noFill/>
          <a:ln w="9525" cap="flat" cmpd="sng">
            <a:solidFill>
              <a:schemeClr val="dk2"/>
            </a:solidFill>
            <a:prstDash val="solid"/>
            <a:round/>
            <a:headEnd type="none" w="med" len="med"/>
            <a:tailEnd type="triangle" w="med" len="med"/>
          </a:ln>
        </p:spPr>
      </p:cxnSp>
      <p:cxnSp>
        <p:nvCxnSpPr>
          <p:cNvPr id="363" name="Google Shape;363;g32a25984371_0_624"/>
          <p:cNvCxnSpPr>
            <a:stCxn id="353" idx="3"/>
            <a:endCxn id="358" idx="1"/>
          </p:cNvCxnSpPr>
          <p:nvPr/>
        </p:nvCxnSpPr>
        <p:spPr>
          <a:xfrm rot="10800000" flipH="1">
            <a:off x="3843725" y="4459575"/>
            <a:ext cx="188400" cy="270600"/>
          </a:xfrm>
          <a:prstGeom prst="straightConnector1">
            <a:avLst/>
          </a:prstGeom>
          <a:noFill/>
          <a:ln w="9525" cap="flat" cmpd="sng">
            <a:solidFill>
              <a:schemeClr val="dk2"/>
            </a:solidFill>
            <a:prstDash val="solid"/>
            <a:round/>
            <a:headEnd type="none" w="med" len="med"/>
            <a:tailEnd type="triangle" w="med" len="med"/>
          </a:ln>
        </p:spPr>
      </p:cxnSp>
      <p:cxnSp>
        <p:nvCxnSpPr>
          <p:cNvPr id="364" name="Google Shape;364;g32a25984371_0_624"/>
          <p:cNvCxnSpPr/>
          <p:nvPr/>
        </p:nvCxnSpPr>
        <p:spPr>
          <a:xfrm rot="10800000">
            <a:off x="5002550" y="4769050"/>
            <a:ext cx="58800" cy="147000"/>
          </a:xfrm>
          <a:prstGeom prst="straightConnector1">
            <a:avLst/>
          </a:prstGeom>
          <a:noFill/>
          <a:ln w="9525" cap="flat" cmpd="sng">
            <a:solidFill>
              <a:schemeClr val="dk2"/>
            </a:solidFill>
            <a:prstDash val="solid"/>
            <a:round/>
            <a:headEnd type="none" w="med" len="med"/>
            <a:tailEnd type="triangle" w="med" len="med"/>
          </a:ln>
        </p:spPr>
      </p:cxnSp>
      <p:cxnSp>
        <p:nvCxnSpPr>
          <p:cNvPr id="365" name="Google Shape;365;g32a25984371_0_624"/>
          <p:cNvCxnSpPr>
            <a:stCxn id="357" idx="2"/>
          </p:cNvCxnSpPr>
          <p:nvPr/>
        </p:nvCxnSpPr>
        <p:spPr>
          <a:xfrm>
            <a:off x="5684050" y="3117900"/>
            <a:ext cx="0" cy="1798200"/>
          </a:xfrm>
          <a:prstGeom prst="straightConnector1">
            <a:avLst/>
          </a:prstGeom>
          <a:noFill/>
          <a:ln w="9525" cap="flat" cmpd="sng">
            <a:solidFill>
              <a:schemeClr val="dk2"/>
            </a:solidFill>
            <a:prstDash val="solid"/>
            <a:round/>
            <a:headEnd type="triangle" w="med" len="med"/>
            <a:tailEnd type="none" w="med" len="med"/>
          </a:ln>
        </p:spPr>
      </p:cxnSp>
      <p:cxnSp>
        <p:nvCxnSpPr>
          <p:cNvPr id="366" name="Google Shape;366;g32a25984371_0_624"/>
          <p:cNvCxnSpPr>
            <a:stCxn id="358" idx="0"/>
            <a:endCxn id="354" idx="2"/>
          </p:cNvCxnSpPr>
          <p:nvPr/>
        </p:nvCxnSpPr>
        <p:spPr>
          <a:xfrm rot="10800000">
            <a:off x="4371850" y="3916450"/>
            <a:ext cx="248100" cy="240000"/>
          </a:xfrm>
          <a:prstGeom prst="straightConnector1">
            <a:avLst/>
          </a:prstGeom>
          <a:noFill/>
          <a:ln w="9525" cap="flat" cmpd="sng">
            <a:solidFill>
              <a:schemeClr val="dk2"/>
            </a:solidFill>
            <a:prstDash val="solid"/>
            <a:round/>
            <a:headEnd type="none" w="med" len="med"/>
            <a:tailEnd type="triangle" w="med" len="med"/>
          </a:ln>
        </p:spPr>
      </p:cxnSp>
      <p:cxnSp>
        <p:nvCxnSpPr>
          <p:cNvPr id="367" name="Google Shape;367;g32a25984371_0_624"/>
          <p:cNvCxnSpPr>
            <a:stCxn id="354" idx="0"/>
            <a:endCxn id="355" idx="2"/>
          </p:cNvCxnSpPr>
          <p:nvPr/>
        </p:nvCxnSpPr>
        <p:spPr>
          <a:xfrm rot="10800000">
            <a:off x="4371950" y="2614725"/>
            <a:ext cx="0" cy="772800"/>
          </a:xfrm>
          <a:prstGeom prst="straightConnector1">
            <a:avLst/>
          </a:prstGeom>
          <a:noFill/>
          <a:ln w="9525" cap="flat" cmpd="sng">
            <a:solidFill>
              <a:schemeClr val="dk2"/>
            </a:solidFill>
            <a:prstDash val="solid"/>
            <a:round/>
            <a:headEnd type="none" w="med" len="med"/>
            <a:tailEnd type="triangle" w="med" len="med"/>
          </a:ln>
        </p:spPr>
      </p:cxnSp>
      <p:cxnSp>
        <p:nvCxnSpPr>
          <p:cNvPr id="368" name="Google Shape;368;g32a25984371_0_624"/>
          <p:cNvCxnSpPr>
            <a:endCxn id="356" idx="2"/>
          </p:cNvCxnSpPr>
          <p:nvPr/>
        </p:nvCxnSpPr>
        <p:spPr>
          <a:xfrm rot="10800000">
            <a:off x="3127025" y="2724150"/>
            <a:ext cx="917700" cy="663900"/>
          </a:xfrm>
          <a:prstGeom prst="straightConnector1">
            <a:avLst/>
          </a:prstGeom>
          <a:noFill/>
          <a:ln w="9525" cap="flat" cmpd="sng">
            <a:solidFill>
              <a:schemeClr val="dk2"/>
            </a:solidFill>
            <a:prstDash val="solid"/>
            <a:round/>
            <a:headEnd type="none" w="med" len="med"/>
            <a:tailEnd type="triangle" w="med" len="med"/>
          </a:ln>
        </p:spPr>
      </p:cxnSp>
      <p:cxnSp>
        <p:nvCxnSpPr>
          <p:cNvPr id="369" name="Google Shape;369;g32a25984371_0_624"/>
          <p:cNvCxnSpPr>
            <a:stCxn id="357" idx="0"/>
          </p:cNvCxnSpPr>
          <p:nvPr/>
        </p:nvCxnSpPr>
        <p:spPr>
          <a:xfrm rot="10800000">
            <a:off x="5684050" y="1866000"/>
            <a:ext cx="0" cy="723000"/>
          </a:xfrm>
          <a:prstGeom prst="straightConnector1">
            <a:avLst/>
          </a:prstGeom>
          <a:noFill/>
          <a:ln w="9525" cap="flat" cmpd="sng">
            <a:solidFill>
              <a:srgbClr val="434343"/>
            </a:solidFill>
            <a:prstDash val="dash"/>
            <a:round/>
            <a:headEnd type="none" w="med" len="med"/>
            <a:tailEnd type="none" w="med" len="med"/>
          </a:ln>
        </p:spPr>
      </p:cxnSp>
      <p:pic>
        <p:nvPicPr>
          <p:cNvPr id="370" name="Google Shape;370;g32a25984371_0_624"/>
          <p:cNvPicPr preferRelativeResize="0"/>
          <p:nvPr/>
        </p:nvPicPr>
        <p:blipFill>
          <a:blip r:embed="rId5" cstate="screen">
            <a:alphaModFix amt="80000"/>
            <a:extLst>
              <a:ext uri="{28A0092B-C50C-407E-A947-70E740481C1C}">
                <a14:useLocalDpi xmlns:a14="http://schemas.microsoft.com/office/drawing/2010/main"/>
              </a:ext>
            </a:extLst>
          </a:blip>
          <a:stretch>
            <a:fillRect/>
          </a:stretch>
        </p:blipFill>
        <p:spPr>
          <a:xfrm>
            <a:off x="8084575" y="1129900"/>
            <a:ext cx="1641574" cy="1153423"/>
          </a:xfrm>
          <a:prstGeom prst="rect">
            <a:avLst/>
          </a:prstGeom>
          <a:noFill/>
          <a:ln>
            <a:noFill/>
          </a:ln>
        </p:spPr>
      </p:pic>
      <p:pic>
        <p:nvPicPr>
          <p:cNvPr id="371" name="Google Shape;371;g32a25984371_0_624"/>
          <p:cNvPicPr preferRelativeResize="0"/>
          <p:nvPr/>
        </p:nvPicPr>
        <p:blipFill rotWithShape="1">
          <a:blip r:embed="rId6" cstate="screen">
            <a:alphaModFix amt="70000"/>
            <a:extLst>
              <a:ext uri="{28A0092B-C50C-407E-A947-70E740481C1C}">
                <a14:useLocalDpi xmlns:a14="http://schemas.microsoft.com/office/drawing/2010/main"/>
              </a:ext>
            </a:extLst>
          </a:blip>
          <a:srcRect/>
          <a:stretch/>
        </p:blipFill>
        <p:spPr>
          <a:xfrm>
            <a:off x="7188163" y="1404300"/>
            <a:ext cx="836470" cy="920849"/>
          </a:xfrm>
          <a:prstGeom prst="rect">
            <a:avLst/>
          </a:prstGeom>
          <a:noFill/>
          <a:ln>
            <a:noFill/>
          </a:ln>
        </p:spPr>
      </p:pic>
      <p:sp>
        <p:nvSpPr>
          <p:cNvPr id="372" name="Google Shape;372;g32a25984371_0_624"/>
          <p:cNvSpPr txBox="1"/>
          <p:nvPr/>
        </p:nvSpPr>
        <p:spPr>
          <a:xfrm rot="-471686">
            <a:off x="6846410" y="1190107"/>
            <a:ext cx="1519985" cy="3076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b="1">
                <a:solidFill>
                  <a:srgbClr val="535353"/>
                </a:solidFill>
                <a:latin typeface="Caveat"/>
                <a:ea typeface="Caveat"/>
                <a:cs typeface="Caveat"/>
                <a:sym typeface="Caveat"/>
              </a:rPr>
              <a:t>Concept:</a:t>
            </a:r>
            <a:r>
              <a:rPr lang="en-NZ">
                <a:solidFill>
                  <a:srgbClr val="535353"/>
                </a:solidFill>
                <a:latin typeface="Caveat"/>
                <a:ea typeface="Caveat"/>
                <a:cs typeface="Caveat"/>
                <a:sym typeface="Caveat"/>
              </a:rPr>
              <a:t> </a:t>
            </a:r>
            <a:r>
              <a:rPr lang="en-NZ" sz="1200">
                <a:solidFill>
                  <a:srgbClr val="535353"/>
                </a:solidFill>
                <a:latin typeface="Caveat"/>
                <a:ea typeface="Caveat"/>
                <a:cs typeface="Caveat"/>
                <a:sym typeface="Caveat"/>
              </a:rPr>
              <a:t>behavioural adaptations</a:t>
            </a:r>
            <a:endParaRPr sz="1200">
              <a:solidFill>
                <a:srgbClr val="535353"/>
              </a:solidFill>
              <a:latin typeface="Caveat"/>
              <a:ea typeface="Caveat"/>
              <a:cs typeface="Caveat"/>
              <a:sym typeface="Caveat"/>
            </a:endParaRPr>
          </a:p>
        </p:txBody>
      </p:sp>
      <p:pic>
        <p:nvPicPr>
          <p:cNvPr id="373" name="Google Shape;373;g32a25984371_0_62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10360968">
            <a:off x="782960" y="5565700"/>
            <a:ext cx="1649738" cy="381046"/>
          </a:xfrm>
          <a:prstGeom prst="rect">
            <a:avLst/>
          </a:prstGeom>
          <a:noFill/>
          <a:ln>
            <a:noFill/>
          </a:ln>
        </p:spPr>
      </p:pic>
      <p:sp>
        <p:nvSpPr>
          <p:cNvPr id="374" name="Google Shape;374;g32a25984371_0_624"/>
          <p:cNvSpPr txBox="1"/>
          <p:nvPr/>
        </p:nvSpPr>
        <p:spPr>
          <a:xfrm rot="-416909">
            <a:off x="952632" y="5585218"/>
            <a:ext cx="1304380" cy="30795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900">
                <a:solidFill>
                  <a:srgbClr val="535353"/>
                </a:solidFill>
                <a:latin typeface="Caveat"/>
                <a:ea typeface="Caveat"/>
                <a:cs typeface="Caveat"/>
                <a:sym typeface="Caveat"/>
              </a:rPr>
              <a:t>Sampled from NSTA 9.7</a:t>
            </a:r>
            <a:endParaRPr sz="900">
              <a:solidFill>
                <a:srgbClr val="535353"/>
              </a:solidFill>
              <a:latin typeface="Caveat"/>
              <a:ea typeface="Caveat"/>
              <a:cs typeface="Caveat"/>
              <a:sym typeface="Caveat"/>
            </a:endParaRPr>
          </a:p>
        </p:txBody>
      </p:sp>
      <p:grpSp>
        <p:nvGrpSpPr>
          <p:cNvPr id="375" name="Google Shape;375;g32a25984371_0_624"/>
          <p:cNvGrpSpPr/>
          <p:nvPr/>
        </p:nvGrpSpPr>
        <p:grpSpPr>
          <a:xfrm>
            <a:off x="10020774" y="49459"/>
            <a:ext cx="2286115" cy="2025887"/>
            <a:chOff x="8884684" y="1351972"/>
            <a:chExt cx="1669185" cy="1479181"/>
          </a:xfrm>
        </p:grpSpPr>
        <p:pic>
          <p:nvPicPr>
            <p:cNvPr id="376" name="Google Shape;376;g32a25984371_0_62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103645">
              <a:off x="9044275" y="1312194"/>
              <a:ext cx="1350001" cy="1558737"/>
            </a:xfrm>
            <a:prstGeom prst="rect">
              <a:avLst/>
            </a:prstGeom>
            <a:noFill/>
            <a:ln>
              <a:noFill/>
            </a:ln>
            <a:effectLst>
              <a:outerShdw blurRad="57150" dist="19050" dir="1800000" algn="bl" rotWithShape="0">
                <a:srgbClr val="000000">
                  <a:alpha val="50000"/>
                </a:srgbClr>
              </a:outerShdw>
            </a:effectLst>
          </p:spPr>
        </p:pic>
        <p:pic>
          <p:nvPicPr>
            <p:cNvPr id="377" name="Google Shape;377;g32a25984371_0_624"/>
            <p:cNvPicPr preferRelativeResize="0"/>
            <p:nvPr/>
          </p:nvPicPr>
          <p:blipFill rotWithShape="1">
            <a:blip r:embed="rId9" cstate="screen">
              <a:alphaModFix/>
              <a:extLst>
                <a:ext uri="{28A0092B-C50C-407E-A947-70E740481C1C}">
                  <a14:useLocalDpi xmlns:a14="http://schemas.microsoft.com/office/drawing/2010/main"/>
                </a:ext>
              </a:extLst>
            </a:blip>
            <a:srcRect r="-10"/>
            <a:stretch/>
          </p:blipFill>
          <p:spPr>
            <a:xfrm rot="-296324">
              <a:off x="9045775" y="1515807"/>
              <a:ext cx="1338365" cy="1051695"/>
            </a:xfrm>
            <a:prstGeom prst="rect">
              <a:avLst/>
            </a:prstGeom>
            <a:noFill/>
            <a:ln>
              <a:noFill/>
            </a:ln>
          </p:spPr>
        </p:pic>
      </p:grpSp>
      <p:sp>
        <p:nvSpPr>
          <p:cNvPr id="378" name="Google Shape;378;g32a25984371_0_624"/>
          <p:cNvSpPr/>
          <p:nvPr/>
        </p:nvSpPr>
        <p:spPr>
          <a:xfrm rot="-224314">
            <a:off x="10439671" y="1708153"/>
            <a:ext cx="1665544" cy="2480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grpSp>
        <p:nvGrpSpPr>
          <p:cNvPr id="379" name="Google Shape;379;g32a25984371_0_624"/>
          <p:cNvGrpSpPr/>
          <p:nvPr/>
        </p:nvGrpSpPr>
        <p:grpSpPr>
          <a:xfrm rot="-333703">
            <a:off x="7458628" y="-177957"/>
            <a:ext cx="3078384" cy="2940668"/>
            <a:chOff x="8165719" y="177269"/>
            <a:chExt cx="2576431" cy="2461171"/>
          </a:xfrm>
        </p:grpSpPr>
        <p:grpSp>
          <p:nvGrpSpPr>
            <p:cNvPr id="380" name="Google Shape;380;g32a25984371_0_624"/>
            <p:cNvGrpSpPr/>
            <p:nvPr/>
          </p:nvGrpSpPr>
          <p:grpSpPr>
            <a:xfrm>
              <a:off x="8165719" y="177269"/>
              <a:ext cx="2576431" cy="2461171"/>
              <a:chOff x="6566982" y="678477"/>
              <a:chExt cx="1756498" cy="1639797"/>
            </a:xfrm>
          </p:grpSpPr>
          <p:pic>
            <p:nvPicPr>
              <p:cNvPr id="381" name="Google Shape;381;g32a25984371_0_624"/>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rot="6497324">
                <a:off x="6819021" y="780364"/>
                <a:ext cx="1252419" cy="1436022"/>
              </a:xfrm>
              <a:prstGeom prst="rect">
                <a:avLst/>
              </a:prstGeom>
              <a:noFill/>
              <a:ln>
                <a:noFill/>
              </a:ln>
              <a:effectLst>
                <a:outerShdw blurRad="57150" dist="19050" dir="1800000" algn="bl" rotWithShape="0">
                  <a:srgbClr val="000000">
                    <a:alpha val="50000"/>
                  </a:srgbClr>
                </a:outerShdw>
              </a:effectLst>
            </p:spPr>
          </p:pic>
          <p:pic>
            <p:nvPicPr>
              <p:cNvPr id="382" name="Google Shape;382;g32a25984371_0_624"/>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rot="1105611">
                <a:off x="6886334" y="966498"/>
                <a:ext cx="1203912" cy="887553"/>
              </a:xfrm>
              <a:prstGeom prst="rect">
                <a:avLst/>
              </a:prstGeom>
              <a:noFill/>
              <a:ln>
                <a:noFill/>
              </a:ln>
            </p:spPr>
          </p:pic>
        </p:grpSp>
        <p:sp>
          <p:nvSpPr>
            <p:cNvPr id="383" name="Google Shape;383;g32a25984371_0_624"/>
            <p:cNvSpPr/>
            <p:nvPr/>
          </p:nvSpPr>
          <p:spPr>
            <a:xfrm rot="1128031">
              <a:off x="8406300" y="1896652"/>
              <a:ext cx="1665353" cy="33811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Pāpāmoa College Science</a:t>
              </a:r>
              <a:endParaRPr sz="1200">
                <a:solidFill>
                  <a:srgbClr val="434343"/>
                </a:solidFill>
                <a:latin typeface="Caveat"/>
                <a:ea typeface="Caveat"/>
                <a:cs typeface="Caveat"/>
                <a:sym typeface="Caveat"/>
              </a:endParaRPr>
            </a:p>
          </p:txBody>
        </p:sp>
      </p:grpSp>
      <p:grpSp>
        <p:nvGrpSpPr>
          <p:cNvPr id="384" name="Google Shape;384;g32a25984371_0_624"/>
          <p:cNvGrpSpPr/>
          <p:nvPr/>
        </p:nvGrpSpPr>
        <p:grpSpPr>
          <a:xfrm>
            <a:off x="3754336" y="766405"/>
            <a:ext cx="3234394" cy="2589039"/>
            <a:chOff x="4253699" y="993206"/>
            <a:chExt cx="2744267" cy="2196707"/>
          </a:xfrm>
        </p:grpSpPr>
        <p:pic>
          <p:nvPicPr>
            <p:cNvPr id="385" name="Google Shape;385;g32a25984371_0_624"/>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rot="4873225">
              <a:off x="4691035" y="849785"/>
              <a:ext cx="1869597" cy="2483550"/>
            </a:xfrm>
            <a:prstGeom prst="rect">
              <a:avLst/>
            </a:prstGeom>
            <a:noFill/>
            <a:ln>
              <a:noFill/>
            </a:ln>
            <a:effectLst>
              <a:outerShdw blurRad="57150" dist="19050" dir="1800000" algn="bl" rotWithShape="0">
                <a:srgbClr val="000000">
                  <a:alpha val="50000"/>
                </a:srgbClr>
              </a:outerShdw>
            </a:effectLst>
          </p:spPr>
        </p:pic>
        <p:sp>
          <p:nvSpPr>
            <p:cNvPr id="386" name="Google Shape;386;g32a25984371_0_624"/>
            <p:cNvSpPr/>
            <p:nvPr/>
          </p:nvSpPr>
          <p:spPr>
            <a:xfrm rot="-457875">
              <a:off x="4797235" y="2702108"/>
              <a:ext cx="2109988" cy="2473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pic>
          <p:nvPicPr>
            <p:cNvPr id="387" name="Google Shape;387;g32a25984371_0_624"/>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rot="-501681">
              <a:off x="4571240" y="1292871"/>
              <a:ext cx="2133782" cy="1432179"/>
            </a:xfrm>
            <a:prstGeom prst="rect">
              <a:avLst/>
            </a:prstGeom>
            <a:noFill/>
            <a:ln>
              <a:noFill/>
            </a:ln>
          </p:spPr>
        </p:pic>
      </p:grpSp>
      <p:pic>
        <p:nvPicPr>
          <p:cNvPr id="388" name="Google Shape;388;g32a25984371_0_624"/>
          <p:cNvPicPr preferRelativeResize="0"/>
          <p:nvPr/>
        </p:nvPicPr>
        <p:blipFill rotWithShape="1">
          <a:blip r:embed="rId14" cstate="screen">
            <a:alphaModFix amt="60000"/>
            <a:extLst>
              <a:ext uri="{28A0092B-C50C-407E-A947-70E740481C1C}">
                <a14:useLocalDpi xmlns:a14="http://schemas.microsoft.com/office/drawing/2010/main"/>
              </a:ext>
            </a:extLst>
          </a:blip>
          <a:srcRect/>
          <a:stretch/>
        </p:blipFill>
        <p:spPr>
          <a:xfrm>
            <a:off x="7525150" y="3318118"/>
            <a:ext cx="917402" cy="451158"/>
          </a:xfrm>
          <a:prstGeom prst="rect">
            <a:avLst/>
          </a:prstGeom>
          <a:noFill/>
          <a:ln>
            <a:noFill/>
          </a:ln>
        </p:spPr>
      </p:pic>
      <p:pic>
        <p:nvPicPr>
          <p:cNvPr id="389" name="Google Shape;389;g32a25984371_0_624"/>
          <p:cNvPicPr preferRelativeResize="0"/>
          <p:nvPr/>
        </p:nvPicPr>
        <p:blipFill rotWithShape="1">
          <a:blip r:embed="rId15" cstate="screen">
            <a:alphaModFix amt="70000"/>
            <a:extLst>
              <a:ext uri="{28A0092B-C50C-407E-A947-70E740481C1C}">
                <a14:useLocalDpi xmlns:a14="http://schemas.microsoft.com/office/drawing/2010/main"/>
              </a:ext>
            </a:extLst>
          </a:blip>
          <a:srcRect/>
          <a:stretch/>
        </p:blipFill>
        <p:spPr>
          <a:xfrm rot="282487">
            <a:off x="7176311" y="3807446"/>
            <a:ext cx="917400" cy="390084"/>
          </a:xfrm>
          <a:prstGeom prst="rect">
            <a:avLst/>
          </a:prstGeom>
          <a:noFill/>
          <a:ln>
            <a:noFill/>
          </a:ln>
        </p:spPr>
      </p:pic>
      <p:pic>
        <p:nvPicPr>
          <p:cNvPr id="390" name="Google Shape;390;g32a25984371_0_624"/>
          <p:cNvPicPr preferRelativeResize="0"/>
          <p:nvPr/>
        </p:nvPicPr>
        <p:blipFill rotWithShape="1">
          <a:blip r:embed="rId16" cstate="screen">
            <a:alphaModFix amt="80000"/>
            <a:extLst>
              <a:ext uri="{28A0092B-C50C-407E-A947-70E740481C1C}">
                <a14:useLocalDpi xmlns:a14="http://schemas.microsoft.com/office/drawing/2010/main"/>
              </a:ext>
            </a:extLst>
          </a:blip>
          <a:srcRect/>
          <a:stretch/>
        </p:blipFill>
        <p:spPr>
          <a:xfrm>
            <a:off x="8621525" y="3373575"/>
            <a:ext cx="1547701" cy="1142999"/>
          </a:xfrm>
          <a:prstGeom prst="rect">
            <a:avLst/>
          </a:prstGeom>
          <a:noFill/>
          <a:ln>
            <a:noFill/>
          </a:ln>
        </p:spPr>
      </p:pic>
      <p:sp>
        <p:nvSpPr>
          <p:cNvPr id="391" name="Google Shape;391;g32a25984371_0_624"/>
          <p:cNvSpPr txBox="1"/>
          <p:nvPr/>
        </p:nvSpPr>
        <p:spPr>
          <a:xfrm rot="179542">
            <a:off x="6986555" y="2800307"/>
            <a:ext cx="3540027" cy="40496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600" b="1">
                <a:solidFill>
                  <a:srgbClr val="535353"/>
                </a:solidFill>
                <a:latin typeface="Caveat"/>
                <a:ea typeface="Caveat"/>
                <a:cs typeface="Caveat"/>
                <a:sym typeface="Caveat"/>
              </a:rPr>
              <a:t>Nature of Science: </a:t>
            </a:r>
            <a:r>
              <a:rPr lang="en-NZ" sz="1600">
                <a:solidFill>
                  <a:srgbClr val="535353"/>
                </a:solidFill>
                <a:latin typeface="Caveat"/>
                <a:ea typeface="Caveat"/>
                <a:cs typeface="Caveat"/>
                <a:sym typeface="Caveat"/>
              </a:rPr>
              <a:t>Investigating in science</a:t>
            </a:r>
            <a:endParaRPr sz="1600">
              <a:solidFill>
                <a:srgbClr val="535353"/>
              </a:solidFill>
              <a:latin typeface="Caveat"/>
              <a:ea typeface="Caveat"/>
              <a:cs typeface="Caveat"/>
              <a:sym typeface="Caveat"/>
            </a:endParaRPr>
          </a:p>
        </p:txBody>
      </p:sp>
      <p:sp>
        <p:nvSpPr>
          <p:cNvPr id="392" name="Google Shape;392;g32a25984371_0_624"/>
          <p:cNvSpPr txBox="1"/>
          <p:nvPr/>
        </p:nvSpPr>
        <p:spPr>
          <a:xfrm flipH="1">
            <a:off x="189200" y="6343300"/>
            <a:ext cx="5341500" cy="5541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chemeClr val="dk1"/>
              </a:buClr>
              <a:buSzPts val="2400"/>
              <a:buFont typeface="Arial"/>
              <a:buNone/>
            </a:pPr>
            <a:r>
              <a:rPr lang="en-NZ" sz="600" i="1">
                <a:solidFill>
                  <a:srgbClr val="535353"/>
                </a:solidFill>
              </a:rPr>
              <a:t>All images licensed via Adobe Stock unless otherwise indicated.</a:t>
            </a:r>
            <a:br>
              <a:rPr lang="en-NZ" sz="600" i="1">
                <a:solidFill>
                  <a:srgbClr val="535353"/>
                </a:solidFill>
              </a:rPr>
            </a:br>
            <a:r>
              <a:rPr lang="en-NZ" sz="600" i="1">
                <a:solidFill>
                  <a:srgbClr val="535353"/>
                </a:solidFill>
              </a:rPr>
              <a:t>Monthly pest kill data courtesy of Predator Free Bay of Plenty.</a:t>
            </a:r>
            <a:br>
              <a:rPr lang="en-NZ" sz="600" i="1">
                <a:solidFill>
                  <a:srgbClr val="535353"/>
                </a:solidFill>
              </a:rPr>
            </a:br>
            <a:r>
              <a:rPr lang="en-NZ" sz="600" i="1">
                <a:solidFill>
                  <a:srgbClr val="535353"/>
                </a:solidFill>
              </a:rPr>
              <a:t>Willard, T. (2020). The NSTA atlas of the three dimensions. National Science Teaching Association.</a:t>
            </a:r>
            <a:endParaRPr sz="600" i="1">
              <a:solidFill>
                <a:srgbClr val="535353"/>
              </a:solidFill>
            </a:endParaRPr>
          </a:p>
          <a:p>
            <a:pPr marL="0" lvl="0" indent="0" algn="l" rtl="0">
              <a:spcBef>
                <a:spcPts val="0"/>
              </a:spcBef>
              <a:spcAft>
                <a:spcPts val="0"/>
              </a:spcAft>
              <a:buClr>
                <a:schemeClr val="dk1"/>
              </a:buClr>
              <a:buSzPts val="2400"/>
              <a:buFont typeface="Arial"/>
              <a:buNone/>
            </a:pPr>
            <a:r>
              <a:rPr lang="en-NZ" sz="600" i="1">
                <a:solidFill>
                  <a:srgbClr val="535353"/>
                </a:solidFill>
              </a:rPr>
              <a:t>Ministry of Education. (2000). Birds – Structure, function and adaptation. Learning Media Limited.</a:t>
            </a:r>
            <a:br>
              <a:rPr lang="en-NZ" sz="600" i="1">
                <a:solidFill>
                  <a:srgbClr val="535353"/>
                </a:solidFill>
              </a:rPr>
            </a:br>
            <a:endParaRPr sz="600" i="1">
              <a:solidFill>
                <a:srgbClr val="535353"/>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g32a25984371_0_50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82050" y="916550"/>
            <a:ext cx="8856023" cy="5382524"/>
          </a:xfrm>
          <a:prstGeom prst="rect">
            <a:avLst/>
          </a:prstGeom>
          <a:noFill/>
          <a:ln>
            <a:noFill/>
          </a:ln>
          <a:effectLst>
            <a:outerShdw blurRad="57150" dist="19050" dir="5400000" algn="bl" rotWithShape="0">
              <a:srgbClr val="000000">
                <a:alpha val="50000"/>
              </a:srgbClr>
            </a:outerShdw>
          </a:effectLst>
        </p:spPr>
      </p:pic>
      <p:sp>
        <p:nvSpPr>
          <p:cNvPr id="398" name="Google Shape;398;g32a25984371_0_507"/>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37021"/>
              </a:buClr>
              <a:buSzPts val="1800"/>
              <a:buNone/>
            </a:pPr>
            <a:r>
              <a:rPr lang="en-NZ"/>
              <a:t>Where </a:t>
            </a:r>
            <a:r>
              <a:rPr lang="en-NZ" i="1" strike="sngStrike"/>
              <a:t>do</a:t>
            </a:r>
            <a:r>
              <a:rPr lang="en-NZ"/>
              <a:t> did I start?</a:t>
            </a:r>
            <a:endParaRPr/>
          </a:p>
        </p:txBody>
      </p:sp>
      <p:pic>
        <p:nvPicPr>
          <p:cNvPr id="399" name="Google Shape;399;g32a25984371_0_507"/>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9925" y="1216698"/>
            <a:ext cx="2158725" cy="1749723"/>
          </a:xfrm>
          <a:prstGeom prst="rect">
            <a:avLst/>
          </a:prstGeom>
          <a:noFill/>
          <a:ln>
            <a:noFill/>
          </a:ln>
          <a:effectLst>
            <a:outerShdw blurRad="57150" dist="19050" dir="5400000" algn="bl" rotWithShape="0">
              <a:srgbClr val="000000">
                <a:alpha val="50000"/>
              </a:srgbClr>
            </a:outerShdw>
          </a:effectLst>
        </p:spPr>
      </p:pic>
      <p:sp>
        <p:nvSpPr>
          <p:cNvPr id="400" name="Google Shape;400;g32a25984371_0_507"/>
          <p:cNvSpPr/>
          <p:nvPr/>
        </p:nvSpPr>
        <p:spPr>
          <a:xfrm>
            <a:off x="2635900" y="5768350"/>
            <a:ext cx="1980900" cy="28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Adaptations</a:t>
            </a:r>
            <a:endParaRPr sz="500" b="1"/>
          </a:p>
          <a:p>
            <a:pPr marL="0" lvl="0" indent="0" algn="l" rtl="0">
              <a:spcBef>
                <a:spcPts val="0"/>
              </a:spcBef>
              <a:spcAft>
                <a:spcPts val="0"/>
              </a:spcAft>
              <a:buNone/>
            </a:pPr>
            <a:r>
              <a:rPr lang="en-NZ" sz="500"/>
              <a:t>Use observations to describe patterns of what plants and animals need to survive.</a:t>
            </a:r>
            <a:endParaRPr sz="500"/>
          </a:p>
        </p:txBody>
      </p:sp>
      <p:sp>
        <p:nvSpPr>
          <p:cNvPr id="401" name="Google Shape;401;g32a25984371_0_507"/>
          <p:cNvSpPr/>
          <p:nvPr/>
        </p:nvSpPr>
        <p:spPr>
          <a:xfrm>
            <a:off x="2635900" y="5251400"/>
            <a:ext cx="1980900" cy="35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Habitats</a:t>
            </a:r>
            <a:endParaRPr sz="500" b="1"/>
          </a:p>
          <a:p>
            <a:pPr marL="0" lvl="0" indent="0" algn="l" rtl="0">
              <a:spcBef>
                <a:spcPts val="0"/>
              </a:spcBef>
              <a:spcAft>
                <a:spcPts val="0"/>
              </a:spcAft>
              <a:buNone/>
            </a:pPr>
            <a:r>
              <a:rPr lang="en-NZ" sz="500"/>
              <a:t>Use a model to represent the relationship between the needs of different plants and animals and the places they live.</a:t>
            </a:r>
            <a:endParaRPr sz="500"/>
          </a:p>
        </p:txBody>
      </p:sp>
      <p:sp>
        <p:nvSpPr>
          <p:cNvPr id="402" name="Google Shape;402;g32a25984371_0_507"/>
          <p:cNvSpPr/>
          <p:nvPr/>
        </p:nvSpPr>
        <p:spPr>
          <a:xfrm rot="30130">
            <a:off x="2357880" y="1146089"/>
            <a:ext cx="3696742" cy="6435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600" b="1">
                <a:solidFill>
                  <a:srgbClr val="434343"/>
                </a:solidFill>
              </a:rPr>
              <a:t>BIG IDEAS</a:t>
            </a:r>
            <a:br>
              <a:rPr lang="en-NZ" sz="600" b="1">
                <a:solidFill>
                  <a:srgbClr val="434343"/>
                </a:solidFill>
              </a:rPr>
            </a:br>
            <a:endParaRPr sz="600" b="1">
              <a:solidFill>
                <a:srgbClr val="434343"/>
              </a:solidFill>
            </a:endParaRPr>
          </a:p>
          <a:p>
            <a:pPr marL="0" lvl="0" indent="0" algn="l" rtl="0">
              <a:spcBef>
                <a:spcPts val="0"/>
              </a:spcBef>
              <a:spcAft>
                <a:spcPts val="0"/>
              </a:spcAft>
              <a:buNone/>
            </a:pPr>
            <a:r>
              <a:rPr lang="en-NZ" sz="600">
                <a:solidFill>
                  <a:srgbClr val="434343"/>
                </a:solidFill>
              </a:rPr>
              <a:t>- Living things’ specific structures have particular functions that contribute to their individual survival.</a:t>
            </a:r>
            <a:endParaRPr sz="600">
              <a:solidFill>
                <a:srgbClr val="434343"/>
              </a:solidFill>
            </a:endParaRPr>
          </a:p>
          <a:p>
            <a:pPr marL="0" lvl="0" indent="0" algn="l" rtl="0">
              <a:spcBef>
                <a:spcPts val="0"/>
              </a:spcBef>
              <a:spcAft>
                <a:spcPts val="0"/>
              </a:spcAft>
              <a:buNone/>
            </a:pPr>
            <a:r>
              <a:rPr lang="en-NZ" sz="600">
                <a:solidFill>
                  <a:srgbClr val="434343"/>
                </a:solidFill>
              </a:rPr>
              <a:t>- Relationships between structure and function evolve over many generations in response to the challenges of survival in the environment of the time.</a:t>
            </a:r>
            <a:endParaRPr sz="600">
              <a:solidFill>
                <a:srgbClr val="434343"/>
              </a:solidFill>
            </a:endParaRPr>
          </a:p>
        </p:txBody>
      </p:sp>
      <p:sp>
        <p:nvSpPr>
          <p:cNvPr id="403" name="Google Shape;403;g32a25984371_0_507"/>
          <p:cNvSpPr/>
          <p:nvPr/>
        </p:nvSpPr>
        <p:spPr>
          <a:xfrm>
            <a:off x="2668325" y="4427175"/>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Natural Selection</a:t>
            </a:r>
            <a:endParaRPr sz="500" b="1"/>
          </a:p>
          <a:p>
            <a:pPr marL="0" lvl="0" indent="0" algn="l" rtl="0">
              <a:spcBef>
                <a:spcPts val="0"/>
              </a:spcBef>
              <a:spcAft>
                <a:spcPts val="0"/>
              </a:spcAft>
              <a:buNone/>
            </a:pPr>
            <a:r>
              <a:rPr lang="en-NZ" sz="500"/>
              <a:t>Construct an argument with evidence that in a particular habitat some organisms can survive well, some survive less well, and some cannot survive at all.</a:t>
            </a:r>
            <a:endParaRPr sz="500"/>
          </a:p>
        </p:txBody>
      </p:sp>
      <p:sp>
        <p:nvSpPr>
          <p:cNvPr id="404" name="Google Shape;404;g32a25984371_0_507"/>
          <p:cNvSpPr/>
          <p:nvPr/>
        </p:nvSpPr>
        <p:spPr>
          <a:xfrm>
            <a:off x="3706550" y="3387525"/>
            <a:ext cx="1330800" cy="52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Selection Pressures</a:t>
            </a:r>
            <a:endParaRPr sz="500" b="1"/>
          </a:p>
          <a:p>
            <a:pPr marL="0" lvl="0" indent="0" algn="l" rtl="0">
              <a:spcBef>
                <a:spcPts val="0"/>
              </a:spcBef>
              <a:spcAft>
                <a:spcPts val="0"/>
              </a:spcAft>
              <a:buNone/>
            </a:pPr>
            <a:r>
              <a:rPr lang="en-NZ" sz="500"/>
              <a:t>Construct an argument supported by empirical evidence that changes to physical or biological components of an ecosystem affect populations.</a:t>
            </a:r>
            <a:endParaRPr sz="500"/>
          </a:p>
        </p:txBody>
      </p:sp>
      <p:sp>
        <p:nvSpPr>
          <p:cNvPr id="405" name="Google Shape;405;g32a25984371_0_507"/>
          <p:cNvSpPr/>
          <p:nvPr/>
        </p:nvSpPr>
        <p:spPr>
          <a:xfrm>
            <a:off x="3784238" y="2008675"/>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Resource Availability</a:t>
            </a:r>
            <a:endParaRPr sz="500" b="1"/>
          </a:p>
          <a:p>
            <a:pPr marL="0" lvl="0" indent="0" algn="l" rtl="0">
              <a:spcBef>
                <a:spcPts val="0"/>
              </a:spcBef>
              <a:spcAft>
                <a:spcPts val="0"/>
              </a:spcAft>
              <a:buNone/>
            </a:pPr>
            <a:r>
              <a:rPr lang="en-NZ" sz="500"/>
              <a:t>Analyse and interpret data to provide evidence for the effects of resource availability on organisms and populations of organisms in an ecosystem.</a:t>
            </a:r>
            <a:endParaRPr sz="500"/>
          </a:p>
        </p:txBody>
      </p:sp>
      <p:sp>
        <p:nvSpPr>
          <p:cNvPr id="406" name="Google Shape;406;g32a25984371_0_507"/>
          <p:cNvSpPr/>
          <p:nvPr/>
        </p:nvSpPr>
        <p:spPr>
          <a:xfrm>
            <a:off x="2668325" y="2118150"/>
            <a:ext cx="917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The Wider World</a:t>
            </a:r>
            <a:endParaRPr sz="500" b="1"/>
          </a:p>
          <a:p>
            <a:pPr marL="0" lvl="0" indent="0" algn="l" rtl="0">
              <a:spcBef>
                <a:spcPts val="0"/>
              </a:spcBef>
              <a:spcAft>
                <a:spcPts val="0"/>
              </a:spcAft>
              <a:buNone/>
            </a:pPr>
            <a:r>
              <a:rPr lang="en-NZ" sz="500"/>
              <a:t>Construct an explanation that predicts patterns of interactions among organisms across multiple ecosystems.</a:t>
            </a:r>
            <a:endParaRPr sz="500"/>
          </a:p>
        </p:txBody>
      </p:sp>
      <p:sp>
        <p:nvSpPr>
          <p:cNvPr id="407" name="Google Shape;407;g32a25984371_0_507"/>
          <p:cNvSpPr/>
          <p:nvPr/>
        </p:nvSpPr>
        <p:spPr>
          <a:xfrm>
            <a:off x="5207650" y="2589000"/>
            <a:ext cx="952800" cy="52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Resource Availability</a:t>
            </a:r>
            <a:endParaRPr sz="500" b="1"/>
          </a:p>
          <a:p>
            <a:pPr marL="0" lvl="0" indent="0" algn="l" rtl="0">
              <a:spcBef>
                <a:spcPts val="0"/>
              </a:spcBef>
              <a:spcAft>
                <a:spcPts val="0"/>
              </a:spcAft>
              <a:buNone/>
            </a:pPr>
            <a:r>
              <a:rPr lang="en-NZ" sz="500"/>
              <a:t>Evaluate competing design solutions for maintaining biodiversity and ecosystem services.</a:t>
            </a:r>
            <a:endParaRPr sz="500"/>
          </a:p>
        </p:txBody>
      </p:sp>
      <p:sp>
        <p:nvSpPr>
          <p:cNvPr id="408" name="Google Shape;408;g32a25984371_0_507"/>
          <p:cNvSpPr/>
          <p:nvPr/>
        </p:nvSpPr>
        <p:spPr>
          <a:xfrm>
            <a:off x="4032250" y="4156450"/>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Implications and Solutions</a:t>
            </a:r>
            <a:endParaRPr sz="500" b="1"/>
          </a:p>
          <a:p>
            <a:pPr marL="0" lvl="0" indent="0" algn="l" rtl="0">
              <a:spcBef>
                <a:spcPts val="0"/>
              </a:spcBef>
              <a:spcAft>
                <a:spcPts val="0"/>
              </a:spcAft>
              <a:buNone/>
            </a:pPr>
            <a:r>
              <a:rPr lang="en-NZ" sz="500"/>
              <a:t>Make a claim about the merit of a solution to a problem caused when the environment changes and the types of plants and animals that live there may change.</a:t>
            </a:r>
            <a:endParaRPr sz="500"/>
          </a:p>
        </p:txBody>
      </p:sp>
      <p:cxnSp>
        <p:nvCxnSpPr>
          <p:cNvPr id="409" name="Google Shape;409;g32a25984371_0_507"/>
          <p:cNvCxnSpPr>
            <a:stCxn id="400" idx="0"/>
            <a:endCxn id="401" idx="2"/>
          </p:cNvCxnSpPr>
          <p:nvPr/>
        </p:nvCxnSpPr>
        <p:spPr>
          <a:xfrm rot="10800000">
            <a:off x="3626350" y="5603050"/>
            <a:ext cx="0" cy="165300"/>
          </a:xfrm>
          <a:prstGeom prst="straightConnector1">
            <a:avLst/>
          </a:prstGeom>
          <a:noFill/>
          <a:ln w="9525" cap="flat" cmpd="sng">
            <a:solidFill>
              <a:schemeClr val="dk2"/>
            </a:solidFill>
            <a:prstDash val="solid"/>
            <a:round/>
            <a:headEnd type="none" w="med" len="med"/>
            <a:tailEnd type="triangle" w="med" len="med"/>
          </a:ln>
        </p:spPr>
      </p:cxnSp>
      <p:sp>
        <p:nvSpPr>
          <p:cNvPr id="410" name="Google Shape;410;g32a25984371_0_507"/>
          <p:cNvSpPr/>
          <p:nvPr/>
        </p:nvSpPr>
        <p:spPr>
          <a:xfrm>
            <a:off x="4881850" y="4920250"/>
            <a:ext cx="1175400" cy="47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Implications and Solutions</a:t>
            </a:r>
            <a:endParaRPr sz="500" b="1"/>
          </a:p>
          <a:p>
            <a:pPr marL="0" lvl="0" indent="0" algn="l" rtl="0">
              <a:spcBef>
                <a:spcPts val="0"/>
              </a:spcBef>
              <a:spcAft>
                <a:spcPts val="0"/>
              </a:spcAft>
              <a:buNone/>
            </a:pPr>
            <a:r>
              <a:rPr lang="en-NZ" sz="500"/>
              <a:t>Construct an argument supported by evidence for how plants and animals can change the environment to meet their needs.</a:t>
            </a:r>
            <a:endParaRPr sz="500"/>
          </a:p>
        </p:txBody>
      </p:sp>
      <p:cxnSp>
        <p:nvCxnSpPr>
          <p:cNvPr id="411" name="Google Shape;411;g32a25984371_0_507"/>
          <p:cNvCxnSpPr>
            <a:stCxn id="401" idx="3"/>
            <a:endCxn id="410" idx="1"/>
          </p:cNvCxnSpPr>
          <p:nvPr/>
        </p:nvCxnSpPr>
        <p:spPr>
          <a:xfrm rot="10800000" flipH="1">
            <a:off x="4616800" y="5157500"/>
            <a:ext cx="265200" cy="269700"/>
          </a:xfrm>
          <a:prstGeom prst="straightConnector1">
            <a:avLst/>
          </a:prstGeom>
          <a:noFill/>
          <a:ln w="9525" cap="flat" cmpd="sng">
            <a:solidFill>
              <a:schemeClr val="dk2"/>
            </a:solidFill>
            <a:prstDash val="solid"/>
            <a:round/>
            <a:headEnd type="none" w="med" len="med"/>
            <a:tailEnd type="triangle" w="med" len="med"/>
          </a:ln>
        </p:spPr>
      </p:cxnSp>
      <p:cxnSp>
        <p:nvCxnSpPr>
          <p:cNvPr id="412" name="Google Shape;412;g32a25984371_0_507"/>
          <p:cNvCxnSpPr>
            <a:stCxn id="401" idx="0"/>
            <a:endCxn id="403" idx="2"/>
          </p:cNvCxnSpPr>
          <p:nvPr/>
        </p:nvCxnSpPr>
        <p:spPr>
          <a:xfrm rot="10800000">
            <a:off x="3256150" y="5033300"/>
            <a:ext cx="370200" cy="218100"/>
          </a:xfrm>
          <a:prstGeom prst="straightConnector1">
            <a:avLst/>
          </a:prstGeom>
          <a:noFill/>
          <a:ln w="9525" cap="flat" cmpd="sng">
            <a:solidFill>
              <a:schemeClr val="dk2"/>
            </a:solidFill>
            <a:prstDash val="solid"/>
            <a:round/>
            <a:headEnd type="none" w="med" len="med"/>
            <a:tailEnd type="triangle" w="med" len="med"/>
          </a:ln>
        </p:spPr>
      </p:cxnSp>
      <p:cxnSp>
        <p:nvCxnSpPr>
          <p:cNvPr id="413" name="Google Shape;413;g32a25984371_0_507"/>
          <p:cNvCxnSpPr>
            <a:stCxn id="403" idx="3"/>
            <a:endCxn id="408" idx="1"/>
          </p:cNvCxnSpPr>
          <p:nvPr/>
        </p:nvCxnSpPr>
        <p:spPr>
          <a:xfrm rot="10800000" flipH="1">
            <a:off x="3843725" y="4459575"/>
            <a:ext cx="188400" cy="270600"/>
          </a:xfrm>
          <a:prstGeom prst="straightConnector1">
            <a:avLst/>
          </a:prstGeom>
          <a:noFill/>
          <a:ln w="9525" cap="flat" cmpd="sng">
            <a:solidFill>
              <a:schemeClr val="dk2"/>
            </a:solidFill>
            <a:prstDash val="solid"/>
            <a:round/>
            <a:headEnd type="none" w="med" len="med"/>
            <a:tailEnd type="triangle" w="med" len="med"/>
          </a:ln>
        </p:spPr>
      </p:cxnSp>
      <p:cxnSp>
        <p:nvCxnSpPr>
          <p:cNvPr id="414" name="Google Shape;414;g32a25984371_0_507"/>
          <p:cNvCxnSpPr/>
          <p:nvPr/>
        </p:nvCxnSpPr>
        <p:spPr>
          <a:xfrm rot="10800000">
            <a:off x="5002550" y="4769050"/>
            <a:ext cx="58800" cy="147000"/>
          </a:xfrm>
          <a:prstGeom prst="straightConnector1">
            <a:avLst/>
          </a:prstGeom>
          <a:noFill/>
          <a:ln w="9525" cap="flat" cmpd="sng">
            <a:solidFill>
              <a:schemeClr val="dk2"/>
            </a:solidFill>
            <a:prstDash val="solid"/>
            <a:round/>
            <a:headEnd type="none" w="med" len="med"/>
            <a:tailEnd type="triangle" w="med" len="med"/>
          </a:ln>
        </p:spPr>
      </p:cxnSp>
      <p:cxnSp>
        <p:nvCxnSpPr>
          <p:cNvPr id="415" name="Google Shape;415;g32a25984371_0_507"/>
          <p:cNvCxnSpPr>
            <a:stCxn id="407" idx="2"/>
          </p:cNvCxnSpPr>
          <p:nvPr/>
        </p:nvCxnSpPr>
        <p:spPr>
          <a:xfrm>
            <a:off x="5684050" y="3117900"/>
            <a:ext cx="0" cy="1798200"/>
          </a:xfrm>
          <a:prstGeom prst="straightConnector1">
            <a:avLst/>
          </a:prstGeom>
          <a:noFill/>
          <a:ln w="9525" cap="flat" cmpd="sng">
            <a:solidFill>
              <a:schemeClr val="dk2"/>
            </a:solidFill>
            <a:prstDash val="solid"/>
            <a:round/>
            <a:headEnd type="triangle" w="med" len="med"/>
            <a:tailEnd type="none" w="med" len="med"/>
          </a:ln>
        </p:spPr>
      </p:cxnSp>
      <p:cxnSp>
        <p:nvCxnSpPr>
          <p:cNvPr id="416" name="Google Shape;416;g32a25984371_0_507"/>
          <p:cNvCxnSpPr>
            <a:stCxn id="408" idx="0"/>
            <a:endCxn id="404" idx="2"/>
          </p:cNvCxnSpPr>
          <p:nvPr/>
        </p:nvCxnSpPr>
        <p:spPr>
          <a:xfrm rot="10800000">
            <a:off x="4371850" y="3916450"/>
            <a:ext cx="248100" cy="240000"/>
          </a:xfrm>
          <a:prstGeom prst="straightConnector1">
            <a:avLst/>
          </a:prstGeom>
          <a:noFill/>
          <a:ln w="9525" cap="flat" cmpd="sng">
            <a:solidFill>
              <a:schemeClr val="dk2"/>
            </a:solidFill>
            <a:prstDash val="solid"/>
            <a:round/>
            <a:headEnd type="none" w="med" len="med"/>
            <a:tailEnd type="triangle" w="med" len="med"/>
          </a:ln>
        </p:spPr>
      </p:cxnSp>
      <p:cxnSp>
        <p:nvCxnSpPr>
          <p:cNvPr id="417" name="Google Shape;417;g32a25984371_0_507"/>
          <p:cNvCxnSpPr>
            <a:stCxn id="404" idx="0"/>
            <a:endCxn id="405" idx="2"/>
          </p:cNvCxnSpPr>
          <p:nvPr/>
        </p:nvCxnSpPr>
        <p:spPr>
          <a:xfrm rot="10800000">
            <a:off x="4371950" y="2614725"/>
            <a:ext cx="0" cy="772800"/>
          </a:xfrm>
          <a:prstGeom prst="straightConnector1">
            <a:avLst/>
          </a:prstGeom>
          <a:noFill/>
          <a:ln w="9525" cap="flat" cmpd="sng">
            <a:solidFill>
              <a:schemeClr val="dk2"/>
            </a:solidFill>
            <a:prstDash val="solid"/>
            <a:round/>
            <a:headEnd type="none" w="med" len="med"/>
            <a:tailEnd type="triangle" w="med" len="med"/>
          </a:ln>
        </p:spPr>
      </p:cxnSp>
      <p:cxnSp>
        <p:nvCxnSpPr>
          <p:cNvPr id="418" name="Google Shape;418;g32a25984371_0_507"/>
          <p:cNvCxnSpPr>
            <a:endCxn id="406" idx="2"/>
          </p:cNvCxnSpPr>
          <p:nvPr/>
        </p:nvCxnSpPr>
        <p:spPr>
          <a:xfrm rot="10800000">
            <a:off x="3127025" y="2724150"/>
            <a:ext cx="917700" cy="663900"/>
          </a:xfrm>
          <a:prstGeom prst="straightConnector1">
            <a:avLst/>
          </a:prstGeom>
          <a:noFill/>
          <a:ln w="9525" cap="flat" cmpd="sng">
            <a:solidFill>
              <a:schemeClr val="dk2"/>
            </a:solidFill>
            <a:prstDash val="solid"/>
            <a:round/>
            <a:headEnd type="none" w="med" len="med"/>
            <a:tailEnd type="triangle" w="med" len="med"/>
          </a:ln>
        </p:spPr>
      </p:cxnSp>
      <p:cxnSp>
        <p:nvCxnSpPr>
          <p:cNvPr id="419" name="Google Shape;419;g32a25984371_0_507"/>
          <p:cNvCxnSpPr>
            <a:stCxn id="407" idx="0"/>
          </p:cNvCxnSpPr>
          <p:nvPr/>
        </p:nvCxnSpPr>
        <p:spPr>
          <a:xfrm rot="10800000">
            <a:off x="5684050" y="1866000"/>
            <a:ext cx="0" cy="723000"/>
          </a:xfrm>
          <a:prstGeom prst="straightConnector1">
            <a:avLst/>
          </a:prstGeom>
          <a:noFill/>
          <a:ln w="9525" cap="flat" cmpd="sng">
            <a:solidFill>
              <a:srgbClr val="434343"/>
            </a:solidFill>
            <a:prstDash val="dash"/>
            <a:round/>
            <a:headEnd type="none" w="med" len="med"/>
            <a:tailEnd type="none" w="med" len="med"/>
          </a:ln>
        </p:spPr>
      </p:cxnSp>
      <p:pic>
        <p:nvPicPr>
          <p:cNvPr id="420" name="Google Shape;420;g32a25984371_0_507"/>
          <p:cNvPicPr preferRelativeResize="0"/>
          <p:nvPr/>
        </p:nvPicPr>
        <p:blipFill>
          <a:blip r:embed="rId5" cstate="screen">
            <a:alphaModFix amt="80000"/>
            <a:extLst>
              <a:ext uri="{28A0092B-C50C-407E-A947-70E740481C1C}">
                <a14:useLocalDpi xmlns:a14="http://schemas.microsoft.com/office/drawing/2010/main"/>
              </a:ext>
            </a:extLst>
          </a:blip>
          <a:stretch>
            <a:fillRect/>
          </a:stretch>
        </p:blipFill>
        <p:spPr>
          <a:xfrm>
            <a:off x="8084575" y="1129900"/>
            <a:ext cx="1641574" cy="1153423"/>
          </a:xfrm>
          <a:prstGeom prst="rect">
            <a:avLst/>
          </a:prstGeom>
          <a:noFill/>
          <a:ln>
            <a:noFill/>
          </a:ln>
        </p:spPr>
      </p:pic>
      <p:pic>
        <p:nvPicPr>
          <p:cNvPr id="421" name="Google Shape;421;g32a25984371_0_507"/>
          <p:cNvPicPr preferRelativeResize="0"/>
          <p:nvPr/>
        </p:nvPicPr>
        <p:blipFill rotWithShape="1">
          <a:blip r:embed="rId6" cstate="screen">
            <a:alphaModFix amt="70000"/>
            <a:extLst>
              <a:ext uri="{28A0092B-C50C-407E-A947-70E740481C1C}">
                <a14:useLocalDpi xmlns:a14="http://schemas.microsoft.com/office/drawing/2010/main"/>
              </a:ext>
            </a:extLst>
          </a:blip>
          <a:srcRect/>
          <a:stretch/>
        </p:blipFill>
        <p:spPr>
          <a:xfrm>
            <a:off x="7188163" y="1404300"/>
            <a:ext cx="836470" cy="920849"/>
          </a:xfrm>
          <a:prstGeom prst="rect">
            <a:avLst/>
          </a:prstGeom>
          <a:noFill/>
          <a:ln>
            <a:noFill/>
          </a:ln>
        </p:spPr>
      </p:pic>
      <p:sp>
        <p:nvSpPr>
          <p:cNvPr id="422" name="Google Shape;422;g32a25984371_0_507"/>
          <p:cNvSpPr txBox="1"/>
          <p:nvPr/>
        </p:nvSpPr>
        <p:spPr>
          <a:xfrm rot="-471686">
            <a:off x="6846410" y="1190107"/>
            <a:ext cx="1519985" cy="3076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b="1">
                <a:solidFill>
                  <a:srgbClr val="535353"/>
                </a:solidFill>
                <a:latin typeface="Caveat"/>
                <a:ea typeface="Caveat"/>
                <a:cs typeface="Caveat"/>
                <a:sym typeface="Caveat"/>
              </a:rPr>
              <a:t>Concept:</a:t>
            </a:r>
            <a:r>
              <a:rPr lang="en-NZ">
                <a:solidFill>
                  <a:srgbClr val="535353"/>
                </a:solidFill>
                <a:latin typeface="Caveat"/>
                <a:ea typeface="Caveat"/>
                <a:cs typeface="Caveat"/>
                <a:sym typeface="Caveat"/>
              </a:rPr>
              <a:t> </a:t>
            </a:r>
            <a:r>
              <a:rPr lang="en-NZ" sz="1200">
                <a:solidFill>
                  <a:srgbClr val="535353"/>
                </a:solidFill>
                <a:latin typeface="Caveat"/>
                <a:ea typeface="Caveat"/>
                <a:cs typeface="Caveat"/>
                <a:sym typeface="Caveat"/>
              </a:rPr>
              <a:t>behavioural adaptations</a:t>
            </a:r>
            <a:endParaRPr sz="1200">
              <a:solidFill>
                <a:srgbClr val="535353"/>
              </a:solidFill>
              <a:latin typeface="Caveat"/>
              <a:ea typeface="Caveat"/>
              <a:cs typeface="Caveat"/>
              <a:sym typeface="Caveat"/>
            </a:endParaRPr>
          </a:p>
        </p:txBody>
      </p:sp>
      <p:sp>
        <p:nvSpPr>
          <p:cNvPr id="423" name="Google Shape;423;g32a25984371_0_507"/>
          <p:cNvSpPr txBox="1"/>
          <p:nvPr/>
        </p:nvSpPr>
        <p:spPr>
          <a:xfrm rot="179542">
            <a:off x="7215155" y="2495507"/>
            <a:ext cx="3540027" cy="40496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600" b="1">
                <a:solidFill>
                  <a:srgbClr val="535353"/>
                </a:solidFill>
                <a:latin typeface="Caveat"/>
                <a:ea typeface="Caveat"/>
                <a:cs typeface="Caveat"/>
                <a:sym typeface="Caveat"/>
              </a:rPr>
              <a:t>Nature of Science: </a:t>
            </a:r>
            <a:r>
              <a:rPr lang="en-NZ" sz="1600">
                <a:solidFill>
                  <a:srgbClr val="535353"/>
                </a:solidFill>
                <a:latin typeface="Caveat"/>
                <a:ea typeface="Caveat"/>
                <a:cs typeface="Caveat"/>
                <a:sym typeface="Caveat"/>
              </a:rPr>
              <a:t>Investigating in science</a:t>
            </a:r>
            <a:endParaRPr sz="1600">
              <a:solidFill>
                <a:srgbClr val="535353"/>
              </a:solidFill>
              <a:latin typeface="Caveat"/>
              <a:ea typeface="Caveat"/>
              <a:cs typeface="Caveat"/>
              <a:sym typeface="Caveat"/>
            </a:endParaRPr>
          </a:p>
        </p:txBody>
      </p:sp>
      <p:grpSp>
        <p:nvGrpSpPr>
          <p:cNvPr id="424" name="Google Shape;424;g32a25984371_0_507"/>
          <p:cNvGrpSpPr/>
          <p:nvPr/>
        </p:nvGrpSpPr>
        <p:grpSpPr>
          <a:xfrm>
            <a:off x="9778577" y="2084752"/>
            <a:ext cx="2864711" cy="2458701"/>
            <a:chOff x="9997566" y="2508911"/>
            <a:chExt cx="1737241" cy="1491026"/>
          </a:xfrm>
        </p:grpSpPr>
        <p:grpSp>
          <p:nvGrpSpPr>
            <p:cNvPr id="425" name="Google Shape;425;g32a25984371_0_507"/>
            <p:cNvGrpSpPr/>
            <p:nvPr/>
          </p:nvGrpSpPr>
          <p:grpSpPr>
            <a:xfrm rot="-575220">
              <a:off x="10090848" y="2629310"/>
              <a:ext cx="1550679" cy="1250229"/>
              <a:chOff x="9839000" y="2521150"/>
              <a:chExt cx="1866026" cy="1504476"/>
            </a:xfrm>
          </p:grpSpPr>
          <p:pic>
            <p:nvPicPr>
              <p:cNvPr id="426" name="Google Shape;426;g32a25984371_0_50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5357779">
                <a:off x="10019718" y="2349614"/>
                <a:ext cx="1504590" cy="1847548"/>
              </a:xfrm>
              <a:prstGeom prst="rect">
                <a:avLst/>
              </a:prstGeom>
              <a:noFill/>
              <a:ln>
                <a:noFill/>
              </a:ln>
              <a:effectLst>
                <a:outerShdw blurRad="57150" dist="19050" dir="1800000" algn="bl" rotWithShape="0">
                  <a:srgbClr val="000000">
                    <a:alpha val="50000"/>
                  </a:srgbClr>
                </a:outerShdw>
              </a:effectLst>
            </p:spPr>
          </p:pic>
          <p:pic>
            <p:nvPicPr>
              <p:cNvPr id="427" name="Google Shape;427;g32a25984371_0_50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6002">
                <a:off x="10003522" y="2618914"/>
                <a:ext cx="1564531" cy="1145347"/>
              </a:xfrm>
              <a:prstGeom prst="rect">
                <a:avLst/>
              </a:prstGeom>
              <a:noFill/>
              <a:ln>
                <a:noFill/>
              </a:ln>
            </p:spPr>
          </p:pic>
        </p:grpSp>
        <p:sp>
          <p:nvSpPr>
            <p:cNvPr id="428" name="Google Shape;428;g32a25984371_0_507"/>
            <p:cNvSpPr/>
            <p:nvPr/>
          </p:nvSpPr>
          <p:spPr>
            <a:xfrm rot="-551546">
              <a:off x="10468839" y="3660052"/>
              <a:ext cx="1109853" cy="1653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grpSp>
      <p:sp>
        <p:nvSpPr>
          <p:cNvPr id="429" name="Google Shape;429;g32a25984371_0_507"/>
          <p:cNvSpPr txBox="1"/>
          <p:nvPr/>
        </p:nvSpPr>
        <p:spPr>
          <a:xfrm rot="179542">
            <a:off x="7215155" y="2495507"/>
            <a:ext cx="3540027" cy="40496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100" b="1">
                <a:solidFill>
                  <a:srgbClr val="535353"/>
                </a:solidFill>
                <a:latin typeface="Caveat"/>
                <a:ea typeface="Caveat"/>
                <a:cs typeface="Caveat"/>
                <a:sym typeface="Caveat"/>
              </a:rPr>
              <a:t>Nature of Science: </a:t>
            </a:r>
            <a:r>
              <a:rPr lang="en-NZ" sz="1100">
                <a:solidFill>
                  <a:srgbClr val="535353"/>
                </a:solidFill>
                <a:latin typeface="Caveat"/>
                <a:ea typeface="Caveat"/>
                <a:cs typeface="Caveat"/>
                <a:sym typeface="Caveat"/>
              </a:rPr>
              <a:t>Investigating in science</a:t>
            </a:r>
            <a:endParaRPr sz="1100">
              <a:solidFill>
                <a:srgbClr val="535353"/>
              </a:solidFill>
              <a:latin typeface="Caveat"/>
              <a:ea typeface="Caveat"/>
              <a:cs typeface="Caveat"/>
              <a:sym typeface="Caveat"/>
            </a:endParaRPr>
          </a:p>
        </p:txBody>
      </p:sp>
      <p:pic>
        <p:nvPicPr>
          <p:cNvPr id="430" name="Google Shape;430;g32a25984371_0_507"/>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rot="10360968">
            <a:off x="782960" y="5565700"/>
            <a:ext cx="1649738" cy="381046"/>
          </a:xfrm>
          <a:prstGeom prst="rect">
            <a:avLst/>
          </a:prstGeom>
          <a:noFill/>
          <a:ln>
            <a:noFill/>
          </a:ln>
        </p:spPr>
      </p:pic>
      <p:sp>
        <p:nvSpPr>
          <p:cNvPr id="431" name="Google Shape;431;g32a25984371_0_507"/>
          <p:cNvSpPr txBox="1"/>
          <p:nvPr/>
        </p:nvSpPr>
        <p:spPr>
          <a:xfrm rot="-416909">
            <a:off x="952632" y="5585218"/>
            <a:ext cx="1304380" cy="30795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900">
                <a:solidFill>
                  <a:srgbClr val="535353"/>
                </a:solidFill>
                <a:latin typeface="Caveat"/>
                <a:ea typeface="Caveat"/>
                <a:cs typeface="Caveat"/>
                <a:sym typeface="Caveat"/>
              </a:rPr>
              <a:t>Sampled from NSTA 9.7</a:t>
            </a:r>
            <a:endParaRPr sz="900">
              <a:solidFill>
                <a:srgbClr val="535353"/>
              </a:solidFill>
              <a:latin typeface="Caveat"/>
              <a:ea typeface="Caveat"/>
              <a:cs typeface="Caveat"/>
              <a:sym typeface="Caveat"/>
            </a:endParaRPr>
          </a:p>
        </p:txBody>
      </p:sp>
      <p:grpSp>
        <p:nvGrpSpPr>
          <p:cNvPr id="432" name="Google Shape;432;g32a25984371_0_507"/>
          <p:cNvGrpSpPr/>
          <p:nvPr/>
        </p:nvGrpSpPr>
        <p:grpSpPr>
          <a:xfrm>
            <a:off x="10020774" y="49459"/>
            <a:ext cx="2286115" cy="2025887"/>
            <a:chOff x="8884684" y="1351972"/>
            <a:chExt cx="1669185" cy="1479181"/>
          </a:xfrm>
        </p:grpSpPr>
        <p:pic>
          <p:nvPicPr>
            <p:cNvPr id="433" name="Google Shape;433;g32a25984371_0_507"/>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rot="5103645">
              <a:off x="9044275" y="1312194"/>
              <a:ext cx="1350001" cy="1558737"/>
            </a:xfrm>
            <a:prstGeom prst="rect">
              <a:avLst/>
            </a:prstGeom>
            <a:noFill/>
            <a:ln>
              <a:noFill/>
            </a:ln>
            <a:effectLst>
              <a:outerShdw blurRad="57150" dist="19050" dir="1800000" algn="bl" rotWithShape="0">
                <a:srgbClr val="000000">
                  <a:alpha val="50000"/>
                </a:srgbClr>
              </a:outerShdw>
            </a:effectLst>
          </p:spPr>
        </p:pic>
        <p:pic>
          <p:nvPicPr>
            <p:cNvPr id="434" name="Google Shape;434;g32a25984371_0_507"/>
            <p:cNvPicPr preferRelativeResize="0"/>
            <p:nvPr/>
          </p:nvPicPr>
          <p:blipFill rotWithShape="1">
            <a:blip r:embed="rId11" cstate="screen">
              <a:alphaModFix/>
              <a:extLst>
                <a:ext uri="{28A0092B-C50C-407E-A947-70E740481C1C}">
                  <a14:useLocalDpi xmlns:a14="http://schemas.microsoft.com/office/drawing/2010/main"/>
                </a:ext>
              </a:extLst>
            </a:blip>
            <a:srcRect r="-10"/>
            <a:stretch/>
          </p:blipFill>
          <p:spPr>
            <a:xfrm rot="-296324">
              <a:off x="9045775" y="1515807"/>
              <a:ext cx="1338365" cy="1051695"/>
            </a:xfrm>
            <a:prstGeom prst="rect">
              <a:avLst/>
            </a:prstGeom>
            <a:noFill/>
            <a:ln>
              <a:noFill/>
            </a:ln>
          </p:spPr>
        </p:pic>
      </p:grpSp>
      <p:sp>
        <p:nvSpPr>
          <p:cNvPr id="435" name="Google Shape;435;g32a25984371_0_507"/>
          <p:cNvSpPr/>
          <p:nvPr/>
        </p:nvSpPr>
        <p:spPr>
          <a:xfrm rot="-224314">
            <a:off x="10439671" y="1708153"/>
            <a:ext cx="1665544" cy="2480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grpSp>
        <p:nvGrpSpPr>
          <p:cNvPr id="436" name="Google Shape;436;g32a25984371_0_507"/>
          <p:cNvGrpSpPr/>
          <p:nvPr/>
        </p:nvGrpSpPr>
        <p:grpSpPr>
          <a:xfrm rot="-333703">
            <a:off x="7458628" y="-177957"/>
            <a:ext cx="3078384" cy="2940668"/>
            <a:chOff x="8165719" y="177269"/>
            <a:chExt cx="2576431" cy="2461171"/>
          </a:xfrm>
        </p:grpSpPr>
        <p:grpSp>
          <p:nvGrpSpPr>
            <p:cNvPr id="437" name="Google Shape;437;g32a25984371_0_507"/>
            <p:cNvGrpSpPr/>
            <p:nvPr/>
          </p:nvGrpSpPr>
          <p:grpSpPr>
            <a:xfrm>
              <a:off x="8165719" y="177269"/>
              <a:ext cx="2576431" cy="2461171"/>
              <a:chOff x="6566982" y="678477"/>
              <a:chExt cx="1756498" cy="1639797"/>
            </a:xfrm>
          </p:grpSpPr>
          <p:pic>
            <p:nvPicPr>
              <p:cNvPr id="438" name="Google Shape;438;g32a25984371_0_507"/>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rot="6497324">
                <a:off x="6819021" y="780364"/>
                <a:ext cx="1252419" cy="1436022"/>
              </a:xfrm>
              <a:prstGeom prst="rect">
                <a:avLst/>
              </a:prstGeom>
              <a:noFill/>
              <a:ln>
                <a:noFill/>
              </a:ln>
              <a:effectLst>
                <a:outerShdw blurRad="57150" dist="19050" dir="1800000" algn="bl" rotWithShape="0">
                  <a:srgbClr val="000000">
                    <a:alpha val="50000"/>
                  </a:srgbClr>
                </a:outerShdw>
              </a:effectLst>
            </p:spPr>
          </p:pic>
          <p:pic>
            <p:nvPicPr>
              <p:cNvPr id="439" name="Google Shape;439;g32a25984371_0_507"/>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rot="1105611">
                <a:off x="6886334" y="966498"/>
                <a:ext cx="1203912" cy="887553"/>
              </a:xfrm>
              <a:prstGeom prst="rect">
                <a:avLst/>
              </a:prstGeom>
              <a:noFill/>
              <a:ln>
                <a:noFill/>
              </a:ln>
            </p:spPr>
          </p:pic>
        </p:grpSp>
        <p:sp>
          <p:nvSpPr>
            <p:cNvPr id="440" name="Google Shape;440;g32a25984371_0_507"/>
            <p:cNvSpPr/>
            <p:nvPr/>
          </p:nvSpPr>
          <p:spPr>
            <a:xfrm rot="1128031">
              <a:off x="8406300" y="1896652"/>
              <a:ext cx="1665353" cy="33811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Pāpāmoa College Science</a:t>
              </a:r>
              <a:endParaRPr sz="1200">
                <a:solidFill>
                  <a:srgbClr val="434343"/>
                </a:solidFill>
                <a:latin typeface="Caveat"/>
                <a:ea typeface="Caveat"/>
                <a:cs typeface="Caveat"/>
                <a:sym typeface="Caveat"/>
              </a:endParaRPr>
            </a:p>
          </p:txBody>
        </p:sp>
      </p:grpSp>
      <p:grpSp>
        <p:nvGrpSpPr>
          <p:cNvPr id="441" name="Google Shape;441;g32a25984371_0_507"/>
          <p:cNvGrpSpPr/>
          <p:nvPr/>
        </p:nvGrpSpPr>
        <p:grpSpPr>
          <a:xfrm rot="-855528">
            <a:off x="40373" y="2554828"/>
            <a:ext cx="3924315" cy="3025672"/>
            <a:chOff x="5255707" y="2500662"/>
            <a:chExt cx="2708988" cy="2052125"/>
          </a:xfrm>
        </p:grpSpPr>
        <p:grpSp>
          <p:nvGrpSpPr>
            <p:cNvPr id="442" name="Google Shape;442;g32a25984371_0_507"/>
            <p:cNvGrpSpPr/>
            <p:nvPr/>
          </p:nvGrpSpPr>
          <p:grpSpPr>
            <a:xfrm rot="610623">
              <a:off x="5381600" y="2704812"/>
              <a:ext cx="2457201" cy="1643824"/>
              <a:chOff x="8625749" y="2614725"/>
              <a:chExt cx="1868176" cy="1249777"/>
            </a:xfrm>
          </p:grpSpPr>
          <p:pic>
            <p:nvPicPr>
              <p:cNvPr id="443" name="Google Shape;443;g32a25984371_0_507"/>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rot="5352950">
                <a:off x="8934890" y="2314078"/>
                <a:ext cx="1249894" cy="1851070"/>
              </a:xfrm>
              <a:prstGeom prst="rect">
                <a:avLst/>
              </a:prstGeom>
              <a:noFill/>
              <a:ln>
                <a:noFill/>
              </a:ln>
              <a:effectLst>
                <a:outerShdw blurRad="57150" dist="19050" dir="1800000" algn="bl" rotWithShape="0">
                  <a:srgbClr val="000000">
                    <a:alpha val="50000"/>
                  </a:srgbClr>
                </a:outerShdw>
              </a:effectLst>
            </p:spPr>
          </p:pic>
          <p:pic>
            <p:nvPicPr>
              <p:cNvPr id="444" name="Google Shape;444;g32a25984371_0_507"/>
              <p:cNvPicPr preferRelativeResize="0"/>
              <p:nvPr/>
            </p:nvPicPr>
            <p:blipFill>
              <a:blip r:embed="rId15" cstate="screen">
                <a:alphaModFix/>
                <a:extLst>
                  <a:ext uri="{28A0092B-C50C-407E-A947-70E740481C1C}">
                    <a14:useLocalDpi xmlns:a14="http://schemas.microsoft.com/office/drawing/2010/main"/>
                  </a:ext>
                </a:extLst>
              </a:blip>
              <a:stretch>
                <a:fillRect/>
              </a:stretch>
            </p:blipFill>
            <p:spPr>
              <a:xfrm>
                <a:off x="8763799" y="2693505"/>
                <a:ext cx="1592074" cy="985721"/>
              </a:xfrm>
              <a:prstGeom prst="rect">
                <a:avLst/>
              </a:prstGeom>
              <a:noFill/>
              <a:ln>
                <a:noFill/>
              </a:ln>
            </p:spPr>
          </p:pic>
        </p:grpSp>
        <p:sp>
          <p:nvSpPr>
            <p:cNvPr id="445" name="Google Shape;445;g32a25984371_0_507"/>
            <p:cNvSpPr/>
            <p:nvPr/>
          </p:nvSpPr>
          <p:spPr>
            <a:xfrm rot="524722">
              <a:off x="5690996" y="4085868"/>
              <a:ext cx="1643609" cy="21761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Pāpāmoa College Science</a:t>
              </a:r>
              <a:endParaRPr sz="1200">
                <a:solidFill>
                  <a:srgbClr val="434343"/>
                </a:solidFill>
                <a:latin typeface="Caveat"/>
                <a:ea typeface="Caveat"/>
                <a:cs typeface="Caveat"/>
                <a:sym typeface="Caveat"/>
              </a:endParaRPr>
            </a:p>
          </p:txBody>
        </p:sp>
      </p:grpSp>
      <p:grpSp>
        <p:nvGrpSpPr>
          <p:cNvPr id="446" name="Google Shape;446;g32a25984371_0_507"/>
          <p:cNvGrpSpPr/>
          <p:nvPr/>
        </p:nvGrpSpPr>
        <p:grpSpPr>
          <a:xfrm>
            <a:off x="3754336" y="766405"/>
            <a:ext cx="3234394" cy="2589039"/>
            <a:chOff x="4253699" y="993206"/>
            <a:chExt cx="2744267" cy="2196707"/>
          </a:xfrm>
        </p:grpSpPr>
        <p:pic>
          <p:nvPicPr>
            <p:cNvPr id="447" name="Google Shape;447;g32a25984371_0_507"/>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rot="4873225">
              <a:off x="4691035" y="849785"/>
              <a:ext cx="1869597" cy="2483550"/>
            </a:xfrm>
            <a:prstGeom prst="rect">
              <a:avLst/>
            </a:prstGeom>
            <a:noFill/>
            <a:ln>
              <a:noFill/>
            </a:ln>
            <a:effectLst>
              <a:outerShdw blurRad="57150" dist="19050" dir="1800000" algn="bl" rotWithShape="0">
                <a:srgbClr val="000000">
                  <a:alpha val="50000"/>
                </a:srgbClr>
              </a:outerShdw>
            </a:effectLst>
          </p:spPr>
        </p:pic>
        <p:sp>
          <p:nvSpPr>
            <p:cNvPr id="448" name="Google Shape;448;g32a25984371_0_507"/>
            <p:cNvSpPr/>
            <p:nvPr/>
          </p:nvSpPr>
          <p:spPr>
            <a:xfrm rot="-457875">
              <a:off x="4797235" y="2702108"/>
              <a:ext cx="2109988" cy="2473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pic>
          <p:nvPicPr>
            <p:cNvPr id="449" name="Google Shape;449;g32a25984371_0_507"/>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rot="-501681">
              <a:off x="4571240" y="1292871"/>
              <a:ext cx="2133782" cy="1432179"/>
            </a:xfrm>
            <a:prstGeom prst="rect">
              <a:avLst/>
            </a:prstGeom>
            <a:noFill/>
            <a:ln>
              <a:noFill/>
            </a:ln>
          </p:spPr>
        </p:pic>
      </p:grpSp>
      <p:grpSp>
        <p:nvGrpSpPr>
          <p:cNvPr id="450" name="Google Shape;450;g32a25984371_0_507"/>
          <p:cNvGrpSpPr/>
          <p:nvPr/>
        </p:nvGrpSpPr>
        <p:grpSpPr>
          <a:xfrm>
            <a:off x="6017508" y="1966655"/>
            <a:ext cx="3702090" cy="2887608"/>
            <a:chOff x="7307318" y="2839381"/>
            <a:chExt cx="2330850" cy="1818049"/>
          </a:xfrm>
        </p:grpSpPr>
        <p:grpSp>
          <p:nvGrpSpPr>
            <p:cNvPr id="451" name="Google Shape;451;g32a25984371_0_507"/>
            <p:cNvGrpSpPr/>
            <p:nvPr/>
          </p:nvGrpSpPr>
          <p:grpSpPr>
            <a:xfrm rot="280326">
              <a:off x="7370646" y="2926416"/>
              <a:ext cx="2204194" cy="1643980"/>
              <a:chOff x="9052908" y="2829930"/>
              <a:chExt cx="1868246" cy="1249818"/>
            </a:xfrm>
          </p:grpSpPr>
          <p:pic>
            <p:nvPicPr>
              <p:cNvPr id="452" name="Google Shape;452;g32a25984371_0_507"/>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rot="5352937">
                <a:off x="9362064" y="2529271"/>
                <a:ext cx="1249935" cy="1851135"/>
              </a:xfrm>
              <a:prstGeom prst="rect">
                <a:avLst/>
              </a:prstGeom>
              <a:noFill/>
              <a:ln>
                <a:noFill/>
              </a:ln>
              <a:effectLst>
                <a:outerShdw blurRad="57150" dist="19050" dir="1800000" algn="bl" rotWithShape="0">
                  <a:srgbClr val="000000">
                    <a:alpha val="50000"/>
                  </a:srgbClr>
                </a:outerShdw>
              </a:effectLst>
            </p:spPr>
          </p:pic>
          <p:pic>
            <p:nvPicPr>
              <p:cNvPr id="453" name="Google Shape;453;g32a25984371_0_507"/>
              <p:cNvPicPr preferRelativeResize="0"/>
              <p:nvPr/>
            </p:nvPicPr>
            <p:blipFill rotWithShape="1">
              <a:blip r:embed="rId19" cstate="screen">
                <a:alphaModFix/>
                <a:extLst>
                  <a:ext uri="{28A0092B-C50C-407E-A947-70E740481C1C}">
                    <a14:useLocalDpi xmlns:a14="http://schemas.microsoft.com/office/drawing/2010/main"/>
                  </a:ext>
                </a:extLst>
              </a:blip>
              <a:srcRect r="-9"/>
              <a:stretch/>
            </p:blipFill>
            <p:spPr>
              <a:xfrm rot="-23993">
                <a:off x="9215560" y="2906740"/>
                <a:ext cx="1569430" cy="975170"/>
              </a:xfrm>
              <a:prstGeom prst="rect">
                <a:avLst/>
              </a:prstGeom>
              <a:noFill/>
              <a:ln>
                <a:noFill/>
              </a:ln>
            </p:spPr>
          </p:pic>
        </p:grpSp>
        <p:sp>
          <p:nvSpPr>
            <p:cNvPr id="454" name="Google Shape;454;g32a25984371_0_507"/>
            <p:cNvSpPr/>
            <p:nvPr/>
          </p:nvSpPr>
          <p:spPr>
            <a:xfrm rot="307237">
              <a:off x="7596706" y="4313352"/>
              <a:ext cx="1855405" cy="21744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Data from Predator Free BOP</a:t>
              </a:r>
              <a:endParaRPr sz="1200">
                <a:solidFill>
                  <a:srgbClr val="434343"/>
                </a:solidFill>
                <a:latin typeface="Caveat"/>
                <a:ea typeface="Caveat"/>
                <a:cs typeface="Caveat"/>
                <a:sym typeface="Caveat"/>
              </a:endParaRPr>
            </a:p>
          </p:txBody>
        </p:sp>
      </p:grpSp>
      <p:grpSp>
        <p:nvGrpSpPr>
          <p:cNvPr id="455" name="Google Shape;455;g32a25984371_0_507"/>
          <p:cNvGrpSpPr/>
          <p:nvPr/>
        </p:nvGrpSpPr>
        <p:grpSpPr>
          <a:xfrm rot="332418">
            <a:off x="3523621" y="2366762"/>
            <a:ext cx="3347586" cy="2688396"/>
            <a:chOff x="3792737" y="2545037"/>
            <a:chExt cx="3225507" cy="2593641"/>
          </a:xfrm>
        </p:grpSpPr>
        <p:pic>
          <p:nvPicPr>
            <p:cNvPr id="456" name="Google Shape;456;g32a25984371_0_507"/>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rot="5131937">
              <a:off x="4205043" y="2319327"/>
              <a:ext cx="2400895" cy="3045061"/>
            </a:xfrm>
            <a:prstGeom prst="rect">
              <a:avLst/>
            </a:prstGeom>
            <a:noFill/>
            <a:ln>
              <a:noFill/>
            </a:ln>
            <a:effectLst>
              <a:outerShdw blurRad="57150" dist="19050" dir="1800000" algn="bl" rotWithShape="0">
                <a:srgbClr val="000000">
                  <a:alpha val="50000"/>
                </a:srgbClr>
              </a:outerShdw>
            </a:effectLst>
          </p:spPr>
        </p:pic>
        <p:sp>
          <p:nvSpPr>
            <p:cNvPr id="457" name="Google Shape;457;g32a25984371_0_507"/>
            <p:cNvSpPr/>
            <p:nvPr/>
          </p:nvSpPr>
          <p:spPr>
            <a:xfrm rot="-199428">
              <a:off x="4198105" y="4667234"/>
              <a:ext cx="2105943" cy="31762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pic>
          <p:nvPicPr>
            <p:cNvPr id="458" name="Google Shape;458;g32a25984371_0_507"/>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rot="-240005">
              <a:off x="4120369" y="2811095"/>
              <a:ext cx="2600662" cy="1838160"/>
            </a:xfrm>
            <a:prstGeom prst="rect">
              <a:avLst/>
            </a:prstGeom>
            <a:noFill/>
            <a:ln>
              <a:noFill/>
            </a:ln>
          </p:spPr>
        </p:pic>
      </p:grpSp>
      <p:sp>
        <p:nvSpPr>
          <p:cNvPr id="459" name="Google Shape;459;g32a25984371_0_507"/>
          <p:cNvSpPr txBox="1"/>
          <p:nvPr/>
        </p:nvSpPr>
        <p:spPr>
          <a:xfrm flipH="1">
            <a:off x="189200" y="6343300"/>
            <a:ext cx="5341500" cy="5541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chemeClr val="dk1"/>
              </a:buClr>
              <a:buSzPts val="2400"/>
              <a:buFont typeface="Arial"/>
              <a:buNone/>
            </a:pPr>
            <a:r>
              <a:rPr lang="en-NZ" sz="600" i="1">
                <a:solidFill>
                  <a:srgbClr val="535353"/>
                </a:solidFill>
              </a:rPr>
              <a:t>All images licensed via Adobe Stock unless otherwise indicated.</a:t>
            </a:r>
            <a:br>
              <a:rPr lang="en-NZ" sz="600" i="1">
                <a:solidFill>
                  <a:srgbClr val="535353"/>
                </a:solidFill>
              </a:rPr>
            </a:br>
            <a:r>
              <a:rPr lang="en-NZ" sz="600" i="1">
                <a:solidFill>
                  <a:srgbClr val="535353"/>
                </a:solidFill>
              </a:rPr>
              <a:t>Monthly pest kill data courtesy of Predator Free Bay of Plenty.</a:t>
            </a:r>
            <a:br>
              <a:rPr lang="en-NZ" sz="600" i="1">
                <a:solidFill>
                  <a:srgbClr val="535353"/>
                </a:solidFill>
              </a:rPr>
            </a:br>
            <a:r>
              <a:rPr lang="en-NZ" sz="600" i="1">
                <a:solidFill>
                  <a:srgbClr val="535353"/>
                </a:solidFill>
              </a:rPr>
              <a:t>Willard, T. (2020). The NSTA atlas of the three dimensions. National Science Teaching Association.</a:t>
            </a:r>
            <a:endParaRPr sz="600" i="1">
              <a:solidFill>
                <a:srgbClr val="535353"/>
              </a:solidFill>
            </a:endParaRPr>
          </a:p>
          <a:p>
            <a:pPr marL="0" lvl="0" indent="0" algn="l" rtl="0">
              <a:spcBef>
                <a:spcPts val="0"/>
              </a:spcBef>
              <a:spcAft>
                <a:spcPts val="0"/>
              </a:spcAft>
              <a:buClr>
                <a:schemeClr val="dk1"/>
              </a:buClr>
              <a:buSzPts val="2400"/>
              <a:buFont typeface="Arial"/>
              <a:buNone/>
            </a:pPr>
            <a:r>
              <a:rPr lang="en-NZ" sz="600" i="1">
                <a:solidFill>
                  <a:srgbClr val="535353"/>
                </a:solidFill>
              </a:rPr>
              <a:t>Ministry of Education. (2000). Birds – Structure, function and adaptation. Learning Media Limited.</a:t>
            </a:r>
            <a:br>
              <a:rPr lang="en-NZ" sz="600" i="1">
                <a:solidFill>
                  <a:srgbClr val="535353"/>
                </a:solidFill>
              </a:rPr>
            </a:br>
            <a:endParaRPr sz="600" i="1">
              <a:solidFill>
                <a:srgbClr val="53535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g32a25984371_0_76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82050" y="916550"/>
            <a:ext cx="8856023" cy="5382524"/>
          </a:xfrm>
          <a:prstGeom prst="rect">
            <a:avLst/>
          </a:prstGeom>
          <a:noFill/>
          <a:ln>
            <a:noFill/>
          </a:ln>
          <a:effectLst>
            <a:outerShdw blurRad="57150" dist="19050" dir="5400000" algn="bl" rotWithShape="0">
              <a:srgbClr val="000000">
                <a:alpha val="50000"/>
              </a:srgbClr>
            </a:outerShdw>
          </a:effectLst>
        </p:spPr>
      </p:pic>
      <p:sp>
        <p:nvSpPr>
          <p:cNvPr id="465" name="Google Shape;465;g32a25984371_0_762"/>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37021"/>
              </a:buClr>
              <a:buSzPts val="1800"/>
              <a:buNone/>
            </a:pPr>
            <a:r>
              <a:rPr lang="en-NZ"/>
              <a:t>Where </a:t>
            </a:r>
            <a:r>
              <a:rPr lang="en-NZ" i="1" strike="sngStrike"/>
              <a:t>do</a:t>
            </a:r>
            <a:r>
              <a:rPr lang="en-NZ"/>
              <a:t> did I start?</a:t>
            </a:r>
            <a:endParaRPr/>
          </a:p>
        </p:txBody>
      </p:sp>
      <p:pic>
        <p:nvPicPr>
          <p:cNvPr id="466" name="Google Shape;466;g32a25984371_0_762"/>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9925" y="1216698"/>
            <a:ext cx="2158725" cy="1749723"/>
          </a:xfrm>
          <a:prstGeom prst="rect">
            <a:avLst/>
          </a:prstGeom>
          <a:noFill/>
          <a:ln>
            <a:noFill/>
          </a:ln>
          <a:effectLst>
            <a:outerShdw blurRad="57150" dist="19050" dir="5400000" algn="bl" rotWithShape="0">
              <a:srgbClr val="000000">
                <a:alpha val="50000"/>
              </a:srgbClr>
            </a:outerShdw>
          </a:effectLst>
        </p:spPr>
      </p:pic>
      <p:sp>
        <p:nvSpPr>
          <p:cNvPr id="467" name="Google Shape;467;g32a25984371_0_762"/>
          <p:cNvSpPr/>
          <p:nvPr/>
        </p:nvSpPr>
        <p:spPr>
          <a:xfrm>
            <a:off x="2635900" y="5768350"/>
            <a:ext cx="1980900" cy="28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Adaptations</a:t>
            </a:r>
            <a:endParaRPr sz="500" b="1"/>
          </a:p>
          <a:p>
            <a:pPr marL="0" lvl="0" indent="0" algn="l" rtl="0">
              <a:spcBef>
                <a:spcPts val="0"/>
              </a:spcBef>
              <a:spcAft>
                <a:spcPts val="0"/>
              </a:spcAft>
              <a:buNone/>
            </a:pPr>
            <a:r>
              <a:rPr lang="en-NZ" sz="500"/>
              <a:t>Use observations to describe patterns of what plants and animals need to survive.</a:t>
            </a:r>
            <a:endParaRPr sz="500"/>
          </a:p>
        </p:txBody>
      </p:sp>
      <p:sp>
        <p:nvSpPr>
          <p:cNvPr id="468" name="Google Shape;468;g32a25984371_0_762"/>
          <p:cNvSpPr/>
          <p:nvPr/>
        </p:nvSpPr>
        <p:spPr>
          <a:xfrm>
            <a:off x="2635900" y="5251400"/>
            <a:ext cx="1980900" cy="35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Habitats</a:t>
            </a:r>
            <a:endParaRPr sz="500" b="1"/>
          </a:p>
          <a:p>
            <a:pPr marL="0" lvl="0" indent="0" algn="l" rtl="0">
              <a:spcBef>
                <a:spcPts val="0"/>
              </a:spcBef>
              <a:spcAft>
                <a:spcPts val="0"/>
              </a:spcAft>
              <a:buNone/>
            </a:pPr>
            <a:r>
              <a:rPr lang="en-NZ" sz="500"/>
              <a:t>Use a model to represent the relationship between the needs of different plants and animals and the places they live.</a:t>
            </a:r>
            <a:endParaRPr sz="500"/>
          </a:p>
        </p:txBody>
      </p:sp>
      <p:sp>
        <p:nvSpPr>
          <p:cNvPr id="469" name="Google Shape;469;g32a25984371_0_762"/>
          <p:cNvSpPr/>
          <p:nvPr/>
        </p:nvSpPr>
        <p:spPr>
          <a:xfrm rot="30130">
            <a:off x="2357880" y="1146089"/>
            <a:ext cx="3696742" cy="6435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600" b="1">
                <a:solidFill>
                  <a:srgbClr val="434343"/>
                </a:solidFill>
              </a:rPr>
              <a:t>BIG IDEAS</a:t>
            </a:r>
            <a:br>
              <a:rPr lang="en-NZ" sz="600" b="1">
                <a:solidFill>
                  <a:srgbClr val="434343"/>
                </a:solidFill>
              </a:rPr>
            </a:br>
            <a:endParaRPr sz="600" b="1">
              <a:solidFill>
                <a:srgbClr val="434343"/>
              </a:solidFill>
            </a:endParaRPr>
          </a:p>
          <a:p>
            <a:pPr marL="0" lvl="0" indent="0" algn="l" rtl="0">
              <a:spcBef>
                <a:spcPts val="0"/>
              </a:spcBef>
              <a:spcAft>
                <a:spcPts val="0"/>
              </a:spcAft>
              <a:buNone/>
            </a:pPr>
            <a:r>
              <a:rPr lang="en-NZ" sz="600">
                <a:solidFill>
                  <a:srgbClr val="434343"/>
                </a:solidFill>
              </a:rPr>
              <a:t>- Living things’ specific structures have particular functions that contribute to their individual survival.</a:t>
            </a:r>
            <a:endParaRPr sz="600">
              <a:solidFill>
                <a:srgbClr val="434343"/>
              </a:solidFill>
            </a:endParaRPr>
          </a:p>
          <a:p>
            <a:pPr marL="0" lvl="0" indent="0" algn="l" rtl="0">
              <a:spcBef>
                <a:spcPts val="0"/>
              </a:spcBef>
              <a:spcAft>
                <a:spcPts val="0"/>
              </a:spcAft>
              <a:buNone/>
            </a:pPr>
            <a:r>
              <a:rPr lang="en-NZ" sz="600">
                <a:solidFill>
                  <a:srgbClr val="434343"/>
                </a:solidFill>
              </a:rPr>
              <a:t>- Relationships between structure and function evolve over many generations in response to the challenges of survival in the environment of the time.</a:t>
            </a:r>
            <a:endParaRPr sz="600">
              <a:solidFill>
                <a:srgbClr val="434343"/>
              </a:solidFill>
            </a:endParaRPr>
          </a:p>
        </p:txBody>
      </p:sp>
      <p:sp>
        <p:nvSpPr>
          <p:cNvPr id="470" name="Google Shape;470;g32a25984371_0_762"/>
          <p:cNvSpPr/>
          <p:nvPr/>
        </p:nvSpPr>
        <p:spPr>
          <a:xfrm>
            <a:off x="2668325" y="4427175"/>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Natural Selection</a:t>
            </a:r>
            <a:endParaRPr sz="500" b="1"/>
          </a:p>
          <a:p>
            <a:pPr marL="0" lvl="0" indent="0" algn="l" rtl="0">
              <a:spcBef>
                <a:spcPts val="0"/>
              </a:spcBef>
              <a:spcAft>
                <a:spcPts val="0"/>
              </a:spcAft>
              <a:buNone/>
            </a:pPr>
            <a:r>
              <a:rPr lang="en-NZ" sz="500"/>
              <a:t>Construct an argument with evidence that in a particular habitat some organisms can survive well, some survive less well, and some cannot survive at all.</a:t>
            </a:r>
            <a:endParaRPr sz="500"/>
          </a:p>
        </p:txBody>
      </p:sp>
      <p:sp>
        <p:nvSpPr>
          <p:cNvPr id="471" name="Google Shape;471;g32a25984371_0_762"/>
          <p:cNvSpPr/>
          <p:nvPr/>
        </p:nvSpPr>
        <p:spPr>
          <a:xfrm>
            <a:off x="3706550" y="3387525"/>
            <a:ext cx="1330800" cy="52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Selection Pressures</a:t>
            </a:r>
            <a:endParaRPr sz="500" b="1"/>
          </a:p>
          <a:p>
            <a:pPr marL="0" lvl="0" indent="0" algn="l" rtl="0">
              <a:spcBef>
                <a:spcPts val="0"/>
              </a:spcBef>
              <a:spcAft>
                <a:spcPts val="0"/>
              </a:spcAft>
              <a:buNone/>
            </a:pPr>
            <a:r>
              <a:rPr lang="en-NZ" sz="500"/>
              <a:t>Construct an argument supported by empirical evidence that changes to physical or biological components of an ecosystem affect populations.</a:t>
            </a:r>
            <a:endParaRPr sz="500"/>
          </a:p>
        </p:txBody>
      </p:sp>
      <p:sp>
        <p:nvSpPr>
          <p:cNvPr id="472" name="Google Shape;472;g32a25984371_0_762"/>
          <p:cNvSpPr/>
          <p:nvPr/>
        </p:nvSpPr>
        <p:spPr>
          <a:xfrm>
            <a:off x="3784238" y="2008675"/>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Resource Availability</a:t>
            </a:r>
            <a:endParaRPr sz="500" b="1"/>
          </a:p>
          <a:p>
            <a:pPr marL="0" lvl="0" indent="0" algn="l" rtl="0">
              <a:spcBef>
                <a:spcPts val="0"/>
              </a:spcBef>
              <a:spcAft>
                <a:spcPts val="0"/>
              </a:spcAft>
              <a:buNone/>
            </a:pPr>
            <a:r>
              <a:rPr lang="en-NZ" sz="500"/>
              <a:t>Analyse and interpret data to provide evidence for the effects of resource availability on organisms and populations of organisms in an ecosystem.</a:t>
            </a:r>
            <a:endParaRPr sz="500"/>
          </a:p>
        </p:txBody>
      </p:sp>
      <p:sp>
        <p:nvSpPr>
          <p:cNvPr id="473" name="Google Shape;473;g32a25984371_0_762"/>
          <p:cNvSpPr/>
          <p:nvPr/>
        </p:nvSpPr>
        <p:spPr>
          <a:xfrm>
            <a:off x="2668325" y="2118150"/>
            <a:ext cx="917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The Wider World</a:t>
            </a:r>
            <a:endParaRPr sz="500" b="1"/>
          </a:p>
          <a:p>
            <a:pPr marL="0" lvl="0" indent="0" algn="l" rtl="0">
              <a:spcBef>
                <a:spcPts val="0"/>
              </a:spcBef>
              <a:spcAft>
                <a:spcPts val="0"/>
              </a:spcAft>
              <a:buNone/>
            </a:pPr>
            <a:r>
              <a:rPr lang="en-NZ" sz="500"/>
              <a:t>Construct an explanation that predicts patterns of interactions among organisms across multiple ecosystems.</a:t>
            </a:r>
            <a:endParaRPr sz="500"/>
          </a:p>
        </p:txBody>
      </p:sp>
      <p:sp>
        <p:nvSpPr>
          <p:cNvPr id="474" name="Google Shape;474;g32a25984371_0_762"/>
          <p:cNvSpPr/>
          <p:nvPr/>
        </p:nvSpPr>
        <p:spPr>
          <a:xfrm>
            <a:off x="5207650" y="2589000"/>
            <a:ext cx="952800" cy="52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Resource Availability</a:t>
            </a:r>
            <a:endParaRPr sz="500" b="1"/>
          </a:p>
          <a:p>
            <a:pPr marL="0" lvl="0" indent="0" algn="l" rtl="0">
              <a:spcBef>
                <a:spcPts val="0"/>
              </a:spcBef>
              <a:spcAft>
                <a:spcPts val="0"/>
              </a:spcAft>
              <a:buNone/>
            </a:pPr>
            <a:r>
              <a:rPr lang="en-NZ" sz="500"/>
              <a:t>Evaluate competing design solutions for maintaining biodiversity and ecosystem services.</a:t>
            </a:r>
            <a:endParaRPr sz="500"/>
          </a:p>
        </p:txBody>
      </p:sp>
      <p:sp>
        <p:nvSpPr>
          <p:cNvPr id="475" name="Google Shape;475;g32a25984371_0_762"/>
          <p:cNvSpPr/>
          <p:nvPr/>
        </p:nvSpPr>
        <p:spPr>
          <a:xfrm>
            <a:off x="4032250" y="4156450"/>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Implications and Solutions</a:t>
            </a:r>
            <a:endParaRPr sz="500" b="1"/>
          </a:p>
          <a:p>
            <a:pPr marL="0" lvl="0" indent="0" algn="l" rtl="0">
              <a:spcBef>
                <a:spcPts val="0"/>
              </a:spcBef>
              <a:spcAft>
                <a:spcPts val="0"/>
              </a:spcAft>
              <a:buNone/>
            </a:pPr>
            <a:r>
              <a:rPr lang="en-NZ" sz="500"/>
              <a:t>Make a claim about the merit of a solution to a problem caused when the environment changes and the types of plants and animals that live there may change.</a:t>
            </a:r>
            <a:endParaRPr sz="500"/>
          </a:p>
        </p:txBody>
      </p:sp>
      <p:cxnSp>
        <p:nvCxnSpPr>
          <p:cNvPr id="476" name="Google Shape;476;g32a25984371_0_762"/>
          <p:cNvCxnSpPr>
            <a:stCxn id="467" idx="0"/>
            <a:endCxn id="468" idx="2"/>
          </p:cNvCxnSpPr>
          <p:nvPr/>
        </p:nvCxnSpPr>
        <p:spPr>
          <a:xfrm rot="10800000">
            <a:off x="3626350" y="5603050"/>
            <a:ext cx="0" cy="165300"/>
          </a:xfrm>
          <a:prstGeom prst="straightConnector1">
            <a:avLst/>
          </a:prstGeom>
          <a:noFill/>
          <a:ln w="9525" cap="flat" cmpd="sng">
            <a:solidFill>
              <a:schemeClr val="dk2"/>
            </a:solidFill>
            <a:prstDash val="solid"/>
            <a:round/>
            <a:headEnd type="none" w="med" len="med"/>
            <a:tailEnd type="triangle" w="med" len="med"/>
          </a:ln>
        </p:spPr>
      </p:cxnSp>
      <p:sp>
        <p:nvSpPr>
          <p:cNvPr id="477" name="Google Shape;477;g32a25984371_0_762"/>
          <p:cNvSpPr/>
          <p:nvPr/>
        </p:nvSpPr>
        <p:spPr>
          <a:xfrm>
            <a:off x="4881850" y="4920250"/>
            <a:ext cx="1175400" cy="47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Implications and Solutions</a:t>
            </a:r>
            <a:endParaRPr sz="500" b="1"/>
          </a:p>
          <a:p>
            <a:pPr marL="0" lvl="0" indent="0" algn="l" rtl="0">
              <a:spcBef>
                <a:spcPts val="0"/>
              </a:spcBef>
              <a:spcAft>
                <a:spcPts val="0"/>
              </a:spcAft>
              <a:buNone/>
            </a:pPr>
            <a:r>
              <a:rPr lang="en-NZ" sz="500"/>
              <a:t>Construct an argument supported by evidence for how plants and animals can change the environment to meet their needs.</a:t>
            </a:r>
            <a:endParaRPr sz="500"/>
          </a:p>
        </p:txBody>
      </p:sp>
      <p:cxnSp>
        <p:nvCxnSpPr>
          <p:cNvPr id="478" name="Google Shape;478;g32a25984371_0_762"/>
          <p:cNvCxnSpPr>
            <a:stCxn id="468" idx="3"/>
            <a:endCxn id="477" idx="1"/>
          </p:cNvCxnSpPr>
          <p:nvPr/>
        </p:nvCxnSpPr>
        <p:spPr>
          <a:xfrm rot="10800000" flipH="1">
            <a:off x="4616800" y="5157500"/>
            <a:ext cx="265200" cy="269700"/>
          </a:xfrm>
          <a:prstGeom prst="straightConnector1">
            <a:avLst/>
          </a:prstGeom>
          <a:noFill/>
          <a:ln w="9525" cap="flat" cmpd="sng">
            <a:solidFill>
              <a:schemeClr val="dk2"/>
            </a:solidFill>
            <a:prstDash val="solid"/>
            <a:round/>
            <a:headEnd type="none" w="med" len="med"/>
            <a:tailEnd type="triangle" w="med" len="med"/>
          </a:ln>
        </p:spPr>
      </p:cxnSp>
      <p:cxnSp>
        <p:nvCxnSpPr>
          <p:cNvPr id="479" name="Google Shape;479;g32a25984371_0_762"/>
          <p:cNvCxnSpPr>
            <a:stCxn id="468" idx="0"/>
            <a:endCxn id="470" idx="2"/>
          </p:cNvCxnSpPr>
          <p:nvPr/>
        </p:nvCxnSpPr>
        <p:spPr>
          <a:xfrm rot="10800000">
            <a:off x="3256150" y="5033300"/>
            <a:ext cx="370200" cy="218100"/>
          </a:xfrm>
          <a:prstGeom prst="straightConnector1">
            <a:avLst/>
          </a:prstGeom>
          <a:noFill/>
          <a:ln w="9525" cap="flat" cmpd="sng">
            <a:solidFill>
              <a:schemeClr val="dk2"/>
            </a:solidFill>
            <a:prstDash val="solid"/>
            <a:round/>
            <a:headEnd type="none" w="med" len="med"/>
            <a:tailEnd type="triangle" w="med" len="med"/>
          </a:ln>
        </p:spPr>
      </p:cxnSp>
      <p:cxnSp>
        <p:nvCxnSpPr>
          <p:cNvPr id="480" name="Google Shape;480;g32a25984371_0_762"/>
          <p:cNvCxnSpPr>
            <a:stCxn id="470" idx="3"/>
            <a:endCxn id="475" idx="1"/>
          </p:cNvCxnSpPr>
          <p:nvPr/>
        </p:nvCxnSpPr>
        <p:spPr>
          <a:xfrm rot="10800000" flipH="1">
            <a:off x="3843725" y="4459575"/>
            <a:ext cx="188400" cy="270600"/>
          </a:xfrm>
          <a:prstGeom prst="straightConnector1">
            <a:avLst/>
          </a:prstGeom>
          <a:noFill/>
          <a:ln w="9525" cap="flat" cmpd="sng">
            <a:solidFill>
              <a:schemeClr val="dk2"/>
            </a:solidFill>
            <a:prstDash val="solid"/>
            <a:round/>
            <a:headEnd type="none" w="med" len="med"/>
            <a:tailEnd type="triangle" w="med" len="med"/>
          </a:ln>
        </p:spPr>
      </p:cxnSp>
      <p:cxnSp>
        <p:nvCxnSpPr>
          <p:cNvPr id="481" name="Google Shape;481;g32a25984371_0_762"/>
          <p:cNvCxnSpPr/>
          <p:nvPr/>
        </p:nvCxnSpPr>
        <p:spPr>
          <a:xfrm rot="10800000">
            <a:off x="5002550" y="4769050"/>
            <a:ext cx="58800" cy="147000"/>
          </a:xfrm>
          <a:prstGeom prst="straightConnector1">
            <a:avLst/>
          </a:prstGeom>
          <a:noFill/>
          <a:ln w="9525" cap="flat" cmpd="sng">
            <a:solidFill>
              <a:schemeClr val="dk2"/>
            </a:solidFill>
            <a:prstDash val="solid"/>
            <a:round/>
            <a:headEnd type="none" w="med" len="med"/>
            <a:tailEnd type="triangle" w="med" len="med"/>
          </a:ln>
        </p:spPr>
      </p:cxnSp>
      <p:cxnSp>
        <p:nvCxnSpPr>
          <p:cNvPr id="482" name="Google Shape;482;g32a25984371_0_762"/>
          <p:cNvCxnSpPr>
            <a:stCxn id="474" idx="2"/>
          </p:cNvCxnSpPr>
          <p:nvPr/>
        </p:nvCxnSpPr>
        <p:spPr>
          <a:xfrm>
            <a:off x="5684050" y="3117900"/>
            <a:ext cx="0" cy="1798200"/>
          </a:xfrm>
          <a:prstGeom prst="straightConnector1">
            <a:avLst/>
          </a:prstGeom>
          <a:noFill/>
          <a:ln w="9525" cap="flat" cmpd="sng">
            <a:solidFill>
              <a:schemeClr val="dk2"/>
            </a:solidFill>
            <a:prstDash val="solid"/>
            <a:round/>
            <a:headEnd type="triangle" w="med" len="med"/>
            <a:tailEnd type="none" w="med" len="med"/>
          </a:ln>
        </p:spPr>
      </p:cxnSp>
      <p:cxnSp>
        <p:nvCxnSpPr>
          <p:cNvPr id="483" name="Google Shape;483;g32a25984371_0_762"/>
          <p:cNvCxnSpPr>
            <a:stCxn id="475" idx="0"/>
            <a:endCxn id="471" idx="2"/>
          </p:cNvCxnSpPr>
          <p:nvPr/>
        </p:nvCxnSpPr>
        <p:spPr>
          <a:xfrm rot="10800000">
            <a:off x="4371850" y="3916450"/>
            <a:ext cx="248100" cy="240000"/>
          </a:xfrm>
          <a:prstGeom prst="straightConnector1">
            <a:avLst/>
          </a:prstGeom>
          <a:noFill/>
          <a:ln w="9525" cap="flat" cmpd="sng">
            <a:solidFill>
              <a:schemeClr val="dk2"/>
            </a:solidFill>
            <a:prstDash val="solid"/>
            <a:round/>
            <a:headEnd type="none" w="med" len="med"/>
            <a:tailEnd type="triangle" w="med" len="med"/>
          </a:ln>
        </p:spPr>
      </p:cxnSp>
      <p:cxnSp>
        <p:nvCxnSpPr>
          <p:cNvPr id="484" name="Google Shape;484;g32a25984371_0_762"/>
          <p:cNvCxnSpPr>
            <a:stCxn id="471" idx="0"/>
            <a:endCxn id="472" idx="2"/>
          </p:cNvCxnSpPr>
          <p:nvPr/>
        </p:nvCxnSpPr>
        <p:spPr>
          <a:xfrm rot="10800000">
            <a:off x="4371950" y="2614725"/>
            <a:ext cx="0" cy="772800"/>
          </a:xfrm>
          <a:prstGeom prst="straightConnector1">
            <a:avLst/>
          </a:prstGeom>
          <a:noFill/>
          <a:ln w="9525" cap="flat" cmpd="sng">
            <a:solidFill>
              <a:schemeClr val="dk2"/>
            </a:solidFill>
            <a:prstDash val="solid"/>
            <a:round/>
            <a:headEnd type="none" w="med" len="med"/>
            <a:tailEnd type="triangle" w="med" len="med"/>
          </a:ln>
        </p:spPr>
      </p:cxnSp>
      <p:cxnSp>
        <p:nvCxnSpPr>
          <p:cNvPr id="485" name="Google Shape;485;g32a25984371_0_762"/>
          <p:cNvCxnSpPr>
            <a:endCxn id="473" idx="2"/>
          </p:cNvCxnSpPr>
          <p:nvPr/>
        </p:nvCxnSpPr>
        <p:spPr>
          <a:xfrm rot="10800000">
            <a:off x="3127025" y="2724150"/>
            <a:ext cx="917700" cy="663900"/>
          </a:xfrm>
          <a:prstGeom prst="straightConnector1">
            <a:avLst/>
          </a:prstGeom>
          <a:noFill/>
          <a:ln w="9525" cap="flat" cmpd="sng">
            <a:solidFill>
              <a:schemeClr val="dk2"/>
            </a:solidFill>
            <a:prstDash val="solid"/>
            <a:round/>
            <a:headEnd type="none" w="med" len="med"/>
            <a:tailEnd type="triangle" w="med" len="med"/>
          </a:ln>
        </p:spPr>
      </p:cxnSp>
      <p:cxnSp>
        <p:nvCxnSpPr>
          <p:cNvPr id="486" name="Google Shape;486;g32a25984371_0_762"/>
          <p:cNvCxnSpPr>
            <a:stCxn id="474" idx="0"/>
          </p:cNvCxnSpPr>
          <p:nvPr/>
        </p:nvCxnSpPr>
        <p:spPr>
          <a:xfrm rot="10800000">
            <a:off x="5684050" y="1866000"/>
            <a:ext cx="0" cy="723000"/>
          </a:xfrm>
          <a:prstGeom prst="straightConnector1">
            <a:avLst/>
          </a:prstGeom>
          <a:noFill/>
          <a:ln w="9525" cap="flat" cmpd="sng">
            <a:solidFill>
              <a:srgbClr val="434343"/>
            </a:solidFill>
            <a:prstDash val="dash"/>
            <a:round/>
            <a:headEnd type="none" w="med" len="med"/>
            <a:tailEnd type="none" w="med" len="med"/>
          </a:ln>
        </p:spPr>
      </p:cxnSp>
      <p:pic>
        <p:nvPicPr>
          <p:cNvPr id="487" name="Google Shape;487;g32a25984371_0_762"/>
          <p:cNvPicPr preferRelativeResize="0"/>
          <p:nvPr/>
        </p:nvPicPr>
        <p:blipFill>
          <a:blip r:embed="rId5" cstate="screen">
            <a:alphaModFix amt="80000"/>
            <a:extLst>
              <a:ext uri="{28A0092B-C50C-407E-A947-70E740481C1C}">
                <a14:useLocalDpi xmlns:a14="http://schemas.microsoft.com/office/drawing/2010/main"/>
              </a:ext>
            </a:extLst>
          </a:blip>
          <a:stretch>
            <a:fillRect/>
          </a:stretch>
        </p:blipFill>
        <p:spPr>
          <a:xfrm>
            <a:off x="8084575" y="1129900"/>
            <a:ext cx="1641574" cy="1153423"/>
          </a:xfrm>
          <a:prstGeom prst="rect">
            <a:avLst/>
          </a:prstGeom>
          <a:noFill/>
          <a:ln>
            <a:noFill/>
          </a:ln>
        </p:spPr>
      </p:pic>
      <p:grpSp>
        <p:nvGrpSpPr>
          <p:cNvPr id="488" name="Google Shape;488;g32a25984371_0_762"/>
          <p:cNvGrpSpPr/>
          <p:nvPr/>
        </p:nvGrpSpPr>
        <p:grpSpPr>
          <a:xfrm>
            <a:off x="6773650" y="4738873"/>
            <a:ext cx="3763830" cy="1369153"/>
            <a:chOff x="6773650" y="4738873"/>
            <a:chExt cx="3763830" cy="1369153"/>
          </a:xfrm>
        </p:grpSpPr>
        <p:pic>
          <p:nvPicPr>
            <p:cNvPr id="489" name="Google Shape;489;g32a25984371_0_76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153883">
              <a:off x="8279940" y="4763197"/>
              <a:ext cx="1105748" cy="831054"/>
            </a:xfrm>
            <a:prstGeom prst="rect">
              <a:avLst/>
            </a:prstGeom>
            <a:noFill/>
            <a:ln>
              <a:noFill/>
            </a:ln>
          </p:spPr>
        </p:pic>
        <p:pic>
          <p:nvPicPr>
            <p:cNvPr id="490" name="Google Shape;490;g32a25984371_0_762"/>
            <p:cNvPicPr preferRelativeResize="0"/>
            <p:nvPr/>
          </p:nvPicPr>
          <p:blipFill rotWithShape="1">
            <a:blip r:embed="rId7" cstate="screen">
              <a:alphaModFix amt="70000"/>
              <a:extLst>
                <a:ext uri="{28A0092B-C50C-407E-A947-70E740481C1C}">
                  <a14:useLocalDpi xmlns:a14="http://schemas.microsoft.com/office/drawing/2010/main"/>
                </a:ext>
              </a:extLst>
            </a:blip>
            <a:srcRect/>
            <a:stretch/>
          </p:blipFill>
          <p:spPr>
            <a:xfrm rot="-59997">
              <a:off x="8220818" y="5570314"/>
              <a:ext cx="1223989" cy="527072"/>
            </a:xfrm>
            <a:prstGeom prst="rect">
              <a:avLst/>
            </a:prstGeom>
            <a:noFill/>
            <a:ln>
              <a:noFill/>
            </a:ln>
          </p:spPr>
        </p:pic>
        <p:sp>
          <p:nvSpPr>
            <p:cNvPr id="491" name="Google Shape;491;g32a25984371_0_762"/>
            <p:cNvSpPr txBox="1"/>
            <p:nvPr/>
          </p:nvSpPr>
          <p:spPr>
            <a:xfrm rot="-321287">
              <a:off x="6817704" y="4966346"/>
              <a:ext cx="1533392" cy="102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b="1">
                  <a:solidFill>
                    <a:srgbClr val="535353"/>
                  </a:solidFill>
                  <a:latin typeface="Caveat"/>
                  <a:ea typeface="Caveat"/>
                  <a:cs typeface="Caveat"/>
                  <a:sym typeface="Caveat"/>
                </a:rPr>
                <a:t>Concept </a:t>
              </a:r>
              <a:r>
                <a:rPr lang="en-NZ">
                  <a:solidFill>
                    <a:srgbClr val="535353"/>
                  </a:solidFill>
                  <a:latin typeface="Caveat"/>
                  <a:ea typeface="Caveat"/>
                  <a:cs typeface="Caveat"/>
                  <a:sym typeface="Caveat"/>
                </a:rPr>
                <a:t>- dentition / types of teeth, structure and function</a:t>
              </a:r>
              <a:endParaRPr>
                <a:solidFill>
                  <a:srgbClr val="535353"/>
                </a:solidFill>
                <a:latin typeface="Caveat"/>
                <a:ea typeface="Caveat"/>
                <a:cs typeface="Caveat"/>
                <a:sym typeface="Caveat"/>
              </a:endParaRPr>
            </a:p>
          </p:txBody>
        </p:sp>
        <p:pic>
          <p:nvPicPr>
            <p:cNvPr id="492" name="Google Shape;492;g32a25984371_0_762"/>
            <p:cNvPicPr preferRelativeResize="0"/>
            <p:nvPr/>
          </p:nvPicPr>
          <p:blipFill rotWithShape="1">
            <a:blip r:embed="rId8" cstate="screen">
              <a:alphaModFix amt="70000"/>
              <a:extLst>
                <a:ext uri="{28A0092B-C50C-407E-A947-70E740481C1C}">
                  <a14:useLocalDpi xmlns:a14="http://schemas.microsoft.com/office/drawing/2010/main"/>
                </a:ext>
              </a:extLst>
            </a:blip>
            <a:srcRect/>
            <a:stretch/>
          </p:blipFill>
          <p:spPr>
            <a:xfrm rot="-174294">
              <a:off x="9566858" y="5115470"/>
              <a:ext cx="948967" cy="878560"/>
            </a:xfrm>
            <a:prstGeom prst="rect">
              <a:avLst/>
            </a:prstGeom>
            <a:noFill/>
            <a:ln>
              <a:noFill/>
            </a:ln>
          </p:spPr>
        </p:pic>
      </p:grpSp>
      <p:pic>
        <p:nvPicPr>
          <p:cNvPr id="493" name="Google Shape;493;g32a25984371_0_762"/>
          <p:cNvPicPr preferRelativeResize="0"/>
          <p:nvPr/>
        </p:nvPicPr>
        <p:blipFill rotWithShape="1">
          <a:blip r:embed="rId9" cstate="screen">
            <a:alphaModFix amt="70000"/>
            <a:extLst>
              <a:ext uri="{28A0092B-C50C-407E-A947-70E740481C1C}">
                <a14:useLocalDpi xmlns:a14="http://schemas.microsoft.com/office/drawing/2010/main"/>
              </a:ext>
            </a:extLst>
          </a:blip>
          <a:srcRect/>
          <a:stretch/>
        </p:blipFill>
        <p:spPr>
          <a:xfrm>
            <a:off x="7188163" y="1404300"/>
            <a:ext cx="836470" cy="920849"/>
          </a:xfrm>
          <a:prstGeom prst="rect">
            <a:avLst/>
          </a:prstGeom>
          <a:noFill/>
          <a:ln>
            <a:noFill/>
          </a:ln>
        </p:spPr>
      </p:pic>
      <p:sp>
        <p:nvSpPr>
          <p:cNvPr id="494" name="Google Shape;494;g32a25984371_0_762"/>
          <p:cNvSpPr txBox="1"/>
          <p:nvPr/>
        </p:nvSpPr>
        <p:spPr>
          <a:xfrm rot="-471686">
            <a:off x="6846410" y="1190107"/>
            <a:ext cx="1519985" cy="3076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b="1">
                <a:solidFill>
                  <a:srgbClr val="535353"/>
                </a:solidFill>
                <a:latin typeface="Caveat"/>
                <a:ea typeface="Caveat"/>
                <a:cs typeface="Caveat"/>
                <a:sym typeface="Caveat"/>
              </a:rPr>
              <a:t>Concept:</a:t>
            </a:r>
            <a:r>
              <a:rPr lang="en-NZ">
                <a:solidFill>
                  <a:srgbClr val="535353"/>
                </a:solidFill>
                <a:latin typeface="Caveat"/>
                <a:ea typeface="Caveat"/>
                <a:cs typeface="Caveat"/>
                <a:sym typeface="Caveat"/>
              </a:rPr>
              <a:t> </a:t>
            </a:r>
            <a:r>
              <a:rPr lang="en-NZ" sz="1200">
                <a:solidFill>
                  <a:srgbClr val="535353"/>
                </a:solidFill>
                <a:latin typeface="Caveat"/>
                <a:ea typeface="Caveat"/>
                <a:cs typeface="Caveat"/>
                <a:sym typeface="Caveat"/>
              </a:rPr>
              <a:t>behavioural adaptations</a:t>
            </a:r>
            <a:endParaRPr sz="1200">
              <a:solidFill>
                <a:srgbClr val="535353"/>
              </a:solidFill>
              <a:latin typeface="Caveat"/>
              <a:ea typeface="Caveat"/>
              <a:cs typeface="Caveat"/>
              <a:sym typeface="Caveat"/>
            </a:endParaRPr>
          </a:p>
        </p:txBody>
      </p:sp>
      <p:sp>
        <p:nvSpPr>
          <p:cNvPr id="495" name="Google Shape;495;g32a25984371_0_762"/>
          <p:cNvSpPr txBox="1"/>
          <p:nvPr/>
        </p:nvSpPr>
        <p:spPr>
          <a:xfrm rot="179542">
            <a:off x="7215155" y="2495507"/>
            <a:ext cx="3540027" cy="40496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600" b="1">
                <a:solidFill>
                  <a:srgbClr val="535353"/>
                </a:solidFill>
                <a:latin typeface="Caveat"/>
                <a:ea typeface="Caveat"/>
                <a:cs typeface="Caveat"/>
                <a:sym typeface="Caveat"/>
              </a:rPr>
              <a:t>Nature of Science: </a:t>
            </a:r>
            <a:r>
              <a:rPr lang="en-NZ" sz="1600">
                <a:solidFill>
                  <a:srgbClr val="535353"/>
                </a:solidFill>
                <a:latin typeface="Caveat"/>
                <a:ea typeface="Caveat"/>
                <a:cs typeface="Caveat"/>
                <a:sym typeface="Caveat"/>
              </a:rPr>
              <a:t>Investigating in science</a:t>
            </a:r>
            <a:endParaRPr sz="1600">
              <a:solidFill>
                <a:srgbClr val="535353"/>
              </a:solidFill>
              <a:latin typeface="Caveat"/>
              <a:ea typeface="Caveat"/>
              <a:cs typeface="Caveat"/>
              <a:sym typeface="Caveat"/>
            </a:endParaRPr>
          </a:p>
        </p:txBody>
      </p:sp>
      <p:grpSp>
        <p:nvGrpSpPr>
          <p:cNvPr id="496" name="Google Shape;496;g32a25984371_0_762"/>
          <p:cNvGrpSpPr/>
          <p:nvPr/>
        </p:nvGrpSpPr>
        <p:grpSpPr>
          <a:xfrm>
            <a:off x="9778577" y="2084752"/>
            <a:ext cx="2864711" cy="2458701"/>
            <a:chOff x="9997566" y="2508911"/>
            <a:chExt cx="1737241" cy="1491026"/>
          </a:xfrm>
        </p:grpSpPr>
        <p:grpSp>
          <p:nvGrpSpPr>
            <p:cNvPr id="497" name="Google Shape;497;g32a25984371_0_762"/>
            <p:cNvGrpSpPr/>
            <p:nvPr/>
          </p:nvGrpSpPr>
          <p:grpSpPr>
            <a:xfrm rot="-575220">
              <a:off x="10090848" y="2629310"/>
              <a:ext cx="1550679" cy="1250229"/>
              <a:chOff x="9839000" y="2521150"/>
              <a:chExt cx="1866026" cy="1504476"/>
            </a:xfrm>
          </p:grpSpPr>
          <p:pic>
            <p:nvPicPr>
              <p:cNvPr id="498" name="Google Shape;498;g32a25984371_0_762"/>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rot="5357779">
                <a:off x="10019718" y="2349614"/>
                <a:ext cx="1504590" cy="1847548"/>
              </a:xfrm>
              <a:prstGeom prst="rect">
                <a:avLst/>
              </a:prstGeom>
              <a:noFill/>
              <a:ln>
                <a:noFill/>
              </a:ln>
              <a:effectLst>
                <a:outerShdw blurRad="57150" dist="19050" dir="1800000" algn="bl" rotWithShape="0">
                  <a:srgbClr val="000000">
                    <a:alpha val="50000"/>
                  </a:srgbClr>
                </a:outerShdw>
              </a:effectLst>
            </p:spPr>
          </p:pic>
          <p:pic>
            <p:nvPicPr>
              <p:cNvPr id="499" name="Google Shape;499;g32a25984371_0_762"/>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rot="-6002">
                <a:off x="10003522" y="2618914"/>
                <a:ext cx="1564531" cy="1145347"/>
              </a:xfrm>
              <a:prstGeom prst="rect">
                <a:avLst/>
              </a:prstGeom>
              <a:noFill/>
              <a:ln>
                <a:noFill/>
              </a:ln>
            </p:spPr>
          </p:pic>
        </p:grpSp>
        <p:sp>
          <p:nvSpPr>
            <p:cNvPr id="500" name="Google Shape;500;g32a25984371_0_762"/>
            <p:cNvSpPr/>
            <p:nvPr/>
          </p:nvSpPr>
          <p:spPr>
            <a:xfrm rot="-551546">
              <a:off x="10468839" y="3660052"/>
              <a:ext cx="1109853" cy="1653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grpSp>
      <p:sp>
        <p:nvSpPr>
          <p:cNvPr id="501" name="Google Shape;501;g32a25984371_0_762"/>
          <p:cNvSpPr txBox="1"/>
          <p:nvPr/>
        </p:nvSpPr>
        <p:spPr>
          <a:xfrm rot="179542">
            <a:off x="7215155" y="2495507"/>
            <a:ext cx="3540027" cy="40496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100" b="1">
                <a:solidFill>
                  <a:srgbClr val="535353"/>
                </a:solidFill>
                <a:latin typeface="Caveat"/>
                <a:ea typeface="Caveat"/>
                <a:cs typeface="Caveat"/>
                <a:sym typeface="Caveat"/>
              </a:rPr>
              <a:t>Nature of Science: </a:t>
            </a:r>
            <a:r>
              <a:rPr lang="en-NZ" sz="1100">
                <a:solidFill>
                  <a:srgbClr val="535353"/>
                </a:solidFill>
                <a:latin typeface="Caveat"/>
                <a:ea typeface="Caveat"/>
                <a:cs typeface="Caveat"/>
                <a:sym typeface="Caveat"/>
              </a:rPr>
              <a:t>Investigating in science</a:t>
            </a:r>
            <a:endParaRPr sz="1100">
              <a:solidFill>
                <a:srgbClr val="535353"/>
              </a:solidFill>
              <a:latin typeface="Caveat"/>
              <a:ea typeface="Caveat"/>
              <a:cs typeface="Caveat"/>
              <a:sym typeface="Caveat"/>
            </a:endParaRPr>
          </a:p>
        </p:txBody>
      </p:sp>
      <p:pic>
        <p:nvPicPr>
          <p:cNvPr id="502" name="Google Shape;502;g32a25984371_0_762"/>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rot="10360968">
            <a:off x="782960" y="5565700"/>
            <a:ext cx="1649738" cy="381046"/>
          </a:xfrm>
          <a:prstGeom prst="rect">
            <a:avLst/>
          </a:prstGeom>
          <a:noFill/>
          <a:ln>
            <a:noFill/>
          </a:ln>
        </p:spPr>
      </p:pic>
      <p:sp>
        <p:nvSpPr>
          <p:cNvPr id="503" name="Google Shape;503;g32a25984371_0_762"/>
          <p:cNvSpPr txBox="1"/>
          <p:nvPr/>
        </p:nvSpPr>
        <p:spPr>
          <a:xfrm rot="-416909">
            <a:off x="952632" y="5585218"/>
            <a:ext cx="1304380" cy="30795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900">
                <a:solidFill>
                  <a:srgbClr val="535353"/>
                </a:solidFill>
                <a:latin typeface="Caveat"/>
                <a:ea typeface="Caveat"/>
                <a:cs typeface="Caveat"/>
                <a:sym typeface="Caveat"/>
              </a:rPr>
              <a:t>Sampled from NSTA 9.7</a:t>
            </a:r>
            <a:endParaRPr sz="900">
              <a:solidFill>
                <a:srgbClr val="535353"/>
              </a:solidFill>
              <a:latin typeface="Caveat"/>
              <a:ea typeface="Caveat"/>
              <a:cs typeface="Caveat"/>
              <a:sym typeface="Caveat"/>
            </a:endParaRPr>
          </a:p>
        </p:txBody>
      </p:sp>
      <p:grpSp>
        <p:nvGrpSpPr>
          <p:cNvPr id="504" name="Google Shape;504;g32a25984371_0_762"/>
          <p:cNvGrpSpPr/>
          <p:nvPr/>
        </p:nvGrpSpPr>
        <p:grpSpPr>
          <a:xfrm>
            <a:off x="10020774" y="49459"/>
            <a:ext cx="2286115" cy="2025887"/>
            <a:chOff x="8884684" y="1351972"/>
            <a:chExt cx="1669185" cy="1479181"/>
          </a:xfrm>
        </p:grpSpPr>
        <p:pic>
          <p:nvPicPr>
            <p:cNvPr id="505" name="Google Shape;505;g32a25984371_0_762"/>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rot="5103645">
              <a:off x="9044275" y="1312194"/>
              <a:ext cx="1350001" cy="1558737"/>
            </a:xfrm>
            <a:prstGeom prst="rect">
              <a:avLst/>
            </a:prstGeom>
            <a:noFill/>
            <a:ln>
              <a:noFill/>
            </a:ln>
            <a:effectLst>
              <a:outerShdw blurRad="57150" dist="19050" dir="1800000" algn="bl" rotWithShape="0">
                <a:srgbClr val="000000">
                  <a:alpha val="50000"/>
                </a:srgbClr>
              </a:outerShdw>
            </a:effectLst>
          </p:spPr>
        </p:pic>
        <p:pic>
          <p:nvPicPr>
            <p:cNvPr id="506" name="Google Shape;506;g32a25984371_0_762"/>
            <p:cNvPicPr preferRelativeResize="0"/>
            <p:nvPr/>
          </p:nvPicPr>
          <p:blipFill rotWithShape="1">
            <a:blip r:embed="rId14" cstate="screen">
              <a:alphaModFix/>
              <a:extLst>
                <a:ext uri="{28A0092B-C50C-407E-A947-70E740481C1C}">
                  <a14:useLocalDpi xmlns:a14="http://schemas.microsoft.com/office/drawing/2010/main"/>
                </a:ext>
              </a:extLst>
            </a:blip>
            <a:srcRect r="-10"/>
            <a:stretch/>
          </p:blipFill>
          <p:spPr>
            <a:xfrm rot="-296324">
              <a:off x="9045775" y="1515807"/>
              <a:ext cx="1338365" cy="1051695"/>
            </a:xfrm>
            <a:prstGeom prst="rect">
              <a:avLst/>
            </a:prstGeom>
            <a:noFill/>
            <a:ln>
              <a:noFill/>
            </a:ln>
          </p:spPr>
        </p:pic>
      </p:grpSp>
      <p:sp>
        <p:nvSpPr>
          <p:cNvPr id="507" name="Google Shape;507;g32a25984371_0_762"/>
          <p:cNvSpPr/>
          <p:nvPr/>
        </p:nvSpPr>
        <p:spPr>
          <a:xfrm rot="-224314">
            <a:off x="10439671" y="1708153"/>
            <a:ext cx="1665544" cy="2480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grpSp>
        <p:nvGrpSpPr>
          <p:cNvPr id="508" name="Google Shape;508;g32a25984371_0_762"/>
          <p:cNvGrpSpPr/>
          <p:nvPr/>
        </p:nvGrpSpPr>
        <p:grpSpPr>
          <a:xfrm rot="-333703">
            <a:off x="7458628" y="-177957"/>
            <a:ext cx="3078384" cy="2940668"/>
            <a:chOff x="8165719" y="177269"/>
            <a:chExt cx="2576431" cy="2461171"/>
          </a:xfrm>
        </p:grpSpPr>
        <p:grpSp>
          <p:nvGrpSpPr>
            <p:cNvPr id="509" name="Google Shape;509;g32a25984371_0_762"/>
            <p:cNvGrpSpPr/>
            <p:nvPr/>
          </p:nvGrpSpPr>
          <p:grpSpPr>
            <a:xfrm>
              <a:off x="8165719" y="177269"/>
              <a:ext cx="2576431" cy="2461171"/>
              <a:chOff x="6566982" y="678477"/>
              <a:chExt cx="1756498" cy="1639797"/>
            </a:xfrm>
          </p:grpSpPr>
          <p:pic>
            <p:nvPicPr>
              <p:cNvPr id="510" name="Google Shape;510;g32a25984371_0_762"/>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rot="6497324">
                <a:off x="6819021" y="780364"/>
                <a:ext cx="1252419" cy="1436022"/>
              </a:xfrm>
              <a:prstGeom prst="rect">
                <a:avLst/>
              </a:prstGeom>
              <a:noFill/>
              <a:ln>
                <a:noFill/>
              </a:ln>
              <a:effectLst>
                <a:outerShdw blurRad="57150" dist="19050" dir="1800000" algn="bl" rotWithShape="0">
                  <a:srgbClr val="000000">
                    <a:alpha val="50000"/>
                  </a:srgbClr>
                </a:outerShdw>
              </a:effectLst>
            </p:spPr>
          </p:pic>
          <p:pic>
            <p:nvPicPr>
              <p:cNvPr id="511" name="Google Shape;511;g32a25984371_0_762"/>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rot="1105611">
                <a:off x="6886334" y="966498"/>
                <a:ext cx="1203912" cy="887553"/>
              </a:xfrm>
              <a:prstGeom prst="rect">
                <a:avLst/>
              </a:prstGeom>
              <a:noFill/>
              <a:ln>
                <a:noFill/>
              </a:ln>
            </p:spPr>
          </p:pic>
        </p:grpSp>
        <p:sp>
          <p:nvSpPr>
            <p:cNvPr id="512" name="Google Shape;512;g32a25984371_0_762"/>
            <p:cNvSpPr/>
            <p:nvPr/>
          </p:nvSpPr>
          <p:spPr>
            <a:xfrm rot="1128031">
              <a:off x="8406300" y="1896652"/>
              <a:ext cx="1665353" cy="33811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Pāpāmoa College Science</a:t>
              </a:r>
              <a:endParaRPr sz="1200">
                <a:solidFill>
                  <a:srgbClr val="434343"/>
                </a:solidFill>
                <a:latin typeface="Caveat"/>
                <a:ea typeface="Caveat"/>
                <a:cs typeface="Caveat"/>
                <a:sym typeface="Caveat"/>
              </a:endParaRPr>
            </a:p>
          </p:txBody>
        </p:sp>
      </p:grpSp>
      <p:grpSp>
        <p:nvGrpSpPr>
          <p:cNvPr id="513" name="Google Shape;513;g32a25984371_0_762"/>
          <p:cNvGrpSpPr/>
          <p:nvPr/>
        </p:nvGrpSpPr>
        <p:grpSpPr>
          <a:xfrm rot="-855528">
            <a:off x="40373" y="2554828"/>
            <a:ext cx="3924315" cy="3025672"/>
            <a:chOff x="5255707" y="2500662"/>
            <a:chExt cx="2708988" cy="2052125"/>
          </a:xfrm>
        </p:grpSpPr>
        <p:grpSp>
          <p:nvGrpSpPr>
            <p:cNvPr id="514" name="Google Shape;514;g32a25984371_0_762"/>
            <p:cNvGrpSpPr/>
            <p:nvPr/>
          </p:nvGrpSpPr>
          <p:grpSpPr>
            <a:xfrm rot="610623">
              <a:off x="5381600" y="2704812"/>
              <a:ext cx="2457201" cy="1643824"/>
              <a:chOff x="8625749" y="2614725"/>
              <a:chExt cx="1868176" cy="1249777"/>
            </a:xfrm>
          </p:grpSpPr>
          <p:pic>
            <p:nvPicPr>
              <p:cNvPr id="515" name="Google Shape;515;g32a25984371_0_762"/>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rot="5352950">
                <a:off x="8934890" y="2314078"/>
                <a:ext cx="1249894" cy="1851070"/>
              </a:xfrm>
              <a:prstGeom prst="rect">
                <a:avLst/>
              </a:prstGeom>
              <a:noFill/>
              <a:ln>
                <a:noFill/>
              </a:ln>
              <a:effectLst>
                <a:outerShdw blurRad="57150" dist="19050" dir="1800000" algn="bl" rotWithShape="0">
                  <a:srgbClr val="000000">
                    <a:alpha val="50000"/>
                  </a:srgbClr>
                </a:outerShdw>
              </a:effectLst>
            </p:spPr>
          </p:pic>
          <p:pic>
            <p:nvPicPr>
              <p:cNvPr id="516" name="Google Shape;516;g32a25984371_0_762"/>
              <p:cNvPicPr preferRelativeResize="0"/>
              <p:nvPr/>
            </p:nvPicPr>
            <p:blipFill>
              <a:blip r:embed="rId18" cstate="screen">
                <a:alphaModFix/>
                <a:extLst>
                  <a:ext uri="{28A0092B-C50C-407E-A947-70E740481C1C}">
                    <a14:useLocalDpi xmlns:a14="http://schemas.microsoft.com/office/drawing/2010/main"/>
                  </a:ext>
                </a:extLst>
              </a:blip>
              <a:stretch>
                <a:fillRect/>
              </a:stretch>
            </p:blipFill>
            <p:spPr>
              <a:xfrm>
                <a:off x="8763799" y="2693505"/>
                <a:ext cx="1592074" cy="985721"/>
              </a:xfrm>
              <a:prstGeom prst="rect">
                <a:avLst/>
              </a:prstGeom>
              <a:noFill/>
              <a:ln>
                <a:noFill/>
              </a:ln>
            </p:spPr>
          </p:pic>
        </p:grpSp>
        <p:sp>
          <p:nvSpPr>
            <p:cNvPr id="517" name="Google Shape;517;g32a25984371_0_762"/>
            <p:cNvSpPr/>
            <p:nvPr/>
          </p:nvSpPr>
          <p:spPr>
            <a:xfrm rot="524722">
              <a:off x="5690996" y="4085868"/>
              <a:ext cx="1643609" cy="21761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Pāpāmoa College Science</a:t>
              </a:r>
              <a:endParaRPr sz="1200">
                <a:solidFill>
                  <a:srgbClr val="434343"/>
                </a:solidFill>
                <a:latin typeface="Caveat"/>
                <a:ea typeface="Caveat"/>
                <a:cs typeface="Caveat"/>
                <a:sym typeface="Caveat"/>
              </a:endParaRPr>
            </a:p>
          </p:txBody>
        </p:sp>
      </p:grpSp>
      <p:grpSp>
        <p:nvGrpSpPr>
          <p:cNvPr id="518" name="Google Shape;518;g32a25984371_0_762"/>
          <p:cNvGrpSpPr/>
          <p:nvPr/>
        </p:nvGrpSpPr>
        <p:grpSpPr>
          <a:xfrm>
            <a:off x="3754336" y="766405"/>
            <a:ext cx="3234394" cy="2589039"/>
            <a:chOff x="4253699" y="993206"/>
            <a:chExt cx="2744267" cy="2196707"/>
          </a:xfrm>
        </p:grpSpPr>
        <p:pic>
          <p:nvPicPr>
            <p:cNvPr id="519" name="Google Shape;519;g32a25984371_0_762"/>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rot="4873225">
              <a:off x="4691035" y="849785"/>
              <a:ext cx="1869597" cy="2483550"/>
            </a:xfrm>
            <a:prstGeom prst="rect">
              <a:avLst/>
            </a:prstGeom>
            <a:noFill/>
            <a:ln>
              <a:noFill/>
            </a:ln>
            <a:effectLst>
              <a:outerShdw blurRad="57150" dist="19050" dir="1800000" algn="bl" rotWithShape="0">
                <a:srgbClr val="000000">
                  <a:alpha val="50000"/>
                </a:srgbClr>
              </a:outerShdw>
            </a:effectLst>
          </p:spPr>
        </p:pic>
        <p:sp>
          <p:nvSpPr>
            <p:cNvPr id="520" name="Google Shape;520;g32a25984371_0_762"/>
            <p:cNvSpPr/>
            <p:nvPr/>
          </p:nvSpPr>
          <p:spPr>
            <a:xfrm rot="-457875">
              <a:off x="4797235" y="2702108"/>
              <a:ext cx="2109988" cy="2473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pic>
          <p:nvPicPr>
            <p:cNvPr id="521" name="Google Shape;521;g32a25984371_0_762"/>
            <p:cNvPicPr preferRelativeResize="0"/>
            <p:nvPr/>
          </p:nvPicPr>
          <p:blipFill rotWithShape="1">
            <a:blip r:embed="rId20" cstate="screen">
              <a:alphaModFix/>
              <a:extLst>
                <a:ext uri="{28A0092B-C50C-407E-A947-70E740481C1C}">
                  <a14:useLocalDpi xmlns:a14="http://schemas.microsoft.com/office/drawing/2010/main"/>
                </a:ext>
              </a:extLst>
            </a:blip>
            <a:srcRect/>
            <a:stretch/>
          </p:blipFill>
          <p:spPr>
            <a:xfrm rot="-501681">
              <a:off x="4571240" y="1292871"/>
              <a:ext cx="2133782" cy="1432179"/>
            </a:xfrm>
            <a:prstGeom prst="rect">
              <a:avLst/>
            </a:prstGeom>
            <a:noFill/>
            <a:ln>
              <a:noFill/>
            </a:ln>
          </p:spPr>
        </p:pic>
      </p:grpSp>
      <p:grpSp>
        <p:nvGrpSpPr>
          <p:cNvPr id="522" name="Google Shape;522;g32a25984371_0_762"/>
          <p:cNvGrpSpPr/>
          <p:nvPr/>
        </p:nvGrpSpPr>
        <p:grpSpPr>
          <a:xfrm>
            <a:off x="6017508" y="1966655"/>
            <a:ext cx="3702090" cy="2887608"/>
            <a:chOff x="7307318" y="2839381"/>
            <a:chExt cx="2330850" cy="1818049"/>
          </a:xfrm>
        </p:grpSpPr>
        <p:grpSp>
          <p:nvGrpSpPr>
            <p:cNvPr id="523" name="Google Shape;523;g32a25984371_0_762"/>
            <p:cNvGrpSpPr/>
            <p:nvPr/>
          </p:nvGrpSpPr>
          <p:grpSpPr>
            <a:xfrm rot="280326">
              <a:off x="7370646" y="2926416"/>
              <a:ext cx="2204194" cy="1643980"/>
              <a:chOff x="9052908" y="2829930"/>
              <a:chExt cx="1868246" cy="1249818"/>
            </a:xfrm>
          </p:grpSpPr>
          <p:pic>
            <p:nvPicPr>
              <p:cNvPr id="524" name="Google Shape;524;g32a25984371_0_762"/>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rot="5352937">
                <a:off x="9362064" y="2529271"/>
                <a:ext cx="1249935" cy="1851135"/>
              </a:xfrm>
              <a:prstGeom prst="rect">
                <a:avLst/>
              </a:prstGeom>
              <a:noFill/>
              <a:ln>
                <a:noFill/>
              </a:ln>
              <a:effectLst>
                <a:outerShdw blurRad="57150" dist="19050" dir="1800000" algn="bl" rotWithShape="0">
                  <a:srgbClr val="000000">
                    <a:alpha val="50000"/>
                  </a:srgbClr>
                </a:outerShdw>
              </a:effectLst>
            </p:spPr>
          </p:pic>
          <p:pic>
            <p:nvPicPr>
              <p:cNvPr id="525" name="Google Shape;525;g32a25984371_0_762"/>
              <p:cNvPicPr preferRelativeResize="0"/>
              <p:nvPr/>
            </p:nvPicPr>
            <p:blipFill rotWithShape="1">
              <a:blip r:embed="rId22" cstate="screen">
                <a:alphaModFix/>
                <a:extLst>
                  <a:ext uri="{28A0092B-C50C-407E-A947-70E740481C1C}">
                    <a14:useLocalDpi xmlns:a14="http://schemas.microsoft.com/office/drawing/2010/main"/>
                  </a:ext>
                </a:extLst>
              </a:blip>
              <a:srcRect r="-9"/>
              <a:stretch/>
            </p:blipFill>
            <p:spPr>
              <a:xfrm rot="-23993">
                <a:off x="9215560" y="2906740"/>
                <a:ext cx="1569430" cy="975170"/>
              </a:xfrm>
              <a:prstGeom prst="rect">
                <a:avLst/>
              </a:prstGeom>
              <a:noFill/>
              <a:ln>
                <a:noFill/>
              </a:ln>
            </p:spPr>
          </p:pic>
        </p:grpSp>
        <p:sp>
          <p:nvSpPr>
            <p:cNvPr id="526" name="Google Shape;526;g32a25984371_0_762"/>
            <p:cNvSpPr/>
            <p:nvPr/>
          </p:nvSpPr>
          <p:spPr>
            <a:xfrm rot="307237">
              <a:off x="7596706" y="4313352"/>
              <a:ext cx="1855405" cy="21744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Data from Predator Free BOP</a:t>
              </a:r>
              <a:endParaRPr sz="1200">
                <a:solidFill>
                  <a:srgbClr val="434343"/>
                </a:solidFill>
                <a:latin typeface="Caveat"/>
                <a:ea typeface="Caveat"/>
                <a:cs typeface="Caveat"/>
                <a:sym typeface="Caveat"/>
              </a:endParaRPr>
            </a:p>
          </p:txBody>
        </p:sp>
      </p:grpSp>
      <p:grpSp>
        <p:nvGrpSpPr>
          <p:cNvPr id="527" name="Google Shape;527;g32a25984371_0_762"/>
          <p:cNvGrpSpPr/>
          <p:nvPr/>
        </p:nvGrpSpPr>
        <p:grpSpPr>
          <a:xfrm rot="332418">
            <a:off x="3523621" y="2366762"/>
            <a:ext cx="3347586" cy="2688396"/>
            <a:chOff x="3792737" y="2545037"/>
            <a:chExt cx="3225507" cy="2593641"/>
          </a:xfrm>
        </p:grpSpPr>
        <p:pic>
          <p:nvPicPr>
            <p:cNvPr id="528" name="Google Shape;528;g32a25984371_0_762"/>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rot="5131937">
              <a:off x="4205043" y="2319327"/>
              <a:ext cx="2400895" cy="3045061"/>
            </a:xfrm>
            <a:prstGeom prst="rect">
              <a:avLst/>
            </a:prstGeom>
            <a:noFill/>
            <a:ln>
              <a:noFill/>
            </a:ln>
            <a:effectLst>
              <a:outerShdw blurRad="57150" dist="19050" dir="1800000" algn="bl" rotWithShape="0">
                <a:srgbClr val="000000">
                  <a:alpha val="50000"/>
                </a:srgbClr>
              </a:outerShdw>
            </a:effectLst>
          </p:spPr>
        </p:pic>
        <p:sp>
          <p:nvSpPr>
            <p:cNvPr id="529" name="Google Shape;529;g32a25984371_0_762"/>
            <p:cNvSpPr/>
            <p:nvPr/>
          </p:nvSpPr>
          <p:spPr>
            <a:xfrm rot="-199428">
              <a:off x="4198105" y="4667234"/>
              <a:ext cx="2105943" cy="31762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pic>
          <p:nvPicPr>
            <p:cNvPr id="530" name="Google Shape;530;g32a25984371_0_762"/>
            <p:cNvPicPr preferRelativeResize="0"/>
            <p:nvPr/>
          </p:nvPicPr>
          <p:blipFill rotWithShape="1">
            <a:blip r:embed="rId24" cstate="screen">
              <a:alphaModFix/>
              <a:extLst>
                <a:ext uri="{28A0092B-C50C-407E-A947-70E740481C1C}">
                  <a14:useLocalDpi xmlns:a14="http://schemas.microsoft.com/office/drawing/2010/main"/>
                </a:ext>
              </a:extLst>
            </a:blip>
            <a:srcRect/>
            <a:stretch/>
          </p:blipFill>
          <p:spPr>
            <a:xfrm rot="-240005">
              <a:off x="4120369" y="2811095"/>
              <a:ext cx="2600662" cy="1838160"/>
            </a:xfrm>
            <a:prstGeom prst="rect">
              <a:avLst/>
            </a:prstGeom>
            <a:noFill/>
            <a:ln>
              <a:noFill/>
            </a:ln>
          </p:spPr>
        </p:pic>
      </p:grpSp>
      <p:sp>
        <p:nvSpPr>
          <p:cNvPr id="531" name="Google Shape;531;g32a25984371_0_762"/>
          <p:cNvSpPr txBox="1"/>
          <p:nvPr/>
        </p:nvSpPr>
        <p:spPr>
          <a:xfrm flipH="1">
            <a:off x="189200" y="6343300"/>
            <a:ext cx="5341500" cy="5541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chemeClr val="dk1"/>
              </a:buClr>
              <a:buSzPts val="2400"/>
              <a:buFont typeface="Arial"/>
              <a:buNone/>
            </a:pPr>
            <a:r>
              <a:rPr lang="en-NZ" sz="600" i="1">
                <a:solidFill>
                  <a:srgbClr val="535353"/>
                </a:solidFill>
              </a:rPr>
              <a:t>All images licensed via Adobe Stock unless otherwise indicated.</a:t>
            </a:r>
            <a:br>
              <a:rPr lang="en-NZ" sz="600" i="1">
                <a:solidFill>
                  <a:srgbClr val="535353"/>
                </a:solidFill>
              </a:rPr>
            </a:br>
            <a:r>
              <a:rPr lang="en-NZ" sz="600" i="1">
                <a:solidFill>
                  <a:srgbClr val="535353"/>
                </a:solidFill>
              </a:rPr>
              <a:t>Monthly pest kill data courtesy of Predator Free Bay of Plenty.</a:t>
            </a:r>
            <a:br>
              <a:rPr lang="en-NZ" sz="600" i="1">
                <a:solidFill>
                  <a:srgbClr val="535353"/>
                </a:solidFill>
              </a:rPr>
            </a:br>
            <a:r>
              <a:rPr lang="en-NZ" sz="600" i="1">
                <a:solidFill>
                  <a:srgbClr val="535353"/>
                </a:solidFill>
              </a:rPr>
              <a:t>Willard, T. (2020). The NSTA atlas of the three dimensions. National Science Teaching Association.</a:t>
            </a:r>
            <a:endParaRPr sz="600" i="1">
              <a:solidFill>
                <a:srgbClr val="535353"/>
              </a:solidFill>
            </a:endParaRPr>
          </a:p>
          <a:p>
            <a:pPr marL="0" lvl="0" indent="0" algn="l" rtl="0">
              <a:spcBef>
                <a:spcPts val="0"/>
              </a:spcBef>
              <a:spcAft>
                <a:spcPts val="0"/>
              </a:spcAft>
              <a:buClr>
                <a:schemeClr val="dk1"/>
              </a:buClr>
              <a:buSzPts val="2400"/>
              <a:buFont typeface="Arial"/>
              <a:buNone/>
            </a:pPr>
            <a:r>
              <a:rPr lang="en-NZ" sz="600" i="1">
                <a:solidFill>
                  <a:srgbClr val="535353"/>
                </a:solidFill>
              </a:rPr>
              <a:t>Ministry of Education. (2000). Birds – Structure, function and adaptation. Learning Media Limited.</a:t>
            </a:r>
            <a:br>
              <a:rPr lang="en-NZ" sz="600" i="1">
                <a:solidFill>
                  <a:srgbClr val="535353"/>
                </a:solidFill>
              </a:rPr>
            </a:br>
            <a:endParaRPr sz="600" i="1">
              <a:solidFill>
                <a:srgbClr val="535353"/>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g32a25984371_0_423"/>
          <p:cNvSpPr txBox="1"/>
          <p:nvPr/>
        </p:nvSpPr>
        <p:spPr>
          <a:xfrm flipH="1">
            <a:off x="189200" y="6343300"/>
            <a:ext cx="5341500" cy="5541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chemeClr val="dk1"/>
              </a:buClr>
              <a:buSzPts val="2400"/>
              <a:buFont typeface="Arial"/>
              <a:buNone/>
            </a:pPr>
            <a:r>
              <a:rPr lang="en-NZ" sz="600" i="1">
                <a:solidFill>
                  <a:srgbClr val="535353"/>
                </a:solidFill>
              </a:rPr>
              <a:t>All images licensed via Adobe Stock unless otherwise indicated.</a:t>
            </a:r>
            <a:br>
              <a:rPr lang="en-NZ" sz="600" i="1">
                <a:solidFill>
                  <a:srgbClr val="535353"/>
                </a:solidFill>
              </a:rPr>
            </a:br>
            <a:r>
              <a:rPr lang="en-NZ" sz="600" i="1">
                <a:solidFill>
                  <a:srgbClr val="535353"/>
                </a:solidFill>
              </a:rPr>
              <a:t>Monthly pest kill data courtesy of Predator Free Bay of Plenty.</a:t>
            </a:r>
            <a:br>
              <a:rPr lang="en-NZ" sz="600" i="1">
                <a:solidFill>
                  <a:srgbClr val="535353"/>
                </a:solidFill>
              </a:rPr>
            </a:br>
            <a:r>
              <a:rPr lang="en-NZ" sz="600" i="1">
                <a:solidFill>
                  <a:srgbClr val="535353"/>
                </a:solidFill>
              </a:rPr>
              <a:t>Willard, T. (2020). The NSTA atlas of the three dimensions. National Science Teaching Association.</a:t>
            </a:r>
            <a:endParaRPr sz="600" i="1">
              <a:solidFill>
                <a:srgbClr val="535353"/>
              </a:solidFill>
            </a:endParaRPr>
          </a:p>
          <a:p>
            <a:pPr marL="0" lvl="0" indent="0" algn="l" rtl="0">
              <a:spcBef>
                <a:spcPts val="0"/>
              </a:spcBef>
              <a:spcAft>
                <a:spcPts val="0"/>
              </a:spcAft>
              <a:buClr>
                <a:schemeClr val="dk1"/>
              </a:buClr>
              <a:buSzPts val="2400"/>
              <a:buFont typeface="Arial"/>
              <a:buNone/>
            </a:pPr>
            <a:r>
              <a:rPr lang="en-NZ" sz="600" i="1">
                <a:solidFill>
                  <a:srgbClr val="535353"/>
                </a:solidFill>
              </a:rPr>
              <a:t>Ministry of Education. (2000). Birds – Structure, function and adaptation. Learning Media Limited.</a:t>
            </a:r>
            <a:br>
              <a:rPr lang="en-NZ" sz="600" i="1">
                <a:solidFill>
                  <a:srgbClr val="535353"/>
                </a:solidFill>
              </a:rPr>
            </a:br>
            <a:endParaRPr sz="600" i="1">
              <a:solidFill>
                <a:srgbClr val="535353"/>
              </a:solidFill>
            </a:endParaRPr>
          </a:p>
        </p:txBody>
      </p:sp>
      <p:pic>
        <p:nvPicPr>
          <p:cNvPr id="537" name="Google Shape;537;g32a25984371_0_4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82050" y="916550"/>
            <a:ext cx="8856023" cy="5382524"/>
          </a:xfrm>
          <a:prstGeom prst="rect">
            <a:avLst/>
          </a:prstGeom>
          <a:noFill/>
          <a:ln>
            <a:noFill/>
          </a:ln>
          <a:effectLst>
            <a:outerShdw blurRad="57150" dist="19050" dir="5400000" algn="bl" rotWithShape="0">
              <a:srgbClr val="000000">
                <a:alpha val="50000"/>
              </a:srgbClr>
            </a:outerShdw>
          </a:effectLst>
        </p:spPr>
      </p:pic>
      <p:sp>
        <p:nvSpPr>
          <p:cNvPr id="538" name="Google Shape;538;g32a25984371_0_423"/>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37021"/>
              </a:buClr>
              <a:buSzPts val="1800"/>
              <a:buNone/>
            </a:pPr>
            <a:r>
              <a:rPr lang="en-NZ"/>
              <a:t>Where </a:t>
            </a:r>
            <a:r>
              <a:rPr lang="en-NZ" i="1" strike="sngStrike"/>
              <a:t>do</a:t>
            </a:r>
            <a:r>
              <a:rPr lang="en-NZ"/>
              <a:t> did I start?</a:t>
            </a:r>
            <a:endParaRPr/>
          </a:p>
        </p:txBody>
      </p:sp>
      <p:pic>
        <p:nvPicPr>
          <p:cNvPr id="539" name="Google Shape;539;g32a25984371_0_42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269925" y="1216698"/>
            <a:ext cx="2158725" cy="1749723"/>
          </a:xfrm>
          <a:prstGeom prst="rect">
            <a:avLst/>
          </a:prstGeom>
          <a:noFill/>
          <a:ln>
            <a:noFill/>
          </a:ln>
          <a:effectLst>
            <a:outerShdw blurRad="57150" dist="19050" dir="5400000" algn="bl" rotWithShape="0">
              <a:srgbClr val="000000">
                <a:alpha val="50000"/>
              </a:srgbClr>
            </a:outerShdw>
          </a:effectLst>
        </p:spPr>
      </p:pic>
      <p:sp>
        <p:nvSpPr>
          <p:cNvPr id="540" name="Google Shape;540;g32a25984371_0_423"/>
          <p:cNvSpPr/>
          <p:nvPr/>
        </p:nvSpPr>
        <p:spPr>
          <a:xfrm>
            <a:off x="2635900" y="5768350"/>
            <a:ext cx="1980900" cy="2868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Adaptations</a:t>
            </a:r>
            <a:endParaRPr sz="500" b="1"/>
          </a:p>
          <a:p>
            <a:pPr marL="0" lvl="0" indent="0" algn="l" rtl="0">
              <a:spcBef>
                <a:spcPts val="0"/>
              </a:spcBef>
              <a:spcAft>
                <a:spcPts val="0"/>
              </a:spcAft>
              <a:buNone/>
            </a:pPr>
            <a:r>
              <a:rPr lang="en-NZ" sz="500"/>
              <a:t>Use observations to describe patterns of what plants and animals need to survive.</a:t>
            </a:r>
            <a:endParaRPr sz="500"/>
          </a:p>
        </p:txBody>
      </p:sp>
      <p:sp>
        <p:nvSpPr>
          <p:cNvPr id="541" name="Google Shape;541;g32a25984371_0_423"/>
          <p:cNvSpPr/>
          <p:nvPr/>
        </p:nvSpPr>
        <p:spPr>
          <a:xfrm>
            <a:off x="2635900" y="5251400"/>
            <a:ext cx="1980900" cy="351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Habitats</a:t>
            </a:r>
            <a:endParaRPr sz="500" b="1"/>
          </a:p>
          <a:p>
            <a:pPr marL="0" lvl="0" indent="0" algn="l" rtl="0">
              <a:spcBef>
                <a:spcPts val="0"/>
              </a:spcBef>
              <a:spcAft>
                <a:spcPts val="0"/>
              </a:spcAft>
              <a:buNone/>
            </a:pPr>
            <a:r>
              <a:rPr lang="en-NZ" sz="500"/>
              <a:t>Use a model to represent the relationship between the needs of different plants and animals and the places they live.</a:t>
            </a:r>
            <a:endParaRPr sz="500"/>
          </a:p>
        </p:txBody>
      </p:sp>
      <p:sp>
        <p:nvSpPr>
          <p:cNvPr id="542" name="Google Shape;542;g32a25984371_0_423"/>
          <p:cNvSpPr/>
          <p:nvPr/>
        </p:nvSpPr>
        <p:spPr>
          <a:xfrm rot="30130">
            <a:off x="2357880" y="1146089"/>
            <a:ext cx="3696742" cy="6435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600" b="1">
                <a:solidFill>
                  <a:srgbClr val="434343"/>
                </a:solidFill>
              </a:rPr>
              <a:t>BIG IDEAS</a:t>
            </a:r>
            <a:br>
              <a:rPr lang="en-NZ" sz="600" b="1">
                <a:solidFill>
                  <a:srgbClr val="434343"/>
                </a:solidFill>
              </a:rPr>
            </a:br>
            <a:endParaRPr sz="600" b="1">
              <a:solidFill>
                <a:srgbClr val="434343"/>
              </a:solidFill>
            </a:endParaRPr>
          </a:p>
          <a:p>
            <a:pPr marL="0" lvl="0" indent="0" algn="l" rtl="0">
              <a:spcBef>
                <a:spcPts val="0"/>
              </a:spcBef>
              <a:spcAft>
                <a:spcPts val="0"/>
              </a:spcAft>
              <a:buNone/>
            </a:pPr>
            <a:r>
              <a:rPr lang="en-NZ" sz="600">
                <a:solidFill>
                  <a:srgbClr val="434343"/>
                </a:solidFill>
              </a:rPr>
              <a:t>- Living things’ specific structures have particular functions that contribute to their individual survival.</a:t>
            </a:r>
            <a:endParaRPr sz="600">
              <a:solidFill>
                <a:srgbClr val="434343"/>
              </a:solidFill>
            </a:endParaRPr>
          </a:p>
          <a:p>
            <a:pPr marL="0" lvl="0" indent="0" algn="l" rtl="0">
              <a:spcBef>
                <a:spcPts val="0"/>
              </a:spcBef>
              <a:spcAft>
                <a:spcPts val="0"/>
              </a:spcAft>
              <a:buNone/>
            </a:pPr>
            <a:r>
              <a:rPr lang="en-NZ" sz="600">
                <a:solidFill>
                  <a:srgbClr val="434343"/>
                </a:solidFill>
              </a:rPr>
              <a:t>- Relationships between structure and function evolve over many generations in response to the challenges of survival in the environment of the time.</a:t>
            </a:r>
            <a:endParaRPr sz="600">
              <a:solidFill>
                <a:srgbClr val="434343"/>
              </a:solidFill>
            </a:endParaRPr>
          </a:p>
        </p:txBody>
      </p:sp>
      <p:sp>
        <p:nvSpPr>
          <p:cNvPr id="543" name="Google Shape;543;g32a25984371_0_423"/>
          <p:cNvSpPr/>
          <p:nvPr/>
        </p:nvSpPr>
        <p:spPr>
          <a:xfrm>
            <a:off x="2668325" y="4427175"/>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Natural Selection</a:t>
            </a:r>
            <a:endParaRPr sz="500" b="1"/>
          </a:p>
          <a:p>
            <a:pPr marL="0" lvl="0" indent="0" algn="l" rtl="0">
              <a:spcBef>
                <a:spcPts val="0"/>
              </a:spcBef>
              <a:spcAft>
                <a:spcPts val="0"/>
              </a:spcAft>
              <a:buNone/>
            </a:pPr>
            <a:r>
              <a:rPr lang="en-NZ" sz="500"/>
              <a:t>Construct an argument with evidence that in a particular habitat some organisms can survive well, some survive less well, and some cannot survive at all.</a:t>
            </a:r>
            <a:endParaRPr sz="500"/>
          </a:p>
        </p:txBody>
      </p:sp>
      <p:sp>
        <p:nvSpPr>
          <p:cNvPr id="544" name="Google Shape;544;g32a25984371_0_423"/>
          <p:cNvSpPr/>
          <p:nvPr/>
        </p:nvSpPr>
        <p:spPr>
          <a:xfrm>
            <a:off x="3706550" y="3387525"/>
            <a:ext cx="1330800" cy="52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Selection Pressures</a:t>
            </a:r>
            <a:endParaRPr sz="500" b="1"/>
          </a:p>
          <a:p>
            <a:pPr marL="0" lvl="0" indent="0" algn="l" rtl="0">
              <a:spcBef>
                <a:spcPts val="0"/>
              </a:spcBef>
              <a:spcAft>
                <a:spcPts val="0"/>
              </a:spcAft>
              <a:buNone/>
            </a:pPr>
            <a:r>
              <a:rPr lang="en-NZ" sz="500"/>
              <a:t>Construct an argument supported by empirical evidence that changes to physical or biological components of an ecosystem affect populations.</a:t>
            </a:r>
            <a:endParaRPr sz="500"/>
          </a:p>
        </p:txBody>
      </p:sp>
      <p:sp>
        <p:nvSpPr>
          <p:cNvPr id="545" name="Google Shape;545;g32a25984371_0_423"/>
          <p:cNvSpPr/>
          <p:nvPr/>
        </p:nvSpPr>
        <p:spPr>
          <a:xfrm>
            <a:off x="3784238" y="2008675"/>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Resource Availability</a:t>
            </a:r>
            <a:endParaRPr sz="500" b="1"/>
          </a:p>
          <a:p>
            <a:pPr marL="0" lvl="0" indent="0" algn="l" rtl="0">
              <a:spcBef>
                <a:spcPts val="0"/>
              </a:spcBef>
              <a:spcAft>
                <a:spcPts val="0"/>
              </a:spcAft>
              <a:buNone/>
            </a:pPr>
            <a:r>
              <a:rPr lang="en-NZ" sz="500"/>
              <a:t>Analyse and interpret data to provide evidence for the effects of resource availability on organisms and populations of organisms in an ecosystem.</a:t>
            </a:r>
            <a:endParaRPr sz="500"/>
          </a:p>
        </p:txBody>
      </p:sp>
      <p:sp>
        <p:nvSpPr>
          <p:cNvPr id="546" name="Google Shape;546;g32a25984371_0_423"/>
          <p:cNvSpPr/>
          <p:nvPr/>
        </p:nvSpPr>
        <p:spPr>
          <a:xfrm>
            <a:off x="2668325" y="2118150"/>
            <a:ext cx="917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The Wider World</a:t>
            </a:r>
            <a:endParaRPr sz="500" b="1"/>
          </a:p>
          <a:p>
            <a:pPr marL="0" lvl="0" indent="0" algn="l" rtl="0">
              <a:spcBef>
                <a:spcPts val="0"/>
              </a:spcBef>
              <a:spcAft>
                <a:spcPts val="0"/>
              </a:spcAft>
              <a:buNone/>
            </a:pPr>
            <a:r>
              <a:rPr lang="en-NZ" sz="500"/>
              <a:t>Construct an explanation that predicts patterns of interactions among organisms across multiple ecosystems.</a:t>
            </a:r>
            <a:endParaRPr sz="500"/>
          </a:p>
        </p:txBody>
      </p:sp>
      <p:sp>
        <p:nvSpPr>
          <p:cNvPr id="547" name="Google Shape;547;g32a25984371_0_423"/>
          <p:cNvSpPr/>
          <p:nvPr/>
        </p:nvSpPr>
        <p:spPr>
          <a:xfrm>
            <a:off x="5207650" y="2589000"/>
            <a:ext cx="952800" cy="5289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Resource Availability</a:t>
            </a:r>
            <a:endParaRPr sz="500" b="1"/>
          </a:p>
          <a:p>
            <a:pPr marL="0" lvl="0" indent="0" algn="l" rtl="0">
              <a:spcBef>
                <a:spcPts val="0"/>
              </a:spcBef>
              <a:spcAft>
                <a:spcPts val="0"/>
              </a:spcAft>
              <a:buNone/>
            </a:pPr>
            <a:r>
              <a:rPr lang="en-NZ" sz="500"/>
              <a:t>Evaluate competing design solutions for maintaining biodiversity and ecosystem services.</a:t>
            </a:r>
            <a:endParaRPr sz="500"/>
          </a:p>
        </p:txBody>
      </p:sp>
      <p:sp>
        <p:nvSpPr>
          <p:cNvPr id="548" name="Google Shape;548;g32a25984371_0_423"/>
          <p:cNvSpPr/>
          <p:nvPr/>
        </p:nvSpPr>
        <p:spPr>
          <a:xfrm>
            <a:off x="4032250" y="4156450"/>
            <a:ext cx="1175400" cy="606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Implications and Solutions</a:t>
            </a:r>
            <a:endParaRPr sz="500" b="1"/>
          </a:p>
          <a:p>
            <a:pPr marL="0" lvl="0" indent="0" algn="l" rtl="0">
              <a:spcBef>
                <a:spcPts val="0"/>
              </a:spcBef>
              <a:spcAft>
                <a:spcPts val="0"/>
              </a:spcAft>
              <a:buNone/>
            </a:pPr>
            <a:r>
              <a:rPr lang="en-NZ" sz="500"/>
              <a:t>Make a claim about the merit of a solution to a problem caused when the environment changes and the types of plants and animals that live there may change.</a:t>
            </a:r>
            <a:endParaRPr sz="500"/>
          </a:p>
        </p:txBody>
      </p:sp>
      <p:cxnSp>
        <p:nvCxnSpPr>
          <p:cNvPr id="549" name="Google Shape;549;g32a25984371_0_423"/>
          <p:cNvCxnSpPr>
            <a:stCxn id="540" idx="0"/>
            <a:endCxn id="541" idx="2"/>
          </p:cNvCxnSpPr>
          <p:nvPr/>
        </p:nvCxnSpPr>
        <p:spPr>
          <a:xfrm rot="10800000">
            <a:off x="3626350" y="5603050"/>
            <a:ext cx="0" cy="165300"/>
          </a:xfrm>
          <a:prstGeom prst="straightConnector1">
            <a:avLst/>
          </a:prstGeom>
          <a:noFill/>
          <a:ln w="9525" cap="flat" cmpd="sng">
            <a:solidFill>
              <a:schemeClr val="dk2"/>
            </a:solidFill>
            <a:prstDash val="solid"/>
            <a:round/>
            <a:headEnd type="none" w="med" len="med"/>
            <a:tailEnd type="triangle" w="med" len="med"/>
          </a:ln>
        </p:spPr>
      </p:cxnSp>
      <p:sp>
        <p:nvSpPr>
          <p:cNvPr id="550" name="Google Shape;550;g32a25984371_0_423"/>
          <p:cNvSpPr/>
          <p:nvPr/>
        </p:nvSpPr>
        <p:spPr>
          <a:xfrm>
            <a:off x="4881850" y="4920250"/>
            <a:ext cx="1175400" cy="4746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NZ" sz="500" b="1"/>
              <a:t>Implications and Solutions</a:t>
            </a:r>
            <a:endParaRPr sz="500" b="1"/>
          </a:p>
          <a:p>
            <a:pPr marL="0" lvl="0" indent="0" algn="l" rtl="0">
              <a:spcBef>
                <a:spcPts val="0"/>
              </a:spcBef>
              <a:spcAft>
                <a:spcPts val="0"/>
              </a:spcAft>
              <a:buNone/>
            </a:pPr>
            <a:r>
              <a:rPr lang="en-NZ" sz="500"/>
              <a:t>Construct an argument supported by evidence for how plants and animals can change the environment to meet their needs.</a:t>
            </a:r>
            <a:endParaRPr sz="500"/>
          </a:p>
        </p:txBody>
      </p:sp>
      <p:cxnSp>
        <p:nvCxnSpPr>
          <p:cNvPr id="551" name="Google Shape;551;g32a25984371_0_423"/>
          <p:cNvCxnSpPr>
            <a:stCxn id="541" idx="3"/>
            <a:endCxn id="550" idx="1"/>
          </p:cNvCxnSpPr>
          <p:nvPr/>
        </p:nvCxnSpPr>
        <p:spPr>
          <a:xfrm rot="10800000" flipH="1">
            <a:off x="4616800" y="5157500"/>
            <a:ext cx="265200" cy="269700"/>
          </a:xfrm>
          <a:prstGeom prst="straightConnector1">
            <a:avLst/>
          </a:prstGeom>
          <a:noFill/>
          <a:ln w="9525" cap="flat" cmpd="sng">
            <a:solidFill>
              <a:schemeClr val="dk2"/>
            </a:solidFill>
            <a:prstDash val="solid"/>
            <a:round/>
            <a:headEnd type="none" w="med" len="med"/>
            <a:tailEnd type="triangle" w="med" len="med"/>
          </a:ln>
        </p:spPr>
      </p:cxnSp>
      <p:cxnSp>
        <p:nvCxnSpPr>
          <p:cNvPr id="552" name="Google Shape;552;g32a25984371_0_423"/>
          <p:cNvCxnSpPr>
            <a:stCxn id="541" idx="0"/>
            <a:endCxn id="543" idx="2"/>
          </p:cNvCxnSpPr>
          <p:nvPr/>
        </p:nvCxnSpPr>
        <p:spPr>
          <a:xfrm rot="10800000">
            <a:off x="3256150" y="5033300"/>
            <a:ext cx="370200" cy="218100"/>
          </a:xfrm>
          <a:prstGeom prst="straightConnector1">
            <a:avLst/>
          </a:prstGeom>
          <a:noFill/>
          <a:ln w="9525" cap="flat" cmpd="sng">
            <a:solidFill>
              <a:schemeClr val="dk2"/>
            </a:solidFill>
            <a:prstDash val="solid"/>
            <a:round/>
            <a:headEnd type="none" w="med" len="med"/>
            <a:tailEnd type="triangle" w="med" len="med"/>
          </a:ln>
        </p:spPr>
      </p:cxnSp>
      <p:cxnSp>
        <p:nvCxnSpPr>
          <p:cNvPr id="553" name="Google Shape;553;g32a25984371_0_423"/>
          <p:cNvCxnSpPr>
            <a:stCxn id="543" idx="3"/>
            <a:endCxn id="548" idx="1"/>
          </p:cNvCxnSpPr>
          <p:nvPr/>
        </p:nvCxnSpPr>
        <p:spPr>
          <a:xfrm rot="10800000" flipH="1">
            <a:off x="3843725" y="4459575"/>
            <a:ext cx="188400" cy="270600"/>
          </a:xfrm>
          <a:prstGeom prst="straightConnector1">
            <a:avLst/>
          </a:prstGeom>
          <a:noFill/>
          <a:ln w="9525" cap="flat" cmpd="sng">
            <a:solidFill>
              <a:schemeClr val="dk2"/>
            </a:solidFill>
            <a:prstDash val="solid"/>
            <a:round/>
            <a:headEnd type="none" w="med" len="med"/>
            <a:tailEnd type="triangle" w="med" len="med"/>
          </a:ln>
        </p:spPr>
      </p:cxnSp>
      <p:cxnSp>
        <p:nvCxnSpPr>
          <p:cNvPr id="554" name="Google Shape;554;g32a25984371_0_423"/>
          <p:cNvCxnSpPr/>
          <p:nvPr/>
        </p:nvCxnSpPr>
        <p:spPr>
          <a:xfrm rot="10800000">
            <a:off x="5002550" y="4769050"/>
            <a:ext cx="58800" cy="147000"/>
          </a:xfrm>
          <a:prstGeom prst="straightConnector1">
            <a:avLst/>
          </a:prstGeom>
          <a:noFill/>
          <a:ln w="9525" cap="flat" cmpd="sng">
            <a:solidFill>
              <a:schemeClr val="dk2"/>
            </a:solidFill>
            <a:prstDash val="solid"/>
            <a:round/>
            <a:headEnd type="none" w="med" len="med"/>
            <a:tailEnd type="triangle" w="med" len="med"/>
          </a:ln>
        </p:spPr>
      </p:cxnSp>
      <p:cxnSp>
        <p:nvCxnSpPr>
          <p:cNvPr id="555" name="Google Shape;555;g32a25984371_0_423"/>
          <p:cNvCxnSpPr>
            <a:stCxn id="547" idx="2"/>
          </p:cNvCxnSpPr>
          <p:nvPr/>
        </p:nvCxnSpPr>
        <p:spPr>
          <a:xfrm>
            <a:off x="5684050" y="3117900"/>
            <a:ext cx="0" cy="1798200"/>
          </a:xfrm>
          <a:prstGeom prst="straightConnector1">
            <a:avLst/>
          </a:prstGeom>
          <a:noFill/>
          <a:ln w="9525" cap="flat" cmpd="sng">
            <a:solidFill>
              <a:schemeClr val="dk2"/>
            </a:solidFill>
            <a:prstDash val="solid"/>
            <a:round/>
            <a:headEnd type="triangle" w="med" len="med"/>
            <a:tailEnd type="none" w="med" len="med"/>
          </a:ln>
        </p:spPr>
      </p:cxnSp>
      <p:cxnSp>
        <p:nvCxnSpPr>
          <p:cNvPr id="556" name="Google Shape;556;g32a25984371_0_423"/>
          <p:cNvCxnSpPr>
            <a:stCxn id="548" idx="0"/>
            <a:endCxn id="544" idx="2"/>
          </p:cNvCxnSpPr>
          <p:nvPr/>
        </p:nvCxnSpPr>
        <p:spPr>
          <a:xfrm rot="10800000">
            <a:off x="4371850" y="3916450"/>
            <a:ext cx="248100" cy="240000"/>
          </a:xfrm>
          <a:prstGeom prst="straightConnector1">
            <a:avLst/>
          </a:prstGeom>
          <a:noFill/>
          <a:ln w="9525" cap="flat" cmpd="sng">
            <a:solidFill>
              <a:schemeClr val="dk2"/>
            </a:solidFill>
            <a:prstDash val="solid"/>
            <a:round/>
            <a:headEnd type="none" w="med" len="med"/>
            <a:tailEnd type="triangle" w="med" len="med"/>
          </a:ln>
        </p:spPr>
      </p:cxnSp>
      <p:cxnSp>
        <p:nvCxnSpPr>
          <p:cNvPr id="557" name="Google Shape;557;g32a25984371_0_423"/>
          <p:cNvCxnSpPr>
            <a:stCxn id="544" idx="0"/>
            <a:endCxn id="545" idx="2"/>
          </p:cNvCxnSpPr>
          <p:nvPr/>
        </p:nvCxnSpPr>
        <p:spPr>
          <a:xfrm rot="10800000">
            <a:off x="4371950" y="2614725"/>
            <a:ext cx="0" cy="772800"/>
          </a:xfrm>
          <a:prstGeom prst="straightConnector1">
            <a:avLst/>
          </a:prstGeom>
          <a:noFill/>
          <a:ln w="9525" cap="flat" cmpd="sng">
            <a:solidFill>
              <a:schemeClr val="dk2"/>
            </a:solidFill>
            <a:prstDash val="solid"/>
            <a:round/>
            <a:headEnd type="none" w="med" len="med"/>
            <a:tailEnd type="triangle" w="med" len="med"/>
          </a:ln>
        </p:spPr>
      </p:cxnSp>
      <p:cxnSp>
        <p:nvCxnSpPr>
          <p:cNvPr id="558" name="Google Shape;558;g32a25984371_0_423"/>
          <p:cNvCxnSpPr>
            <a:endCxn id="546" idx="2"/>
          </p:cNvCxnSpPr>
          <p:nvPr/>
        </p:nvCxnSpPr>
        <p:spPr>
          <a:xfrm rot="10800000">
            <a:off x="3127025" y="2724150"/>
            <a:ext cx="917700" cy="663900"/>
          </a:xfrm>
          <a:prstGeom prst="straightConnector1">
            <a:avLst/>
          </a:prstGeom>
          <a:noFill/>
          <a:ln w="9525" cap="flat" cmpd="sng">
            <a:solidFill>
              <a:schemeClr val="dk2"/>
            </a:solidFill>
            <a:prstDash val="solid"/>
            <a:round/>
            <a:headEnd type="none" w="med" len="med"/>
            <a:tailEnd type="triangle" w="med" len="med"/>
          </a:ln>
        </p:spPr>
      </p:cxnSp>
      <p:cxnSp>
        <p:nvCxnSpPr>
          <p:cNvPr id="559" name="Google Shape;559;g32a25984371_0_423"/>
          <p:cNvCxnSpPr>
            <a:stCxn id="547" idx="0"/>
          </p:cNvCxnSpPr>
          <p:nvPr/>
        </p:nvCxnSpPr>
        <p:spPr>
          <a:xfrm rot="10800000">
            <a:off x="5684050" y="1866000"/>
            <a:ext cx="0" cy="723000"/>
          </a:xfrm>
          <a:prstGeom prst="straightConnector1">
            <a:avLst/>
          </a:prstGeom>
          <a:noFill/>
          <a:ln w="9525" cap="flat" cmpd="sng">
            <a:solidFill>
              <a:srgbClr val="434343"/>
            </a:solidFill>
            <a:prstDash val="dash"/>
            <a:round/>
            <a:headEnd type="none" w="med" len="med"/>
            <a:tailEnd type="none" w="med" len="med"/>
          </a:ln>
        </p:spPr>
      </p:cxnSp>
      <p:pic>
        <p:nvPicPr>
          <p:cNvPr id="560" name="Google Shape;560;g32a25984371_0_42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53883">
            <a:off x="8279940" y="4763197"/>
            <a:ext cx="1105748" cy="831054"/>
          </a:xfrm>
          <a:prstGeom prst="rect">
            <a:avLst/>
          </a:prstGeom>
          <a:noFill/>
          <a:ln>
            <a:noFill/>
          </a:ln>
        </p:spPr>
      </p:pic>
      <p:pic>
        <p:nvPicPr>
          <p:cNvPr id="561" name="Google Shape;561;g32a25984371_0_423"/>
          <p:cNvPicPr preferRelativeResize="0"/>
          <p:nvPr/>
        </p:nvPicPr>
        <p:blipFill rotWithShape="1">
          <a:blip r:embed="rId6" cstate="screen">
            <a:alphaModFix amt="70000"/>
            <a:extLst>
              <a:ext uri="{28A0092B-C50C-407E-A947-70E740481C1C}">
                <a14:useLocalDpi xmlns:a14="http://schemas.microsoft.com/office/drawing/2010/main"/>
              </a:ext>
            </a:extLst>
          </a:blip>
          <a:srcRect/>
          <a:stretch/>
        </p:blipFill>
        <p:spPr>
          <a:xfrm rot="-59997">
            <a:off x="8220818" y="5570314"/>
            <a:ext cx="1223989" cy="527072"/>
          </a:xfrm>
          <a:prstGeom prst="rect">
            <a:avLst/>
          </a:prstGeom>
          <a:noFill/>
          <a:ln>
            <a:noFill/>
          </a:ln>
        </p:spPr>
      </p:pic>
      <p:pic>
        <p:nvPicPr>
          <p:cNvPr id="562" name="Google Shape;562;g32a25984371_0_423"/>
          <p:cNvPicPr preferRelativeResize="0"/>
          <p:nvPr/>
        </p:nvPicPr>
        <p:blipFill>
          <a:blip r:embed="rId7" cstate="screen">
            <a:alphaModFix amt="80000"/>
            <a:extLst>
              <a:ext uri="{28A0092B-C50C-407E-A947-70E740481C1C}">
                <a14:useLocalDpi xmlns:a14="http://schemas.microsoft.com/office/drawing/2010/main"/>
              </a:ext>
            </a:extLst>
          </a:blip>
          <a:stretch>
            <a:fillRect/>
          </a:stretch>
        </p:blipFill>
        <p:spPr>
          <a:xfrm>
            <a:off x="8084575" y="1129900"/>
            <a:ext cx="1641574" cy="1153423"/>
          </a:xfrm>
          <a:prstGeom prst="rect">
            <a:avLst/>
          </a:prstGeom>
          <a:noFill/>
          <a:ln>
            <a:noFill/>
          </a:ln>
        </p:spPr>
      </p:pic>
      <p:pic>
        <p:nvPicPr>
          <p:cNvPr id="563" name="Google Shape;563;g32a25984371_0_423"/>
          <p:cNvPicPr preferRelativeResize="0"/>
          <p:nvPr/>
        </p:nvPicPr>
        <p:blipFill rotWithShape="1">
          <a:blip r:embed="rId8" cstate="screen">
            <a:alphaModFix amt="70000"/>
            <a:extLst>
              <a:ext uri="{28A0092B-C50C-407E-A947-70E740481C1C}">
                <a14:useLocalDpi xmlns:a14="http://schemas.microsoft.com/office/drawing/2010/main"/>
              </a:ext>
            </a:extLst>
          </a:blip>
          <a:srcRect/>
          <a:stretch/>
        </p:blipFill>
        <p:spPr>
          <a:xfrm>
            <a:off x="7188163" y="1404300"/>
            <a:ext cx="836470" cy="920849"/>
          </a:xfrm>
          <a:prstGeom prst="rect">
            <a:avLst/>
          </a:prstGeom>
          <a:noFill/>
          <a:ln>
            <a:noFill/>
          </a:ln>
        </p:spPr>
      </p:pic>
      <p:sp>
        <p:nvSpPr>
          <p:cNvPr id="564" name="Google Shape;564;g32a25984371_0_423"/>
          <p:cNvSpPr txBox="1"/>
          <p:nvPr/>
        </p:nvSpPr>
        <p:spPr>
          <a:xfrm rot="-471686">
            <a:off x="6846410" y="1190107"/>
            <a:ext cx="1519985" cy="30768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b="1">
                <a:solidFill>
                  <a:srgbClr val="535353"/>
                </a:solidFill>
                <a:latin typeface="Caveat"/>
                <a:ea typeface="Caveat"/>
                <a:cs typeface="Caveat"/>
                <a:sym typeface="Caveat"/>
              </a:rPr>
              <a:t>Concept:</a:t>
            </a:r>
            <a:r>
              <a:rPr lang="en-NZ">
                <a:solidFill>
                  <a:srgbClr val="535353"/>
                </a:solidFill>
                <a:latin typeface="Caveat"/>
                <a:ea typeface="Caveat"/>
                <a:cs typeface="Caveat"/>
                <a:sym typeface="Caveat"/>
              </a:rPr>
              <a:t> </a:t>
            </a:r>
            <a:r>
              <a:rPr lang="en-NZ" sz="1200">
                <a:solidFill>
                  <a:srgbClr val="535353"/>
                </a:solidFill>
                <a:latin typeface="Caveat"/>
                <a:ea typeface="Caveat"/>
                <a:cs typeface="Caveat"/>
                <a:sym typeface="Caveat"/>
              </a:rPr>
              <a:t>behavioural adaptations</a:t>
            </a:r>
            <a:endParaRPr sz="1200">
              <a:solidFill>
                <a:srgbClr val="535353"/>
              </a:solidFill>
              <a:latin typeface="Caveat"/>
              <a:ea typeface="Caveat"/>
              <a:cs typeface="Caveat"/>
              <a:sym typeface="Caveat"/>
            </a:endParaRPr>
          </a:p>
        </p:txBody>
      </p:sp>
      <p:grpSp>
        <p:nvGrpSpPr>
          <p:cNvPr id="565" name="Google Shape;565;g32a25984371_0_423"/>
          <p:cNvGrpSpPr/>
          <p:nvPr/>
        </p:nvGrpSpPr>
        <p:grpSpPr>
          <a:xfrm>
            <a:off x="6773650" y="4738873"/>
            <a:ext cx="3763830" cy="1369153"/>
            <a:chOff x="6773650" y="4738873"/>
            <a:chExt cx="3763830" cy="1369153"/>
          </a:xfrm>
        </p:grpSpPr>
        <p:pic>
          <p:nvPicPr>
            <p:cNvPr id="566" name="Google Shape;566;g32a25984371_0_42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153883">
              <a:off x="8279940" y="4763197"/>
              <a:ext cx="1105748" cy="831054"/>
            </a:xfrm>
            <a:prstGeom prst="rect">
              <a:avLst/>
            </a:prstGeom>
            <a:noFill/>
            <a:ln>
              <a:noFill/>
            </a:ln>
          </p:spPr>
        </p:pic>
        <p:pic>
          <p:nvPicPr>
            <p:cNvPr id="567" name="Google Shape;567;g32a25984371_0_423"/>
            <p:cNvPicPr preferRelativeResize="0"/>
            <p:nvPr/>
          </p:nvPicPr>
          <p:blipFill rotWithShape="1">
            <a:blip r:embed="rId6" cstate="screen">
              <a:alphaModFix amt="70000"/>
              <a:extLst>
                <a:ext uri="{28A0092B-C50C-407E-A947-70E740481C1C}">
                  <a14:useLocalDpi xmlns:a14="http://schemas.microsoft.com/office/drawing/2010/main"/>
                </a:ext>
              </a:extLst>
            </a:blip>
            <a:srcRect/>
            <a:stretch/>
          </p:blipFill>
          <p:spPr>
            <a:xfrm rot="-59997">
              <a:off x="8220818" y="5570314"/>
              <a:ext cx="1223989" cy="527072"/>
            </a:xfrm>
            <a:prstGeom prst="rect">
              <a:avLst/>
            </a:prstGeom>
            <a:noFill/>
            <a:ln>
              <a:noFill/>
            </a:ln>
          </p:spPr>
        </p:pic>
        <p:sp>
          <p:nvSpPr>
            <p:cNvPr id="568" name="Google Shape;568;g32a25984371_0_423"/>
            <p:cNvSpPr txBox="1"/>
            <p:nvPr/>
          </p:nvSpPr>
          <p:spPr>
            <a:xfrm rot="-321287">
              <a:off x="6817704" y="4966346"/>
              <a:ext cx="1533392" cy="102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b="1">
                  <a:solidFill>
                    <a:srgbClr val="535353"/>
                  </a:solidFill>
                  <a:latin typeface="Caveat"/>
                  <a:ea typeface="Caveat"/>
                  <a:cs typeface="Caveat"/>
                  <a:sym typeface="Caveat"/>
                </a:rPr>
                <a:t>Concept </a:t>
              </a:r>
              <a:r>
                <a:rPr lang="en-NZ">
                  <a:solidFill>
                    <a:srgbClr val="535353"/>
                  </a:solidFill>
                  <a:latin typeface="Caveat"/>
                  <a:ea typeface="Caveat"/>
                  <a:cs typeface="Caveat"/>
                  <a:sym typeface="Caveat"/>
                </a:rPr>
                <a:t>- dentition / types of teeth, structure and function</a:t>
              </a:r>
              <a:endParaRPr>
                <a:solidFill>
                  <a:srgbClr val="535353"/>
                </a:solidFill>
                <a:latin typeface="Caveat"/>
                <a:ea typeface="Caveat"/>
                <a:cs typeface="Caveat"/>
                <a:sym typeface="Caveat"/>
              </a:endParaRPr>
            </a:p>
          </p:txBody>
        </p:sp>
        <p:pic>
          <p:nvPicPr>
            <p:cNvPr id="569" name="Google Shape;569;g32a25984371_0_423"/>
            <p:cNvPicPr preferRelativeResize="0"/>
            <p:nvPr/>
          </p:nvPicPr>
          <p:blipFill rotWithShape="1">
            <a:blip r:embed="rId9" cstate="screen">
              <a:alphaModFix amt="70000"/>
              <a:extLst>
                <a:ext uri="{28A0092B-C50C-407E-A947-70E740481C1C}">
                  <a14:useLocalDpi xmlns:a14="http://schemas.microsoft.com/office/drawing/2010/main"/>
                </a:ext>
              </a:extLst>
            </a:blip>
            <a:srcRect/>
            <a:stretch/>
          </p:blipFill>
          <p:spPr>
            <a:xfrm rot="-174294">
              <a:off x="9566858" y="5115470"/>
              <a:ext cx="948967" cy="878560"/>
            </a:xfrm>
            <a:prstGeom prst="rect">
              <a:avLst/>
            </a:prstGeom>
            <a:noFill/>
            <a:ln>
              <a:noFill/>
            </a:ln>
          </p:spPr>
        </p:pic>
      </p:grpSp>
      <p:grpSp>
        <p:nvGrpSpPr>
          <p:cNvPr id="570" name="Google Shape;570;g32a25984371_0_423"/>
          <p:cNvGrpSpPr/>
          <p:nvPr/>
        </p:nvGrpSpPr>
        <p:grpSpPr>
          <a:xfrm>
            <a:off x="9778577" y="2084752"/>
            <a:ext cx="2864711" cy="2458701"/>
            <a:chOff x="9997566" y="2508911"/>
            <a:chExt cx="1737241" cy="1491026"/>
          </a:xfrm>
        </p:grpSpPr>
        <p:grpSp>
          <p:nvGrpSpPr>
            <p:cNvPr id="571" name="Google Shape;571;g32a25984371_0_423"/>
            <p:cNvGrpSpPr/>
            <p:nvPr/>
          </p:nvGrpSpPr>
          <p:grpSpPr>
            <a:xfrm rot="-575220">
              <a:off x="10090848" y="2629310"/>
              <a:ext cx="1550679" cy="1250229"/>
              <a:chOff x="9839000" y="2521150"/>
              <a:chExt cx="1866026" cy="1504476"/>
            </a:xfrm>
          </p:grpSpPr>
          <p:pic>
            <p:nvPicPr>
              <p:cNvPr id="572" name="Google Shape;572;g32a25984371_0_423"/>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rot="5357779">
                <a:off x="10019718" y="2349614"/>
                <a:ext cx="1504590" cy="1847548"/>
              </a:xfrm>
              <a:prstGeom prst="rect">
                <a:avLst/>
              </a:prstGeom>
              <a:noFill/>
              <a:ln>
                <a:noFill/>
              </a:ln>
              <a:effectLst>
                <a:outerShdw blurRad="57150" dist="19050" dir="1800000" algn="bl" rotWithShape="0">
                  <a:srgbClr val="000000">
                    <a:alpha val="50000"/>
                  </a:srgbClr>
                </a:outerShdw>
              </a:effectLst>
            </p:spPr>
          </p:pic>
          <p:pic>
            <p:nvPicPr>
              <p:cNvPr id="573" name="Google Shape;573;g32a25984371_0_423"/>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rot="-6002">
                <a:off x="10003522" y="2618914"/>
                <a:ext cx="1564531" cy="1145347"/>
              </a:xfrm>
              <a:prstGeom prst="rect">
                <a:avLst/>
              </a:prstGeom>
              <a:noFill/>
              <a:ln>
                <a:noFill/>
              </a:ln>
            </p:spPr>
          </p:pic>
        </p:grpSp>
        <p:sp>
          <p:nvSpPr>
            <p:cNvPr id="574" name="Google Shape;574;g32a25984371_0_423"/>
            <p:cNvSpPr/>
            <p:nvPr/>
          </p:nvSpPr>
          <p:spPr>
            <a:xfrm rot="-551546">
              <a:off x="10468839" y="3660052"/>
              <a:ext cx="1109853" cy="16532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grpSp>
      <p:grpSp>
        <p:nvGrpSpPr>
          <p:cNvPr id="575" name="Google Shape;575;g32a25984371_0_423"/>
          <p:cNvGrpSpPr/>
          <p:nvPr/>
        </p:nvGrpSpPr>
        <p:grpSpPr>
          <a:xfrm>
            <a:off x="9040573" y="4068739"/>
            <a:ext cx="3071263" cy="2678406"/>
            <a:chOff x="9996400" y="4474817"/>
            <a:chExt cx="2819224" cy="2458607"/>
          </a:xfrm>
        </p:grpSpPr>
        <p:grpSp>
          <p:nvGrpSpPr>
            <p:cNvPr id="576" name="Google Shape;576;g32a25984371_0_423"/>
            <p:cNvGrpSpPr/>
            <p:nvPr/>
          </p:nvGrpSpPr>
          <p:grpSpPr>
            <a:xfrm rot="457219">
              <a:off x="10126887" y="4634996"/>
              <a:ext cx="2558251" cy="2138248"/>
              <a:chOff x="9402901" y="5060938"/>
              <a:chExt cx="1591950" cy="1330673"/>
            </a:xfrm>
          </p:grpSpPr>
          <p:pic>
            <p:nvPicPr>
              <p:cNvPr id="577" name="Google Shape;577;g32a25984371_0_423"/>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rot="5400013">
                <a:off x="9533539" y="4930301"/>
                <a:ext cx="1330673" cy="1591945"/>
              </a:xfrm>
              <a:prstGeom prst="rect">
                <a:avLst/>
              </a:prstGeom>
              <a:noFill/>
              <a:ln>
                <a:noFill/>
              </a:ln>
              <a:effectLst>
                <a:outerShdw blurRad="57150" dist="19050" dir="1800000" algn="bl" rotWithShape="0">
                  <a:srgbClr val="000000">
                    <a:alpha val="50000"/>
                  </a:srgbClr>
                </a:outerShdw>
              </a:effectLst>
            </p:spPr>
          </p:pic>
          <p:pic>
            <p:nvPicPr>
              <p:cNvPr id="578" name="Google Shape;578;g32a25984371_0_423"/>
              <p:cNvPicPr preferRelativeResize="0"/>
              <p:nvPr/>
            </p:nvPicPr>
            <p:blipFill>
              <a:blip r:embed="rId13" cstate="screen">
                <a:alphaModFix/>
                <a:extLst>
                  <a:ext uri="{28A0092B-C50C-407E-A947-70E740481C1C}">
                    <a14:useLocalDpi xmlns:a14="http://schemas.microsoft.com/office/drawing/2010/main"/>
                  </a:ext>
                </a:extLst>
              </a:blip>
              <a:stretch>
                <a:fillRect/>
              </a:stretch>
            </p:blipFill>
            <p:spPr>
              <a:xfrm>
                <a:off x="9509221" y="5138493"/>
                <a:ext cx="1379328" cy="1034500"/>
              </a:xfrm>
              <a:prstGeom prst="rect">
                <a:avLst/>
              </a:prstGeom>
              <a:noFill/>
              <a:ln>
                <a:noFill/>
              </a:ln>
            </p:spPr>
          </p:pic>
        </p:grpSp>
        <p:sp>
          <p:nvSpPr>
            <p:cNvPr id="579" name="Google Shape;579;g32a25984371_0_423"/>
            <p:cNvSpPr/>
            <p:nvPr/>
          </p:nvSpPr>
          <p:spPr>
            <a:xfrm rot="432301">
              <a:off x="10160953" y="6428776"/>
              <a:ext cx="2078613" cy="165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grpSp>
      <p:sp>
        <p:nvSpPr>
          <p:cNvPr id="580" name="Google Shape;580;g32a25984371_0_423"/>
          <p:cNvSpPr txBox="1"/>
          <p:nvPr/>
        </p:nvSpPr>
        <p:spPr>
          <a:xfrm rot="179542">
            <a:off x="7215155" y="2495507"/>
            <a:ext cx="3540027" cy="40496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100" b="1">
                <a:solidFill>
                  <a:srgbClr val="535353"/>
                </a:solidFill>
                <a:latin typeface="Caveat"/>
                <a:ea typeface="Caveat"/>
                <a:cs typeface="Caveat"/>
                <a:sym typeface="Caveat"/>
              </a:rPr>
              <a:t>Nature of Science: </a:t>
            </a:r>
            <a:r>
              <a:rPr lang="en-NZ" sz="1100">
                <a:solidFill>
                  <a:srgbClr val="535353"/>
                </a:solidFill>
                <a:latin typeface="Caveat"/>
                <a:ea typeface="Caveat"/>
                <a:cs typeface="Caveat"/>
                <a:sym typeface="Caveat"/>
              </a:rPr>
              <a:t>Investigating in science</a:t>
            </a:r>
            <a:endParaRPr sz="1100">
              <a:solidFill>
                <a:srgbClr val="535353"/>
              </a:solidFill>
              <a:latin typeface="Caveat"/>
              <a:ea typeface="Caveat"/>
              <a:cs typeface="Caveat"/>
              <a:sym typeface="Caveat"/>
            </a:endParaRPr>
          </a:p>
        </p:txBody>
      </p:sp>
      <p:pic>
        <p:nvPicPr>
          <p:cNvPr id="581" name="Google Shape;581;g32a25984371_0_423"/>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rot="10360968">
            <a:off x="782960" y="5565700"/>
            <a:ext cx="1649738" cy="381046"/>
          </a:xfrm>
          <a:prstGeom prst="rect">
            <a:avLst/>
          </a:prstGeom>
          <a:noFill/>
          <a:ln>
            <a:noFill/>
          </a:ln>
        </p:spPr>
      </p:pic>
      <p:sp>
        <p:nvSpPr>
          <p:cNvPr id="582" name="Google Shape;582;g32a25984371_0_423"/>
          <p:cNvSpPr txBox="1"/>
          <p:nvPr/>
        </p:nvSpPr>
        <p:spPr>
          <a:xfrm rot="-416909">
            <a:off x="952632" y="5585218"/>
            <a:ext cx="1304380" cy="30795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900">
                <a:solidFill>
                  <a:srgbClr val="535353"/>
                </a:solidFill>
                <a:latin typeface="Caveat"/>
                <a:ea typeface="Caveat"/>
                <a:cs typeface="Caveat"/>
                <a:sym typeface="Caveat"/>
              </a:rPr>
              <a:t>Sampled from NSTA 9.7</a:t>
            </a:r>
            <a:endParaRPr sz="900">
              <a:solidFill>
                <a:srgbClr val="535353"/>
              </a:solidFill>
              <a:latin typeface="Caveat"/>
              <a:ea typeface="Caveat"/>
              <a:cs typeface="Caveat"/>
              <a:sym typeface="Caveat"/>
            </a:endParaRPr>
          </a:p>
        </p:txBody>
      </p:sp>
      <p:grpSp>
        <p:nvGrpSpPr>
          <p:cNvPr id="583" name="Google Shape;583;g32a25984371_0_423"/>
          <p:cNvGrpSpPr/>
          <p:nvPr/>
        </p:nvGrpSpPr>
        <p:grpSpPr>
          <a:xfrm>
            <a:off x="10020774" y="49459"/>
            <a:ext cx="2286115" cy="2025887"/>
            <a:chOff x="8884684" y="1351972"/>
            <a:chExt cx="1669185" cy="1479181"/>
          </a:xfrm>
        </p:grpSpPr>
        <p:pic>
          <p:nvPicPr>
            <p:cNvPr id="584" name="Google Shape;584;g32a25984371_0_423"/>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rot="5103645">
              <a:off x="9044275" y="1312194"/>
              <a:ext cx="1350001" cy="1558737"/>
            </a:xfrm>
            <a:prstGeom prst="rect">
              <a:avLst/>
            </a:prstGeom>
            <a:noFill/>
            <a:ln>
              <a:noFill/>
            </a:ln>
            <a:effectLst>
              <a:outerShdw blurRad="57150" dist="19050" dir="1800000" algn="bl" rotWithShape="0">
                <a:srgbClr val="000000">
                  <a:alpha val="50000"/>
                </a:srgbClr>
              </a:outerShdw>
            </a:effectLst>
          </p:spPr>
        </p:pic>
        <p:pic>
          <p:nvPicPr>
            <p:cNvPr id="585" name="Google Shape;585;g32a25984371_0_423"/>
            <p:cNvPicPr preferRelativeResize="0"/>
            <p:nvPr/>
          </p:nvPicPr>
          <p:blipFill rotWithShape="1">
            <a:blip r:embed="rId16" cstate="screen">
              <a:alphaModFix/>
              <a:extLst>
                <a:ext uri="{28A0092B-C50C-407E-A947-70E740481C1C}">
                  <a14:useLocalDpi xmlns:a14="http://schemas.microsoft.com/office/drawing/2010/main"/>
                </a:ext>
              </a:extLst>
            </a:blip>
            <a:srcRect r="-10"/>
            <a:stretch/>
          </p:blipFill>
          <p:spPr>
            <a:xfrm rot="-296324">
              <a:off x="9045775" y="1515807"/>
              <a:ext cx="1338365" cy="1051695"/>
            </a:xfrm>
            <a:prstGeom prst="rect">
              <a:avLst/>
            </a:prstGeom>
            <a:noFill/>
            <a:ln>
              <a:noFill/>
            </a:ln>
          </p:spPr>
        </p:pic>
      </p:grpSp>
      <p:sp>
        <p:nvSpPr>
          <p:cNvPr id="586" name="Google Shape;586;g32a25984371_0_423"/>
          <p:cNvSpPr/>
          <p:nvPr/>
        </p:nvSpPr>
        <p:spPr>
          <a:xfrm rot="-224314">
            <a:off x="10439671" y="1708153"/>
            <a:ext cx="1665544" cy="2480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grpSp>
        <p:nvGrpSpPr>
          <p:cNvPr id="587" name="Google Shape;587;g32a25984371_0_423"/>
          <p:cNvGrpSpPr/>
          <p:nvPr/>
        </p:nvGrpSpPr>
        <p:grpSpPr>
          <a:xfrm rot="-333703">
            <a:off x="7458628" y="-177957"/>
            <a:ext cx="3078384" cy="2940668"/>
            <a:chOff x="8165719" y="177269"/>
            <a:chExt cx="2576431" cy="2461171"/>
          </a:xfrm>
        </p:grpSpPr>
        <p:grpSp>
          <p:nvGrpSpPr>
            <p:cNvPr id="588" name="Google Shape;588;g32a25984371_0_423"/>
            <p:cNvGrpSpPr/>
            <p:nvPr/>
          </p:nvGrpSpPr>
          <p:grpSpPr>
            <a:xfrm>
              <a:off x="8165719" y="177269"/>
              <a:ext cx="2576431" cy="2461171"/>
              <a:chOff x="6566982" y="678477"/>
              <a:chExt cx="1756498" cy="1639797"/>
            </a:xfrm>
          </p:grpSpPr>
          <p:pic>
            <p:nvPicPr>
              <p:cNvPr id="589" name="Google Shape;589;g32a25984371_0_423"/>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rot="6497324">
                <a:off x="6819021" y="780364"/>
                <a:ext cx="1252419" cy="1436022"/>
              </a:xfrm>
              <a:prstGeom prst="rect">
                <a:avLst/>
              </a:prstGeom>
              <a:noFill/>
              <a:ln>
                <a:noFill/>
              </a:ln>
              <a:effectLst>
                <a:outerShdw blurRad="57150" dist="19050" dir="1800000" algn="bl" rotWithShape="0">
                  <a:srgbClr val="000000">
                    <a:alpha val="50000"/>
                  </a:srgbClr>
                </a:outerShdw>
              </a:effectLst>
            </p:spPr>
          </p:pic>
          <p:pic>
            <p:nvPicPr>
              <p:cNvPr id="590" name="Google Shape;590;g32a25984371_0_423"/>
              <p:cNvPicPr preferRelativeResize="0"/>
              <p:nvPr/>
            </p:nvPicPr>
            <p:blipFill rotWithShape="1">
              <a:blip r:embed="rId18" cstate="screen">
                <a:alphaModFix/>
                <a:extLst>
                  <a:ext uri="{28A0092B-C50C-407E-A947-70E740481C1C}">
                    <a14:useLocalDpi xmlns:a14="http://schemas.microsoft.com/office/drawing/2010/main"/>
                  </a:ext>
                </a:extLst>
              </a:blip>
              <a:srcRect/>
              <a:stretch/>
            </p:blipFill>
            <p:spPr>
              <a:xfrm rot="1105611">
                <a:off x="6886334" y="966498"/>
                <a:ext cx="1203912" cy="887553"/>
              </a:xfrm>
              <a:prstGeom prst="rect">
                <a:avLst/>
              </a:prstGeom>
              <a:noFill/>
              <a:ln>
                <a:noFill/>
              </a:ln>
            </p:spPr>
          </p:pic>
        </p:grpSp>
        <p:sp>
          <p:nvSpPr>
            <p:cNvPr id="591" name="Google Shape;591;g32a25984371_0_423"/>
            <p:cNvSpPr/>
            <p:nvPr/>
          </p:nvSpPr>
          <p:spPr>
            <a:xfrm rot="1128031">
              <a:off x="8406300" y="1896652"/>
              <a:ext cx="1665353" cy="33811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Pāpāmoa College Science</a:t>
              </a:r>
              <a:endParaRPr sz="1200">
                <a:solidFill>
                  <a:srgbClr val="434343"/>
                </a:solidFill>
                <a:latin typeface="Caveat"/>
                <a:ea typeface="Caveat"/>
                <a:cs typeface="Caveat"/>
                <a:sym typeface="Caveat"/>
              </a:endParaRPr>
            </a:p>
          </p:txBody>
        </p:sp>
      </p:grpSp>
      <p:grpSp>
        <p:nvGrpSpPr>
          <p:cNvPr id="592" name="Google Shape;592;g32a25984371_0_423"/>
          <p:cNvGrpSpPr/>
          <p:nvPr/>
        </p:nvGrpSpPr>
        <p:grpSpPr>
          <a:xfrm rot="-855528">
            <a:off x="40373" y="2554828"/>
            <a:ext cx="3924315" cy="3025672"/>
            <a:chOff x="5255707" y="2500662"/>
            <a:chExt cx="2708988" cy="2052125"/>
          </a:xfrm>
        </p:grpSpPr>
        <p:grpSp>
          <p:nvGrpSpPr>
            <p:cNvPr id="593" name="Google Shape;593;g32a25984371_0_423"/>
            <p:cNvGrpSpPr/>
            <p:nvPr/>
          </p:nvGrpSpPr>
          <p:grpSpPr>
            <a:xfrm rot="610623">
              <a:off x="5381600" y="2704812"/>
              <a:ext cx="2457201" cy="1643824"/>
              <a:chOff x="8625749" y="2614725"/>
              <a:chExt cx="1868176" cy="1249777"/>
            </a:xfrm>
          </p:grpSpPr>
          <p:pic>
            <p:nvPicPr>
              <p:cNvPr id="594" name="Google Shape;594;g32a25984371_0_423"/>
              <p:cNvPicPr preferRelativeResize="0"/>
              <p:nvPr/>
            </p:nvPicPr>
            <p:blipFill rotWithShape="1">
              <a:blip r:embed="rId19" cstate="screen">
                <a:alphaModFix/>
                <a:extLst>
                  <a:ext uri="{28A0092B-C50C-407E-A947-70E740481C1C}">
                    <a14:useLocalDpi xmlns:a14="http://schemas.microsoft.com/office/drawing/2010/main"/>
                  </a:ext>
                </a:extLst>
              </a:blip>
              <a:srcRect/>
              <a:stretch/>
            </p:blipFill>
            <p:spPr>
              <a:xfrm rot="5352950">
                <a:off x="8934890" y="2314078"/>
                <a:ext cx="1249894" cy="1851070"/>
              </a:xfrm>
              <a:prstGeom prst="rect">
                <a:avLst/>
              </a:prstGeom>
              <a:noFill/>
              <a:ln>
                <a:noFill/>
              </a:ln>
              <a:effectLst>
                <a:outerShdw blurRad="57150" dist="19050" dir="1800000" algn="bl" rotWithShape="0">
                  <a:srgbClr val="000000">
                    <a:alpha val="50000"/>
                  </a:srgbClr>
                </a:outerShdw>
              </a:effectLst>
            </p:spPr>
          </p:pic>
          <p:pic>
            <p:nvPicPr>
              <p:cNvPr id="595" name="Google Shape;595;g32a25984371_0_423"/>
              <p:cNvPicPr preferRelativeResize="0"/>
              <p:nvPr/>
            </p:nvPicPr>
            <p:blipFill>
              <a:blip r:embed="rId20" cstate="screen">
                <a:alphaModFix/>
                <a:extLst>
                  <a:ext uri="{28A0092B-C50C-407E-A947-70E740481C1C}">
                    <a14:useLocalDpi xmlns:a14="http://schemas.microsoft.com/office/drawing/2010/main"/>
                  </a:ext>
                </a:extLst>
              </a:blip>
              <a:stretch>
                <a:fillRect/>
              </a:stretch>
            </p:blipFill>
            <p:spPr>
              <a:xfrm>
                <a:off x="8763799" y="2693505"/>
                <a:ext cx="1592074" cy="985721"/>
              </a:xfrm>
              <a:prstGeom prst="rect">
                <a:avLst/>
              </a:prstGeom>
              <a:noFill/>
              <a:ln>
                <a:noFill/>
              </a:ln>
            </p:spPr>
          </p:pic>
        </p:grpSp>
        <p:sp>
          <p:nvSpPr>
            <p:cNvPr id="596" name="Google Shape;596;g32a25984371_0_423"/>
            <p:cNvSpPr/>
            <p:nvPr/>
          </p:nvSpPr>
          <p:spPr>
            <a:xfrm rot="524722">
              <a:off x="5690996" y="4085868"/>
              <a:ext cx="1643609" cy="21761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Pāpāmoa College Science</a:t>
              </a:r>
              <a:endParaRPr sz="1200">
                <a:solidFill>
                  <a:srgbClr val="434343"/>
                </a:solidFill>
                <a:latin typeface="Caveat"/>
                <a:ea typeface="Caveat"/>
                <a:cs typeface="Caveat"/>
                <a:sym typeface="Caveat"/>
              </a:endParaRPr>
            </a:p>
          </p:txBody>
        </p:sp>
      </p:grpSp>
      <p:grpSp>
        <p:nvGrpSpPr>
          <p:cNvPr id="597" name="Google Shape;597;g32a25984371_0_423"/>
          <p:cNvGrpSpPr/>
          <p:nvPr/>
        </p:nvGrpSpPr>
        <p:grpSpPr>
          <a:xfrm>
            <a:off x="3754336" y="766405"/>
            <a:ext cx="3234394" cy="2589039"/>
            <a:chOff x="4253699" y="993206"/>
            <a:chExt cx="2744267" cy="2196707"/>
          </a:xfrm>
        </p:grpSpPr>
        <p:pic>
          <p:nvPicPr>
            <p:cNvPr id="598" name="Google Shape;598;g32a25984371_0_423"/>
            <p:cNvPicPr preferRelativeResize="0"/>
            <p:nvPr/>
          </p:nvPicPr>
          <p:blipFill rotWithShape="1">
            <a:blip r:embed="rId21" cstate="screen">
              <a:alphaModFix/>
              <a:extLst>
                <a:ext uri="{28A0092B-C50C-407E-A947-70E740481C1C}">
                  <a14:useLocalDpi xmlns:a14="http://schemas.microsoft.com/office/drawing/2010/main"/>
                </a:ext>
              </a:extLst>
            </a:blip>
            <a:srcRect/>
            <a:stretch/>
          </p:blipFill>
          <p:spPr>
            <a:xfrm rot="4873225">
              <a:off x="4691035" y="849785"/>
              <a:ext cx="1869597" cy="2483550"/>
            </a:xfrm>
            <a:prstGeom prst="rect">
              <a:avLst/>
            </a:prstGeom>
            <a:noFill/>
            <a:ln>
              <a:noFill/>
            </a:ln>
            <a:effectLst>
              <a:outerShdw blurRad="57150" dist="19050" dir="1800000" algn="bl" rotWithShape="0">
                <a:srgbClr val="000000">
                  <a:alpha val="50000"/>
                </a:srgbClr>
              </a:outerShdw>
            </a:effectLst>
          </p:spPr>
        </p:pic>
        <p:sp>
          <p:nvSpPr>
            <p:cNvPr id="599" name="Google Shape;599;g32a25984371_0_423"/>
            <p:cNvSpPr/>
            <p:nvPr/>
          </p:nvSpPr>
          <p:spPr>
            <a:xfrm rot="-457875">
              <a:off x="4797235" y="2702108"/>
              <a:ext cx="2109988" cy="24731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pic>
          <p:nvPicPr>
            <p:cNvPr id="600" name="Google Shape;600;g32a25984371_0_423"/>
            <p:cNvPicPr preferRelativeResize="0"/>
            <p:nvPr/>
          </p:nvPicPr>
          <p:blipFill rotWithShape="1">
            <a:blip r:embed="rId22" cstate="screen">
              <a:alphaModFix/>
              <a:extLst>
                <a:ext uri="{28A0092B-C50C-407E-A947-70E740481C1C}">
                  <a14:useLocalDpi xmlns:a14="http://schemas.microsoft.com/office/drawing/2010/main"/>
                </a:ext>
              </a:extLst>
            </a:blip>
            <a:srcRect/>
            <a:stretch/>
          </p:blipFill>
          <p:spPr>
            <a:xfrm rot="-501681">
              <a:off x="4571240" y="1292871"/>
              <a:ext cx="2133782" cy="1432179"/>
            </a:xfrm>
            <a:prstGeom prst="rect">
              <a:avLst/>
            </a:prstGeom>
            <a:noFill/>
            <a:ln>
              <a:noFill/>
            </a:ln>
          </p:spPr>
        </p:pic>
      </p:grpSp>
      <p:grpSp>
        <p:nvGrpSpPr>
          <p:cNvPr id="601" name="Google Shape;601;g32a25984371_0_423"/>
          <p:cNvGrpSpPr/>
          <p:nvPr/>
        </p:nvGrpSpPr>
        <p:grpSpPr>
          <a:xfrm>
            <a:off x="6017508" y="1966655"/>
            <a:ext cx="3702090" cy="2887608"/>
            <a:chOff x="7307318" y="2839381"/>
            <a:chExt cx="2330850" cy="1818049"/>
          </a:xfrm>
        </p:grpSpPr>
        <p:grpSp>
          <p:nvGrpSpPr>
            <p:cNvPr id="602" name="Google Shape;602;g32a25984371_0_423"/>
            <p:cNvGrpSpPr/>
            <p:nvPr/>
          </p:nvGrpSpPr>
          <p:grpSpPr>
            <a:xfrm rot="280326">
              <a:off x="7370646" y="2926416"/>
              <a:ext cx="2204194" cy="1643980"/>
              <a:chOff x="9052908" y="2829930"/>
              <a:chExt cx="1868246" cy="1249818"/>
            </a:xfrm>
          </p:grpSpPr>
          <p:pic>
            <p:nvPicPr>
              <p:cNvPr id="603" name="Google Shape;603;g32a25984371_0_423"/>
              <p:cNvPicPr preferRelativeResize="0"/>
              <p:nvPr/>
            </p:nvPicPr>
            <p:blipFill rotWithShape="1">
              <a:blip r:embed="rId23" cstate="screen">
                <a:alphaModFix/>
                <a:extLst>
                  <a:ext uri="{28A0092B-C50C-407E-A947-70E740481C1C}">
                    <a14:useLocalDpi xmlns:a14="http://schemas.microsoft.com/office/drawing/2010/main"/>
                  </a:ext>
                </a:extLst>
              </a:blip>
              <a:srcRect/>
              <a:stretch/>
            </p:blipFill>
            <p:spPr>
              <a:xfrm rot="5352937">
                <a:off x="9362064" y="2529271"/>
                <a:ext cx="1249935" cy="1851135"/>
              </a:xfrm>
              <a:prstGeom prst="rect">
                <a:avLst/>
              </a:prstGeom>
              <a:noFill/>
              <a:ln>
                <a:noFill/>
              </a:ln>
              <a:effectLst>
                <a:outerShdw blurRad="57150" dist="19050" dir="1800000" algn="bl" rotWithShape="0">
                  <a:srgbClr val="000000">
                    <a:alpha val="50000"/>
                  </a:srgbClr>
                </a:outerShdw>
              </a:effectLst>
            </p:spPr>
          </p:pic>
          <p:pic>
            <p:nvPicPr>
              <p:cNvPr id="604" name="Google Shape;604;g32a25984371_0_423"/>
              <p:cNvPicPr preferRelativeResize="0"/>
              <p:nvPr/>
            </p:nvPicPr>
            <p:blipFill rotWithShape="1">
              <a:blip r:embed="rId24" cstate="screen">
                <a:alphaModFix/>
                <a:extLst>
                  <a:ext uri="{28A0092B-C50C-407E-A947-70E740481C1C}">
                    <a14:useLocalDpi xmlns:a14="http://schemas.microsoft.com/office/drawing/2010/main"/>
                  </a:ext>
                </a:extLst>
              </a:blip>
              <a:srcRect r="-9"/>
              <a:stretch/>
            </p:blipFill>
            <p:spPr>
              <a:xfrm rot="-23993">
                <a:off x="9215560" y="2906740"/>
                <a:ext cx="1569430" cy="975170"/>
              </a:xfrm>
              <a:prstGeom prst="rect">
                <a:avLst/>
              </a:prstGeom>
              <a:noFill/>
              <a:ln>
                <a:noFill/>
              </a:ln>
            </p:spPr>
          </p:pic>
        </p:grpSp>
        <p:sp>
          <p:nvSpPr>
            <p:cNvPr id="605" name="Google Shape;605;g32a25984371_0_423"/>
            <p:cNvSpPr/>
            <p:nvPr/>
          </p:nvSpPr>
          <p:spPr>
            <a:xfrm rot="307237">
              <a:off x="7596706" y="4313352"/>
              <a:ext cx="1855405" cy="21744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Data from Predator Free BOP</a:t>
              </a:r>
              <a:endParaRPr sz="1200">
                <a:solidFill>
                  <a:srgbClr val="434343"/>
                </a:solidFill>
                <a:latin typeface="Caveat"/>
                <a:ea typeface="Caveat"/>
                <a:cs typeface="Caveat"/>
                <a:sym typeface="Caveat"/>
              </a:endParaRPr>
            </a:p>
          </p:txBody>
        </p:sp>
      </p:grpSp>
      <p:grpSp>
        <p:nvGrpSpPr>
          <p:cNvPr id="606" name="Google Shape;606;g32a25984371_0_423"/>
          <p:cNvGrpSpPr/>
          <p:nvPr/>
        </p:nvGrpSpPr>
        <p:grpSpPr>
          <a:xfrm rot="-778336">
            <a:off x="6698919" y="3116511"/>
            <a:ext cx="3847798" cy="3157338"/>
            <a:chOff x="4582426" y="4057749"/>
            <a:chExt cx="3081523" cy="2622052"/>
          </a:xfrm>
        </p:grpSpPr>
        <p:pic>
          <p:nvPicPr>
            <p:cNvPr id="607" name="Google Shape;607;g32a25984371_0_423"/>
            <p:cNvPicPr preferRelativeResize="0"/>
            <p:nvPr/>
          </p:nvPicPr>
          <p:blipFill rotWithShape="1">
            <a:blip r:embed="rId25" cstate="screen">
              <a:alphaModFix/>
              <a:extLst>
                <a:ext uri="{28A0092B-C50C-407E-A947-70E740481C1C}">
                  <a14:useLocalDpi xmlns:a14="http://schemas.microsoft.com/office/drawing/2010/main"/>
                </a:ext>
              </a:extLst>
            </a:blip>
            <a:srcRect/>
            <a:stretch/>
          </p:blipFill>
          <p:spPr>
            <a:xfrm rot="5904167">
              <a:off x="5021431" y="3971412"/>
              <a:ext cx="2203515" cy="2794726"/>
            </a:xfrm>
            <a:prstGeom prst="rect">
              <a:avLst/>
            </a:prstGeom>
            <a:noFill/>
            <a:ln>
              <a:noFill/>
            </a:ln>
            <a:effectLst>
              <a:outerShdw blurRad="57150" dist="19050" dir="1800000" algn="bl" rotWithShape="0">
                <a:srgbClr val="000000">
                  <a:alpha val="50000"/>
                </a:srgbClr>
              </a:outerShdw>
            </a:effectLst>
          </p:spPr>
        </p:pic>
        <p:sp>
          <p:nvSpPr>
            <p:cNvPr id="608" name="Google Shape;608;g32a25984371_0_423"/>
            <p:cNvSpPr/>
            <p:nvPr/>
          </p:nvSpPr>
          <p:spPr>
            <a:xfrm rot="572852">
              <a:off x="4829238" y="6049854"/>
              <a:ext cx="2486948" cy="29143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pic>
          <p:nvPicPr>
            <p:cNvPr id="609" name="Google Shape;609;g32a25984371_0_423"/>
            <p:cNvPicPr preferRelativeResize="0"/>
            <p:nvPr/>
          </p:nvPicPr>
          <p:blipFill>
            <a:blip r:embed="rId26" cstate="screen">
              <a:alphaModFix/>
              <a:extLst>
                <a:ext uri="{28A0092B-C50C-407E-A947-70E740481C1C}">
                  <a14:useLocalDpi xmlns:a14="http://schemas.microsoft.com/office/drawing/2010/main"/>
                </a:ext>
              </a:extLst>
            </a:blip>
            <a:stretch>
              <a:fillRect/>
            </a:stretch>
          </p:blipFill>
          <p:spPr>
            <a:xfrm rot="528021">
              <a:off x="4995069" y="4438908"/>
              <a:ext cx="2360984" cy="1595660"/>
            </a:xfrm>
            <a:prstGeom prst="rect">
              <a:avLst/>
            </a:prstGeom>
            <a:noFill/>
            <a:ln>
              <a:noFill/>
            </a:ln>
          </p:spPr>
        </p:pic>
      </p:grpSp>
      <p:grpSp>
        <p:nvGrpSpPr>
          <p:cNvPr id="610" name="Google Shape;610;g32a25984371_0_423"/>
          <p:cNvGrpSpPr/>
          <p:nvPr/>
        </p:nvGrpSpPr>
        <p:grpSpPr>
          <a:xfrm rot="332418">
            <a:off x="3523620" y="2366762"/>
            <a:ext cx="3347585" cy="2688393"/>
            <a:chOff x="3792737" y="2545037"/>
            <a:chExt cx="3225505" cy="2593637"/>
          </a:xfrm>
        </p:grpSpPr>
        <p:pic>
          <p:nvPicPr>
            <p:cNvPr id="611" name="Google Shape;611;g32a25984371_0_423"/>
            <p:cNvPicPr preferRelativeResize="0"/>
            <p:nvPr/>
          </p:nvPicPr>
          <p:blipFill rotWithShape="1">
            <a:blip r:embed="rId27" cstate="screen">
              <a:alphaModFix/>
              <a:extLst>
                <a:ext uri="{28A0092B-C50C-407E-A947-70E740481C1C}">
                  <a14:useLocalDpi xmlns:a14="http://schemas.microsoft.com/office/drawing/2010/main"/>
                </a:ext>
              </a:extLst>
            </a:blip>
            <a:srcRect/>
            <a:stretch/>
          </p:blipFill>
          <p:spPr>
            <a:xfrm rot="5131939">
              <a:off x="4205043" y="2319325"/>
              <a:ext cx="2400893" cy="3045061"/>
            </a:xfrm>
            <a:prstGeom prst="rect">
              <a:avLst/>
            </a:prstGeom>
            <a:noFill/>
            <a:ln>
              <a:noFill/>
            </a:ln>
            <a:effectLst>
              <a:outerShdw blurRad="57150" dist="19050" dir="1800000" algn="bl" rotWithShape="0">
                <a:srgbClr val="000000">
                  <a:alpha val="50000"/>
                </a:srgbClr>
              </a:outerShdw>
            </a:effectLst>
          </p:spPr>
        </p:pic>
        <p:sp>
          <p:nvSpPr>
            <p:cNvPr id="612" name="Google Shape;612;g32a25984371_0_423"/>
            <p:cNvSpPr/>
            <p:nvPr/>
          </p:nvSpPr>
          <p:spPr>
            <a:xfrm rot="-199428">
              <a:off x="4198105" y="4667234"/>
              <a:ext cx="2105943" cy="31762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Kaharoa Conservation Area</a:t>
              </a:r>
              <a:endParaRPr sz="1200">
                <a:solidFill>
                  <a:srgbClr val="434343"/>
                </a:solidFill>
                <a:latin typeface="Caveat"/>
                <a:ea typeface="Caveat"/>
                <a:cs typeface="Caveat"/>
                <a:sym typeface="Caveat"/>
              </a:endParaRPr>
            </a:p>
          </p:txBody>
        </p:sp>
        <p:pic>
          <p:nvPicPr>
            <p:cNvPr id="613" name="Google Shape;613;g32a25984371_0_423"/>
            <p:cNvPicPr preferRelativeResize="0"/>
            <p:nvPr/>
          </p:nvPicPr>
          <p:blipFill rotWithShape="1">
            <a:blip r:embed="rId28" cstate="screen">
              <a:alphaModFix/>
              <a:extLst>
                <a:ext uri="{28A0092B-C50C-407E-A947-70E740481C1C}">
                  <a14:useLocalDpi xmlns:a14="http://schemas.microsoft.com/office/drawing/2010/main"/>
                </a:ext>
              </a:extLst>
            </a:blip>
            <a:srcRect/>
            <a:stretch/>
          </p:blipFill>
          <p:spPr>
            <a:xfrm rot="-240005">
              <a:off x="4120369" y="2811095"/>
              <a:ext cx="2600662" cy="1838160"/>
            </a:xfrm>
            <a:prstGeom prst="rect">
              <a:avLst/>
            </a:prstGeom>
            <a:noFill/>
            <a:ln>
              <a:noFill/>
            </a:ln>
          </p:spPr>
        </p:pic>
      </p:grpSp>
      <p:grpSp>
        <p:nvGrpSpPr>
          <p:cNvPr id="614" name="Google Shape;614;g32a25984371_0_423"/>
          <p:cNvGrpSpPr/>
          <p:nvPr/>
        </p:nvGrpSpPr>
        <p:grpSpPr>
          <a:xfrm rot="735810">
            <a:off x="3944164" y="3968621"/>
            <a:ext cx="3370433" cy="2814417"/>
            <a:chOff x="9241884" y="4490153"/>
            <a:chExt cx="1957634" cy="1693272"/>
          </a:xfrm>
        </p:grpSpPr>
        <p:grpSp>
          <p:nvGrpSpPr>
            <p:cNvPr id="615" name="Google Shape;615;g32a25984371_0_423"/>
            <p:cNvGrpSpPr/>
            <p:nvPr/>
          </p:nvGrpSpPr>
          <p:grpSpPr>
            <a:xfrm>
              <a:off x="9241884" y="4490153"/>
              <a:ext cx="1957634" cy="1693272"/>
              <a:chOff x="6811871" y="1225563"/>
              <a:chExt cx="2316727" cy="2003872"/>
            </a:xfrm>
          </p:grpSpPr>
          <p:pic>
            <p:nvPicPr>
              <p:cNvPr id="616" name="Google Shape;616;g32a25984371_0_423"/>
              <p:cNvPicPr preferRelativeResize="0"/>
              <p:nvPr/>
            </p:nvPicPr>
            <p:blipFill rotWithShape="1">
              <a:blip r:embed="rId29" cstate="screen">
                <a:alphaModFix/>
                <a:extLst>
                  <a:ext uri="{28A0092B-C50C-407E-A947-70E740481C1C}">
                    <a14:useLocalDpi xmlns:a14="http://schemas.microsoft.com/office/drawing/2010/main"/>
                  </a:ext>
                </a:extLst>
              </a:blip>
              <a:srcRect/>
              <a:stretch/>
            </p:blipFill>
            <p:spPr>
              <a:xfrm rot="4900139">
                <a:off x="7110617" y="1182662"/>
                <a:ext cx="1719237" cy="2089675"/>
              </a:xfrm>
              <a:prstGeom prst="rect">
                <a:avLst/>
              </a:prstGeom>
              <a:noFill/>
              <a:ln>
                <a:noFill/>
              </a:ln>
              <a:effectLst>
                <a:outerShdw blurRad="57150" dist="19050" dir="1800000" algn="bl" rotWithShape="0">
                  <a:srgbClr val="000000">
                    <a:alpha val="50000"/>
                  </a:srgbClr>
                </a:outerShdw>
              </a:effectLst>
            </p:spPr>
          </p:pic>
          <p:pic>
            <p:nvPicPr>
              <p:cNvPr id="617" name="Google Shape;617;g32a25984371_0_423"/>
              <p:cNvPicPr preferRelativeResize="0"/>
              <p:nvPr/>
            </p:nvPicPr>
            <p:blipFill rotWithShape="1">
              <a:blip r:embed="rId30" cstate="screen">
                <a:alphaModFix/>
                <a:extLst>
                  <a:ext uri="{28A0092B-C50C-407E-A947-70E740481C1C}">
                    <a14:useLocalDpi xmlns:a14="http://schemas.microsoft.com/office/drawing/2010/main"/>
                  </a:ext>
                </a:extLst>
              </a:blip>
              <a:srcRect/>
              <a:stretch/>
            </p:blipFill>
            <p:spPr>
              <a:xfrm rot="-499868">
                <a:off x="7052703" y="1486986"/>
                <a:ext cx="1835081" cy="1264803"/>
              </a:xfrm>
              <a:prstGeom prst="rect">
                <a:avLst/>
              </a:prstGeom>
              <a:noFill/>
              <a:ln>
                <a:noFill/>
              </a:ln>
            </p:spPr>
          </p:pic>
        </p:grpSp>
        <p:sp>
          <p:nvSpPr>
            <p:cNvPr id="618" name="Google Shape;618;g32a25984371_0_423"/>
            <p:cNvSpPr/>
            <p:nvPr/>
          </p:nvSpPr>
          <p:spPr>
            <a:xfrm rot="-541548">
              <a:off x="9562196" y="5808135"/>
              <a:ext cx="1579558" cy="1655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Pāpāmoa College Science</a:t>
              </a:r>
              <a:endParaRPr sz="1200">
                <a:solidFill>
                  <a:srgbClr val="434343"/>
                </a:solidFill>
                <a:latin typeface="Caveat"/>
                <a:ea typeface="Caveat"/>
                <a:cs typeface="Caveat"/>
                <a:sym typeface="Caveat"/>
              </a:endParaRPr>
            </a:p>
          </p:txBody>
        </p:sp>
      </p:grpSp>
      <p:grpSp>
        <p:nvGrpSpPr>
          <p:cNvPr id="619" name="Google Shape;619;g32a25984371_0_423"/>
          <p:cNvGrpSpPr/>
          <p:nvPr/>
        </p:nvGrpSpPr>
        <p:grpSpPr>
          <a:xfrm rot="276683">
            <a:off x="1097063" y="4306574"/>
            <a:ext cx="3370583" cy="2814339"/>
            <a:chOff x="1267012" y="3942194"/>
            <a:chExt cx="3370458" cy="2814234"/>
          </a:xfrm>
        </p:grpSpPr>
        <p:pic>
          <p:nvPicPr>
            <p:cNvPr id="620" name="Google Shape;620;g32a25984371_0_423"/>
            <p:cNvPicPr preferRelativeResize="0"/>
            <p:nvPr/>
          </p:nvPicPr>
          <p:blipFill rotWithShape="1">
            <a:blip r:embed="rId29" cstate="screen">
              <a:alphaModFix/>
              <a:extLst>
                <a:ext uri="{28A0092B-C50C-407E-A947-70E740481C1C}">
                  <a14:useLocalDpi xmlns:a14="http://schemas.microsoft.com/office/drawing/2010/main"/>
                </a:ext>
              </a:extLst>
            </a:blip>
            <a:srcRect/>
            <a:stretch/>
          </p:blipFill>
          <p:spPr>
            <a:xfrm rot="4882486">
              <a:off x="1743994" y="3830342"/>
              <a:ext cx="2416496" cy="3037939"/>
            </a:xfrm>
            <a:prstGeom prst="rect">
              <a:avLst/>
            </a:prstGeom>
            <a:noFill/>
            <a:ln>
              <a:noFill/>
            </a:ln>
            <a:effectLst>
              <a:outerShdw blurRad="57150" dist="19050" dir="1800000" algn="bl" rotWithShape="0">
                <a:srgbClr val="000000">
                  <a:alpha val="50000"/>
                </a:srgbClr>
              </a:outerShdw>
            </a:effectLst>
          </p:spPr>
        </p:pic>
        <p:sp>
          <p:nvSpPr>
            <p:cNvPr id="621" name="Google Shape;621;g32a25984371_0_423"/>
            <p:cNvSpPr/>
            <p:nvPr/>
          </p:nvSpPr>
          <p:spPr>
            <a:xfrm rot="-522750">
              <a:off x="1819643" y="6132682"/>
              <a:ext cx="2717255" cy="27540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1200">
                  <a:solidFill>
                    <a:srgbClr val="434343"/>
                  </a:solidFill>
                  <a:latin typeface="Caveat"/>
                  <a:ea typeface="Caveat"/>
                  <a:cs typeface="Caveat"/>
                  <a:sym typeface="Caveat"/>
                </a:rPr>
                <a:t>Pāpāmoa College Science</a:t>
              </a:r>
              <a:endParaRPr sz="1200">
                <a:solidFill>
                  <a:srgbClr val="434343"/>
                </a:solidFill>
                <a:latin typeface="Caveat"/>
                <a:ea typeface="Caveat"/>
                <a:cs typeface="Caveat"/>
                <a:sym typeface="Caveat"/>
              </a:endParaRPr>
            </a:p>
          </p:txBody>
        </p:sp>
        <p:pic>
          <p:nvPicPr>
            <p:cNvPr id="622" name="Google Shape;622;g32a25984371_0_423"/>
            <p:cNvPicPr preferRelativeResize="0"/>
            <p:nvPr/>
          </p:nvPicPr>
          <p:blipFill rotWithShape="1">
            <a:blip r:embed="rId31" cstate="screen">
              <a:alphaModFix/>
              <a:extLst>
                <a:ext uri="{28A0092B-C50C-407E-A947-70E740481C1C}">
                  <a14:useLocalDpi xmlns:a14="http://schemas.microsoft.com/office/drawing/2010/main"/>
                </a:ext>
              </a:extLst>
            </a:blip>
            <a:srcRect/>
            <a:stretch/>
          </p:blipFill>
          <p:spPr>
            <a:xfrm rot="-498003">
              <a:off x="1644045" y="4315355"/>
              <a:ext cx="2627536" cy="1794265"/>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g32776e43ef1_1_37"/>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37021"/>
              </a:buClr>
              <a:buSzPts val="1800"/>
              <a:buNone/>
            </a:pPr>
            <a:r>
              <a:rPr lang="en-NZ"/>
              <a:t>Where </a:t>
            </a:r>
            <a:r>
              <a:rPr lang="en-NZ" i="1" strike="sngStrike"/>
              <a:t>do</a:t>
            </a:r>
            <a:r>
              <a:rPr lang="en-NZ"/>
              <a:t> did I start?</a:t>
            </a:r>
            <a:endParaRPr/>
          </a:p>
        </p:txBody>
      </p:sp>
      <p:pic>
        <p:nvPicPr>
          <p:cNvPr id="628" name="Google Shape;628;g32776e43ef1_1_3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837150" y="1728625"/>
            <a:ext cx="6896102" cy="4397599"/>
          </a:xfrm>
          <a:prstGeom prst="rect">
            <a:avLst/>
          </a:prstGeom>
          <a:noFill/>
          <a:ln>
            <a:noFill/>
          </a:ln>
        </p:spPr>
      </p:pic>
      <p:sp>
        <p:nvSpPr>
          <p:cNvPr id="629" name="Google Shape;629;g32776e43ef1_1_37"/>
          <p:cNvSpPr txBox="1"/>
          <p:nvPr/>
        </p:nvSpPr>
        <p:spPr>
          <a:xfrm flipH="1">
            <a:off x="3617425" y="5906425"/>
            <a:ext cx="5280000" cy="261600"/>
          </a:xfrm>
          <a:prstGeom prst="rect">
            <a:avLst/>
          </a:prstGeom>
          <a:noFill/>
          <a:ln>
            <a:noFill/>
          </a:ln>
        </p:spPr>
        <p:txBody>
          <a:bodyPr spcFirstLastPara="1" wrap="square" lIns="45700" tIns="45700" rIns="45700" bIns="45700" anchor="t" anchorCtr="0">
            <a:spAutoFit/>
          </a:bodyPr>
          <a:lstStyle/>
          <a:p>
            <a:pPr marL="0" lvl="0" indent="0" algn="ctr" rtl="0">
              <a:spcBef>
                <a:spcPts val="0"/>
              </a:spcBef>
              <a:spcAft>
                <a:spcPts val="0"/>
              </a:spcAft>
              <a:buClr>
                <a:srgbClr val="000000"/>
              </a:buClr>
              <a:buSzPts val="2400"/>
              <a:buFont typeface="Arial"/>
              <a:buNone/>
            </a:pPr>
            <a:r>
              <a:rPr lang="en-NZ" sz="1100" b="1">
                <a:solidFill>
                  <a:srgbClr val="535353"/>
                </a:solidFill>
              </a:rPr>
              <a:t>Source: </a:t>
            </a:r>
            <a:r>
              <a:rPr lang="en-NZ" sz="1100">
                <a:solidFill>
                  <a:srgbClr val="535353"/>
                </a:solidFill>
              </a:rPr>
              <a:t>https://www.rnz.co.nz/programmes/fight-for-the-wild</a:t>
            </a:r>
            <a:endParaRPr sz="1100" b="1">
              <a:solidFill>
                <a:srgbClr val="535353"/>
              </a:solidFill>
            </a:endParaRPr>
          </a:p>
        </p:txBody>
      </p:sp>
      <p:pic>
        <p:nvPicPr>
          <p:cNvPr id="630" name="Google Shape;630;g32776e43ef1_1_37" descr="https://www.rnz.co.nz/wild&#10;&#10;Fight for the Wild takes viewers into the wild heart of Aotearoa and documents the desperate battle to protect it. It explores the notion of a Predator Free 2050 and asks whether this big, bold initiative is achievable - and if so, how?&#10;&#10;Loss looks at the devastating effect introduced mammals have had on New Zealand’s unique wildlife.&#10;&#10;In the first episode of Fight for the Wild, we discover the incredible and unique diversity of ancient Aotearoa and how, since the arrival of humans, so much has been lost.  We meet the three introduced predators responsible for much of that loss – rats, possums and stoats - and find out about the carnage they continue to wreak on our native wildlife.&#10;&#10;In remote Fiordland we watch kiwi chicks falling victim to stoats and in a hidden valley in Canterbury we meet New Zealand’s rarest forest bird and the incredible efforts to bring it back from the brink.  &#10;&#10;“New Zealand is the country in the world that has the highest proportion of our native species that are at risk of or threatened with extinction.  Right now, we have something like 4000 species that are in trouble.” Kevin Hague&#10;&#10;“We are the curators or the custodians of a whole lot of wonderful species.  The time is now and it's never been so critical.  Many of our species are still declining.” Andrea Byrom&#10;&#10;“Are we going to watch these species disappear or are we going to save them?” Jan Hania&#10;&#10;Made possible by the RNZ/NZ On Air Innovation Fund." title="Fight for the Wild | 1: Loss | RNZ">
            <a:hlinkClick r:id="rId4"/>
          </p:cNvPr>
          <p:cNvPicPr preferRelativeResize="0"/>
          <p:nvPr/>
        </p:nvPicPr>
        <p:blipFill>
          <a:blip r:embed="rId5">
            <a:alphaModFix/>
          </a:blip>
          <a:stretch>
            <a:fillRect/>
          </a:stretch>
        </p:blipFill>
        <p:spPr>
          <a:xfrm>
            <a:off x="3752750" y="2128077"/>
            <a:ext cx="5052000" cy="3168750"/>
          </a:xfrm>
          <a:prstGeom prst="rect">
            <a:avLst/>
          </a:prstGeom>
          <a:noFill/>
          <a:ln>
            <a:noFill/>
          </a:ln>
        </p:spPr>
      </p:pic>
      <p:sp>
        <p:nvSpPr>
          <p:cNvPr id="631" name="Google Shape;631;g32776e43ef1_1_37"/>
          <p:cNvSpPr/>
          <p:nvPr/>
        </p:nvSpPr>
        <p:spPr>
          <a:xfrm>
            <a:off x="436475" y="1877850"/>
            <a:ext cx="2656200" cy="1904100"/>
          </a:xfrm>
          <a:prstGeom prst="wedgeRectCallout">
            <a:avLst>
              <a:gd name="adj1" fmla="val 71240"/>
              <a:gd name="adj2" fmla="val -7287"/>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300">
              <a:solidFill>
                <a:srgbClr val="000000"/>
              </a:solidFill>
              <a:latin typeface="Lexend Medium"/>
              <a:ea typeface="Lexend Medium"/>
              <a:cs typeface="Lexend Medium"/>
              <a:sym typeface="Lexend Medium"/>
            </a:endParaRPr>
          </a:p>
        </p:txBody>
      </p:sp>
      <p:sp>
        <p:nvSpPr>
          <p:cNvPr id="632" name="Google Shape;632;g32776e43ef1_1_37"/>
          <p:cNvSpPr txBox="1"/>
          <p:nvPr/>
        </p:nvSpPr>
        <p:spPr>
          <a:xfrm flipH="1">
            <a:off x="595175" y="1984450"/>
            <a:ext cx="2328600" cy="1569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NZ" sz="1200">
                <a:solidFill>
                  <a:srgbClr val="535353"/>
                </a:solidFill>
              </a:rPr>
              <a:t>We talk about Mātauranga, the Māori worldview, or Māori knowledge. It is </a:t>
            </a:r>
            <a:r>
              <a:rPr lang="en-NZ" sz="1200" b="1">
                <a:solidFill>
                  <a:schemeClr val="accent6"/>
                </a:solidFill>
              </a:rPr>
              <a:t>completely integrated with and within nature</a:t>
            </a:r>
            <a:r>
              <a:rPr lang="en-NZ" sz="1200">
                <a:solidFill>
                  <a:srgbClr val="535353"/>
                </a:solidFill>
              </a:rPr>
              <a:t>. The Earth, Te Taiao, is our older brother; it is all that we are. If we don’t look after it, it won’t look after us.</a:t>
            </a:r>
            <a:endParaRPr sz="1200">
              <a:solidFill>
                <a:srgbClr val="535353"/>
              </a:solidFill>
            </a:endParaRPr>
          </a:p>
        </p:txBody>
      </p:sp>
      <p:sp>
        <p:nvSpPr>
          <p:cNvPr id="633" name="Google Shape;633;g32776e43ef1_1_37"/>
          <p:cNvSpPr txBox="1"/>
          <p:nvPr/>
        </p:nvSpPr>
        <p:spPr>
          <a:xfrm flipH="1">
            <a:off x="628750" y="3489900"/>
            <a:ext cx="2428500" cy="2463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NZ" sz="1000">
                <a:solidFill>
                  <a:srgbClr val="535353"/>
                </a:solidFill>
              </a:rPr>
              <a:t>Jan Hania</a:t>
            </a:r>
            <a:endParaRPr sz="1000">
              <a:solidFill>
                <a:srgbClr val="535353"/>
              </a:solidFill>
            </a:endParaRPr>
          </a:p>
        </p:txBody>
      </p:sp>
      <p:sp>
        <p:nvSpPr>
          <p:cNvPr id="634" name="Google Shape;634;g32776e43ef1_1_37"/>
          <p:cNvSpPr/>
          <p:nvPr/>
        </p:nvSpPr>
        <p:spPr>
          <a:xfrm>
            <a:off x="436475" y="3902450"/>
            <a:ext cx="2656200" cy="2004000"/>
          </a:xfrm>
          <a:prstGeom prst="wedgeRectCallout">
            <a:avLst>
              <a:gd name="adj1" fmla="val 71461"/>
              <a:gd name="adj2" fmla="val -30866"/>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300">
              <a:solidFill>
                <a:srgbClr val="000000"/>
              </a:solidFill>
              <a:latin typeface="Lexend Medium"/>
              <a:ea typeface="Lexend Medium"/>
              <a:cs typeface="Lexend Medium"/>
              <a:sym typeface="Lexend Medium"/>
            </a:endParaRPr>
          </a:p>
        </p:txBody>
      </p:sp>
      <p:sp>
        <p:nvSpPr>
          <p:cNvPr id="635" name="Google Shape;635;g32776e43ef1_1_37"/>
          <p:cNvSpPr txBox="1"/>
          <p:nvPr/>
        </p:nvSpPr>
        <p:spPr>
          <a:xfrm flipH="1">
            <a:off x="542450" y="4024100"/>
            <a:ext cx="2294700" cy="1569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NZ" sz="1200">
                <a:solidFill>
                  <a:srgbClr val="535353"/>
                </a:solidFill>
              </a:rPr>
              <a:t>If we lose biodiversity, we lose </a:t>
            </a:r>
            <a:r>
              <a:rPr lang="en-NZ" sz="1200" b="1">
                <a:solidFill>
                  <a:schemeClr val="accent6"/>
                </a:solidFill>
              </a:rPr>
              <a:t>language </a:t>
            </a:r>
            <a:r>
              <a:rPr lang="en-NZ" sz="1200">
                <a:solidFill>
                  <a:srgbClr val="535353"/>
                </a:solidFill>
              </a:rPr>
              <a:t>and </a:t>
            </a:r>
            <a:r>
              <a:rPr lang="en-NZ" sz="1200" b="1">
                <a:solidFill>
                  <a:schemeClr val="accent6"/>
                </a:solidFill>
              </a:rPr>
              <a:t>traditional environmental knowledge</a:t>
            </a:r>
            <a:r>
              <a:rPr lang="en-NZ" sz="1200">
                <a:solidFill>
                  <a:schemeClr val="accent6"/>
                </a:solidFill>
              </a:rPr>
              <a:t> </a:t>
            </a:r>
            <a:r>
              <a:rPr lang="en-NZ" sz="1200">
                <a:solidFill>
                  <a:srgbClr val="535353"/>
                </a:solidFill>
              </a:rPr>
              <a:t>that’s connected to that plant or that animal. We lose all of the messages we’re supposed to pick up about </a:t>
            </a:r>
            <a:r>
              <a:rPr lang="en-NZ" sz="1200" b="1">
                <a:solidFill>
                  <a:schemeClr val="accent6"/>
                </a:solidFill>
              </a:rPr>
              <a:t>how to conduct ourselves as humans</a:t>
            </a:r>
            <a:r>
              <a:rPr lang="en-NZ" sz="1200">
                <a:solidFill>
                  <a:srgbClr val="535353"/>
                </a:solidFill>
              </a:rPr>
              <a:t>.</a:t>
            </a:r>
            <a:endParaRPr sz="1200">
              <a:solidFill>
                <a:srgbClr val="535353"/>
              </a:solidFill>
            </a:endParaRPr>
          </a:p>
        </p:txBody>
      </p:sp>
      <p:sp>
        <p:nvSpPr>
          <p:cNvPr id="636" name="Google Shape;636;g32776e43ef1_1_37"/>
          <p:cNvSpPr txBox="1"/>
          <p:nvPr/>
        </p:nvSpPr>
        <p:spPr>
          <a:xfrm flipH="1">
            <a:off x="618475" y="5625400"/>
            <a:ext cx="2380200" cy="2463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NZ" sz="1000">
                <a:solidFill>
                  <a:srgbClr val="535353"/>
                </a:solidFill>
              </a:rPr>
              <a:t>Dr Ihirangi Heke</a:t>
            </a:r>
            <a:endParaRPr sz="1000">
              <a:solidFill>
                <a:srgbClr val="535353"/>
              </a:solidFill>
            </a:endParaRPr>
          </a:p>
        </p:txBody>
      </p:sp>
      <p:sp>
        <p:nvSpPr>
          <p:cNvPr id="637" name="Google Shape;637;g32776e43ef1_1_37"/>
          <p:cNvSpPr/>
          <p:nvPr/>
        </p:nvSpPr>
        <p:spPr>
          <a:xfrm>
            <a:off x="9351275" y="1877850"/>
            <a:ext cx="2606100" cy="2474100"/>
          </a:xfrm>
          <a:prstGeom prst="wedgeRectCallout">
            <a:avLst>
              <a:gd name="adj1" fmla="val -67964"/>
              <a:gd name="adj2" fmla="val -10947"/>
            </a:avLst>
          </a:pr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300">
              <a:solidFill>
                <a:srgbClr val="000000"/>
              </a:solidFill>
              <a:latin typeface="Lexend Medium"/>
              <a:ea typeface="Lexend Medium"/>
              <a:cs typeface="Lexend Medium"/>
              <a:sym typeface="Lexend Medium"/>
            </a:endParaRPr>
          </a:p>
        </p:txBody>
      </p:sp>
      <p:sp>
        <p:nvSpPr>
          <p:cNvPr id="638" name="Google Shape;638;g32776e43ef1_1_37"/>
          <p:cNvSpPr txBox="1"/>
          <p:nvPr/>
        </p:nvSpPr>
        <p:spPr>
          <a:xfrm flipH="1">
            <a:off x="9479100" y="2041400"/>
            <a:ext cx="2328600" cy="19395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r>
              <a:rPr lang="en-NZ" sz="1200">
                <a:solidFill>
                  <a:srgbClr val="535353"/>
                </a:solidFill>
              </a:rPr>
              <a:t>Our </a:t>
            </a:r>
            <a:r>
              <a:rPr lang="en-NZ" sz="1200" b="1">
                <a:solidFill>
                  <a:schemeClr val="accent6"/>
                </a:solidFill>
              </a:rPr>
              <a:t>customs </a:t>
            </a:r>
            <a:r>
              <a:rPr lang="en-NZ" sz="1200">
                <a:solidFill>
                  <a:srgbClr val="535353"/>
                </a:solidFill>
              </a:rPr>
              <a:t>and </a:t>
            </a:r>
            <a:r>
              <a:rPr lang="en-NZ" sz="1200" b="1">
                <a:solidFill>
                  <a:schemeClr val="accent6"/>
                </a:solidFill>
              </a:rPr>
              <a:t>ceremonies </a:t>
            </a:r>
            <a:r>
              <a:rPr lang="en-NZ" sz="1200">
                <a:solidFill>
                  <a:srgbClr val="535353"/>
                </a:solidFill>
              </a:rPr>
              <a:t>draw from the actions and behaviours of these species. If we have any hope of carrying that </a:t>
            </a:r>
            <a:r>
              <a:rPr lang="en-NZ" sz="1200" b="1">
                <a:solidFill>
                  <a:schemeClr val="accent6"/>
                </a:solidFill>
              </a:rPr>
              <a:t>way of knowing and being</a:t>
            </a:r>
            <a:r>
              <a:rPr lang="en-NZ" sz="1200">
                <a:solidFill>
                  <a:srgbClr val="535353"/>
                </a:solidFill>
              </a:rPr>
              <a:t> and going forward from our generation into future generations, if we can’t do that, we’re going to be the ones that dropped the ball.</a:t>
            </a:r>
            <a:endParaRPr sz="1200">
              <a:solidFill>
                <a:srgbClr val="535353"/>
              </a:solidFill>
            </a:endParaRPr>
          </a:p>
        </p:txBody>
      </p:sp>
      <p:sp>
        <p:nvSpPr>
          <p:cNvPr id="639" name="Google Shape;639;g32776e43ef1_1_37"/>
          <p:cNvSpPr txBox="1"/>
          <p:nvPr/>
        </p:nvSpPr>
        <p:spPr>
          <a:xfrm flipH="1">
            <a:off x="11102475" y="4031975"/>
            <a:ext cx="740100" cy="246300"/>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NZ" sz="1000">
                <a:solidFill>
                  <a:srgbClr val="535353"/>
                </a:solidFill>
              </a:rPr>
              <a:t>Tina Ngata</a:t>
            </a:r>
            <a:endParaRPr sz="1000">
              <a:solidFill>
                <a:srgbClr val="535353"/>
              </a:solidFill>
            </a:endParaRPr>
          </a:p>
        </p:txBody>
      </p:sp>
      <p:sp>
        <p:nvSpPr>
          <p:cNvPr id="640" name="Google Shape;640;g32776e43ef1_1_37"/>
          <p:cNvSpPr txBox="1"/>
          <p:nvPr/>
        </p:nvSpPr>
        <p:spPr>
          <a:xfrm flipH="1">
            <a:off x="189200" y="6562825"/>
            <a:ext cx="5341500" cy="2769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chemeClr val="dk1"/>
              </a:buClr>
              <a:buSzPts val="2400"/>
              <a:buFont typeface="Arial"/>
              <a:buNone/>
            </a:pPr>
            <a:r>
              <a:rPr lang="en-NZ" sz="600" i="1">
                <a:solidFill>
                  <a:srgbClr val="535353"/>
                </a:solidFill>
              </a:rPr>
              <a:t>RNZ. (2021). Fight for the wild [Documentary series]. </a:t>
            </a:r>
            <a:r>
              <a:rPr lang="en-NZ" sz="600" i="1" u="sng">
                <a:solidFill>
                  <a:schemeClr val="hlink"/>
                </a:solidFill>
                <a:hlinkClick r:id="rId6"/>
              </a:rPr>
              <a:t>https://www.rnz.co.nz/programmes/fight-for-the-wild</a:t>
            </a:r>
            <a:endParaRPr sz="600" i="1">
              <a:solidFill>
                <a:srgbClr val="535353"/>
              </a:solidFill>
            </a:endParaRPr>
          </a:p>
          <a:p>
            <a:pPr marL="0" lvl="0" indent="0" algn="l" rtl="0">
              <a:spcBef>
                <a:spcPts val="0"/>
              </a:spcBef>
              <a:spcAft>
                <a:spcPts val="0"/>
              </a:spcAft>
              <a:buClr>
                <a:schemeClr val="dk1"/>
              </a:buClr>
              <a:buSzPts val="2400"/>
              <a:buFont typeface="Arial"/>
              <a:buNone/>
            </a:pPr>
            <a:r>
              <a:rPr lang="en-NZ" sz="600" i="1">
                <a:solidFill>
                  <a:srgbClr val="535353"/>
                </a:solidFill>
              </a:rPr>
              <a:t>All other images licensed via Adobe Stock.</a:t>
            </a:r>
            <a:endParaRPr sz="600" i="1">
              <a:solidFill>
                <a:srgbClr val="535353"/>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g333eaba545a_0_0"/>
          <p:cNvSpPr txBox="1">
            <a:spLocks noGrp="1"/>
          </p:cNvSpPr>
          <p:nvPr>
            <p:ph type="title"/>
          </p:nvPr>
        </p:nvSpPr>
        <p:spPr>
          <a:xfrm>
            <a:off x="838200" y="1"/>
            <a:ext cx="10515600" cy="13500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NZ"/>
              <a:t>Clarify your “why”</a:t>
            </a:r>
            <a:endParaRPr/>
          </a:p>
        </p:txBody>
      </p:sp>
      <p:sp>
        <p:nvSpPr>
          <p:cNvPr id="647" name="Google Shape;647;g333eaba545a_0_0"/>
          <p:cNvSpPr txBox="1">
            <a:spLocks noGrp="1"/>
          </p:cNvSpPr>
          <p:nvPr>
            <p:ph type="body" idx="1"/>
          </p:nvPr>
        </p:nvSpPr>
        <p:spPr>
          <a:xfrm>
            <a:off x="838200" y="1825625"/>
            <a:ext cx="10515600" cy="4351200"/>
          </a:xfrm>
          <a:prstGeom prst="rect">
            <a:avLst/>
          </a:prstGeom>
        </p:spPr>
        <p:txBody>
          <a:bodyPr spcFirstLastPara="1" wrap="square" lIns="0" tIns="0" rIns="0" bIns="0" anchor="t" anchorCtr="0">
            <a:normAutofit lnSpcReduction="10000"/>
          </a:bodyPr>
          <a:lstStyle/>
          <a:p>
            <a:pPr marL="0" lvl="0" indent="0" algn="l" rtl="0">
              <a:spcBef>
                <a:spcPts val="1000"/>
              </a:spcBef>
              <a:spcAft>
                <a:spcPts val="0"/>
              </a:spcAft>
              <a:buNone/>
            </a:pPr>
            <a:r>
              <a:rPr lang="en-NZ"/>
              <a:t>A mātauranga Māori perspective can help with:</a:t>
            </a:r>
            <a:endParaRPr/>
          </a:p>
          <a:p>
            <a:pPr marL="0" lvl="0" indent="0" algn="l" rtl="0">
              <a:spcBef>
                <a:spcPts val="1000"/>
              </a:spcBef>
              <a:spcAft>
                <a:spcPts val="0"/>
              </a:spcAft>
              <a:buNone/>
            </a:pPr>
            <a:endParaRPr/>
          </a:p>
          <a:p>
            <a:pPr marL="0" lvl="0" indent="0" algn="l" rtl="0">
              <a:spcBef>
                <a:spcPts val="1000"/>
              </a:spcBef>
              <a:spcAft>
                <a:spcPts val="0"/>
              </a:spcAft>
              <a:buNone/>
            </a:pPr>
            <a:r>
              <a:rPr lang="en-NZ"/>
              <a:t>Building deeper knowledge and connections to a specific place (not just ‘once and done’)</a:t>
            </a:r>
            <a:endParaRPr/>
          </a:p>
          <a:p>
            <a:pPr marL="0" lvl="0" indent="0" algn="l" rtl="0">
              <a:spcBef>
                <a:spcPts val="1000"/>
              </a:spcBef>
              <a:spcAft>
                <a:spcPts val="0"/>
              </a:spcAft>
              <a:buNone/>
            </a:pPr>
            <a:endParaRPr/>
          </a:p>
          <a:p>
            <a:pPr marL="0" lvl="0" indent="0" algn="l" rtl="0">
              <a:spcBef>
                <a:spcPts val="1000"/>
              </a:spcBef>
              <a:spcAft>
                <a:spcPts val="0"/>
              </a:spcAft>
              <a:buNone/>
            </a:pPr>
            <a:r>
              <a:rPr lang="en-NZ"/>
              <a:t>Choosing a rich context that can help learners to see where the ‘bits’ of knowledge fit in once you start to unpack science concepts (not just a pile of bricks)</a:t>
            </a:r>
            <a:endParaRPr/>
          </a:p>
          <a:p>
            <a:pPr marL="0" lvl="0" indent="0" algn="l" rtl="0">
              <a:spcBef>
                <a:spcPts val="1000"/>
              </a:spcBef>
              <a:spcAft>
                <a:spcPts val="0"/>
              </a:spcAft>
              <a:buNone/>
            </a:pPr>
            <a:endParaRPr/>
          </a:p>
          <a:p>
            <a:pPr marL="0" lvl="0" indent="0" algn="l" rtl="0">
              <a:spcBef>
                <a:spcPts val="1000"/>
              </a:spcBef>
              <a:spcAft>
                <a:spcPts val="0"/>
              </a:spcAft>
              <a:buNone/>
            </a:pPr>
            <a:r>
              <a:rPr lang="en-NZ"/>
              <a:t>Exploring the interconnectedness of everything, including different areas of science (not sticking to traditional silos)</a:t>
            </a:r>
            <a:endParaRPr/>
          </a:p>
          <a:p>
            <a:pPr marL="0" lvl="0" indent="0" algn="l" rtl="0">
              <a:spcBef>
                <a:spcPts val="1000"/>
              </a:spcBef>
              <a:spcAft>
                <a:spcPts val="0"/>
              </a:spcAft>
              <a:buNone/>
            </a:pPr>
            <a:endParaRPr/>
          </a:p>
          <a:p>
            <a:pPr marL="0" lvl="0" indent="0" algn="l" rtl="0">
              <a:spcBef>
                <a:spcPts val="1000"/>
              </a:spcBef>
              <a:spcAft>
                <a:spcPts val="0"/>
              </a:spcAft>
              <a:buNone/>
            </a:pPr>
            <a:r>
              <a:rPr lang="en-NZ"/>
              <a:t>Adding value-based dimensions such as an ethic of care (which ‘objective’ science rules out of scope)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rmAutofit fontScale="92500" lnSpcReduction="10000"/>
          </a:bodyPr>
          <a:lstStyle/>
          <a:p>
            <a:pPr marL="457200" lvl="0" indent="-228600" algn="l" rtl="0">
              <a:lnSpc>
                <a:spcPct val="90000"/>
              </a:lnSpc>
              <a:spcBef>
                <a:spcPts val="1000"/>
              </a:spcBef>
              <a:spcAft>
                <a:spcPts val="0"/>
              </a:spcAft>
              <a:buClr>
                <a:schemeClr val="dk1"/>
              </a:buClr>
              <a:buSzPct val="111111"/>
              <a:buFont typeface="Arial"/>
              <a:buNone/>
            </a:pPr>
            <a:r>
              <a:rPr lang="en-NZ" sz="1800"/>
              <a:t>He uri ahau nō Muriwhenua</a:t>
            </a:r>
            <a:endParaRPr sz="1800"/>
          </a:p>
          <a:p>
            <a:pPr marL="457200" lvl="0" indent="-228600" algn="l" rtl="0">
              <a:lnSpc>
                <a:spcPct val="90000"/>
              </a:lnSpc>
              <a:spcBef>
                <a:spcPts val="1000"/>
              </a:spcBef>
              <a:spcAft>
                <a:spcPts val="0"/>
              </a:spcAft>
              <a:buClr>
                <a:schemeClr val="dk1"/>
              </a:buClr>
              <a:buSzPct val="111111"/>
              <a:buFont typeface="Arial"/>
              <a:buNone/>
            </a:pPr>
            <a:r>
              <a:rPr lang="en-NZ" sz="1800"/>
              <a:t>Ko āku karangatanga maha …</a:t>
            </a:r>
            <a:endParaRPr sz="1800"/>
          </a:p>
          <a:p>
            <a:pPr marL="457200" lvl="0" indent="-228600" algn="l" rtl="0">
              <a:lnSpc>
                <a:spcPct val="90000"/>
              </a:lnSpc>
              <a:spcBef>
                <a:spcPts val="1000"/>
              </a:spcBef>
              <a:spcAft>
                <a:spcPts val="0"/>
              </a:spcAft>
              <a:buClr>
                <a:schemeClr val="dk1"/>
              </a:buClr>
              <a:buSzPct val="111111"/>
              <a:buFont typeface="Arial"/>
              <a:buNone/>
            </a:pPr>
            <a:r>
              <a:rPr lang="en-NZ" sz="1800"/>
              <a:t>Ko Whakakoro, ko Whangatauatia ngā maunga </a:t>
            </a:r>
            <a:endParaRPr sz="1800"/>
          </a:p>
          <a:p>
            <a:pPr marL="457200" lvl="0" indent="-228600" algn="l" rtl="0">
              <a:lnSpc>
                <a:spcPct val="90000"/>
              </a:lnSpc>
              <a:spcBef>
                <a:spcPts val="1000"/>
              </a:spcBef>
              <a:spcAft>
                <a:spcPts val="0"/>
              </a:spcAft>
              <a:buClr>
                <a:schemeClr val="dk1"/>
              </a:buClr>
              <a:buSzPct val="111111"/>
              <a:buFont typeface="Arial"/>
              <a:buNone/>
            </a:pPr>
            <a:r>
              <a:rPr lang="en-NZ" sz="1800"/>
              <a:t>Ko Te Awaroa, ko te Wairoa me te Wainui ngā awa</a:t>
            </a:r>
            <a:endParaRPr sz="1800"/>
          </a:p>
          <a:p>
            <a:pPr marL="457200" lvl="0" indent="-228600" algn="l" rtl="0">
              <a:lnSpc>
                <a:spcPct val="90000"/>
              </a:lnSpc>
              <a:spcBef>
                <a:spcPts val="1000"/>
              </a:spcBef>
              <a:spcAft>
                <a:spcPts val="0"/>
              </a:spcAft>
              <a:buClr>
                <a:schemeClr val="dk1"/>
              </a:buClr>
              <a:buSzPct val="111111"/>
              <a:buFont typeface="Arial"/>
              <a:buNone/>
            </a:pPr>
            <a:r>
              <a:rPr lang="en-NZ" sz="1800"/>
              <a:t>Ko te wahapu o Whangape, ko Kāririkura, ko Te Oneroa </a:t>
            </a:r>
            <a:endParaRPr sz="1800"/>
          </a:p>
          <a:p>
            <a:pPr marL="457200" lvl="0" indent="-228600" algn="l" rtl="0">
              <a:lnSpc>
                <a:spcPct val="90000"/>
              </a:lnSpc>
              <a:spcBef>
                <a:spcPts val="1000"/>
              </a:spcBef>
              <a:spcAft>
                <a:spcPts val="0"/>
              </a:spcAft>
              <a:buClr>
                <a:schemeClr val="dk1"/>
              </a:buClr>
              <a:buSzPct val="111111"/>
              <a:buFont typeface="Arial"/>
              <a:buNone/>
            </a:pPr>
            <a:r>
              <a:rPr lang="en-NZ" sz="1800"/>
              <a:t>a Tohe ngā moana</a:t>
            </a:r>
            <a:endParaRPr sz="1800"/>
          </a:p>
          <a:p>
            <a:pPr marL="457200" lvl="0" indent="-228600" algn="l" rtl="0">
              <a:lnSpc>
                <a:spcPct val="90000"/>
              </a:lnSpc>
              <a:spcBef>
                <a:spcPts val="1000"/>
              </a:spcBef>
              <a:spcAft>
                <a:spcPts val="0"/>
              </a:spcAft>
              <a:buClr>
                <a:schemeClr val="dk1"/>
              </a:buClr>
              <a:buSzPct val="111111"/>
              <a:buFont typeface="Arial"/>
              <a:buNone/>
            </a:pPr>
            <a:r>
              <a:rPr lang="en-NZ" sz="1800"/>
              <a:t>Ko Te Kōtahitanga, ko Roma, ko Wainui ngā marae</a:t>
            </a:r>
            <a:endParaRPr sz="1800"/>
          </a:p>
          <a:p>
            <a:pPr marL="457200" lvl="0" indent="-228600" algn="l" rtl="0">
              <a:lnSpc>
                <a:spcPct val="90000"/>
              </a:lnSpc>
              <a:spcBef>
                <a:spcPts val="1000"/>
              </a:spcBef>
              <a:spcAft>
                <a:spcPts val="0"/>
              </a:spcAft>
              <a:buClr>
                <a:schemeClr val="dk1"/>
              </a:buClr>
              <a:buSzPct val="111111"/>
              <a:buFont typeface="Arial"/>
              <a:buNone/>
            </a:pPr>
            <a:r>
              <a:rPr lang="en-NZ" sz="1800"/>
              <a:t>Ko Ngāti Haua, ko Te Rōkeka, ko Ngāti Moetonga </a:t>
            </a:r>
            <a:endParaRPr sz="1800"/>
          </a:p>
          <a:p>
            <a:pPr marL="457200" lvl="0" indent="-228600" algn="l" rtl="0">
              <a:lnSpc>
                <a:spcPct val="90000"/>
              </a:lnSpc>
              <a:spcBef>
                <a:spcPts val="1000"/>
              </a:spcBef>
              <a:spcAft>
                <a:spcPts val="0"/>
              </a:spcAft>
              <a:buClr>
                <a:schemeClr val="dk1"/>
              </a:buClr>
              <a:buSzPct val="111111"/>
              <a:buFont typeface="Arial"/>
              <a:buNone/>
            </a:pPr>
            <a:r>
              <a:rPr lang="en-NZ" sz="1800"/>
              <a:t>ngā hapū</a:t>
            </a:r>
            <a:endParaRPr sz="1800"/>
          </a:p>
          <a:p>
            <a:pPr marL="457200" lvl="0" indent="-228600" algn="l" rtl="0">
              <a:lnSpc>
                <a:spcPct val="90000"/>
              </a:lnSpc>
              <a:spcBef>
                <a:spcPts val="1000"/>
              </a:spcBef>
              <a:spcAft>
                <a:spcPts val="0"/>
              </a:spcAft>
              <a:buClr>
                <a:schemeClr val="dk1"/>
              </a:buClr>
              <a:buSzPct val="111111"/>
              <a:buFont typeface="Arial"/>
              <a:buNone/>
            </a:pPr>
            <a:r>
              <a:rPr lang="en-NZ" sz="1800"/>
              <a:t>Ka noho hau kāinga i Ahipara</a:t>
            </a:r>
            <a:endParaRPr sz="1800"/>
          </a:p>
          <a:p>
            <a:pPr marL="457200" lvl="0" indent="-228600" algn="l" rtl="0">
              <a:lnSpc>
                <a:spcPct val="90000"/>
              </a:lnSpc>
              <a:spcBef>
                <a:spcPts val="1000"/>
              </a:spcBef>
              <a:spcAft>
                <a:spcPts val="0"/>
              </a:spcAft>
              <a:buClr>
                <a:schemeClr val="dk1"/>
              </a:buClr>
              <a:buSzPct val="111111"/>
              <a:buFont typeface="Arial"/>
              <a:buNone/>
            </a:pPr>
            <a:r>
              <a:rPr lang="en-NZ" sz="1800"/>
              <a:t>Ko Te Rarawa te iwi</a:t>
            </a:r>
            <a:endParaRPr sz="1800"/>
          </a:p>
          <a:p>
            <a:pPr marL="457200" lvl="0" indent="-228600" algn="l" rtl="0">
              <a:lnSpc>
                <a:spcPct val="90000"/>
              </a:lnSpc>
              <a:spcBef>
                <a:spcPts val="1000"/>
              </a:spcBef>
              <a:spcAft>
                <a:spcPts val="0"/>
              </a:spcAft>
              <a:buClr>
                <a:schemeClr val="dk1"/>
              </a:buClr>
              <a:buSzPct val="111111"/>
              <a:buFont typeface="Arial"/>
              <a:buNone/>
            </a:pPr>
            <a:r>
              <a:rPr lang="en-NZ" sz="1800"/>
              <a:t>Ko Pauline Waiti tōku ingoa</a:t>
            </a:r>
            <a:endParaRPr sz="1800"/>
          </a:p>
          <a:p>
            <a:pPr marL="457200" lvl="0" indent="-228600" algn="l" rtl="0">
              <a:lnSpc>
                <a:spcPct val="90000"/>
              </a:lnSpc>
              <a:spcBef>
                <a:spcPts val="1000"/>
              </a:spcBef>
              <a:spcAft>
                <a:spcPts val="0"/>
              </a:spcAft>
              <a:buClr>
                <a:schemeClr val="dk1"/>
              </a:buClr>
              <a:buSzPct val="111111"/>
              <a:buFont typeface="Arial"/>
              <a:buNone/>
            </a:pPr>
            <a:r>
              <a:rPr lang="en-NZ" sz="1800"/>
              <a:t>E mihi atu tēnei ki a koutou</a:t>
            </a:r>
            <a:endParaRPr sz="1800"/>
          </a:p>
          <a:p>
            <a:pPr marL="457200" lvl="0" indent="-228600" algn="l" rtl="0">
              <a:lnSpc>
                <a:spcPct val="90000"/>
              </a:lnSpc>
              <a:spcBef>
                <a:spcPts val="1000"/>
              </a:spcBef>
              <a:spcAft>
                <a:spcPts val="0"/>
              </a:spcAft>
              <a:buClr>
                <a:schemeClr val="dk1"/>
              </a:buClr>
              <a:buSzPct val="100000"/>
              <a:buFont typeface="Arial"/>
              <a:buNone/>
            </a:pPr>
            <a:endParaRPr/>
          </a:p>
        </p:txBody>
      </p:sp>
      <p:pic>
        <p:nvPicPr>
          <p:cNvPr id="177" name="Google Shape;177;p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951850" y="494363"/>
            <a:ext cx="4401949" cy="5869276"/>
          </a:xfrm>
          <a:prstGeom prst="rect">
            <a:avLst/>
          </a:prstGeom>
          <a:noFill/>
          <a:ln>
            <a:noFill/>
          </a:ln>
        </p:spPr>
      </p:pic>
      <p:sp>
        <p:nvSpPr>
          <p:cNvPr id="2" name="TextBox 1">
            <a:extLst>
              <a:ext uri="{FF2B5EF4-FFF2-40B4-BE49-F238E27FC236}">
                <a16:creationId xmlns:a16="http://schemas.microsoft.com/office/drawing/2014/main" id="{11BBB104-B47B-7F48-0665-FA5329AE5860}"/>
              </a:ext>
            </a:extLst>
          </p:cNvPr>
          <p:cNvSpPr txBox="1"/>
          <p:nvPr/>
        </p:nvSpPr>
        <p:spPr>
          <a:xfrm>
            <a:off x="9884765" y="6025335"/>
            <a:ext cx="153371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FFFFFF"/>
                </a:solidFill>
                <a:latin typeface="Verdana"/>
                <a:ea typeface="Verdana"/>
              </a:rPr>
              <a:t>© Pauline </a:t>
            </a:r>
            <a:r>
              <a:rPr lang="en-GB" sz="1000" err="1">
                <a:solidFill>
                  <a:srgbClr val="FFFFFF"/>
                </a:solidFill>
                <a:latin typeface="Verdana"/>
                <a:ea typeface="Verdana"/>
              </a:rPr>
              <a:t>Waiti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g32a25984371_0_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82050" y="916550"/>
            <a:ext cx="8856023" cy="5382524"/>
          </a:xfrm>
          <a:prstGeom prst="rect">
            <a:avLst/>
          </a:prstGeom>
          <a:noFill/>
          <a:ln>
            <a:noFill/>
          </a:ln>
          <a:effectLst>
            <a:outerShdw blurRad="57150" dist="19050" dir="5400000" algn="bl" rotWithShape="0">
              <a:srgbClr val="000000">
                <a:alpha val="50000"/>
              </a:srgbClr>
            </a:outerShdw>
          </a:effectLst>
        </p:spPr>
      </p:pic>
      <p:sp>
        <p:nvSpPr>
          <p:cNvPr id="653" name="Google Shape;653;g32a25984371_0_17"/>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37021"/>
              </a:buClr>
              <a:buSzPts val="1800"/>
              <a:buNone/>
            </a:pPr>
            <a:r>
              <a:rPr lang="en-NZ"/>
              <a:t>Where </a:t>
            </a:r>
            <a:r>
              <a:rPr lang="en-NZ" i="1" strike="sngStrike"/>
              <a:t>do</a:t>
            </a:r>
            <a:r>
              <a:rPr lang="en-NZ"/>
              <a:t> did I go next?</a:t>
            </a:r>
            <a:endParaRPr/>
          </a:p>
        </p:txBody>
      </p:sp>
      <p:pic>
        <p:nvPicPr>
          <p:cNvPr id="654" name="Google Shape;654;g32a25984371_0_17"/>
          <p:cNvPicPr preferRelativeResize="0"/>
          <p:nvPr/>
        </p:nvPicPr>
        <p:blipFill>
          <a:blip r:embed="rId4" cstate="screen">
            <a:alphaModFix amt="24000"/>
            <a:extLst>
              <a:ext uri="{28A0092B-C50C-407E-A947-70E740481C1C}">
                <a14:useLocalDpi xmlns:a14="http://schemas.microsoft.com/office/drawing/2010/main"/>
              </a:ext>
            </a:extLst>
          </a:blip>
          <a:stretch>
            <a:fillRect/>
          </a:stretch>
        </p:blipFill>
        <p:spPr>
          <a:xfrm>
            <a:off x="2708250" y="1795575"/>
            <a:ext cx="3385025" cy="4052326"/>
          </a:xfrm>
          <a:prstGeom prst="rect">
            <a:avLst/>
          </a:prstGeom>
          <a:noFill/>
          <a:ln>
            <a:noFill/>
          </a:ln>
        </p:spPr>
      </p:pic>
      <p:pic>
        <p:nvPicPr>
          <p:cNvPr id="655" name="Google Shape;655;g32a25984371_0_1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8625" y="1427032"/>
            <a:ext cx="1518000" cy="15102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pic>
        <p:nvPicPr>
          <p:cNvPr id="656" name="Google Shape;656;g32a25984371_0_1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200525" y="3167047"/>
            <a:ext cx="2150100" cy="21390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sp>
        <p:nvSpPr>
          <p:cNvPr id="657" name="Google Shape;657;g32a25984371_0_17"/>
          <p:cNvSpPr/>
          <p:nvPr/>
        </p:nvSpPr>
        <p:spPr>
          <a:xfrm rot="30130">
            <a:off x="2357880" y="1146089"/>
            <a:ext cx="3696742" cy="6435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600" b="1">
                <a:solidFill>
                  <a:srgbClr val="D9D9D9"/>
                </a:solidFill>
              </a:rPr>
              <a:t>BIG IDEAS</a:t>
            </a:r>
            <a:br>
              <a:rPr lang="en-NZ" sz="600" b="1">
                <a:solidFill>
                  <a:srgbClr val="D9D9D9"/>
                </a:solidFill>
              </a:rPr>
            </a:br>
            <a:endParaRPr sz="600" b="1">
              <a:solidFill>
                <a:srgbClr val="D9D9D9"/>
              </a:solidFill>
            </a:endParaRPr>
          </a:p>
          <a:p>
            <a:pPr marL="0" lvl="0" indent="0" algn="l" rtl="0">
              <a:spcBef>
                <a:spcPts val="0"/>
              </a:spcBef>
              <a:spcAft>
                <a:spcPts val="0"/>
              </a:spcAft>
              <a:buNone/>
            </a:pPr>
            <a:r>
              <a:rPr lang="en-NZ" sz="600">
                <a:solidFill>
                  <a:srgbClr val="D9D9D9"/>
                </a:solidFill>
              </a:rPr>
              <a:t>- Living things’ specific structures have particular functions that contribute to their individual survival.</a:t>
            </a:r>
            <a:endParaRPr sz="600">
              <a:solidFill>
                <a:srgbClr val="D9D9D9"/>
              </a:solidFill>
            </a:endParaRPr>
          </a:p>
          <a:p>
            <a:pPr marL="0" lvl="0" indent="0" algn="l" rtl="0">
              <a:spcBef>
                <a:spcPts val="0"/>
              </a:spcBef>
              <a:spcAft>
                <a:spcPts val="0"/>
              </a:spcAft>
              <a:buNone/>
            </a:pPr>
            <a:r>
              <a:rPr lang="en-NZ" sz="600">
                <a:solidFill>
                  <a:srgbClr val="D9D9D9"/>
                </a:solidFill>
              </a:rPr>
              <a:t>- Relationships between structure and function evolve over many generations in response to the challenges of survival in the environment of the time.</a:t>
            </a:r>
            <a:endParaRPr sz="600">
              <a:solidFill>
                <a:srgbClr val="D9D9D9"/>
              </a:solidFill>
            </a:endParaRPr>
          </a:p>
        </p:txBody>
      </p:sp>
      <p:pic>
        <p:nvPicPr>
          <p:cNvPr id="658" name="Google Shape;658;g32a25984371_0_1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rot="771255" flipH="1">
            <a:off x="766484" y="1277326"/>
            <a:ext cx="1649739" cy="381046"/>
          </a:xfrm>
          <a:prstGeom prst="rect">
            <a:avLst/>
          </a:prstGeom>
          <a:noFill/>
          <a:ln>
            <a:noFill/>
          </a:ln>
        </p:spPr>
      </p:pic>
      <p:sp>
        <p:nvSpPr>
          <p:cNvPr id="659" name="Google Shape;659;g32a25984371_0_17"/>
          <p:cNvSpPr txBox="1"/>
          <p:nvPr/>
        </p:nvSpPr>
        <p:spPr>
          <a:xfrm rot="823845">
            <a:off x="1270970" y="1331861"/>
            <a:ext cx="873359" cy="3079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a:solidFill>
                  <a:srgbClr val="535353"/>
                </a:solidFill>
                <a:latin typeface="Caveat"/>
                <a:ea typeface="Caveat"/>
                <a:cs typeface="Caveat"/>
                <a:sym typeface="Caveat"/>
              </a:rPr>
              <a:t>Te Reo</a:t>
            </a:r>
            <a:endParaRPr>
              <a:solidFill>
                <a:srgbClr val="535353"/>
              </a:solidFill>
              <a:latin typeface="Caveat"/>
              <a:ea typeface="Caveat"/>
              <a:cs typeface="Caveat"/>
              <a:sym typeface="Caveat"/>
            </a:endParaRPr>
          </a:p>
        </p:txBody>
      </p:sp>
      <p:sp>
        <p:nvSpPr>
          <p:cNvPr id="660" name="Google Shape;660;g32a25984371_0_17"/>
          <p:cNvSpPr txBox="1"/>
          <p:nvPr/>
        </p:nvSpPr>
        <p:spPr>
          <a:xfrm flipH="1">
            <a:off x="189200" y="6410425"/>
            <a:ext cx="5341500" cy="276959"/>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chemeClr val="dk1"/>
              </a:buClr>
              <a:buSzPts val="2400"/>
              <a:buFont typeface="Arial"/>
              <a:buNone/>
            </a:pPr>
            <a:r>
              <a:rPr lang="en-NZ" sz="600" i="1">
                <a:solidFill>
                  <a:srgbClr val="535353"/>
                </a:solidFill>
              </a:rPr>
              <a:t>Image of moa bones: personal collection</a:t>
            </a:r>
            <a:endParaRPr lang="en-US" sz="600" i="1">
              <a:solidFill>
                <a:srgbClr val="535353"/>
              </a:solidFill>
            </a:endParaRPr>
          </a:p>
          <a:p>
            <a:pPr marL="0" lvl="0" indent="0" algn="l" rtl="0">
              <a:spcBef>
                <a:spcPts val="0"/>
              </a:spcBef>
              <a:spcAft>
                <a:spcPts val="0"/>
              </a:spcAft>
              <a:buClr>
                <a:schemeClr val="dk1"/>
              </a:buClr>
              <a:buSzPts val="2400"/>
              <a:buFont typeface="Arial"/>
              <a:buNone/>
            </a:pPr>
            <a:r>
              <a:rPr lang="en-NZ" sz="600" i="1">
                <a:solidFill>
                  <a:srgbClr val="535353"/>
                </a:solidFill>
              </a:rPr>
              <a:t>All other images licensed via Adobe Stock.</a:t>
            </a:r>
            <a:endParaRPr sz="600" i="1">
              <a:solidFill>
                <a:srgbClr val="53535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g329497e9569_1_11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82050" y="916550"/>
            <a:ext cx="8856023" cy="5382524"/>
          </a:xfrm>
          <a:prstGeom prst="rect">
            <a:avLst/>
          </a:prstGeom>
          <a:noFill/>
          <a:ln>
            <a:noFill/>
          </a:ln>
          <a:effectLst>
            <a:outerShdw blurRad="57150" dist="19050" dir="5400000" algn="bl" rotWithShape="0">
              <a:srgbClr val="000000">
                <a:alpha val="50000"/>
              </a:srgbClr>
            </a:outerShdw>
          </a:effectLst>
        </p:spPr>
      </p:pic>
      <p:sp>
        <p:nvSpPr>
          <p:cNvPr id="666" name="Google Shape;666;g329497e9569_1_110"/>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37021"/>
              </a:buClr>
              <a:buSzPts val="1800"/>
              <a:buNone/>
            </a:pPr>
            <a:r>
              <a:rPr lang="en-NZ"/>
              <a:t>Where </a:t>
            </a:r>
            <a:r>
              <a:rPr lang="en-NZ" i="1" strike="sngStrike"/>
              <a:t>do</a:t>
            </a:r>
            <a:r>
              <a:rPr lang="en-NZ"/>
              <a:t> did I go next?</a:t>
            </a:r>
            <a:endParaRPr/>
          </a:p>
        </p:txBody>
      </p:sp>
      <p:pic>
        <p:nvPicPr>
          <p:cNvPr id="667" name="Google Shape;667;g329497e9569_1_1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911200" y="2588127"/>
            <a:ext cx="1760400" cy="17520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pic>
        <p:nvPicPr>
          <p:cNvPr id="668" name="Google Shape;668;g329497e9569_1_110"/>
          <p:cNvPicPr preferRelativeResize="0"/>
          <p:nvPr/>
        </p:nvPicPr>
        <p:blipFill>
          <a:blip r:embed="rId5" cstate="screen">
            <a:alphaModFix amt="24000"/>
            <a:extLst>
              <a:ext uri="{28A0092B-C50C-407E-A947-70E740481C1C}">
                <a14:useLocalDpi xmlns:a14="http://schemas.microsoft.com/office/drawing/2010/main"/>
              </a:ext>
            </a:extLst>
          </a:blip>
          <a:stretch>
            <a:fillRect/>
          </a:stretch>
        </p:blipFill>
        <p:spPr>
          <a:xfrm>
            <a:off x="2708250" y="1795575"/>
            <a:ext cx="3385025" cy="4052326"/>
          </a:xfrm>
          <a:prstGeom prst="rect">
            <a:avLst/>
          </a:prstGeom>
          <a:noFill/>
          <a:ln>
            <a:noFill/>
          </a:ln>
        </p:spPr>
      </p:pic>
      <p:pic>
        <p:nvPicPr>
          <p:cNvPr id="669" name="Google Shape;669;g329497e9569_1_11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973200" y="3167049"/>
            <a:ext cx="1522200" cy="15147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pic>
        <p:nvPicPr>
          <p:cNvPr id="670" name="Google Shape;670;g329497e9569_1_11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38625" y="1427032"/>
            <a:ext cx="1518000" cy="15102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pic>
        <p:nvPicPr>
          <p:cNvPr id="671" name="Google Shape;671;g329497e9569_1_11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200525" y="3167047"/>
            <a:ext cx="2150100" cy="21390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pic>
        <p:nvPicPr>
          <p:cNvPr id="672" name="Google Shape;672;g329497e9569_1_11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457350" y="3785150"/>
            <a:ext cx="2511000" cy="24987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sp>
        <p:nvSpPr>
          <p:cNvPr id="673" name="Google Shape;673;g329497e9569_1_110"/>
          <p:cNvSpPr/>
          <p:nvPr/>
        </p:nvSpPr>
        <p:spPr>
          <a:xfrm rot="30130">
            <a:off x="2357880" y="1146089"/>
            <a:ext cx="3696742" cy="6435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600" b="1">
                <a:solidFill>
                  <a:srgbClr val="D9D9D9"/>
                </a:solidFill>
              </a:rPr>
              <a:t>BIG IDEAS</a:t>
            </a:r>
            <a:br>
              <a:rPr lang="en-NZ" sz="600" b="1">
                <a:solidFill>
                  <a:srgbClr val="D9D9D9"/>
                </a:solidFill>
              </a:rPr>
            </a:br>
            <a:endParaRPr sz="600" b="1">
              <a:solidFill>
                <a:srgbClr val="D9D9D9"/>
              </a:solidFill>
            </a:endParaRPr>
          </a:p>
          <a:p>
            <a:pPr marL="0" lvl="0" indent="0" algn="l" rtl="0">
              <a:spcBef>
                <a:spcPts val="0"/>
              </a:spcBef>
              <a:spcAft>
                <a:spcPts val="0"/>
              </a:spcAft>
              <a:buNone/>
            </a:pPr>
            <a:r>
              <a:rPr lang="en-NZ" sz="600">
                <a:solidFill>
                  <a:srgbClr val="D9D9D9"/>
                </a:solidFill>
              </a:rPr>
              <a:t>- Living things’ specific structures have particular functions that contribute to their individual survival.</a:t>
            </a:r>
            <a:endParaRPr sz="600">
              <a:solidFill>
                <a:srgbClr val="D9D9D9"/>
              </a:solidFill>
            </a:endParaRPr>
          </a:p>
          <a:p>
            <a:pPr marL="0" lvl="0" indent="0" algn="l" rtl="0">
              <a:spcBef>
                <a:spcPts val="0"/>
              </a:spcBef>
              <a:spcAft>
                <a:spcPts val="0"/>
              </a:spcAft>
              <a:buNone/>
            </a:pPr>
            <a:r>
              <a:rPr lang="en-NZ" sz="600">
                <a:solidFill>
                  <a:srgbClr val="D9D9D9"/>
                </a:solidFill>
              </a:rPr>
              <a:t>- Relationships between structure and function evolve over many generations in response to the challenges of survival in the environment of the time.</a:t>
            </a:r>
            <a:endParaRPr sz="600">
              <a:solidFill>
                <a:srgbClr val="D9D9D9"/>
              </a:solidFill>
            </a:endParaRPr>
          </a:p>
        </p:txBody>
      </p:sp>
      <p:pic>
        <p:nvPicPr>
          <p:cNvPr id="674" name="Google Shape;674;g329497e9569_1_110"/>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rot="771255" flipH="1">
            <a:off x="766484" y="1277326"/>
            <a:ext cx="1649739" cy="381046"/>
          </a:xfrm>
          <a:prstGeom prst="rect">
            <a:avLst/>
          </a:prstGeom>
          <a:noFill/>
          <a:ln>
            <a:noFill/>
          </a:ln>
        </p:spPr>
      </p:pic>
      <p:sp>
        <p:nvSpPr>
          <p:cNvPr id="675" name="Google Shape;675;g329497e9569_1_110"/>
          <p:cNvSpPr txBox="1"/>
          <p:nvPr/>
        </p:nvSpPr>
        <p:spPr>
          <a:xfrm rot="823845">
            <a:off x="1270970" y="1331861"/>
            <a:ext cx="873359" cy="3079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a:solidFill>
                  <a:srgbClr val="535353"/>
                </a:solidFill>
                <a:latin typeface="Caveat"/>
                <a:ea typeface="Caveat"/>
                <a:cs typeface="Caveat"/>
                <a:sym typeface="Caveat"/>
              </a:rPr>
              <a:t>Te Reo</a:t>
            </a:r>
            <a:endParaRPr>
              <a:solidFill>
                <a:srgbClr val="535353"/>
              </a:solidFill>
              <a:latin typeface="Caveat"/>
              <a:ea typeface="Caveat"/>
              <a:cs typeface="Caveat"/>
              <a:sym typeface="Caveat"/>
            </a:endParaRPr>
          </a:p>
        </p:txBody>
      </p:sp>
      <p:pic>
        <p:nvPicPr>
          <p:cNvPr id="676" name="Google Shape;676;g329497e9569_1_110"/>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rot="627006" flipH="1">
            <a:off x="5599610" y="2710252"/>
            <a:ext cx="1649739" cy="381048"/>
          </a:xfrm>
          <a:prstGeom prst="rect">
            <a:avLst/>
          </a:prstGeom>
          <a:noFill/>
          <a:ln>
            <a:noFill/>
          </a:ln>
        </p:spPr>
      </p:pic>
      <p:sp>
        <p:nvSpPr>
          <p:cNvPr id="677" name="Google Shape;677;g329497e9569_1_110"/>
          <p:cNvSpPr txBox="1"/>
          <p:nvPr/>
        </p:nvSpPr>
        <p:spPr>
          <a:xfrm rot="679986">
            <a:off x="6016184" y="2759925"/>
            <a:ext cx="873227" cy="3078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a:solidFill>
                  <a:srgbClr val="535353"/>
                </a:solidFill>
                <a:latin typeface="Caveat"/>
                <a:ea typeface="Caveat"/>
                <a:cs typeface="Caveat"/>
                <a:sym typeface="Caveat"/>
              </a:rPr>
              <a:t>Pūrākau</a:t>
            </a:r>
            <a:endParaRPr>
              <a:solidFill>
                <a:srgbClr val="535353"/>
              </a:solidFill>
              <a:latin typeface="Caveat"/>
              <a:ea typeface="Caveat"/>
              <a:cs typeface="Caveat"/>
              <a:sym typeface="Caveat"/>
            </a:endParaRPr>
          </a:p>
        </p:txBody>
      </p:sp>
      <p:pic>
        <p:nvPicPr>
          <p:cNvPr id="678" name="Google Shape;678;g329497e9569_1_110"/>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6288775" y="4681675"/>
            <a:ext cx="1634400" cy="16260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sp>
        <p:nvSpPr>
          <p:cNvPr id="679" name="Google Shape;679;g329497e9569_1_110"/>
          <p:cNvSpPr txBox="1"/>
          <p:nvPr/>
        </p:nvSpPr>
        <p:spPr>
          <a:xfrm flipH="1">
            <a:off x="189200" y="6410425"/>
            <a:ext cx="5341500" cy="184626"/>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chemeClr val="dk1"/>
              </a:buClr>
              <a:buSzPts val="2400"/>
              <a:buFont typeface="Arial"/>
              <a:buNone/>
            </a:pPr>
            <a:r>
              <a:rPr lang="en-NZ" sz="600" i="1">
                <a:solidFill>
                  <a:srgbClr val="535353"/>
                </a:solidFill>
              </a:rPr>
              <a:t>All other images licensed via Adobe Stock.</a:t>
            </a:r>
            <a:endParaRPr lang="en-US" sz="600" i="1">
              <a:solidFill>
                <a:srgbClr val="535353"/>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pic>
        <p:nvPicPr>
          <p:cNvPr id="684" name="Google Shape;684;g329497e9569_1_5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82050" y="916550"/>
            <a:ext cx="8856023" cy="5382524"/>
          </a:xfrm>
          <a:prstGeom prst="rect">
            <a:avLst/>
          </a:prstGeom>
          <a:noFill/>
          <a:ln>
            <a:noFill/>
          </a:ln>
          <a:effectLst>
            <a:outerShdw blurRad="57150" dist="19050" dir="5400000" algn="bl" rotWithShape="0">
              <a:srgbClr val="000000">
                <a:alpha val="50000"/>
              </a:srgbClr>
            </a:outerShdw>
          </a:effectLst>
        </p:spPr>
      </p:pic>
      <p:sp>
        <p:nvSpPr>
          <p:cNvPr id="685" name="Google Shape;685;g329497e9569_1_53"/>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37021"/>
              </a:buClr>
              <a:buSzPts val="1800"/>
              <a:buNone/>
            </a:pPr>
            <a:r>
              <a:rPr lang="en-NZ"/>
              <a:t>Where </a:t>
            </a:r>
            <a:r>
              <a:rPr lang="en-NZ" i="1" strike="sngStrike"/>
              <a:t>do</a:t>
            </a:r>
            <a:r>
              <a:rPr lang="en-NZ"/>
              <a:t> did I go next?</a:t>
            </a:r>
            <a:endParaRPr/>
          </a:p>
        </p:txBody>
      </p:sp>
      <p:pic>
        <p:nvPicPr>
          <p:cNvPr id="686" name="Google Shape;686;g329497e9569_1_5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911200" y="2588127"/>
            <a:ext cx="1760400" cy="17520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pic>
        <p:nvPicPr>
          <p:cNvPr id="687" name="Google Shape;687;g329497e9569_1_53"/>
          <p:cNvPicPr preferRelativeResize="0"/>
          <p:nvPr/>
        </p:nvPicPr>
        <p:blipFill>
          <a:blip r:embed="rId5" cstate="screen">
            <a:alphaModFix amt="24000"/>
            <a:extLst>
              <a:ext uri="{28A0092B-C50C-407E-A947-70E740481C1C}">
                <a14:useLocalDpi xmlns:a14="http://schemas.microsoft.com/office/drawing/2010/main"/>
              </a:ext>
            </a:extLst>
          </a:blip>
          <a:stretch>
            <a:fillRect/>
          </a:stretch>
        </p:blipFill>
        <p:spPr>
          <a:xfrm>
            <a:off x="2708250" y="1795575"/>
            <a:ext cx="3385025" cy="4052326"/>
          </a:xfrm>
          <a:prstGeom prst="rect">
            <a:avLst/>
          </a:prstGeom>
          <a:noFill/>
          <a:ln>
            <a:noFill/>
          </a:ln>
        </p:spPr>
      </p:pic>
      <p:pic>
        <p:nvPicPr>
          <p:cNvPr id="688" name="Google Shape;688;g329497e9569_1_5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973200" y="3167049"/>
            <a:ext cx="1522200" cy="15147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pic>
        <p:nvPicPr>
          <p:cNvPr id="689" name="Google Shape;689;g329497e9569_1_5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38625" y="1427032"/>
            <a:ext cx="1518000" cy="15102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pic>
        <p:nvPicPr>
          <p:cNvPr id="690" name="Google Shape;690;g329497e9569_1_5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200525" y="3167047"/>
            <a:ext cx="2150100" cy="21390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pic>
        <p:nvPicPr>
          <p:cNvPr id="691" name="Google Shape;691;g329497e9569_1_53"/>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8457350" y="3785150"/>
            <a:ext cx="2511000" cy="24987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sp>
        <p:nvSpPr>
          <p:cNvPr id="692" name="Google Shape;692;g329497e9569_1_53"/>
          <p:cNvSpPr/>
          <p:nvPr/>
        </p:nvSpPr>
        <p:spPr>
          <a:xfrm rot="30130">
            <a:off x="2357880" y="1146089"/>
            <a:ext cx="3696742" cy="6435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600" b="1">
                <a:solidFill>
                  <a:srgbClr val="D9D9D9"/>
                </a:solidFill>
              </a:rPr>
              <a:t>BIG IDEAS</a:t>
            </a:r>
            <a:br>
              <a:rPr lang="en-NZ" sz="600" b="1">
                <a:solidFill>
                  <a:srgbClr val="D9D9D9"/>
                </a:solidFill>
              </a:rPr>
            </a:br>
            <a:endParaRPr sz="600" b="1">
              <a:solidFill>
                <a:srgbClr val="D9D9D9"/>
              </a:solidFill>
            </a:endParaRPr>
          </a:p>
          <a:p>
            <a:pPr marL="0" lvl="0" indent="0" algn="l" rtl="0">
              <a:spcBef>
                <a:spcPts val="0"/>
              </a:spcBef>
              <a:spcAft>
                <a:spcPts val="0"/>
              </a:spcAft>
              <a:buNone/>
            </a:pPr>
            <a:r>
              <a:rPr lang="en-NZ" sz="600">
                <a:solidFill>
                  <a:srgbClr val="D9D9D9"/>
                </a:solidFill>
              </a:rPr>
              <a:t>- Living things’ specific structures have particular functions that contribute to their individual survival.</a:t>
            </a:r>
            <a:endParaRPr sz="600">
              <a:solidFill>
                <a:srgbClr val="D9D9D9"/>
              </a:solidFill>
            </a:endParaRPr>
          </a:p>
          <a:p>
            <a:pPr marL="0" lvl="0" indent="0" algn="l" rtl="0">
              <a:spcBef>
                <a:spcPts val="0"/>
              </a:spcBef>
              <a:spcAft>
                <a:spcPts val="0"/>
              </a:spcAft>
              <a:buNone/>
            </a:pPr>
            <a:r>
              <a:rPr lang="en-NZ" sz="600">
                <a:solidFill>
                  <a:srgbClr val="D9D9D9"/>
                </a:solidFill>
              </a:rPr>
              <a:t>- Relationships between structure and function evolve over many generations in response to the challenges of survival in the environment of the time.</a:t>
            </a:r>
            <a:endParaRPr sz="600">
              <a:solidFill>
                <a:srgbClr val="D9D9D9"/>
              </a:solidFill>
            </a:endParaRPr>
          </a:p>
        </p:txBody>
      </p:sp>
      <p:pic>
        <p:nvPicPr>
          <p:cNvPr id="693" name="Google Shape;693;g329497e9569_1_53"/>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rot="771255" flipH="1">
            <a:off x="766484" y="1277326"/>
            <a:ext cx="1649739" cy="381046"/>
          </a:xfrm>
          <a:prstGeom prst="rect">
            <a:avLst/>
          </a:prstGeom>
          <a:noFill/>
          <a:ln>
            <a:noFill/>
          </a:ln>
        </p:spPr>
      </p:pic>
      <p:sp>
        <p:nvSpPr>
          <p:cNvPr id="694" name="Google Shape;694;g329497e9569_1_53"/>
          <p:cNvSpPr txBox="1"/>
          <p:nvPr/>
        </p:nvSpPr>
        <p:spPr>
          <a:xfrm rot="823845">
            <a:off x="1270970" y="1331861"/>
            <a:ext cx="873359" cy="3079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a:solidFill>
                  <a:srgbClr val="535353"/>
                </a:solidFill>
                <a:latin typeface="Caveat"/>
                <a:ea typeface="Caveat"/>
                <a:cs typeface="Caveat"/>
                <a:sym typeface="Caveat"/>
              </a:rPr>
              <a:t>Te Reo</a:t>
            </a:r>
            <a:endParaRPr>
              <a:solidFill>
                <a:srgbClr val="535353"/>
              </a:solidFill>
              <a:latin typeface="Caveat"/>
              <a:ea typeface="Caveat"/>
              <a:cs typeface="Caveat"/>
              <a:sym typeface="Caveat"/>
            </a:endParaRPr>
          </a:p>
        </p:txBody>
      </p:sp>
      <p:pic>
        <p:nvPicPr>
          <p:cNvPr id="695" name="Google Shape;695;g329497e9569_1_53"/>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rot="627006" flipH="1">
            <a:off x="5599610" y="2710252"/>
            <a:ext cx="1649739" cy="381048"/>
          </a:xfrm>
          <a:prstGeom prst="rect">
            <a:avLst/>
          </a:prstGeom>
          <a:noFill/>
          <a:ln>
            <a:noFill/>
          </a:ln>
        </p:spPr>
      </p:pic>
      <p:sp>
        <p:nvSpPr>
          <p:cNvPr id="696" name="Google Shape;696;g329497e9569_1_53"/>
          <p:cNvSpPr txBox="1"/>
          <p:nvPr/>
        </p:nvSpPr>
        <p:spPr>
          <a:xfrm rot="679986">
            <a:off x="6016184" y="2759925"/>
            <a:ext cx="873227" cy="3078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a:solidFill>
                  <a:srgbClr val="535353"/>
                </a:solidFill>
                <a:latin typeface="Caveat"/>
                <a:ea typeface="Caveat"/>
                <a:cs typeface="Caveat"/>
                <a:sym typeface="Caveat"/>
              </a:rPr>
              <a:t>Pūrākau</a:t>
            </a:r>
            <a:endParaRPr>
              <a:solidFill>
                <a:srgbClr val="535353"/>
              </a:solidFill>
              <a:latin typeface="Caveat"/>
              <a:ea typeface="Caveat"/>
              <a:cs typeface="Caveat"/>
              <a:sym typeface="Caveat"/>
            </a:endParaRPr>
          </a:p>
        </p:txBody>
      </p:sp>
      <p:grpSp>
        <p:nvGrpSpPr>
          <p:cNvPr id="697" name="Google Shape;697;g329497e9569_1_53"/>
          <p:cNvGrpSpPr/>
          <p:nvPr/>
        </p:nvGrpSpPr>
        <p:grpSpPr>
          <a:xfrm rot="-218306">
            <a:off x="9078363" y="414529"/>
            <a:ext cx="2845366" cy="2901272"/>
            <a:chOff x="5974790" y="4974622"/>
            <a:chExt cx="1772000" cy="1806817"/>
          </a:xfrm>
        </p:grpSpPr>
        <p:grpSp>
          <p:nvGrpSpPr>
            <p:cNvPr id="698" name="Google Shape;698;g329497e9569_1_53"/>
            <p:cNvGrpSpPr/>
            <p:nvPr/>
          </p:nvGrpSpPr>
          <p:grpSpPr>
            <a:xfrm rot="506948">
              <a:off x="6084464" y="5079902"/>
              <a:ext cx="1552652" cy="1596256"/>
              <a:chOff x="10192077" y="3311721"/>
              <a:chExt cx="1591998" cy="1721574"/>
            </a:xfrm>
          </p:grpSpPr>
          <p:pic>
            <p:nvPicPr>
              <p:cNvPr id="699" name="Google Shape;699;g329497e9569_1_53"/>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rot="5400010">
                <a:off x="10127289" y="3376512"/>
                <a:ext cx="1721574" cy="1591993"/>
              </a:xfrm>
              <a:prstGeom prst="rect">
                <a:avLst/>
              </a:prstGeom>
              <a:noFill/>
              <a:ln>
                <a:noFill/>
              </a:ln>
              <a:effectLst>
                <a:outerShdw blurRad="57150" dist="19050" dir="1800000" algn="bl" rotWithShape="0">
                  <a:srgbClr val="000000">
                    <a:alpha val="50000"/>
                  </a:srgbClr>
                </a:outerShdw>
              </a:effectLst>
            </p:spPr>
          </p:pic>
          <p:pic>
            <p:nvPicPr>
              <p:cNvPr id="700" name="Google Shape;700;g329497e9569_1_53"/>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10322675" y="3443125"/>
                <a:ext cx="1330798" cy="1319327"/>
              </a:xfrm>
              <a:prstGeom prst="rect">
                <a:avLst/>
              </a:prstGeom>
              <a:noFill/>
              <a:ln>
                <a:noFill/>
              </a:ln>
            </p:spPr>
          </p:pic>
        </p:grpSp>
        <p:sp>
          <p:nvSpPr>
            <p:cNvPr id="701" name="Google Shape;701;g329497e9569_1_53"/>
            <p:cNvSpPr/>
            <p:nvPr/>
          </p:nvSpPr>
          <p:spPr>
            <a:xfrm rot="524652">
              <a:off x="6111970" y="6435060"/>
              <a:ext cx="1330059" cy="1654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900">
                  <a:solidFill>
                    <a:srgbClr val="434343"/>
                  </a:solidFill>
                  <a:latin typeface="Caveat"/>
                  <a:ea typeface="Caveat"/>
                  <a:cs typeface="Caveat"/>
                  <a:sym typeface="Caveat"/>
                </a:rPr>
                <a:t>Moa Bones from Hands on Tauranga</a:t>
              </a:r>
              <a:endParaRPr sz="900">
                <a:solidFill>
                  <a:srgbClr val="434343"/>
                </a:solidFill>
                <a:latin typeface="Caveat"/>
                <a:ea typeface="Caveat"/>
                <a:cs typeface="Caveat"/>
                <a:sym typeface="Caveat"/>
              </a:endParaRPr>
            </a:p>
          </p:txBody>
        </p:sp>
      </p:grpSp>
      <p:pic>
        <p:nvPicPr>
          <p:cNvPr id="702" name="Google Shape;702;g329497e9569_1_53"/>
          <p:cNvPicPr preferRelativeResize="0"/>
          <p:nvPr/>
        </p:nvPicPr>
        <p:blipFill rotWithShape="1">
          <a:blip r:embed="rId13" cstate="screen">
            <a:alphaModFix/>
            <a:extLst>
              <a:ext uri="{28A0092B-C50C-407E-A947-70E740481C1C}">
                <a14:useLocalDpi xmlns:a14="http://schemas.microsoft.com/office/drawing/2010/main"/>
              </a:ext>
            </a:extLst>
          </a:blip>
          <a:srcRect r="-1092"/>
          <a:stretch/>
        </p:blipFill>
        <p:spPr>
          <a:xfrm rot="-131483" flipH="1">
            <a:off x="8137909" y="1063002"/>
            <a:ext cx="1649740" cy="381048"/>
          </a:xfrm>
          <a:prstGeom prst="rect">
            <a:avLst/>
          </a:prstGeom>
          <a:noFill/>
          <a:ln>
            <a:noFill/>
          </a:ln>
        </p:spPr>
      </p:pic>
      <p:sp>
        <p:nvSpPr>
          <p:cNvPr id="703" name="Google Shape;703;g329497e9569_1_53"/>
          <p:cNvSpPr txBox="1"/>
          <p:nvPr/>
        </p:nvSpPr>
        <p:spPr>
          <a:xfrm rot="-78172">
            <a:off x="8365695" y="1105777"/>
            <a:ext cx="1293034" cy="30787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a:solidFill>
                  <a:srgbClr val="535353"/>
                </a:solidFill>
                <a:latin typeface="Caveat"/>
                <a:ea typeface="Caveat"/>
                <a:cs typeface="Caveat"/>
                <a:sym typeface="Caveat"/>
              </a:rPr>
              <a:t>Nature of Science</a:t>
            </a:r>
            <a:endParaRPr>
              <a:solidFill>
                <a:srgbClr val="535353"/>
              </a:solidFill>
              <a:latin typeface="Caveat"/>
              <a:ea typeface="Caveat"/>
              <a:cs typeface="Caveat"/>
              <a:sym typeface="Caveat"/>
            </a:endParaRPr>
          </a:p>
        </p:txBody>
      </p:sp>
      <p:pic>
        <p:nvPicPr>
          <p:cNvPr id="704" name="Google Shape;704;g329497e9569_1_53"/>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6288775" y="4681675"/>
            <a:ext cx="1634400" cy="16260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sp>
        <p:nvSpPr>
          <p:cNvPr id="705" name="Google Shape;705;g329497e9569_1_53"/>
          <p:cNvSpPr txBox="1"/>
          <p:nvPr/>
        </p:nvSpPr>
        <p:spPr>
          <a:xfrm flipH="1">
            <a:off x="189200" y="6410425"/>
            <a:ext cx="5341500" cy="3693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chemeClr val="dk1"/>
              </a:buClr>
              <a:buSzPts val="2400"/>
              <a:buFont typeface="Arial"/>
              <a:buNone/>
            </a:pPr>
            <a:r>
              <a:rPr lang="en-NZ" sz="600" i="1">
                <a:solidFill>
                  <a:srgbClr val="535353"/>
                </a:solidFill>
              </a:rPr>
              <a:t>Taking care of our kupu. (n.d.). E-Tangata. https://e-tangata.co.nz/reo/taking-care-of-our-kupu/</a:t>
            </a:r>
            <a:endParaRPr sz="600" i="1">
              <a:solidFill>
                <a:srgbClr val="535353"/>
              </a:solidFill>
            </a:endParaRPr>
          </a:p>
          <a:p>
            <a:pPr marL="0" lvl="0" indent="0" algn="l" rtl="0">
              <a:spcBef>
                <a:spcPts val="0"/>
              </a:spcBef>
              <a:spcAft>
                <a:spcPts val="0"/>
              </a:spcAft>
              <a:buClr>
                <a:schemeClr val="dk1"/>
              </a:buClr>
              <a:buSzPts val="2400"/>
              <a:buFont typeface="Arial"/>
              <a:buNone/>
            </a:pPr>
            <a:r>
              <a:rPr lang="en-NZ" sz="600" i="1">
                <a:solidFill>
                  <a:srgbClr val="535353"/>
                </a:solidFill>
              </a:rPr>
              <a:t>Image of moa bones: personal collection</a:t>
            </a:r>
            <a:endParaRPr sz="600" i="1">
              <a:solidFill>
                <a:srgbClr val="535353"/>
              </a:solidFill>
            </a:endParaRPr>
          </a:p>
          <a:p>
            <a:pPr marL="0" lvl="0" indent="0" algn="l" rtl="0">
              <a:spcBef>
                <a:spcPts val="0"/>
              </a:spcBef>
              <a:spcAft>
                <a:spcPts val="0"/>
              </a:spcAft>
              <a:buClr>
                <a:schemeClr val="dk1"/>
              </a:buClr>
              <a:buSzPts val="2400"/>
              <a:buFont typeface="Arial"/>
              <a:buNone/>
            </a:pPr>
            <a:r>
              <a:rPr lang="en-NZ" sz="600" i="1">
                <a:solidFill>
                  <a:srgbClr val="535353"/>
                </a:solidFill>
              </a:rPr>
              <a:t>All other images licensed via Adobe Stock.</a:t>
            </a:r>
            <a:endParaRPr sz="600" i="1">
              <a:solidFill>
                <a:srgbClr val="535353"/>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pic>
        <p:nvPicPr>
          <p:cNvPr id="710" name="Google Shape;710;g329497e9569_1_7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982050" y="916550"/>
            <a:ext cx="8856023" cy="5382524"/>
          </a:xfrm>
          <a:prstGeom prst="rect">
            <a:avLst/>
          </a:prstGeom>
          <a:noFill/>
          <a:ln>
            <a:noFill/>
          </a:ln>
          <a:effectLst>
            <a:outerShdw blurRad="57150" dist="19050" dir="5400000" algn="bl" rotWithShape="0">
              <a:srgbClr val="000000">
                <a:alpha val="50000"/>
              </a:srgbClr>
            </a:outerShdw>
          </a:effectLst>
        </p:spPr>
      </p:pic>
      <p:sp>
        <p:nvSpPr>
          <p:cNvPr id="711" name="Google Shape;711;g329497e9569_1_79"/>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37021"/>
              </a:buClr>
              <a:buSzPts val="1800"/>
              <a:buNone/>
            </a:pPr>
            <a:r>
              <a:rPr lang="en-NZ"/>
              <a:t>Where </a:t>
            </a:r>
            <a:r>
              <a:rPr lang="en-NZ" i="1" strike="sngStrike"/>
              <a:t>do</a:t>
            </a:r>
            <a:r>
              <a:rPr lang="en-NZ"/>
              <a:t> did I go next?</a:t>
            </a:r>
            <a:endParaRPr/>
          </a:p>
        </p:txBody>
      </p:sp>
      <p:pic>
        <p:nvPicPr>
          <p:cNvPr id="712" name="Google Shape;712;g329497e9569_1_7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911200" y="2588127"/>
            <a:ext cx="1760400" cy="17520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pic>
        <p:nvPicPr>
          <p:cNvPr id="713" name="Google Shape;713;g329497e9569_1_7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288775" y="4681675"/>
            <a:ext cx="1634400" cy="16260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pic>
        <p:nvPicPr>
          <p:cNvPr id="714" name="Google Shape;714;g329497e9569_1_79"/>
          <p:cNvPicPr preferRelativeResize="0"/>
          <p:nvPr/>
        </p:nvPicPr>
        <p:blipFill>
          <a:blip r:embed="rId6" cstate="screen">
            <a:alphaModFix amt="24000"/>
            <a:extLst>
              <a:ext uri="{28A0092B-C50C-407E-A947-70E740481C1C}">
                <a14:useLocalDpi xmlns:a14="http://schemas.microsoft.com/office/drawing/2010/main"/>
              </a:ext>
            </a:extLst>
          </a:blip>
          <a:stretch>
            <a:fillRect/>
          </a:stretch>
        </p:blipFill>
        <p:spPr>
          <a:xfrm>
            <a:off x="2708250" y="1795575"/>
            <a:ext cx="3385025" cy="4052326"/>
          </a:xfrm>
          <a:prstGeom prst="rect">
            <a:avLst/>
          </a:prstGeom>
          <a:noFill/>
          <a:ln>
            <a:noFill/>
          </a:ln>
        </p:spPr>
      </p:pic>
      <p:pic>
        <p:nvPicPr>
          <p:cNvPr id="715" name="Google Shape;715;g329497e9569_1_7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973200" y="3167049"/>
            <a:ext cx="1522200" cy="15147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pic>
        <p:nvPicPr>
          <p:cNvPr id="716" name="Google Shape;716;g329497e9569_1_7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38625" y="1427032"/>
            <a:ext cx="1518000" cy="15102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pic>
        <p:nvPicPr>
          <p:cNvPr id="717" name="Google Shape;717;g329497e9569_1_79"/>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200525" y="3167047"/>
            <a:ext cx="2150100" cy="21390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pic>
        <p:nvPicPr>
          <p:cNvPr id="718" name="Google Shape;718;g329497e9569_1_79"/>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457350" y="3785150"/>
            <a:ext cx="2511000" cy="2498700"/>
          </a:xfrm>
          <a:prstGeom prst="ellipse">
            <a:avLst/>
          </a:prstGeom>
          <a:noFill/>
          <a:ln w="38100" cap="flat" cmpd="sng">
            <a:solidFill>
              <a:srgbClr val="F9FEFF"/>
            </a:solidFill>
            <a:prstDash val="solid"/>
            <a:round/>
            <a:headEnd type="none" w="sm" len="sm"/>
            <a:tailEnd type="none" w="sm" len="sm"/>
          </a:ln>
          <a:effectLst>
            <a:outerShdw blurRad="57150" dist="19050" dir="5400000" algn="bl" rotWithShape="0">
              <a:srgbClr val="000000">
                <a:alpha val="50000"/>
              </a:srgbClr>
            </a:outerShdw>
          </a:effectLst>
        </p:spPr>
      </p:pic>
      <p:sp>
        <p:nvSpPr>
          <p:cNvPr id="719" name="Google Shape;719;g329497e9569_1_79"/>
          <p:cNvSpPr/>
          <p:nvPr/>
        </p:nvSpPr>
        <p:spPr>
          <a:xfrm rot="30130">
            <a:off x="2357880" y="1146089"/>
            <a:ext cx="3696742" cy="64352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600" b="1">
                <a:solidFill>
                  <a:srgbClr val="D9D9D9"/>
                </a:solidFill>
              </a:rPr>
              <a:t>BIG IDEAS</a:t>
            </a:r>
            <a:br>
              <a:rPr lang="en-NZ" sz="600" b="1">
                <a:solidFill>
                  <a:srgbClr val="D9D9D9"/>
                </a:solidFill>
              </a:rPr>
            </a:br>
            <a:endParaRPr sz="600" b="1">
              <a:solidFill>
                <a:srgbClr val="D9D9D9"/>
              </a:solidFill>
            </a:endParaRPr>
          </a:p>
          <a:p>
            <a:pPr marL="0" lvl="0" indent="0" algn="l" rtl="0">
              <a:spcBef>
                <a:spcPts val="0"/>
              </a:spcBef>
              <a:spcAft>
                <a:spcPts val="0"/>
              </a:spcAft>
              <a:buNone/>
            </a:pPr>
            <a:r>
              <a:rPr lang="en-NZ" sz="600">
                <a:solidFill>
                  <a:srgbClr val="D9D9D9"/>
                </a:solidFill>
              </a:rPr>
              <a:t>- Living things’ specific structures have particular functions that contribute to their individual survival.</a:t>
            </a:r>
            <a:endParaRPr sz="600">
              <a:solidFill>
                <a:srgbClr val="D9D9D9"/>
              </a:solidFill>
            </a:endParaRPr>
          </a:p>
          <a:p>
            <a:pPr marL="0" lvl="0" indent="0" algn="l" rtl="0">
              <a:spcBef>
                <a:spcPts val="0"/>
              </a:spcBef>
              <a:spcAft>
                <a:spcPts val="0"/>
              </a:spcAft>
              <a:buNone/>
            </a:pPr>
            <a:r>
              <a:rPr lang="en-NZ" sz="600">
                <a:solidFill>
                  <a:srgbClr val="D9D9D9"/>
                </a:solidFill>
              </a:rPr>
              <a:t>- Relationships between structure and function evolve over many generations in response to the challenges of survival in the environment of the time.</a:t>
            </a:r>
            <a:endParaRPr sz="600">
              <a:solidFill>
                <a:srgbClr val="D9D9D9"/>
              </a:solidFill>
            </a:endParaRPr>
          </a:p>
        </p:txBody>
      </p:sp>
      <p:pic>
        <p:nvPicPr>
          <p:cNvPr id="720" name="Google Shape;720;g329497e9569_1_79"/>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rot="771255" flipH="1">
            <a:off x="766484" y="1277326"/>
            <a:ext cx="1649739" cy="381046"/>
          </a:xfrm>
          <a:prstGeom prst="rect">
            <a:avLst/>
          </a:prstGeom>
          <a:noFill/>
          <a:ln>
            <a:noFill/>
          </a:ln>
        </p:spPr>
      </p:pic>
      <p:sp>
        <p:nvSpPr>
          <p:cNvPr id="721" name="Google Shape;721;g329497e9569_1_79"/>
          <p:cNvSpPr txBox="1"/>
          <p:nvPr/>
        </p:nvSpPr>
        <p:spPr>
          <a:xfrm rot="823845">
            <a:off x="1270970" y="1331861"/>
            <a:ext cx="873359" cy="30792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a:solidFill>
                  <a:srgbClr val="535353"/>
                </a:solidFill>
                <a:latin typeface="Caveat"/>
                <a:ea typeface="Caveat"/>
                <a:cs typeface="Caveat"/>
                <a:sym typeface="Caveat"/>
              </a:rPr>
              <a:t>Te Reo</a:t>
            </a:r>
            <a:endParaRPr>
              <a:solidFill>
                <a:srgbClr val="535353"/>
              </a:solidFill>
              <a:latin typeface="Caveat"/>
              <a:ea typeface="Caveat"/>
              <a:cs typeface="Caveat"/>
              <a:sym typeface="Caveat"/>
            </a:endParaRPr>
          </a:p>
        </p:txBody>
      </p:sp>
      <p:pic>
        <p:nvPicPr>
          <p:cNvPr id="722" name="Google Shape;722;g329497e9569_1_79"/>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rot="627006" flipH="1">
            <a:off x="5599610" y="2710252"/>
            <a:ext cx="1649739" cy="381048"/>
          </a:xfrm>
          <a:prstGeom prst="rect">
            <a:avLst/>
          </a:prstGeom>
          <a:noFill/>
          <a:ln>
            <a:noFill/>
          </a:ln>
        </p:spPr>
      </p:pic>
      <p:sp>
        <p:nvSpPr>
          <p:cNvPr id="723" name="Google Shape;723;g329497e9569_1_79"/>
          <p:cNvSpPr txBox="1"/>
          <p:nvPr/>
        </p:nvSpPr>
        <p:spPr>
          <a:xfrm rot="679986">
            <a:off x="6016184" y="2759925"/>
            <a:ext cx="873227" cy="30782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a:solidFill>
                  <a:srgbClr val="535353"/>
                </a:solidFill>
                <a:latin typeface="Caveat"/>
                <a:ea typeface="Caveat"/>
                <a:cs typeface="Caveat"/>
                <a:sym typeface="Caveat"/>
              </a:rPr>
              <a:t>Pūrākau</a:t>
            </a:r>
            <a:endParaRPr>
              <a:solidFill>
                <a:srgbClr val="535353"/>
              </a:solidFill>
              <a:latin typeface="Caveat"/>
              <a:ea typeface="Caveat"/>
              <a:cs typeface="Caveat"/>
              <a:sym typeface="Caveat"/>
            </a:endParaRPr>
          </a:p>
        </p:txBody>
      </p:sp>
      <p:grpSp>
        <p:nvGrpSpPr>
          <p:cNvPr id="724" name="Google Shape;724;g329497e9569_1_79"/>
          <p:cNvGrpSpPr/>
          <p:nvPr/>
        </p:nvGrpSpPr>
        <p:grpSpPr>
          <a:xfrm rot="-218306">
            <a:off x="9078363" y="414529"/>
            <a:ext cx="2845366" cy="2901272"/>
            <a:chOff x="5974790" y="4974622"/>
            <a:chExt cx="1772000" cy="1806817"/>
          </a:xfrm>
        </p:grpSpPr>
        <p:grpSp>
          <p:nvGrpSpPr>
            <p:cNvPr id="725" name="Google Shape;725;g329497e9569_1_79"/>
            <p:cNvGrpSpPr/>
            <p:nvPr/>
          </p:nvGrpSpPr>
          <p:grpSpPr>
            <a:xfrm rot="506948">
              <a:off x="6084464" y="5079902"/>
              <a:ext cx="1552652" cy="1596256"/>
              <a:chOff x="10192077" y="3311721"/>
              <a:chExt cx="1591998" cy="1721574"/>
            </a:xfrm>
          </p:grpSpPr>
          <p:pic>
            <p:nvPicPr>
              <p:cNvPr id="726" name="Google Shape;726;g329497e9569_1_79"/>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rot="5400010">
                <a:off x="10127289" y="3376512"/>
                <a:ext cx="1721574" cy="1591993"/>
              </a:xfrm>
              <a:prstGeom prst="rect">
                <a:avLst/>
              </a:prstGeom>
              <a:noFill/>
              <a:ln>
                <a:noFill/>
              </a:ln>
              <a:effectLst>
                <a:outerShdw blurRad="57150" dist="19050" dir="1800000" algn="bl" rotWithShape="0">
                  <a:srgbClr val="000000">
                    <a:alpha val="50000"/>
                  </a:srgbClr>
                </a:outerShdw>
              </a:effectLst>
            </p:spPr>
          </p:pic>
          <p:pic>
            <p:nvPicPr>
              <p:cNvPr id="727" name="Google Shape;727;g329497e9569_1_79"/>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10322675" y="3443125"/>
                <a:ext cx="1330798" cy="1319327"/>
              </a:xfrm>
              <a:prstGeom prst="rect">
                <a:avLst/>
              </a:prstGeom>
              <a:noFill/>
              <a:ln>
                <a:noFill/>
              </a:ln>
            </p:spPr>
          </p:pic>
        </p:grpSp>
        <p:sp>
          <p:nvSpPr>
            <p:cNvPr id="728" name="Google Shape;728;g329497e9569_1_79"/>
            <p:cNvSpPr/>
            <p:nvPr/>
          </p:nvSpPr>
          <p:spPr>
            <a:xfrm rot="524652">
              <a:off x="6111970" y="6435060"/>
              <a:ext cx="1330059" cy="16543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sz="900">
                  <a:solidFill>
                    <a:srgbClr val="434343"/>
                  </a:solidFill>
                  <a:latin typeface="Caveat"/>
                  <a:ea typeface="Caveat"/>
                  <a:cs typeface="Caveat"/>
                  <a:sym typeface="Caveat"/>
                </a:rPr>
                <a:t>Moa Bones from Hands on Tauranga</a:t>
              </a:r>
              <a:endParaRPr sz="900">
                <a:solidFill>
                  <a:srgbClr val="434343"/>
                </a:solidFill>
                <a:latin typeface="Caveat"/>
                <a:ea typeface="Caveat"/>
                <a:cs typeface="Caveat"/>
                <a:sym typeface="Caveat"/>
              </a:endParaRPr>
            </a:p>
          </p:txBody>
        </p:sp>
      </p:grpSp>
      <p:pic>
        <p:nvPicPr>
          <p:cNvPr id="729" name="Google Shape;729;g329497e9569_1_79"/>
          <p:cNvPicPr preferRelativeResize="0"/>
          <p:nvPr/>
        </p:nvPicPr>
        <p:blipFill rotWithShape="1">
          <a:blip r:embed="rId14" cstate="screen">
            <a:alphaModFix/>
            <a:extLst>
              <a:ext uri="{28A0092B-C50C-407E-A947-70E740481C1C}">
                <a14:useLocalDpi xmlns:a14="http://schemas.microsoft.com/office/drawing/2010/main"/>
              </a:ext>
            </a:extLst>
          </a:blip>
          <a:srcRect r="-1092"/>
          <a:stretch/>
        </p:blipFill>
        <p:spPr>
          <a:xfrm rot="-131483" flipH="1">
            <a:off x="8137909" y="1063002"/>
            <a:ext cx="1649740" cy="381048"/>
          </a:xfrm>
          <a:prstGeom prst="rect">
            <a:avLst/>
          </a:prstGeom>
          <a:noFill/>
          <a:ln>
            <a:noFill/>
          </a:ln>
        </p:spPr>
      </p:pic>
      <p:sp>
        <p:nvSpPr>
          <p:cNvPr id="730" name="Google Shape;730;g329497e9569_1_79"/>
          <p:cNvSpPr txBox="1"/>
          <p:nvPr/>
        </p:nvSpPr>
        <p:spPr>
          <a:xfrm rot="-78172">
            <a:off x="8365695" y="1105777"/>
            <a:ext cx="1293034" cy="30787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a:solidFill>
                  <a:srgbClr val="535353"/>
                </a:solidFill>
                <a:latin typeface="Caveat"/>
                <a:ea typeface="Caveat"/>
                <a:cs typeface="Caveat"/>
                <a:sym typeface="Caveat"/>
              </a:rPr>
              <a:t>Nature of Science</a:t>
            </a:r>
            <a:endParaRPr>
              <a:solidFill>
                <a:srgbClr val="535353"/>
              </a:solidFill>
              <a:latin typeface="Caveat"/>
              <a:ea typeface="Caveat"/>
              <a:cs typeface="Caveat"/>
              <a:sym typeface="Caveat"/>
            </a:endParaRPr>
          </a:p>
        </p:txBody>
      </p:sp>
      <p:grpSp>
        <p:nvGrpSpPr>
          <p:cNvPr id="731" name="Google Shape;731;g329497e9569_1_79"/>
          <p:cNvGrpSpPr/>
          <p:nvPr/>
        </p:nvGrpSpPr>
        <p:grpSpPr>
          <a:xfrm rot="558784">
            <a:off x="3261958" y="1079519"/>
            <a:ext cx="1888591" cy="2516795"/>
            <a:chOff x="2983300" y="1079578"/>
            <a:chExt cx="2356425" cy="3140247"/>
          </a:xfrm>
        </p:grpSpPr>
        <p:pic>
          <p:nvPicPr>
            <p:cNvPr id="732" name="Google Shape;732;g329497e9569_1_79"/>
            <p:cNvPicPr preferRelativeResize="0"/>
            <p:nvPr/>
          </p:nvPicPr>
          <p:blipFill>
            <a:blip r:embed="rId15" cstate="screen">
              <a:alphaModFix/>
              <a:extLst>
                <a:ext uri="{28A0092B-C50C-407E-A947-70E740481C1C}">
                  <a14:useLocalDpi xmlns:a14="http://schemas.microsoft.com/office/drawing/2010/main"/>
                </a:ext>
              </a:extLst>
            </a:blip>
            <a:stretch>
              <a:fillRect/>
            </a:stretch>
          </p:blipFill>
          <p:spPr>
            <a:xfrm rot="-6219215">
              <a:off x="2757407" y="1778304"/>
              <a:ext cx="2808211" cy="1742796"/>
            </a:xfrm>
            <a:prstGeom prst="rect">
              <a:avLst/>
            </a:prstGeom>
            <a:noFill/>
            <a:ln>
              <a:noFill/>
            </a:ln>
          </p:spPr>
        </p:pic>
        <p:pic>
          <p:nvPicPr>
            <p:cNvPr id="733" name="Google Shape;733;g329497e9569_1_79"/>
            <p:cNvPicPr preferRelativeResize="0"/>
            <p:nvPr/>
          </p:nvPicPr>
          <p:blipFill>
            <a:blip r:embed="rId16" cstate="screen">
              <a:alphaModFix/>
              <a:extLst>
                <a:ext uri="{28A0092B-C50C-407E-A947-70E740481C1C}">
                  <a14:useLocalDpi xmlns:a14="http://schemas.microsoft.com/office/drawing/2010/main"/>
                </a:ext>
              </a:extLst>
            </a:blip>
            <a:stretch>
              <a:fillRect/>
            </a:stretch>
          </p:blipFill>
          <p:spPr>
            <a:xfrm rot="-839996">
              <a:off x="3473738" y="1425917"/>
              <a:ext cx="1379827" cy="2447567"/>
            </a:xfrm>
            <a:prstGeom prst="rect">
              <a:avLst/>
            </a:prstGeom>
            <a:noFill/>
            <a:ln>
              <a:noFill/>
            </a:ln>
          </p:spPr>
        </p:pic>
      </p:grpSp>
      <p:pic>
        <p:nvPicPr>
          <p:cNvPr id="734" name="Google Shape;734;g329497e9569_1_79"/>
          <p:cNvPicPr preferRelativeResize="0"/>
          <p:nvPr/>
        </p:nvPicPr>
        <p:blipFill rotWithShape="1">
          <a:blip r:embed="rId14" cstate="screen">
            <a:alphaModFix/>
            <a:extLst>
              <a:ext uri="{28A0092B-C50C-407E-A947-70E740481C1C}">
                <a14:useLocalDpi xmlns:a14="http://schemas.microsoft.com/office/drawing/2010/main"/>
              </a:ext>
            </a:extLst>
          </a:blip>
          <a:srcRect r="-1092"/>
          <a:stretch/>
        </p:blipFill>
        <p:spPr>
          <a:xfrm rot="-10799990" flipH="1">
            <a:off x="4635334" y="1556254"/>
            <a:ext cx="1649741" cy="381046"/>
          </a:xfrm>
          <a:prstGeom prst="rect">
            <a:avLst/>
          </a:prstGeom>
          <a:noFill/>
          <a:ln>
            <a:noFill/>
          </a:ln>
        </p:spPr>
      </p:pic>
      <p:sp>
        <p:nvSpPr>
          <p:cNvPr id="735" name="Google Shape;735;g329497e9569_1_79"/>
          <p:cNvSpPr txBox="1"/>
          <p:nvPr/>
        </p:nvSpPr>
        <p:spPr>
          <a:xfrm rot="-798">
            <a:off x="4813695" y="1570962"/>
            <a:ext cx="1293000" cy="30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NZ">
                <a:solidFill>
                  <a:srgbClr val="535353"/>
                </a:solidFill>
                <a:latin typeface="Caveat"/>
                <a:ea typeface="Caveat"/>
                <a:cs typeface="Caveat"/>
                <a:sym typeface="Caveat"/>
              </a:rPr>
              <a:t>Our Obligations</a:t>
            </a:r>
            <a:endParaRPr>
              <a:solidFill>
                <a:srgbClr val="535353"/>
              </a:solidFill>
              <a:latin typeface="Caveat"/>
              <a:ea typeface="Caveat"/>
              <a:cs typeface="Caveat"/>
              <a:sym typeface="Caveat"/>
            </a:endParaRPr>
          </a:p>
        </p:txBody>
      </p:sp>
      <p:sp>
        <p:nvSpPr>
          <p:cNvPr id="736" name="Google Shape;736;g329497e9569_1_79"/>
          <p:cNvSpPr txBox="1"/>
          <p:nvPr/>
        </p:nvSpPr>
        <p:spPr>
          <a:xfrm flipH="1">
            <a:off x="189200" y="6410425"/>
            <a:ext cx="5341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NZ" sz="600" i="1">
                <a:solidFill>
                  <a:srgbClr val="535353"/>
                </a:solidFill>
              </a:rPr>
              <a:t>Taking care of our kupu. (n.d.). E-Tangata. https://e-tangata.co.nz/reo/taking-care-of-our-kupu/</a:t>
            </a:r>
            <a:endParaRPr sz="600" i="1">
              <a:solidFill>
                <a:srgbClr val="535353"/>
              </a:solidFill>
            </a:endParaRPr>
          </a:p>
          <a:p>
            <a:pPr marL="0" marR="0" lvl="0" indent="0" algn="l" rtl="0">
              <a:lnSpc>
                <a:spcPct val="100000"/>
              </a:lnSpc>
              <a:spcBef>
                <a:spcPts val="0"/>
              </a:spcBef>
              <a:spcAft>
                <a:spcPts val="0"/>
              </a:spcAft>
              <a:buClr>
                <a:srgbClr val="000000"/>
              </a:buClr>
              <a:buSzPts val="2400"/>
              <a:buFont typeface="Arial"/>
              <a:buNone/>
            </a:pPr>
            <a:r>
              <a:rPr lang="en-NZ" sz="600" i="1">
                <a:solidFill>
                  <a:srgbClr val="535353"/>
                </a:solidFill>
              </a:rPr>
              <a:t>Image of moa bones: personal collection</a:t>
            </a:r>
            <a:endParaRPr sz="600" i="1">
              <a:solidFill>
                <a:srgbClr val="535353"/>
              </a:solidFill>
            </a:endParaRPr>
          </a:p>
          <a:p>
            <a:pPr marL="0" marR="0" lvl="0" indent="0" algn="l" rtl="0">
              <a:lnSpc>
                <a:spcPct val="100000"/>
              </a:lnSpc>
              <a:spcBef>
                <a:spcPts val="0"/>
              </a:spcBef>
              <a:spcAft>
                <a:spcPts val="0"/>
              </a:spcAft>
              <a:buClr>
                <a:srgbClr val="000000"/>
              </a:buClr>
              <a:buSzPts val="2400"/>
              <a:buFont typeface="Arial"/>
              <a:buNone/>
            </a:pPr>
            <a:r>
              <a:rPr lang="en-NZ" sz="600" i="1">
                <a:solidFill>
                  <a:srgbClr val="535353"/>
                </a:solidFill>
              </a:rPr>
              <a:t>All other images licensed via Adobe Stock.</a:t>
            </a:r>
            <a:endParaRPr sz="600" i="1">
              <a:solidFill>
                <a:srgbClr val="535353"/>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g334005d1b95_0_34"/>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37021"/>
              </a:buClr>
              <a:buSzPts val="1800"/>
              <a:buNone/>
            </a:pPr>
            <a:r>
              <a:rPr lang="en-NZ"/>
              <a:t>Where </a:t>
            </a:r>
            <a:r>
              <a:rPr lang="en-NZ" i="1" strike="sngStrike"/>
              <a:t>do</a:t>
            </a:r>
            <a:r>
              <a:rPr lang="en-NZ"/>
              <a:t> did I go next?</a:t>
            </a:r>
            <a:endParaRPr/>
          </a:p>
        </p:txBody>
      </p:sp>
      <p:grpSp>
        <p:nvGrpSpPr>
          <p:cNvPr id="742" name="Google Shape;742;g334005d1b95_0_34"/>
          <p:cNvGrpSpPr/>
          <p:nvPr/>
        </p:nvGrpSpPr>
        <p:grpSpPr>
          <a:xfrm rot="-266688">
            <a:off x="254933" y="1507439"/>
            <a:ext cx="3742072" cy="3843128"/>
            <a:chOff x="1348820" y="1876323"/>
            <a:chExt cx="3166002" cy="3251502"/>
          </a:xfrm>
        </p:grpSpPr>
        <p:pic>
          <p:nvPicPr>
            <p:cNvPr id="743" name="Google Shape;743;g334005d1b95_0_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3649">
              <a:off x="1306070" y="1920798"/>
              <a:ext cx="3251504" cy="3162551"/>
            </a:xfrm>
            <a:prstGeom prst="rect">
              <a:avLst/>
            </a:prstGeom>
            <a:noFill/>
            <a:ln>
              <a:noFill/>
            </a:ln>
            <a:effectLst>
              <a:outerShdw blurRad="57150" dist="19050" dir="1800000" algn="bl" rotWithShape="0">
                <a:srgbClr val="000000">
                  <a:alpha val="50000"/>
                </a:srgbClr>
              </a:outerShdw>
            </a:effectLst>
          </p:spPr>
        </p:pic>
        <p:pic>
          <p:nvPicPr>
            <p:cNvPr id="744" name="Google Shape;744;g334005d1b95_0_3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31225" y="2095300"/>
              <a:ext cx="2636700" cy="2423700"/>
            </a:xfrm>
            <a:prstGeom prst="rect">
              <a:avLst/>
            </a:prstGeom>
            <a:noFill/>
            <a:ln>
              <a:noFill/>
            </a:ln>
          </p:spPr>
        </p:pic>
      </p:grpSp>
      <p:sp>
        <p:nvSpPr>
          <p:cNvPr id="745" name="Google Shape;745;g334005d1b95_0_34"/>
          <p:cNvSpPr txBox="1"/>
          <p:nvPr/>
        </p:nvSpPr>
        <p:spPr>
          <a:xfrm flipH="1">
            <a:off x="203975" y="5791675"/>
            <a:ext cx="4575300" cy="9234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NZ" sz="600" i="1">
                <a:solidFill>
                  <a:srgbClr val="535353"/>
                </a:solidFill>
              </a:rPr>
              <a:t>Te Taiao: Māori and the Natural World. Museum of New Zealand Te Papa Tongarewa / Te Papa Press, 2023.</a:t>
            </a:r>
            <a:endParaRPr sz="600" i="1">
              <a:solidFill>
                <a:srgbClr val="535353"/>
              </a:solidFill>
            </a:endParaRPr>
          </a:p>
          <a:p>
            <a:pPr marL="0" marR="0" lvl="0" indent="0" algn="l" rtl="0">
              <a:lnSpc>
                <a:spcPct val="100000"/>
              </a:lnSpc>
              <a:spcBef>
                <a:spcPts val="0"/>
              </a:spcBef>
              <a:spcAft>
                <a:spcPts val="0"/>
              </a:spcAft>
              <a:buClr>
                <a:srgbClr val="000000"/>
              </a:buClr>
              <a:buSzPts val="2400"/>
              <a:buFont typeface="Arial"/>
              <a:buNone/>
            </a:pPr>
            <a:r>
              <a:rPr lang="en-NZ" sz="600" i="1">
                <a:solidFill>
                  <a:srgbClr val="535353"/>
                </a:solidFill>
              </a:rPr>
              <a:t>Flintoff, B. (2014). Taonga pūoro: Singing treasures. Nelson, New Zealand: Potton &amp; Burton.</a:t>
            </a:r>
            <a:br>
              <a:rPr lang="en-NZ" sz="600" i="1">
                <a:solidFill>
                  <a:srgbClr val="535353"/>
                </a:solidFill>
              </a:rPr>
            </a:br>
            <a:r>
              <a:rPr lang="en-NZ" sz="600" i="1">
                <a:solidFill>
                  <a:srgbClr val="535353"/>
                </a:solidFill>
              </a:rPr>
              <a:t>Priestley, R. (Ed.). (2008). The Awa book of New Zealand science. Wellington, New Zealand: Awa Press.</a:t>
            </a:r>
            <a:endParaRPr sz="600" i="1">
              <a:solidFill>
                <a:srgbClr val="535353"/>
              </a:solidFill>
            </a:endParaRPr>
          </a:p>
          <a:p>
            <a:pPr marL="0" marR="0" lvl="0" indent="0" algn="l" rtl="0">
              <a:lnSpc>
                <a:spcPct val="100000"/>
              </a:lnSpc>
              <a:spcBef>
                <a:spcPts val="0"/>
              </a:spcBef>
              <a:spcAft>
                <a:spcPts val="0"/>
              </a:spcAft>
              <a:buClr>
                <a:srgbClr val="000000"/>
              </a:buClr>
              <a:buSzPts val="2400"/>
              <a:buFont typeface="Arial"/>
              <a:buNone/>
            </a:pPr>
            <a:r>
              <a:rPr lang="en-NZ" sz="600" i="1">
                <a:solidFill>
                  <a:srgbClr val="535353"/>
                </a:solidFill>
              </a:rPr>
              <a:t>Gill, M. (2011). The call of the kōkako. New Zealand: New Holland Publishers (NZ) Ltd.</a:t>
            </a:r>
            <a:br>
              <a:rPr lang="en-NZ" sz="600" i="1">
                <a:solidFill>
                  <a:srgbClr val="535353"/>
                </a:solidFill>
              </a:rPr>
            </a:br>
            <a:r>
              <a:rPr lang="en-NZ" sz="600" i="1">
                <a:solidFill>
                  <a:srgbClr val="535353"/>
                </a:solidFill>
              </a:rPr>
              <a:t>Fugill, C. (2016). Te toki me te whao: The story and use of Māori tools. New Zealand: Oratia.</a:t>
            </a:r>
            <a:br>
              <a:rPr lang="en-NZ" sz="600" i="1">
                <a:solidFill>
                  <a:srgbClr val="535353"/>
                </a:solidFill>
              </a:rPr>
            </a:br>
            <a:r>
              <a:rPr lang="en-NZ" sz="600" i="1">
                <a:solidFill>
                  <a:srgbClr val="535353"/>
                </a:solidFill>
              </a:rPr>
              <a:t>Beyer, R., &amp; Wellington, L. (2015). Tamanui: The brave kōkako of Taranaki. Wellington, New Zealand: Huia Publishers.</a:t>
            </a:r>
            <a:br>
              <a:rPr lang="en-NZ" sz="600" i="1">
                <a:solidFill>
                  <a:srgbClr val="535353"/>
                </a:solidFill>
              </a:rPr>
            </a:br>
            <a:r>
              <a:rPr lang="en-NZ" sz="600" i="1">
                <a:solidFill>
                  <a:srgbClr val="535353"/>
                </a:solidFill>
              </a:rPr>
              <a:t>Fuller, G. (2022). He kōrero mō ngā manu o Aotearoa. Auckland, New Zealand: Scholastic New Zealand Ltd.</a:t>
            </a:r>
            <a:br>
              <a:rPr lang="en-NZ" sz="600" i="1">
                <a:solidFill>
                  <a:srgbClr val="535353"/>
                </a:solidFill>
              </a:rPr>
            </a:br>
            <a:r>
              <a:rPr lang="en-NZ" sz="600" i="1">
                <a:solidFill>
                  <a:srgbClr val="535353"/>
                </a:solidFill>
              </a:rPr>
              <a:t>Puketapu-Hetet, E. (2016). Māori weaving: The art of creating Māori textiles. Wellington, New Zealand: Huia Publishers.</a:t>
            </a:r>
            <a:br>
              <a:rPr lang="en-NZ" sz="600" i="1">
                <a:solidFill>
                  <a:srgbClr val="535353"/>
                </a:solidFill>
              </a:rPr>
            </a:br>
            <a:r>
              <a:rPr lang="en-NZ" sz="600" i="1">
                <a:solidFill>
                  <a:srgbClr val="535353"/>
                </a:solidFill>
              </a:rPr>
              <a:t>Tipa, C. (2020). Treasures of Tāne: Plants of Ngāi Tahu. Wellington, New Zealand: Huia Publishers.</a:t>
            </a:r>
            <a:endParaRPr sz="600" i="1">
              <a:solidFill>
                <a:srgbClr val="535353"/>
              </a:solidFill>
            </a:endParaRPr>
          </a:p>
        </p:txBody>
      </p:sp>
      <p:sp>
        <p:nvSpPr>
          <p:cNvPr id="746" name="Google Shape;746;g334005d1b95_0_34"/>
          <p:cNvSpPr txBox="1"/>
          <p:nvPr/>
        </p:nvSpPr>
        <p:spPr>
          <a:xfrm flipH="1">
            <a:off x="5084425" y="5976175"/>
            <a:ext cx="5341500" cy="738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NZ" sz="600" i="1">
                <a:solidFill>
                  <a:srgbClr val="535353"/>
                </a:solidFill>
              </a:rPr>
              <a:t>Rauika Māngai. (2020). A Guide to Vision Mātauranga: Lessons from Māori Voices in the New Zealand Science Sector. Wellington, NZ: Rauika Māngai.</a:t>
            </a:r>
            <a:br>
              <a:rPr lang="en-NZ" sz="600" i="1">
                <a:solidFill>
                  <a:srgbClr val="535353"/>
                </a:solidFill>
              </a:rPr>
            </a:br>
            <a:r>
              <a:rPr lang="en-NZ" sz="600" i="1">
                <a:solidFill>
                  <a:srgbClr val="535353"/>
                </a:solidFill>
              </a:rPr>
              <a:t>Elkington. B, Jackson. M, Kiddle. R, Mercier. O, Ross. M, Smeaton. J,  Thomas. A (2020). Imagining decolonisation. Bridget Williams Books.</a:t>
            </a:r>
            <a:br>
              <a:rPr lang="en-NZ" sz="600" i="1">
                <a:solidFill>
                  <a:srgbClr val="535353"/>
                </a:solidFill>
              </a:rPr>
            </a:br>
            <a:r>
              <a:rPr lang="en-NZ" sz="600" i="1">
                <a:solidFill>
                  <a:srgbClr val="535353"/>
                </a:solidFill>
              </a:rPr>
              <a:t>Amoamo. M, Kawharu. M, Katharina. (2023). He pou hiringa: Grounding science and technology in te ao Māori. Bridget Williams Books.</a:t>
            </a:r>
            <a:br>
              <a:rPr lang="en-NZ" sz="600" i="1">
                <a:solidFill>
                  <a:srgbClr val="535353"/>
                </a:solidFill>
              </a:rPr>
            </a:br>
            <a:r>
              <a:rPr lang="en-NZ" sz="600" i="1">
                <a:solidFill>
                  <a:srgbClr val="535353"/>
                </a:solidFill>
              </a:rPr>
              <a:t>Predator Free Bay of Plenty. (n.d.). Predator Free BOP teacher resource [PDF]. https://www.predatorfreebop.nz/resources</a:t>
            </a:r>
            <a:br>
              <a:rPr lang="en-NZ" sz="600" i="1">
                <a:solidFill>
                  <a:srgbClr val="535353"/>
                </a:solidFill>
              </a:rPr>
            </a:br>
            <a:r>
              <a:rPr lang="en-NZ" sz="600" i="1">
                <a:solidFill>
                  <a:srgbClr val="535353"/>
                </a:solidFill>
              </a:rPr>
              <a:t>Bay Conservation Alliance. (n.d.). Bay Conservation Alliance website. https://www.bayconservation.nz/</a:t>
            </a:r>
            <a:br>
              <a:rPr lang="en-NZ" sz="600" i="1">
                <a:solidFill>
                  <a:srgbClr val="535353"/>
                </a:solidFill>
              </a:rPr>
            </a:br>
            <a:r>
              <a:rPr lang="en-NZ" sz="600" i="1">
                <a:solidFill>
                  <a:srgbClr val="535353"/>
                </a:solidFill>
              </a:rPr>
              <a:t>Hands On Tauranga. (n.d.). Moa bones (HC1501-14). </a:t>
            </a:r>
            <a:r>
              <a:rPr lang="en-NZ" sz="600" i="1" u="sng">
                <a:solidFill>
                  <a:schemeClr val="hlink"/>
                </a:solidFill>
                <a:hlinkClick r:id="rId5"/>
              </a:rPr>
              <a:t>https://www.handsontauranga.co.nz</a:t>
            </a:r>
            <a:endParaRPr sz="600" i="1">
              <a:solidFill>
                <a:srgbClr val="535353"/>
              </a:solidFill>
            </a:endParaRPr>
          </a:p>
          <a:p>
            <a:pPr marL="0" lvl="0" indent="0" algn="l" rtl="0">
              <a:spcBef>
                <a:spcPts val="0"/>
              </a:spcBef>
              <a:spcAft>
                <a:spcPts val="0"/>
              </a:spcAft>
              <a:buClr>
                <a:schemeClr val="dk1"/>
              </a:buClr>
              <a:buSzPts val="2400"/>
              <a:buFont typeface="Arial"/>
              <a:buNone/>
            </a:pPr>
            <a:r>
              <a:rPr lang="en-NZ" sz="600" i="1">
                <a:solidFill>
                  <a:srgbClr val="535353"/>
                </a:solidFill>
              </a:rPr>
              <a:t>All other images licensed via Adobe Stock.</a:t>
            </a:r>
            <a:endParaRPr sz="600" i="1">
              <a:solidFill>
                <a:srgbClr val="535353"/>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g334005d1b95_0_88"/>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37021"/>
              </a:buClr>
              <a:buSzPts val="1800"/>
              <a:buNone/>
            </a:pPr>
            <a:r>
              <a:rPr lang="en-NZ"/>
              <a:t>Where </a:t>
            </a:r>
            <a:r>
              <a:rPr lang="en-NZ" i="1" strike="sngStrike"/>
              <a:t>do</a:t>
            </a:r>
            <a:r>
              <a:rPr lang="en-NZ"/>
              <a:t> did I go next?</a:t>
            </a:r>
            <a:endParaRPr/>
          </a:p>
        </p:txBody>
      </p:sp>
      <p:grpSp>
        <p:nvGrpSpPr>
          <p:cNvPr id="752" name="Google Shape;752;g334005d1b95_0_88"/>
          <p:cNvGrpSpPr/>
          <p:nvPr/>
        </p:nvGrpSpPr>
        <p:grpSpPr>
          <a:xfrm rot="-266688">
            <a:off x="254933" y="1507439"/>
            <a:ext cx="3742072" cy="3843128"/>
            <a:chOff x="1348820" y="1876323"/>
            <a:chExt cx="3166002" cy="3251502"/>
          </a:xfrm>
        </p:grpSpPr>
        <p:pic>
          <p:nvPicPr>
            <p:cNvPr id="753" name="Google Shape;753;g334005d1b95_0_8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3649">
              <a:off x="1306070" y="1920798"/>
              <a:ext cx="3251504" cy="3162551"/>
            </a:xfrm>
            <a:prstGeom prst="rect">
              <a:avLst/>
            </a:prstGeom>
            <a:noFill/>
            <a:ln>
              <a:noFill/>
            </a:ln>
            <a:effectLst>
              <a:outerShdw blurRad="57150" dist="19050" dir="1800000" algn="bl" rotWithShape="0">
                <a:srgbClr val="000000">
                  <a:alpha val="50000"/>
                </a:srgbClr>
              </a:outerShdw>
            </a:effectLst>
          </p:spPr>
        </p:pic>
        <p:pic>
          <p:nvPicPr>
            <p:cNvPr id="754" name="Google Shape;754;g334005d1b95_0_8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31225" y="2095300"/>
              <a:ext cx="2636700" cy="2423700"/>
            </a:xfrm>
            <a:prstGeom prst="rect">
              <a:avLst/>
            </a:prstGeom>
            <a:noFill/>
            <a:ln>
              <a:noFill/>
            </a:ln>
          </p:spPr>
        </p:pic>
      </p:grpSp>
      <p:sp>
        <p:nvSpPr>
          <p:cNvPr id="755" name="Google Shape;755;g334005d1b95_0_88"/>
          <p:cNvSpPr txBox="1"/>
          <p:nvPr/>
        </p:nvSpPr>
        <p:spPr>
          <a:xfrm flipH="1">
            <a:off x="203975" y="5791675"/>
            <a:ext cx="4575300" cy="9234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NZ" sz="600" i="1">
                <a:solidFill>
                  <a:srgbClr val="535353"/>
                </a:solidFill>
              </a:rPr>
              <a:t>Te Taiao: Māori and the Natural World. Museum of New Zealand Te Papa Tongarewa / Te Papa Press, 2023.</a:t>
            </a:r>
            <a:endParaRPr sz="600" i="1">
              <a:solidFill>
                <a:srgbClr val="535353"/>
              </a:solidFill>
            </a:endParaRPr>
          </a:p>
          <a:p>
            <a:pPr marL="0" marR="0" lvl="0" indent="0" algn="l" rtl="0">
              <a:lnSpc>
                <a:spcPct val="100000"/>
              </a:lnSpc>
              <a:spcBef>
                <a:spcPts val="0"/>
              </a:spcBef>
              <a:spcAft>
                <a:spcPts val="0"/>
              </a:spcAft>
              <a:buClr>
                <a:srgbClr val="000000"/>
              </a:buClr>
              <a:buSzPts val="2400"/>
              <a:buFont typeface="Arial"/>
              <a:buNone/>
            </a:pPr>
            <a:r>
              <a:rPr lang="en-NZ" sz="600" i="1">
                <a:solidFill>
                  <a:srgbClr val="535353"/>
                </a:solidFill>
              </a:rPr>
              <a:t>Flintoff, B. (2014). Taonga pūoro: Singing treasures. Nelson, New Zealand: Potton &amp; Burton.</a:t>
            </a:r>
            <a:br>
              <a:rPr lang="en-NZ" sz="600" i="1">
                <a:solidFill>
                  <a:srgbClr val="535353"/>
                </a:solidFill>
              </a:rPr>
            </a:br>
            <a:r>
              <a:rPr lang="en-NZ" sz="600" i="1">
                <a:solidFill>
                  <a:srgbClr val="535353"/>
                </a:solidFill>
              </a:rPr>
              <a:t>Priestley, R. (Ed.). (2008). The Awa book of New Zealand science. Wellington, New Zealand: Awa Press.</a:t>
            </a:r>
            <a:endParaRPr sz="600" i="1">
              <a:solidFill>
                <a:srgbClr val="535353"/>
              </a:solidFill>
            </a:endParaRPr>
          </a:p>
          <a:p>
            <a:pPr marL="0" marR="0" lvl="0" indent="0" algn="l" rtl="0">
              <a:lnSpc>
                <a:spcPct val="100000"/>
              </a:lnSpc>
              <a:spcBef>
                <a:spcPts val="0"/>
              </a:spcBef>
              <a:spcAft>
                <a:spcPts val="0"/>
              </a:spcAft>
              <a:buClr>
                <a:srgbClr val="000000"/>
              </a:buClr>
              <a:buSzPts val="2400"/>
              <a:buFont typeface="Arial"/>
              <a:buNone/>
            </a:pPr>
            <a:r>
              <a:rPr lang="en-NZ" sz="600" i="1">
                <a:solidFill>
                  <a:srgbClr val="535353"/>
                </a:solidFill>
              </a:rPr>
              <a:t>Gill, M. (2011). The call of the kōkako. New Zealand: New Holland Publishers (NZ) Ltd.</a:t>
            </a:r>
            <a:br>
              <a:rPr lang="en-NZ" sz="600" i="1">
                <a:solidFill>
                  <a:srgbClr val="535353"/>
                </a:solidFill>
              </a:rPr>
            </a:br>
            <a:r>
              <a:rPr lang="en-NZ" sz="600" i="1">
                <a:solidFill>
                  <a:srgbClr val="535353"/>
                </a:solidFill>
              </a:rPr>
              <a:t>Fugill, C. (2016). Te toki me te whao: The story and use of Māori tools. New Zealand: Oratia.</a:t>
            </a:r>
            <a:br>
              <a:rPr lang="en-NZ" sz="600" i="1">
                <a:solidFill>
                  <a:srgbClr val="535353"/>
                </a:solidFill>
              </a:rPr>
            </a:br>
            <a:r>
              <a:rPr lang="en-NZ" sz="600" i="1">
                <a:solidFill>
                  <a:srgbClr val="535353"/>
                </a:solidFill>
              </a:rPr>
              <a:t>Beyer, R., &amp; Wellington, L. (2015). Tamanui: The brave kōkako of Taranaki. Wellington, New Zealand: Huia Publishers.</a:t>
            </a:r>
            <a:br>
              <a:rPr lang="en-NZ" sz="600" i="1">
                <a:solidFill>
                  <a:srgbClr val="535353"/>
                </a:solidFill>
              </a:rPr>
            </a:br>
            <a:r>
              <a:rPr lang="en-NZ" sz="600" i="1">
                <a:solidFill>
                  <a:srgbClr val="535353"/>
                </a:solidFill>
              </a:rPr>
              <a:t>Fuller, G. (2022). He kōrero mō ngā manu o Aotearoa. Auckland, New Zealand: Scholastic New Zealand Ltd.</a:t>
            </a:r>
            <a:br>
              <a:rPr lang="en-NZ" sz="600" i="1">
                <a:solidFill>
                  <a:srgbClr val="535353"/>
                </a:solidFill>
              </a:rPr>
            </a:br>
            <a:r>
              <a:rPr lang="en-NZ" sz="600" i="1">
                <a:solidFill>
                  <a:srgbClr val="535353"/>
                </a:solidFill>
              </a:rPr>
              <a:t>Puketapu-Hetet, E. (2016). Māori weaving: The art of creating Māori textiles. Wellington, New Zealand: Huia Publishers.</a:t>
            </a:r>
            <a:br>
              <a:rPr lang="en-NZ" sz="600" i="1">
                <a:solidFill>
                  <a:srgbClr val="535353"/>
                </a:solidFill>
              </a:rPr>
            </a:br>
            <a:r>
              <a:rPr lang="en-NZ" sz="600" i="1">
                <a:solidFill>
                  <a:srgbClr val="535353"/>
                </a:solidFill>
              </a:rPr>
              <a:t>Tipa, C. (2020). Treasures of Tāne: Plants of Ngāi Tahu. Wellington, New Zealand: Huia Publishers.</a:t>
            </a:r>
            <a:endParaRPr sz="600" i="1">
              <a:solidFill>
                <a:srgbClr val="535353"/>
              </a:solidFill>
            </a:endParaRPr>
          </a:p>
        </p:txBody>
      </p:sp>
      <p:grpSp>
        <p:nvGrpSpPr>
          <p:cNvPr id="756" name="Google Shape;756;g334005d1b95_0_88"/>
          <p:cNvGrpSpPr/>
          <p:nvPr/>
        </p:nvGrpSpPr>
        <p:grpSpPr>
          <a:xfrm>
            <a:off x="7853864" y="1840368"/>
            <a:ext cx="3989756" cy="3680524"/>
            <a:chOff x="7396664" y="1840368"/>
            <a:chExt cx="3989756" cy="3680524"/>
          </a:xfrm>
        </p:grpSpPr>
        <p:grpSp>
          <p:nvGrpSpPr>
            <p:cNvPr id="757" name="Google Shape;757;g334005d1b95_0_88"/>
            <p:cNvGrpSpPr/>
            <p:nvPr/>
          </p:nvGrpSpPr>
          <p:grpSpPr>
            <a:xfrm>
              <a:off x="7425957" y="1840368"/>
              <a:ext cx="3960463" cy="2525569"/>
              <a:chOff x="8430200" y="1505325"/>
              <a:chExt cx="3265823" cy="2082600"/>
            </a:xfrm>
          </p:grpSpPr>
          <p:pic>
            <p:nvPicPr>
              <p:cNvPr id="758" name="Google Shape;758;g334005d1b95_0_88"/>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30200" y="1505325"/>
                <a:ext cx="3265823" cy="2082600"/>
              </a:xfrm>
              <a:prstGeom prst="rect">
                <a:avLst/>
              </a:prstGeom>
              <a:noFill/>
              <a:ln>
                <a:noFill/>
              </a:ln>
            </p:spPr>
          </p:pic>
          <p:pic>
            <p:nvPicPr>
              <p:cNvPr id="759" name="Google Shape;759;g334005d1b95_0_88"/>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863525" y="1683500"/>
                <a:ext cx="2388548" cy="1534200"/>
              </a:xfrm>
              <a:prstGeom prst="rect">
                <a:avLst/>
              </a:prstGeom>
              <a:noFill/>
              <a:ln>
                <a:noFill/>
              </a:ln>
            </p:spPr>
          </p:pic>
        </p:grpSp>
        <p:grpSp>
          <p:nvGrpSpPr>
            <p:cNvPr id="760" name="Google Shape;760;g334005d1b95_0_88"/>
            <p:cNvGrpSpPr/>
            <p:nvPr/>
          </p:nvGrpSpPr>
          <p:grpSpPr>
            <a:xfrm rot="962315">
              <a:off x="9561742" y="3349407"/>
              <a:ext cx="1399920" cy="1681859"/>
              <a:chOff x="9462000" y="3822600"/>
              <a:chExt cx="1973349" cy="2370774"/>
            </a:xfrm>
          </p:grpSpPr>
          <p:pic>
            <p:nvPicPr>
              <p:cNvPr id="761" name="Google Shape;761;g334005d1b95_0_8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9534043" y="3893125"/>
                <a:ext cx="1901306" cy="2300249"/>
              </a:xfrm>
              <a:prstGeom prst="rect">
                <a:avLst/>
              </a:prstGeom>
              <a:noFill/>
              <a:ln>
                <a:noFill/>
              </a:ln>
              <a:effectLst>
                <a:outerShdw blurRad="57150" dist="19050" dir="5400000" algn="bl" rotWithShape="0">
                  <a:srgbClr val="000000">
                    <a:alpha val="50000"/>
                  </a:srgbClr>
                </a:outerShdw>
              </a:effectLst>
            </p:spPr>
          </p:pic>
          <p:pic>
            <p:nvPicPr>
              <p:cNvPr id="762" name="Google Shape;762;g334005d1b95_0_88"/>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9510168" y="3857475"/>
                <a:ext cx="1901306" cy="2300249"/>
              </a:xfrm>
              <a:prstGeom prst="rect">
                <a:avLst/>
              </a:prstGeom>
              <a:noFill/>
              <a:ln>
                <a:noFill/>
              </a:ln>
              <a:effectLst>
                <a:outerShdw blurRad="57150" dist="19050" dir="5400000" algn="bl" rotWithShape="0">
                  <a:srgbClr val="000000">
                    <a:alpha val="50000"/>
                  </a:srgbClr>
                </a:outerShdw>
              </a:effectLst>
            </p:spPr>
          </p:pic>
          <p:pic>
            <p:nvPicPr>
              <p:cNvPr id="763" name="Google Shape;763;g334005d1b95_0_88"/>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9462000" y="3822600"/>
                <a:ext cx="1891794" cy="2300249"/>
              </a:xfrm>
              <a:prstGeom prst="rect">
                <a:avLst/>
              </a:prstGeom>
              <a:noFill/>
              <a:ln>
                <a:noFill/>
              </a:ln>
              <a:effectLst>
                <a:outerShdw blurRad="57150" dist="19050" dir="5400000" algn="bl" rotWithShape="0">
                  <a:srgbClr val="000000">
                    <a:alpha val="50000"/>
                  </a:srgbClr>
                </a:outerShdw>
              </a:effectLst>
            </p:spPr>
          </p:pic>
        </p:grpSp>
        <p:grpSp>
          <p:nvGrpSpPr>
            <p:cNvPr id="764" name="Google Shape;764;g334005d1b95_0_88"/>
            <p:cNvGrpSpPr/>
            <p:nvPr/>
          </p:nvGrpSpPr>
          <p:grpSpPr>
            <a:xfrm rot="-727342">
              <a:off x="7554866" y="3625493"/>
              <a:ext cx="1931031" cy="1711724"/>
              <a:chOff x="7729782" y="3513899"/>
              <a:chExt cx="1931034" cy="1711726"/>
            </a:xfrm>
          </p:grpSpPr>
          <p:pic>
            <p:nvPicPr>
              <p:cNvPr id="765" name="Google Shape;765;g334005d1b95_0_88"/>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rot="18">
                <a:off x="7729782" y="3513904"/>
                <a:ext cx="1931034" cy="1711716"/>
              </a:xfrm>
              <a:prstGeom prst="rect">
                <a:avLst/>
              </a:prstGeom>
              <a:noFill/>
              <a:ln>
                <a:noFill/>
              </a:ln>
            </p:spPr>
          </p:pic>
          <p:pic>
            <p:nvPicPr>
              <p:cNvPr id="766" name="Google Shape;766;g334005d1b95_0_88"/>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836188" y="3627788"/>
                <a:ext cx="1718226" cy="1483951"/>
              </a:xfrm>
              <a:prstGeom prst="rect">
                <a:avLst/>
              </a:prstGeom>
              <a:noFill/>
              <a:ln>
                <a:noFill/>
              </a:ln>
            </p:spPr>
          </p:pic>
        </p:grpSp>
      </p:grpSp>
      <p:sp>
        <p:nvSpPr>
          <p:cNvPr id="767" name="Google Shape;767;g334005d1b95_0_88"/>
          <p:cNvSpPr txBox="1"/>
          <p:nvPr/>
        </p:nvSpPr>
        <p:spPr>
          <a:xfrm flipH="1">
            <a:off x="5084425" y="5976175"/>
            <a:ext cx="5341500" cy="738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NZ" sz="600" i="1">
                <a:solidFill>
                  <a:srgbClr val="535353"/>
                </a:solidFill>
              </a:rPr>
              <a:t>Rauika Māngai. (2020). A Guide to Vision Mātauranga: Lessons from Māori Voices in the New Zealand Science Sector. Wellington, NZ: Rauika Māngai.</a:t>
            </a:r>
            <a:br>
              <a:rPr lang="en-NZ" sz="600" i="1">
                <a:solidFill>
                  <a:srgbClr val="535353"/>
                </a:solidFill>
              </a:rPr>
            </a:br>
            <a:r>
              <a:rPr lang="en-NZ" sz="600" i="1">
                <a:solidFill>
                  <a:srgbClr val="535353"/>
                </a:solidFill>
              </a:rPr>
              <a:t>Elkington. B, Jackson. M, Kiddle. R, Mercier. O, Ross. M, Smeaton. J,  Thomas. A (2020). Imagining decolonisation. Bridget Williams Books.</a:t>
            </a:r>
            <a:br>
              <a:rPr lang="en-NZ" sz="600" i="1">
                <a:solidFill>
                  <a:srgbClr val="535353"/>
                </a:solidFill>
              </a:rPr>
            </a:br>
            <a:r>
              <a:rPr lang="en-NZ" sz="600" i="1">
                <a:solidFill>
                  <a:srgbClr val="535353"/>
                </a:solidFill>
              </a:rPr>
              <a:t>Amoamo. M, Kawharu. M, Katharina. (2023). He pou hiringa: Grounding science and technology in te ao Māori. Bridget Williams Books.</a:t>
            </a:r>
            <a:br>
              <a:rPr lang="en-NZ" sz="600" i="1">
                <a:solidFill>
                  <a:srgbClr val="535353"/>
                </a:solidFill>
              </a:rPr>
            </a:br>
            <a:r>
              <a:rPr lang="en-NZ" sz="600" i="1">
                <a:solidFill>
                  <a:srgbClr val="535353"/>
                </a:solidFill>
              </a:rPr>
              <a:t>Predator Free Bay of Plenty. (n.d.). Predator Free BOP teacher resource [PDF]. https://www.predatorfreebop.nz/resources</a:t>
            </a:r>
            <a:br>
              <a:rPr lang="en-NZ" sz="600" i="1">
                <a:solidFill>
                  <a:srgbClr val="535353"/>
                </a:solidFill>
              </a:rPr>
            </a:br>
            <a:r>
              <a:rPr lang="en-NZ" sz="600" i="1">
                <a:solidFill>
                  <a:srgbClr val="535353"/>
                </a:solidFill>
              </a:rPr>
              <a:t>Bay Conservation Alliance. (n.d.). Bay Conservation Alliance website. https://www.bayconservation.nz/</a:t>
            </a:r>
            <a:br>
              <a:rPr lang="en-NZ" sz="600" i="1">
                <a:solidFill>
                  <a:srgbClr val="535353"/>
                </a:solidFill>
              </a:rPr>
            </a:br>
            <a:r>
              <a:rPr lang="en-NZ" sz="600" i="1">
                <a:solidFill>
                  <a:srgbClr val="535353"/>
                </a:solidFill>
              </a:rPr>
              <a:t>Hands On Tauranga. (n.d.). Moa bones (HC1501-14). https://www.handsontauranga.co.nz</a:t>
            </a:r>
            <a:endParaRPr sz="600" i="1">
              <a:solidFill>
                <a:srgbClr val="535353"/>
              </a:solidFill>
            </a:endParaRPr>
          </a:p>
          <a:p>
            <a:pPr marL="0" lvl="0" indent="0" algn="l" rtl="0">
              <a:spcBef>
                <a:spcPts val="0"/>
              </a:spcBef>
              <a:spcAft>
                <a:spcPts val="0"/>
              </a:spcAft>
              <a:buClr>
                <a:schemeClr val="dk1"/>
              </a:buClr>
              <a:buSzPts val="2400"/>
              <a:buFont typeface="Arial"/>
              <a:buNone/>
            </a:pPr>
            <a:r>
              <a:rPr lang="en-NZ" sz="600" i="1">
                <a:solidFill>
                  <a:srgbClr val="535353"/>
                </a:solidFill>
              </a:rPr>
              <a:t>All other images licensed via Adobe Stock.</a:t>
            </a:r>
            <a:endParaRPr sz="600" i="1">
              <a:solidFill>
                <a:srgbClr val="535353"/>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Google Shape;772;g334005d1b95_0_109"/>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spcBef>
                <a:spcPts val="0"/>
              </a:spcBef>
              <a:spcAft>
                <a:spcPts val="0"/>
              </a:spcAft>
              <a:buClr>
                <a:srgbClr val="F37021"/>
              </a:buClr>
              <a:buSzPts val="1800"/>
              <a:buNone/>
            </a:pPr>
            <a:r>
              <a:rPr lang="en-NZ"/>
              <a:t>Where </a:t>
            </a:r>
            <a:r>
              <a:rPr lang="en-NZ" i="1" strike="sngStrike"/>
              <a:t>do</a:t>
            </a:r>
            <a:r>
              <a:rPr lang="en-NZ"/>
              <a:t> did I go next?</a:t>
            </a:r>
            <a:endParaRPr/>
          </a:p>
        </p:txBody>
      </p:sp>
      <p:grpSp>
        <p:nvGrpSpPr>
          <p:cNvPr id="773" name="Google Shape;773;g334005d1b95_0_109"/>
          <p:cNvGrpSpPr/>
          <p:nvPr/>
        </p:nvGrpSpPr>
        <p:grpSpPr>
          <a:xfrm rot="-266688">
            <a:off x="254933" y="1507439"/>
            <a:ext cx="3742072" cy="3843128"/>
            <a:chOff x="1348820" y="1876323"/>
            <a:chExt cx="3166002" cy="3251502"/>
          </a:xfrm>
        </p:grpSpPr>
        <p:pic>
          <p:nvPicPr>
            <p:cNvPr id="774" name="Google Shape;774;g334005d1b95_0_10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5403649">
              <a:off x="1306070" y="1920798"/>
              <a:ext cx="3251504" cy="3162551"/>
            </a:xfrm>
            <a:prstGeom prst="rect">
              <a:avLst/>
            </a:prstGeom>
            <a:noFill/>
            <a:ln>
              <a:noFill/>
            </a:ln>
            <a:effectLst>
              <a:outerShdw blurRad="57150" dist="19050" dir="1800000" algn="bl" rotWithShape="0">
                <a:srgbClr val="000000">
                  <a:alpha val="50000"/>
                </a:srgbClr>
              </a:outerShdw>
            </a:effectLst>
          </p:spPr>
        </p:pic>
        <p:pic>
          <p:nvPicPr>
            <p:cNvPr id="775" name="Google Shape;775;g334005d1b95_0_10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631225" y="2095300"/>
              <a:ext cx="2636700" cy="2423700"/>
            </a:xfrm>
            <a:prstGeom prst="rect">
              <a:avLst/>
            </a:prstGeom>
            <a:noFill/>
            <a:ln>
              <a:noFill/>
            </a:ln>
          </p:spPr>
        </p:pic>
      </p:grpSp>
      <p:sp>
        <p:nvSpPr>
          <p:cNvPr id="776" name="Google Shape;776;g334005d1b95_0_109"/>
          <p:cNvSpPr txBox="1"/>
          <p:nvPr/>
        </p:nvSpPr>
        <p:spPr>
          <a:xfrm flipH="1">
            <a:off x="203975" y="5791675"/>
            <a:ext cx="4575300" cy="9234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NZ" sz="600" i="1">
                <a:solidFill>
                  <a:srgbClr val="535353"/>
                </a:solidFill>
              </a:rPr>
              <a:t>Te Taiao: Māori and the Natural World. Museum of New Zealand Te Papa Tongarewa / Te Papa Press, 2023.</a:t>
            </a:r>
            <a:endParaRPr sz="600" i="1">
              <a:solidFill>
                <a:srgbClr val="535353"/>
              </a:solidFill>
            </a:endParaRPr>
          </a:p>
          <a:p>
            <a:pPr marL="0" marR="0" lvl="0" indent="0" algn="l" rtl="0">
              <a:lnSpc>
                <a:spcPct val="100000"/>
              </a:lnSpc>
              <a:spcBef>
                <a:spcPts val="0"/>
              </a:spcBef>
              <a:spcAft>
                <a:spcPts val="0"/>
              </a:spcAft>
              <a:buClr>
                <a:srgbClr val="000000"/>
              </a:buClr>
              <a:buSzPts val="2400"/>
              <a:buFont typeface="Arial"/>
              <a:buNone/>
            </a:pPr>
            <a:r>
              <a:rPr lang="en-NZ" sz="600" i="1">
                <a:solidFill>
                  <a:srgbClr val="535353"/>
                </a:solidFill>
              </a:rPr>
              <a:t>Flintoff, B. (2014). Taonga pūoro: Singing treasures. Nelson, New Zealand: Potton &amp; Burton.</a:t>
            </a:r>
            <a:br>
              <a:rPr lang="en-NZ" sz="600" i="1">
                <a:solidFill>
                  <a:srgbClr val="535353"/>
                </a:solidFill>
              </a:rPr>
            </a:br>
            <a:r>
              <a:rPr lang="en-NZ" sz="600" i="1">
                <a:solidFill>
                  <a:srgbClr val="535353"/>
                </a:solidFill>
              </a:rPr>
              <a:t>Priestley, R. (Ed.). (2008). The Awa book of New Zealand science. Wellington, New Zealand: Awa Press.</a:t>
            </a:r>
            <a:endParaRPr sz="600" i="1">
              <a:solidFill>
                <a:srgbClr val="535353"/>
              </a:solidFill>
            </a:endParaRPr>
          </a:p>
          <a:p>
            <a:pPr marL="0" marR="0" lvl="0" indent="0" algn="l" rtl="0">
              <a:lnSpc>
                <a:spcPct val="100000"/>
              </a:lnSpc>
              <a:spcBef>
                <a:spcPts val="0"/>
              </a:spcBef>
              <a:spcAft>
                <a:spcPts val="0"/>
              </a:spcAft>
              <a:buClr>
                <a:srgbClr val="000000"/>
              </a:buClr>
              <a:buSzPts val="2400"/>
              <a:buFont typeface="Arial"/>
              <a:buNone/>
            </a:pPr>
            <a:r>
              <a:rPr lang="en-NZ" sz="600" i="1">
                <a:solidFill>
                  <a:srgbClr val="535353"/>
                </a:solidFill>
              </a:rPr>
              <a:t>Gill, M. (2011). The call of the kōkako. New Zealand: New Holland Publishers (NZ) Ltd.</a:t>
            </a:r>
            <a:br>
              <a:rPr lang="en-NZ" sz="600" i="1">
                <a:solidFill>
                  <a:srgbClr val="535353"/>
                </a:solidFill>
              </a:rPr>
            </a:br>
            <a:r>
              <a:rPr lang="en-NZ" sz="600" i="1">
                <a:solidFill>
                  <a:srgbClr val="535353"/>
                </a:solidFill>
              </a:rPr>
              <a:t>Fugill, C. (2016). Te toki me te whao: The story and use of Māori tools. New Zealand: Oratia.</a:t>
            </a:r>
            <a:br>
              <a:rPr lang="en-NZ" sz="600" i="1">
                <a:solidFill>
                  <a:srgbClr val="535353"/>
                </a:solidFill>
              </a:rPr>
            </a:br>
            <a:r>
              <a:rPr lang="en-NZ" sz="600" i="1">
                <a:solidFill>
                  <a:srgbClr val="535353"/>
                </a:solidFill>
              </a:rPr>
              <a:t>Beyer, R., &amp; Wellington, L. (2015). Tamanui: The brave kōkako of Taranaki. Wellington, New Zealand: Huia Publishers.</a:t>
            </a:r>
            <a:br>
              <a:rPr lang="en-NZ" sz="600" i="1">
                <a:solidFill>
                  <a:srgbClr val="535353"/>
                </a:solidFill>
              </a:rPr>
            </a:br>
            <a:r>
              <a:rPr lang="en-NZ" sz="600" i="1">
                <a:solidFill>
                  <a:srgbClr val="535353"/>
                </a:solidFill>
              </a:rPr>
              <a:t>Fuller, G. (2022). He kōrero mō ngā manu o Aotearoa. Auckland, New Zealand: Scholastic New Zealand Ltd.</a:t>
            </a:r>
            <a:br>
              <a:rPr lang="en-NZ" sz="600" i="1">
                <a:solidFill>
                  <a:srgbClr val="535353"/>
                </a:solidFill>
              </a:rPr>
            </a:br>
            <a:r>
              <a:rPr lang="en-NZ" sz="600" i="1">
                <a:solidFill>
                  <a:srgbClr val="535353"/>
                </a:solidFill>
              </a:rPr>
              <a:t>Puketapu-Hetet, E. (2016). Māori weaving: The art of creating Māori textiles. Wellington, New Zealand: Huia Publishers.</a:t>
            </a:r>
            <a:br>
              <a:rPr lang="en-NZ" sz="600" i="1">
                <a:solidFill>
                  <a:srgbClr val="535353"/>
                </a:solidFill>
              </a:rPr>
            </a:br>
            <a:r>
              <a:rPr lang="en-NZ" sz="600" i="1">
                <a:solidFill>
                  <a:srgbClr val="535353"/>
                </a:solidFill>
              </a:rPr>
              <a:t>Tipa, C. (2020). Treasures of Tāne: Plants of Ngāi Tahu. Wellington, New Zealand: Huia Publishers.</a:t>
            </a:r>
            <a:endParaRPr sz="600" i="1">
              <a:solidFill>
                <a:srgbClr val="535353"/>
              </a:solidFill>
            </a:endParaRPr>
          </a:p>
        </p:txBody>
      </p:sp>
      <p:grpSp>
        <p:nvGrpSpPr>
          <p:cNvPr id="777" name="Google Shape;777;g334005d1b95_0_109"/>
          <p:cNvGrpSpPr/>
          <p:nvPr/>
        </p:nvGrpSpPr>
        <p:grpSpPr>
          <a:xfrm>
            <a:off x="7853864" y="1840368"/>
            <a:ext cx="3989756" cy="3680524"/>
            <a:chOff x="7396664" y="1840368"/>
            <a:chExt cx="3989756" cy="3680524"/>
          </a:xfrm>
        </p:grpSpPr>
        <p:grpSp>
          <p:nvGrpSpPr>
            <p:cNvPr id="778" name="Google Shape;778;g334005d1b95_0_109"/>
            <p:cNvGrpSpPr/>
            <p:nvPr/>
          </p:nvGrpSpPr>
          <p:grpSpPr>
            <a:xfrm>
              <a:off x="7425957" y="1840368"/>
              <a:ext cx="3960463" cy="2525569"/>
              <a:chOff x="8430200" y="1505325"/>
              <a:chExt cx="3265823" cy="2082600"/>
            </a:xfrm>
          </p:grpSpPr>
          <p:pic>
            <p:nvPicPr>
              <p:cNvPr id="779" name="Google Shape;779;g334005d1b95_0_109"/>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8430200" y="1505325"/>
                <a:ext cx="3265823" cy="2082600"/>
              </a:xfrm>
              <a:prstGeom prst="rect">
                <a:avLst/>
              </a:prstGeom>
              <a:noFill/>
              <a:ln>
                <a:noFill/>
              </a:ln>
            </p:spPr>
          </p:pic>
          <p:pic>
            <p:nvPicPr>
              <p:cNvPr id="780" name="Google Shape;780;g334005d1b95_0_109"/>
              <p:cNvPicPr preferRelativeResize="0"/>
              <p:nvPr/>
            </p:nvPicPr>
            <p:blipFill>
              <a:blip r:embed="rId6" cstate="screen">
                <a:alphaModFix/>
                <a:extLst>
                  <a:ext uri="{28A0092B-C50C-407E-A947-70E740481C1C}">
                    <a14:useLocalDpi xmlns:a14="http://schemas.microsoft.com/office/drawing/2010/main"/>
                  </a:ext>
                </a:extLst>
              </a:blip>
              <a:stretch>
                <a:fillRect/>
              </a:stretch>
            </p:blipFill>
            <p:spPr>
              <a:xfrm>
                <a:off x="8863525" y="1683500"/>
                <a:ext cx="2388548" cy="1534200"/>
              </a:xfrm>
              <a:prstGeom prst="rect">
                <a:avLst/>
              </a:prstGeom>
              <a:noFill/>
              <a:ln>
                <a:noFill/>
              </a:ln>
            </p:spPr>
          </p:pic>
        </p:grpSp>
        <p:grpSp>
          <p:nvGrpSpPr>
            <p:cNvPr id="781" name="Google Shape;781;g334005d1b95_0_109"/>
            <p:cNvGrpSpPr/>
            <p:nvPr/>
          </p:nvGrpSpPr>
          <p:grpSpPr>
            <a:xfrm rot="962315">
              <a:off x="9561742" y="3349407"/>
              <a:ext cx="1399920" cy="1681859"/>
              <a:chOff x="9462000" y="3822600"/>
              <a:chExt cx="1973349" cy="2370774"/>
            </a:xfrm>
          </p:grpSpPr>
          <p:pic>
            <p:nvPicPr>
              <p:cNvPr id="782" name="Google Shape;782;g334005d1b95_0_109"/>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9534043" y="3893125"/>
                <a:ext cx="1901306" cy="2300249"/>
              </a:xfrm>
              <a:prstGeom prst="rect">
                <a:avLst/>
              </a:prstGeom>
              <a:noFill/>
              <a:ln>
                <a:noFill/>
              </a:ln>
              <a:effectLst>
                <a:outerShdw blurRad="57150" dist="19050" dir="5400000" algn="bl" rotWithShape="0">
                  <a:srgbClr val="000000">
                    <a:alpha val="50000"/>
                  </a:srgbClr>
                </a:outerShdw>
              </a:effectLst>
            </p:spPr>
          </p:pic>
          <p:pic>
            <p:nvPicPr>
              <p:cNvPr id="783" name="Google Shape;783;g334005d1b95_0_109"/>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9510168" y="3857475"/>
                <a:ext cx="1901306" cy="2300249"/>
              </a:xfrm>
              <a:prstGeom prst="rect">
                <a:avLst/>
              </a:prstGeom>
              <a:noFill/>
              <a:ln>
                <a:noFill/>
              </a:ln>
              <a:effectLst>
                <a:outerShdw blurRad="57150" dist="19050" dir="5400000" algn="bl" rotWithShape="0">
                  <a:srgbClr val="000000">
                    <a:alpha val="50000"/>
                  </a:srgbClr>
                </a:outerShdw>
              </a:effectLst>
            </p:spPr>
          </p:pic>
          <p:pic>
            <p:nvPicPr>
              <p:cNvPr id="784" name="Google Shape;784;g334005d1b95_0_109"/>
              <p:cNvPicPr preferRelativeResize="0"/>
              <p:nvPr/>
            </p:nvPicPr>
            <p:blipFill>
              <a:blip r:embed="rId8" cstate="screen">
                <a:alphaModFix/>
                <a:extLst>
                  <a:ext uri="{28A0092B-C50C-407E-A947-70E740481C1C}">
                    <a14:useLocalDpi xmlns:a14="http://schemas.microsoft.com/office/drawing/2010/main"/>
                  </a:ext>
                </a:extLst>
              </a:blip>
              <a:stretch>
                <a:fillRect/>
              </a:stretch>
            </p:blipFill>
            <p:spPr>
              <a:xfrm>
                <a:off x="9462000" y="3822600"/>
                <a:ext cx="1891794" cy="2300249"/>
              </a:xfrm>
              <a:prstGeom prst="rect">
                <a:avLst/>
              </a:prstGeom>
              <a:noFill/>
              <a:ln>
                <a:noFill/>
              </a:ln>
              <a:effectLst>
                <a:outerShdw blurRad="57150" dist="19050" dir="5400000" algn="bl" rotWithShape="0">
                  <a:srgbClr val="000000">
                    <a:alpha val="50000"/>
                  </a:srgbClr>
                </a:outerShdw>
              </a:effectLst>
            </p:spPr>
          </p:pic>
        </p:grpSp>
        <p:grpSp>
          <p:nvGrpSpPr>
            <p:cNvPr id="785" name="Google Shape;785;g334005d1b95_0_109"/>
            <p:cNvGrpSpPr/>
            <p:nvPr/>
          </p:nvGrpSpPr>
          <p:grpSpPr>
            <a:xfrm rot="-727342">
              <a:off x="7554866" y="3625493"/>
              <a:ext cx="1931031" cy="1711724"/>
              <a:chOff x="7729782" y="3513899"/>
              <a:chExt cx="1931034" cy="1711726"/>
            </a:xfrm>
          </p:grpSpPr>
          <p:pic>
            <p:nvPicPr>
              <p:cNvPr id="786" name="Google Shape;786;g334005d1b95_0_109"/>
              <p:cNvPicPr preferRelativeResize="0"/>
              <p:nvPr/>
            </p:nvPicPr>
            <p:blipFill>
              <a:blip r:embed="rId9" cstate="screen">
                <a:alphaModFix/>
                <a:extLst>
                  <a:ext uri="{28A0092B-C50C-407E-A947-70E740481C1C}">
                    <a14:useLocalDpi xmlns:a14="http://schemas.microsoft.com/office/drawing/2010/main"/>
                  </a:ext>
                </a:extLst>
              </a:blip>
              <a:stretch>
                <a:fillRect/>
              </a:stretch>
            </p:blipFill>
            <p:spPr>
              <a:xfrm rot="18">
                <a:off x="7729782" y="3513904"/>
                <a:ext cx="1931034" cy="1711716"/>
              </a:xfrm>
              <a:prstGeom prst="rect">
                <a:avLst/>
              </a:prstGeom>
              <a:noFill/>
              <a:ln>
                <a:noFill/>
              </a:ln>
            </p:spPr>
          </p:pic>
          <p:pic>
            <p:nvPicPr>
              <p:cNvPr id="787" name="Google Shape;787;g334005d1b95_0_109"/>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7836188" y="3627788"/>
                <a:ext cx="1718226" cy="1483951"/>
              </a:xfrm>
              <a:prstGeom prst="rect">
                <a:avLst/>
              </a:prstGeom>
              <a:noFill/>
              <a:ln>
                <a:noFill/>
              </a:ln>
            </p:spPr>
          </p:pic>
        </p:grpSp>
      </p:grpSp>
      <p:pic>
        <p:nvPicPr>
          <p:cNvPr id="788" name="Google Shape;788;g334005d1b95_0_109"/>
          <p:cNvPicPr preferRelativeResize="0"/>
          <p:nvPr/>
        </p:nvPicPr>
        <p:blipFill rotWithShape="1">
          <a:blip r:embed="rId11" cstate="screen">
            <a:alphaModFix/>
            <a:extLst>
              <a:ext uri="{28A0092B-C50C-407E-A947-70E740481C1C}">
                <a14:useLocalDpi xmlns:a14="http://schemas.microsoft.com/office/drawing/2010/main"/>
              </a:ext>
            </a:extLst>
          </a:blip>
          <a:srcRect t="-928"/>
          <a:stretch/>
        </p:blipFill>
        <p:spPr>
          <a:xfrm>
            <a:off x="3935550" y="1321350"/>
            <a:ext cx="4320900" cy="4215300"/>
          </a:xfrm>
          <a:prstGeom prst="ellipse">
            <a:avLst/>
          </a:prstGeom>
          <a:no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sp>
        <p:nvSpPr>
          <p:cNvPr id="789" name="Google Shape;789;g334005d1b95_0_109"/>
          <p:cNvSpPr txBox="1"/>
          <p:nvPr/>
        </p:nvSpPr>
        <p:spPr>
          <a:xfrm flipH="1">
            <a:off x="5084425" y="5976175"/>
            <a:ext cx="5341500" cy="7389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NZ" sz="600" i="1">
                <a:solidFill>
                  <a:srgbClr val="535353"/>
                </a:solidFill>
              </a:rPr>
              <a:t>Rauika Māngai. (2020). A Guide to Vision Mātauranga: Lessons from Māori Voices in the New Zealand Science Sector. Wellington, NZ: Rauika Māngai.</a:t>
            </a:r>
            <a:br>
              <a:rPr lang="en-NZ" sz="600" i="1">
                <a:solidFill>
                  <a:srgbClr val="535353"/>
                </a:solidFill>
              </a:rPr>
            </a:br>
            <a:r>
              <a:rPr lang="en-NZ" sz="600" i="1">
                <a:solidFill>
                  <a:srgbClr val="535353"/>
                </a:solidFill>
              </a:rPr>
              <a:t>Elkington. B, Jackson. M, Kiddle. R, Mercier. O, Ross. M, Smeaton. J,  Thomas. A (2020). Imagining decolonisation. Bridget Williams Books.</a:t>
            </a:r>
            <a:br>
              <a:rPr lang="en-NZ" sz="600" i="1">
                <a:solidFill>
                  <a:srgbClr val="535353"/>
                </a:solidFill>
              </a:rPr>
            </a:br>
            <a:r>
              <a:rPr lang="en-NZ" sz="600" i="1">
                <a:solidFill>
                  <a:srgbClr val="535353"/>
                </a:solidFill>
              </a:rPr>
              <a:t>Amoamo. M, Kawharu. M, Katharina. (2023). He pou hiringa: Grounding science and technology in te ao Māori. Bridget Williams Books.</a:t>
            </a:r>
            <a:br>
              <a:rPr lang="en-NZ" sz="600" i="1">
                <a:solidFill>
                  <a:srgbClr val="535353"/>
                </a:solidFill>
              </a:rPr>
            </a:br>
            <a:r>
              <a:rPr lang="en-NZ" sz="600" i="1">
                <a:solidFill>
                  <a:srgbClr val="535353"/>
                </a:solidFill>
              </a:rPr>
              <a:t>Predator Free Bay of Plenty. (n.d.). Predator Free BOP teacher resource [PDF]. https://www.predatorfreebop.nz/resources</a:t>
            </a:r>
            <a:br>
              <a:rPr lang="en-NZ" sz="600" i="1">
                <a:solidFill>
                  <a:srgbClr val="535353"/>
                </a:solidFill>
              </a:rPr>
            </a:br>
            <a:r>
              <a:rPr lang="en-NZ" sz="600" i="1">
                <a:solidFill>
                  <a:srgbClr val="535353"/>
                </a:solidFill>
              </a:rPr>
              <a:t>Bay Conservation Alliance. (n.d.). Bay Conservation Alliance website. https://www.bayconservation.nz/</a:t>
            </a:r>
            <a:br>
              <a:rPr lang="en-NZ" sz="600" i="1">
                <a:solidFill>
                  <a:srgbClr val="535353"/>
                </a:solidFill>
              </a:rPr>
            </a:br>
            <a:r>
              <a:rPr lang="en-NZ" sz="600" i="1">
                <a:solidFill>
                  <a:srgbClr val="535353"/>
                </a:solidFill>
              </a:rPr>
              <a:t>Hands On Tauranga. (n.d.). Moa bones (HC1501-14). https://www.handsontauranga.co.nz</a:t>
            </a:r>
            <a:endParaRPr sz="600" i="1">
              <a:solidFill>
                <a:srgbClr val="535353"/>
              </a:solidFill>
            </a:endParaRPr>
          </a:p>
          <a:p>
            <a:pPr marL="0" lvl="0" indent="0" algn="l" rtl="0">
              <a:spcBef>
                <a:spcPts val="0"/>
              </a:spcBef>
              <a:spcAft>
                <a:spcPts val="0"/>
              </a:spcAft>
              <a:buClr>
                <a:schemeClr val="dk1"/>
              </a:buClr>
              <a:buSzPts val="2400"/>
              <a:buFont typeface="Arial"/>
              <a:buNone/>
            </a:pPr>
            <a:r>
              <a:rPr lang="en-NZ" sz="600" i="1">
                <a:solidFill>
                  <a:srgbClr val="535353"/>
                </a:solidFill>
              </a:rPr>
              <a:t>All other images licensed via Adobe Stock.</a:t>
            </a:r>
            <a:endParaRPr sz="600" i="1">
              <a:solidFill>
                <a:srgbClr val="535353"/>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g33549c853d4_0_0"/>
          <p:cNvSpPr txBox="1">
            <a:spLocks noGrp="1"/>
          </p:cNvSpPr>
          <p:nvPr>
            <p:ph type="title"/>
          </p:nvPr>
        </p:nvSpPr>
        <p:spPr>
          <a:xfrm>
            <a:off x="838200" y="1"/>
            <a:ext cx="10515600" cy="1350000"/>
          </a:xfrm>
          <a:prstGeom prst="rect">
            <a:avLst/>
          </a:prstGeom>
        </p:spPr>
        <p:txBody>
          <a:bodyPr spcFirstLastPara="1" wrap="square" lIns="0" tIns="0" rIns="0" bIns="0" anchor="ctr" anchorCtr="0">
            <a:normAutofit/>
          </a:bodyPr>
          <a:lstStyle/>
          <a:p>
            <a:pPr marL="0" lvl="0" indent="0" algn="l" rtl="0">
              <a:spcBef>
                <a:spcPts val="0"/>
              </a:spcBef>
              <a:spcAft>
                <a:spcPts val="0"/>
              </a:spcAft>
              <a:buNone/>
            </a:pPr>
            <a:r>
              <a:rPr lang="en-NZ"/>
              <a:t>Why do I love the Knowledge Systems approach?</a:t>
            </a:r>
            <a:endParaRPr/>
          </a:p>
        </p:txBody>
      </p:sp>
      <p:sp>
        <p:nvSpPr>
          <p:cNvPr id="796" name="Google Shape;796;g33549c853d4_0_0"/>
          <p:cNvSpPr txBox="1">
            <a:spLocks noGrp="1"/>
          </p:cNvSpPr>
          <p:nvPr>
            <p:ph type="body" idx="1"/>
          </p:nvPr>
        </p:nvSpPr>
        <p:spPr>
          <a:xfrm>
            <a:off x="838200" y="1825625"/>
            <a:ext cx="10515600" cy="4351200"/>
          </a:xfrm>
          <a:prstGeom prst="rect">
            <a:avLst/>
          </a:prstGeom>
        </p:spPr>
        <p:txBody>
          <a:bodyPr spcFirstLastPara="1" wrap="square" lIns="0" tIns="0" rIns="0" bIns="0" anchor="t" anchorCtr="0">
            <a:normAutofit/>
          </a:bodyPr>
          <a:lstStyle/>
          <a:p>
            <a:pPr marL="0" lvl="0" indent="0" algn="l" rtl="0">
              <a:spcBef>
                <a:spcPts val="1000"/>
              </a:spcBef>
              <a:spcAft>
                <a:spcPts val="0"/>
              </a:spcAft>
              <a:buNone/>
            </a:pPr>
            <a:r>
              <a:rPr lang="en-NZ" sz="2500"/>
              <a:t>Bringing values into play</a:t>
            </a:r>
            <a:endParaRPr sz="2500"/>
          </a:p>
          <a:p>
            <a:pPr marL="0" lvl="0" indent="0" algn="l" rtl="0">
              <a:spcBef>
                <a:spcPts val="1000"/>
              </a:spcBef>
              <a:spcAft>
                <a:spcPts val="0"/>
              </a:spcAft>
              <a:buNone/>
            </a:pPr>
            <a:endParaRPr sz="2500"/>
          </a:p>
          <a:p>
            <a:pPr marL="0" lvl="0" indent="0" algn="l" rtl="0">
              <a:spcBef>
                <a:spcPts val="1000"/>
              </a:spcBef>
              <a:spcAft>
                <a:spcPts val="0"/>
              </a:spcAft>
              <a:buNone/>
            </a:pPr>
            <a:r>
              <a:rPr lang="en-NZ" sz="2500"/>
              <a:t>More than one way of knowing; adds richness to how we make sense of the world</a:t>
            </a:r>
            <a:endParaRPr sz="2500"/>
          </a:p>
          <a:p>
            <a:pPr marL="0" lvl="0" indent="0" algn="l" rtl="0">
              <a:spcBef>
                <a:spcPts val="1000"/>
              </a:spcBef>
              <a:spcAft>
                <a:spcPts val="0"/>
              </a:spcAft>
              <a:buNone/>
            </a:pPr>
            <a:endParaRPr sz="2500"/>
          </a:p>
          <a:p>
            <a:pPr marL="0" lvl="0" indent="0" algn="l" rtl="0">
              <a:spcBef>
                <a:spcPts val="1000"/>
              </a:spcBef>
              <a:spcAft>
                <a:spcPts val="0"/>
              </a:spcAft>
              <a:buNone/>
            </a:pPr>
            <a:r>
              <a:rPr lang="en-NZ" sz="2500"/>
              <a:t>World view - examining another can inform your own (making the invisible visible)</a:t>
            </a:r>
            <a:endParaRPr sz="2500"/>
          </a:p>
          <a:p>
            <a:pPr marL="0" lvl="0" indent="0" algn="l" rtl="0">
              <a:spcBef>
                <a:spcPts val="1000"/>
              </a:spcBef>
              <a:spcAft>
                <a:spcPts val="0"/>
              </a:spcAft>
              <a:buNone/>
            </a:pPr>
            <a:endParaRPr sz="2500"/>
          </a:p>
          <a:p>
            <a:pPr marL="0" lvl="0" indent="0" algn="l" rtl="0">
              <a:spcBef>
                <a:spcPts val="1000"/>
              </a:spcBef>
              <a:spcAft>
                <a:spcPts val="0"/>
              </a:spcAft>
              <a:buNone/>
            </a:pPr>
            <a:r>
              <a:rPr lang="en-NZ" sz="2500"/>
              <a:t>A different way of ‘being’ in the world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48"/>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F37021"/>
              </a:buClr>
              <a:buSzPts val="1800"/>
              <a:buNone/>
            </a:pPr>
            <a:r>
              <a:rPr lang="en-NZ" sz="4000">
                <a:latin typeface="Arial"/>
                <a:ea typeface="Arial"/>
                <a:cs typeface="Arial"/>
                <a:sym typeface="Arial"/>
              </a:rPr>
              <a:t>Do: </a:t>
            </a:r>
            <a:r>
              <a:rPr lang="en-NZ" sz="4000"/>
              <a:t>Enjoy the learning opportunity</a:t>
            </a:r>
            <a:endParaRPr sz="4000"/>
          </a:p>
        </p:txBody>
      </p:sp>
      <p:sp>
        <p:nvSpPr>
          <p:cNvPr id="802" name="Google Shape;802;p48"/>
          <p:cNvSpPr txBox="1">
            <a:spLocks noGrp="1"/>
          </p:cNvSpPr>
          <p:nvPr>
            <p:ph type="body" idx="1"/>
          </p:nvPr>
        </p:nvSpPr>
        <p:spPr>
          <a:xfrm>
            <a:off x="838200" y="1825625"/>
            <a:ext cx="10515600" cy="4351338"/>
          </a:xfrm>
          <a:prstGeom prst="rect">
            <a:avLst/>
          </a:prstGeom>
          <a:noFill/>
          <a:ln>
            <a:noFill/>
          </a:ln>
        </p:spPr>
        <p:txBody>
          <a:bodyPr spcFirstLastPara="1" wrap="square" lIns="0" tIns="0" rIns="0" bIns="0" anchor="t" anchorCtr="0">
            <a:noAutofit/>
          </a:bodyPr>
          <a:lstStyle/>
          <a:p>
            <a:pPr marL="457200" lvl="0" indent="-384175" algn="l" rtl="0">
              <a:lnSpc>
                <a:spcPct val="130000"/>
              </a:lnSpc>
              <a:spcBef>
                <a:spcPts val="1000"/>
              </a:spcBef>
              <a:spcAft>
                <a:spcPts val="0"/>
              </a:spcAft>
              <a:buSzPts val="2450"/>
              <a:buChar char="●"/>
            </a:pPr>
            <a:r>
              <a:rPr lang="en-NZ" sz="2450"/>
              <a:t>Work out why this matters to you, and why it matters to include in your teaching programme </a:t>
            </a:r>
            <a:endParaRPr sz="2450"/>
          </a:p>
          <a:p>
            <a:pPr marL="457200" lvl="0" indent="0" algn="l" rtl="0">
              <a:lnSpc>
                <a:spcPct val="130000"/>
              </a:lnSpc>
              <a:spcBef>
                <a:spcPts val="1000"/>
              </a:spcBef>
              <a:spcAft>
                <a:spcPts val="0"/>
              </a:spcAft>
              <a:buNone/>
            </a:pPr>
            <a:endParaRPr sz="2450"/>
          </a:p>
          <a:p>
            <a:pPr marL="457200" lvl="0" indent="-384175" algn="l" rtl="0">
              <a:lnSpc>
                <a:spcPct val="130000"/>
              </a:lnSpc>
              <a:spcBef>
                <a:spcPts val="1000"/>
              </a:spcBef>
              <a:spcAft>
                <a:spcPts val="0"/>
              </a:spcAft>
              <a:buSzPts val="2450"/>
              <a:buChar char="●"/>
            </a:pPr>
            <a:r>
              <a:rPr lang="en-NZ" sz="2450"/>
              <a:t>You are not expected to know all things mātauranga Māori, a good start will be to consider what a Māori world view might look like</a:t>
            </a:r>
            <a:endParaRPr sz="2450"/>
          </a:p>
          <a:p>
            <a:pPr marL="0" lvl="0" indent="0" algn="l" rtl="0">
              <a:lnSpc>
                <a:spcPct val="130000"/>
              </a:lnSpc>
              <a:spcBef>
                <a:spcPts val="1000"/>
              </a:spcBef>
              <a:spcAft>
                <a:spcPts val="0"/>
              </a:spcAft>
              <a:buNone/>
            </a:pPr>
            <a:endParaRPr sz="2450"/>
          </a:p>
          <a:p>
            <a:pPr marL="457200" lvl="0" indent="-384175" algn="l" rtl="0">
              <a:lnSpc>
                <a:spcPct val="130000"/>
              </a:lnSpc>
              <a:spcBef>
                <a:spcPts val="1000"/>
              </a:spcBef>
              <a:spcAft>
                <a:spcPts val="0"/>
              </a:spcAft>
              <a:buSzPts val="2450"/>
              <a:buChar char="●"/>
            </a:pPr>
            <a:r>
              <a:rPr lang="en-NZ" sz="2450"/>
              <a:t>Mātauranga Māori is very discoverable, all Iwi have websites</a:t>
            </a:r>
            <a:endParaRPr sz="2450"/>
          </a:p>
          <a:p>
            <a:pPr marL="457200" lvl="0" indent="0" algn="l" rtl="0">
              <a:lnSpc>
                <a:spcPct val="130000"/>
              </a:lnSpc>
              <a:spcBef>
                <a:spcPts val="1000"/>
              </a:spcBef>
              <a:spcAft>
                <a:spcPts val="0"/>
              </a:spcAft>
              <a:buNone/>
            </a:pPr>
            <a:endParaRPr sz="2050"/>
          </a:p>
          <a:p>
            <a:pPr marL="457200" lvl="0" indent="0" algn="l" rtl="0">
              <a:lnSpc>
                <a:spcPct val="130000"/>
              </a:lnSpc>
              <a:spcBef>
                <a:spcPts val="1000"/>
              </a:spcBef>
              <a:spcAft>
                <a:spcPts val="0"/>
              </a:spcAft>
              <a:buSzPts val="1018"/>
              <a:buNone/>
            </a:pPr>
            <a:endParaRPr sz="185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g33087a68da0_0_0"/>
          <p:cNvSpPr txBox="1">
            <a:spLocks noGrp="1"/>
          </p:cNvSpPr>
          <p:nvPr>
            <p:ph type="title"/>
          </p:nvPr>
        </p:nvSpPr>
        <p:spPr>
          <a:xfrm>
            <a:off x="838200" y="1"/>
            <a:ext cx="10515600" cy="1350000"/>
          </a:xfrm>
          <a:prstGeom prst="rect">
            <a:avLst/>
          </a:prstGeom>
        </p:spPr>
        <p:txBody>
          <a:bodyPr spcFirstLastPara="1" wrap="square" lIns="0" tIns="0" rIns="0" bIns="0" anchor="ctr" anchorCtr="0">
            <a:normAutofit/>
          </a:bodyPr>
          <a:lstStyle/>
          <a:p>
            <a:pPr marL="0" lvl="0" indent="0" algn="l" rtl="0">
              <a:spcBef>
                <a:spcPts val="0"/>
              </a:spcBef>
              <a:spcAft>
                <a:spcPts val="0"/>
              </a:spcAft>
              <a:buClr>
                <a:srgbClr val="F37021"/>
              </a:buClr>
              <a:buSzPts val="1800"/>
              <a:buFont typeface="Arial"/>
              <a:buNone/>
            </a:pPr>
            <a:r>
              <a:rPr lang="en-NZ" sz="4000"/>
              <a:t>Do: Enjoy the learning opportunity</a:t>
            </a:r>
            <a:endParaRPr sz="4000"/>
          </a:p>
          <a:p>
            <a:pPr marL="0" lvl="0" indent="0" algn="l" rtl="0">
              <a:spcBef>
                <a:spcPts val="0"/>
              </a:spcBef>
              <a:spcAft>
                <a:spcPts val="0"/>
              </a:spcAft>
              <a:buNone/>
            </a:pPr>
            <a:r>
              <a:rPr lang="en-NZ" sz="2500"/>
              <a:t>Contd</a:t>
            </a:r>
            <a:endParaRPr sz="2500"/>
          </a:p>
        </p:txBody>
      </p:sp>
      <p:sp>
        <p:nvSpPr>
          <p:cNvPr id="809" name="Google Shape;809;g33087a68da0_0_0"/>
          <p:cNvSpPr txBox="1">
            <a:spLocks noGrp="1"/>
          </p:cNvSpPr>
          <p:nvPr>
            <p:ph type="body" idx="1"/>
          </p:nvPr>
        </p:nvSpPr>
        <p:spPr>
          <a:xfrm>
            <a:off x="838200" y="1825625"/>
            <a:ext cx="10515600" cy="4351200"/>
          </a:xfrm>
          <a:prstGeom prst="rect">
            <a:avLst/>
          </a:prstGeom>
        </p:spPr>
        <p:txBody>
          <a:bodyPr spcFirstLastPara="1" wrap="square" lIns="0" tIns="0" rIns="0" bIns="0" anchor="t" anchorCtr="0">
            <a:normAutofit/>
          </a:bodyPr>
          <a:lstStyle/>
          <a:p>
            <a:pPr marL="457200" lvl="0" indent="-361950" algn="l" rtl="0">
              <a:lnSpc>
                <a:spcPct val="150000"/>
              </a:lnSpc>
              <a:spcBef>
                <a:spcPts val="1000"/>
              </a:spcBef>
              <a:spcAft>
                <a:spcPts val="0"/>
              </a:spcAft>
              <a:buSzPts val="2100"/>
              <a:buChar char="●"/>
            </a:pPr>
            <a:r>
              <a:rPr lang="en-NZ" sz="2100"/>
              <a:t>Do your own research as you would for any other knowledge &amp; understanding you are seeking</a:t>
            </a:r>
            <a:endParaRPr sz="2100"/>
          </a:p>
          <a:p>
            <a:pPr marL="457200" lvl="0" indent="-361950" algn="l" rtl="0">
              <a:lnSpc>
                <a:spcPct val="150000"/>
              </a:lnSpc>
              <a:spcBef>
                <a:spcPts val="0"/>
              </a:spcBef>
              <a:spcAft>
                <a:spcPts val="0"/>
              </a:spcAft>
              <a:buSzPts val="2100"/>
              <a:buChar char="●"/>
            </a:pPr>
            <a:r>
              <a:rPr lang="en-NZ" sz="2100"/>
              <a:t>Be humble with the knowledge and understandings you are developing, acknowledge the knowledge and understandings your Māori students may or may not have</a:t>
            </a:r>
            <a:endParaRPr sz="2100"/>
          </a:p>
          <a:p>
            <a:pPr marL="457200" lvl="0" indent="-361950" algn="l" rtl="0">
              <a:lnSpc>
                <a:spcPct val="150000"/>
              </a:lnSpc>
              <a:spcBef>
                <a:spcPts val="0"/>
              </a:spcBef>
              <a:spcAft>
                <a:spcPts val="0"/>
              </a:spcAft>
              <a:buSzPts val="2100"/>
              <a:buChar char="●"/>
            </a:pPr>
            <a:r>
              <a:rPr lang="en-NZ" sz="2100"/>
              <a:t>Build on the knowledge you have over time, acknowledging how you know this, and having an awareness of what you may not yet know, check your understandings with others</a:t>
            </a:r>
            <a:endParaRPr sz="2100"/>
          </a:p>
          <a:p>
            <a:pPr marL="457200" lvl="0" indent="-361950" algn="l" rtl="0">
              <a:lnSpc>
                <a:spcPct val="150000"/>
              </a:lnSpc>
              <a:spcBef>
                <a:spcPts val="0"/>
              </a:spcBef>
              <a:spcAft>
                <a:spcPts val="0"/>
              </a:spcAft>
              <a:buSzPts val="2100"/>
              <a:buChar char="●"/>
            </a:pPr>
            <a:r>
              <a:rPr lang="en-NZ" sz="2100"/>
              <a:t>As with all that we teach our students…it must be worth knowing</a:t>
            </a:r>
            <a:endParaRPr sz="21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9"/>
          <p:cNvSpPr txBox="1">
            <a:spLocks noGrp="1"/>
          </p:cNvSpPr>
          <p:nvPr>
            <p:ph type="body" idx="1"/>
          </p:nvPr>
        </p:nvSpPr>
        <p:spPr>
          <a:xfrm>
            <a:off x="838200" y="626525"/>
            <a:ext cx="5073300" cy="4351200"/>
          </a:xfrm>
          <a:prstGeom prst="rect">
            <a:avLst/>
          </a:prstGeom>
          <a:noFill/>
          <a:ln>
            <a:noFill/>
          </a:ln>
        </p:spPr>
        <p:txBody>
          <a:bodyPr spcFirstLastPara="1" wrap="square" lIns="0" tIns="0" rIns="0" bIns="0" anchor="t" anchorCtr="0">
            <a:normAutofit lnSpcReduction="10000"/>
          </a:bodyPr>
          <a:lstStyle/>
          <a:p>
            <a:pPr marL="457200" lvl="0" indent="-228600" algn="l" rtl="0">
              <a:spcBef>
                <a:spcPts val="1000"/>
              </a:spcBef>
              <a:spcAft>
                <a:spcPts val="0"/>
              </a:spcAft>
              <a:buClr>
                <a:schemeClr val="dk1"/>
              </a:buClr>
              <a:buSzPts val="1100"/>
              <a:buFont typeface="Arial"/>
              <a:buNone/>
            </a:pPr>
            <a:r>
              <a:rPr lang="en-NZ" sz="2800"/>
              <a:t>Ko Lian Soh tōku ingoa.</a:t>
            </a:r>
            <a:br>
              <a:rPr lang="en-NZ" sz="2800"/>
            </a:br>
            <a:endParaRPr sz="2800"/>
          </a:p>
          <a:p>
            <a:pPr marL="457200" lvl="0" indent="-228600" algn="l" rtl="0">
              <a:spcBef>
                <a:spcPts val="1000"/>
              </a:spcBef>
              <a:spcAft>
                <a:spcPts val="0"/>
              </a:spcAft>
              <a:buClr>
                <a:schemeClr val="dk1"/>
              </a:buClr>
              <a:buSzPts val="1100"/>
              <a:buFont typeface="Arial"/>
              <a:buNone/>
            </a:pPr>
            <a:r>
              <a:rPr lang="en-NZ" sz="2800"/>
              <a:t>I whānau au ki Singapore.</a:t>
            </a:r>
            <a:br>
              <a:rPr lang="en-NZ" sz="2800"/>
            </a:br>
            <a:endParaRPr sz="2800"/>
          </a:p>
          <a:p>
            <a:pPr marL="457200" lvl="0" indent="-228600" algn="l" rtl="0">
              <a:spcBef>
                <a:spcPts val="1000"/>
              </a:spcBef>
              <a:spcAft>
                <a:spcPts val="0"/>
              </a:spcAft>
              <a:buClr>
                <a:schemeClr val="dk1"/>
              </a:buClr>
              <a:buSzPts val="1100"/>
              <a:buFont typeface="Arial"/>
              <a:buNone/>
            </a:pPr>
            <a:r>
              <a:rPr lang="en-NZ" sz="2800"/>
              <a:t>I tupu ake au ki Tāmaki Makaurau.</a:t>
            </a:r>
            <a:br>
              <a:rPr lang="en-NZ" sz="2800"/>
            </a:br>
            <a:endParaRPr sz="2800"/>
          </a:p>
          <a:p>
            <a:pPr marL="457200" lvl="0" indent="-228600" algn="l" rtl="0">
              <a:spcBef>
                <a:spcPts val="1000"/>
              </a:spcBef>
              <a:spcAft>
                <a:spcPts val="0"/>
              </a:spcAft>
              <a:buClr>
                <a:schemeClr val="dk1"/>
              </a:buClr>
              <a:buSzPts val="1100"/>
              <a:buFont typeface="Arial"/>
              <a:buNone/>
            </a:pPr>
            <a:r>
              <a:rPr lang="en-NZ" sz="2800"/>
              <a:t>Kei Pāpāmoa tōku kāinga.</a:t>
            </a:r>
            <a:br>
              <a:rPr lang="en-NZ" sz="2800"/>
            </a:br>
            <a:endParaRPr sz="2800"/>
          </a:p>
          <a:p>
            <a:pPr marL="457200" lvl="0" indent="-228600" algn="l" rtl="0">
              <a:lnSpc>
                <a:spcPct val="90000"/>
              </a:lnSpc>
              <a:spcBef>
                <a:spcPts val="1000"/>
              </a:spcBef>
              <a:spcAft>
                <a:spcPts val="0"/>
              </a:spcAft>
              <a:buClr>
                <a:schemeClr val="dk1"/>
              </a:buClr>
              <a:buSzPts val="2000"/>
              <a:buFont typeface="Arial"/>
              <a:buNone/>
            </a:pPr>
            <a:r>
              <a:rPr lang="en-NZ" sz="2800"/>
              <a:t>Kei te mihi ai ki nga iwi Māori</a:t>
            </a:r>
            <a:endParaRPr sz="2800"/>
          </a:p>
        </p:txBody>
      </p:sp>
      <p:pic>
        <p:nvPicPr>
          <p:cNvPr id="183" name="Google Shape;183;p3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395175" y="626525"/>
            <a:ext cx="5192149" cy="1788125"/>
          </a:xfrm>
          <a:prstGeom prst="rect">
            <a:avLst/>
          </a:prstGeom>
          <a:noFill/>
          <a:ln>
            <a:noFill/>
          </a:ln>
        </p:spPr>
      </p:pic>
      <p:pic>
        <p:nvPicPr>
          <p:cNvPr id="184" name="Google Shape;184;p39"/>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395175" y="2956200"/>
            <a:ext cx="5192149" cy="2523886"/>
          </a:xfrm>
          <a:prstGeom prst="rect">
            <a:avLst/>
          </a:prstGeom>
          <a:noFill/>
          <a:ln>
            <a:noFill/>
          </a:ln>
        </p:spPr>
      </p:pic>
      <p:sp>
        <p:nvSpPr>
          <p:cNvPr id="185" name="Google Shape;185;p39"/>
          <p:cNvSpPr txBox="1"/>
          <p:nvPr/>
        </p:nvSpPr>
        <p:spPr>
          <a:xfrm flipH="1">
            <a:off x="189200" y="6382325"/>
            <a:ext cx="5341500" cy="2769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chemeClr val="dk1"/>
              </a:buClr>
              <a:buSzPts val="2400"/>
              <a:buFont typeface="Arial"/>
              <a:buNone/>
            </a:pPr>
            <a:br>
              <a:rPr lang="en-NZ" sz="600" i="1">
                <a:solidFill>
                  <a:srgbClr val="535353"/>
                </a:solidFill>
              </a:rPr>
            </a:br>
            <a:r>
              <a:rPr lang="en-NZ" sz="600" i="1">
                <a:solidFill>
                  <a:srgbClr val="535353"/>
                </a:solidFill>
              </a:rPr>
              <a:t>Images from personal collection.</a:t>
            </a:r>
            <a:endParaRPr sz="600" i="1">
              <a:solidFill>
                <a:srgbClr val="535353"/>
              </a:solidFill>
            </a:endParaRPr>
          </a:p>
        </p:txBody>
      </p:sp>
      <p:sp>
        <p:nvSpPr>
          <p:cNvPr id="2" name="TextBox 1">
            <a:extLst>
              <a:ext uri="{FF2B5EF4-FFF2-40B4-BE49-F238E27FC236}">
                <a16:creationId xmlns:a16="http://schemas.microsoft.com/office/drawing/2014/main" id="{B80F88E2-2237-8300-78C3-A42898CFFFC7}"/>
              </a:ext>
            </a:extLst>
          </p:cNvPr>
          <p:cNvSpPr txBox="1"/>
          <p:nvPr/>
        </p:nvSpPr>
        <p:spPr>
          <a:xfrm>
            <a:off x="6394412" y="5230879"/>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FFFFFF"/>
                </a:solidFill>
                <a:latin typeface="Verdana"/>
                <a:ea typeface="Verdana"/>
              </a:rPr>
              <a:t>© Lian Soh </a:t>
            </a:r>
          </a:p>
        </p:txBody>
      </p:sp>
      <p:sp>
        <p:nvSpPr>
          <p:cNvPr id="3" name="TextBox 2">
            <a:extLst>
              <a:ext uri="{FF2B5EF4-FFF2-40B4-BE49-F238E27FC236}">
                <a16:creationId xmlns:a16="http://schemas.microsoft.com/office/drawing/2014/main" id="{6744BF86-E2EB-CC61-5095-EE306247260C}"/>
              </a:ext>
            </a:extLst>
          </p:cNvPr>
          <p:cNvSpPr txBox="1"/>
          <p:nvPr/>
        </p:nvSpPr>
        <p:spPr>
          <a:xfrm>
            <a:off x="6391020" y="2165383"/>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FFFFFF"/>
                </a:solidFill>
                <a:latin typeface="Verdana"/>
              </a:rPr>
              <a:t>© Lian Soh</a:t>
            </a:r>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pic>
        <p:nvPicPr>
          <p:cNvPr id="814" name="Google Shape;814;g333af0a5126_0_3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157901" y="2192725"/>
            <a:ext cx="1307099" cy="1711149"/>
          </a:xfrm>
          <a:prstGeom prst="rect">
            <a:avLst/>
          </a:prstGeom>
          <a:noFill/>
          <a:ln>
            <a:noFill/>
          </a:ln>
        </p:spPr>
      </p:pic>
      <p:pic>
        <p:nvPicPr>
          <p:cNvPr id="815" name="Google Shape;815;g333af0a5126_0_3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4541157" y="2192725"/>
            <a:ext cx="1855766" cy="2477080"/>
          </a:xfrm>
          <a:prstGeom prst="rect">
            <a:avLst/>
          </a:prstGeom>
          <a:noFill/>
          <a:ln>
            <a:noFill/>
          </a:ln>
        </p:spPr>
      </p:pic>
      <p:pic>
        <p:nvPicPr>
          <p:cNvPr id="816" name="Google Shape;816;g333af0a5126_0_3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502663" y="2192725"/>
            <a:ext cx="2257237" cy="1955159"/>
          </a:xfrm>
          <a:prstGeom prst="rect">
            <a:avLst/>
          </a:prstGeom>
          <a:noFill/>
          <a:ln>
            <a:noFill/>
          </a:ln>
        </p:spPr>
      </p:pic>
      <p:pic>
        <p:nvPicPr>
          <p:cNvPr id="817" name="Google Shape;817;g333af0a5126_0_33"/>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177028" y="3988765"/>
            <a:ext cx="2295699" cy="1955152"/>
          </a:xfrm>
          <a:prstGeom prst="rect">
            <a:avLst/>
          </a:prstGeom>
          <a:noFill/>
          <a:ln>
            <a:noFill/>
          </a:ln>
        </p:spPr>
      </p:pic>
      <p:pic>
        <p:nvPicPr>
          <p:cNvPr id="818" name="Google Shape;818;g333af0a5126_0_33"/>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0" y="3988766"/>
            <a:ext cx="2108605" cy="1955152"/>
          </a:xfrm>
          <a:prstGeom prst="rect">
            <a:avLst/>
          </a:prstGeom>
          <a:noFill/>
          <a:ln>
            <a:noFill/>
          </a:ln>
        </p:spPr>
      </p:pic>
      <p:pic>
        <p:nvPicPr>
          <p:cNvPr id="819" name="Google Shape;819;g333af0a5126_0_33"/>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541148" y="4747050"/>
            <a:ext cx="1855767" cy="1196869"/>
          </a:xfrm>
          <a:prstGeom prst="rect">
            <a:avLst/>
          </a:prstGeom>
          <a:noFill/>
          <a:ln>
            <a:noFill/>
          </a:ln>
        </p:spPr>
      </p:pic>
      <p:pic>
        <p:nvPicPr>
          <p:cNvPr id="820" name="Google Shape;820;g333af0a5126_0_33"/>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502650" y="4237350"/>
            <a:ext cx="2631199" cy="1711150"/>
          </a:xfrm>
          <a:prstGeom prst="rect">
            <a:avLst/>
          </a:prstGeom>
          <a:noFill/>
          <a:ln>
            <a:noFill/>
          </a:ln>
        </p:spPr>
      </p:pic>
      <p:sp>
        <p:nvSpPr>
          <p:cNvPr id="821" name="Google Shape;821;g333af0a5126_0_33"/>
          <p:cNvSpPr txBox="1"/>
          <p:nvPr/>
        </p:nvSpPr>
        <p:spPr>
          <a:xfrm flipH="1">
            <a:off x="189300" y="6374975"/>
            <a:ext cx="6946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NZ" sz="600" i="1">
                <a:solidFill>
                  <a:srgbClr val="535353"/>
                </a:solidFill>
              </a:rPr>
              <a:t>Organisation for Economic Co-operation and Development. (2023). Agency in the Anthropocene. https://doi.org/10.1787/8d3b6cfa-en</a:t>
            </a:r>
            <a:br>
              <a:rPr lang="en-NZ" sz="600" i="1"/>
            </a:br>
            <a:r>
              <a:rPr lang="en-NZ" sz="600" i="1">
                <a:solidFill>
                  <a:srgbClr val="535353"/>
                </a:solidFill>
              </a:rPr>
              <a:t>Private collection of photographs from </a:t>
            </a:r>
            <a:r>
              <a:rPr lang="en-NZ" sz="600" i="1" err="1">
                <a:solidFill>
                  <a:srgbClr val="535353"/>
                </a:solidFill>
              </a:rPr>
              <a:t>Te</a:t>
            </a:r>
            <a:r>
              <a:rPr lang="en-NZ" sz="600" i="1">
                <a:solidFill>
                  <a:srgbClr val="535353"/>
                </a:solidFill>
              </a:rPr>
              <a:t> Ara o Wairakei stormwater reserve, </a:t>
            </a:r>
            <a:r>
              <a:rPr lang="en-NZ" sz="600" i="1" err="1">
                <a:solidFill>
                  <a:srgbClr val="535353"/>
                </a:solidFill>
              </a:rPr>
              <a:t>Pāpāmoa</a:t>
            </a:r>
            <a:r>
              <a:rPr lang="en-NZ" sz="600" i="1">
                <a:solidFill>
                  <a:srgbClr val="535353"/>
                </a:solidFill>
              </a:rPr>
              <a:t> College learning spaces, </a:t>
            </a:r>
            <a:r>
              <a:rPr lang="en-NZ" sz="600" i="1" err="1">
                <a:solidFill>
                  <a:srgbClr val="535353"/>
                </a:solidFill>
              </a:rPr>
              <a:t>Kaituna</a:t>
            </a:r>
            <a:r>
              <a:rPr lang="en-NZ" sz="600" i="1">
                <a:solidFill>
                  <a:srgbClr val="535353"/>
                </a:solidFill>
              </a:rPr>
              <a:t> River, </a:t>
            </a:r>
            <a:r>
              <a:rPr lang="en-NZ" sz="600" i="1" err="1">
                <a:solidFill>
                  <a:srgbClr val="535353"/>
                </a:solidFill>
              </a:rPr>
              <a:t>Ōtūmoetai</a:t>
            </a:r>
            <a:r>
              <a:rPr lang="en-NZ" sz="600" i="1">
                <a:solidFill>
                  <a:srgbClr val="535353"/>
                </a:solidFill>
              </a:rPr>
              <a:t>, </a:t>
            </a:r>
            <a:r>
              <a:rPr lang="en-NZ" sz="600" i="1" err="1">
                <a:solidFill>
                  <a:srgbClr val="535353"/>
                </a:solidFill>
              </a:rPr>
              <a:t>Pāpāmoa</a:t>
            </a:r>
            <a:r>
              <a:rPr lang="en-NZ" sz="600" i="1">
                <a:solidFill>
                  <a:srgbClr val="535353"/>
                </a:solidFill>
              </a:rPr>
              <a:t> Hills Regional Park</a:t>
            </a:r>
            <a:br>
              <a:rPr lang="en-NZ" sz="600" i="1"/>
            </a:br>
            <a:r>
              <a:rPr lang="en-NZ" sz="600" i="1">
                <a:solidFill>
                  <a:srgbClr val="535353"/>
                </a:solidFill>
              </a:rPr>
              <a:t>Further acknowledgements: Trap boxes by </a:t>
            </a:r>
            <a:r>
              <a:rPr lang="en-NZ" sz="600" i="1" err="1">
                <a:solidFill>
                  <a:srgbClr val="535353"/>
                </a:solidFill>
              </a:rPr>
              <a:t>Pāpāmoa</a:t>
            </a:r>
            <a:r>
              <a:rPr lang="en-NZ" sz="600" i="1">
                <a:solidFill>
                  <a:srgbClr val="535353"/>
                </a:solidFill>
              </a:rPr>
              <a:t> College Technology Department, Trees 4 Survival </a:t>
            </a:r>
            <a:endParaRPr sz="600" i="1">
              <a:solidFill>
                <a:srgbClr val="535353"/>
              </a:solidFill>
            </a:endParaRPr>
          </a:p>
        </p:txBody>
      </p:sp>
      <p:pic>
        <p:nvPicPr>
          <p:cNvPr id="822" name="Google Shape;822;g333af0a5126_0_33"/>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865650" y="2192725"/>
            <a:ext cx="3326351" cy="1955150"/>
          </a:xfrm>
          <a:prstGeom prst="rect">
            <a:avLst/>
          </a:prstGeom>
          <a:noFill/>
          <a:ln>
            <a:noFill/>
          </a:ln>
        </p:spPr>
      </p:pic>
      <p:pic>
        <p:nvPicPr>
          <p:cNvPr id="823" name="Google Shape;823;g333af0a5126_0_33"/>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9239575" y="4232776"/>
            <a:ext cx="2952424" cy="1711148"/>
          </a:xfrm>
          <a:prstGeom prst="rect">
            <a:avLst/>
          </a:prstGeom>
          <a:noFill/>
          <a:ln>
            <a:noFill/>
          </a:ln>
        </p:spPr>
      </p:pic>
      <p:sp>
        <p:nvSpPr>
          <p:cNvPr id="824" name="Google Shape;824;g333af0a5126_0_33"/>
          <p:cNvSpPr txBox="1">
            <a:spLocks noGrp="1"/>
          </p:cNvSpPr>
          <p:nvPr>
            <p:ph type="title"/>
          </p:nvPr>
        </p:nvSpPr>
        <p:spPr>
          <a:xfrm>
            <a:off x="1774350" y="270700"/>
            <a:ext cx="9503400" cy="8406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37021"/>
              </a:buClr>
              <a:buSzPts val="1620"/>
              <a:buNone/>
            </a:pPr>
            <a:r>
              <a:rPr lang="en-NZ" sz="2000"/>
              <a:t>Use local contexts </a:t>
            </a:r>
            <a:endParaRPr sz="2000"/>
          </a:p>
        </p:txBody>
      </p:sp>
      <p:sp>
        <p:nvSpPr>
          <p:cNvPr id="825" name="Google Shape;825;g333af0a5126_0_33"/>
          <p:cNvSpPr txBox="1">
            <a:spLocks noGrp="1"/>
          </p:cNvSpPr>
          <p:nvPr>
            <p:ph type="title"/>
          </p:nvPr>
        </p:nvSpPr>
        <p:spPr>
          <a:xfrm>
            <a:off x="475400" y="203200"/>
            <a:ext cx="1307100" cy="9756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37021"/>
              </a:buClr>
              <a:buSzPts val="1620"/>
              <a:buNone/>
            </a:pPr>
            <a:r>
              <a:rPr lang="en-NZ" sz="5500" b="1"/>
              <a:t>DO</a:t>
            </a:r>
            <a:endParaRPr sz="5500" b="1"/>
          </a:p>
        </p:txBody>
      </p:sp>
      <p:pic>
        <p:nvPicPr>
          <p:cNvPr id="826" name="Google Shape;826;g333af0a5126_0_33"/>
          <p:cNvPicPr preferRelativeResize="0"/>
          <p:nvPr/>
        </p:nvPicPr>
        <p:blipFill>
          <a:blip r:embed="rId12" cstate="screen">
            <a:alphaModFix/>
            <a:extLst>
              <a:ext uri="{28A0092B-C50C-407E-A947-70E740481C1C}">
                <a14:useLocalDpi xmlns:a14="http://schemas.microsoft.com/office/drawing/2010/main"/>
              </a:ext>
            </a:extLst>
          </a:blip>
          <a:stretch>
            <a:fillRect/>
          </a:stretch>
        </p:blipFill>
        <p:spPr>
          <a:xfrm>
            <a:off x="0" y="2192725"/>
            <a:ext cx="3076705" cy="171114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1" name="Google Shape;831;p14"/>
          <p:cNvSpPr txBox="1"/>
          <p:nvPr/>
        </p:nvSpPr>
        <p:spPr>
          <a:xfrm>
            <a:off x="611065" y="469324"/>
            <a:ext cx="308449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800"/>
              <a:buFont typeface="Arial"/>
              <a:buNone/>
            </a:pPr>
            <a:r>
              <a:rPr lang="en-NZ" sz="2800" b="0" i="0" u="none" strike="noStrike" cap="none">
                <a:solidFill>
                  <a:srgbClr val="ED7D31"/>
                </a:solidFill>
                <a:latin typeface="Arial"/>
                <a:ea typeface="Arial"/>
                <a:cs typeface="Arial"/>
                <a:sym typeface="Arial"/>
              </a:rPr>
              <a:t>Find more here….</a:t>
            </a:r>
            <a:endParaRPr sz="1400" b="0" i="0" u="none" strike="noStrike" cap="none">
              <a:solidFill>
                <a:srgbClr val="000000"/>
              </a:solidFill>
              <a:latin typeface="Arial"/>
              <a:ea typeface="Arial"/>
              <a:cs typeface="Arial"/>
              <a:sym typeface="Arial"/>
            </a:endParaRPr>
          </a:p>
        </p:txBody>
      </p:sp>
      <p:pic>
        <p:nvPicPr>
          <p:cNvPr id="832" name="Google Shape;832;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63946" y="1861095"/>
            <a:ext cx="5794241" cy="1333277"/>
          </a:xfrm>
          <a:prstGeom prst="rect">
            <a:avLst/>
          </a:prstGeom>
          <a:noFill/>
          <a:ln>
            <a:noFill/>
          </a:ln>
        </p:spPr>
      </p:pic>
      <p:pic>
        <p:nvPicPr>
          <p:cNvPr id="833" name="Google Shape;833;p1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63946" y="3906415"/>
            <a:ext cx="5903298" cy="1518726"/>
          </a:xfrm>
          <a:prstGeom prst="rect">
            <a:avLst/>
          </a:prstGeom>
          <a:noFill/>
          <a:ln>
            <a:noFill/>
          </a:ln>
        </p:spPr>
      </p:pic>
      <p:sp>
        <p:nvSpPr>
          <p:cNvPr id="834" name="Google Shape;834;p14"/>
          <p:cNvSpPr txBox="1"/>
          <p:nvPr/>
        </p:nvSpPr>
        <p:spPr>
          <a:xfrm>
            <a:off x="6792811" y="307975"/>
            <a:ext cx="4935243" cy="59093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NZ" sz="1800" b="1" i="0" u="none" strike="noStrike" cap="none">
                <a:solidFill>
                  <a:schemeClr val="dk1"/>
                </a:solidFill>
                <a:latin typeface="Calibri"/>
                <a:ea typeface="Calibri"/>
                <a:cs typeface="Calibri"/>
                <a:sym typeface="Calibri"/>
              </a:rPr>
              <a:t>Published papers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NZ" sz="1800" b="0" i="0" u="none" strike="noStrike" cap="none">
                <a:solidFill>
                  <a:schemeClr val="dk1"/>
                </a:solidFill>
                <a:latin typeface="Calibri"/>
                <a:ea typeface="Calibri"/>
                <a:cs typeface="Calibri"/>
                <a:sym typeface="Calibri"/>
              </a:rPr>
              <a:t>Tolbert, S., Hipkins, R., Cowie, B. &amp; </a:t>
            </a:r>
            <a:r>
              <a:rPr lang="en-NZ" sz="1800" b="0" i="0" u="none" strike="noStrike" cap="none" err="1">
                <a:solidFill>
                  <a:schemeClr val="dk1"/>
                </a:solidFill>
                <a:latin typeface="Calibri"/>
                <a:ea typeface="Calibri"/>
                <a:cs typeface="Calibri"/>
                <a:sym typeface="Calibri"/>
              </a:rPr>
              <a:t>Waiti</a:t>
            </a:r>
            <a:r>
              <a:rPr lang="en-NZ" sz="1800" b="0" i="0" u="none" strike="noStrike" cap="none">
                <a:solidFill>
                  <a:schemeClr val="dk1"/>
                </a:solidFill>
                <a:latin typeface="Calibri"/>
                <a:ea typeface="Calibri"/>
                <a:cs typeface="Calibri"/>
                <a:sym typeface="Calibri"/>
              </a:rPr>
              <a:t>, P. (2024)</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NZ" sz="1800" b="0" i="0" u="none" strike="noStrike" cap="none">
                <a:solidFill>
                  <a:schemeClr val="dk1"/>
                </a:solidFill>
                <a:latin typeface="Calibri"/>
                <a:ea typeface="Calibri"/>
                <a:cs typeface="Calibri"/>
                <a:sym typeface="Calibri"/>
              </a:rPr>
              <a:t>Epistemic agency, Indigenous knowledge, and</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NZ" sz="1800" b="0" i="0" u="none" strike="noStrike" cap="none">
                <a:solidFill>
                  <a:schemeClr val="dk1"/>
                </a:solidFill>
                <a:latin typeface="Calibri"/>
                <a:ea typeface="Calibri"/>
                <a:cs typeface="Calibri"/>
                <a:sym typeface="Calibri"/>
              </a:rPr>
              <a:t>the school science curriculum: Reflections from</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NZ" sz="1800" b="0" i="0" u="none" strike="noStrike" cap="none">
                <a:solidFill>
                  <a:schemeClr val="dk1"/>
                </a:solidFill>
                <a:latin typeface="Calibri"/>
                <a:ea typeface="Calibri"/>
                <a:cs typeface="Calibri"/>
                <a:sym typeface="Calibri"/>
              </a:rPr>
              <a:t>Aotearoa New Zealand.</a:t>
            </a:r>
            <a:r>
              <a:rPr lang="en-NZ" sz="1800" b="0" i="1" u="none" strike="noStrike" cap="none">
                <a:solidFill>
                  <a:schemeClr val="dk1"/>
                </a:solidFill>
                <a:latin typeface="Calibri"/>
                <a:ea typeface="Calibri"/>
                <a:cs typeface="Calibri"/>
                <a:sym typeface="Calibri"/>
              </a:rPr>
              <a:t> International Journal of Science Education, </a:t>
            </a:r>
            <a:r>
              <a:rPr lang="en-NZ" sz="1800" b="0" i="0" u="sng" strike="noStrike" cap="none">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https://doi.org/10.1080/09500693.2024.2356229</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NZ" sz="1800" b="0" i="0" u="none" strike="noStrike" cap="none">
                <a:solidFill>
                  <a:schemeClr val="dk1"/>
                </a:solidFill>
                <a:latin typeface="Calibri"/>
                <a:ea typeface="Calibri"/>
                <a:cs typeface="Calibri"/>
                <a:sym typeface="Calibri"/>
              </a:rPr>
              <a:t>Hipkins, R., Cowie, B., Tolbert, S. &amp; </a:t>
            </a:r>
            <a:r>
              <a:rPr lang="en-NZ" sz="1800" b="0" i="0" u="none" strike="noStrike" cap="none" err="1">
                <a:solidFill>
                  <a:schemeClr val="dk1"/>
                </a:solidFill>
                <a:latin typeface="Calibri"/>
                <a:ea typeface="Calibri"/>
                <a:cs typeface="Calibri"/>
                <a:sym typeface="Calibri"/>
              </a:rPr>
              <a:t>Waiti</a:t>
            </a:r>
            <a:r>
              <a:rPr lang="en-NZ" sz="1800" b="0" i="0" u="none" strike="noStrike" cap="none">
                <a:solidFill>
                  <a:schemeClr val="dk1"/>
                </a:solidFill>
                <a:latin typeface="Calibri"/>
                <a:ea typeface="Calibri"/>
                <a:cs typeface="Calibri"/>
                <a:sym typeface="Calibri"/>
              </a:rPr>
              <a:t>, P. (2023)</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NZ" sz="1800" b="0" i="0" u="none" strike="noStrike" cap="none">
                <a:solidFill>
                  <a:schemeClr val="dk1"/>
                </a:solidFill>
                <a:latin typeface="Calibri"/>
                <a:ea typeface="Calibri"/>
                <a:cs typeface="Calibri"/>
                <a:sym typeface="Calibri"/>
              </a:rPr>
              <a:t>Designing for empowering curriculum implementation: The potential of “enduring competencies”. </a:t>
            </a:r>
            <a:r>
              <a:rPr lang="en-NZ" sz="1800" b="0" i="1" u="none" strike="noStrike" cap="none">
                <a:solidFill>
                  <a:schemeClr val="dk1"/>
                </a:solidFill>
                <a:latin typeface="Calibri"/>
                <a:ea typeface="Calibri"/>
                <a:cs typeface="Calibri"/>
                <a:sym typeface="Calibri"/>
              </a:rPr>
              <a:t>The New Zealand Annual Review of Education</a:t>
            </a:r>
            <a:r>
              <a:rPr lang="en-NZ" sz="1800" b="0" i="0" u="none" strike="noStrike" cap="none">
                <a:solidFill>
                  <a:schemeClr val="dk1"/>
                </a:solidFill>
                <a:latin typeface="Calibri"/>
                <a:ea typeface="Calibri"/>
                <a:cs typeface="Calibri"/>
                <a:sym typeface="Calibri"/>
              </a:rPr>
              <a:t>, 28:38-48.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NZ" sz="1800" b="0" i="0" u="none" strike="noStrike" cap="none">
                <a:solidFill>
                  <a:schemeClr val="dk1"/>
                </a:solidFill>
                <a:latin typeface="Calibri"/>
                <a:ea typeface="Calibri"/>
                <a:cs typeface="Calibri"/>
                <a:sym typeface="Calibri"/>
              </a:rPr>
              <a:t>DOI: </a:t>
            </a:r>
            <a:r>
              <a:rPr lang="en-NZ" sz="1800" b="0" i="0" u="none"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10.26686/nzaroe.v28.8273</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r>
              <a:rPr lang="en-NZ" sz="1800" b="0" i="0" u="none" strike="noStrike" cap="none">
                <a:solidFill>
                  <a:schemeClr val="dk1"/>
                </a:solidFill>
                <a:latin typeface="Calibri"/>
                <a:ea typeface="Calibri"/>
                <a:cs typeface="Calibri"/>
                <a:sym typeface="Calibri"/>
              </a:rPr>
              <a:t>Hipkins, R. (2024). From key competencies to science capabilities and on to enduring competencies. Tracing the trajectory of an idea.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NZ" sz="1800" b="0" i="1" u="none" strike="noStrike" cap="none">
                <a:solidFill>
                  <a:schemeClr val="dk1"/>
                </a:solidFill>
                <a:latin typeface="Calibri"/>
                <a:ea typeface="Calibri"/>
                <a:cs typeface="Calibri"/>
                <a:sym typeface="Calibri"/>
              </a:rPr>
              <a:t>set: Research Information for Teachers</a:t>
            </a:r>
            <a:r>
              <a:rPr lang="en-NZ" sz="1800" b="0" i="0" u="none" strike="noStrike" cap="none">
                <a:solidFill>
                  <a:schemeClr val="dk1"/>
                </a:solidFill>
                <a:latin typeface="Calibri"/>
                <a:ea typeface="Calibri"/>
                <a:cs typeface="Calibri"/>
                <a:sym typeface="Calibri"/>
              </a:rPr>
              <a:t>, 1, 20-27,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NZ" sz="1800" b="0" i="0" u="sng" strike="noStrike" cap="none">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https://doi.org/10.18296/set.1547</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
          <p:cNvSpPr txBox="1"/>
          <p:nvPr/>
        </p:nvSpPr>
        <p:spPr>
          <a:xfrm flipH="1">
            <a:off x="926832" y="1607649"/>
            <a:ext cx="6525528" cy="3970316"/>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535353"/>
              </a:buClr>
              <a:buSzPts val="2800"/>
              <a:buFont typeface="Arial"/>
              <a:buNone/>
            </a:pPr>
            <a:r>
              <a:rPr lang="en-NZ" sz="2800" b="0" i="0" u="none" strike="noStrike" cap="none">
                <a:solidFill>
                  <a:srgbClr val="535353"/>
                </a:solidFill>
                <a:latin typeface="Arial"/>
                <a:ea typeface="Arial"/>
                <a:cs typeface="Arial"/>
                <a:sym typeface="Arial"/>
              </a:rPr>
              <a:t>I whānau mai au i Waitara, </a:t>
            </a:r>
            <a:br>
              <a:rPr lang="en-NZ" sz="2800" b="0" i="0" u="none" strike="noStrike" cap="none">
                <a:solidFill>
                  <a:srgbClr val="535353"/>
                </a:solidFill>
                <a:latin typeface="Arial"/>
                <a:ea typeface="Arial"/>
                <a:cs typeface="Arial"/>
                <a:sym typeface="Arial"/>
              </a:rPr>
            </a:br>
            <a:r>
              <a:rPr lang="en-NZ" sz="2800" b="0" i="0" u="none" strike="noStrike" cap="none">
                <a:solidFill>
                  <a:srgbClr val="535353"/>
                </a:solidFill>
                <a:latin typeface="Arial"/>
                <a:ea typeface="Arial"/>
                <a:cs typeface="Arial"/>
                <a:sym typeface="Arial"/>
              </a:rPr>
              <a:t>i roto i te rohe o Te Atiawa</a:t>
            </a:r>
            <a:endParaRPr sz="2800" b="0" i="0" u="none" strike="noStrike" cap="none">
              <a:solidFill>
                <a:srgbClr val="535353"/>
              </a:solidFill>
              <a:latin typeface="Arial"/>
              <a:ea typeface="Arial"/>
              <a:cs typeface="Arial"/>
              <a:sym typeface="Arial"/>
            </a:endParaRPr>
          </a:p>
          <a:p>
            <a:pPr marL="0" marR="0" lvl="0" indent="0" algn="ctr" rtl="0">
              <a:lnSpc>
                <a:spcPct val="100000"/>
              </a:lnSpc>
              <a:spcBef>
                <a:spcPts val="0"/>
              </a:spcBef>
              <a:spcAft>
                <a:spcPts val="0"/>
              </a:spcAft>
              <a:buClr>
                <a:srgbClr val="F9FEFF"/>
              </a:buClr>
              <a:buSzPts val="2800"/>
              <a:buFont typeface="Arial"/>
              <a:buNone/>
            </a:pPr>
            <a:endParaRPr sz="2800" b="0" i="0" u="none" strike="noStrike" cap="none">
              <a:solidFill>
                <a:srgbClr val="535353"/>
              </a:solidFill>
              <a:latin typeface="Arial"/>
              <a:ea typeface="Arial"/>
              <a:cs typeface="Arial"/>
              <a:sym typeface="Arial"/>
            </a:endParaRPr>
          </a:p>
          <a:p>
            <a:pPr marL="0" marR="0" lvl="0" indent="0" algn="ctr" rtl="0">
              <a:lnSpc>
                <a:spcPct val="100000"/>
              </a:lnSpc>
              <a:spcBef>
                <a:spcPts val="0"/>
              </a:spcBef>
              <a:spcAft>
                <a:spcPts val="0"/>
              </a:spcAft>
              <a:buClr>
                <a:srgbClr val="535353"/>
              </a:buClr>
              <a:buSzPts val="2800"/>
              <a:buFont typeface="Arial"/>
              <a:buNone/>
            </a:pPr>
            <a:r>
              <a:rPr lang="en-NZ" sz="2800" b="0" i="0" u="none" strike="noStrike" cap="none">
                <a:solidFill>
                  <a:srgbClr val="535353"/>
                </a:solidFill>
                <a:latin typeface="Arial"/>
                <a:ea typeface="Arial"/>
                <a:cs typeface="Arial"/>
                <a:sym typeface="Arial"/>
              </a:rPr>
              <a:t>Nō </a:t>
            </a:r>
            <a:r>
              <a:rPr lang="en-NZ" sz="2800" b="0" i="0" u="none" strike="noStrike" cap="none">
                <a:solidFill>
                  <a:srgbClr val="706259"/>
                </a:solidFill>
                <a:latin typeface="Roboto"/>
                <a:ea typeface="Roboto"/>
                <a:cs typeface="Roboto"/>
                <a:sym typeface="Roboto"/>
              </a:rPr>
              <a:t>Kōtarana</a:t>
            </a:r>
            <a:r>
              <a:rPr lang="en-NZ" sz="2800" b="0" i="0" u="none" strike="noStrike" cap="none">
                <a:solidFill>
                  <a:srgbClr val="111111"/>
                </a:solidFill>
                <a:latin typeface="Roboto"/>
                <a:ea typeface="Roboto"/>
                <a:cs typeface="Roboto"/>
                <a:sym typeface="Roboto"/>
              </a:rPr>
              <a:t> </a:t>
            </a:r>
            <a:r>
              <a:rPr lang="en-NZ" sz="2800" b="0" i="0" u="none" strike="noStrike" cap="none">
                <a:solidFill>
                  <a:srgbClr val="535353"/>
                </a:solidFill>
                <a:latin typeface="Arial"/>
                <a:ea typeface="Arial"/>
                <a:cs typeface="Arial"/>
                <a:sym typeface="Arial"/>
              </a:rPr>
              <a:t>ōku tūpuna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F9FEFF"/>
              </a:buClr>
              <a:buSzPts val="2800"/>
              <a:buFont typeface="Arial"/>
              <a:buNone/>
            </a:pPr>
            <a:endParaRPr sz="2800" b="0" i="0" u="none" strike="noStrike" cap="none">
              <a:solidFill>
                <a:srgbClr val="535353"/>
              </a:solidFill>
              <a:latin typeface="Arial"/>
              <a:ea typeface="Arial"/>
              <a:cs typeface="Arial"/>
              <a:sym typeface="Arial"/>
            </a:endParaRPr>
          </a:p>
          <a:p>
            <a:pPr marL="0" marR="0" lvl="0" indent="0" algn="ctr" rtl="0">
              <a:lnSpc>
                <a:spcPct val="100000"/>
              </a:lnSpc>
              <a:spcBef>
                <a:spcPts val="0"/>
              </a:spcBef>
              <a:spcAft>
                <a:spcPts val="0"/>
              </a:spcAft>
              <a:buClr>
                <a:srgbClr val="706259"/>
              </a:buClr>
              <a:buSzPts val="2800"/>
              <a:buFont typeface="Arial"/>
              <a:buNone/>
            </a:pPr>
            <a:r>
              <a:rPr lang="en-NZ" sz="2800" b="0" i="0" u="none" strike="noStrike" cap="none">
                <a:solidFill>
                  <a:srgbClr val="706259"/>
                </a:solidFill>
                <a:latin typeface="Arial"/>
                <a:ea typeface="Arial"/>
                <a:cs typeface="Arial"/>
                <a:sym typeface="Arial"/>
              </a:rPr>
              <a:t>Ko au te Kaihautū</a:t>
            </a:r>
            <a:r>
              <a:rPr lang="en-NZ" sz="1800" b="0" i="0" u="none" strike="noStrike" cap="none">
                <a:solidFill>
                  <a:srgbClr val="706259"/>
                </a:solidFill>
                <a:latin typeface="Arial"/>
                <a:ea typeface="Arial"/>
                <a:cs typeface="Arial"/>
                <a:sym typeface="Arial"/>
              </a:rPr>
              <a:t> </a:t>
            </a:r>
            <a:r>
              <a:rPr lang="en-NZ" sz="2800" b="0" i="0" u="none" strike="noStrike" cap="none">
                <a:solidFill>
                  <a:srgbClr val="706259"/>
                </a:solidFill>
                <a:latin typeface="Arial"/>
                <a:ea typeface="Arial"/>
                <a:cs typeface="Arial"/>
                <a:sym typeface="Arial"/>
              </a:rPr>
              <a:t>Rangahau ki te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706259"/>
              </a:buClr>
              <a:buSzPts val="2800"/>
              <a:buFont typeface="Arial"/>
              <a:buNone/>
            </a:pPr>
            <a:r>
              <a:rPr lang="en-NZ" sz="2800" b="0" i="0" u="none" strike="noStrike" cap="none">
                <a:solidFill>
                  <a:srgbClr val="706259"/>
                </a:solidFill>
                <a:latin typeface="Arial"/>
                <a:ea typeface="Arial"/>
                <a:cs typeface="Arial"/>
                <a:sym typeface="Arial"/>
              </a:rPr>
              <a:t>Rangahau Mātaraunga o Aotearoa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706259"/>
              </a:buClr>
              <a:buSzPts val="2800"/>
              <a:buFont typeface="Arial"/>
              <a:buNone/>
            </a:pPr>
            <a:r>
              <a:rPr lang="en-NZ" sz="2800" b="0" i="0" u="none" strike="noStrike" cap="none">
                <a:solidFill>
                  <a:srgbClr val="706259"/>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3C4043"/>
              </a:buClr>
              <a:buSzPts val="2800"/>
              <a:buFont typeface="Roboto"/>
              <a:buNone/>
            </a:pPr>
            <a:r>
              <a:rPr lang="en-NZ" sz="2800" b="0" i="0" u="none" strike="noStrike" cap="none">
                <a:solidFill>
                  <a:srgbClr val="3C4043"/>
                </a:solidFill>
                <a:latin typeface="Roboto"/>
                <a:ea typeface="Roboto"/>
                <a:cs typeface="Roboto"/>
                <a:sym typeface="Roboto"/>
              </a:rPr>
              <a:t>Ko Rosemary Hipkins tōku ingoa</a:t>
            </a:r>
            <a:endParaRPr sz="2800" b="0" i="0" u="none" strike="noStrike" cap="none">
              <a:solidFill>
                <a:srgbClr val="535353"/>
              </a:solidFill>
              <a:latin typeface="Arial"/>
              <a:ea typeface="Arial"/>
              <a:cs typeface="Arial"/>
              <a:sym typeface="Arial"/>
            </a:endParaRPr>
          </a:p>
        </p:txBody>
      </p:sp>
      <p:pic>
        <p:nvPicPr>
          <p:cNvPr id="192" name="Google Shape;192;p3"/>
          <p:cNvPicPr preferRelativeResize="0"/>
          <p:nvPr/>
        </p:nvPicPr>
        <p:blipFill rotWithShape="1">
          <a:blip r:embed="rId3">
            <a:alphaModFix/>
          </a:blip>
          <a:srcRect/>
          <a:stretch/>
        </p:blipFill>
        <p:spPr>
          <a:xfrm>
            <a:off x="7845410" y="1353132"/>
            <a:ext cx="3267739" cy="4151736"/>
          </a:xfrm>
          <a:prstGeom prst="rect">
            <a:avLst/>
          </a:prstGeom>
          <a:noFill/>
          <a:ln>
            <a:noFill/>
          </a:ln>
        </p:spPr>
      </p:pic>
      <p:sp>
        <p:nvSpPr>
          <p:cNvPr id="2" name="TextBox 1">
            <a:extLst>
              <a:ext uri="{FF2B5EF4-FFF2-40B4-BE49-F238E27FC236}">
                <a16:creationId xmlns:a16="http://schemas.microsoft.com/office/drawing/2014/main" id="{A09D1C57-9112-C723-150A-D8E2966008C2}"/>
              </a:ext>
            </a:extLst>
          </p:cNvPr>
          <p:cNvSpPr txBox="1"/>
          <p:nvPr/>
        </p:nvSpPr>
        <p:spPr>
          <a:xfrm>
            <a:off x="9637800" y="5253818"/>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a:solidFill>
                  <a:srgbClr val="FFFFFF"/>
                </a:solidFill>
                <a:latin typeface="Verdana"/>
                <a:ea typeface="Verdana"/>
              </a:rPr>
              <a:t>© Rosemary Hipkins</a:t>
            </a:r>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4"/>
          <p:cNvSpPr txBox="1">
            <a:spLocks noGrp="1"/>
          </p:cNvSpPr>
          <p:nvPr>
            <p:ph type="title"/>
          </p:nvPr>
        </p:nvSpPr>
        <p:spPr>
          <a:xfrm>
            <a:off x="838200" y="1"/>
            <a:ext cx="10515600" cy="13500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F37021"/>
              </a:buClr>
              <a:buSzPts val="4400"/>
              <a:buFont typeface="Arial"/>
              <a:buNone/>
            </a:pPr>
            <a:r>
              <a:rPr lang="en-NZ"/>
              <a:t>The context for change </a:t>
            </a:r>
            <a:endParaRPr/>
          </a:p>
        </p:txBody>
      </p:sp>
      <p:pic>
        <p:nvPicPr>
          <p:cNvPr id="198" name="Google Shape;198;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7552" y="1618488"/>
            <a:ext cx="1719072" cy="1810512"/>
          </a:xfrm>
          <a:prstGeom prst="rect">
            <a:avLst/>
          </a:prstGeom>
          <a:noFill/>
          <a:ln>
            <a:noFill/>
          </a:ln>
        </p:spPr>
      </p:pic>
      <p:sp>
        <p:nvSpPr>
          <p:cNvPr id="199" name="Google Shape;199;p4"/>
          <p:cNvSpPr txBox="1"/>
          <p:nvPr/>
        </p:nvSpPr>
        <p:spPr>
          <a:xfrm>
            <a:off x="3675888" y="1618488"/>
            <a:ext cx="8112406" cy="30469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35353"/>
              </a:buClr>
              <a:buSzPts val="2400"/>
              <a:buFont typeface="Arial"/>
              <a:buNone/>
            </a:pPr>
            <a:r>
              <a:rPr lang="en-NZ" sz="3200" b="0" i="0" u="none" strike="noStrike" cap="none">
                <a:solidFill>
                  <a:srgbClr val="000000"/>
                </a:solidFill>
                <a:latin typeface="Arial"/>
                <a:ea typeface="Arial"/>
                <a:cs typeface="Arial"/>
                <a:sym typeface="Arial"/>
              </a:rPr>
              <a:t>NCEA Review: Mana ōrite imperative</a:t>
            </a:r>
            <a:endParaRPr/>
          </a:p>
          <a:p>
            <a:pPr marL="0" marR="0" lvl="0" indent="0" algn="l" rtl="0">
              <a:lnSpc>
                <a:spcPct val="100000"/>
              </a:lnSpc>
              <a:spcBef>
                <a:spcPts val="0"/>
              </a:spcBef>
              <a:spcAft>
                <a:spcPts val="0"/>
              </a:spcAft>
              <a:buClr>
                <a:srgbClr val="535353"/>
              </a:buClr>
              <a:buSzPts val="24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535353"/>
              </a:buClr>
              <a:buSzPts val="2400"/>
              <a:buFont typeface="Arial"/>
              <a:buNone/>
            </a:pPr>
            <a:r>
              <a:rPr lang="en-NZ" sz="3200" b="0" i="0" u="none" strike="noStrike" cap="none">
                <a:solidFill>
                  <a:srgbClr val="000000"/>
                </a:solidFill>
                <a:latin typeface="Arial"/>
                <a:ea typeface="Arial"/>
                <a:cs typeface="Arial"/>
                <a:sym typeface="Arial"/>
              </a:rPr>
              <a:t>Curriculum Refresh: honouring Te Tiriti</a:t>
            </a:r>
            <a:endParaRPr/>
          </a:p>
          <a:p>
            <a:pPr marL="0" marR="0" lvl="0" indent="0" algn="l" rtl="0">
              <a:lnSpc>
                <a:spcPct val="100000"/>
              </a:lnSpc>
              <a:spcBef>
                <a:spcPts val="0"/>
              </a:spcBef>
              <a:spcAft>
                <a:spcPts val="0"/>
              </a:spcAft>
              <a:buClr>
                <a:srgbClr val="535353"/>
              </a:buClr>
              <a:buSzPts val="2400"/>
              <a:buFont typeface="Arial"/>
              <a:buNone/>
            </a:pPr>
            <a:endParaRPr sz="32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535353"/>
              </a:buClr>
              <a:buSzPts val="2400"/>
              <a:buFont typeface="Arial"/>
              <a:buNone/>
            </a:pPr>
            <a:r>
              <a:rPr lang="en-NZ" sz="3200" b="0" i="0" u="none" strike="noStrike" cap="none">
                <a:solidFill>
                  <a:srgbClr val="000000"/>
                </a:solidFill>
                <a:latin typeface="Arial"/>
                <a:ea typeface="Arial"/>
                <a:cs typeface="Arial"/>
                <a:sym typeface="Arial"/>
              </a:rPr>
              <a:t>A ‘knowledge systems’ approach to align the two workstreams </a:t>
            </a:r>
            <a:endParaRPr/>
          </a:p>
        </p:txBody>
      </p:sp>
      <p:sp>
        <p:nvSpPr>
          <p:cNvPr id="200" name="Google Shape;200;p4"/>
          <p:cNvSpPr txBox="1"/>
          <p:nvPr/>
        </p:nvSpPr>
        <p:spPr>
          <a:xfrm>
            <a:off x="3390360" y="5239512"/>
            <a:ext cx="79635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NZ" sz="2800" b="1" i="0" u="none" strike="noStrike" cap="none">
                <a:solidFill>
                  <a:schemeClr val="accent2"/>
                </a:solidFill>
              </a:rPr>
              <a:t>The focus has shifted but the challenge and the learning benefits have not gone away! </a:t>
            </a:r>
            <a:endParaRPr b="1"/>
          </a:p>
        </p:txBody>
      </p:sp>
      <p:pic>
        <p:nvPicPr>
          <p:cNvPr id="201" name="Google Shape;201;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46448" y="3676850"/>
            <a:ext cx="1601279" cy="225568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7"/>
          <p:cNvSpPr txBox="1">
            <a:spLocks noGrp="1"/>
          </p:cNvSpPr>
          <p:nvPr>
            <p:ph type="title"/>
          </p:nvPr>
        </p:nvSpPr>
        <p:spPr>
          <a:xfrm>
            <a:off x="839788" y="5555"/>
            <a:ext cx="10515600" cy="1325563"/>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rgbClr val="F37021"/>
              </a:buClr>
              <a:buSzPts val="4400"/>
              <a:buFont typeface="Arial"/>
              <a:buNone/>
            </a:pPr>
            <a:r>
              <a:rPr lang="en-NZ"/>
              <a:t>Drawing on different knowledge systems</a:t>
            </a:r>
            <a:endParaRPr/>
          </a:p>
        </p:txBody>
      </p:sp>
      <p:pic>
        <p:nvPicPr>
          <p:cNvPr id="207" name="Google Shape;207;p7"/>
          <p:cNvPicPr preferRelativeResize="0"/>
          <p:nvPr/>
        </p:nvPicPr>
        <p:blipFill rotWithShape="1">
          <a:blip r:embed="rId3">
            <a:alphaModFix/>
          </a:blip>
          <a:srcRect/>
          <a:stretch/>
        </p:blipFill>
        <p:spPr>
          <a:xfrm>
            <a:off x="9039245" y="1548221"/>
            <a:ext cx="2670279" cy="3761558"/>
          </a:xfrm>
          <a:prstGeom prst="rect">
            <a:avLst/>
          </a:prstGeom>
          <a:noFill/>
          <a:ln>
            <a:noFill/>
          </a:ln>
        </p:spPr>
      </p:pic>
      <p:sp>
        <p:nvSpPr>
          <p:cNvPr id="208" name="Google Shape;208;p7"/>
          <p:cNvSpPr txBox="1"/>
          <p:nvPr/>
        </p:nvSpPr>
        <p:spPr>
          <a:xfrm>
            <a:off x="908108" y="1331118"/>
            <a:ext cx="7242676" cy="37856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35353"/>
              </a:buClr>
              <a:buSzPts val="2000"/>
              <a:buFont typeface="Arial"/>
              <a:buNone/>
            </a:pPr>
            <a:r>
              <a:rPr lang="en-NZ" sz="2000" b="0" i="0" u="none" strike="noStrike" cap="none">
                <a:solidFill>
                  <a:srgbClr val="535353"/>
                </a:solidFill>
                <a:latin typeface="Arial"/>
                <a:ea typeface="Arial"/>
                <a:cs typeface="Arial"/>
                <a:sym typeface="Arial"/>
              </a:rPr>
              <a:t>“As they take their learning out into the world, young people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535353"/>
              </a:buClr>
              <a:buSzPts val="2000"/>
              <a:buFont typeface="Arial"/>
              <a:buNone/>
            </a:pPr>
            <a:r>
              <a:rPr lang="en-NZ" sz="2000" b="0" i="0" u="none" strike="noStrike" cap="none">
                <a:solidFill>
                  <a:srgbClr val="535353"/>
                </a:solidFill>
                <a:latin typeface="Arial"/>
                <a:ea typeface="Arial"/>
                <a:cs typeface="Arial"/>
                <a:sym typeface="Arial"/>
              </a:rPr>
              <a:t>will be able to understand and interpret events and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535353"/>
              </a:buClr>
              <a:buSzPts val="2000"/>
              <a:buFont typeface="Arial"/>
              <a:buNone/>
            </a:pPr>
            <a:r>
              <a:rPr lang="en-NZ" sz="2000" b="0" i="0" u="none" strike="noStrike" cap="none">
                <a:solidFill>
                  <a:srgbClr val="535353"/>
                </a:solidFill>
                <a:latin typeface="Arial"/>
                <a:ea typeface="Arial"/>
                <a:cs typeface="Arial"/>
                <a:sym typeface="Arial"/>
              </a:rPr>
              <a:t>experiences through at least two different </a:t>
            </a:r>
            <a:r>
              <a:rPr lang="en-NZ" sz="2000" b="0" i="0" u="none" strike="noStrike" cap="none">
                <a:solidFill>
                  <a:srgbClr val="FF0000"/>
                </a:solidFill>
                <a:latin typeface="Arial"/>
                <a:ea typeface="Arial"/>
                <a:cs typeface="Arial"/>
                <a:sym typeface="Arial"/>
              </a:rPr>
              <a:t>knowledge lenses</a:t>
            </a:r>
            <a:r>
              <a:rPr lang="en-NZ" sz="2000" b="0" i="0" u="none" strike="noStrike" cap="none">
                <a:solidFill>
                  <a:srgbClr val="535353"/>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535353"/>
              </a:buClr>
              <a:buSzPts val="2000"/>
              <a:buFont typeface="Arial"/>
              <a:buNone/>
            </a:pPr>
            <a:r>
              <a:rPr lang="en-NZ" sz="2000" b="0" i="0" u="none" strike="noStrike" cap="none">
                <a:solidFill>
                  <a:srgbClr val="535353"/>
                </a:solidFill>
                <a:latin typeface="Arial"/>
                <a:ea typeface="Arial"/>
                <a:cs typeface="Arial"/>
                <a:sym typeface="Arial"/>
              </a:rPr>
              <a:t>they will understand their place and identity in the natural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535353"/>
              </a:buClr>
              <a:buSzPts val="2000"/>
              <a:buFont typeface="Arial"/>
              <a:buNone/>
            </a:pPr>
            <a:r>
              <a:rPr lang="en-NZ" sz="2000" b="0" i="0" u="none" strike="noStrike" cap="none">
                <a:solidFill>
                  <a:srgbClr val="535353"/>
                </a:solidFill>
                <a:latin typeface="Arial"/>
                <a:ea typeface="Arial"/>
                <a:cs typeface="Arial"/>
                <a:sym typeface="Arial"/>
              </a:rPr>
              <a:t>world through the lens of science, and through the lens of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535353"/>
              </a:buClr>
              <a:buSzPts val="2000"/>
              <a:buFont typeface="Arial"/>
              <a:buNone/>
            </a:pPr>
            <a:r>
              <a:rPr lang="en-NZ" sz="2000" b="0" i="0" u="none" strike="noStrike" cap="none">
                <a:solidFill>
                  <a:srgbClr val="535353"/>
                </a:solidFill>
                <a:latin typeface="Arial"/>
                <a:ea typeface="Arial"/>
                <a:cs typeface="Arial"/>
                <a:sym typeface="Arial"/>
              </a:rPr>
              <a:t>mātauranga Māori, as well as other relevant cultural–historical </a:t>
            </a:r>
            <a:r>
              <a:rPr lang="en-NZ" sz="2000" b="0" i="0" u="none" strike="noStrike" cap="none">
                <a:solidFill>
                  <a:srgbClr val="FF0000"/>
                </a:solidFill>
                <a:latin typeface="Arial"/>
                <a:ea typeface="Arial"/>
                <a:cs typeface="Arial"/>
                <a:sym typeface="Arial"/>
              </a:rPr>
              <a:t>knowledge systems</a:t>
            </a:r>
            <a:r>
              <a:rPr lang="en-NZ" sz="2000" b="0" i="0" u="none" strike="noStrike" cap="none">
                <a:solidFill>
                  <a:srgbClr val="535353"/>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535353"/>
              </a:solidFill>
              <a:latin typeface="Arial"/>
              <a:ea typeface="Arial"/>
              <a:cs typeface="Arial"/>
              <a:sym typeface="Arial"/>
            </a:endParaRPr>
          </a:p>
          <a:p>
            <a:pPr marL="0" marR="0" lvl="0" indent="0" algn="l" rtl="0">
              <a:lnSpc>
                <a:spcPct val="100000"/>
              </a:lnSpc>
              <a:spcBef>
                <a:spcPts val="0"/>
              </a:spcBef>
              <a:spcAft>
                <a:spcPts val="0"/>
              </a:spcAft>
              <a:buClr>
                <a:srgbClr val="535353"/>
              </a:buClr>
              <a:buSzPts val="2000"/>
              <a:buFont typeface="Arial"/>
              <a:buNone/>
            </a:pPr>
            <a:r>
              <a:rPr lang="en-NZ" sz="2000" b="0" i="0" u="none" strike="noStrike" cap="none">
                <a:solidFill>
                  <a:srgbClr val="535353"/>
                </a:solidFill>
                <a:latin typeface="Arial"/>
                <a:ea typeface="Arial"/>
                <a:cs typeface="Arial"/>
                <a:sym typeface="Arial"/>
              </a:rPr>
              <a:t>They will know how and when to draw on the contributions and strengths of science, mātauranga Māori, and other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535353"/>
              </a:buClr>
              <a:buSzPts val="2000"/>
              <a:buFont typeface="Arial"/>
              <a:buNone/>
            </a:pPr>
            <a:r>
              <a:rPr lang="en-NZ" sz="2000" b="0" i="0" u="none" strike="noStrike" cap="none">
                <a:solidFill>
                  <a:srgbClr val="535353"/>
                </a:solidFill>
                <a:latin typeface="Arial"/>
                <a:ea typeface="Arial"/>
                <a:cs typeface="Arial"/>
                <a:sym typeface="Arial"/>
              </a:rPr>
              <a:t>cultural–historical ways of knowing nature, to live as ethically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535353"/>
              </a:buClr>
              <a:buSzPts val="2000"/>
              <a:buFont typeface="Arial"/>
              <a:buNone/>
            </a:pPr>
            <a:r>
              <a:rPr lang="en-NZ" sz="2000" b="0" i="0" u="none" strike="noStrike" cap="none">
                <a:solidFill>
                  <a:srgbClr val="535353"/>
                </a:solidFill>
                <a:latin typeface="Arial"/>
                <a:ea typeface="Arial"/>
                <a:cs typeface="Arial"/>
                <a:sym typeface="Arial"/>
              </a:rPr>
              <a:t>and responsibly as possible.”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2"/>
          <p:cNvSpPr txBox="1"/>
          <p:nvPr/>
        </p:nvSpPr>
        <p:spPr>
          <a:xfrm flipH="1">
            <a:off x="808075" y="1062925"/>
            <a:ext cx="10776000" cy="4894800"/>
          </a:xfrm>
          <a:prstGeom prst="rect">
            <a:avLst/>
          </a:prstGeom>
          <a:noFill/>
          <a:ln w="9525" cap="flat" cmpd="sng">
            <a:solidFill>
              <a:schemeClr val="lt1"/>
            </a:solidFill>
            <a:prstDash val="solid"/>
            <a:round/>
            <a:headEnd type="none" w="sm" len="sm"/>
            <a:tailEnd type="none" w="sm" len="sm"/>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None/>
            </a:pPr>
            <a:endParaRPr sz="2400">
              <a:solidFill>
                <a:srgbClr val="535353"/>
              </a:solidFill>
            </a:endParaRPr>
          </a:p>
          <a:p>
            <a:pPr marL="0" marR="0" lvl="0" indent="0" algn="l" rtl="0">
              <a:lnSpc>
                <a:spcPct val="100000"/>
              </a:lnSpc>
              <a:spcBef>
                <a:spcPts val="0"/>
              </a:spcBef>
              <a:spcAft>
                <a:spcPts val="0"/>
              </a:spcAft>
              <a:buNone/>
            </a:pPr>
            <a:endParaRPr sz="2400">
              <a:solidFill>
                <a:srgbClr val="535353"/>
              </a:solidFill>
            </a:endParaRPr>
          </a:p>
          <a:p>
            <a:pPr marL="0" marR="0" lvl="0" indent="0" algn="l" rtl="0">
              <a:lnSpc>
                <a:spcPct val="100000"/>
              </a:lnSpc>
              <a:spcBef>
                <a:spcPts val="0"/>
              </a:spcBef>
              <a:spcAft>
                <a:spcPts val="0"/>
              </a:spcAft>
              <a:buNone/>
            </a:pPr>
            <a:r>
              <a:rPr lang="en-NZ" sz="2400">
                <a:solidFill>
                  <a:srgbClr val="535353"/>
                </a:solidFill>
              </a:rPr>
              <a:t>Building </a:t>
            </a:r>
            <a:r>
              <a:rPr lang="en-NZ" sz="2400" b="0" i="0" u="none" strike="noStrike" cap="none">
                <a:solidFill>
                  <a:srgbClr val="535353"/>
                </a:solidFill>
                <a:latin typeface="Arial"/>
                <a:ea typeface="Arial"/>
                <a:cs typeface="Arial"/>
                <a:sym typeface="Arial"/>
              </a:rPr>
              <a:t>personal professional knowledge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535353"/>
              </a:solidFill>
              <a:latin typeface="Arial"/>
              <a:ea typeface="Arial"/>
              <a:cs typeface="Arial"/>
              <a:sym typeface="Arial"/>
            </a:endParaRPr>
          </a:p>
          <a:p>
            <a:pPr marL="0" marR="0" lvl="0" indent="0" algn="l" rtl="0">
              <a:lnSpc>
                <a:spcPct val="100000"/>
              </a:lnSpc>
              <a:spcBef>
                <a:spcPts val="0"/>
              </a:spcBef>
              <a:spcAft>
                <a:spcPts val="0"/>
              </a:spcAft>
              <a:buNone/>
            </a:pPr>
            <a:r>
              <a:rPr lang="en-NZ" sz="2400">
                <a:solidFill>
                  <a:srgbClr val="535353"/>
                </a:solidFill>
              </a:rPr>
              <a:t>Not </a:t>
            </a:r>
            <a:r>
              <a:rPr lang="en-NZ" sz="2400" b="0" i="0" u="none" strike="noStrike" cap="none">
                <a:solidFill>
                  <a:srgbClr val="535353"/>
                </a:solidFill>
                <a:latin typeface="Arial"/>
                <a:ea typeface="Arial"/>
                <a:cs typeface="Arial"/>
                <a:sym typeface="Arial"/>
              </a:rPr>
              <a:t>assimilat</a:t>
            </a:r>
            <a:r>
              <a:rPr lang="en-NZ" sz="2400">
                <a:solidFill>
                  <a:srgbClr val="535353"/>
                </a:solidFill>
              </a:rPr>
              <a:t>ing</a:t>
            </a:r>
            <a:r>
              <a:rPr lang="en-NZ" sz="2400" b="0" i="0" u="none" strike="noStrike" cap="none">
                <a:solidFill>
                  <a:srgbClr val="535353"/>
                </a:solidFill>
                <a:latin typeface="Arial"/>
                <a:ea typeface="Arial"/>
                <a:cs typeface="Arial"/>
                <a:sym typeface="Arial"/>
              </a:rPr>
              <a:t> other knowledge systems into Eurocentric subjects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400" b="0" i="0" u="none" strike="noStrike" cap="none">
              <a:solidFill>
                <a:srgbClr val="535353"/>
              </a:solidFill>
              <a:latin typeface="Arial"/>
              <a:ea typeface="Arial"/>
              <a:cs typeface="Arial"/>
              <a:sym typeface="Arial"/>
            </a:endParaRPr>
          </a:p>
          <a:p>
            <a:pPr marL="0" marR="0" lvl="0" indent="0" algn="l" rtl="0">
              <a:lnSpc>
                <a:spcPct val="100000"/>
              </a:lnSpc>
              <a:spcBef>
                <a:spcPts val="0"/>
              </a:spcBef>
              <a:spcAft>
                <a:spcPts val="0"/>
              </a:spcAft>
              <a:buNone/>
            </a:pPr>
            <a:r>
              <a:rPr lang="en-NZ" sz="2400">
                <a:solidFill>
                  <a:srgbClr val="535353"/>
                </a:solidFill>
              </a:rPr>
              <a:t>Finding resources that model ways</a:t>
            </a:r>
            <a:r>
              <a:rPr lang="en-NZ" sz="2400" b="0" i="0" u="none" strike="noStrike" cap="none">
                <a:solidFill>
                  <a:srgbClr val="535353"/>
                </a:solidFill>
                <a:latin typeface="Arial"/>
                <a:ea typeface="Arial"/>
                <a:cs typeface="Arial"/>
                <a:sym typeface="Arial"/>
              </a:rPr>
              <a:t> to juxtapose knowledge systems </a:t>
            </a:r>
            <a:r>
              <a:rPr lang="en-NZ" sz="2400">
                <a:solidFill>
                  <a:srgbClr val="535353"/>
                </a:solidFill>
              </a:rPr>
              <a:t>r</a:t>
            </a:r>
            <a:r>
              <a:rPr lang="en-NZ" sz="2400" b="0" i="0" u="none" strike="noStrike" cap="none">
                <a:solidFill>
                  <a:srgbClr val="535353"/>
                </a:solidFill>
                <a:latin typeface="Arial"/>
                <a:ea typeface="Arial"/>
                <a:cs typeface="Arial"/>
                <a:sym typeface="Arial"/>
              </a:rPr>
              <a:t>espectfully</a:t>
            </a:r>
            <a:endParaRPr sz="2400" b="0" i="0" u="none" strike="noStrike" cap="none">
              <a:solidFill>
                <a:srgbClr val="535353"/>
              </a:solidFill>
              <a:latin typeface="Arial"/>
              <a:ea typeface="Arial"/>
              <a:cs typeface="Arial"/>
              <a:sym typeface="Arial"/>
            </a:endParaRPr>
          </a:p>
          <a:p>
            <a:pPr marL="457200" marR="0" lvl="0" indent="0" algn="l" rtl="0">
              <a:lnSpc>
                <a:spcPct val="100000"/>
              </a:lnSpc>
              <a:spcBef>
                <a:spcPts val="0"/>
              </a:spcBef>
              <a:spcAft>
                <a:spcPts val="0"/>
              </a:spcAft>
              <a:buNone/>
            </a:pPr>
            <a:endParaRPr sz="2400">
              <a:solidFill>
                <a:srgbClr val="535353"/>
              </a:solidFill>
            </a:endParaRPr>
          </a:p>
          <a:p>
            <a:pPr marL="0" marR="0" lvl="0" indent="0" algn="l" rtl="0">
              <a:lnSpc>
                <a:spcPct val="100000"/>
              </a:lnSpc>
              <a:spcBef>
                <a:spcPts val="0"/>
              </a:spcBef>
              <a:spcAft>
                <a:spcPts val="0"/>
              </a:spcAft>
              <a:buNone/>
            </a:pPr>
            <a:r>
              <a:rPr lang="en-NZ" sz="2400">
                <a:solidFill>
                  <a:srgbClr val="535353"/>
                </a:solidFill>
              </a:rPr>
              <a:t>Building appropriate and sustainable interactions with local iwi and hapu</a:t>
            </a:r>
            <a:endParaRPr sz="2400">
              <a:solidFill>
                <a:srgbClr val="535353"/>
              </a:solidFill>
            </a:endParaRPr>
          </a:p>
          <a:p>
            <a:pPr marL="0" marR="0" lvl="0" indent="0" algn="l" rtl="0">
              <a:lnSpc>
                <a:spcPct val="100000"/>
              </a:lnSpc>
              <a:spcBef>
                <a:spcPts val="0"/>
              </a:spcBef>
              <a:spcAft>
                <a:spcPts val="0"/>
              </a:spcAft>
              <a:buNone/>
            </a:pPr>
            <a:endParaRPr sz="2400">
              <a:solidFill>
                <a:srgbClr val="535353"/>
              </a:solidFill>
            </a:endParaRPr>
          </a:p>
          <a:p>
            <a:pPr marL="0" marR="0" lvl="0" indent="0" algn="l" rtl="0">
              <a:lnSpc>
                <a:spcPct val="100000"/>
              </a:lnSpc>
              <a:spcBef>
                <a:spcPts val="0"/>
              </a:spcBef>
              <a:spcAft>
                <a:spcPts val="0"/>
              </a:spcAft>
              <a:buNone/>
            </a:pPr>
            <a:endParaRPr sz="2400">
              <a:solidFill>
                <a:srgbClr val="535353"/>
              </a:solidFill>
            </a:endParaRPr>
          </a:p>
          <a:p>
            <a:pPr marL="0" marR="0" lvl="0" indent="0" algn="ctr" rtl="0">
              <a:lnSpc>
                <a:spcPct val="100000"/>
              </a:lnSpc>
              <a:spcBef>
                <a:spcPts val="0"/>
              </a:spcBef>
              <a:spcAft>
                <a:spcPts val="0"/>
              </a:spcAft>
              <a:buNone/>
            </a:pPr>
            <a:r>
              <a:rPr lang="en-NZ" sz="2400" b="1">
                <a:solidFill>
                  <a:srgbClr val="6AA84F"/>
                </a:solidFill>
              </a:rPr>
              <a:t>Knowing your ‘why’</a:t>
            </a:r>
            <a:r>
              <a:rPr lang="en-NZ" sz="2400" b="1" i="0" u="none" strike="noStrike" cap="none">
                <a:solidFill>
                  <a:srgbClr val="6AA84F"/>
                </a:solidFill>
              </a:rPr>
              <a:t> </a:t>
            </a:r>
            <a:endParaRPr sz="1400" b="1" i="0" u="none" strike="noStrike" cap="none">
              <a:solidFill>
                <a:srgbClr val="6AA84F"/>
              </a:solidFill>
            </a:endParaRPr>
          </a:p>
        </p:txBody>
      </p:sp>
      <p:sp>
        <p:nvSpPr>
          <p:cNvPr id="214" name="Google Shape;214;p12"/>
          <p:cNvSpPr txBox="1"/>
          <p:nvPr/>
        </p:nvSpPr>
        <p:spPr>
          <a:xfrm>
            <a:off x="1115149" y="280760"/>
            <a:ext cx="870142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NZ" sz="3200" b="0" i="0" u="none" strike="noStrike" cap="none">
                <a:solidFill>
                  <a:schemeClr val="accent2"/>
                </a:solidFill>
                <a:latin typeface="Arial"/>
                <a:ea typeface="Arial"/>
                <a:cs typeface="Arial"/>
                <a:sym typeface="Arial"/>
              </a:rPr>
              <a:t>Some of the challenges that can be anticipated</a:t>
            </a:r>
            <a:endParaRPr sz="3200" b="0" i="0" u="none" strike="noStrike" cap="none">
              <a:solidFill>
                <a:schemeClr val="accent2"/>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5"/>
          <p:cNvSpPr txBox="1"/>
          <p:nvPr/>
        </p:nvSpPr>
        <p:spPr>
          <a:xfrm>
            <a:off x="1042332" y="1568670"/>
            <a:ext cx="9685800" cy="3786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35353"/>
              </a:buClr>
              <a:buSzPts val="2400"/>
              <a:buFont typeface="Arial"/>
              <a:buNone/>
            </a:pPr>
            <a:r>
              <a:rPr lang="en-NZ" sz="2400">
                <a:solidFill>
                  <a:srgbClr val="535353"/>
                </a:solidFill>
              </a:rPr>
              <a:t>Do: Clarify your purpose for including mātauranga Māori in your teaching programme</a:t>
            </a:r>
            <a:endParaRPr sz="2400">
              <a:solidFill>
                <a:srgbClr val="535353"/>
              </a:solidFill>
            </a:endParaRPr>
          </a:p>
          <a:p>
            <a:pPr marL="0" marR="0" lvl="0" indent="0" algn="l" rtl="0">
              <a:lnSpc>
                <a:spcPct val="100000"/>
              </a:lnSpc>
              <a:spcBef>
                <a:spcPts val="0"/>
              </a:spcBef>
              <a:spcAft>
                <a:spcPts val="0"/>
              </a:spcAft>
              <a:buClr>
                <a:srgbClr val="535353"/>
              </a:buClr>
              <a:buSzPts val="2400"/>
              <a:buFont typeface="Arial"/>
              <a:buNone/>
            </a:pPr>
            <a:endParaRPr sz="2400">
              <a:solidFill>
                <a:srgbClr val="535353"/>
              </a:solidFill>
            </a:endParaRPr>
          </a:p>
          <a:p>
            <a:pPr marL="0" marR="0" lvl="0" indent="0" algn="l" rtl="0">
              <a:lnSpc>
                <a:spcPct val="100000"/>
              </a:lnSpc>
              <a:spcBef>
                <a:spcPts val="0"/>
              </a:spcBef>
              <a:spcAft>
                <a:spcPts val="0"/>
              </a:spcAft>
              <a:buClr>
                <a:srgbClr val="535353"/>
              </a:buClr>
              <a:buSzPts val="2400"/>
              <a:buFont typeface="Arial"/>
              <a:buNone/>
            </a:pPr>
            <a:r>
              <a:rPr lang="en-NZ" sz="2400">
                <a:solidFill>
                  <a:srgbClr val="535353"/>
                </a:solidFill>
              </a:rPr>
              <a:t>Do: Build a clear personal focus for changes to practice</a:t>
            </a:r>
            <a:br>
              <a:rPr lang="en-NZ" sz="2400">
                <a:solidFill>
                  <a:srgbClr val="535353"/>
                </a:solidFill>
              </a:rPr>
            </a:br>
            <a:endParaRPr sz="2400">
              <a:solidFill>
                <a:srgbClr val="535353"/>
              </a:solidFill>
            </a:endParaRPr>
          </a:p>
          <a:p>
            <a:pPr marL="0" marR="0" lvl="0" indent="0" algn="l" rtl="0">
              <a:lnSpc>
                <a:spcPct val="100000"/>
              </a:lnSpc>
              <a:spcBef>
                <a:spcPts val="0"/>
              </a:spcBef>
              <a:spcAft>
                <a:spcPts val="0"/>
              </a:spcAft>
              <a:buClr>
                <a:srgbClr val="535353"/>
              </a:buClr>
              <a:buSzPts val="2400"/>
              <a:buFont typeface="Arial"/>
              <a:buNone/>
            </a:pPr>
            <a:r>
              <a:rPr lang="en-NZ" sz="2400">
                <a:solidFill>
                  <a:srgbClr val="535353"/>
                </a:solidFill>
              </a:rPr>
              <a:t>Do: Use local contexts </a:t>
            </a:r>
            <a:endParaRPr sz="2400">
              <a:solidFill>
                <a:srgbClr val="535353"/>
              </a:solidFill>
            </a:endParaRPr>
          </a:p>
          <a:p>
            <a:pPr marL="0" marR="0" lvl="0" indent="0" algn="l" rtl="0">
              <a:lnSpc>
                <a:spcPct val="100000"/>
              </a:lnSpc>
              <a:spcBef>
                <a:spcPts val="0"/>
              </a:spcBef>
              <a:spcAft>
                <a:spcPts val="0"/>
              </a:spcAft>
              <a:buClr>
                <a:srgbClr val="535353"/>
              </a:buClr>
              <a:buSzPts val="2400"/>
              <a:buFont typeface="Arial"/>
              <a:buNone/>
            </a:pPr>
            <a:endParaRPr sz="2400">
              <a:solidFill>
                <a:srgbClr val="535353"/>
              </a:solidFill>
            </a:endParaRPr>
          </a:p>
          <a:p>
            <a:pPr marL="0" marR="0" lvl="0" indent="0" algn="l" rtl="0">
              <a:lnSpc>
                <a:spcPct val="100000"/>
              </a:lnSpc>
              <a:spcBef>
                <a:spcPts val="0"/>
              </a:spcBef>
              <a:spcAft>
                <a:spcPts val="0"/>
              </a:spcAft>
              <a:buClr>
                <a:srgbClr val="535353"/>
              </a:buClr>
              <a:buSzPts val="2400"/>
              <a:buFont typeface="Arial"/>
              <a:buNone/>
            </a:pPr>
            <a:r>
              <a:rPr lang="en-NZ" sz="2400">
                <a:solidFill>
                  <a:srgbClr val="535353"/>
                </a:solidFill>
              </a:rPr>
              <a:t>Do: Enjoy the learning opportunity</a:t>
            </a:r>
            <a:endParaRPr sz="2400">
              <a:solidFill>
                <a:srgbClr val="535353"/>
              </a:solidFill>
            </a:endParaRPr>
          </a:p>
          <a:p>
            <a:pPr marL="0" marR="0" lvl="0" indent="0" algn="l" rtl="0">
              <a:lnSpc>
                <a:spcPct val="100000"/>
              </a:lnSpc>
              <a:spcBef>
                <a:spcPts val="0"/>
              </a:spcBef>
              <a:spcAft>
                <a:spcPts val="0"/>
              </a:spcAft>
              <a:buClr>
                <a:srgbClr val="535353"/>
              </a:buClr>
              <a:buSzPts val="2400"/>
              <a:buFont typeface="Arial"/>
              <a:buNone/>
            </a:pPr>
            <a:endParaRPr sz="2400">
              <a:solidFill>
                <a:srgbClr val="535353"/>
              </a:solidFill>
            </a:endParaRPr>
          </a:p>
          <a:p>
            <a:pPr marL="0" marR="0" lvl="0" indent="0" algn="l" rtl="0">
              <a:lnSpc>
                <a:spcPct val="100000"/>
              </a:lnSpc>
              <a:spcBef>
                <a:spcPts val="0"/>
              </a:spcBef>
              <a:spcAft>
                <a:spcPts val="0"/>
              </a:spcAft>
              <a:buClr>
                <a:srgbClr val="535353"/>
              </a:buClr>
              <a:buSzPts val="2400"/>
              <a:buFont typeface="Arial"/>
              <a:buNone/>
            </a:pPr>
            <a:endParaRPr sz="2400">
              <a:solidFill>
                <a:srgbClr val="535353"/>
              </a:solidFill>
            </a:endParaRPr>
          </a:p>
        </p:txBody>
      </p:sp>
      <p:sp>
        <p:nvSpPr>
          <p:cNvPr id="221" name="Google Shape;221;p5"/>
          <p:cNvSpPr txBox="1"/>
          <p:nvPr/>
        </p:nvSpPr>
        <p:spPr>
          <a:xfrm>
            <a:off x="1472184" y="384048"/>
            <a:ext cx="72891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NZ" sz="3600" b="0" i="0" u="none" strike="noStrike" cap="none">
                <a:solidFill>
                  <a:schemeClr val="accent2"/>
                </a:solidFill>
                <a:latin typeface="Arial"/>
                <a:ea typeface="Arial"/>
                <a:cs typeface="Arial"/>
                <a:sym typeface="Arial"/>
              </a:rPr>
              <a:t>The focus of this webinar</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226" name="Google Shape;226;g329497e9569_1_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2837150" y="1728625"/>
            <a:ext cx="6896102" cy="4397599"/>
          </a:xfrm>
          <a:prstGeom prst="rect">
            <a:avLst/>
          </a:prstGeom>
          <a:noFill/>
          <a:ln>
            <a:noFill/>
          </a:ln>
        </p:spPr>
      </p:pic>
      <p:pic>
        <p:nvPicPr>
          <p:cNvPr id="227" name="Google Shape;227;g329497e9569_1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766525" y="2130525"/>
            <a:ext cx="5014726" cy="3145576"/>
          </a:xfrm>
          <a:prstGeom prst="rect">
            <a:avLst/>
          </a:prstGeom>
          <a:noFill/>
          <a:ln>
            <a:noFill/>
          </a:ln>
        </p:spPr>
      </p:pic>
      <p:pic>
        <p:nvPicPr>
          <p:cNvPr id="228" name="Google Shape;228;g329497e9569_1_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904350" y="3459122"/>
            <a:ext cx="1268700" cy="1282500"/>
          </a:xfrm>
          <a:prstGeom prst="ellipse">
            <a:avLst/>
          </a:prstGeom>
          <a:no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pic>
        <p:nvPicPr>
          <p:cNvPr id="229" name="Google Shape;229;g329497e9569_1_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38150" y="1657425"/>
            <a:ext cx="1840500" cy="1860600"/>
          </a:xfrm>
          <a:prstGeom prst="ellipse">
            <a:avLst/>
          </a:prstGeom>
          <a:no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pic>
        <p:nvPicPr>
          <p:cNvPr id="230" name="Google Shape;230;g329497e9569_1_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409750" y="1763200"/>
            <a:ext cx="1268700" cy="1239000"/>
          </a:xfrm>
          <a:prstGeom prst="ellipse">
            <a:avLst/>
          </a:prstGeom>
          <a:no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pic>
        <p:nvPicPr>
          <p:cNvPr id="231" name="Google Shape;231;g329497e9569_1_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9157575" y="2949300"/>
            <a:ext cx="1629900" cy="1639800"/>
          </a:xfrm>
          <a:prstGeom prst="ellipse">
            <a:avLst/>
          </a:prstGeom>
          <a:no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pic>
        <p:nvPicPr>
          <p:cNvPr id="232" name="Google Shape;232;g329497e9569_1_0"/>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10052575" y="4806275"/>
            <a:ext cx="1461300" cy="1450800"/>
          </a:xfrm>
          <a:prstGeom prst="ellipse">
            <a:avLst/>
          </a:prstGeom>
          <a:no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pic>
        <p:nvPicPr>
          <p:cNvPr id="233" name="Google Shape;233;g329497e9569_1_0"/>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438150" y="4443800"/>
            <a:ext cx="1412400" cy="1392900"/>
          </a:xfrm>
          <a:prstGeom prst="ellipse">
            <a:avLst/>
          </a:prstGeom>
          <a:no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sp>
        <p:nvSpPr>
          <p:cNvPr id="234" name="Google Shape;234;g329497e9569_1_0"/>
          <p:cNvSpPr txBox="1"/>
          <p:nvPr/>
        </p:nvSpPr>
        <p:spPr>
          <a:xfrm flipH="1">
            <a:off x="3822925" y="6126225"/>
            <a:ext cx="4869000" cy="2769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NZ" sz="600" b="1">
                <a:solidFill>
                  <a:srgbClr val="535353"/>
                </a:solidFill>
              </a:rPr>
              <a:t>PS: Vote </a:t>
            </a:r>
            <a:r>
              <a:rPr lang="en-NZ" sz="600" b="1">
                <a:solidFill>
                  <a:schemeClr val="accent1"/>
                </a:solidFill>
              </a:rPr>
              <a:t>Kōkako </a:t>
            </a:r>
            <a:r>
              <a:rPr lang="en-NZ" sz="600" b="1">
                <a:solidFill>
                  <a:srgbClr val="535353"/>
                </a:solidFill>
              </a:rPr>
              <a:t>for bird of the year, </a:t>
            </a:r>
            <a:r>
              <a:rPr lang="en-NZ" sz="600" b="1">
                <a:solidFill>
                  <a:srgbClr val="3C78D8"/>
                </a:solidFill>
              </a:rPr>
              <a:t>donate a trap </a:t>
            </a:r>
            <a:r>
              <a:rPr lang="en-NZ" sz="600" b="1">
                <a:solidFill>
                  <a:srgbClr val="535353"/>
                </a:solidFill>
              </a:rPr>
              <a:t>at </a:t>
            </a:r>
            <a:r>
              <a:rPr lang="en-NZ" sz="600" b="1" u="sng">
                <a:solidFill>
                  <a:schemeClr val="hlink"/>
                </a:solidFill>
                <a:hlinkClick r:id="rId11"/>
              </a:rPr>
              <a:t>https://giveatrap.org.nz/</a:t>
            </a:r>
            <a:r>
              <a:rPr lang="en-NZ" sz="600" b="1">
                <a:solidFill>
                  <a:srgbClr val="535353"/>
                </a:solidFill>
              </a:rPr>
              <a:t> and sign up as a volunteer at your local conservation group at </a:t>
            </a:r>
            <a:r>
              <a:rPr lang="en-NZ" sz="600" b="1" u="sng">
                <a:solidFill>
                  <a:schemeClr val="hlink"/>
                </a:solidFill>
                <a:hlinkClick r:id="rId12"/>
              </a:rPr>
              <a:t>https://www.doc.govt.nz/get-involved/volunteer/groups/ </a:t>
            </a:r>
            <a:endParaRPr sz="600" b="1">
              <a:solidFill>
                <a:srgbClr val="535353"/>
              </a:solidFill>
            </a:endParaRPr>
          </a:p>
        </p:txBody>
      </p:sp>
      <p:sp>
        <p:nvSpPr>
          <p:cNvPr id="235" name="Google Shape;235;g329497e9569_1_0"/>
          <p:cNvSpPr txBox="1"/>
          <p:nvPr/>
        </p:nvSpPr>
        <p:spPr>
          <a:xfrm flipH="1">
            <a:off x="3617425" y="5906425"/>
            <a:ext cx="5280000" cy="2616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NZ" sz="1100" b="1">
                <a:solidFill>
                  <a:srgbClr val="535353"/>
                </a:solidFill>
              </a:rPr>
              <a:t>Source: </a:t>
            </a:r>
            <a:r>
              <a:rPr lang="en-NZ" sz="1100">
                <a:solidFill>
                  <a:srgbClr val="535353"/>
                </a:solidFill>
              </a:rPr>
              <a:t>https://www.kokako.org.nz/</a:t>
            </a:r>
            <a:endParaRPr sz="1100">
              <a:solidFill>
                <a:srgbClr val="535353"/>
              </a:solidFill>
            </a:endParaRPr>
          </a:p>
        </p:txBody>
      </p:sp>
      <p:sp>
        <p:nvSpPr>
          <p:cNvPr id="236" name="Google Shape;236;g329497e9569_1_0"/>
          <p:cNvSpPr txBox="1">
            <a:spLocks noGrp="1"/>
          </p:cNvSpPr>
          <p:nvPr>
            <p:ph type="title"/>
          </p:nvPr>
        </p:nvSpPr>
        <p:spPr>
          <a:xfrm>
            <a:off x="1774350" y="361875"/>
            <a:ext cx="9503400" cy="8406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37021"/>
              </a:buClr>
              <a:buSzPts val="1620"/>
              <a:buNone/>
            </a:pPr>
            <a:r>
              <a:rPr lang="en-NZ" sz="2000">
                <a:latin typeface="Arial"/>
                <a:ea typeface="Arial"/>
                <a:cs typeface="Arial"/>
                <a:sym typeface="Arial"/>
              </a:rPr>
              <a:t>Build a clear personal focus for changes.</a:t>
            </a:r>
            <a:br>
              <a:rPr lang="en-NZ" sz="2000">
                <a:latin typeface="Arial"/>
                <a:ea typeface="Arial"/>
                <a:cs typeface="Arial"/>
                <a:sym typeface="Arial"/>
              </a:rPr>
            </a:br>
            <a:r>
              <a:rPr lang="en-NZ" sz="2000">
                <a:latin typeface="Arial"/>
                <a:ea typeface="Arial"/>
                <a:cs typeface="Arial"/>
                <a:sym typeface="Arial"/>
              </a:rPr>
              <a:t>Clarify your purpose for including mātauranga Māori in your teaching programme.</a:t>
            </a:r>
            <a:endParaRPr sz="2000"/>
          </a:p>
          <a:p>
            <a:pPr marL="0" lvl="0" indent="0" algn="l" rtl="0">
              <a:lnSpc>
                <a:spcPct val="90000"/>
              </a:lnSpc>
              <a:spcBef>
                <a:spcPts val="0"/>
              </a:spcBef>
              <a:spcAft>
                <a:spcPts val="0"/>
              </a:spcAft>
              <a:buClr>
                <a:srgbClr val="F37021"/>
              </a:buClr>
              <a:buSzPts val="1620"/>
              <a:buFont typeface="Arial"/>
              <a:buNone/>
            </a:pPr>
            <a:endParaRPr sz="2000"/>
          </a:p>
        </p:txBody>
      </p:sp>
      <p:sp>
        <p:nvSpPr>
          <p:cNvPr id="237" name="Google Shape;237;g329497e9569_1_0"/>
          <p:cNvSpPr txBox="1">
            <a:spLocks noGrp="1"/>
          </p:cNvSpPr>
          <p:nvPr>
            <p:ph type="title"/>
          </p:nvPr>
        </p:nvSpPr>
        <p:spPr>
          <a:xfrm>
            <a:off x="475400" y="203200"/>
            <a:ext cx="1307100" cy="975600"/>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37021"/>
              </a:buClr>
              <a:buSzPts val="1620"/>
              <a:buNone/>
            </a:pPr>
            <a:r>
              <a:rPr lang="en-NZ" sz="5500" b="1"/>
              <a:t>DO</a:t>
            </a:r>
            <a:endParaRPr sz="5500" b="1"/>
          </a:p>
        </p:txBody>
      </p:sp>
      <p:sp>
        <p:nvSpPr>
          <p:cNvPr id="238" name="Google Shape;238;g329497e9569_1_0"/>
          <p:cNvSpPr txBox="1"/>
          <p:nvPr/>
        </p:nvSpPr>
        <p:spPr>
          <a:xfrm flipH="1">
            <a:off x="189200" y="6247150"/>
            <a:ext cx="5341500" cy="461700"/>
          </a:xfrm>
          <a:prstGeom prst="rect">
            <a:avLst/>
          </a:prstGeom>
          <a:noFill/>
          <a:ln>
            <a:noFill/>
          </a:ln>
        </p:spPr>
        <p:txBody>
          <a:bodyPr spcFirstLastPara="1" wrap="square" lIns="45700" tIns="45700" rIns="45700" bIns="45700" anchor="t" anchorCtr="0">
            <a:spAutoFit/>
          </a:bodyPr>
          <a:lstStyle/>
          <a:p>
            <a:pPr marL="0" lvl="0" indent="0" algn="l" rtl="0">
              <a:spcBef>
                <a:spcPts val="0"/>
              </a:spcBef>
              <a:spcAft>
                <a:spcPts val="0"/>
              </a:spcAft>
              <a:buClr>
                <a:schemeClr val="dk1"/>
              </a:buClr>
              <a:buSzPts val="2400"/>
              <a:buFont typeface="Arial"/>
              <a:buNone/>
            </a:pPr>
            <a:r>
              <a:rPr lang="en-NZ" sz="600" i="1">
                <a:solidFill>
                  <a:srgbClr val="535353"/>
                </a:solidFill>
              </a:rPr>
              <a:t>Map of Bay of Plenty © 2025 Google Maps. </a:t>
            </a:r>
            <a:br>
              <a:rPr lang="en-NZ" sz="600" i="1"/>
            </a:br>
            <a:r>
              <a:rPr lang="en-NZ" sz="600" i="1">
                <a:solidFill>
                  <a:srgbClr val="535353"/>
                </a:solidFill>
              </a:rPr>
              <a:t>Image of laptop licensed via Adobe Stock.</a:t>
            </a:r>
            <a:endParaRPr sz="600" i="1">
              <a:solidFill>
                <a:srgbClr val="535353"/>
              </a:solidFill>
            </a:endParaRPr>
          </a:p>
          <a:p>
            <a:pPr>
              <a:buClr>
                <a:schemeClr val="dk1"/>
              </a:buClr>
              <a:buSzPts val="2400"/>
            </a:pPr>
            <a:r>
              <a:rPr lang="en-NZ" sz="600" i="1">
                <a:solidFill>
                  <a:srgbClr val="535353"/>
                </a:solidFill>
              </a:rPr>
              <a:t>Screenshot of website © Kaharoa Kōkako Trust. </a:t>
            </a:r>
            <a:br>
              <a:rPr lang="en-NZ" sz="600" i="1"/>
            </a:br>
            <a:r>
              <a:rPr lang="en-NZ" sz="600" i="1">
                <a:solidFill>
                  <a:srgbClr val="535353"/>
                </a:solidFill>
              </a:rPr>
              <a:t>All other images from private collection.</a:t>
            </a:r>
            <a:endParaRPr sz="600" i="1">
              <a:solidFill>
                <a:srgbClr val="535353"/>
              </a:solidFill>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335ee8f-960b-4792-93e9-b2b8f8bfecae" xsi:nil="true"/>
    <lcf76f155ced4ddcb4097134ff3c332f xmlns="d3f96774-ed5c-4303-bb3c-88d5d8414a6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5F98048418244CA28177D6A12BD030" ma:contentTypeVersion="15" ma:contentTypeDescription="Create a new document." ma:contentTypeScope="" ma:versionID="5451cc7f844b4f9382d07c734e806dda">
  <xsd:schema xmlns:xsd="http://www.w3.org/2001/XMLSchema" xmlns:xs="http://www.w3.org/2001/XMLSchema" xmlns:p="http://schemas.microsoft.com/office/2006/metadata/properties" xmlns:ns2="d3f96774-ed5c-4303-bb3c-88d5d8414a6a" xmlns:ns3="0335ee8f-960b-4792-93e9-b2b8f8bfecae" targetNamespace="http://schemas.microsoft.com/office/2006/metadata/properties" ma:root="true" ma:fieldsID="9e9ff5c21a64d37fb7a20e1be043fcfa" ns2:_="" ns3:_="">
    <xsd:import namespace="d3f96774-ed5c-4303-bb3c-88d5d8414a6a"/>
    <xsd:import namespace="0335ee8f-960b-4792-93e9-b2b8f8bfeca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f96774-ed5c-4303-bb3c-88d5d8414a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985f202-651a-4356-97e7-25d4790ca553"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35ee8f-960b-4792-93e9-b2b8f8bfeca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ef720cf7-d7e3-4829-aa8c-91d70288c061}" ma:internalName="TaxCatchAll" ma:showField="CatchAllData" ma:web="0335ee8f-960b-4792-93e9-b2b8f8bfeca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2B6AD9C-9438-405D-8236-769C878E22C3}">
  <ds:schemaRefs>
    <ds:schemaRef ds:uri="http://schemas.microsoft.com/sharepoint/v3/contenttype/forms"/>
  </ds:schemaRefs>
</ds:datastoreItem>
</file>

<file path=customXml/itemProps2.xml><?xml version="1.0" encoding="utf-8"?>
<ds:datastoreItem xmlns:ds="http://schemas.openxmlformats.org/officeDocument/2006/customXml" ds:itemID="{CB8F22DA-6EA1-4D0D-8A64-9D2F94A91C6F}">
  <ds:schemaRefs>
    <ds:schemaRef ds:uri="0335ee8f-960b-4792-93e9-b2b8f8bfecae"/>
    <ds:schemaRef ds:uri="d3f96774-ed5c-4303-bb3c-88d5d8414a6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3FAE7CF-64F9-4211-AD93-BC7008A7AA20}">
  <ds:schemaRefs>
    <ds:schemaRef ds:uri="0335ee8f-960b-4792-93e9-b2b8f8bfecae"/>
    <ds:schemaRef ds:uri="d3f96774-ed5c-4303-bb3c-88d5d8414a6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5443</Words>
  <Application>Microsoft Office PowerPoint</Application>
  <PresentationFormat>Widescreen</PresentationFormat>
  <Paragraphs>453</Paragraphs>
  <Slides>31</Slides>
  <Notes>31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Caveat</vt:lpstr>
      <vt:lpstr>Arial</vt:lpstr>
      <vt:lpstr>Lexend Medium</vt:lpstr>
      <vt:lpstr>Roboto</vt:lpstr>
      <vt:lpstr>Verdana</vt:lpstr>
      <vt:lpstr>Calibri</vt:lpstr>
      <vt:lpstr>Office Theme</vt:lpstr>
      <vt:lpstr>1_Office Theme</vt:lpstr>
      <vt:lpstr>PowerPoint Presentation</vt:lpstr>
      <vt:lpstr>PowerPoint Presentation</vt:lpstr>
      <vt:lpstr>PowerPoint Presentation</vt:lpstr>
      <vt:lpstr>PowerPoint Presentation</vt:lpstr>
      <vt:lpstr>The context for change </vt:lpstr>
      <vt:lpstr>Drawing on different knowledge systems</vt:lpstr>
      <vt:lpstr>PowerPoint Presentation</vt:lpstr>
      <vt:lpstr>PowerPoint Presentation</vt:lpstr>
      <vt:lpstr>Build a clear personal focus for changes. Clarify your purpose for including mātauranga Māori in your teaching programme. </vt:lpstr>
      <vt:lpstr>Where do did I start?</vt:lpstr>
      <vt:lpstr>Where do did I start?</vt:lpstr>
      <vt:lpstr>Where do did I start?</vt:lpstr>
      <vt:lpstr>Where do did I start?</vt:lpstr>
      <vt:lpstr>Where do did I start?</vt:lpstr>
      <vt:lpstr>Where do did I start?</vt:lpstr>
      <vt:lpstr>Where do did I start?</vt:lpstr>
      <vt:lpstr>Where do did I start?</vt:lpstr>
      <vt:lpstr>Where do did I start?</vt:lpstr>
      <vt:lpstr>Clarify your “why”</vt:lpstr>
      <vt:lpstr>Where do did I go next?</vt:lpstr>
      <vt:lpstr>Where do did I go next?</vt:lpstr>
      <vt:lpstr>Where do did I go next?</vt:lpstr>
      <vt:lpstr>Where do did I go next?</vt:lpstr>
      <vt:lpstr>Where do did I go next?</vt:lpstr>
      <vt:lpstr>Where do did I go next?</vt:lpstr>
      <vt:lpstr>Where do did I go next?</vt:lpstr>
      <vt:lpstr>Why do I love the Knowledge Systems approach?</vt:lpstr>
      <vt:lpstr>Do: Enjoy the learning opportunity</vt:lpstr>
      <vt:lpstr>Do: Enjoy the learning opportunity Contd</vt:lpstr>
      <vt:lpstr>Use local contexts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Rose Hipkins</dc:creator>
  <cp:lastModifiedBy>Vanya Bootham</cp:lastModifiedBy>
  <cp:revision>3</cp:revision>
  <dcterms:created xsi:type="dcterms:W3CDTF">2024-06-07T20:04:44Z</dcterms:created>
  <dcterms:modified xsi:type="dcterms:W3CDTF">2025-03-10T04:00:10Z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0x010100555F98048418244CA28177D6A12BD030</vt:lpwstr>
  </property>
  <property fmtid="{D5CDD505-2E9C-101B-9397-08002B2CF9AE}" pid="3" name="MediaServiceImageTags">
    <vt:lpwstr/>
  </property>
</Properties>
</file>