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64" r:id="rId2"/>
    <p:sldId id="263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56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7C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05"/>
    <p:restoredTop sz="94694"/>
  </p:normalViewPr>
  <p:slideViewPr>
    <p:cSldViewPr snapToGrid="0">
      <p:cViewPr varScale="1">
        <p:scale>
          <a:sx n="121" d="100"/>
          <a:sy n="121" d="100"/>
        </p:scale>
        <p:origin x="13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4ACD0-FC19-4A4D-AC43-143763E843BF}" type="datetimeFigureOut">
              <a:rPr lang="en-US" smtClean="0"/>
              <a:t>4/14/25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0E640-D77C-A146-B371-0A2B53BCA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73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83-honey-bee-heroes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91-pass-the-polle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3199-labelling-the-parts-of-a-pua-flower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videos/18-bees-and-varroa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teacher_pld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3077-science-topics-and-science-concepts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3077-science-topics-and-science-concepts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2251-junior-science" TargetMode="External"/><Relationship Id="rId7" Type="http://schemas.openxmlformats.org/officeDocument/2006/relationships/hyperlink" Target="https://www.sciencelearn.org.nz/search?term=primary&amp;dFR%5Btype%5D%5B0%5D=Teacher%20PLD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sciencelearn.org.nz/resources/2927-how-the-hub-can-help" TargetMode="External"/><Relationship Id="rId5" Type="http://schemas.openxmlformats.org/officeDocument/2006/relationships/hyperlink" Target="https://www.sciencelearn.org.nz/resources/2267-professional-development-for-primary-teachers" TargetMode="External"/><Relationship Id="rId4" Type="http://schemas.openxmlformats.org/officeDocument/2006/relationships/hyperlink" Target="https://www.sciencelearn.org.nz/resources/2246-science-for-juniors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image_maps/27-outside-of-an-earthworm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2397-adapting-slh-activities-altering-the-aims-and-learning-intentions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iencelearn.org.nz/images/3092-earthworm-observations" TargetMode="Externa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2986-the-plastic-tide-case-study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iencelearn.org.nz/citizen_science" TargetMode="Externa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d08df2f2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d08df2f204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gd08df2f204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792bc4693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792bc4693c_0_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2792bc4693c_0_1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792bc4693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792bc4693c_0_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2792bc4693c_0_1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43bc19bdf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43bc19bdf5_0_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243bc19bdf5_0_3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43bc19bd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43bc19bdf5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55" name="Google Shape;155;g243bc19bdf5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43bc19bdf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43bc19bdf5_0_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65" name="Google Shape;165;g243bc19bdf5_0_1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43bc19bdf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43bc19bdf5_0_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2" name="Google Shape;172;g243bc19bdf5_0_2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7d22aa6e9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7d22aa6e92_0_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Extend the learning – Related topics &amp; concepts, Related Content and Useful links.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www.sciencelearn.org.nz/resources/83-honey-bee-heroes</a:t>
            </a:r>
            <a:r>
              <a:rPr lang="en-AU"/>
              <a:t> </a:t>
            </a:r>
            <a:endParaRPr/>
          </a:p>
        </p:txBody>
      </p:sp>
      <p:sp>
        <p:nvSpPr>
          <p:cNvPr id="178" name="Google Shape;178;g27d22aa6e92_0_4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4246eb2ce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4246eb2ce8_0_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6" name="Google Shape;186;g24246eb2ce8_0_2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4246eb2ce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4246eb2ce8_0_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24246eb2ce8_0_3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7d22aa6e9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7d22aa6e92_0_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Hands-on activities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www.sciencelearn.org.nz/resources/91-pass-the-pollen</a:t>
            </a:r>
            <a:r>
              <a:rPr lang="en-AU"/>
              <a:t> </a:t>
            </a:r>
            <a:endParaRPr/>
          </a:p>
        </p:txBody>
      </p:sp>
      <p:sp>
        <p:nvSpPr>
          <p:cNvPr id="203" name="Google Shape;203;g27d22aa6e92_0_5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4246eb2ce8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4246eb2ce8_0_6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www.sciencelearn.org.nz/resources/3199-labelling-the-parts-of-a-pua-flower</a:t>
            </a:r>
            <a:r>
              <a:rPr lang="en-AU"/>
              <a:t> </a:t>
            </a:r>
            <a:endParaRPr/>
          </a:p>
        </p:txBody>
      </p:sp>
      <p:sp>
        <p:nvSpPr>
          <p:cNvPr id="210" name="Google Shape;210;g24246eb2ce8_0_6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4246eb2ce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4246eb2ce8_0_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www.sciencelearn.org.nz/videos/18-bees-and-varroa</a:t>
            </a:r>
            <a:r>
              <a:rPr lang="en-AU"/>
              <a:t> </a:t>
            </a:r>
            <a:endParaRPr/>
          </a:p>
        </p:txBody>
      </p:sp>
      <p:sp>
        <p:nvSpPr>
          <p:cNvPr id="217" name="Google Shape;217;g24246eb2ce8_0_5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4246eb2c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4246eb2ce8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24246eb2ce8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4246eb2ce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4246eb2ce8_0_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24246eb2ce8_0_1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792bc4693c_0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792bc4693c_0_86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44" name="Google Shape;244;g2792bc4693c_0_86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7daec0ca3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7daec0ca38_0_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27daec0ca38_0_3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7c3a5fb8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7c3a5fb8b7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www.sciencelearn.org.nz/teacher_pld</a:t>
            </a:r>
            <a:r>
              <a:rPr lang="en-AU"/>
              <a:t> </a:t>
            </a:r>
            <a:endParaRPr/>
          </a:p>
        </p:txBody>
      </p:sp>
      <p:sp>
        <p:nvSpPr>
          <p:cNvPr id="275" name="Google Shape;275;g27c3a5fb8b7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7d22aa6e92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7d22aa6e92_0_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Got a topic? What are the connected science ideas or concepts?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www.sciencelearn.org.nz/resources/3077-science-topics-and-science-concepts</a:t>
            </a:r>
            <a:r>
              <a:rPr lang="en-AU"/>
              <a:t> </a:t>
            </a:r>
            <a:endParaRPr/>
          </a:p>
        </p:txBody>
      </p:sp>
      <p:sp>
        <p:nvSpPr>
          <p:cNvPr id="283" name="Google Shape;283;g27d22aa6e92_0_5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7d22aa6e92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7d22aa6e92_0_1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www.sciencelearn.org.nz/resources/3077-science-topics-and-science-concepts</a:t>
            </a:r>
            <a:r>
              <a:rPr lang="en-AU"/>
              <a:t> </a:t>
            </a:r>
            <a:endParaRPr/>
          </a:p>
        </p:txBody>
      </p:sp>
      <p:sp>
        <p:nvSpPr>
          <p:cNvPr id="290" name="Google Shape;290;g27d22aa6e92_0_10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7daec0ca3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7daec0ca38_0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www.sciencelearn.org.nz/resources/2251-junior-science</a:t>
            </a:r>
            <a:r>
              <a:rPr lang="en-AU"/>
              <a:t>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Recorded sessions: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4"/>
              </a:rPr>
              <a:t>www.sciencelearn.org.nz/resources/2246-science-for-juniors</a:t>
            </a:r>
            <a:r>
              <a:rPr lang="en-AU"/>
              <a:t>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5"/>
              </a:rPr>
              <a:t>www.sciencelearn.org.nz/resources/2267-professional-development-for-primary-teachers</a:t>
            </a:r>
            <a:r>
              <a:rPr lang="en-AU"/>
              <a:t>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6"/>
              </a:rPr>
              <a:t>www.sciencelearn.org.nz/resources/2927-how-the-hub-can-help</a:t>
            </a:r>
            <a:r>
              <a:rPr lang="en-AU"/>
              <a:t>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Professional development for primary teachers: </a:t>
            </a:r>
            <a:r>
              <a:rPr lang="en-AU" u="sng">
                <a:solidFill>
                  <a:schemeClr val="hlink"/>
                </a:solidFill>
                <a:hlinkClick r:id="rId7"/>
              </a:rPr>
              <a:t>https://www.sciencelearn.org.nz/search?term=primary&amp;dFR%5Btype%5D%5B0%5D=Teacher%20PLD</a:t>
            </a:r>
            <a:r>
              <a:rPr lang="en-AU"/>
              <a:t> </a:t>
            </a:r>
            <a:endParaRPr/>
          </a:p>
        </p:txBody>
      </p:sp>
      <p:sp>
        <p:nvSpPr>
          <p:cNvPr id="300" name="Google Shape;300;g27daec0ca38_0_4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28b4af9033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28b4af9033d_0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g28b4af9033d_0_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7d22aa6e92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7d22aa6e92_0_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7d22aa6e92_0_7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7d22aa6e92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7d22aa6e92_0_8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www.sciencelearn.org.nz/image_maps/27-outside-of-an-earthworm</a:t>
            </a:r>
            <a:r>
              <a:rPr lang="en-AU"/>
              <a:t>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27d22aa6e92_0_8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7d22aa6e92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7d22aa6e92_0_9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www.sciencelearn.org.nz/resources/2397-adapting-slh-activities-altering-the-aims-and-learning-intentions</a:t>
            </a:r>
            <a:r>
              <a:rPr lang="en-AU"/>
              <a:t>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Image: </a:t>
            </a:r>
            <a:r>
              <a:rPr lang="en-AU" u="sng">
                <a:solidFill>
                  <a:schemeClr val="hlink"/>
                </a:solidFill>
                <a:hlinkClick r:id="rId4"/>
              </a:rPr>
              <a:t>www.sciencelearn.org.nz/images/3092-earthworm-observations</a:t>
            </a:r>
            <a:r>
              <a:rPr lang="en-AU"/>
              <a:t> </a:t>
            </a:r>
            <a:endParaRPr/>
          </a:p>
        </p:txBody>
      </p:sp>
      <p:sp>
        <p:nvSpPr>
          <p:cNvPr id="326" name="Google Shape;326;g27d22aa6e92_0_9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42324e075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42324e075b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www.sciencelearn.org.nz/resources/2986-the-plastic-tide-case-study</a:t>
            </a:r>
            <a:r>
              <a:rPr lang="en-AU"/>
              <a:t>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Moe under </a:t>
            </a:r>
            <a:r>
              <a:rPr lang="en-AU" u="sng">
                <a:solidFill>
                  <a:schemeClr val="hlink"/>
                </a:solidFill>
                <a:hlinkClick r:id="rId4"/>
              </a:rPr>
              <a:t>www.sciencelearn.org.nz/citizen_science</a:t>
            </a:r>
            <a:r>
              <a:rPr lang="en-AU"/>
              <a:t> </a:t>
            </a:r>
            <a:endParaRPr/>
          </a:p>
        </p:txBody>
      </p:sp>
      <p:sp>
        <p:nvSpPr>
          <p:cNvPr id="334" name="Google Shape;334;g242324e075b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7daec0ca3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7daec0ca38_0_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27daec0ca38_0_2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34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08df2f2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08df2f2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54" name="Google Shape;54;gd08df2f204_0_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792bbcbea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792bbcbea3_0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2792bbcbea3_0_1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42324e075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42324e075b_0_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g242324e075b_0_1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42324e075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42324e075b_0_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87" name="Google Shape;87;g242324e075b_0_2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792bc4693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792bc4693c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2792bc4693c_0_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0c98e0439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0c98e0439c_0_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10" name="Google Shape;110;g10c98e0439c_0_5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0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9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72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0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83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7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4/14/25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02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8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9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4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4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9962A-531E-ED4D-AD29-C85C21C604F5}" type="datetimeFigureOut">
              <a:rPr lang="en-US" smtClean="0"/>
              <a:t>4/14/25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6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sciencelearn.org.nz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sciencelearn.org.nz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sciencelearn.org.nz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sciencelearn.org.nz/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sciencelearn.org.nz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sciencelearn.org.nz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sciencelearn.org.nz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sciencelearn.org.nz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png"/><Relationship Id="rId3" Type="http://schemas.openxmlformats.org/officeDocument/2006/relationships/hyperlink" Target="http://www.facebook.com/nzsciencelearn" TargetMode="External"/><Relationship Id="rId7" Type="http://schemas.openxmlformats.org/officeDocument/2006/relationships/hyperlink" Target="https://nz.pinterest.com/nzsciencelearn/" TargetMode="External"/><Relationship Id="rId12" Type="http://schemas.openxmlformats.org/officeDocument/2006/relationships/image" Target="../media/image39.png"/><Relationship Id="rId2" Type="http://schemas.openxmlformats.org/officeDocument/2006/relationships/hyperlink" Target="mailto:enquiries@sciencelearn.org.nz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@ScienceLearningHubNZ" TargetMode="External"/><Relationship Id="rId11" Type="http://schemas.openxmlformats.org/officeDocument/2006/relationships/image" Target="../media/image38.png"/><Relationship Id="rId5" Type="http://schemas.openxmlformats.org/officeDocument/2006/relationships/hyperlink" Target="http://bit.ly/slhnz_li" TargetMode="External"/><Relationship Id="rId10" Type="http://schemas.openxmlformats.org/officeDocument/2006/relationships/image" Target="../media/image37.png"/><Relationship Id="rId4" Type="http://schemas.openxmlformats.org/officeDocument/2006/relationships/hyperlink" Target="http://www.instagram.com/sciencelearninghubnz" TargetMode="External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image/4021229/photo-image-plant-green-botanica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hyperlink" Target="https://creativecommons.org/licenses/by/2.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sciencelearn.org.nz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sciencelearn.org.nz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/>
          <p:nvPr/>
        </p:nvSpPr>
        <p:spPr>
          <a:xfrm>
            <a:off x="385475" y="5776788"/>
            <a:ext cx="82188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rPr lang="en-AU" sz="2400" b="1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4–4:45 pm Thursday 14 September</a:t>
            </a:r>
            <a:endParaRPr sz="2400" b="1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" name="Google Shape;30;p3"/>
          <p:cNvSpPr txBox="1"/>
          <p:nvPr/>
        </p:nvSpPr>
        <p:spPr>
          <a:xfrm>
            <a:off x="457200" y="686325"/>
            <a:ext cx="8229600" cy="13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2C7C9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800" b="1">
                <a:solidFill>
                  <a:srgbClr val="2C7C9F"/>
                </a:solidFill>
              </a:rPr>
              <a:t>What does the hub look like in the classroom?</a:t>
            </a:r>
            <a:endParaRPr sz="35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2C7C9F"/>
              </a:solidFill>
            </a:endParaRPr>
          </a:p>
        </p:txBody>
      </p:sp>
      <p:sp>
        <p:nvSpPr>
          <p:cNvPr id="31" name="Google Shape;31;p3"/>
          <p:cNvSpPr txBox="1"/>
          <p:nvPr/>
        </p:nvSpPr>
        <p:spPr>
          <a:xfrm>
            <a:off x="1229750" y="2451975"/>
            <a:ext cx="6541200" cy="25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Google Shape;3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6325" y="2258424"/>
            <a:ext cx="6831449" cy="308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"/>
          <p:cNvSpPr txBox="1"/>
          <p:nvPr/>
        </p:nvSpPr>
        <p:spPr>
          <a:xfrm>
            <a:off x="7090625" y="5264150"/>
            <a:ext cx="1175100" cy="2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S.Marsters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 txBox="1">
            <a:spLocks noGrp="1"/>
          </p:cNvSpPr>
          <p:nvPr>
            <p:ph type="title"/>
          </p:nvPr>
        </p:nvSpPr>
        <p:spPr>
          <a:xfrm>
            <a:off x="1174051" y="0"/>
            <a:ext cx="6795900" cy="116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the hub? </a:t>
            </a:r>
            <a:endParaRPr sz="4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Google Shape;123;p12"/>
          <p:cNvSpPr txBox="1">
            <a:spLocks noGrp="1"/>
          </p:cNvSpPr>
          <p:nvPr>
            <p:ph type="body" idx="2"/>
          </p:nvPr>
        </p:nvSpPr>
        <p:spPr>
          <a:xfrm>
            <a:off x="533400" y="1266675"/>
            <a:ext cx="8251800" cy="50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/>
              <a:t>Easily digestible information </a:t>
            </a:r>
            <a:endParaRPr sz="3000"/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/>
              <a:t>Related content, concepts, topics </a:t>
            </a:r>
            <a:endParaRPr sz="3000"/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/>
              <a:t>Hands-on activities </a:t>
            </a:r>
            <a:endParaRPr sz="3000"/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/>
              <a:t>Editable resources</a:t>
            </a:r>
            <a:endParaRPr sz="3000"/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/>
              <a:t>Multimedia content</a:t>
            </a:r>
            <a:endParaRPr sz="3000"/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/>
              <a:t>Professional Learning Development (PLD)</a:t>
            </a:r>
            <a:endParaRPr sz="3000"/>
          </a:p>
        </p:txBody>
      </p:sp>
      <p:sp>
        <p:nvSpPr>
          <p:cNvPr id="124" name="Google Shape;124;p1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2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 txBox="1">
            <a:spLocks noGrp="1"/>
          </p:cNvSpPr>
          <p:nvPr>
            <p:ph type="title"/>
          </p:nvPr>
        </p:nvSpPr>
        <p:spPr>
          <a:xfrm>
            <a:off x="1" y="-90050"/>
            <a:ext cx="6859200" cy="116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did…</a:t>
            </a:r>
            <a:endParaRPr sz="4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2" name="Google Shape;132;p13"/>
          <p:cNvGrpSpPr/>
          <p:nvPr/>
        </p:nvGrpSpPr>
        <p:grpSpPr>
          <a:xfrm>
            <a:off x="5924767" y="1835018"/>
            <a:ext cx="3305700" cy="3483057"/>
            <a:chOff x="5632317" y="1189775"/>
            <a:chExt cx="3305700" cy="3483057"/>
          </a:xfrm>
        </p:grpSpPr>
        <p:sp>
          <p:nvSpPr>
            <p:cNvPr id="133" name="Google Shape;133;p13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D83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lvl="0" indent="0" algn="ctr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18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Learning</a:t>
              </a:r>
              <a:endParaRPr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34" name="Google Shape;134;p13"/>
            <p:cNvSpPr txBox="1"/>
            <p:nvPr/>
          </p:nvSpPr>
          <p:spPr>
            <a:xfrm>
              <a:off x="6167077" y="2057132"/>
              <a:ext cx="26127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5560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en-AU" sz="2000"/>
                <a:t>Shared slides</a:t>
              </a:r>
              <a:endParaRPr sz="2000"/>
            </a:p>
            <a:p>
              <a:pPr marL="457200" lvl="0" indent="-35560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en-AU" sz="2000"/>
                <a:t>Hands-on activities</a:t>
              </a:r>
              <a:endParaRPr sz="2000"/>
            </a:p>
            <a:p>
              <a:pPr marL="457200" lvl="0" indent="-35560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en-AU" sz="2000"/>
                <a:t>Videos </a:t>
              </a:r>
              <a:endParaRPr sz="2000"/>
            </a:p>
          </p:txBody>
        </p:sp>
      </p:grpSp>
      <p:grpSp>
        <p:nvGrpSpPr>
          <p:cNvPr id="135" name="Google Shape;135;p13"/>
          <p:cNvGrpSpPr/>
          <p:nvPr/>
        </p:nvGrpSpPr>
        <p:grpSpPr>
          <a:xfrm>
            <a:off x="0" y="1835132"/>
            <a:ext cx="3546900" cy="3482943"/>
            <a:chOff x="0" y="1189989"/>
            <a:chExt cx="3546900" cy="3482943"/>
          </a:xfrm>
        </p:grpSpPr>
        <p:sp>
          <p:nvSpPr>
            <p:cNvPr id="136" name="Google Shape;136;p13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rgbClr val="8020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18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School/team  kaupapa</a:t>
              </a:r>
              <a:endParaRPr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37" name="Google Shape;137;p13"/>
            <p:cNvSpPr txBox="1"/>
            <p:nvPr/>
          </p:nvSpPr>
          <p:spPr>
            <a:xfrm>
              <a:off x="327671" y="2057232"/>
              <a:ext cx="307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5560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en-AU" sz="2000"/>
                <a:t>Topic specific</a:t>
              </a:r>
              <a:endParaRPr sz="2000"/>
            </a:p>
            <a:p>
              <a:pPr marL="457200" lvl="0" indent="-35560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en-AU" sz="2000"/>
                <a:t>Links to science curriculum</a:t>
              </a:r>
              <a:endParaRPr sz="2000"/>
            </a:p>
            <a:p>
              <a:pPr marL="457200" lvl="0" indent="-35560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en-AU" sz="2000"/>
                <a:t>Science capabilities</a:t>
              </a:r>
              <a:endParaRPr sz="2000"/>
            </a:p>
            <a:p>
              <a:pPr marL="4572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8" name="Google Shape;138;p13"/>
          <p:cNvGrpSpPr/>
          <p:nvPr/>
        </p:nvGrpSpPr>
        <p:grpSpPr>
          <a:xfrm>
            <a:off x="3148929" y="1835018"/>
            <a:ext cx="3305700" cy="3482907"/>
            <a:chOff x="2944204" y="1189775"/>
            <a:chExt cx="3305700" cy="3482907"/>
          </a:xfrm>
        </p:grpSpPr>
        <p:sp>
          <p:nvSpPr>
            <p:cNvPr id="139" name="Google Shape;139;p13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B02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18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Planning</a:t>
              </a:r>
              <a:endParaRPr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40" name="Google Shape;140;p13"/>
            <p:cNvSpPr txBox="1"/>
            <p:nvPr/>
          </p:nvSpPr>
          <p:spPr>
            <a:xfrm>
              <a:off x="3342175" y="2023382"/>
              <a:ext cx="2703900" cy="264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5560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en-AU" sz="2000"/>
                <a:t>Levels 1–4</a:t>
              </a:r>
              <a:endParaRPr sz="2000"/>
            </a:p>
            <a:p>
              <a:pPr marL="457200" lvl="0" indent="-355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en-AU" sz="2000"/>
                <a:t>Search resources</a:t>
              </a:r>
              <a:endParaRPr sz="2000"/>
            </a:p>
            <a:p>
              <a:pPr marL="4572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  <a:p>
              <a:pPr marL="914400" lvl="1" indent="-3556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○"/>
              </a:pPr>
              <a:r>
                <a:rPr lang="en-AU" sz="2000"/>
                <a:t>Ideas</a:t>
              </a:r>
              <a:endParaRPr sz="2000"/>
            </a:p>
            <a:p>
              <a:pPr marL="914400" lvl="1" indent="-3556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○"/>
              </a:pPr>
              <a:r>
                <a:rPr lang="en-AU" sz="2000"/>
                <a:t>Articles </a:t>
              </a:r>
              <a:endParaRPr sz="2000"/>
            </a:p>
            <a:p>
              <a:pPr marL="914400" lvl="1" indent="-3556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○"/>
              </a:pPr>
              <a:r>
                <a:rPr lang="en-AU" sz="2000"/>
                <a:t>Activities </a:t>
              </a:r>
              <a:endParaRPr sz="2000"/>
            </a:p>
            <a:p>
              <a:pPr marL="4572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41" name="Google Shape;141;p13"/>
          <p:cNvSpPr txBox="1"/>
          <p:nvPr/>
        </p:nvSpPr>
        <p:spPr>
          <a:xfrm>
            <a:off x="28900" y="6494925"/>
            <a:ext cx="9115200" cy="3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 txBox="1"/>
          <p:nvPr/>
        </p:nvSpPr>
        <p:spPr>
          <a:xfrm>
            <a:off x="42000" y="6382875"/>
            <a:ext cx="90600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"/>
          <p:cNvSpPr txBox="1">
            <a:spLocks noGrp="1"/>
          </p:cNvSpPr>
          <p:nvPr>
            <p:ph type="title"/>
          </p:nvPr>
        </p:nvSpPr>
        <p:spPr>
          <a:xfrm>
            <a:off x="364575" y="832775"/>
            <a:ext cx="8308500" cy="116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Framing learning – The </a:t>
            </a:r>
            <a:r>
              <a:rPr lang="en-AU" sz="36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Understand, Know, Do</a:t>
            </a:r>
            <a:endParaRPr sz="36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Google Shape;149;p14"/>
          <p:cNvSpPr txBox="1"/>
          <p:nvPr/>
        </p:nvSpPr>
        <p:spPr>
          <a:xfrm>
            <a:off x="734050" y="2320800"/>
            <a:ext cx="82620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</a:pPr>
            <a:r>
              <a:rPr lang="en-AU" sz="2800">
                <a:solidFill>
                  <a:schemeClr val="accent2"/>
                </a:solidFill>
              </a:rPr>
              <a:t>Understand: the big ideas</a:t>
            </a:r>
            <a:endParaRPr sz="2800">
              <a:solidFill>
                <a:schemeClr val="accent2"/>
              </a:solidFill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</a:pPr>
            <a:r>
              <a:rPr lang="en-AU" sz="2800">
                <a:solidFill>
                  <a:schemeClr val="accent2"/>
                </a:solidFill>
              </a:rPr>
              <a:t>Know: rich contexts for exploring the big ideas</a:t>
            </a:r>
            <a:endParaRPr sz="2800">
              <a:solidFill>
                <a:schemeClr val="accent2"/>
              </a:solidFill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</a:pPr>
            <a:r>
              <a:rPr lang="en-AU" sz="2800">
                <a:solidFill>
                  <a:schemeClr val="accent2"/>
                </a:solidFill>
              </a:rPr>
              <a:t>Do: practices that bring rigour to learning</a:t>
            </a:r>
            <a:endParaRPr sz="2800">
              <a:solidFill>
                <a:schemeClr val="accent2"/>
              </a:solidFill>
            </a:endParaRPr>
          </a:p>
        </p:txBody>
      </p:sp>
      <p:sp>
        <p:nvSpPr>
          <p:cNvPr id="150" name="Google Shape;150;p14"/>
          <p:cNvSpPr txBox="1"/>
          <p:nvPr/>
        </p:nvSpPr>
        <p:spPr>
          <a:xfrm>
            <a:off x="364575" y="4698600"/>
            <a:ext cx="8779500" cy="10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31859C"/>
                </a:solidFill>
              </a:rPr>
              <a:t>“Learning that cannot left to chance”</a:t>
            </a:r>
            <a:endParaRPr sz="3600" b="1">
              <a:solidFill>
                <a:srgbClr val="31859C"/>
              </a:solidFill>
            </a:endParaRPr>
          </a:p>
        </p:txBody>
      </p:sp>
      <p:sp>
        <p:nvSpPr>
          <p:cNvPr id="151" name="Google Shape;151;p14"/>
          <p:cNvSpPr txBox="1"/>
          <p:nvPr/>
        </p:nvSpPr>
        <p:spPr>
          <a:xfrm>
            <a:off x="0" y="6430225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 txBox="1">
            <a:spLocks noGrp="1"/>
          </p:cNvSpPr>
          <p:nvPr>
            <p:ph type="title"/>
          </p:nvPr>
        </p:nvSpPr>
        <p:spPr>
          <a:xfrm>
            <a:off x="533400" y="409425"/>
            <a:ext cx="6225300" cy="7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What it looked like…</a:t>
            </a:r>
            <a:endParaRPr/>
          </a:p>
        </p:txBody>
      </p:sp>
      <p:graphicFrame>
        <p:nvGraphicFramePr>
          <p:cNvPr id="158" name="Google Shape;158;p15"/>
          <p:cNvGraphicFramePr/>
          <p:nvPr/>
        </p:nvGraphicFramePr>
        <p:xfrm>
          <a:off x="126488" y="146250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80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4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2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2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2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25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72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0100">
                <a:tc rowSpan="2"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Science Curriculum Achievement Rubric</a:t>
                      </a:r>
                      <a:endParaRPr sz="18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 b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Nature of Science: </a:t>
                      </a: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Investigating in Science (Overarching Strand)</a:t>
                      </a:r>
                      <a:endParaRPr sz="12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 b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Strand:</a:t>
                      </a: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Material World (Contextual Strand): </a:t>
                      </a:r>
                      <a:endParaRPr sz="12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 b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AO:</a:t>
                      </a: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Properties and Changes of Matter</a:t>
                      </a:r>
                      <a:endParaRPr sz="12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Level 1-2: Observe, describe and compare physical and chemical properties of common materials and changes that occur when materials are mixed, heated or cooled  </a:t>
                      </a:r>
                      <a:endParaRPr sz="12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Level 3-4: Group materials in different ways based on the observations of measurements of the characteristic chemical and physical properties of a range of different materials</a:t>
                      </a:r>
                      <a:endParaRPr sz="12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3C78D8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2675">
                <a:tc gridSpan="8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950">
                <a:tc rowSpan="2"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Progress indicators</a:t>
                      </a: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Pre Level 1</a:t>
                      </a: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Early Level 1</a:t>
                      </a: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At Level 1</a:t>
                      </a: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Level 2</a:t>
                      </a: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Level 3</a:t>
                      </a: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Level 4</a:t>
                      </a: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225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Early:</a:t>
                      </a:r>
                      <a:r>
                        <a:rPr lang="en-AU" sz="11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Dipping into the curriculum level</a:t>
                      </a:r>
                      <a:endParaRPr sz="11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At: </a:t>
                      </a:r>
                      <a:r>
                        <a:rPr lang="en-AU" sz="11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Completing MOST indicators independently MOST of the time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CF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140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Nature of Science: </a:t>
                      </a:r>
                      <a:r>
                        <a:rPr lang="en-AU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Investigating in science</a:t>
                      </a:r>
                      <a:endParaRPr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(Overarching Strand)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Experiment</a:t>
                      </a:r>
                      <a:endParaRPr sz="12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Test</a:t>
                      </a:r>
                      <a:endParaRPr sz="12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Classify</a:t>
                      </a:r>
                      <a:endParaRPr sz="12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Record</a:t>
                      </a:r>
                      <a:endParaRPr sz="12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CF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Does not understand, so cannot follow instructions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(R4L assessment)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With support begin to follow simple instructions and use equipment to investigate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With support begin to collect and record some evidence from observations (verbally)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Begin to follow simple instructions and use equipment to investigate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Begin to record evidence from observations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With support plan and investigate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Identify relevant variables - (what to keep the same, what to change)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Carry out observations and collect evidence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Plan and carry out an investigation to gather evidence to test their theory/hypothesis/prediction (control variables if appropriate)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Use precise observations and measurements and/or test and record findings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Select, justify, plan and carry out systematic investigations to gather evidence to test their inference / hypothesis / prediction controlling variables if appropriate.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Choose an appropriate scientific method to observe and measure and / or test and record findings in a systematic way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9" name="Google Shape;159;p15"/>
          <p:cNvSpPr txBox="1"/>
          <p:nvPr/>
        </p:nvSpPr>
        <p:spPr>
          <a:xfrm>
            <a:off x="1916750" y="2154100"/>
            <a:ext cx="5930100" cy="4040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000"/>
              <a:t>At level 1 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269999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AU" sz="2400">
                <a:solidFill>
                  <a:schemeClr val="dk1"/>
                </a:solidFill>
              </a:rPr>
              <a:t>Begin to follow simple instructions and use equipment to investigate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269999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AU" sz="2400">
                <a:solidFill>
                  <a:schemeClr val="dk1"/>
                </a:solidFill>
              </a:rPr>
              <a:t>Begin to record evidence from observations</a:t>
            </a:r>
            <a:endParaRPr sz="2400"/>
          </a:p>
        </p:txBody>
      </p:sp>
      <p:sp>
        <p:nvSpPr>
          <p:cNvPr id="160" name="Google Shape;160;p15"/>
          <p:cNvSpPr/>
          <p:nvPr/>
        </p:nvSpPr>
        <p:spPr>
          <a:xfrm>
            <a:off x="6033075" y="703125"/>
            <a:ext cx="1391400" cy="2463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5"/>
          <p:cNvSpPr txBox="1"/>
          <p:nvPr/>
        </p:nvSpPr>
        <p:spPr>
          <a:xfrm>
            <a:off x="0" y="640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7" name="Google Shape;167;p16"/>
          <p:cNvGraphicFramePr/>
          <p:nvPr/>
        </p:nvGraphicFramePr>
        <p:xfrm>
          <a:off x="194475" y="996350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6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6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2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2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2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2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13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86165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Material World:</a:t>
                      </a: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(Contextual Strand)</a:t>
                      </a:r>
                      <a:endParaRPr sz="11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A.O</a:t>
                      </a:r>
                      <a:r>
                        <a:rPr lang="en-AU" sz="12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:</a:t>
                      </a:r>
                      <a:endParaRPr sz="12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Properties and changes of matter</a:t>
                      </a:r>
                      <a:endParaRPr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8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(What the Specific Learning outcomes (SLO) will be)</a:t>
                      </a:r>
                      <a:endParaRPr sz="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 i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Observe, describe and compare using  our senses to find out about </a:t>
                      </a:r>
                      <a:r>
                        <a:rPr lang="en-AU" sz="1200" i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physical and chemical properties of common materials.</a:t>
                      </a:r>
                      <a:endParaRPr sz="1100" i="1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i="1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 i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Observe, describe and compare using our senses to find out about</a:t>
                      </a:r>
                      <a:r>
                        <a:rPr lang="en-AU" sz="1200" i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changes that occur when materials are mixed, heated or cooled  </a:t>
                      </a:r>
                      <a:endParaRPr sz="1100" i="1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i="1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 i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Think about and share how we have answered our questions. </a:t>
                      </a:r>
                      <a:endParaRPr sz="1100" i="1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 i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Observe, describe and compare using  our senses to find out about </a:t>
                      </a:r>
                      <a:r>
                        <a:rPr lang="en-AU" sz="1200" i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physical and chemical properties of common materials.</a:t>
                      </a:r>
                      <a:endParaRPr sz="1100" i="1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i="1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 i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Observe, describe and compare using our senses to find out about</a:t>
                      </a:r>
                      <a:r>
                        <a:rPr lang="en-AU" sz="1200" i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changes that occur when materials are mixed, heated or cooled  </a:t>
                      </a:r>
                      <a:endParaRPr sz="1100" i="1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i="1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 i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Think about and share how we have answered our questions. </a:t>
                      </a:r>
                      <a:endParaRPr sz="1100" i="1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Observe, describe and compare using  our senses to find out about </a:t>
                      </a: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physical and chemical properties of common materials.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Observe, describe and compare using our senses to find out about changes that occur when materials are mixed, heated or cooled</a:t>
                      </a: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Think about and share how we have answered our questions.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Group materials in different ways based on observations of measurements of the characteristic chemical and physical properties of a range of different materials.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Compare chemical and physical changes. </a:t>
                      </a:r>
                      <a:endParaRPr sz="1100">
                        <a:solidFill>
                          <a:srgbClr val="4A86E8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Make a plan to systematically gather information.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Give reasons or evidence to explain our thinking.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. Group materials in different ways based on observations of measurements of the characteristic chemical and physical properties of a range of different materials.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Compare (and record) chemical and physical changes.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Make a plan to systematically gather information.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Give reasons or evidence to explain our thinking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8" name="Google Shape;168;p16"/>
          <p:cNvGraphicFramePr/>
          <p:nvPr/>
        </p:nvGraphicFramePr>
        <p:xfrm>
          <a:off x="194475" y="0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69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2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2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2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2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13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2100">
                <a:tc rowSpan="2"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Progress indicators</a:t>
                      </a: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Pre Level 1</a:t>
                      </a: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Early Level 1</a:t>
                      </a: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At Level 1</a:t>
                      </a: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Level 2</a:t>
                      </a: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Level 3</a:t>
                      </a: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125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Early:</a:t>
                      </a:r>
                      <a:r>
                        <a:rPr lang="en-AU" sz="11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Dipping into the curriculum level</a:t>
                      </a:r>
                      <a:endParaRPr sz="11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At: </a:t>
                      </a:r>
                      <a:r>
                        <a:rPr lang="en-AU" sz="11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Completing MOST indicators independently MOST of the time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CF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" name="Google Shape;174;p17"/>
          <p:cNvGraphicFramePr/>
          <p:nvPr/>
        </p:nvGraphicFramePr>
        <p:xfrm>
          <a:off x="0" y="111125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82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6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6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6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97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5660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Science Capability</a:t>
                      </a: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8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(Tool - To guide teaching and learning)</a:t>
                      </a:r>
                      <a:endParaRPr sz="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D9EA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Students are doing and talking, thinking and explaining.</a:t>
                      </a:r>
                      <a:endParaRPr sz="16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6700" lvl="0" indent="-22860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They work in everyday contexts to:</a:t>
                      </a:r>
                      <a:endParaRPr sz="10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D9EA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9999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0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Students are testing their everyday knowledge.</a:t>
                      </a:r>
                      <a:endParaRPr sz="10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89999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0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They work in a range of contexts, including some that are unfamiliar, to:</a:t>
                      </a:r>
                      <a:endParaRPr sz="10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89999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0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Students are building science knowledge. </a:t>
                      </a:r>
                      <a:endParaRPr sz="10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89999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0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They often work in unfamiliar context to:</a:t>
                      </a:r>
                      <a:endParaRPr sz="10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55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Capability 1</a:t>
                      </a: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Gather and interpret Data</a:t>
                      </a:r>
                      <a:endParaRPr sz="18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solidFill>
                      <a:srgbClr val="D9EA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make observations using the five senses (see, hear, , smell, touch and taste)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make a conclusion (inference) from their observation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99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make observations about events and objects using their senses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3600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use simple descriptive vocabulary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3600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write simple explanations using their observations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3600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ask simple questions about familiar contexts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make observations about events, objects and simple texts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write simple but clear descriptions using some precise vocabulary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write simple science explanations using direct observations and evidence from sources such as photographs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ask simple questions that can be investigated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notice and describe simple patterns involving differences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use basic science investigatory practices, including systematic measurement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make observations about events, objects and formal science texts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write descriptions using scientific vocabulary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write a scientific explanation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identify questions that can be investigated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identify and describe complex patterns involving similarities and differences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69999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recognise why fair testing is important in gathering data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"/>
          <p:cNvSpPr/>
          <p:nvPr/>
        </p:nvSpPr>
        <p:spPr>
          <a:xfrm>
            <a:off x="3466999" y="3086324"/>
            <a:ext cx="2028448" cy="748974"/>
          </a:xfrm>
          <a:custGeom>
            <a:avLst/>
            <a:gdLst/>
            <a:ahLst/>
            <a:cxnLst/>
            <a:rect l="l" t="t" r="r" b="b"/>
            <a:pathLst>
              <a:path w="62385" h="22512" extrusionOk="0">
                <a:moveTo>
                  <a:pt x="60261" y="3450"/>
                </a:moveTo>
                <a:cubicBezTo>
                  <a:pt x="40213" y="3450"/>
                  <a:pt x="-5734" y="-7966"/>
                  <a:pt x="601" y="11054"/>
                </a:cubicBezTo>
                <a:cubicBezTo>
                  <a:pt x="2534" y="16859"/>
                  <a:pt x="10336" y="19547"/>
                  <a:pt x="16393" y="20412"/>
                </a:cubicBezTo>
                <a:cubicBezTo>
                  <a:pt x="27780" y="22039"/>
                  <a:pt x="39990" y="24051"/>
                  <a:pt x="50902" y="20412"/>
                </a:cubicBezTo>
                <a:cubicBezTo>
                  <a:pt x="54903" y="19078"/>
                  <a:pt x="59090" y="16902"/>
                  <a:pt x="61431" y="13393"/>
                </a:cubicBezTo>
                <a:cubicBezTo>
                  <a:pt x="63215" y="10718"/>
                  <a:pt x="62306" y="4035"/>
                  <a:pt x="59091" y="4035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Google Shape;182;p18"/>
          <p:cNvSpPr txBox="1"/>
          <p:nvPr/>
        </p:nvSpPr>
        <p:spPr>
          <a:xfrm>
            <a:off x="0" y="64302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30A7B0-F687-59E6-F465-E24438D36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639634"/>
            <a:ext cx="9148563" cy="284828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41450"/>
            <a:ext cx="9144000" cy="561097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/>
          <p:nvPr/>
        </p:nvSpPr>
        <p:spPr>
          <a:xfrm>
            <a:off x="1074050" y="1886674"/>
            <a:ext cx="6112886" cy="556806"/>
          </a:xfrm>
          <a:custGeom>
            <a:avLst/>
            <a:gdLst/>
            <a:ahLst/>
            <a:cxnLst/>
            <a:rect l="l" t="t" r="r" b="b"/>
            <a:pathLst>
              <a:path w="139915" h="35364" extrusionOk="0">
                <a:moveTo>
                  <a:pt x="28187" y="3154"/>
                </a:moveTo>
                <a:cubicBezTo>
                  <a:pt x="20191" y="3154"/>
                  <a:pt x="10603" y="-1059"/>
                  <a:pt x="4206" y="3739"/>
                </a:cubicBezTo>
                <a:cubicBezTo>
                  <a:pt x="-1885" y="8307"/>
                  <a:pt x="-959" y="22327"/>
                  <a:pt x="5376" y="26550"/>
                </a:cubicBezTo>
                <a:cubicBezTo>
                  <a:pt x="12891" y="31560"/>
                  <a:pt x="22841" y="31212"/>
                  <a:pt x="31697" y="32984"/>
                </a:cubicBezTo>
                <a:cubicBezTo>
                  <a:pt x="39736" y="34592"/>
                  <a:pt x="48177" y="35502"/>
                  <a:pt x="56263" y="34154"/>
                </a:cubicBezTo>
                <a:cubicBezTo>
                  <a:pt x="64342" y="32807"/>
                  <a:pt x="72883" y="31582"/>
                  <a:pt x="80829" y="33569"/>
                </a:cubicBezTo>
                <a:cubicBezTo>
                  <a:pt x="91232" y="36170"/>
                  <a:pt x="102483" y="35673"/>
                  <a:pt x="112998" y="33569"/>
                </a:cubicBezTo>
                <a:cubicBezTo>
                  <a:pt x="121826" y="31803"/>
                  <a:pt x="133740" y="32871"/>
                  <a:pt x="138734" y="25380"/>
                </a:cubicBezTo>
                <a:cubicBezTo>
                  <a:pt x="141200" y="21681"/>
                  <a:pt x="139353" y="14163"/>
                  <a:pt x="135225" y="12512"/>
                </a:cubicBezTo>
                <a:cubicBezTo>
                  <a:pt x="124214" y="8107"/>
                  <a:pt x="111990" y="6663"/>
                  <a:pt x="100130" y="6663"/>
                </a:cubicBezTo>
                <a:cubicBezTo>
                  <a:pt x="84024" y="6663"/>
                  <a:pt x="67793" y="4720"/>
                  <a:pt x="52168" y="814"/>
                </a:cubicBezTo>
                <a:cubicBezTo>
                  <a:pt x="41926" y="-1746"/>
                  <a:pt x="31140" y="3154"/>
                  <a:pt x="20583" y="3154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0" name="Google Shape;190;p19"/>
          <p:cNvSpPr/>
          <p:nvPr/>
        </p:nvSpPr>
        <p:spPr>
          <a:xfrm>
            <a:off x="594750" y="4103400"/>
            <a:ext cx="7389412" cy="2457046"/>
          </a:xfrm>
          <a:custGeom>
            <a:avLst/>
            <a:gdLst/>
            <a:ahLst/>
            <a:cxnLst/>
            <a:rect l="l" t="t" r="r" b="b"/>
            <a:pathLst>
              <a:path w="147589" h="50131" extrusionOk="0">
                <a:moveTo>
                  <a:pt x="77541" y="0"/>
                </a:moveTo>
                <a:cubicBezTo>
                  <a:pt x="61869" y="871"/>
                  <a:pt x="46071" y="1861"/>
                  <a:pt x="30749" y="5264"/>
                </a:cubicBezTo>
                <a:cubicBezTo>
                  <a:pt x="23769" y="6814"/>
                  <a:pt x="16226" y="6454"/>
                  <a:pt x="9692" y="9359"/>
                </a:cubicBezTo>
                <a:cubicBezTo>
                  <a:pt x="7488" y="10339"/>
                  <a:pt x="4378" y="9408"/>
                  <a:pt x="2673" y="11113"/>
                </a:cubicBezTo>
                <a:cubicBezTo>
                  <a:pt x="-3176" y="16962"/>
                  <a:pt x="2485" y="28280"/>
                  <a:pt x="6183" y="35679"/>
                </a:cubicBezTo>
                <a:cubicBezTo>
                  <a:pt x="11414" y="46144"/>
                  <a:pt x="26770" y="51372"/>
                  <a:pt x="38352" y="49717"/>
                </a:cubicBezTo>
                <a:cubicBezTo>
                  <a:pt x="48840" y="48218"/>
                  <a:pt x="58757" y="42698"/>
                  <a:pt x="69352" y="42698"/>
                </a:cubicBezTo>
                <a:cubicBezTo>
                  <a:pt x="87133" y="42698"/>
                  <a:pt x="105329" y="43503"/>
                  <a:pt x="122579" y="39189"/>
                </a:cubicBezTo>
                <a:cubicBezTo>
                  <a:pt x="130011" y="37330"/>
                  <a:pt x="140208" y="39469"/>
                  <a:pt x="144805" y="33340"/>
                </a:cubicBezTo>
                <a:cubicBezTo>
                  <a:pt x="148914" y="27861"/>
                  <a:pt x="148311" y="17253"/>
                  <a:pt x="143050" y="12868"/>
                </a:cubicBezTo>
                <a:cubicBezTo>
                  <a:pt x="138291" y="8901"/>
                  <a:pt x="132184" y="6373"/>
                  <a:pt x="126088" y="5264"/>
                </a:cubicBezTo>
                <a:cubicBezTo>
                  <a:pt x="115722" y="3379"/>
                  <a:pt x="104933" y="5585"/>
                  <a:pt x="94503" y="4095"/>
                </a:cubicBezTo>
                <a:cubicBezTo>
                  <a:pt x="83825" y="2569"/>
                  <a:pt x="73121" y="585"/>
                  <a:pt x="62334" y="585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1" name="Google Shape;191;p19"/>
          <p:cNvSpPr txBox="1"/>
          <p:nvPr/>
        </p:nvSpPr>
        <p:spPr>
          <a:xfrm>
            <a:off x="0" y="6428875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3925"/>
            <a:ext cx="9144000" cy="561095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0"/>
          <p:cNvSpPr/>
          <p:nvPr/>
        </p:nvSpPr>
        <p:spPr>
          <a:xfrm>
            <a:off x="772520" y="2755398"/>
            <a:ext cx="7287506" cy="1548014"/>
          </a:xfrm>
          <a:custGeom>
            <a:avLst/>
            <a:gdLst/>
            <a:ahLst/>
            <a:cxnLst/>
            <a:rect l="l" t="t" r="r" b="b"/>
            <a:pathLst>
              <a:path w="149044" h="36441" extrusionOk="0">
                <a:moveTo>
                  <a:pt x="55658" y="188"/>
                </a:moveTo>
                <a:cubicBezTo>
                  <a:pt x="38019" y="2540"/>
                  <a:pt x="18347" y="-3676"/>
                  <a:pt x="2431" y="4282"/>
                </a:cubicBezTo>
                <a:cubicBezTo>
                  <a:pt x="-3871" y="7433"/>
                  <a:pt x="4071" y="18711"/>
                  <a:pt x="7695" y="24754"/>
                </a:cubicBezTo>
                <a:cubicBezTo>
                  <a:pt x="10263" y="29037"/>
                  <a:pt x="14424" y="33615"/>
                  <a:pt x="19393" y="34112"/>
                </a:cubicBezTo>
                <a:cubicBezTo>
                  <a:pt x="24049" y="34578"/>
                  <a:pt x="28992" y="32632"/>
                  <a:pt x="33431" y="34112"/>
                </a:cubicBezTo>
                <a:cubicBezTo>
                  <a:pt x="47858" y="38921"/>
                  <a:pt x="63846" y="34112"/>
                  <a:pt x="79054" y="34112"/>
                </a:cubicBezTo>
                <a:cubicBezTo>
                  <a:pt x="90169" y="34112"/>
                  <a:pt x="101346" y="33469"/>
                  <a:pt x="112393" y="34697"/>
                </a:cubicBezTo>
                <a:cubicBezTo>
                  <a:pt x="121503" y="35709"/>
                  <a:pt x="131686" y="38211"/>
                  <a:pt x="139884" y="34112"/>
                </a:cubicBezTo>
                <a:cubicBezTo>
                  <a:pt x="145118" y="31495"/>
                  <a:pt x="147238" y="24582"/>
                  <a:pt x="148657" y="18905"/>
                </a:cubicBezTo>
                <a:cubicBezTo>
                  <a:pt x="151752" y="6523"/>
                  <a:pt x="125077" y="8032"/>
                  <a:pt x="112393" y="6622"/>
                </a:cubicBezTo>
                <a:cubicBezTo>
                  <a:pt x="105512" y="5857"/>
                  <a:pt x="98711" y="4470"/>
                  <a:pt x="91922" y="3112"/>
                </a:cubicBezTo>
                <a:cubicBezTo>
                  <a:pt x="86538" y="2035"/>
                  <a:pt x="80591" y="3520"/>
                  <a:pt x="75544" y="1358"/>
                </a:cubicBezTo>
                <a:cubicBezTo>
                  <a:pt x="71955" y="-180"/>
                  <a:pt x="67711" y="1391"/>
                  <a:pt x="63846" y="1942"/>
                </a:cubicBezTo>
                <a:cubicBezTo>
                  <a:pt x="53807" y="3374"/>
                  <a:pt x="43470" y="2790"/>
                  <a:pt x="33431" y="1358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Google Shape;199;p20"/>
          <p:cNvSpPr txBox="1"/>
          <p:nvPr/>
        </p:nvSpPr>
        <p:spPr>
          <a:xfrm>
            <a:off x="0" y="64302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451" y="63075"/>
            <a:ext cx="6849473" cy="6333174"/>
          </a:xfrm>
          <a:prstGeom prst="rect">
            <a:avLst/>
          </a:prstGeom>
          <a:noFill/>
          <a:ln w="9525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6" name="Google Shape;206;p21"/>
          <p:cNvSpPr txBox="1"/>
          <p:nvPr/>
        </p:nvSpPr>
        <p:spPr>
          <a:xfrm>
            <a:off x="0" y="6427025"/>
            <a:ext cx="9114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4"/>
          <p:cNvPicPr preferRelativeResize="0"/>
          <p:nvPr/>
        </p:nvPicPr>
        <p:blipFill rotWithShape="1">
          <a:blip r:embed="rId3">
            <a:alphaModFix/>
          </a:blip>
          <a:srcRect l="1498" t="8912" r="1196" b="7634"/>
          <a:stretch/>
        </p:blipFill>
        <p:spPr>
          <a:xfrm>
            <a:off x="0" y="5096334"/>
            <a:ext cx="9144005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3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Science Learning Hub </a:t>
            </a:r>
            <a:endParaRPr sz="1500"/>
          </a:p>
        </p:txBody>
      </p:sp>
      <p:sp>
        <p:nvSpPr>
          <p:cNvPr id="40" name="Google Shape;40;p4"/>
          <p:cNvSpPr txBox="1"/>
          <p:nvPr/>
        </p:nvSpPr>
        <p:spPr>
          <a:xfrm>
            <a:off x="783900" y="902825"/>
            <a:ext cx="7576200" cy="3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9250" lvl="0" indent="-3492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 dirty="0">
                <a:solidFill>
                  <a:srgbClr val="595959"/>
                </a:solidFill>
              </a:rPr>
              <a:t>A trustworthy online resource – produced by educators and scientists</a:t>
            </a:r>
            <a:endParaRPr sz="2400" dirty="0">
              <a:solidFill>
                <a:srgbClr val="595959"/>
              </a:solidFill>
            </a:endParaRPr>
          </a:p>
          <a:p>
            <a:pPr marL="349250" lvl="0" indent="-3492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 dirty="0">
                <a:solidFill>
                  <a:srgbClr val="595959"/>
                </a:solidFill>
              </a:rPr>
              <a:t>Based on world-class New Zealand science research</a:t>
            </a:r>
            <a:endParaRPr sz="2400" dirty="0">
              <a:solidFill>
                <a:srgbClr val="595959"/>
              </a:solidFill>
            </a:endParaRPr>
          </a:p>
          <a:p>
            <a:pPr marL="349250" lvl="0" indent="-3492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 dirty="0">
                <a:solidFill>
                  <a:srgbClr val="595959"/>
                </a:solidFill>
              </a:rPr>
              <a:t>Supported by learning activities, information about the key science ideas and concepts, multimedia tools and other resources</a:t>
            </a:r>
            <a:endParaRPr sz="2400" dirty="0">
              <a:solidFill>
                <a:srgbClr val="595959"/>
              </a:solidFill>
            </a:endParaRPr>
          </a:p>
          <a:p>
            <a:pPr marL="349250" lvl="0" indent="-349250" algn="l" rtl="0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 dirty="0">
                <a:solidFill>
                  <a:srgbClr val="595959"/>
                </a:solidFill>
              </a:rPr>
              <a:t>Written for New Zealand teachers and students </a:t>
            </a:r>
            <a:endParaRPr dirty="0"/>
          </a:p>
        </p:txBody>
      </p:sp>
      <p:pic>
        <p:nvPicPr>
          <p:cNvPr id="41" name="Google Shape;41;p4"/>
          <p:cNvPicPr preferRelativeResize="0"/>
          <p:nvPr/>
        </p:nvPicPr>
        <p:blipFill>
          <a:blip r:embed="rId4"/>
          <a:srcRect/>
          <a:stretch/>
        </p:blipFill>
        <p:spPr>
          <a:xfrm>
            <a:off x="1378315" y="3876675"/>
            <a:ext cx="6324670" cy="102665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4"/>
          <p:cNvSpPr txBox="1"/>
          <p:nvPr/>
        </p:nvSpPr>
        <p:spPr>
          <a:xfrm>
            <a:off x="0" y="6409850"/>
            <a:ext cx="90813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2"/>
          <p:cNvSpPr txBox="1"/>
          <p:nvPr/>
        </p:nvSpPr>
        <p:spPr>
          <a:xfrm>
            <a:off x="83225" y="6406650"/>
            <a:ext cx="90240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105C02-A2DC-4C39-ACD6-F7DEA3804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5" y="858635"/>
            <a:ext cx="7772400" cy="47003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3"/>
          <p:cNvSpPr txBox="1"/>
          <p:nvPr/>
        </p:nvSpPr>
        <p:spPr>
          <a:xfrm>
            <a:off x="-29800" y="6393075"/>
            <a:ext cx="91440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CFF63A-1C1C-052B-FD43-EA7EF7EAB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79" y="972417"/>
            <a:ext cx="9171758" cy="491316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4"/>
          <p:cNvSpPr txBox="1">
            <a:spLocks noGrp="1"/>
          </p:cNvSpPr>
          <p:nvPr>
            <p:ph type="title"/>
          </p:nvPr>
        </p:nvSpPr>
        <p:spPr>
          <a:xfrm>
            <a:off x="238776" y="1707550"/>
            <a:ext cx="5859600" cy="116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6000" b="1" dirty="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Honey Bee heroes! </a:t>
            </a:r>
            <a:endParaRPr sz="6000" b="1" dirty="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27" name="Google Shape;227;p24"/>
          <p:cNvSpPr txBox="1"/>
          <p:nvPr/>
        </p:nvSpPr>
        <p:spPr>
          <a:xfrm>
            <a:off x="850975" y="3429000"/>
            <a:ext cx="4225800" cy="21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35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Honey bees (</a:t>
            </a:r>
            <a:r>
              <a:rPr lang="en-AU" sz="1350" b="1" i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Apis mellifera</a:t>
            </a:r>
            <a:r>
              <a:rPr lang="en-AU" sz="135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) are the most important pollinators of many cultivated food crops and other flowering plants! These plants would be in trouble without bees, and so would we!!!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28" name="Google Shape;228;p24"/>
          <p:cNvPicPr preferRelativeResize="0"/>
          <p:nvPr/>
        </p:nvPicPr>
        <p:blipFill rotWithShape="1">
          <a:blip r:embed="rId3">
            <a:alphaModFix/>
          </a:blip>
          <a:srcRect l="56408" b="4680"/>
          <a:stretch/>
        </p:blipFill>
        <p:spPr>
          <a:xfrm>
            <a:off x="5829275" y="777250"/>
            <a:ext cx="2239150" cy="3576674"/>
          </a:xfrm>
          <a:prstGeom prst="rect">
            <a:avLst/>
          </a:prstGeom>
          <a:noFill/>
          <a:ln>
            <a:noFill/>
          </a:ln>
          <a:effectLst>
            <a:outerShdw blurRad="57150" dist="1143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9" name="Google Shape;22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375" y="92749"/>
            <a:ext cx="3167227" cy="21992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0" name="Google Shape;23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4100" y="4160675"/>
            <a:ext cx="3674749" cy="2643000"/>
          </a:xfrm>
          <a:prstGeom prst="rect">
            <a:avLst/>
          </a:prstGeom>
          <a:noFill/>
          <a:ln>
            <a:noFill/>
          </a:ln>
          <a:effectLst>
            <a:outerShdw blurRad="200025" dist="19050" dir="5400000" algn="bl" rotWithShape="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>
            <a:spLocks noGrp="1"/>
          </p:cNvSpPr>
          <p:nvPr>
            <p:ph type="body" idx="2"/>
          </p:nvPr>
        </p:nvSpPr>
        <p:spPr>
          <a:xfrm>
            <a:off x="65500" y="137929"/>
            <a:ext cx="3840600" cy="12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60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But how? </a:t>
            </a:r>
            <a:endParaRPr sz="60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37" name="Google Shape;2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2200" y="1706937"/>
            <a:ext cx="4419601" cy="3004927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5"/>
          <p:cNvSpPr txBox="1"/>
          <p:nvPr/>
        </p:nvSpPr>
        <p:spPr>
          <a:xfrm>
            <a:off x="1748525" y="4831300"/>
            <a:ext cx="5858100" cy="12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350">
                <a:solidFill>
                  <a:srgbClr val="808080"/>
                </a:solidFill>
                <a:latin typeface="Comfortaa"/>
                <a:ea typeface="Comfortaa"/>
                <a:cs typeface="Comfortaa"/>
                <a:sym typeface="Comfortaa"/>
              </a:rPr>
              <a:t>This honey bee has pushed its head into a flower to search for nectar. Pollen from the stamens will rub off on its body and get carried to another flower.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9" name="Google Shape;239;p25"/>
          <p:cNvSpPr txBox="1"/>
          <p:nvPr/>
        </p:nvSpPr>
        <p:spPr>
          <a:xfrm>
            <a:off x="5447400" y="4634450"/>
            <a:ext cx="1297200" cy="1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</a:t>
            </a:r>
            <a:r>
              <a:rPr lang="en-AU" sz="900">
                <a:latin typeface="Verdana"/>
                <a:ea typeface="Verdana"/>
                <a:cs typeface="Verdana"/>
                <a:sym typeface="Verdana"/>
              </a:rPr>
              <a:t>Neville Gardner</a:t>
            </a:r>
            <a:endParaRPr sz="9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0" name="Google Shape;2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4300" y="710649"/>
            <a:ext cx="3167227" cy="21992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6"/>
          <p:cNvSpPr/>
          <p:nvPr/>
        </p:nvSpPr>
        <p:spPr>
          <a:xfrm rot="5400000">
            <a:off x="6380767" y="980473"/>
            <a:ext cx="1139700" cy="9288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6"/>
          <p:cNvSpPr/>
          <p:nvPr/>
        </p:nvSpPr>
        <p:spPr>
          <a:xfrm rot="10800000">
            <a:off x="6194153" y="4604488"/>
            <a:ext cx="1055100" cy="1139700"/>
          </a:xfrm>
          <a:prstGeom prst="bentArrow">
            <a:avLst>
              <a:gd name="adj1" fmla="val 25000"/>
              <a:gd name="adj2" fmla="val 30999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6"/>
          <p:cNvSpPr/>
          <p:nvPr/>
        </p:nvSpPr>
        <p:spPr>
          <a:xfrm rot="977">
            <a:off x="1263427" y="717099"/>
            <a:ext cx="1055100" cy="1139700"/>
          </a:xfrm>
          <a:prstGeom prst="bentArrow">
            <a:avLst>
              <a:gd name="adj1" fmla="val 25000"/>
              <a:gd name="adj2" fmla="val 30999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6"/>
          <p:cNvSpPr/>
          <p:nvPr/>
        </p:nvSpPr>
        <p:spPr>
          <a:xfrm rot="-5399023">
            <a:off x="1221139" y="4419583"/>
            <a:ext cx="1055100" cy="1139700"/>
          </a:xfrm>
          <a:prstGeom prst="bentArrow">
            <a:avLst>
              <a:gd name="adj1" fmla="val 25000"/>
              <a:gd name="adj2" fmla="val 30999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6"/>
          <p:cNvSpPr txBox="1"/>
          <p:nvPr/>
        </p:nvSpPr>
        <p:spPr>
          <a:xfrm>
            <a:off x="0" y="6345525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D4275-A1C2-F3ED-2AF2-958EC8C3C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087" y="122022"/>
            <a:ext cx="3639501" cy="1904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DF9BE2-CF80-EBB3-6B21-DCCE25D4F9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53"/>
          <a:stretch/>
        </p:blipFill>
        <p:spPr>
          <a:xfrm>
            <a:off x="5244107" y="2160476"/>
            <a:ext cx="3413020" cy="20457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B79906-5FEA-1C53-002A-2D3B02F9D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052" y="4432323"/>
            <a:ext cx="3221570" cy="19132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589933-E12F-DDB4-5DB8-08B712844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815" y="2357976"/>
            <a:ext cx="3768232" cy="174326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"/>
          <p:cNvSpPr txBox="1">
            <a:spLocks noGrp="1"/>
          </p:cNvSpPr>
          <p:nvPr>
            <p:ph type="title"/>
          </p:nvPr>
        </p:nvSpPr>
        <p:spPr>
          <a:xfrm>
            <a:off x="0" y="154875"/>
            <a:ext cx="7776900" cy="7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dirty="0">
                <a:solidFill>
                  <a:schemeClr val="accent1"/>
                </a:solidFill>
              </a:rPr>
              <a:t>Great topics for primary science </a:t>
            </a:r>
            <a:endParaRPr b="1" dirty="0">
              <a:solidFill>
                <a:schemeClr val="accent1"/>
              </a:solidFill>
            </a:endParaRPr>
          </a:p>
        </p:txBody>
      </p:sp>
      <p:sp>
        <p:nvSpPr>
          <p:cNvPr id="261" name="Google Shape;261;p27"/>
          <p:cNvSpPr txBox="1">
            <a:spLocks noGrp="1"/>
          </p:cNvSpPr>
          <p:nvPr>
            <p:ph type="body" idx="1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7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" name="Google Shape;263;p27"/>
          <p:cNvPicPr preferRelativeResize="0"/>
          <p:nvPr/>
        </p:nvPicPr>
        <p:blipFill rotWithShape="1">
          <a:blip r:embed="rId3">
            <a:alphaModFix/>
          </a:blip>
          <a:srcRect t="4780"/>
          <a:stretch/>
        </p:blipFill>
        <p:spPr>
          <a:xfrm>
            <a:off x="0" y="1035625"/>
            <a:ext cx="9144003" cy="550112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/>
          <p:nvPr/>
        </p:nvSpPr>
        <p:spPr>
          <a:xfrm>
            <a:off x="1789550" y="1587500"/>
            <a:ext cx="1746600" cy="975000"/>
          </a:xfrm>
          <a:prstGeom prst="wedgeRectCallout">
            <a:avLst>
              <a:gd name="adj1" fmla="val -45968"/>
              <a:gd name="adj2" fmla="val 7330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/>
              <a:t>Rockets!</a:t>
            </a:r>
            <a:endParaRPr sz="2400"/>
          </a:p>
        </p:txBody>
      </p:sp>
      <p:sp>
        <p:nvSpPr>
          <p:cNvPr id="265" name="Google Shape;265;p27"/>
          <p:cNvSpPr/>
          <p:nvPr/>
        </p:nvSpPr>
        <p:spPr>
          <a:xfrm>
            <a:off x="4494125" y="1311225"/>
            <a:ext cx="3105600" cy="917700"/>
          </a:xfrm>
          <a:prstGeom prst="wedgeRectCallout">
            <a:avLst>
              <a:gd name="adj1" fmla="val 56364"/>
              <a:gd name="adj2" fmla="val 791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/>
              <a:t>Insects, </a:t>
            </a:r>
            <a:r>
              <a:rPr lang="en-AU" sz="2000">
                <a:solidFill>
                  <a:schemeClr val="dk1"/>
                </a:solidFill>
              </a:rPr>
              <a:t>birds or other living things</a:t>
            </a:r>
            <a:endParaRPr sz="2000"/>
          </a:p>
        </p:txBody>
      </p:sp>
      <p:sp>
        <p:nvSpPr>
          <p:cNvPr id="266" name="Google Shape;266;p27"/>
          <p:cNvSpPr/>
          <p:nvPr/>
        </p:nvSpPr>
        <p:spPr>
          <a:xfrm>
            <a:off x="1898750" y="3787075"/>
            <a:ext cx="1637400" cy="917700"/>
          </a:xfrm>
          <a:prstGeom prst="wedgeRectCallout">
            <a:avLst>
              <a:gd name="adj1" fmla="val -45968"/>
              <a:gd name="adj2" fmla="val 7330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/>
              <a:t>Water</a:t>
            </a:r>
            <a:endParaRPr sz="2400"/>
          </a:p>
        </p:txBody>
      </p:sp>
      <p:sp>
        <p:nvSpPr>
          <p:cNvPr id="267" name="Google Shape;267;p27"/>
          <p:cNvSpPr/>
          <p:nvPr/>
        </p:nvSpPr>
        <p:spPr>
          <a:xfrm>
            <a:off x="4018300" y="3787075"/>
            <a:ext cx="3281400" cy="835800"/>
          </a:xfrm>
          <a:prstGeom prst="wedgeRectCallout">
            <a:avLst>
              <a:gd name="adj1" fmla="val 51525"/>
              <a:gd name="adj2" fmla="val 12564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/>
              <a:t>Soil, volcanoes, rocks or fossils</a:t>
            </a:r>
            <a:endParaRPr sz="2000"/>
          </a:p>
        </p:txBody>
      </p:sp>
      <p:sp>
        <p:nvSpPr>
          <p:cNvPr id="268" name="Google Shape;268;p27"/>
          <p:cNvSpPr/>
          <p:nvPr/>
        </p:nvSpPr>
        <p:spPr>
          <a:xfrm>
            <a:off x="5427025" y="5364650"/>
            <a:ext cx="1572600" cy="917700"/>
          </a:xfrm>
          <a:prstGeom prst="wedgeRectCallout">
            <a:avLst>
              <a:gd name="adj1" fmla="val 84540"/>
              <a:gd name="adj2" fmla="val -356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/>
              <a:t>Food</a:t>
            </a:r>
            <a:endParaRPr sz="2400"/>
          </a:p>
        </p:txBody>
      </p:sp>
      <p:sp>
        <p:nvSpPr>
          <p:cNvPr id="269" name="Google Shape;269;p27"/>
          <p:cNvSpPr/>
          <p:nvPr/>
        </p:nvSpPr>
        <p:spPr>
          <a:xfrm>
            <a:off x="1898750" y="5364650"/>
            <a:ext cx="2657400" cy="835800"/>
          </a:xfrm>
          <a:prstGeom prst="wedgeRectCallout">
            <a:avLst>
              <a:gd name="adj1" fmla="val -65167"/>
              <a:gd name="adj2" fmla="val -1239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200"/>
              <a:t>The human body</a:t>
            </a:r>
            <a:endParaRPr sz="2200"/>
          </a:p>
        </p:txBody>
      </p:sp>
      <p:sp>
        <p:nvSpPr>
          <p:cNvPr id="270" name="Google Shape;270;p27"/>
          <p:cNvSpPr/>
          <p:nvPr/>
        </p:nvSpPr>
        <p:spPr>
          <a:xfrm>
            <a:off x="3690575" y="2644575"/>
            <a:ext cx="3105600" cy="917700"/>
          </a:xfrm>
          <a:prstGeom prst="wedgeRectCallout">
            <a:avLst>
              <a:gd name="adj1" fmla="val 79595"/>
              <a:gd name="adj2" fmla="val -2394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/>
              <a:t>Light, colour and sound</a:t>
            </a:r>
            <a:endParaRPr sz="2000"/>
          </a:p>
        </p:txBody>
      </p:sp>
      <p:sp>
        <p:nvSpPr>
          <p:cNvPr id="271" name="Google Shape;271;p27"/>
          <p:cNvSpPr txBox="1"/>
          <p:nvPr/>
        </p:nvSpPr>
        <p:spPr>
          <a:xfrm>
            <a:off x="0" y="6462975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8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/>
              <a:t>PLD</a:t>
            </a:r>
            <a:endParaRPr/>
          </a:p>
        </p:txBody>
      </p:sp>
      <p:sp>
        <p:nvSpPr>
          <p:cNvPr id="279" name="Google Shape;279;p28"/>
          <p:cNvSpPr txBox="1"/>
          <p:nvPr/>
        </p:nvSpPr>
        <p:spPr>
          <a:xfrm>
            <a:off x="76450" y="6420225"/>
            <a:ext cx="9067500" cy="4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D9972E-80FB-35DE-FFE7-FC1C8998B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908409"/>
            <a:ext cx="7302062" cy="538824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/>
          <p:nvPr/>
        </p:nvSpPr>
        <p:spPr>
          <a:xfrm>
            <a:off x="42500" y="6440600"/>
            <a:ext cx="914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BB555-14AE-629C-4AEC-6E20CBBFB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00" y="825126"/>
            <a:ext cx="7772400" cy="508425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150" y="108350"/>
            <a:ext cx="5287823" cy="352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250" y="789957"/>
            <a:ext cx="5215324" cy="3562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3401" y="1644550"/>
            <a:ext cx="5470152" cy="37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5618" y="2670700"/>
            <a:ext cx="5082506" cy="356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0"/>
          <p:cNvSpPr txBox="1"/>
          <p:nvPr/>
        </p:nvSpPr>
        <p:spPr>
          <a:xfrm>
            <a:off x="1750" y="6413425"/>
            <a:ext cx="91803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"/>
          <p:cNvSpPr txBox="1"/>
          <p:nvPr/>
        </p:nvSpPr>
        <p:spPr>
          <a:xfrm>
            <a:off x="28900" y="6372700"/>
            <a:ext cx="91440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0E3F6F-E730-67FD-AE59-9E84C7BF9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74" y="457200"/>
            <a:ext cx="4454839" cy="4813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BB0FD0-FD4C-46DF-6F7F-1080339A4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956" y="1587062"/>
            <a:ext cx="4691732" cy="44721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/>
          <p:nvPr/>
        </p:nvSpPr>
        <p:spPr>
          <a:xfrm>
            <a:off x="380475" y="104400"/>
            <a:ext cx="3993300" cy="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>
                <a:solidFill>
                  <a:srgbClr val="2C7C9F"/>
                </a:solidFill>
              </a:rPr>
              <a:t>Index</a:t>
            </a:r>
            <a:endParaRPr sz="3600">
              <a:solidFill>
                <a:srgbClr val="2C7C9F"/>
              </a:solidFill>
            </a:endParaRPr>
          </a:p>
        </p:txBody>
      </p:sp>
      <p:graphicFrame>
        <p:nvGraphicFramePr>
          <p:cNvPr id="49" name="Google Shape;49;p5"/>
          <p:cNvGraphicFramePr/>
          <p:nvPr/>
        </p:nvGraphicFramePr>
        <p:xfrm>
          <a:off x="123825" y="758700"/>
          <a:ext cx="8896350" cy="549491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43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 b="1"/>
                        <a:t>Topic</a:t>
                      </a:r>
                      <a:endParaRPr sz="1600" b="1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 b="1"/>
                        <a:t>Slideshow </a:t>
                      </a:r>
                      <a:endParaRPr sz="1600" b="1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 b="1"/>
                        <a:t>number(s)</a:t>
                      </a:r>
                      <a:endParaRPr sz="1600" b="1"/>
                    </a:p>
                  </a:txBody>
                  <a:tcPr marL="68580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 b="1"/>
                        <a:t>Video timecode</a:t>
                      </a:r>
                      <a:endParaRPr sz="1600" b="1"/>
                    </a:p>
                  </a:txBody>
                  <a:tcPr marL="2857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Introducing the Science Learning Hub and today’s PLD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1–2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00:00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Index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3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00:28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Introducing Simone and opening karakia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4</a:t>
                      </a: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 sz="1600"/>
                        <a:t>5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00:41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Purpose and some initial questions 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6</a:t>
                      </a: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 sz="1600"/>
                        <a:t>7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02:41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Science in the classroom: why the Hub?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8</a:t>
                      </a: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 sz="1600"/>
                        <a:t>10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04:04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What Simone did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11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09:07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The curriculum: </a:t>
                      </a:r>
                      <a:r>
                        <a:rPr lang="en-AU" sz="1600" i="1"/>
                        <a:t>Understand, Know, Do</a:t>
                      </a:r>
                      <a:endParaRPr sz="1600" i="1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12</a:t>
                      </a: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 sz="1600"/>
                        <a:t>17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13:10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Example context: Honeybees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18</a:t>
                      </a: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 sz="1600"/>
                        <a:t>24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19:28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Inquiry cycle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25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31:33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Other examples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26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34:00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Support for teachers</a:t>
                      </a:r>
                      <a:endParaRPr sz="1600"/>
                    </a:p>
                  </a:txBody>
                  <a:tcPr marL="88900" marR="88900" marT="63500" marB="63500">
                    <a:lnL w="1270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27</a:t>
                      </a: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 sz="1600"/>
                        <a:t>30</a:t>
                      </a:r>
                      <a:endParaRPr sz="1600"/>
                    </a:p>
                  </a:txBody>
                  <a:tcPr marL="91450" marR="91450" marT="68575" marB="68575">
                    <a:lnL w="1270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34:43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SLH links, keep in touch and thanks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31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37:28</a:t>
                      </a:r>
                      <a:endParaRPr sz="16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0" name="Google Shape;50;p5"/>
          <p:cNvSpPr txBox="1"/>
          <p:nvPr/>
        </p:nvSpPr>
        <p:spPr>
          <a:xfrm>
            <a:off x="43700" y="64088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2"/>
          <p:cNvSpPr txBox="1">
            <a:spLocks noGrp="1"/>
          </p:cNvSpPr>
          <p:nvPr>
            <p:ph type="title"/>
          </p:nvPr>
        </p:nvSpPr>
        <p:spPr>
          <a:xfrm>
            <a:off x="1312800" y="0"/>
            <a:ext cx="6518400" cy="8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 question</a:t>
            </a:r>
            <a:endParaRPr sz="3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" name="Google Shape;311;p32"/>
          <p:cNvSpPr txBox="1">
            <a:spLocks noGrp="1"/>
          </p:cNvSpPr>
          <p:nvPr>
            <p:ph type="body" idx="1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2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3" name="Google Shape;313;p32"/>
          <p:cNvPicPr preferRelativeResize="0"/>
          <p:nvPr/>
        </p:nvPicPr>
        <p:blipFill rotWithShape="1">
          <a:blip r:embed="rId3">
            <a:alphaModFix/>
          </a:blip>
          <a:srcRect t="7732"/>
          <a:stretch/>
        </p:blipFill>
        <p:spPr>
          <a:xfrm>
            <a:off x="0" y="937375"/>
            <a:ext cx="9144003" cy="53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2"/>
          <p:cNvSpPr txBox="1"/>
          <p:nvPr/>
        </p:nvSpPr>
        <p:spPr>
          <a:xfrm>
            <a:off x="0" y="64302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3"/>
          <p:cNvSpPr txBox="1">
            <a:spLocks noGrp="1"/>
          </p:cNvSpPr>
          <p:nvPr>
            <p:ph type="title"/>
          </p:nvPr>
        </p:nvSpPr>
        <p:spPr>
          <a:xfrm>
            <a:off x="1312800" y="0"/>
            <a:ext cx="6518400" cy="140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Adapting </a:t>
            </a:r>
            <a:endParaRPr sz="3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earthworm resources </a:t>
            </a:r>
            <a:endParaRPr sz="3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1" name="Google Shape;32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550" y="1400700"/>
            <a:ext cx="6982900" cy="473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3"/>
          <p:cNvSpPr txBox="1"/>
          <p:nvPr/>
        </p:nvSpPr>
        <p:spPr>
          <a:xfrm>
            <a:off x="-11825" y="6413425"/>
            <a:ext cx="91938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550" y="1501975"/>
            <a:ext cx="7962900" cy="418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4"/>
          <p:cNvSpPr txBox="1">
            <a:spLocks noGrp="1"/>
          </p:cNvSpPr>
          <p:nvPr>
            <p:ph type="title"/>
          </p:nvPr>
        </p:nvSpPr>
        <p:spPr>
          <a:xfrm>
            <a:off x="1312800" y="288700"/>
            <a:ext cx="6518400" cy="11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Adapting </a:t>
            </a:r>
            <a:endParaRPr sz="3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earthworm resources </a:t>
            </a:r>
            <a:endParaRPr sz="3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0" name="Google Shape;330;p34"/>
          <p:cNvSpPr txBox="1"/>
          <p:nvPr/>
        </p:nvSpPr>
        <p:spPr>
          <a:xfrm>
            <a:off x="35700" y="6323400"/>
            <a:ext cx="91083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5"/>
          <p:cNvSpPr txBox="1">
            <a:spLocks noGrp="1"/>
          </p:cNvSpPr>
          <p:nvPr>
            <p:ph type="title"/>
          </p:nvPr>
        </p:nvSpPr>
        <p:spPr>
          <a:xfrm>
            <a:off x="1312800" y="-305550"/>
            <a:ext cx="6518400" cy="11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Citizen Science </a:t>
            </a:r>
            <a:endParaRPr sz="3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Google Shape;338;p35"/>
          <p:cNvSpPr txBox="1"/>
          <p:nvPr/>
        </p:nvSpPr>
        <p:spPr>
          <a:xfrm>
            <a:off x="0" y="6396275"/>
            <a:ext cx="91440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  <p:sp>
        <p:nvSpPr>
          <p:cNvPr id="339" name="Google Shape;339;p35"/>
          <p:cNvSpPr txBox="1"/>
          <p:nvPr/>
        </p:nvSpPr>
        <p:spPr>
          <a:xfrm rot="-5400000">
            <a:off x="6837075" y="5410825"/>
            <a:ext cx="1591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Koraunui School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6EB28-7784-DD53-E81B-3CCAFBC53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885" y="1223044"/>
            <a:ext cx="5756230" cy="504403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 txBox="1">
            <a:spLocks noGrp="1"/>
          </p:cNvSpPr>
          <p:nvPr>
            <p:ph type="title"/>
          </p:nvPr>
        </p:nvSpPr>
        <p:spPr>
          <a:xfrm>
            <a:off x="1174051" y="0"/>
            <a:ext cx="6795900" cy="116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the hub? </a:t>
            </a:r>
            <a:endParaRPr sz="4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6" name="Google Shape;346;p36"/>
          <p:cNvSpPr txBox="1">
            <a:spLocks noGrp="1"/>
          </p:cNvSpPr>
          <p:nvPr>
            <p:ph type="body" idx="2"/>
          </p:nvPr>
        </p:nvSpPr>
        <p:spPr>
          <a:xfrm>
            <a:off x="533400" y="1266675"/>
            <a:ext cx="8251800" cy="50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 dirty="0"/>
              <a:t>Easily digestible information </a:t>
            </a:r>
            <a:endParaRPr sz="3000" dirty="0"/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 dirty="0"/>
              <a:t>Related content, concepts, topics hands-on activities </a:t>
            </a:r>
            <a:endParaRPr sz="3000" dirty="0"/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 dirty="0"/>
              <a:t>Editable resources</a:t>
            </a:r>
            <a:endParaRPr sz="3000" dirty="0"/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 dirty="0"/>
              <a:t>Multimedia content</a:t>
            </a:r>
            <a:endParaRPr sz="3000" dirty="0"/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 dirty="0"/>
              <a:t>Professional Learning and Development (PLD)</a:t>
            </a:r>
            <a:endParaRPr sz="3000" dirty="0"/>
          </a:p>
        </p:txBody>
      </p:sp>
      <p:sp>
        <p:nvSpPr>
          <p:cNvPr id="347" name="Google Shape;347;p36"/>
          <p:cNvSpPr txBox="1"/>
          <p:nvPr/>
        </p:nvSpPr>
        <p:spPr>
          <a:xfrm>
            <a:off x="0" y="64302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7;p3">
            <a:extLst>
              <a:ext uri="{FF2B5EF4-FFF2-40B4-BE49-F238E27FC236}">
                <a16:creationId xmlns:a16="http://schemas.microsoft.com/office/drawing/2014/main" id="{6CDF8393-F0C0-7F64-98B1-C623AFB4857A}"/>
              </a:ext>
            </a:extLst>
          </p:cNvPr>
          <p:cNvSpPr txBox="1"/>
          <p:nvPr/>
        </p:nvSpPr>
        <p:spPr>
          <a:xfrm>
            <a:off x="3097832" y="1469036"/>
            <a:ext cx="4920600" cy="30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500" i="0" u="none" strike="noStrike" cap="none" dirty="0">
                <a:solidFill>
                  <a:srgbClr val="000000"/>
                </a:solidFill>
                <a:cs typeface="Arial" panose="020B0604020202020204" pitchFamily="34" charset="0"/>
              </a:rPr>
              <a:t>Email us on </a:t>
            </a:r>
            <a:r>
              <a:rPr lang="en-AU" sz="1500" i="0" u="sng" strike="noStrike" cap="none" dirty="0">
                <a:solidFill>
                  <a:schemeClr val="hlink"/>
                </a:solidFill>
                <a:cs typeface="Arial" panose="020B0604020202020204" pitchFamily="34" charset="0"/>
                <a:hlinkClick r:id="rId2"/>
              </a:rPr>
              <a:t>enquiries@sciencelearn.org.nz</a:t>
            </a:r>
            <a:r>
              <a:rPr lang="en-AU" sz="1500" i="0" u="none" strike="noStrike" cap="none" dirty="0">
                <a:solidFill>
                  <a:srgbClr val="674EA7"/>
                </a:solidFill>
                <a:cs typeface="Arial" panose="020B0604020202020204" pitchFamily="34" charset="0"/>
              </a:rPr>
              <a:t> </a:t>
            </a:r>
            <a:endParaRPr sz="1500" i="0" u="none" strike="noStrike" cap="none" dirty="0">
              <a:solidFill>
                <a:srgbClr val="674EA7"/>
              </a:solidFill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endParaRPr sz="1500" i="0" u="none" strike="noStrike" cap="none" dirty="0">
              <a:solidFill>
                <a:srgbClr val="674EA7"/>
              </a:solidFill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alibri"/>
              <a:buNone/>
            </a:pPr>
            <a:r>
              <a:rPr lang="en-AU" sz="1500" u="sng" dirty="0">
                <a:solidFill>
                  <a:schemeClr val="hlink"/>
                </a:solidFill>
                <a:cs typeface="Arial" panose="020B0604020202020204" pitchFamily="34" charset="0"/>
                <a:hlinkClick r:id="rId3"/>
              </a:rPr>
              <a:t>facebook.com/nzsciencelearn</a:t>
            </a:r>
            <a:endParaRPr sz="1500" i="0" u="none" strike="noStrike" cap="none" dirty="0">
              <a:solidFill>
                <a:srgbClr val="674EA7"/>
              </a:solidFill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500" i="0" u="sng" strike="noStrike" cap="none" dirty="0">
              <a:solidFill>
                <a:srgbClr val="674EA7"/>
              </a:solidFill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lang="en-AU" sz="1500" u="sng" dirty="0">
                <a:solidFill>
                  <a:schemeClr val="hlink"/>
                </a:solidFill>
                <a:cs typeface="Arial" panose="020B0604020202020204" pitchFamily="34" charset="0"/>
                <a:hlinkClick r:id="rId4"/>
              </a:rPr>
              <a:t>instagram.com/sciencelearninghubnz</a:t>
            </a:r>
            <a:endParaRPr sz="1500" i="0" u="none" strike="noStrike" cap="none" dirty="0">
              <a:solidFill>
                <a:srgbClr val="674EA7"/>
              </a:solidFill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500" i="0" u="sng" strike="noStrike" cap="none" dirty="0">
                <a:solidFill>
                  <a:srgbClr val="674EA7"/>
                </a:solidFill>
                <a:cs typeface="Arial" panose="020B0604020202020204" pitchFamily="34" charset="0"/>
              </a:rPr>
              <a:t> </a:t>
            </a:r>
            <a:endParaRPr sz="1500" i="0" u="none" strike="noStrike" cap="none" dirty="0">
              <a:solidFill>
                <a:srgbClr val="674EA7"/>
              </a:solidFill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alibri"/>
              <a:buNone/>
            </a:pPr>
            <a:r>
              <a:rPr lang="en-AU" sz="1500" u="sng" dirty="0">
                <a:solidFill>
                  <a:schemeClr val="hlink"/>
                </a:solidFill>
                <a:cs typeface="Arial" panose="020B0604020202020204" pitchFamily="34" charset="0"/>
                <a:hlinkClick r:id="rId5"/>
              </a:rPr>
              <a:t>bit.ly/slhnz_li</a:t>
            </a:r>
            <a:endParaRPr sz="1500" i="0" u="none" strike="noStrike" cap="none" dirty="0">
              <a:solidFill>
                <a:srgbClr val="674EA7"/>
              </a:solidFill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endParaRPr sz="1500" i="0" u="none" strike="noStrike" cap="none" dirty="0">
              <a:solidFill>
                <a:srgbClr val="674EA7"/>
              </a:solidFill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500" u="sng" dirty="0">
                <a:solidFill>
                  <a:schemeClr val="hlink"/>
                </a:solidFill>
                <a:cs typeface="Arial" panose="020B0604020202020204" pitchFamily="34" charset="0"/>
                <a:hlinkClick r:id="rId6"/>
              </a:rPr>
              <a:t>youtube.com/@ScienceLearningHubNZ</a:t>
            </a:r>
            <a:endParaRPr sz="1500" i="0" u="none" strike="noStrike" cap="none" dirty="0">
              <a:solidFill>
                <a:srgbClr val="674EA7"/>
              </a:solidFill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endParaRPr sz="1500" i="0" u="none" strike="noStrike" cap="none" dirty="0">
              <a:solidFill>
                <a:srgbClr val="674EA7"/>
              </a:solidFill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500" i="0" u="sng" strike="noStrike" cap="none" dirty="0">
                <a:solidFill>
                  <a:schemeClr val="hlink"/>
                </a:solidFill>
                <a:cs typeface="Arial" panose="020B0604020202020204" pitchFamily="34" charset="0"/>
                <a:hlinkClick r:id="rId7"/>
              </a:rPr>
              <a:t>pinterest.com/nzsciencelearn</a:t>
            </a:r>
            <a:endParaRPr sz="1500" i="0" u="none" strike="noStrike" cap="none" dirty="0">
              <a:solidFill>
                <a:srgbClr val="674EA7"/>
              </a:solidFill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endParaRPr sz="1500" i="0" u="none" strike="noStrike" cap="none" dirty="0">
              <a:solidFill>
                <a:srgbClr val="674EA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endParaRPr sz="1500" i="0" u="none" strike="noStrike" cap="none" dirty="0">
              <a:solidFill>
                <a:srgbClr val="000000"/>
              </a:solidFill>
            </a:endParaRPr>
          </a:p>
        </p:txBody>
      </p:sp>
      <p:pic>
        <p:nvPicPr>
          <p:cNvPr id="14" name="Google Shape;28;p3">
            <a:extLst>
              <a:ext uri="{FF2B5EF4-FFF2-40B4-BE49-F238E27FC236}">
                <a16:creationId xmlns:a16="http://schemas.microsoft.com/office/drawing/2014/main" id="{F0B4ADEA-9DC5-D5D2-8599-90E3C57A54DA}"/>
              </a:ext>
            </a:extLst>
          </p:cNvPr>
          <p:cNvPicPr preferRelativeResize="0"/>
          <p:nvPr/>
        </p:nvPicPr>
        <p:blipFill>
          <a:blip r:embed="rId8"/>
          <a:srcRect l="869" r="869"/>
          <a:stretch/>
        </p:blipFill>
        <p:spPr>
          <a:xfrm>
            <a:off x="-5" y="5513849"/>
            <a:ext cx="9144005" cy="134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9;p3">
            <a:extLst>
              <a:ext uri="{FF2B5EF4-FFF2-40B4-BE49-F238E27FC236}">
                <a16:creationId xmlns:a16="http://schemas.microsoft.com/office/drawing/2014/main" id="{462DEA52-B776-F978-1789-6549889FB361}"/>
              </a:ext>
            </a:extLst>
          </p:cNvPr>
          <p:cNvPicPr preferRelativeResize="0"/>
          <p:nvPr/>
        </p:nvPicPr>
        <p:blipFill>
          <a:blip r:embed="rId9"/>
          <a:srcRect/>
          <a:stretch/>
        </p:blipFill>
        <p:spPr>
          <a:xfrm>
            <a:off x="2490807" y="3047211"/>
            <a:ext cx="397676" cy="39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0;p3">
            <a:extLst>
              <a:ext uri="{FF2B5EF4-FFF2-40B4-BE49-F238E27FC236}">
                <a16:creationId xmlns:a16="http://schemas.microsoft.com/office/drawing/2014/main" id="{0040E637-E2E0-7877-1728-C27808FC9FF4}"/>
              </a:ext>
            </a:extLst>
          </p:cNvPr>
          <p:cNvPicPr preferRelativeResize="0"/>
          <p:nvPr/>
        </p:nvPicPr>
        <p:blipFill>
          <a:blip r:embed="rId10"/>
          <a:srcRect/>
          <a:stretch/>
        </p:blipFill>
        <p:spPr>
          <a:xfrm>
            <a:off x="2460520" y="3635571"/>
            <a:ext cx="458250" cy="31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1;p3">
            <a:extLst>
              <a:ext uri="{FF2B5EF4-FFF2-40B4-BE49-F238E27FC236}">
                <a16:creationId xmlns:a16="http://schemas.microsoft.com/office/drawing/2014/main" id="{8809E322-035C-0690-9709-3ECAEFD9B8F0}"/>
              </a:ext>
            </a:extLst>
          </p:cNvPr>
          <p:cNvPicPr preferRelativeResize="0"/>
          <p:nvPr/>
        </p:nvPicPr>
        <p:blipFill>
          <a:blip r:embed="rId11"/>
          <a:srcRect/>
          <a:stretch/>
        </p:blipFill>
        <p:spPr>
          <a:xfrm>
            <a:off x="2490807" y="2505636"/>
            <a:ext cx="397676" cy="39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2;p3">
            <a:extLst>
              <a:ext uri="{FF2B5EF4-FFF2-40B4-BE49-F238E27FC236}">
                <a16:creationId xmlns:a16="http://schemas.microsoft.com/office/drawing/2014/main" id="{8F5742CB-862E-8B00-9C04-ECDCF3EBC3B8}"/>
              </a:ext>
            </a:extLst>
          </p:cNvPr>
          <p:cNvPicPr preferRelativeResize="0"/>
          <p:nvPr/>
        </p:nvPicPr>
        <p:blipFill>
          <a:blip r:embed="rId12"/>
          <a:srcRect/>
          <a:stretch/>
        </p:blipFill>
        <p:spPr>
          <a:xfrm>
            <a:off x="2473107" y="4072561"/>
            <a:ext cx="433075" cy="4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;p3">
            <a:extLst>
              <a:ext uri="{FF2B5EF4-FFF2-40B4-BE49-F238E27FC236}">
                <a16:creationId xmlns:a16="http://schemas.microsoft.com/office/drawing/2014/main" id="{70D6FF48-C33B-CE67-7EEE-ACA82D9669F6}"/>
              </a:ext>
            </a:extLst>
          </p:cNvPr>
          <p:cNvPicPr preferRelativeResize="0"/>
          <p:nvPr/>
        </p:nvPicPr>
        <p:blipFill>
          <a:blip r:embed="rId13"/>
          <a:srcRect/>
          <a:stretch/>
        </p:blipFill>
        <p:spPr>
          <a:xfrm>
            <a:off x="2490804" y="1964061"/>
            <a:ext cx="397675" cy="3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4;p3">
            <a:extLst>
              <a:ext uri="{FF2B5EF4-FFF2-40B4-BE49-F238E27FC236}">
                <a16:creationId xmlns:a16="http://schemas.microsoft.com/office/drawing/2014/main" id="{3493C637-3EBC-9F71-B568-5D351587A017}"/>
              </a:ext>
            </a:extLst>
          </p:cNvPr>
          <p:cNvPicPr preferRelativeResize="0"/>
          <p:nvPr/>
        </p:nvPicPr>
        <p:blipFill>
          <a:blip r:embed="rId14"/>
          <a:srcRect/>
          <a:stretch/>
        </p:blipFill>
        <p:spPr>
          <a:xfrm>
            <a:off x="2352132" y="1289037"/>
            <a:ext cx="675025" cy="6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6;p3">
            <a:extLst>
              <a:ext uri="{FF2B5EF4-FFF2-40B4-BE49-F238E27FC236}">
                <a16:creationId xmlns:a16="http://schemas.microsoft.com/office/drawing/2014/main" id="{43C9F317-789C-E063-0F94-64EFC0FC7D09}"/>
              </a:ext>
            </a:extLst>
          </p:cNvPr>
          <p:cNvSpPr txBox="1">
            <a:spLocks/>
          </p:cNvSpPr>
          <p:nvPr/>
        </p:nvSpPr>
        <p:spPr>
          <a:xfrm>
            <a:off x="966000" y="335036"/>
            <a:ext cx="72120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 dirty="0">
                <a:solidFill>
                  <a:srgbClr val="2C7C9F"/>
                </a:solidFill>
                <a:latin typeface="Calibri"/>
                <a:ea typeface="Calibri"/>
                <a:cs typeface="Calibri"/>
                <a:sym typeface="Calibri"/>
              </a:rPr>
              <a:t>Thanks – want to keep in touch?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800"/>
              <a:buFont typeface="Calibri"/>
              <a:buNone/>
            </a:pPr>
            <a:endParaRPr lang="en-AU" sz="32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7547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Simone Marsters</a:t>
            </a:r>
            <a:endParaRPr sz="3600" b="1">
              <a:solidFill>
                <a:srgbClr val="2C7C9F"/>
              </a:solidFill>
            </a:endParaRPr>
          </a:p>
        </p:txBody>
      </p:sp>
      <p:sp>
        <p:nvSpPr>
          <p:cNvPr id="57" name="Google Shape;57;p6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i="1"/>
          </a:p>
        </p:txBody>
      </p:sp>
      <p:sp>
        <p:nvSpPr>
          <p:cNvPr id="58" name="Google Shape;58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" name="Google Shape;59;p6"/>
          <p:cNvSpPr txBox="1"/>
          <p:nvPr/>
        </p:nvSpPr>
        <p:spPr>
          <a:xfrm>
            <a:off x="3799150" y="39779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0" name="Google Shape;60;p6"/>
          <p:cNvSpPr txBox="1"/>
          <p:nvPr/>
        </p:nvSpPr>
        <p:spPr>
          <a:xfrm>
            <a:off x="336825" y="4221138"/>
            <a:ext cx="8229600" cy="20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AU" sz="1800">
                <a:solidFill>
                  <a:schemeClr val="dk1"/>
                </a:solidFill>
              </a:rPr>
              <a:t>Kaihautū Māori/Content developer @ Te Pōkapu Akoranga Putaiao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AU" sz="1800">
                <a:solidFill>
                  <a:schemeClr val="dk1"/>
                </a:solidFill>
              </a:rPr>
              <a:t>13 years experience in the classroom years 0–8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AU" sz="1800">
                <a:solidFill>
                  <a:schemeClr val="dk1"/>
                </a:solidFill>
              </a:rPr>
              <a:t>Leaderships roles within and across schools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AU" sz="1800">
                <a:solidFill>
                  <a:schemeClr val="dk1"/>
                </a:solidFill>
              </a:rPr>
              <a:t>Advocate for mātaraunga Māori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-AU" sz="1800">
                <a:solidFill>
                  <a:schemeClr val="dk1"/>
                </a:solidFill>
              </a:rPr>
              <a:t>Curiosity of the world we live in 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1" name="Google Shape;61;p6"/>
          <p:cNvSpPr txBox="1"/>
          <p:nvPr/>
        </p:nvSpPr>
        <p:spPr>
          <a:xfrm>
            <a:off x="597875" y="1575575"/>
            <a:ext cx="2404800" cy="25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6"/>
          <p:cNvPicPr preferRelativeResize="0"/>
          <p:nvPr/>
        </p:nvPicPr>
        <p:blipFill rotWithShape="1">
          <a:blip r:embed="rId4">
            <a:alphaModFix/>
          </a:blip>
          <a:srcRect t="16247"/>
          <a:stretch/>
        </p:blipFill>
        <p:spPr>
          <a:xfrm>
            <a:off x="770125" y="1143000"/>
            <a:ext cx="3224061" cy="25743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6"/>
          <p:cNvSpPr txBox="1"/>
          <p:nvPr/>
        </p:nvSpPr>
        <p:spPr>
          <a:xfrm>
            <a:off x="4194600" y="962025"/>
            <a:ext cx="4492200" cy="2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300" i="1">
                <a:solidFill>
                  <a:schemeClr val="accent2"/>
                </a:solidFill>
              </a:rPr>
              <a:t>Ko Maungataniwha me Pāngaru ngā maunga</a:t>
            </a:r>
            <a:endParaRPr sz="1300" i="1"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300" i="1">
                <a:solidFill>
                  <a:schemeClr val="accent2"/>
                </a:solidFill>
              </a:rPr>
              <a:t>Ko Mataatua me Ngātokimatawhāorua ngā waka</a:t>
            </a:r>
            <a:endParaRPr sz="1300" i="1"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300" i="1">
                <a:solidFill>
                  <a:schemeClr val="accent2"/>
                </a:solidFill>
              </a:rPr>
              <a:t>Ko Tapapa me Hokianga ngā wai tapu</a:t>
            </a:r>
            <a:endParaRPr sz="1300" i="1"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300" i="1">
                <a:solidFill>
                  <a:schemeClr val="accent2"/>
                </a:solidFill>
              </a:rPr>
              <a:t>Ko Te Uri o Mahoe me Ngāti Kura ngā hapū</a:t>
            </a:r>
            <a:endParaRPr sz="1300" i="1"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300" i="1">
                <a:solidFill>
                  <a:schemeClr val="accent2"/>
                </a:solidFill>
              </a:rPr>
              <a:t>Ko Ngā Puhi te iwi</a:t>
            </a:r>
            <a:endParaRPr sz="1300" i="1"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300" i="1">
                <a:solidFill>
                  <a:schemeClr val="accent2"/>
                </a:solidFill>
              </a:rPr>
              <a:t>He uri ahau nō Te Taitokerau me Te Arawa hoki. </a:t>
            </a:r>
            <a:endParaRPr sz="1300" i="1"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300" i="1">
                <a:solidFill>
                  <a:schemeClr val="accent2"/>
                </a:solidFill>
              </a:rPr>
              <a:t>He hononga hoki ki te riu o Waikato, tōku ūkaipo me Gloucestershire, England. </a:t>
            </a:r>
            <a:endParaRPr sz="1300" i="1"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300" i="1">
                <a:solidFill>
                  <a:schemeClr val="accent2"/>
                </a:solidFill>
              </a:rPr>
              <a:t>Ko Tauranga moana tōku kainga noho i tēnei wā. </a:t>
            </a:r>
            <a:endParaRPr sz="1300">
              <a:solidFill>
                <a:schemeClr val="accent2"/>
              </a:solidFill>
            </a:endParaRPr>
          </a:p>
        </p:txBody>
      </p:sp>
      <p:sp>
        <p:nvSpPr>
          <p:cNvPr id="64" name="Google Shape;64;p6"/>
          <p:cNvSpPr txBox="1"/>
          <p:nvPr/>
        </p:nvSpPr>
        <p:spPr>
          <a:xfrm>
            <a:off x="3118400" y="3677025"/>
            <a:ext cx="10332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S.Marsters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 txBox="1">
            <a:spLocks noGrp="1"/>
          </p:cNvSpPr>
          <p:nvPr>
            <p:ph type="body" idx="1"/>
          </p:nvPr>
        </p:nvSpPr>
        <p:spPr>
          <a:xfrm>
            <a:off x="4128000" y="753625"/>
            <a:ext cx="5016000" cy="55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sz="16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1600" b="1" i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By believing and trusting</a:t>
            </a:r>
            <a:endParaRPr sz="1600" b="1" i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1600" b="1" i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By having faith and hope </a:t>
            </a:r>
            <a:endParaRPr sz="1600" b="1" i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1600" b="1" i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By looking and searching</a:t>
            </a:r>
            <a:endParaRPr sz="1600" b="1" i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1600" b="1" i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By listening and hearing</a:t>
            </a:r>
            <a:endParaRPr sz="1600" b="1" i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1600" b="1" i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By working and striving together</a:t>
            </a:r>
            <a:endParaRPr sz="1600" b="1" i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1600" b="1" i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By sheer desire and determination</a:t>
            </a:r>
            <a:endParaRPr sz="1600" b="1" i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1600" b="1" i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By all being done with compassion</a:t>
            </a:r>
            <a:endParaRPr sz="1600" b="1" i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1600" b="1" i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We will succeed </a:t>
            </a:r>
            <a:endParaRPr sz="1600" b="1" i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1" name="Google Shape;71;p7"/>
          <p:cNvSpPr txBox="1">
            <a:spLocks noGrp="1"/>
          </p:cNvSpPr>
          <p:nvPr>
            <p:ph type="body" idx="1"/>
          </p:nvPr>
        </p:nvSpPr>
        <p:spPr>
          <a:xfrm>
            <a:off x="697800" y="1335300"/>
            <a:ext cx="3430200" cy="55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Mā te whakapono</a:t>
            </a:r>
            <a:endParaRPr sz="1000" b="1" i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Mā te tūmanako</a:t>
            </a:r>
            <a:endParaRPr sz="1000" b="1" i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Mā te tītiro </a:t>
            </a:r>
            <a:endParaRPr sz="16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Mā te whakarongo</a:t>
            </a:r>
            <a:endParaRPr sz="1000" b="1" i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Mā te mahi tahi</a:t>
            </a:r>
            <a:endParaRPr sz="1000" b="1" i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Mā te whakamomor</a:t>
            </a:r>
            <a:r>
              <a:rPr lang="en-AU" sz="18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</a:t>
            </a:r>
            <a:endParaRPr sz="1000" b="1" i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Mā te aroha </a:t>
            </a:r>
            <a:endParaRPr sz="10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Ka taea e tātou </a:t>
            </a:r>
            <a:endParaRPr sz="16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2" name="Google Shape;72;p7"/>
          <p:cNvSpPr txBox="1"/>
          <p:nvPr/>
        </p:nvSpPr>
        <p:spPr>
          <a:xfrm>
            <a:off x="6004225" y="6318375"/>
            <a:ext cx="26277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latin typeface="Verdana"/>
                <a:ea typeface="Verdana"/>
                <a:cs typeface="Verdana"/>
                <a:sym typeface="Verdana"/>
              </a:rPr>
              <a:t>Fern background by Grapeman4, CC BY-SA 2.0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3" name="Google Shape;73;p7">
            <a:hlinkClick r:id="rId3"/>
          </p:cNvPr>
          <p:cNvPicPr preferRelativeResize="0"/>
          <p:nvPr/>
        </p:nvPicPr>
        <p:blipFill>
          <a:blip r:embed="rId4">
            <a:alphaModFix amt="18000"/>
          </a:blip>
          <a:stretch>
            <a:fillRect/>
          </a:stretch>
        </p:blipFill>
        <p:spPr>
          <a:xfrm>
            <a:off x="195263" y="481013"/>
            <a:ext cx="8753475" cy="589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"/>
          <p:cNvSpPr txBox="1">
            <a:spLocks noGrp="1"/>
          </p:cNvSpPr>
          <p:nvPr>
            <p:ph type="title"/>
          </p:nvPr>
        </p:nvSpPr>
        <p:spPr>
          <a:xfrm>
            <a:off x="2651699" y="-3"/>
            <a:ext cx="3840600" cy="116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  <a:endParaRPr sz="4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Google Shape;80;p8"/>
          <p:cNvSpPr txBox="1">
            <a:spLocks noGrp="1"/>
          </p:cNvSpPr>
          <p:nvPr>
            <p:ph type="body" idx="1"/>
          </p:nvPr>
        </p:nvSpPr>
        <p:spPr>
          <a:xfrm>
            <a:off x="4742825" y="1367000"/>
            <a:ext cx="4074600" cy="38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2400" b="1">
                <a:solidFill>
                  <a:schemeClr val="accent1"/>
                </a:solidFill>
              </a:rPr>
              <a:t>Sharing</a:t>
            </a:r>
            <a:endParaRPr sz="2400" b="1">
              <a:solidFill>
                <a:schemeClr val="accent1"/>
              </a:solidFill>
            </a:endParaRPr>
          </a:p>
          <a:p>
            <a:pPr marL="457200" lvl="0" indent="-38100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●"/>
            </a:pPr>
            <a:r>
              <a:rPr lang="en-AU" sz="2400">
                <a:solidFill>
                  <a:schemeClr val="accent1"/>
                </a:solidFill>
              </a:rPr>
              <a:t>The steps we take when adapting a resource </a:t>
            </a:r>
            <a:endParaRPr sz="2400">
              <a:solidFill>
                <a:schemeClr val="accent1"/>
              </a:solidFill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●"/>
            </a:pPr>
            <a:r>
              <a:rPr lang="en-AU" sz="2400">
                <a:solidFill>
                  <a:schemeClr val="accent1"/>
                </a:solidFill>
              </a:rPr>
              <a:t>Examples of resources to support common primary classroom topics</a:t>
            </a:r>
            <a:endParaRPr sz="2400">
              <a:solidFill>
                <a:schemeClr val="accent1"/>
              </a:solidFill>
            </a:endParaRPr>
          </a:p>
          <a:p>
            <a:pPr marL="457200" lvl="0" indent="-381000" algn="l" rtl="0">
              <a:spcBef>
                <a:spcPts val="2000"/>
              </a:spcBef>
              <a:spcAft>
                <a:spcPts val="1000"/>
              </a:spcAft>
              <a:buClr>
                <a:schemeClr val="accent1"/>
              </a:buClr>
              <a:buSzPts val="2400"/>
              <a:buChar char="●"/>
            </a:pPr>
            <a:r>
              <a:rPr lang="en-AU" sz="2400">
                <a:solidFill>
                  <a:schemeClr val="accent1"/>
                </a:solidFill>
              </a:rPr>
              <a:t>Opportunities for asking questions </a:t>
            </a:r>
            <a:endParaRPr sz="2400">
              <a:solidFill>
                <a:schemeClr val="accent1"/>
              </a:solidFill>
            </a:endParaRPr>
          </a:p>
        </p:txBody>
      </p:sp>
      <p:sp>
        <p:nvSpPr>
          <p:cNvPr id="82" name="Google Shape;82;p8"/>
          <p:cNvSpPr txBox="1"/>
          <p:nvPr/>
        </p:nvSpPr>
        <p:spPr>
          <a:xfrm>
            <a:off x="0" y="6311575"/>
            <a:ext cx="9093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  <p:sp>
        <p:nvSpPr>
          <p:cNvPr id="83" name="Google Shape;83;p8"/>
          <p:cNvSpPr txBox="1"/>
          <p:nvPr/>
        </p:nvSpPr>
        <p:spPr>
          <a:xfrm>
            <a:off x="993100" y="5007875"/>
            <a:ext cx="16974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600">
                <a:solidFill>
                  <a:srgbClr val="FFFFFF"/>
                </a:solidFill>
              </a:rPr>
              <a:t>Daniel Blunt, </a:t>
            </a:r>
            <a:r>
              <a:rPr lang="en-AU" sz="600">
                <a:solidFill>
                  <a:srgbClr val="FFFFFF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2.0</a:t>
            </a:r>
            <a:endParaRPr sz="60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2FF95A-A00C-9E61-9BA2-3AFD08BB0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485" y="2250797"/>
            <a:ext cx="4465216" cy="26066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9"/>
          <p:cNvSpPr txBox="1">
            <a:spLocks noGrp="1"/>
          </p:cNvSpPr>
          <p:nvPr>
            <p:ph type="title"/>
          </p:nvPr>
        </p:nvSpPr>
        <p:spPr>
          <a:xfrm>
            <a:off x="1312800" y="88301"/>
            <a:ext cx="6518400" cy="6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 questions</a:t>
            </a:r>
            <a:endParaRPr sz="3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Google Shape;90;p9"/>
          <p:cNvSpPr txBox="1">
            <a:spLocks noGrp="1"/>
          </p:cNvSpPr>
          <p:nvPr>
            <p:ph type="body" idx="1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9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" name="Google Shape;92;p9"/>
          <p:cNvPicPr preferRelativeResize="0"/>
          <p:nvPr/>
        </p:nvPicPr>
        <p:blipFill rotWithShape="1">
          <a:blip r:embed="rId3">
            <a:alphaModFix/>
          </a:blip>
          <a:srcRect t="4780"/>
          <a:stretch/>
        </p:blipFill>
        <p:spPr>
          <a:xfrm>
            <a:off x="0" y="897438"/>
            <a:ext cx="9144003" cy="550112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9"/>
          <p:cNvSpPr/>
          <p:nvPr/>
        </p:nvSpPr>
        <p:spPr>
          <a:xfrm>
            <a:off x="2346750" y="1415625"/>
            <a:ext cx="2925300" cy="1789500"/>
          </a:xfrm>
          <a:prstGeom prst="wedgeRoundRectCallout">
            <a:avLst>
              <a:gd name="adj1" fmla="val -72711"/>
              <a:gd name="adj2" fmla="val 3293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>
                <a:solidFill>
                  <a:schemeClr val="dk1"/>
                </a:solidFill>
              </a:rPr>
              <a:t>How to engage our youngest learners and equip them with the language they need to thrive with science.</a:t>
            </a:r>
            <a:endParaRPr sz="1800"/>
          </a:p>
        </p:txBody>
      </p:sp>
      <p:sp>
        <p:nvSpPr>
          <p:cNvPr id="94" name="Google Shape;94;p9"/>
          <p:cNvSpPr/>
          <p:nvPr/>
        </p:nvSpPr>
        <p:spPr>
          <a:xfrm>
            <a:off x="5459575" y="1350850"/>
            <a:ext cx="2175300" cy="929400"/>
          </a:xfrm>
          <a:prstGeom prst="wedgeRoundRectCallout">
            <a:avLst>
              <a:gd name="adj1" fmla="val 54450"/>
              <a:gd name="adj2" fmla="val 51844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>
                <a:solidFill>
                  <a:schemeClr val="dk1"/>
                </a:solidFill>
              </a:rPr>
              <a:t>Adapting for primary resources.</a:t>
            </a:r>
            <a:endParaRPr sz="1800"/>
          </a:p>
        </p:txBody>
      </p:sp>
      <p:sp>
        <p:nvSpPr>
          <p:cNvPr id="95" name="Google Shape;95;p9"/>
          <p:cNvSpPr/>
          <p:nvPr/>
        </p:nvSpPr>
        <p:spPr>
          <a:xfrm>
            <a:off x="1939550" y="3676625"/>
            <a:ext cx="3032400" cy="2239500"/>
          </a:xfrm>
          <a:prstGeom prst="wedgeRoundRectCallout">
            <a:avLst>
              <a:gd name="adj1" fmla="val -62721"/>
              <a:gd name="adj2" fmla="val 42825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>
                <a:solidFill>
                  <a:schemeClr val="dk1"/>
                </a:solidFill>
              </a:rPr>
              <a:t>Where to start? I’ve never used the Science Learning Hub, so interested to see what it’s about and what resources are available.</a:t>
            </a:r>
            <a:endParaRPr sz="1800"/>
          </a:p>
        </p:txBody>
      </p:sp>
      <p:sp>
        <p:nvSpPr>
          <p:cNvPr id="96" name="Google Shape;96;p9"/>
          <p:cNvSpPr/>
          <p:nvPr/>
        </p:nvSpPr>
        <p:spPr>
          <a:xfrm>
            <a:off x="5154250" y="3676625"/>
            <a:ext cx="2325300" cy="1735800"/>
          </a:xfrm>
          <a:prstGeom prst="wedgeRoundRectCallout">
            <a:avLst>
              <a:gd name="adj1" fmla="val 47439"/>
              <a:gd name="adj2" fmla="val 65067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/>
              <a:t>Navigation – I find it hard to find my way back to things I have found before.</a:t>
            </a:r>
            <a:endParaRPr sz="1800"/>
          </a:p>
        </p:txBody>
      </p:sp>
      <p:sp>
        <p:nvSpPr>
          <p:cNvPr id="97" name="Google Shape;97;p9"/>
          <p:cNvSpPr/>
          <p:nvPr/>
        </p:nvSpPr>
        <p:spPr>
          <a:xfrm>
            <a:off x="5486425" y="2380025"/>
            <a:ext cx="2121600" cy="1097700"/>
          </a:xfrm>
          <a:prstGeom prst="wedgeRoundRectCallout">
            <a:avLst>
              <a:gd name="adj1" fmla="val 61823"/>
              <a:gd name="adj2" fmla="val -29969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>
                <a:solidFill>
                  <a:schemeClr val="dk1"/>
                </a:solidFill>
              </a:rPr>
              <a:t>Finding what would be useful easily.</a:t>
            </a:r>
            <a:endParaRPr sz="1800"/>
          </a:p>
        </p:txBody>
      </p:sp>
      <p:sp>
        <p:nvSpPr>
          <p:cNvPr id="98" name="Google Shape;98;p9"/>
          <p:cNvSpPr txBox="1"/>
          <p:nvPr/>
        </p:nvSpPr>
        <p:spPr>
          <a:xfrm>
            <a:off x="0" y="64204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 txBox="1">
            <a:spLocks noGrp="1"/>
          </p:cNvSpPr>
          <p:nvPr>
            <p:ph type="body" idx="1"/>
          </p:nvPr>
        </p:nvSpPr>
        <p:spPr>
          <a:xfrm>
            <a:off x="1197777" y="1587500"/>
            <a:ext cx="6806700" cy="38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" name="Google Shape;10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550" y="1151638"/>
            <a:ext cx="8326900" cy="477052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0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"/>
          <p:cNvSpPr/>
          <p:nvPr/>
        </p:nvSpPr>
        <p:spPr>
          <a:xfrm>
            <a:off x="1604550" y="2487925"/>
            <a:ext cx="5934900" cy="3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60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0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1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i="1"/>
          </a:p>
        </p:txBody>
      </p:sp>
      <p:sp>
        <p:nvSpPr>
          <p:cNvPr id="114" name="Google Shape;114;p11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p11"/>
          <p:cNvSpPr txBox="1"/>
          <p:nvPr/>
        </p:nvSpPr>
        <p:spPr>
          <a:xfrm>
            <a:off x="154050" y="770275"/>
            <a:ext cx="6155400" cy="52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chemeClr val="accent2"/>
                </a:solidFill>
              </a:rPr>
              <a:t>We are born scientists, we are curious about the physical environment from the moment we are born. </a:t>
            </a:r>
            <a:endParaRPr sz="24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chemeClr val="accent2"/>
                </a:solidFill>
              </a:rPr>
              <a:t>As tamariki we are naturally open to making meaning through </a:t>
            </a:r>
            <a:r>
              <a:rPr lang="en-AU" sz="2400" b="1">
                <a:solidFill>
                  <a:schemeClr val="accent2"/>
                </a:solidFill>
              </a:rPr>
              <a:t>exploration</a:t>
            </a:r>
            <a:r>
              <a:rPr lang="en-AU" sz="2400">
                <a:solidFill>
                  <a:schemeClr val="accent2"/>
                </a:solidFill>
              </a:rPr>
              <a:t> and </a:t>
            </a:r>
            <a:r>
              <a:rPr lang="en-AU" sz="2400" b="1">
                <a:solidFill>
                  <a:schemeClr val="accent2"/>
                </a:solidFill>
              </a:rPr>
              <a:t>communication</a:t>
            </a:r>
            <a:r>
              <a:rPr lang="en-AU" sz="2400">
                <a:solidFill>
                  <a:schemeClr val="accent2"/>
                </a:solidFill>
              </a:rPr>
              <a:t> with others. </a:t>
            </a:r>
            <a:endParaRPr sz="24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chemeClr val="accent2"/>
                </a:solidFill>
              </a:rPr>
              <a:t>As educators teaching and learning about science is introducing children to the ways scientists </a:t>
            </a:r>
            <a:r>
              <a:rPr lang="en-AU" sz="2400" b="1">
                <a:solidFill>
                  <a:schemeClr val="accent2"/>
                </a:solidFill>
              </a:rPr>
              <a:t>think </a:t>
            </a:r>
            <a:r>
              <a:rPr lang="en-AU" sz="2400">
                <a:solidFill>
                  <a:schemeClr val="accent2"/>
                </a:solidFill>
              </a:rPr>
              <a:t>about and </a:t>
            </a:r>
            <a:r>
              <a:rPr lang="en-AU" sz="2400" b="1">
                <a:solidFill>
                  <a:schemeClr val="accent2"/>
                </a:solidFill>
              </a:rPr>
              <a:t>investigate</a:t>
            </a:r>
            <a:r>
              <a:rPr lang="en-AU" sz="2400">
                <a:solidFill>
                  <a:schemeClr val="accent2"/>
                </a:solidFill>
              </a:rPr>
              <a:t> the physical world. </a:t>
            </a:r>
            <a:r>
              <a:rPr lang="en-AU" sz="2400"/>
              <a:t>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16" name="Google Shape;11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8725" y="1463225"/>
            <a:ext cx="2726675" cy="382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ub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2849</TotalTime>
  <Words>3409</Words>
  <Application>Microsoft Macintosh PowerPoint</Application>
  <PresentationFormat>On-screen Show (4:3)</PresentationFormat>
  <Paragraphs>412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Amatic SC</vt:lpstr>
      <vt:lpstr>Arial</vt:lpstr>
      <vt:lpstr>Arial Narrow</vt:lpstr>
      <vt:lpstr>Calibri</vt:lpstr>
      <vt:lpstr>Calibri Light</vt:lpstr>
      <vt:lpstr>Comfortaa</vt:lpstr>
      <vt:lpstr>Noto Sans Symbols</vt:lpstr>
      <vt:lpstr>Roboto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Purpose</vt:lpstr>
      <vt:lpstr>Participant questions</vt:lpstr>
      <vt:lpstr>PowerPoint Presentation</vt:lpstr>
      <vt:lpstr>PowerPoint Presentation</vt:lpstr>
      <vt:lpstr>Why the hub? </vt:lpstr>
      <vt:lpstr>What we did…</vt:lpstr>
      <vt:lpstr>Framing learning – The Understand, Know, Do</vt:lpstr>
      <vt:lpstr>What it looked like…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Honey Bee heroes! </vt:lpstr>
      <vt:lpstr>PowerPoint Presentation</vt:lpstr>
      <vt:lpstr>PowerPoint Presentation</vt:lpstr>
      <vt:lpstr>Great topics for primary science </vt:lpstr>
      <vt:lpstr>PowerPoint Presentation</vt:lpstr>
      <vt:lpstr>PowerPoint Presentation</vt:lpstr>
      <vt:lpstr>PowerPoint Presentation</vt:lpstr>
      <vt:lpstr>PowerPoint Presentation</vt:lpstr>
      <vt:lpstr>Participant question</vt:lpstr>
      <vt:lpstr>Adapting  earthworm resources </vt:lpstr>
      <vt:lpstr>  Adapting  earthworm resources </vt:lpstr>
      <vt:lpstr>Citizen Science </vt:lpstr>
      <vt:lpstr>Why the hub?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G</dc:creator>
  <cp:lastModifiedBy>Tom G</cp:lastModifiedBy>
  <cp:revision>15</cp:revision>
  <dcterms:created xsi:type="dcterms:W3CDTF">2025-04-07T22:51:16Z</dcterms:created>
  <dcterms:modified xsi:type="dcterms:W3CDTF">2025-04-14T23:42:37Z</dcterms:modified>
</cp:coreProperties>
</file>