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sldIdLst>
    <p:sldId id="256" r:id="rId6"/>
    <p:sldId id="423" r:id="rId7"/>
    <p:sldId id="404" r:id="rId8"/>
    <p:sldId id="417" r:id="rId9"/>
    <p:sldId id="407" r:id="rId10"/>
    <p:sldId id="264" r:id="rId11"/>
    <p:sldId id="260" r:id="rId12"/>
    <p:sldId id="265" r:id="rId13"/>
    <p:sldId id="412" r:id="rId14"/>
    <p:sldId id="416" r:id="rId15"/>
    <p:sldId id="415" r:id="rId16"/>
    <p:sldId id="402" r:id="rId17"/>
    <p:sldId id="257" r:id="rId18"/>
    <p:sldId id="405" r:id="rId19"/>
    <p:sldId id="263" r:id="rId20"/>
    <p:sldId id="406" r:id="rId21"/>
    <p:sldId id="401" r:id="rId22"/>
    <p:sldId id="387" r:id="rId23"/>
    <p:sldId id="418" r:id="rId24"/>
    <p:sldId id="419" r:id="rId25"/>
    <p:sldId id="421" r:id="rId26"/>
    <p:sldId id="411" r:id="rId27"/>
    <p:sldId id="4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FFB"/>
    <a:srgbClr val="F4FBF1"/>
    <a:srgbClr val="B4FEEB"/>
    <a:srgbClr val="E9F8E4"/>
    <a:srgbClr val="19370F"/>
    <a:srgbClr val="2C2C2C"/>
    <a:srgbClr val="996633"/>
    <a:srgbClr val="CAEEFB"/>
    <a:srgbClr val="EFF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90747-6988-8E70-8E9B-67FB8FDE8F24}" v="90" dt="2025-06-18T03:22:39.540"/>
    <p1510:client id="{333CF381-12D9-ACE7-694E-A84C18ACE3DC}" v="11" dt="2025-06-17T22:01:54.247"/>
    <p1510:client id="{78D2FE37-DF02-EF37-CA0F-A4F8E131CBCE}" v="357" dt="2025-06-17T22:16:14.466"/>
    <p1510:client id="{AC71F397-AA2E-4CF9-5699-7D39E79C2AD7}" v="87" dt="2025-06-17T21:50:07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EE31E-2B01-43B6-9AEF-A450E9973E7D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AB272-209A-46DD-BBAB-9B354445D3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758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B272-209A-46DD-BBAB-9B354445D3D4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3022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62422-C9CB-9656-1330-EC196EF7C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745B4-1D71-9F46-00BA-BC9CEA045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5CD99-EDF9-6C1E-FE8E-48309667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3097F-3206-2154-4E28-8C2CC332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792CB-0D15-7302-7CB9-D7BF8501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1139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3781-1FC9-0169-6F4E-8483C5EB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EA03B-7E8D-DECF-E763-AE04715E1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39147-D2C9-AB01-72D7-58521970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73257-3D69-16CD-139D-B7B26EFD9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9433B-06E3-647A-4E3E-FEF30042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218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CF7ED-68DD-579D-C1DB-D325AD290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420666-2BF5-289F-D813-70894BA49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C7B20-6583-B662-72A6-404F2037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1030-BAE1-492C-BF34-2E0F811D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40A74-0A8A-8830-D66F-54B3E7BD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071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8972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810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811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7947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767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1605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8409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72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D85D-464C-2D88-318C-B5B73074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F6BA2-5352-39E4-4C7F-AC4918A86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0E385-4EC5-C1CB-0C0F-A0980A41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7EDCB-D8DD-E1B2-33E2-02993750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03D1-5623-038B-25EF-509D2F6F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3435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4854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998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563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5947-E456-49ED-FD89-C4F10A23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82BA3-54B1-F9C4-31FD-E93EE60CD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D5965-02B2-9927-D1E4-405BAE2C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1BE88-FA80-836C-5E8D-F800964F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C8E38-64BB-2969-945B-422232227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020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EAEF-252C-A5A3-D37B-3F22BBD3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79408-BDF4-5000-CFEA-C0DD53FBA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8EEEC-56B9-907B-1C4F-CC11A23EC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0842C-404E-E872-08A5-A9323E20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D2F94-9202-F152-4FD2-14B7AAF55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E79C0-E6AA-3517-C175-B6EEA529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008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4D3FC-BA82-1D35-6BA1-F97FD815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06055-1DB9-1AC5-2472-A4A4129F9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59FDB-FCAE-A0A9-820F-18F3A8FAB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AB8B3-1E8B-2DE9-2481-6F06438E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0F85B-30B5-DF14-D9F3-EF48B281B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521D1-0F16-F2E6-2249-FF356E31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C676C-A673-6179-D42C-542ADFC9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7334D-0A71-F09D-4ADB-D27D8290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7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A5B5-BFDD-D17B-BA86-168D4E0B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7B474-2C85-998C-07CF-9CBC3EAF6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EC915-D939-E9AB-F8D6-A5BE623C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7717A-74FB-AE09-46AB-9151922D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239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6A2B8-5A68-A93C-30DF-6CA5389A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6485E-1485-6C2F-53CA-07E828FA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739FB-A443-6D8F-E5E7-DC9BF415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812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4D32-17C1-EAE6-CBAB-6816BFDA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A6AB7-AAEA-2378-9F32-836D2F278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2DEE9-383D-D93D-E27A-E8AFB71AD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3D735-06C3-595A-34C5-0D007EBC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59DC5-1CB2-F8A4-BFD6-7D389108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0A5C-7C44-C56E-1BA2-BD22D114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2152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F4A0-264A-980F-740C-BCD8AA55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E36A0A-5D89-0815-935E-2EA81D264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E738E-8AB4-3F01-B3AF-874BD9C21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25FDD-0056-8DB1-7516-AEA67F61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3FB84-FCCA-7D44-55C4-CABAA668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6AAFC-46DC-F737-06A1-5D024145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840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F100F-4601-7BAC-4D10-F6125D9A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E3C83-BD0F-3662-6BF6-251C3B1AB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23581-7F50-CEF5-59EE-D010935CA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E04751-D621-43FB-BE85-1748638BBE7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50E19-10F5-F5D3-3016-2173D4D76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E6ABA-C0B5-3669-6B52-35B83F09B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7236B7-01AC-4844-A601-60562B94F9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901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FF1AB-F598-4D2D-8134-7656EFD2C2CC}" type="datetimeFigureOut">
              <a:rPr lang="en-NZ" smtClean="0"/>
              <a:t>18/06/2025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63C3B-1236-4C6C-9395-095ADA9966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608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8296/set.009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nz.pinterest.com/nzsciencelearn/" TargetMode="External"/><Relationship Id="rId13" Type="http://schemas.openxmlformats.org/officeDocument/2006/relationships/image" Target="../media/image19.png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s://www.youtube.com/@ScienceLearningHubNZ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t.ly/slhnz_li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://www.instagram.com/sciencelearninghubnz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-tangata.co.nz/comment-and-analysis/understanding-matauranga-maori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oi.org/10.26021/1497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2.0/deed.e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wok.ca/" TargetMode="External"/><Relationship Id="rId2" Type="http://schemas.openxmlformats.org/officeDocument/2006/relationships/hyperlink" Target="https://doi.org/10.1007/s13412-012-0086-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F716-6965-86B2-EB42-B9C687F49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64592"/>
            <a:ext cx="10252953" cy="2604445"/>
          </a:xfrm>
        </p:spPr>
        <p:txBody>
          <a:bodyPr anchor="ctr" anchorCtr="0">
            <a:normAutofit/>
          </a:bodyPr>
          <a:lstStyle/>
          <a:p>
            <a:pPr algn="l"/>
            <a:r>
              <a:rPr lang="en-NZ" sz="4800" b="1" kern="0">
                <a:solidFill>
                  <a:schemeClr val="accent6">
                    <a:lumMod val="50000"/>
                  </a:schemeClr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Māori knowledge in science education: </a:t>
            </a:r>
            <a:br>
              <a:rPr lang="en-NZ" sz="4800" b="1" kern="0">
                <a:solidFill>
                  <a:schemeClr val="accent6">
                    <a:lumMod val="50000"/>
                  </a:schemeClr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sz="4800" b="1" kern="0">
                <a:solidFill>
                  <a:schemeClr val="accent6">
                    <a:lumMod val="50000"/>
                  </a:schemeClr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mi-NZ" sz="4800" b="1" kern="0">
                <a:solidFill>
                  <a:schemeClr val="accent6">
                    <a:lumMod val="50000"/>
                  </a:schemeClr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 Ōrite, He Awa Whiria</a:t>
            </a:r>
            <a:endParaRPr lang="en-NZ" sz="48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D43D3-0037-3AAD-7381-CAF0069ED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582" y="2785025"/>
            <a:ext cx="3282661" cy="202880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A0031-7F01-D6F3-5E79-D3774D4B5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9037"/>
            <a:ext cx="9144000" cy="3220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NZ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Georgina Tuari Stewart </a:t>
            </a:r>
          </a:p>
          <a:p>
            <a:pPr algn="l"/>
            <a:r>
              <a:rPr lang="en-NZ" sz="2200" err="1"/>
              <a:t>Te</a:t>
            </a:r>
            <a:r>
              <a:rPr lang="en-NZ" sz="2200"/>
              <a:t> Kura </a:t>
            </a:r>
            <a:r>
              <a:rPr lang="en-NZ" sz="2200" err="1"/>
              <a:t>Mātauranga</a:t>
            </a:r>
            <a:r>
              <a:rPr lang="en-NZ" sz="2200"/>
              <a:t> School of Education, AUT</a:t>
            </a:r>
          </a:p>
          <a:p>
            <a:pPr algn="l"/>
            <a:endParaRPr lang="en-NZ" sz="1000"/>
          </a:p>
          <a:p>
            <a:pPr algn="l"/>
            <a:r>
              <a:rPr lang="en-NZ" sz="2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Sally Birdsall</a:t>
            </a:r>
          </a:p>
          <a:p>
            <a:pPr algn="l"/>
            <a:r>
              <a:rPr lang="en-NZ" sz="2200"/>
              <a:t>Faculty of Arts &amp; Education, University of Auckland</a:t>
            </a:r>
          </a:p>
          <a:p>
            <a:pPr algn="l"/>
            <a:endParaRPr lang="en-NZ" sz="1000"/>
          </a:p>
          <a:p>
            <a:pPr algn="l"/>
            <a:r>
              <a:rPr lang="en-NZ" sz="2200" i="1"/>
              <a:t>Webinar 12 June 2025, hosted by Science Learning Hub</a:t>
            </a:r>
          </a:p>
        </p:txBody>
      </p:sp>
      <p:pic>
        <p:nvPicPr>
          <p:cNvPr id="7" name="Picture 6" descr="A cat in the grass&#10;&#10;AI-generated content may be incorrect.">
            <a:extLst>
              <a:ext uri="{FF2B5EF4-FFF2-40B4-BE49-F238E27FC236}">
                <a16:creationId xmlns:a16="http://schemas.microsoft.com/office/drawing/2014/main" id="{2CF40D66-7DFF-5026-CA92-C70640959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21360" r="10119" b="9713"/>
          <a:stretch>
            <a:fillRect/>
          </a:stretch>
        </p:blipFill>
        <p:spPr>
          <a:xfrm>
            <a:off x="8728582" y="4813832"/>
            <a:ext cx="3282661" cy="2028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780B3-663F-F604-971B-59555EA16A14}"/>
              </a:ext>
            </a:extLst>
          </p:cNvPr>
          <p:cNvSpPr txBox="1"/>
          <p:nvPr/>
        </p:nvSpPr>
        <p:spPr>
          <a:xfrm>
            <a:off x="8728584" y="6488198"/>
            <a:ext cx="3282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The University of Waikato Te Whare Wānanga o Waikato and</a:t>
            </a:r>
            <a:r>
              <a:rPr lang="en-NZ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ANZCCART New Zealand</a:t>
            </a:r>
            <a:endParaRPr lang="en-US" sz="1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22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3D10C-0E61-EEB4-96A2-D4FA1793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3926"/>
            <a:ext cx="10515600" cy="5443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/>
              <a:t>Mere Roberts: </a:t>
            </a:r>
          </a:p>
          <a:p>
            <a:pPr lvl="1"/>
            <a:r>
              <a:rPr lang="en-NZ"/>
              <a:t>Rodent phylogeny</a:t>
            </a:r>
          </a:p>
          <a:p>
            <a:pPr lvl="1"/>
            <a:r>
              <a:rPr lang="en-NZ"/>
              <a:t>Dispersal (see diagram)</a:t>
            </a:r>
          </a:p>
          <a:p>
            <a:pPr lvl="1"/>
            <a:r>
              <a:rPr lang="en-NZ"/>
              <a:t>Cultural significance of rodents to </a:t>
            </a:r>
          </a:p>
          <a:p>
            <a:pPr marL="457200" lvl="1" indent="0">
              <a:buNone/>
            </a:pPr>
            <a:r>
              <a:rPr lang="en-NZ"/>
              <a:t>	Europeans</a:t>
            </a:r>
          </a:p>
          <a:p>
            <a:pPr lvl="1"/>
            <a:r>
              <a:rPr lang="en-NZ"/>
              <a:t>Biology</a:t>
            </a:r>
          </a:p>
          <a:p>
            <a:pPr marL="914400" lvl="2" indent="0">
              <a:buNone/>
            </a:pPr>
            <a:r>
              <a:rPr lang="en-NZ"/>
              <a:t>scientific names</a:t>
            </a:r>
          </a:p>
          <a:p>
            <a:pPr marL="914400" lvl="2" indent="0">
              <a:buNone/>
            </a:pPr>
            <a:r>
              <a:rPr lang="en-NZ"/>
              <a:t>distinguishing characteristics</a:t>
            </a:r>
          </a:p>
          <a:p>
            <a:pPr marL="914400" lvl="2" indent="0">
              <a:buNone/>
            </a:pPr>
            <a:r>
              <a:rPr lang="en-NZ"/>
              <a:t>ecological impact</a:t>
            </a:r>
          </a:p>
          <a:p>
            <a:pPr marL="914400" lvl="2" indent="0">
              <a:buNone/>
            </a:pPr>
            <a:r>
              <a:rPr lang="en-NZ"/>
              <a:t>etc 	</a:t>
            </a:r>
          </a:p>
          <a:p>
            <a:pPr lvl="1"/>
            <a:r>
              <a:rPr lang="en-NZ"/>
              <a:t>Current status in New Zealand</a:t>
            </a:r>
          </a:p>
          <a:p>
            <a:pPr marL="914400" lvl="2" indent="0">
              <a:buNone/>
            </a:pPr>
            <a:r>
              <a:rPr lang="en-NZ"/>
              <a:t>DOC aim to 100% eradicate the </a:t>
            </a:r>
            <a:r>
              <a:rPr lang="en-NZ" err="1"/>
              <a:t>kiore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B5214-AC37-4FC0-7044-ADB8DE2F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982" y="1068429"/>
            <a:ext cx="5683018" cy="4239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B7F8E6-31B2-2786-09CE-4255E602D792}"/>
              </a:ext>
            </a:extLst>
          </p:cNvPr>
          <p:cNvSpPr txBox="1"/>
          <p:nvPr/>
        </p:nvSpPr>
        <p:spPr>
          <a:xfrm>
            <a:off x="7790688" y="5596128"/>
            <a:ext cx="432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/>
              <a:t>Diagram: page 28, Roberts</a:t>
            </a:r>
            <a:r>
              <a:rPr lang="en-NZ"/>
              <a:t> (1993)</a:t>
            </a:r>
            <a:endParaRPr lang="mi-NZ"/>
          </a:p>
        </p:txBody>
      </p:sp>
    </p:spTree>
    <p:extLst>
      <p:ext uri="{BB962C8B-B14F-4D97-AF65-F5344CB8AC3E}">
        <p14:creationId xmlns:p14="http://schemas.microsoft.com/office/powerpoint/2010/main" val="417262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AF4006-1864-6AFC-A2F1-AAB9D6CDE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416" y="4148444"/>
            <a:ext cx="3245236" cy="27095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53AD8-CE81-4AF6-02C5-189870E4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5484"/>
            <a:ext cx="10515600" cy="5611479"/>
          </a:xfrm>
        </p:spPr>
        <p:txBody>
          <a:bodyPr/>
          <a:lstStyle/>
          <a:p>
            <a:pPr marL="0" indent="0">
              <a:buNone/>
            </a:pPr>
            <a:r>
              <a:rPr lang="en-NZ" b="1"/>
              <a:t>Brad </a:t>
            </a:r>
            <a:r>
              <a:rPr lang="en-NZ" b="1" err="1"/>
              <a:t>Haami</a:t>
            </a:r>
            <a:r>
              <a:rPr lang="en-NZ" b="1"/>
              <a:t>: </a:t>
            </a:r>
            <a:r>
              <a:rPr lang="en-NZ"/>
              <a:t>The </a:t>
            </a:r>
            <a:r>
              <a:rPr lang="en-NZ" err="1"/>
              <a:t>kiore</a:t>
            </a:r>
            <a:r>
              <a:rPr lang="en-NZ"/>
              <a:t> is part of tikanga and mātauranga, not as a nuisance, but something of considerable value. Māori participants in his research shed tears of joy when they found out that populations of </a:t>
            </a:r>
            <a:r>
              <a:rPr lang="en-NZ" err="1"/>
              <a:t>kiore</a:t>
            </a:r>
            <a:r>
              <a:rPr lang="en-NZ"/>
              <a:t> still survived on some offshore islands. </a:t>
            </a:r>
          </a:p>
          <a:p>
            <a:pPr marL="0" indent="0">
              <a:buNone/>
            </a:pPr>
            <a:r>
              <a:rPr lang="en-NZ" err="1"/>
              <a:t>Kiore</a:t>
            </a:r>
            <a:r>
              <a:rPr lang="en-NZ"/>
              <a:t> were brought to Aotearoa purposefully as a food source and managed in rāhui </a:t>
            </a:r>
            <a:r>
              <a:rPr lang="en-NZ" err="1"/>
              <a:t>kiore</a:t>
            </a:r>
            <a:r>
              <a:rPr lang="en-NZ"/>
              <a:t>. Detailed knowledge of their biology/ecology</a:t>
            </a:r>
          </a:p>
          <a:p>
            <a:r>
              <a:rPr lang="en-NZ"/>
              <a:t>Harvesting and preparation (detailed practical knowledge)</a:t>
            </a:r>
          </a:p>
          <a:p>
            <a:r>
              <a:rPr lang="en-NZ"/>
              <a:t>Hua </a:t>
            </a:r>
            <a:r>
              <a:rPr lang="en-NZ" err="1"/>
              <a:t>kiore</a:t>
            </a:r>
            <a:r>
              <a:rPr lang="en-NZ"/>
              <a:t> (rats preserved under fat in gourds) – exchange value</a:t>
            </a:r>
          </a:p>
          <a:p>
            <a:r>
              <a:rPr lang="en-NZ"/>
              <a:t>Whakapapa – kinship with humans</a:t>
            </a:r>
          </a:p>
          <a:p>
            <a:r>
              <a:rPr lang="en-NZ"/>
              <a:t>Narratives, </a:t>
            </a:r>
            <a:r>
              <a:rPr lang="en-NZ" err="1"/>
              <a:t>Whakataukī</a:t>
            </a:r>
            <a:r>
              <a:rPr lang="en-NZ"/>
              <a:t>, Waiata (oral repositories)</a:t>
            </a:r>
          </a:p>
          <a:p>
            <a:r>
              <a:rPr lang="en-NZ"/>
              <a:t>Iconography </a:t>
            </a:r>
          </a:p>
          <a:p>
            <a:r>
              <a:rPr lang="en-NZ"/>
              <a:t>Metaphoric value – co-travellers with Māori</a:t>
            </a:r>
          </a:p>
          <a:p>
            <a:pPr marL="0" indent="0">
              <a:buNone/>
            </a:pPr>
            <a:endParaRPr lang="en-N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83090-5C45-20D5-7634-53EFC90F7AA1}"/>
              </a:ext>
            </a:extLst>
          </p:cNvPr>
          <p:cNvSpPr txBox="1"/>
          <p:nvPr/>
        </p:nvSpPr>
        <p:spPr>
          <a:xfrm>
            <a:off x="10479024" y="4126496"/>
            <a:ext cx="2322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© G. T. Stewart and S. Birdsall</a:t>
            </a:r>
          </a:p>
        </p:txBody>
      </p:sp>
    </p:spTree>
    <p:extLst>
      <p:ext uri="{BB962C8B-B14F-4D97-AF65-F5344CB8AC3E}">
        <p14:creationId xmlns:p14="http://schemas.microsoft.com/office/powerpoint/2010/main" val="161838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508E-8201-E04F-E65C-AA9256152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2033-E3D1-61C3-58E3-5392C97E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What does ‘mana ōrite’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FB5E-78A5-96E7-B4B1-A71051B4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pPr marL="0" indent="0">
              <a:buNone/>
            </a:pPr>
            <a:r>
              <a:rPr lang="en-NZ"/>
              <a:t>As a result of history, Māori have had no option but to be bicultural</a:t>
            </a:r>
          </a:p>
          <a:p>
            <a:pPr marL="0" indent="0">
              <a:buNone/>
            </a:pPr>
            <a:endParaRPr lang="en-NZ" sz="1400"/>
          </a:p>
          <a:p>
            <a:pPr marL="0" indent="0">
              <a:buNone/>
            </a:pPr>
            <a:r>
              <a:rPr lang="en-NZ"/>
              <a:t>“The relational intent of the Treaty of Waitangi was understood by many iwi as </a:t>
            </a:r>
            <a:r>
              <a:rPr lang="en-NZ" b="1"/>
              <a:t>mana ōrite</a:t>
            </a:r>
            <a:r>
              <a:rPr lang="en-NZ"/>
              <a:t>. This, as a </a:t>
            </a:r>
            <a:r>
              <a:rPr lang="en-N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metaphor</a:t>
            </a:r>
            <a:r>
              <a:rPr lang="en-NZ"/>
              <a:t> for interdependent relationships, brings responsibilities to both groups to maintain the mana of the other, and understand the mana of both as ōrite.”</a:t>
            </a:r>
          </a:p>
          <a:p>
            <a:pPr marL="0" indent="0">
              <a:buNone/>
            </a:pPr>
            <a:endParaRPr lang="en-NZ"/>
          </a:p>
          <a:p>
            <a:pPr marL="0" indent="-457200">
              <a:spcAft>
                <a:spcPts val="800"/>
              </a:spcAft>
              <a:buNone/>
            </a:pP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Berryman, M., Lawrence, D., &amp; Lamont, R. (2018). </a:t>
            </a:r>
            <a:r>
              <a:rPr lang="en-US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Cultural relationships for responsive pedagogy: A bicultural mana ōrite perspective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Set: Research information for teachers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0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2018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(1), 3-10. </a:t>
            </a:r>
            <a:r>
              <a:rPr lang="en-US" sz="2000" u="sng" kern="10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https://doi.org/10.18296/set.0096</a:t>
            </a:r>
            <a:r>
              <a:rPr lang="en-US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NZ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7658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B3D7-96F9-A63B-AEA2-61CAD607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Mana ōrite mō te mātauranga Māori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FD67E-0C1E-73CA-BB8E-7DEAF867C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8488"/>
            <a:ext cx="10515600" cy="4494467"/>
          </a:xfrm>
        </p:spPr>
        <p:txBody>
          <a:bodyPr>
            <a:normAutofit fontScale="92500"/>
          </a:bodyPr>
          <a:lstStyle/>
          <a:p>
            <a:r>
              <a:rPr lang="en-NZ"/>
              <a:t>One of 7 changes in the NCEA change programme mandated in February 2020</a:t>
            </a:r>
          </a:p>
          <a:p>
            <a:r>
              <a:rPr lang="en-NZ"/>
              <a:t>In April 2024, following the change of government, the NCEA change programme was delayed, since the curriculum is still under review</a:t>
            </a:r>
          </a:p>
          <a:p>
            <a:r>
              <a:rPr lang="en-NZ"/>
              <a:t>Rapid changes in direction for updating the curriculum cast doubt over the future of this principle</a:t>
            </a:r>
          </a:p>
          <a:p>
            <a:r>
              <a:rPr lang="en-NZ"/>
              <a:t>But what does this principle really mean? </a:t>
            </a:r>
          </a:p>
          <a:p>
            <a:r>
              <a:rPr lang="en-NZ"/>
              <a:t>Poorly understood, superficially interpreted</a:t>
            </a:r>
          </a:p>
          <a:p>
            <a:r>
              <a:rPr lang="en-NZ"/>
              <a:t>Challenging for science teachers</a:t>
            </a:r>
          </a:p>
          <a:p>
            <a:r>
              <a:rPr lang="en-NZ"/>
              <a:t>Has led to objections from scientists</a:t>
            </a:r>
          </a:p>
          <a:p>
            <a:endParaRPr lang="en-NZ"/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099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0469C-4194-035D-E82C-8E26BC41E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745F9-01B7-A0E2-ECC2-09EA07D3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9848"/>
          </a:xfrm>
        </p:spPr>
        <p:txBody>
          <a:bodyPr/>
          <a:lstStyle/>
          <a:p>
            <a:pPr algn="ctr"/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Mana is an attribute of persons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5A98-7040-CD4A-9914-5F0639AA8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008" y="1170432"/>
            <a:ext cx="11301984" cy="534485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>
                <a:latin typeface="Calibri" panose="020F0502020204030204" pitchFamily="34" charset="0"/>
              </a:rPr>
              <a:t>The ancient Indigenous concept of mana is an attribute of people, not of knowledges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>
                <a:latin typeface="Calibri" panose="020F0502020204030204" pitchFamily="34" charset="0"/>
              </a:rPr>
              <a:t>To apply the notion of ‘mana </a:t>
            </a:r>
            <a:r>
              <a:rPr lang="en-NZ" err="1">
                <a:latin typeface="Calibri" panose="020F0502020204030204" pitchFamily="34" charset="0"/>
              </a:rPr>
              <a:t>ōrite</a:t>
            </a:r>
            <a:r>
              <a:rPr lang="en-NZ">
                <a:latin typeface="Calibri" panose="020F0502020204030204" pitchFamily="34" charset="0"/>
              </a:rPr>
              <a:t>’ to knowledge is a metaphor; the meaning of ‘mana </a:t>
            </a:r>
            <a:r>
              <a:rPr lang="en-NZ" err="1">
                <a:latin typeface="Calibri" panose="020F0502020204030204" pitchFamily="34" charset="0"/>
              </a:rPr>
              <a:t>ōrite</a:t>
            </a:r>
            <a:r>
              <a:rPr lang="en-NZ">
                <a:latin typeface="Calibri" panose="020F0502020204030204" pitchFamily="34" charset="0"/>
              </a:rPr>
              <a:t> </a:t>
            </a:r>
            <a:r>
              <a:rPr lang="en-NZ" err="1">
                <a:latin typeface="Calibri" panose="020F0502020204030204" pitchFamily="34" charset="0"/>
              </a:rPr>
              <a:t>mō</a:t>
            </a:r>
            <a:r>
              <a:rPr lang="en-NZ">
                <a:latin typeface="Calibri" panose="020F0502020204030204" pitchFamily="34" charset="0"/>
              </a:rPr>
              <a:t> te mātauranga Māori’ is thus metaphorical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>
                <a:latin typeface="Calibri" panose="020F0502020204030204" pitchFamily="34" charset="0"/>
              </a:rPr>
              <a:t>So it does NOT mean ‘teaching equal amounts’ of mātauranga Māori and science in science classrooms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>
                <a:latin typeface="Calibri" panose="020F0502020204030204" pitchFamily="34" charset="0"/>
              </a:rPr>
              <a:t>The principle of ‘mana </a:t>
            </a:r>
            <a:r>
              <a:rPr lang="en-NZ" err="1">
                <a:latin typeface="Calibri" panose="020F0502020204030204" pitchFamily="34" charset="0"/>
              </a:rPr>
              <a:t>ōrite</a:t>
            </a:r>
            <a:r>
              <a:rPr lang="en-NZ">
                <a:latin typeface="Calibri" panose="020F0502020204030204" pitchFamily="34" charset="0"/>
              </a:rPr>
              <a:t> </a:t>
            </a:r>
            <a:r>
              <a:rPr lang="en-NZ" err="1">
                <a:latin typeface="Calibri" panose="020F0502020204030204" pitchFamily="34" charset="0"/>
              </a:rPr>
              <a:t>mō</a:t>
            </a:r>
            <a:r>
              <a:rPr lang="en-NZ">
                <a:latin typeface="Calibri" panose="020F0502020204030204" pitchFamily="34" charset="0"/>
              </a:rPr>
              <a:t> te mātauranga Māori’ makes sense in terms of living relationships between people, not for making comparisons between different forms of knowledge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>
                <a:latin typeface="Calibri" panose="020F0502020204030204" pitchFamily="34" charset="0"/>
              </a:rPr>
              <a:t>The call for </a:t>
            </a:r>
            <a:r>
              <a:rPr lang="en-N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equal mana </a:t>
            </a:r>
            <a:r>
              <a:rPr lang="en-NZ">
                <a:latin typeface="Calibri" panose="020F0502020204030204" pitchFamily="34" charset="0"/>
              </a:rPr>
              <a:t>aims to re-balance the weight of history, when Māori knowledge was ignored and denigrated in knowledge systems of New Zealand including school curricula and science</a:t>
            </a:r>
          </a:p>
          <a:p>
            <a:endParaRPr lang="en-NZ">
              <a:latin typeface="Calibri" panose="020F0502020204030204" pitchFamily="34" charset="0"/>
            </a:endParaRPr>
          </a:p>
          <a:p>
            <a:endParaRPr lang="en-NZ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800" i="1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214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510C-E6F4-5A69-1A60-176E4D92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98498"/>
          </a:xfrm>
        </p:spPr>
        <p:txBody>
          <a:bodyPr/>
          <a:lstStyle/>
          <a:p>
            <a:pPr algn="ctr"/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Mana </a:t>
            </a:r>
            <a:r>
              <a:rPr lang="en-NZ" b="1" err="1">
                <a:solidFill>
                  <a:schemeClr val="accent6">
                    <a:lumMod val="50000"/>
                  </a:schemeClr>
                </a:solidFill>
              </a:rPr>
              <a:t>ōrite</a:t>
            </a:r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 means respectful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C40AD-0A10-84FD-FC63-894A68F60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008" y="1563623"/>
            <a:ext cx="10515600" cy="49292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NZ"/>
              <a:t>In this sense, the concept of mana </a:t>
            </a:r>
            <a:r>
              <a:rPr lang="en-NZ" err="1"/>
              <a:t>ōrite</a:t>
            </a:r>
            <a:r>
              <a:rPr lang="en-NZ"/>
              <a:t> means ‘respectful relations’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NZ"/>
              <a:t>Calls for an end to unthinking dismissal of Māori knowledge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NZ"/>
              <a:t>How Māori knowledge has been used in jokes, myths and legends, and insulting ideas like ‘the warrior gene’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NZ"/>
              <a:t>Mātauranga Māori or its global equivalent, Indigenous knowledge, did not cause the problems humans face, and cannot solve them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NZ"/>
              <a:t>A reminder that science has limits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NZ"/>
              <a:t>The need for humility and respect are among the gifts of this idea</a:t>
            </a:r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112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B">
            <a:alpha val="51765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F40B17-CA7A-85AB-E487-D8B460AE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CC3E5B-5E94-DA34-28B7-B110B6E9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33823"/>
            <a:ext cx="11254901" cy="1143000"/>
          </a:xfrm>
        </p:spPr>
        <p:txBody>
          <a:bodyPr>
            <a:normAutofit/>
          </a:bodyPr>
          <a:lstStyle/>
          <a:p>
            <a:r>
              <a:rPr lang="mi-NZ" b="1"/>
              <a:t>Putting both knowledge systems to work</a:t>
            </a:r>
            <a:endParaRPr lang="en-NZ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E523C0-64D6-139D-AFBE-E13161C83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476823"/>
            <a:ext cx="11612880" cy="4989289"/>
          </a:xfrm>
        </p:spPr>
        <p:txBody>
          <a:bodyPr>
            <a:normAutofit/>
          </a:bodyPr>
          <a:lstStyle/>
          <a:p>
            <a:r>
              <a:rPr lang="en-NZ"/>
              <a:t>One of ANZCCART’s strategic aims is to support education about the care of animals in research, testing and teaching</a:t>
            </a:r>
          </a:p>
          <a:p>
            <a:r>
              <a:rPr lang="en-NZ"/>
              <a:t>We researched Māori knowledge relevant to animal ethics, with the aim of producing classroom resources</a:t>
            </a:r>
          </a:p>
          <a:p>
            <a:r>
              <a:rPr lang="en-NZ"/>
              <a:t>The Three Rs (</a:t>
            </a:r>
            <a:r>
              <a:rPr lang="en-NZ" b="1"/>
              <a:t>R</a:t>
            </a:r>
            <a:r>
              <a:rPr lang="en-NZ"/>
              <a:t>eplace, </a:t>
            </a:r>
            <a:r>
              <a:rPr lang="en-NZ" b="1"/>
              <a:t>R</a:t>
            </a:r>
            <a:r>
              <a:rPr lang="en-NZ"/>
              <a:t>educe, </a:t>
            </a:r>
            <a:r>
              <a:rPr lang="en-NZ" b="1"/>
              <a:t>R</a:t>
            </a:r>
            <a:r>
              <a:rPr lang="en-NZ"/>
              <a:t>efine) are best practice principles of animal ethics for more humane use of animals</a:t>
            </a:r>
          </a:p>
          <a:p>
            <a:endParaRPr lang="en-NZ"/>
          </a:p>
          <a:p>
            <a:endParaRPr lang="en-NZ"/>
          </a:p>
          <a:p>
            <a:endParaRPr lang="en-N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26F77-FF73-4A31-6AE4-C3BFFA05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6" y="4893276"/>
            <a:ext cx="2578608" cy="18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B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F596FC-7840-4627-9CE6-DE86614E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259568" cy="658581"/>
          </a:xfrm>
        </p:spPr>
        <p:txBody>
          <a:bodyPr>
            <a:normAutofit fontScale="90000"/>
          </a:bodyPr>
          <a:lstStyle/>
          <a:p>
            <a:r>
              <a:rPr lang="mi-NZ" b="1"/>
              <a:t>Developing research-based resources</a:t>
            </a:r>
            <a:endParaRPr lang="en-NZ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5214A-3412-FD84-3944-F24633B2E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797609"/>
            <a:ext cx="11926824" cy="59515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mi-NZ" sz="2400" b="1"/>
              <a:t>1. Two research articles</a:t>
            </a:r>
          </a:p>
          <a:p>
            <a:pPr marL="0" marR="0" indent="0">
              <a:buNone/>
            </a:pPr>
            <a:r>
              <a:rPr lang="en-NZ" sz="2000"/>
              <a:t>Stewart, G. T. (2024). Animals of Aotearoa: Kaupapa Māori Summaries. Anthrozoös, 37(1), 1-17. </a:t>
            </a:r>
          </a:p>
          <a:p>
            <a:pPr marL="0" marR="0" indent="0">
              <a:buNone/>
            </a:pPr>
            <a:r>
              <a:rPr lang="en-NZ" sz="2000"/>
              <a:t>Stewart, G. T. &amp; Birdsall, S. (2025). </a:t>
            </a:r>
          </a:p>
          <a:p>
            <a:pPr marL="0" marR="0" indent="0">
              <a:buNone/>
            </a:pPr>
            <a:r>
              <a:rPr lang="en-NZ" sz="2000"/>
              <a:t>Māori Concepts in Animal Ethics: Implications for the Three Rs. </a:t>
            </a:r>
            <a:r>
              <a:rPr lang="en-NZ" sz="2000" err="1"/>
              <a:t>Anthrozoös</a:t>
            </a:r>
            <a:r>
              <a:rPr lang="en-NZ" sz="2000"/>
              <a:t>, 38(1), 1-16. </a:t>
            </a:r>
          </a:p>
          <a:p>
            <a:pPr marL="0" marR="0" indent="0">
              <a:buNone/>
            </a:pPr>
            <a:endParaRPr lang="en-NZ" sz="1800" i="1">
              <a:latin typeface="Segoe UI" panose="020B0502040204020203" pitchFamily="34" charset="0"/>
            </a:endParaRPr>
          </a:p>
          <a:p>
            <a:pPr marL="0" marR="0" indent="0">
              <a:buNone/>
            </a:pPr>
            <a:endParaRPr lang="en-NZ" sz="1800" i="1">
              <a:latin typeface="Segoe UI" panose="020B0502040204020203" pitchFamily="34" charset="0"/>
            </a:endParaRPr>
          </a:p>
          <a:p>
            <a:pPr marL="0" marR="0" indent="0">
              <a:buNone/>
            </a:pPr>
            <a:r>
              <a:rPr lang="en-NZ" sz="2400" b="1"/>
              <a:t>2. Two source texts + 6 profiles			2a. Translation-ready texts</a:t>
            </a:r>
          </a:p>
          <a:p>
            <a:pPr marL="0" marR="0" indent="0">
              <a:buNone/>
            </a:pPr>
            <a:r>
              <a:rPr lang="en-NZ" sz="2000"/>
              <a:t>Junior (Yr7-10) on Māori knowledge of animals		Translator: Te </a:t>
            </a:r>
            <a:r>
              <a:rPr lang="en-NZ" sz="2000" err="1"/>
              <a:t>Ahunui</a:t>
            </a:r>
            <a:r>
              <a:rPr lang="en-NZ" sz="2000"/>
              <a:t> Donovan Farnham</a:t>
            </a:r>
          </a:p>
          <a:p>
            <a:pPr marL="0" marR="0" indent="0">
              <a:buNone/>
            </a:pPr>
            <a:r>
              <a:rPr lang="en-NZ" sz="2000"/>
              <a:t>Senior (Yr11+) on Māori concepts for animal ethics		Junior, senior, and the six expert profiles</a:t>
            </a:r>
          </a:p>
          <a:p>
            <a:pPr marL="0" marR="0" indent="0">
              <a:buNone/>
            </a:pPr>
            <a:r>
              <a:rPr lang="en-NZ" sz="2000"/>
              <a:t>Plus 6 short profiles of the experts we interviewed</a:t>
            </a:r>
          </a:p>
          <a:p>
            <a:pPr marL="0" marR="0" indent="0">
              <a:buNone/>
            </a:pPr>
            <a:endParaRPr lang="en-NZ" sz="2000"/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i-NZ" sz="120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NZ" sz="2400" b="1"/>
              <a:t>3. Science Learning Hub digital resources		3a. Te Reo Māori booklets </a:t>
            </a:r>
          </a:p>
          <a:p>
            <a:pPr marL="0" marR="0" indent="0">
              <a:buNone/>
            </a:pPr>
            <a:r>
              <a:rPr lang="en-NZ" sz="2000"/>
              <a:t>119 items: 18 articles, 59 images, 				Pdf downloads from Science Learning Hub</a:t>
            </a:r>
          </a:p>
          <a:p>
            <a:pPr marL="0" marR="0" indent="0">
              <a:buNone/>
            </a:pPr>
            <a:r>
              <a:rPr lang="en-NZ" sz="2000"/>
              <a:t>14 activities, 5 pdfs, 8 videos				Student booklet + teacher guide</a:t>
            </a:r>
          </a:p>
          <a:p>
            <a:pPr marL="0" marR="0" indent="0">
              <a:buNone/>
            </a:pPr>
            <a:r>
              <a:rPr kumimoji="0" lang="mi-NZ" sz="1800" b="0" i="0" u="sng" strike="noStrike" kern="120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www.sciencelearn.org.nz </a:t>
            </a:r>
            <a:r>
              <a:rPr lang="en-NZ" sz="2000"/>
              <a:t>					Sets of 10 student booklets sent to 89 </a:t>
            </a:r>
            <a:r>
              <a:rPr lang="en-NZ" sz="2000" err="1"/>
              <a:t>Wharekura</a:t>
            </a:r>
            <a:r>
              <a:rPr lang="en-NZ" sz="2000"/>
              <a:t>			</a:t>
            </a:r>
          </a:p>
          <a:p>
            <a:pPr marL="0" indent="0">
              <a:buNone/>
            </a:pPr>
            <a:endParaRPr lang="mi-NZ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759CE32-05FA-E9DA-B303-3196011DFD36}"/>
              </a:ext>
            </a:extLst>
          </p:cNvPr>
          <p:cNvSpPr/>
          <p:nvPr/>
        </p:nvSpPr>
        <p:spPr>
          <a:xfrm>
            <a:off x="974271" y="2383968"/>
            <a:ext cx="555172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0E35C18-347A-886A-2C45-0C3D16AA657F}"/>
              </a:ext>
            </a:extLst>
          </p:cNvPr>
          <p:cNvSpPr/>
          <p:nvPr/>
        </p:nvSpPr>
        <p:spPr>
          <a:xfrm>
            <a:off x="974271" y="4345139"/>
            <a:ext cx="555172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641D455-2C07-0F62-3483-7FEE037977A2}"/>
              </a:ext>
            </a:extLst>
          </p:cNvPr>
          <p:cNvSpPr/>
          <p:nvPr/>
        </p:nvSpPr>
        <p:spPr>
          <a:xfrm>
            <a:off x="7733532" y="4013125"/>
            <a:ext cx="555172" cy="6640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488FAB5-591B-738E-896C-287FB54B21A2}"/>
              </a:ext>
            </a:extLst>
          </p:cNvPr>
          <p:cNvSpPr/>
          <p:nvPr/>
        </p:nvSpPr>
        <p:spPr>
          <a:xfrm>
            <a:off x="5004437" y="2841168"/>
            <a:ext cx="1397291" cy="2503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83102-A221-D268-C0D7-2C9503E24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498" y="475823"/>
            <a:ext cx="1639824" cy="2365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2031BC-4338-91CE-08E0-D3F83DB6DE37}"/>
              </a:ext>
            </a:extLst>
          </p:cNvPr>
          <p:cNvSpPr txBox="1"/>
          <p:nvPr/>
        </p:nvSpPr>
        <p:spPr>
          <a:xfrm rot="5400000">
            <a:off x="10144440" y="2004172"/>
            <a:ext cx="3749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Published on behalf of the International Society for Society for Anthrozoology. © Routledge, Taylor &amp; Francis Group</a:t>
            </a:r>
          </a:p>
        </p:txBody>
      </p:sp>
    </p:spTree>
    <p:extLst>
      <p:ext uri="{BB962C8B-B14F-4D97-AF65-F5344CB8AC3E}">
        <p14:creationId xmlns:p14="http://schemas.microsoft.com/office/powerpoint/2010/main" val="2398025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B">
            <a:alpha val="5176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B84A2-B405-A087-8AE1-361DEAE1C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016" y="0"/>
            <a:ext cx="331622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F596FC-7840-4627-9CE6-DE86614E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5"/>
            <a:ext cx="9331016" cy="1143000"/>
          </a:xfrm>
        </p:spPr>
        <p:txBody>
          <a:bodyPr/>
          <a:lstStyle/>
          <a:p>
            <a:r>
              <a:rPr lang="mi-NZ" b="1"/>
              <a:t>Māori Concepts for Animal Ethics</a:t>
            </a:r>
            <a:endParaRPr lang="en-NZ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5214A-3412-FD84-3944-F24633B2E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0" y="1303335"/>
            <a:ext cx="10276113" cy="5394330"/>
          </a:xfrm>
        </p:spPr>
        <p:txBody>
          <a:bodyPr/>
          <a:lstStyle/>
          <a:p>
            <a:r>
              <a:rPr lang="en-NZ" b="1"/>
              <a:t>Whakapapa</a:t>
            </a:r>
            <a:r>
              <a:rPr lang="en-NZ"/>
              <a:t> - keystone concept of Māori philosophy - explains kin relationships between humans and animals, since all descend from </a:t>
            </a:r>
            <a:r>
              <a:rPr lang="en-NZ" b="1"/>
              <a:t>Ngā Atua Māori</a:t>
            </a:r>
            <a:r>
              <a:rPr lang="en-NZ"/>
              <a:t>.</a:t>
            </a:r>
          </a:p>
          <a:p>
            <a:r>
              <a:rPr lang="en-NZ"/>
              <a:t>So, in Māori thinking, all animals are ethically significant. All animals have </a:t>
            </a:r>
            <a:r>
              <a:rPr lang="en-NZ" b="1"/>
              <a:t>mana </a:t>
            </a:r>
            <a:r>
              <a:rPr lang="en-NZ"/>
              <a:t>so are deserving of respect.</a:t>
            </a:r>
          </a:p>
          <a:p>
            <a:r>
              <a:rPr lang="en-NZ"/>
              <a:t>Thus, Māori concepts give rise to </a:t>
            </a:r>
            <a:r>
              <a:rPr lang="en-NZ" b="1"/>
              <a:t>R</a:t>
            </a:r>
            <a:r>
              <a:rPr lang="en-NZ"/>
              <a:t>elate and </a:t>
            </a:r>
            <a:r>
              <a:rPr lang="en-NZ" b="1"/>
              <a:t>R</a:t>
            </a:r>
            <a:r>
              <a:rPr lang="en-NZ"/>
              <a:t>espect as logical underpinnings of the Three Rs.</a:t>
            </a:r>
          </a:p>
          <a:p>
            <a:r>
              <a:rPr lang="en-NZ"/>
              <a:t>These ideas justify enacting the Three Rs in support of being a good citizen of the natural world.</a:t>
            </a:r>
          </a:p>
          <a:p>
            <a:endParaRPr lang="en-NZ"/>
          </a:p>
          <a:p>
            <a:pPr marL="0" indent="0">
              <a:buNone/>
            </a:pPr>
            <a:endParaRPr lang="en-NZ" sz="2400"/>
          </a:p>
          <a:p>
            <a:endParaRPr lang="mi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46643-662C-66D0-3828-4EE25C87C51E}"/>
              </a:ext>
            </a:extLst>
          </p:cNvPr>
          <p:cNvSpPr txBox="1"/>
          <p:nvPr/>
        </p:nvSpPr>
        <p:spPr>
          <a:xfrm rot="5400000">
            <a:off x="10901278" y="5774108"/>
            <a:ext cx="1921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+mj-lt"/>
              </a:rPr>
              <a:t>© G.Tuari Stewart and S.Birdsall</a:t>
            </a:r>
          </a:p>
        </p:txBody>
      </p:sp>
    </p:spTree>
    <p:extLst>
      <p:ext uri="{BB962C8B-B14F-4D97-AF65-F5344CB8AC3E}">
        <p14:creationId xmlns:p14="http://schemas.microsoft.com/office/powerpoint/2010/main" val="417124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B">
            <a:alpha val="51765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9E93B-2AB0-98E3-822A-90A4B8844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AF29A-E026-B474-731E-DC7338FE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394" y="0"/>
            <a:ext cx="331622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37521A-5A8C-B622-36BF-1708287A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5"/>
            <a:ext cx="10230394" cy="1143000"/>
          </a:xfrm>
        </p:spPr>
        <p:txBody>
          <a:bodyPr/>
          <a:lstStyle/>
          <a:p>
            <a:r>
              <a:rPr lang="mi-NZ" b="1"/>
              <a:t>Unpacking the nature of Māori concepts</a:t>
            </a:r>
            <a:endParaRPr lang="en-NZ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209E86-41C3-8263-EE40-6EA85583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49" y="1303335"/>
            <a:ext cx="10230394" cy="5394330"/>
          </a:xfrm>
        </p:spPr>
        <p:txBody>
          <a:bodyPr/>
          <a:lstStyle/>
          <a:p>
            <a:r>
              <a:rPr lang="en-NZ"/>
              <a:t>Māori concepts are often treated as separate entities, like scientific concepts. </a:t>
            </a:r>
          </a:p>
          <a:p>
            <a:r>
              <a:rPr lang="en-NZ"/>
              <a:t>Invalid since Māori concepts are multi-layered and inter-connected, and can be both facts and values at the same time. </a:t>
            </a:r>
          </a:p>
          <a:p>
            <a:r>
              <a:rPr lang="en-NZ" err="1"/>
              <a:t>Manaakitanga</a:t>
            </a:r>
            <a:r>
              <a:rPr lang="en-NZ"/>
              <a:t> and </a:t>
            </a:r>
            <a:r>
              <a:rPr lang="en-NZ" err="1"/>
              <a:t>kaitiakitanga</a:t>
            </a:r>
            <a:r>
              <a:rPr lang="en-NZ"/>
              <a:t> - two Māori concepts prominent in efforts to incorporate Māori knowledge into education.</a:t>
            </a:r>
          </a:p>
          <a:p>
            <a:endParaRPr lang="en-NZ"/>
          </a:p>
          <a:p>
            <a:pPr marL="0" indent="0">
              <a:buNone/>
            </a:pPr>
            <a:endParaRPr lang="en-NZ" sz="2400"/>
          </a:p>
          <a:p>
            <a:endParaRPr lang="mi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ED902D-8C8C-6E88-6EA4-F46938565001}"/>
              </a:ext>
            </a:extLst>
          </p:cNvPr>
          <p:cNvSpPr txBox="1"/>
          <p:nvPr/>
        </p:nvSpPr>
        <p:spPr>
          <a:xfrm rot="5400000">
            <a:off x="10819641" y="5615081"/>
            <a:ext cx="2239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© G.Tuari Stewart and S.Birdsall</a:t>
            </a:r>
          </a:p>
        </p:txBody>
      </p:sp>
    </p:spTree>
    <p:extLst>
      <p:ext uri="{BB962C8B-B14F-4D97-AF65-F5344CB8AC3E}">
        <p14:creationId xmlns:p14="http://schemas.microsoft.com/office/powerpoint/2010/main" val="163209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61EB-A750-DC2C-C24A-7ECE02DF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1792"/>
          </a:xfrm>
        </p:spPr>
        <p:txBody>
          <a:bodyPr>
            <a:normAutofit fontScale="90000"/>
          </a:bodyPr>
          <a:lstStyle/>
          <a:p>
            <a:r>
              <a:rPr lang="en-AU" b="1">
                <a:ea typeface="+mj-lt"/>
                <a:cs typeface="+mj-lt"/>
              </a:rPr>
              <a:t>Index</a:t>
            </a:r>
            <a:endParaRPr lang="en-GB">
              <a:ea typeface="+mj-lt"/>
              <a:cs typeface="+mj-lt"/>
            </a:endParaRPr>
          </a:p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6DFC3F-7836-8ABB-D5DE-D9D231AEF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61931"/>
              </p:ext>
            </p:extLst>
          </p:nvPr>
        </p:nvGraphicFramePr>
        <p:xfrm>
          <a:off x="354169" y="676140"/>
          <a:ext cx="11246398" cy="56774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147496">
                  <a:extLst>
                    <a:ext uri="{9D8B030D-6E8A-4147-A177-3AD203B41FA5}">
                      <a16:colId xmlns:a16="http://schemas.microsoft.com/office/drawing/2014/main" val="2158049329"/>
                    </a:ext>
                  </a:extLst>
                </a:gridCol>
                <a:gridCol w="1678892">
                  <a:extLst>
                    <a:ext uri="{9D8B030D-6E8A-4147-A177-3AD203B41FA5}">
                      <a16:colId xmlns:a16="http://schemas.microsoft.com/office/drawing/2014/main" val="1177446792"/>
                    </a:ext>
                  </a:extLst>
                </a:gridCol>
                <a:gridCol w="1420010">
                  <a:extLst>
                    <a:ext uri="{9D8B030D-6E8A-4147-A177-3AD203B41FA5}">
                      <a16:colId xmlns:a16="http://schemas.microsoft.com/office/drawing/2014/main" val="984174796"/>
                    </a:ext>
                  </a:extLst>
                </a:gridCol>
              </a:tblGrid>
              <a:tr h="788830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Topic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Slideshow number(s)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Video timecode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644909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Introduction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00:00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4129174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Index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00:20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337089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Mātauranga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Māori is ...  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00:51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72057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Māori knowledge in science education?  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4–8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03:03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76630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Example: Science and Māori knowledge of </a:t>
                      </a:r>
                      <a:r>
                        <a:rPr lang="en-GB" sz="200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kiore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  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9–11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11:08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19067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What does ‘mana </a:t>
                      </a:r>
                      <a:r>
                        <a:rPr lang="en-GB" sz="2000" err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ōrite</a:t>
                      </a: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’ mean?  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 12–15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15:13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385106"/>
                  </a:ext>
                </a:extLst>
              </a:tr>
              <a:tr h="495836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Putting both knowledge systems to work – animal knowledge and ethics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16–18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20:03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717749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Māori Concepts 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19–21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25:21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468789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Potential benefits of including Māori concepts   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22 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28:14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018905"/>
                  </a:ext>
                </a:extLst>
              </a:tr>
              <a:tr h="463034">
                <a:tc>
                  <a:txBody>
                    <a:bodyPr/>
                    <a:lstStyle/>
                    <a:p>
                      <a:pPr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Q&amp;A, SLH links, keep in touch and thanks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ct val="100000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23 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295"/>
                        </a:lnSpc>
                        <a:buNone/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30:58</a:t>
                      </a:r>
                    </a:p>
                  </a:txBody>
                  <a:tcPr marL="66675" marR="66675" marT="91440" marB="9144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34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93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B">
            <a:alpha val="51765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B1B39-F568-3E34-C88E-0069FCD9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9D828-A7BA-CADD-B75A-A079C13C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394" y="0"/>
            <a:ext cx="331622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4A9607-98D2-1FC3-9E35-0BA0A4B4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5"/>
            <a:ext cx="9877168" cy="1143000"/>
          </a:xfrm>
        </p:spPr>
        <p:txBody>
          <a:bodyPr/>
          <a:lstStyle/>
          <a:p>
            <a:r>
              <a:rPr lang="mi-NZ" b="1"/>
              <a:t>Manaakitanga</a:t>
            </a:r>
            <a:endParaRPr lang="en-NZ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90FA93-ECEF-98A0-9996-C5F2D0717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75" y="1303335"/>
            <a:ext cx="9877168" cy="5394330"/>
          </a:xfrm>
        </p:spPr>
        <p:txBody>
          <a:bodyPr/>
          <a:lstStyle/>
          <a:p>
            <a:pPr marL="0" indent="0">
              <a:buNone/>
            </a:pPr>
            <a:r>
              <a:rPr lang="en-NZ"/>
              <a:t>Usually interpreted to mean ‘hospitality’</a:t>
            </a:r>
          </a:p>
          <a:p>
            <a:pPr marL="0" indent="0">
              <a:buNone/>
            </a:pPr>
            <a:r>
              <a:rPr lang="en-NZ"/>
              <a:t>Manaaki + </a:t>
            </a:r>
            <a:r>
              <a:rPr lang="en-NZ" i="1"/>
              <a:t>tanga</a:t>
            </a:r>
            <a:r>
              <a:rPr lang="en-NZ"/>
              <a:t>  =  the </a:t>
            </a:r>
            <a:r>
              <a:rPr lang="en-NZ" i="1"/>
              <a:t>quality</a:t>
            </a:r>
            <a:r>
              <a:rPr lang="en-NZ"/>
              <a:t> of </a:t>
            </a:r>
            <a:r>
              <a:rPr lang="en-NZ" err="1"/>
              <a:t>manaaki</a:t>
            </a:r>
            <a:endParaRPr lang="en-NZ"/>
          </a:p>
          <a:p>
            <a:pPr marL="0" indent="0">
              <a:buNone/>
            </a:pPr>
            <a:r>
              <a:rPr lang="en-NZ"/>
              <a:t>Mana + </a:t>
            </a:r>
            <a:r>
              <a:rPr lang="en-NZ" i="1" err="1"/>
              <a:t>aki</a:t>
            </a:r>
            <a:r>
              <a:rPr lang="en-NZ"/>
              <a:t>  =  to </a:t>
            </a:r>
            <a:r>
              <a:rPr lang="en-NZ" i="1"/>
              <a:t>encourage </a:t>
            </a:r>
            <a:r>
              <a:rPr lang="en-NZ"/>
              <a:t>mana</a:t>
            </a:r>
          </a:p>
          <a:p>
            <a:pPr marL="0" indent="0">
              <a:buNone/>
            </a:pPr>
            <a:r>
              <a:rPr lang="en-NZ"/>
              <a:t>Mana is often translated as personal prestige or power</a:t>
            </a:r>
          </a:p>
          <a:p>
            <a:pPr marL="0" indent="0">
              <a:buNone/>
            </a:pPr>
            <a:r>
              <a:rPr lang="en-NZ"/>
              <a:t>But mana is a central concept of Māori philosophy: it means the ability to keep the forces of creation in balance</a:t>
            </a:r>
          </a:p>
          <a:p>
            <a:pPr marL="0" indent="0">
              <a:buNone/>
            </a:pPr>
            <a:r>
              <a:rPr lang="en-NZ" err="1"/>
              <a:t>Manaakitanga</a:t>
            </a:r>
            <a:r>
              <a:rPr lang="en-NZ"/>
              <a:t> means acting with integrity, supporting the mana of others, and caring for animals and nature</a:t>
            </a:r>
            <a:endParaRPr lang="en-NZ" sz="2400"/>
          </a:p>
          <a:p>
            <a:endParaRPr lang="mi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64EF7-6E5C-4337-9FBA-01E020D15840}"/>
              </a:ext>
            </a:extLst>
          </p:cNvPr>
          <p:cNvSpPr txBox="1"/>
          <p:nvPr/>
        </p:nvSpPr>
        <p:spPr>
          <a:xfrm rot="5400000">
            <a:off x="10774017" y="5481899"/>
            <a:ext cx="190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© G.Tuari Stewart and S.Birdsall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1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B">
            <a:alpha val="51765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40946-CD38-82D9-D4F4-391C0E3D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0666B-592D-002D-BF02-25F07666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394" y="0"/>
            <a:ext cx="331622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DFF615-247B-31DB-153B-B72F0836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335"/>
            <a:ext cx="9877168" cy="1143000"/>
          </a:xfrm>
        </p:spPr>
        <p:txBody>
          <a:bodyPr/>
          <a:lstStyle/>
          <a:p>
            <a:r>
              <a:rPr lang="mi-NZ" b="1"/>
              <a:t>Kaitiakitanga</a:t>
            </a:r>
            <a:endParaRPr lang="en-NZ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66BF84-124B-B9BE-2194-E43CF9A7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75" y="1303335"/>
            <a:ext cx="9877168" cy="5394330"/>
          </a:xfrm>
        </p:spPr>
        <p:txBody>
          <a:bodyPr/>
          <a:lstStyle/>
          <a:p>
            <a:pPr marL="0" indent="0">
              <a:buNone/>
            </a:pPr>
            <a:r>
              <a:rPr lang="en-NZ"/>
              <a:t>Usually interpreted to mean ‘conservation’</a:t>
            </a:r>
          </a:p>
          <a:p>
            <a:pPr marL="0" indent="0">
              <a:buNone/>
            </a:pPr>
            <a:r>
              <a:rPr lang="en-NZ"/>
              <a:t>Kaitiaki + </a:t>
            </a:r>
            <a:r>
              <a:rPr lang="en-NZ" i="1"/>
              <a:t>tanga</a:t>
            </a:r>
            <a:r>
              <a:rPr lang="en-NZ"/>
              <a:t>  =  the </a:t>
            </a:r>
            <a:r>
              <a:rPr lang="en-NZ" i="1"/>
              <a:t>quality</a:t>
            </a:r>
            <a:r>
              <a:rPr lang="en-NZ"/>
              <a:t> of a kaitiaki</a:t>
            </a:r>
          </a:p>
          <a:p>
            <a:pPr marL="0" indent="0">
              <a:buNone/>
            </a:pPr>
            <a:r>
              <a:rPr lang="en-NZ"/>
              <a:t>Kai + </a:t>
            </a:r>
            <a:r>
              <a:rPr lang="en-NZ" err="1"/>
              <a:t>tiaki</a:t>
            </a:r>
            <a:r>
              <a:rPr lang="en-NZ"/>
              <a:t>  =  the entity that guards or protects a natural resource, feature or location</a:t>
            </a:r>
          </a:p>
          <a:p>
            <a:pPr marL="0" indent="0">
              <a:buNone/>
            </a:pPr>
            <a:r>
              <a:rPr lang="mi-NZ"/>
              <a:t>Today, people often call themselves kaitiaki </a:t>
            </a:r>
          </a:p>
          <a:p>
            <a:pPr marL="0" indent="0">
              <a:buNone/>
            </a:pPr>
            <a:r>
              <a:rPr lang="mi-NZ"/>
              <a:t>Traditionally, kaitiaki are spiritual entities – either ngā atua or their intermediaries, often animals</a:t>
            </a:r>
          </a:p>
          <a:p>
            <a:pPr marL="0" indent="0">
              <a:buNone/>
            </a:pPr>
            <a:r>
              <a:rPr lang="en-NZ" err="1"/>
              <a:t>Kaitiakitanga</a:t>
            </a:r>
            <a:r>
              <a:rPr lang="en-NZ"/>
              <a:t> calls to whakapapa and taking seriously the idea of kinship through whakapapa to other species</a:t>
            </a:r>
            <a:endParaRPr lang="mi-N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993F0-A602-B686-55DC-9B961AB24EA1}"/>
              </a:ext>
            </a:extLst>
          </p:cNvPr>
          <p:cNvSpPr txBox="1"/>
          <p:nvPr/>
        </p:nvSpPr>
        <p:spPr>
          <a:xfrm rot="5400000">
            <a:off x="10416209" y="6082747"/>
            <a:ext cx="258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© G.Tuari Stewart and S.Birdsall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4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AB66-0C25-5871-8028-62576CE0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84" y="1429967"/>
            <a:ext cx="10943617" cy="49708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/>
              <a:t>For Māori, weaving mātauranga Māori and science together can suggest another way of doing science and perhaps a better understanding of science.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/>
              <a:t>For non-Māori, it provides an opportunity to consider other ways of seeing that enhance one’s perspective and attitude to the world.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/>
              <a:t>For everyone, it places value on mātauranga Māori.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NZ"/>
              <a:t>Other knowledge systems have potential to help us to see what might be invisible to us: a standpoint of critique, which counters the view that science is the one and only “true” way of thinking about the natural world.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0547C-7275-DFB9-2268-FF5215D92B12}"/>
              </a:ext>
            </a:extLst>
          </p:cNvPr>
          <p:cNvSpPr txBox="1"/>
          <p:nvPr/>
        </p:nvSpPr>
        <p:spPr>
          <a:xfrm>
            <a:off x="0" y="6096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sz="4000" b="1">
                <a:solidFill>
                  <a:schemeClr val="accent6">
                    <a:lumMod val="50000"/>
                  </a:schemeClr>
                </a:solidFill>
              </a:rPr>
              <a:t>Potential benefits of including Māori concepts</a:t>
            </a:r>
            <a:r>
              <a:rPr lang="mi-NZ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NZ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8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7;p3">
            <a:extLst>
              <a:ext uri="{FF2B5EF4-FFF2-40B4-BE49-F238E27FC236}">
                <a16:creationId xmlns:a16="http://schemas.microsoft.com/office/drawing/2014/main" id="{6CDF8393-F0C0-7F64-98B1-C623AFB4857A}"/>
              </a:ext>
            </a:extLst>
          </p:cNvPr>
          <p:cNvSpPr txBox="1"/>
          <p:nvPr/>
        </p:nvSpPr>
        <p:spPr>
          <a:xfrm>
            <a:off x="4232950" y="1524150"/>
            <a:ext cx="49206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us on </a:t>
            </a:r>
            <a:r>
              <a:rPr lang="en-AU" sz="1500" i="0" u="sng" strike="noStrike" cap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enquiries@sciencelearn.org.nz</a:t>
            </a:r>
            <a:r>
              <a:rPr lang="en-AU" sz="1500" i="0" u="none" strike="noStrike" cap="none">
                <a:solidFill>
                  <a:srgbClr val="674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facebook.com/nzsciencelearn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i="0" u="sng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instagram.com/sciencelearninghubnz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400"/>
              <a:buFont typeface="Calibri"/>
              <a:buNone/>
            </a:pPr>
            <a:endParaRPr lang="en-AU" sz="1500" i="0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bit.ly/slhnz_li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youtube.com/@ScienceLearningHubNZ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lang="en-AU" sz="1500" i="0" u="sng" strike="noStrike" cap="none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pinterest.com/nzsciencelearn</a:t>
            </a:r>
            <a:endParaRPr sz="1500" i="0" u="none" strike="noStrike" cap="none">
              <a:solidFill>
                <a:srgbClr val="674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674EA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endParaRPr sz="15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4" name="Google Shape;28;p3">
            <a:extLst>
              <a:ext uri="{FF2B5EF4-FFF2-40B4-BE49-F238E27FC236}">
                <a16:creationId xmlns:a16="http://schemas.microsoft.com/office/drawing/2014/main" id="{F0B4ADEA-9DC5-D5D2-8599-90E3C57A54D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98" t="8912" r="1196" b="7635"/>
          <a:stretch/>
        </p:blipFill>
        <p:spPr>
          <a:xfrm>
            <a:off x="1523996" y="5513850"/>
            <a:ext cx="9144005" cy="134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;p3" title="LinkedIn_logo_initials.png">
            <a:extLst>
              <a:ext uri="{FF2B5EF4-FFF2-40B4-BE49-F238E27FC236}">
                <a16:creationId xmlns:a16="http://schemas.microsoft.com/office/drawing/2014/main" id="{462DEA52-B776-F978-1789-6549889FB36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25925" y="3102325"/>
            <a:ext cx="397676" cy="3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0;p3" title="Youtube_logo.png">
            <a:extLst>
              <a:ext uri="{FF2B5EF4-FFF2-40B4-BE49-F238E27FC236}">
                <a16:creationId xmlns:a16="http://schemas.microsoft.com/office/drawing/2014/main" id="{0040E637-E2E0-7877-1728-C27808FC9FF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95638" y="3690325"/>
            <a:ext cx="458250" cy="31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1;p3" title="Instagram_icon.png">
            <a:extLst>
              <a:ext uri="{FF2B5EF4-FFF2-40B4-BE49-F238E27FC236}">
                <a16:creationId xmlns:a16="http://schemas.microsoft.com/office/drawing/2014/main" id="{8809E322-035C-0690-9709-3ECAEFD9B8F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25925" y="2560750"/>
            <a:ext cx="397676" cy="3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2;p3" title="png-transparent-logo-brand-business-sponsored-post-pinterest-text-trademark-logo-thumbnail.png">
            <a:extLst>
              <a:ext uri="{FF2B5EF4-FFF2-40B4-BE49-F238E27FC236}">
                <a16:creationId xmlns:a16="http://schemas.microsoft.com/office/drawing/2014/main" id="{8F5742CB-862E-8B00-9C04-ECDCF3EBC3B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08226" y="4127676"/>
            <a:ext cx="433075" cy="4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;p3" title="Facebook_logo_(square).png">
            <a:extLst>
              <a:ext uri="{FF2B5EF4-FFF2-40B4-BE49-F238E27FC236}">
                <a16:creationId xmlns:a16="http://schemas.microsoft.com/office/drawing/2014/main" id="{70D6FF48-C33B-CE67-7EEE-ACA82D9669F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25923" y="2019176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4;p3" title="slhthumb.png">
            <a:extLst>
              <a:ext uri="{FF2B5EF4-FFF2-40B4-BE49-F238E27FC236}">
                <a16:creationId xmlns:a16="http://schemas.microsoft.com/office/drawing/2014/main" id="{3493C637-3EBC-9F71-B568-5D351587A017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87251" y="1344152"/>
            <a:ext cx="675025" cy="6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6;p3">
            <a:extLst>
              <a:ext uri="{FF2B5EF4-FFF2-40B4-BE49-F238E27FC236}">
                <a16:creationId xmlns:a16="http://schemas.microsoft.com/office/drawing/2014/main" id="{43C9F317-789C-E063-0F94-64EFC0FC7D09}"/>
              </a:ext>
            </a:extLst>
          </p:cNvPr>
          <p:cNvSpPr txBox="1">
            <a:spLocks/>
          </p:cNvSpPr>
          <p:nvPr/>
        </p:nvSpPr>
        <p:spPr>
          <a:xfrm>
            <a:off x="2490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3200" b="1">
                <a:solidFill>
                  <a:srgbClr val="2C7C9F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800"/>
              <a:buFont typeface="Calibri"/>
              <a:buNone/>
            </a:pPr>
            <a:endParaRPr lang="en-AU" sz="3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54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BEC5C3-640D-0BFC-7C39-A26B6FEC2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0878-88CD-CC85-687F-F3B4F35F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736"/>
            <a:ext cx="10515600" cy="1014984"/>
          </a:xfrm>
        </p:spPr>
        <p:txBody>
          <a:bodyPr/>
          <a:lstStyle/>
          <a:p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Mātauranga Māori is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1F358-2283-AD04-6660-DD9A1766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188720"/>
            <a:ext cx="10601960" cy="498824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NZ" sz="3300"/>
              <a:t>Māori knowledge in the widest sense</a:t>
            </a:r>
          </a:p>
          <a:p>
            <a:r>
              <a:rPr lang="en-NZ" sz="3300"/>
              <a:t>Not divided into disciplines</a:t>
            </a:r>
          </a:p>
          <a:p>
            <a:r>
              <a:rPr lang="en-NZ" sz="3300"/>
              <a:t>Māori concepts, values and perspectives</a:t>
            </a:r>
          </a:p>
          <a:p>
            <a:r>
              <a:rPr lang="en-NZ" sz="3300"/>
              <a:t>All aspects of Māori culture and identity</a:t>
            </a:r>
          </a:p>
          <a:p>
            <a:pPr>
              <a:defRPr/>
            </a:pPr>
            <a:r>
              <a:rPr kumimoji="0" lang="en-NZ" sz="3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Includes the knowledge lost since colonisation</a:t>
            </a:r>
            <a:endParaRPr lang="en-NZ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r>
              <a:rPr lang="en-NZ" sz="3300"/>
              <a:t>Also the Western knowledge that Māori people have borrowed</a:t>
            </a:r>
          </a:p>
          <a:p>
            <a:r>
              <a:rPr lang="en-NZ" sz="3300"/>
              <a:t>The knowledge that Māori students bring into the classroom</a:t>
            </a:r>
          </a:p>
          <a:p>
            <a:endParaRPr lang="en-NZ"/>
          </a:p>
          <a:p>
            <a:pPr marL="0" indent="0">
              <a:buNone/>
            </a:pPr>
            <a:r>
              <a:rPr lang="en-NZ" sz="3300" b="1">
                <a:solidFill>
                  <a:schemeClr val="accent3">
                    <a:lumMod val="50000"/>
                  </a:schemeClr>
                </a:solidFill>
              </a:rPr>
              <a:t>Holistic, undefined, dynamic, potentially includes all knowledge</a:t>
            </a:r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NZ" sz="2100">
                <a:latin typeface="Calibri"/>
                <a:ea typeface="Calibri"/>
                <a:cs typeface="Calibri"/>
              </a:rPr>
              <a:t>Mead, H. M. (2012). Understanding </a:t>
            </a:r>
            <a:r>
              <a:rPr lang="en-NZ" sz="2100" err="1">
                <a:latin typeface="Calibri"/>
                <a:ea typeface="Calibri"/>
                <a:cs typeface="Calibri"/>
              </a:rPr>
              <a:t>Mātauranga</a:t>
            </a:r>
            <a:r>
              <a:rPr lang="en-NZ" sz="2100">
                <a:latin typeface="Calibri"/>
                <a:ea typeface="Calibri"/>
                <a:cs typeface="Calibri"/>
              </a:rPr>
              <a:t> Māori. In D. Bean, T. Black, W. Collings, &amp; W. Nuku (Eds.), </a:t>
            </a:r>
            <a:r>
              <a:rPr lang="en-NZ" sz="2100" i="1">
                <a:latin typeface="Calibri"/>
                <a:ea typeface="Calibri"/>
                <a:cs typeface="Calibri"/>
              </a:rPr>
              <a:t>Conversations on </a:t>
            </a:r>
            <a:r>
              <a:rPr lang="en-NZ" sz="2100" i="1" err="1">
                <a:latin typeface="Calibri"/>
                <a:ea typeface="Calibri"/>
                <a:cs typeface="Calibri"/>
              </a:rPr>
              <a:t>mātauranga</a:t>
            </a:r>
            <a:r>
              <a:rPr lang="en-NZ" sz="2100" i="1">
                <a:latin typeface="Calibri"/>
                <a:ea typeface="Calibri"/>
                <a:cs typeface="Calibri"/>
              </a:rPr>
              <a:t> </a:t>
            </a:r>
            <a:r>
              <a:rPr lang="en-NZ" sz="2100" i="1" err="1">
                <a:latin typeface="Calibri"/>
                <a:ea typeface="Calibri"/>
                <a:cs typeface="Calibri"/>
              </a:rPr>
              <a:t>Māori</a:t>
            </a:r>
            <a:r>
              <a:rPr lang="en-NZ" sz="2100" i="1">
                <a:latin typeface="Calibri"/>
                <a:ea typeface="Calibri"/>
                <a:cs typeface="Calibri"/>
              </a:rPr>
              <a:t> (pp. 9-14). NZQA &amp; </a:t>
            </a:r>
            <a:r>
              <a:rPr lang="en-NZ" sz="2100" i="1" err="1">
                <a:latin typeface="Calibri"/>
                <a:ea typeface="Calibri"/>
                <a:cs typeface="Calibri"/>
              </a:rPr>
              <a:t>Haemata</a:t>
            </a:r>
            <a:r>
              <a:rPr lang="en-NZ" sz="2100" i="1">
                <a:latin typeface="Calibri"/>
                <a:ea typeface="Calibri"/>
                <a:cs typeface="Calibri"/>
              </a:rPr>
              <a:t> Ltd. </a:t>
            </a:r>
          </a:p>
          <a:p>
            <a:pPr marL="0" indent="0">
              <a:buNone/>
            </a:pPr>
            <a:r>
              <a:rPr lang="sv-SE" sz="2100" err="1">
                <a:latin typeface="Calibri"/>
                <a:ea typeface="Calibri"/>
                <a:cs typeface="Calibri"/>
              </a:rPr>
              <a:t>Mead</a:t>
            </a:r>
            <a:r>
              <a:rPr lang="sv-SE" sz="2100">
                <a:latin typeface="Calibri"/>
                <a:ea typeface="Calibri"/>
                <a:cs typeface="Calibri"/>
              </a:rPr>
              <a:t>. H. M. &amp; e-</a:t>
            </a:r>
            <a:r>
              <a:rPr lang="sv-SE" sz="2100" err="1">
                <a:latin typeface="Calibri"/>
                <a:ea typeface="Calibri"/>
                <a:cs typeface="Calibri"/>
              </a:rPr>
              <a:t>tangata</a:t>
            </a:r>
            <a:r>
              <a:rPr lang="sv-SE" sz="2100">
                <a:latin typeface="Calibri"/>
                <a:ea typeface="Calibri"/>
                <a:cs typeface="Calibri"/>
              </a:rPr>
              <a:t>. (2022). </a:t>
            </a:r>
            <a:r>
              <a:rPr lang="sv-SE" sz="2100" i="1" err="1">
                <a:latin typeface="Calibri"/>
                <a:ea typeface="Calibri"/>
                <a:cs typeface="Calibri"/>
              </a:rPr>
              <a:t>Understanding</a:t>
            </a:r>
            <a:r>
              <a:rPr lang="sv-SE" sz="2100" i="1">
                <a:latin typeface="Calibri"/>
                <a:ea typeface="Calibri"/>
                <a:cs typeface="Calibri"/>
              </a:rPr>
              <a:t> </a:t>
            </a:r>
            <a:r>
              <a:rPr lang="sv-SE" sz="2100" i="1" err="1">
                <a:latin typeface="Calibri"/>
                <a:ea typeface="Calibri"/>
                <a:cs typeface="Calibri"/>
              </a:rPr>
              <a:t>Mātauranga</a:t>
            </a:r>
            <a:r>
              <a:rPr lang="sv-SE" sz="2100" i="1">
                <a:latin typeface="Calibri"/>
                <a:ea typeface="Calibri"/>
                <a:cs typeface="Calibri"/>
              </a:rPr>
              <a:t> </a:t>
            </a:r>
            <a:r>
              <a:rPr lang="sv-SE" sz="2100" i="1" err="1">
                <a:latin typeface="Calibri"/>
                <a:ea typeface="Calibri"/>
                <a:cs typeface="Calibri"/>
              </a:rPr>
              <a:t>Māori</a:t>
            </a:r>
            <a:r>
              <a:rPr lang="sv-SE" sz="2100" i="1">
                <a:latin typeface="Calibri"/>
                <a:ea typeface="Calibri"/>
                <a:cs typeface="Calibri"/>
              </a:rPr>
              <a:t>. </a:t>
            </a:r>
            <a:r>
              <a:rPr lang="sv-SE" sz="2100" i="1">
                <a:latin typeface="Calibri"/>
                <a:ea typeface="Calibri"/>
                <a:cs typeface="Calibri"/>
                <a:hlinkClick r:id="rId2"/>
              </a:rPr>
              <a:t>https://e-tangata.co.nz/comment-and-analysis/understanding-matauranga-maori/</a:t>
            </a:r>
            <a:r>
              <a:rPr lang="sv-SE" sz="2100" i="1">
                <a:latin typeface="Calibri"/>
                <a:ea typeface="Calibri"/>
                <a:cs typeface="Calibri"/>
              </a:rPr>
              <a:t> </a:t>
            </a:r>
            <a:endParaRPr lang="sv-SE" sz="2100" i="1">
              <a:latin typeface="Calibri" panose="020F0502020204030204" pitchFamily="34" charset="0"/>
              <a:ea typeface="Calibri"/>
              <a:cs typeface="Calibri"/>
            </a:endParaRPr>
          </a:p>
          <a:p>
            <a:pPr marL="0" indent="0">
              <a:buNone/>
            </a:pPr>
            <a:endParaRPr lang="en-NZ" sz="1800" i="1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800" i="1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631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981F-C66F-13BF-D884-B954ED94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81"/>
            <a:ext cx="10515600" cy="1015999"/>
          </a:xfrm>
        </p:spPr>
        <p:txBody>
          <a:bodyPr>
            <a:normAutofit/>
          </a:bodyPr>
          <a:lstStyle/>
          <a:p>
            <a:r>
              <a:rPr lang="en-NZ" sz="4000" b="1">
                <a:solidFill>
                  <a:schemeClr val="accent6">
                    <a:lumMod val="50000"/>
                  </a:schemeClr>
                </a:solidFill>
              </a:rPr>
              <a:t>Māori knowledge in science education?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04C0A-2BF0-A2A7-C665-E6377F2E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148080"/>
            <a:ext cx="9333948" cy="5028883"/>
          </a:xfrm>
        </p:spPr>
        <p:txBody>
          <a:bodyPr>
            <a:normAutofit lnSpcReduction="10000"/>
          </a:bodyPr>
          <a:lstStyle/>
          <a:p>
            <a:r>
              <a:rPr lang="en-NZ"/>
              <a:t>Until recently, it was assumed that mātauranga Māori had no place in science classrooms.</a:t>
            </a:r>
          </a:p>
          <a:p>
            <a:r>
              <a:rPr lang="en-NZ"/>
              <a:t>Now, it is assumed that mātauranga Māori can be, and is being, included in all science classrooms and programmes.</a:t>
            </a:r>
          </a:p>
          <a:p>
            <a:r>
              <a:rPr lang="en-NZ"/>
              <a:t>The logic seems to be: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Z"/>
              <a:t>Science teachers are expected to teach mātauranga Māori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Z"/>
              <a:t>Mātauranga Māori includes all knowledge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Z"/>
              <a:t>Therefore, in teaching science we are teaching mātauranga Māori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Z"/>
              <a:t>Mātauranga Māori is placed ‘around’ the science content</a:t>
            </a:r>
          </a:p>
          <a:p>
            <a:r>
              <a:rPr lang="en-NZ" i="1"/>
              <a:t>Catching the Knowledge Wave</a:t>
            </a:r>
            <a:r>
              <a:rPr lang="en-NZ"/>
              <a:t> (Gilbert, 2005) and many</a:t>
            </a:r>
            <a:br>
              <a:rPr lang="en-NZ"/>
            </a:br>
            <a:r>
              <a:rPr lang="en-NZ"/>
              <a:t>others advocate for a knowledge systems approach</a:t>
            </a:r>
          </a:p>
          <a:p>
            <a:pPr marL="0" indent="0">
              <a:buNone/>
            </a:pPr>
            <a:endParaRPr lang="en-NZ"/>
          </a:p>
          <a:p>
            <a:pPr marL="914400" lvl="1" indent="-457200">
              <a:buFont typeface="+mj-lt"/>
              <a:buAutoNum type="arabicPeriod"/>
            </a:pPr>
            <a:endParaRPr lang="en-NZ"/>
          </a:p>
          <a:p>
            <a:pPr marL="457200" lvl="1" indent="0">
              <a:buNone/>
            </a:pPr>
            <a:endParaRPr lang="en-NZ"/>
          </a:p>
        </p:txBody>
      </p:sp>
      <p:pic>
        <p:nvPicPr>
          <p:cNvPr id="6" name="Picture 5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68C5DE8A-EC07-50BA-6024-CB9FA698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95" y="4175885"/>
            <a:ext cx="2818910" cy="2001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9A6E05-E7F8-46C9-9835-CF2FE1D58424}"/>
              </a:ext>
            </a:extLst>
          </p:cNvPr>
          <p:cNvSpPr txBox="1"/>
          <p:nvPr/>
        </p:nvSpPr>
        <p:spPr>
          <a:xfrm>
            <a:off x="9269895" y="6176963"/>
            <a:ext cx="268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</a:rPr>
              <a:t>© Tertiary Education Commission</a:t>
            </a:r>
          </a:p>
        </p:txBody>
      </p:sp>
    </p:spTree>
    <p:extLst>
      <p:ext uri="{BB962C8B-B14F-4D97-AF65-F5344CB8AC3E}">
        <p14:creationId xmlns:p14="http://schemas.microsoft.com/office/powerpoint/2010/main" val="50002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33DBC-22EE-7C9D-41DA-8E19E1F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0240"/>
            <a:ext cx="10515600" cy="5526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3000"/>
              <a:t>1. Questions of </a:t>
            </a:r>
            <a:r>
              <a:rPr lang="en-NZ" sz="3000" err="1"/>
              <a:t>mātauranga</a:t>
            </a:r>
            <a:r>
              <a:rPr lang="en-NZ" sz="3000"/>
              <a:t> Māori don’t just apply to Science 	but </a:t>
            </a:r>
            <a:r>
              <a:rPr lang="en-NZ" sz="3000" i="1"/>
              <a:t>all</a:t>
            </a:r>
            <a:r>
              <a:rPr lang="en-NZ" sz="3000"/>
              <a:t> curriculum areas.</a:t>
            </a:r>
          </a:p>
          <a:p>
            <a:pPr marL="0" indent="0">
              <a:buNone/>
            </a:pPr>
            <a:r>
              <a:rPr lang="en-NZ" sz="3000"/>
              <a:t>2. Metaphors like ‘he awa </a:t>
            </a:r>
            <a:r>
              <a:rPr lang="en-NZ" sz="3000" err="1"/>
              <a:t>whiria</a:t>
            </a:r>
            <a:r>
              <a:rPr lang="en-NZ" sz="3000"/>
              <a:t>’ and ‘two-eyed seeing’ are 	implied by the following terms and concepts:</a:t>
            </a:r>
          </a:p>
          <a:p>
            <a:pPr marL="0" indent="0">
              <a:buNone/>
            </a:pPr>
            <a:endParaRPr lang="en-NZ" sz="800"/>
          </a:p>
          <a:p>
            <a:r>
              <a:rPr lang="en-NZ" sz="3000"/>
              <a:t>Worldview</a:t>
            </a:r>
          </a:p>
          <a:p>
            <a:r>
              <a:rPr lang="en-NZ" sz="3000"/>
              <a:t>Incommensurability</a:t>
            </a:r>
          </a:p>
          <a:p>
            <a:r>
              <a:rPr lang="en-NZ" sz="3000"/>
              <a:t>Knowledge systems</a:t>
            </a:r>
          </a:p>
          <a:p>
            <a:r>
              <a:rPr lang="en-NZ" sz="3000"/>
              <a:t>Ways of knowing</a:t>
            </a:r>
          </a:p>
          <a:p>
            <a:r>
              <a:rPr lang="en-NZ" sz="3000"/>
              <a:t>Epistemologies</a:t>
            </a:r>
          </a:p>
          <a:p>
            <a:r>
              <a:rPr lang="en-NZ" sz="3000"/>
              <a:t>Sciences</a:t>
            </a:r>
          </a:p>
          <a:p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B6ED5-8733-244F-9779-C1751B76D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975" y="2553843"/>
            <a:ext cx="5046022" cy="4163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8996CA-0C98-5DF5-9490-02E0483940F1}"/>
              </a:ext>
            </a:extLst>
          </p:cNvPr>
          <p:cNvSpPr txBox="1"/>
          <p:nvPr/>
        </p:nvSpPr>
        <p:spPr>
          <a:xfrm rot="5400000">
            <a:off x="10701442" y="6323764"/>
            <a:ext cx="1871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>
                <a:latin typeface="Calibri" panose="020F0502020204030204" pitchFamily="34" charset="0"/>
                <a:cs typeface="Calibri" panose="020F0502020204030204" pitchFamily="34" charset="0"/>
              </a:rPr>
              <a:t>Crown Copyright ©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6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5F7ECF-250A-A0A4-EA11-EE4EA20E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49FE-BD12-C4E7-5070-A97C1655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61"/>
            <a:ext cx="10515600" cy="979043"/>
          </a:xfrm>
        </p:spPr>
        <p:txBody>
          <a:bodyPr/>
          <a:lstStyle/>
          <a:p>
            <a:pPr algn="ctr"/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He Awa Whiria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D36B-D97C-FF70-58DC-A41C13603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9094"/>
            <a:ext cx="10515600" cy="5047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/>
              <a:t>“Acknowledging the mana and integrity of both knowledge streams”</a:t>
            </a:r>
          </a:p>
          <a:p>
            <a:pPr marL="0" indent="0">
              <a:buNone/>
            </a:pPr>
            <a:r>
              <a:rPr lang="en-NZ" sz="2000"/>
              <a:t>- Angus Macfarlane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NZ" sz="1800">
                <a:latin typeface="Calibri" panose="020F0502020204030204" pitchFamily="34" charset="0"/>
              </a:rPr>
              <a:t>Macfarlane, A., Derby, M., &amp; Macfarlane, S. (2024). </a:t>
            </a:r>
            <a:r>
              <a:rPr lang="en-NZ" sz="1800" i="1">
                <a:latin typeface="Calibri" panose="020F0502020204030204" pitchFamily="34" charset="0"/>
              </a:rPr>
              <a:t>He Awa </a:t>
            </a:r>
            <a:r>
              <a:rPr lang="en-NZ" sz="1800" i="1" err="1">
                <a:latin typeface="Calibri" panose="020F0502020204030204" pitchFamily="34" charset="0"/>
              </a:rPr>
              <a:t>Whiria</a:t>
            </a:r>
            <a:r>
              <a:rPr lang="en-NZ" sz="1800" i="1">
                <a:latin typeface="Calibri" panose="020F0502020204030204" pitchFamily="34" charset="0"/>
              </a:rPr>
              <a:t>: Braiding the knowledge streams in research, policy and practice. Canterbury University Press. </a:t>
            </a:r>
            <a:r>
              <a:rPr lang="en-NZ" sz="1800" i="1">
                <a:latin typeface="Calibri" panose="020F0502020204030204" pitchFamily="34" charset="0"/>
                <a:hlinkClick r:id="rId2"/>
              </a:rPr>
              <a:t>https://doi.org/10.26021/14970</a:t>
            </a:r>
            <a:endParaRPr lang="en-NZ" sz="1800" i="1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D1CBA-4DF3-9DA4-36C1-D8483A759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687" y="2193190"/>
            <a:ext cx="3891690" cy="2919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662FCF-EAB7-AEAD-C6F6-D16D5F8EEB4D}"/>
              </a:ext>
            </a:extLst>
          </p:cNvPr>
          <p:cNvSpPr txBox="1"/>
          <p:nvPr/>
        </p:nvSpPr>
        <p:spPr>
          <a:xfrm>
            <a:off x="7381820" y="2090605"/>
            <a:ext cx="3145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/>
              <a:t>Chapter topics include:</a:t>
            </a:r>
          </a:p>
          <a:p>
            <a:pPr marL="180000" lvl="1"/>
            <a:r>
              <a:rPr lang="en-NZ"/>
              <a:t>Behaviour management</a:t>
            </a:r>
          </a:p>
          <a:p>
            <a:pPr marL="180000" lvl="1"/>
            <a:r>
              <a:rPr lang="en-NZ"/>
              <a:t>Literacy</a:t>
            </a:r>
          </a:p>
          <a:p>
            <a:pPr marL="180000" lvl="1"/>
            <a:r>
              <a:rPr lang="en-NZ"/>
              <a:t>Psychology</a:t>
            </a:r>
          </a:p>
          <a:p>
            <a:pPr marL="180000" lvl="1"/>
            <a:r>
              <a:rPr lang="en-NZ"/>
              <a:t>Planning</a:t>
            </a:r>
          </a:p>
          <a:p>
            <a:pPr marL="180000" lvl="1"/>
            <a:r>
              <a:rPr lang="en-NZ"/>
              <a:t>Community work</a:t>
            </a:r>
          </a:p>
          <a:p>
            <a:pPr marL="180000" lvl="1"/>
            <a:r>
              <a:rPr lang="en-NZ"/>
              <a:t>River science</a:t>
            </a:r>
          </a:p>
          <a:p>
            <a:pPr marL="180000" lvl="1"/>
            <a:r>
              <a:rPr lang="en-NZ"/>
              <a:t>Data science</a:t>
            </a:r>
          </a:p>
          <a:p>
            <a:pPr marL="180000" lvl="1"/>
            <a:r>
              <a:rPr lang="en-NZ"/>
              <a:t>Research methodology</a:t>
            </a:r>
          </a:p>
          <a:p>
            <a:pPr marL="180000" lvl="1"/>
            <a:r>
              <a:rPr lang="en-NZ"/>
              <a:t>Volcanology in science 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48439-5414-2A35-36A8-9EC4E2D92EEB}"/>
              </a:ext>
            </a:extLst>
          </p:cNvPr>
          <p:cNvSpPr txBox="1"/>
          <p:nvPr/>
        </p:nvSpPr>
        <p:spPr>
          <a:xfrm>
            <a:off x="2663687" y="5112868"/>
            <a:ext cx="3891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>
                <a:latin typeface="Calibri" panose="020F0502020204030204" pitchFamily="34" charset="0"/>
                <a:cs typeface="Calibri" panose="020F0502020204030204" pitchFamily="34" charset="0"/>
              </a:rPr>
              <a:t>Geoff Leeming, </a:t>
            </a:r>
            <a:r>
              <a:rPr lang="en-NZ" sz="100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CC BY-NC 2.0</a:t>
            </a:r>
            <a:r>
              <a:rPr lang="en-NZ" sz="1000">
                <a:latin typeface="Calibri" panose="020F0502020204030204" pitchFamily="34" charset="0"/>
                <a:cs typeface="Calibri" panose="020F0502020204030204" pitchFamily="34" charset="0"/>
              </a:rPr>
              <a:t>, via Flickr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3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C4D1-8AB6-E585-773A-EA092A75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888"/>
            <a:ext cx="10515600" cy="860171"/>
          </a:xfrm>
        </p:spPr>
        <p:txBody>
          <a:bodyPr/>
          <a:lstStyle/>
          <a:p>
            <a:pPr algn="ctr"/>
            <a:r>
              <a:rPr lang="en-NZ" b="1">
                <a:solidFill>
                  <a:schemeClr val="accent6">
                    <a:lumMod val="50000"/>
                  </a:schemeClr>
                </a:solidFill>
              </a:rPr>
              <a:t>Two-Eyed Seeing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B9CC0-D4CD-C2B4-349A-A202EC12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9094"/>
            <a:ext cx="10515600" cy="547287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NZ"/>
              <a:t>An </a:t>
            </a:r>
            <a:r>
              <a:rPr lang="en-N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appropriated</a:t>
            </a:r>
            <a:r>
              <a:rPr lang="en-NZ"/>
              <a:t> traditional concept from First Nations people of Canada.</a:t>
            </a:r>
          </a:p>
          <a:p>
            <a:pPr marL="0" indent="0">
              <a:buNone/>
            </a:pPr>
            <a:r>
              <a:rPr lang="en-NZ"/>
              <a:t>‘</a:t>
            </a:r>
            <a:r>
              <a:rPr lang="en-NZ" err="1"/>
              <a:t>Etuaptmumk</a:t>
            </a:r>
            <a:r>
              <a:rPr lang="en-NZ"/>
              <a:t>’ - a Mi'kmaq word meaning “the gift of multiple perspectives”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80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NZ" sz="1000">
              <a:latin typeface="Verdana"/>
              <a:ea typeface="Verdana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NZ" sz="1000">
                <a:latin typeface="Verdana"/>
                <a:ea typeface="Verdana"/>
              </a:rPr>
              <a:t>Bartlett, C., Marshall, M., &amp; Marshall, A. (2012). Two-Eyed Seeing and other lessons learned within a co-learning journey of bringing together indigenous and mainstream knowledges and ways of knowing. </a:t>
            </a:r>
            <a:r>
              <a:rPr lang="en-NZ" sz="1000" i="1">
                <a:latin typeface="Verdana"/>
                <a:ea typeface="Verdana"/>
              </a:rPr>
              <a:t>Journal of Environmental Studies and Sciences, 2(4), 331-340. </a:t>
            </a:r>
            <a:r>
              <a:rPr lang="en-NZ" sz="1000" i="1">
                <a:latin typeface="Verdana"/>
                <a:ea typeface="Verdana"/>
                <a:hlinkClick r:id="rId2"/>
              </a:rPr>
              <a:t>https://doi.org/10.1007/s13412-012-0086-8</a:t>
            </a:r>
            <a:r>
              <a:rPr lang="en-NZ" sz="1000" i="1">
                <a:latin typeface="Verdana"/>
                <a:ea typeface="Verdana"/>
              </a:rPr>
              <a:t>  </a:t>
            </a:r>
            <a:endParaRPr lang="en-NZ"/>
          </a:p>
          <a:p>
            <a:pPr marL="0" indent="0">
              <a:lnSpc>
                <a:spcPct val="170000"/>
              </a:lnSpc>
              <a:buNone/>
            </a:pPr>
            <a:r>
              <a:rPr lang="en-NZ" sz="1000">
                <a:latin typeface="Verdana"/>
                <a:ea typeface="Verdana"/>
              </a:rPr>
              <a:t>Illustration by Anna Socha, based on the </a:t>
            </a:r>
            <a:r>
              <a:rPr lang="en-NZ" sz="1000" err="1">
                <a:latin typeface="Verdana"/>
                <a:ea typeface="Verdana"/>
              </a:rPr>
              <a:t>Etuaptmumk</a:t>
            </a:r>
            <a:r>
              <a:rPr lang="en-NZ" sz="1000">
                <a:latin typeface="Verdana"/>
                <a:ea typeface="Verdana"/>
              </a:rPr>
              <a:t>/Two-Eyed Seeing teachings shared by Mi'kmaw Elder Dr. Albert Marshall during a live online dialogue hosted by </a:t>
            </a:r>
            <a:r>
              <a:rPr lang="en-NZ" sz="1000">
                <a:latin typeface="Verdana"/>
                <a:ea typeface="Verdana"/>
                <a:hlinkClick r:id="rId3"/>
              </a:rPr>
              <a:t>Reconciling Ways of Knowing</a:t>
            </a:r>
            <a:r>
              <a:rPr lang="en-NZ" sz="1000">
                <a:latin typeface="Verdana"/>
                <a:ea typeface="Verdana"/>
              </a:rPr>
              <a:t>, Canada. © Dr. Albert Marshall.</a:t>
            </a:r>
          </a:p>
          <a:p>
            <a:pPr marL="0" indent="0">
              <a:buNone/>
            </a:pP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570A7-4BAE-D86A-44BA-A19B3C3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996" y="1818847"/>
            <a:ext cx="5607294" cy="36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1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FEEB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7B7E9-1772-6A8B-F57E-B7812617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621792"/>
            <a:ext cx="10750296" cy="6025896"/>
          </a:xfrm>
        </p:spPr>
        <p:txBody>
          <a:bodyPr/>
          <a:lstStyle/>
          <a:p>
            <a:r>
              <a:rPr lang="en-NZ"/>
              <a:t>Center for Braiding Indigenous Knowledges and Science (CBIKS) – research hub NSF 2023 (US$30 million for first 5 years)</a:t>
            </a:r>
          </a:p>
          <a:p>
            <a:r>
              <a:rPr lang="en-NZ" i="1"/>
              <a:t>Braiding Sweetgrass: Indigenous Wisdom, Scientific Knowledge, and the Teachings of Plants </a:t>
            </a:r>
            <a:r>
              <a:rPr lang="en-NZ"/>
              <a:t>by Professor Robin Wall Kimmerer – a botanist and Native American (Potawatomi Nation)</a:t>
            </a:r>
          </a:p>
          <a:p>
            <a:r>
              <a:rPr lang="en-NZ"/>
              <a:t>Science teachers as culture brokers</a:t>
            </a:r>
          </a:p>
          <a:p>
            <a:r>
              <a:rPr lang="en-NZ"/>
              <a:t>Integrative Science</a:t>
            </a:r>
          </a:p>
          <a:p>
            <a:r>
              <a:rPr lang="en-NZ"/>
              <a:t>Bridging Cultures</a:t>
            </a:r>
          </a:p>
          <a:p>
            <a:r>
              <a:rPr lang="en-NZ"/>
              <a:t>Sand Talk</a:t>
            </a:r>
          </a:p>
          <a:p>
            <a:pPr marL="0" indent="0">
              <a:buNone/>
            </a:pPr>
            <a:r>
              <a:rPr lang="en-NZ"/>
              <a:t> and many more books and articles  </a:t>
            </a:r>
          </a:p>
          <a:p>
            <a:endParaRPr lang="en-NZ"/>
          </a:p>
          <a:p>
            <a:endParaRPr lang="en-NZ"/>
          </a:p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62BBC-9228-FB01-166F-812ECE69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880" y="2705100"/>
            <a:ext cx="2491604" cy="3752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812FA-6BEE-E099-827D-DF2B30E6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778" y="2494788"/>
            <a:ext cx="2763337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7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9C46-42A4-D5D6-C6D8-EF4FB6B7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NZ" b="1">
                <a:solidFill>
                  <a:schemeClr val="bg2">
                    <a:lumMod val="25000"/>
                  </a:schemeClr>
                </a:solidFill>
              </a:rPr>
              <a:t>Example: Science &amp; Māori knowledge of </a:t>
            </a:r>
            <a:r>
              <a:rPr lang="en-NZ" b="1" err="1">
                <a:solidFill>
                  <a:schemeClr val="bg2">
                    <a:lumMod val="25000"/>
                  </a:schemeClr>
                </a:solidFill>
              </a:rPr>
              <a:t>kiore</a:t>
            </a:r>
            <a:endParaRPr lang="en-NZ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EE6E-8254-4ED1-ABF9-E205E897C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Haami, B. (1993). Cultural knowledge and traditions relating to the </a:t>
            </a:r>
            <a:r>
              <a:rPr lang="en-NZ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kiore</a:t>
            </a:r>
            <a:r>
              <a:rPr lang="en-N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 in Aotearoa Part I: A Māori perspective. In E. McKinley &amp; P. Waiti (Eds.), </a:t>
            </a:r>
            <a:r>
              <a:rPr lang="en-NZ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SAMEpapers</a:t>
            </a:r>
            <a:r>
              <a:rPr lang="en-NZ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1993 (pp. 5-22). CSMER Publications.</a:t>
            </a:r>
          </a:p>
          <a:p>
            <a:pPr marL="0" marR="0" indent="0">
              <a:buNone/>
            </a:pPr>
            <a:endParaRPr lang="en-NZ" sz="2800">
              <a:latin typeface="Calibri" panose="020F0502020204030204" pitchFamily="34" charset="0"/>
            </a:endParaRPr>
          </a:p>
          <a:p>
            <a:pPr marL="0" marR="0" indent="0">
              <a:buNone/>
            </a:pPr>
            <a:r>
              <a:rPr lang="en-NZ" sz="2800">
                <a:latin typeface="Calibri" panose="020F0502020204030204" pitchFamily="34" charset="0"/>
              </a:rPr>
              <a:t>Roberts, M. (1993). Scientific knowledge and cultural traditions Part II: A Pakeha view of the </a:t>
            </a:r>
            <a:r>
              <a:rPr lang="en-NZ" sz="2800" err="1">
                <a:latin typeface="Calibri" panose="020F0502020204030204" pitchFamily="34" charset="0"/>
              </a:rPr>
              <a:t>kiore</a:t>
            </a:r>
            <a:r>
              <a:rPr lang="en-NZ" sz="2800">
                <a:latin typeface="Calibri" panose="020F0502020204030204" pitchFamily="34" charset="0"/>
              </a:rPr>
              <a:t> rat in New Zealand. In E. McKinley &amp; P. Waiti (Eds.), </a:t>
            </a:r>
            <a:r>
              <a:rPr lang="en-NZ" sz="2800" err="1">
                <a:latin typeface="Calibri" panose="020F0502020204030204" pitchFamily="34" charset="0"/>
              </a:rPr>
              <a:t>SAMEpapers</a:t>
            </a:r>
            <a:r>
              <a:rPr lang="en-NZ" sz="2800">
                <a:latin typeface="Calibri" panose="020F0502020204030204" pitchFamily="34" charset="0"/>
              </a:rPr>
              <a:t> 1993 (pp. 23-45). CSMER Publications. 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 i="1"/>
              <a:t>Rattus exulans </a:t>
            </a:r>
            <a:r>
              <a:rPr lang="en-NZ"/>
              <a:t>– the smallest species in the Rattus genus – spread with people throughout the Pacific</a:t>
            </a:r>
          </a:p>
        </p:txBody>
      </p:sp>
    </p:spTree>
    <p:extLst>
      <p:ext uri="{BB962C8B-B14F-4D97-AF65-F5344CB8AC3E}">
        <p14:creationId xmlns:p14="http://schemas.microsoft.com/office/powerpoint/2010/main" val="2701972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35ee8f-960b-4792-93e9-b2b8f8bfecae" xsi:nil="true"/>
    <lcf76f155ced4ddcb4097134ff3c332f xmlns="d3f96774-ed5c-4303-bb3c-88d5d8414a6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F98048418244CA28177D6A12BD030" ma:contentTypeVersion="15" ma:contentTypeDescription="Create a new document." ma:contentTypeScope="" ma:versionID="5451cc7f844b4f9382d07c734e806dda">
  <xsd:schema xmlns:xsd="http://www.w3.org/2001/XMLSchema" xmlns:xs="http://www.w3.org/2001/XMLSchema" xmlns:p="http://schemas.microsoft.com/office/2006/metadata/properties" xmlns:ns2="d3f96774-ed5c-4303-bb3c-88d5d8414a6a" xmlns:ns3="0335ee8f-960b-4792-93e9-b2b8f8bfecae" targetNamespace="http://schemas.microsoft.com/office/2006/metadata/properties" ma:root="true" ma:fieldsID="9e9ff5c21a64d37fb7a20e1be043fcfa" ns2:_="" ns3:_="">
    <xsd:import namespace="d3f96774-ed5c-4303-bb3c-88d5d8414a6a"/>
    <xsd:import namespace="0335ee8f-960b-4792-93e9-b2b8f8bfe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96774-ed5c-4303-bb3c-88d5d8414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85f202-651a-4356-97e7-25d4790ca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5ee8f-960b-4792-93e9-b2b8f8bfec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f720cf7-d7e3-4829-aa8c-91d70288c061}" ma:internalName="TaxCatchAll" ma:showField="CatchAllData" ma:web="0335ee8f-960b-4792-93e9-b2b8f8bfec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C8EF83-4FC5-4529-BD35-85401D70B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FEBC40-B077-41D7-B5E1-F7FB23E866D4}">
  <ds:schemaRefs>
    <ds:schemaRef ds:uri="0335ee8f-960b-4792-93e9-b2b8f8bfecae"/>
    <ds:schemaRef ds:uri="d3f96774-ed5c-4303-bb3c-88d5d8414a6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9745CE9-07FA-4330-BF99-0F8D076E2A1F}">
  <ds:schemaRefs>
    <ds:schemaRef ds:uri="0335ee8f-960b-4792-93e9-b2b8f8bfecae"/>
    <ds:schemaRef ds:uri="d3f96774-ed5c-4303-bb3c-88d5d8414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3_Office Theme</vt:lpstr>
      <vt:lpstr>Māori knowledge in science education:  He Mana Ōrite, He Awa Whiria</vt:lpstr>
      <vt:lpstr>Index </vt:lpstr>
      <vt:lpstr>Mātauranga Māori is . . .</vt:lpstr>
      <vt:lpstr>Māori knowledge in science education?</vt:lpstr>
      <vt:lpstr>PowerPoint Presentation</vt:lpstr>
      <vt:lpstr>He Awa Whiria</vt:lpstr>
      <vt:lpstr>Two-Eyed Seeing </vt:lpstr>
      <vt:lpstr>PowerPoint Presentation</vt:lpstr>
      <vt:lpstr>Example: Science &amp; Māori knowledge of kiore</vt:lpstr>
      <vt:lpstr>PowerPoint Presentation</vt:lpstr>
      <vt:lpstr>PowerPoint Presentation</vt:lpstr>
      <vt:lpstr>What does ‘mana ōrite’ mean?</vt:lpstr>
      <vt:lpstr>Mana ōrite mō te mātauranga Māori</vt:lpstr>
      <vt:lpstr>Mana is an attribute of persons</vt:lpstr>
      <vt:lpstr>Mana ōrite means respectful relations</vt:lpstr>
      <vt:lpstr>Putting both knowledge systems to work</vt:lpstr>
      <vt:lpstr>Developing research-based resources</vt:lpstr>
      <vt:lpstr>Māori Concepts for Animal Ethics</vt:lpstr>
      <vt:lpstr>Unpacking the nature of Māori concepts</vt:lpstr>
      <vt:lpstr>Manaakitanga</vt:lpstr>
      <vt:lpstr>Kaitiakitanga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Systems, Mana Ōrite, He Awa Whiria: Māori knowledge in science education</dc:title>
  <dc:creator>Georgina Stewart</dc:creator>
  <cp:revision>15</cp:revision>
  <dcterms:created xsi:type="dcterms:W3CDTF">2025-03-15T16:02:37Z</dcterms:created>
  <dcterms:modified xsi:type="dcterms:W3CDTF">2025-06-19T04:11:58Z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0x010100555F98048418244CA28177D6A12BD030</vt:lpwstr>
  </property>
  <property fmtid="{D5CDD505-2E9C-101B-9397-08002B2CF9AE}" pid="3" name="MediaServiceImageTags">
    <vt:lpwstr/>
  </property>
</Properties>
</file>