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70_26F3786C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674_FD8235D3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2"/>
  </p:notesMasterIdLst>
  <p:handoutMasterIdLst>
    <p:handoutMasterId r:id="rId33"/>
  </p:handoutMasterIdLst>
  <p:sldIdLst>
    <p:sldId id="370" r:id="rId5"/>
    <p:sldId id="1654" r:id="rId6"/>
    <p:sldId id="1614" r:id="rId7"/>
    <p:sldId id="257" r:id="rId8"/>
    <p:sldId id="1648" r:id="rId9"/>
    <p:sldId id="1651" r:id="rId10"/>
    <p:sldId id="517" r:id="rId11"/>
    <p:sldId id="368" r:id="rId12"/>
    <p:sldId id="1583" r:id="rId13"/>
    <p:sldId id="1620" r:id="rId14"/>
    <p:sldId id="1652" r:id="rId15"/>
    <p:sldId id="1642" r:id="rId16"/>
    <p:sldId id="1643" r:id="rId17"/>
    <p:sldId id="1653" r:id="rId18"/>
    <p:sldId id="258" r:id="rId19"/>
    <p:sldId id="372" r:id="rId20"/>
    <p:sldId id="1637" r:id="rId21"/>
    <p:sldId id="262" r:id="rId22"/>
    <p:sldId id="1634" r:id="rId23"/>
    <p:sldId id="1650" r:id="rId24"/>
    <p:sldId id="1644" r:id="rId25"/>
    <p:sldId id="1635" r:id="rId26"/>
    <p:sldId id="1647" r:id="rId27"/>
    <p:sldId id="352" r:id="rId28"/>
    <p:sldId id="567" r:id="rId29"/>
    <p:sldId id="1626" r:id="rId30"/>
    <p:sldId id="34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D1D02-151A-ABE0-C067-8AF39F039C97}" name="Greta Dromgool" initials="GD" userId="S::greta.dromgool@waikato.ac.nz::85ae8209-1ebf-40c2-9da0-11c0158c46aa" providerId="AD"/>
  <p188:author id="{69141120-36E3-3ACA-47CC-8D90FAC63795}" name="Rachel Douglas" initials="RD" userId="S::rachel.douglas@waikato.ac.nz::0f4df4f5-81be-426b-bad7-ebfb898868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 Smith" initials="AS" lastIdx="2" clrIdx="0">
    <p:extLst>
      <p:ext uri="{19B8F6BF-5375-455C-9EA6-DF929625EA0E}">
        <p15:presenceInfo xmlns:p15="http://schemas.microsoft.com/office/powerpoint/2012/main" userId="8b43a0c963af8fa6" providerId="Windows Live"/>
      </p:ext>
    </p:extLst>
  </p:cmAuthor>
  <p:cmAuthor id="2" name="Sally Carson" initials="SC" lastIdx="1" clrIdx="1">
    <p:extLst>
      <p:ext uri="{19B8F6BF-5375-455C-9EA6-DF929625EA0E}">
        <p15:presenceInfo xmlns:p15="http://schemas.microsoft.com/office/powerpoint/2012/main" userId="Sally Ca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3324E"/>
    <a:srgbClr val="FFBE00"/>
    <a:srgbClr val="FFAD06"/>
    <a:srgbClr val="AA6516"/>
    <a:srgbClr val="CC8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58896-CDBD-F35D-9D86-F0CBA96E9501}" v="64" dt="2025-08-28T21:35:18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96"/>
      </p:cViewPr>
      <p:guideLst>
        <p:guide orient="horz" pos="2160"/>
        <p:guide pos="3840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ya Bootham" userId="ee324ef3c8feaad3" providerId="LiveId" clId="{2CD41F5F-F8C0-4E15-A44C-9D97DB7B83F2}"/>
    <pc:docChg chg="modSld">
      <pc:chgData name="Vanya Bootham" userId="ee324ef3c8feaad3" providerId="LiveId" clId="{2CD41F5F-F8C0-4E15-A44C-9D97DB7B83F2}" dt="2025-08-28T23:34:01.576" v="0" actId="14100"/>
      <pc:docMkLst>
        <pc:docMk/>
      </pc:docMkLst>
      <pc:sldChg chg="modSp mod">
        <pc:chgData name="Vanya Bootham" userId="ee324ef3c8feaad3" providerId="LiveId" clId="{2CD41F5F-F8C0-4E15-A44C-9D97DB7B83F2}" dt="2025-08-28T23:34:01.576" v="0" actId="14100"/>
        <pc:sldMkLst>
          <pc:docMk/>
          <pc:sldMk cId="2702712662" sldId="370"/>
        </pc:sldMkLst>
        <pc:picChg chg="mod">
          <ac:chgData name="Vanya Bootham" userId="ee324ef3c8feaad3" providerId="LiveId" clId="{2CD41F5F-F8C0-4E15-A44C-9D97DB7B83F2}" dt="2025-08-28T23:34:01.576" v="0" actId="14100"/>
          <ac:picMkLst>
            <pc:docMk/>
            <pc:sldMk cId="2702712662" sldId="370"/>
            <ac:picMk id="8" creationId="{6F82E5FF-3CD6-27D1-EC58-05ADB6662035}"/>
          </ac:picMkLst>
        </pc:picChg>
      </pc:sldChg>
    </pc:docChg>
  </pc:docChgLst>
</pc:chgInfo>
</file>

<file path=ppt/comments/modernComment_170_26F378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109C70-DE0D-4BB3-8C94-9C0540B7CB64}" authorId="{69141120-36E3-3ACA-47CC-8D90FAC63795}" created="2025-08-18T22:23:47.50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53490284" sldId="368"/>
      <ac:spMk id="9" creationId="{A326E767-19D2-A674-ABFE-48D5AAC6A7CF}"/>
      <ac:txMk cp="0">
        <ac:context len="2" hash="442"/>
      </ac:txMk>
    </ac:txMkLst>
    <p188:pos x="2249714" y="501952"/>
    <p188:replyLst>
      <p188:reply id="{EBBA366F-4DF2-4259-924D-E1ADA7957692}" authorId="{765D1D02-151A-ABE0-C067-8AF39F039C97}" created="2025-08-24T21:51:45.090">
        <p188:txBody>
          <a:bodyPr/>
          <a:lstStyle/>
          <a:p>
            <a:r>
              <a:rPr lang="en-GB"/>
              <a:t>I have popped it in the notes. It has been shared via facebook by LINZ so safe to share. </a:t>
            </a:r>
          </a:p>
        </p188:txBody>
      </p188:reply>
    </p188:replyLst>
    <p188:txBody>
      <a:bodyPr/>
      <a:lstStyle/>
      <a:p>
        <a:r>
          <a:rPr lang="en-GB"/>
          <a:t>[@Greta Dromgool] is this link meant to be for users to access? If not delete - cheers</a:t>
        </a:r>
      </a:p>
    </p188:txBody>
  </p188:cm>
</p188:cmLst>
</file>

<file path=ppt/comments/modernComment_674_FD8235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79020C-10DE-4264-938A-17DA1585A231}" authorId="{69141120-36E3-3ACA-47CC-8D90FAC63795}" created="2025-08-18T23:02:03.6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3169107" sldId="1652"/>
      <ac:spMk id="12" creationId="{13D7EFDA-7A81-155D-F723-00AF6CF44C03}"/>
    </ac:deMkLst>
    <p188:replyLst>
      <p188:reply id="{0BB5B501-A81A-4FEA-B289-5F190DBE7564}" authorId="{765D1D02-151A-ABE0-C067-8AF39F039C97}" created="2025-08-24T21:40:49.369">
        <p188:txBody>
          <a:bodyPr/>
          <a:lstStyle/>
          <a:p>
            <a:r>
              <a:rPr lang="en-GB"/>
              <a:t>Thanks, have updated. </a:t>
            </a:r>
          </a:p>
        </p188:txBody>
      </p188:reply>
    </p188:replyLst>
    <p188:txBody>
      <a:bodyPr/>
      <a:lstStyle/>
      <a:p>
        <a:r>
          <a:rPr lang="en-GB"/>
          <a:t>[@Greta Dromgool] link does not work - I don't need it but if this is for teachers it will need correcting. If not just delete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BCBAE-0E33-914C-A618-2B6F48D903B7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C03D7-6434-584A-8D1B-EB9DE94A7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0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83B4F-5CC7-4B7A-8A9E-B6920F3055E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1379A-D329-46BB-8931-0D6803CB241D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372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tago.ac.nz/__data/assets/pdf_file/0017/324413/big-fish-little-fish-survival-in-the-estuary-dual-language-0245959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m2.net.nz/resource/photogrammetr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iwa.co.nz/coasts/chart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w3Jn62BeqZspeoYU6rlU8up3UCQ7SYWe?fbclid=IwAR1lYYct0vFUfaFM6rSk7lmXPzQ3NW-OMQ7ZCM4ufnG_eiPwW7xd5Hk4NZQ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anaproject.org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aseline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495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970EE-387A-D21D-1F53-78F4F7DA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4B296-CEF0-7D93-4C6D-7D29A5B09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F6C05-450D-C503-B127-52CE72829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C8BD5-D54F-A7B1-C87D-282935D6F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6058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B918-30FA-2BF5-911C-EC98B9AD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4291D-560A-A046-9A64-6F1C9788A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FE8E9-A444-10D3-3D64-DF48E3F7A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Related game</a:t>
            </a:r>
          </a:p>
          <a:p>
            <a:r>
              <a:rPr lang="en-NZ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www.otago.ac.nz/__data/assets/pdf_file/0017/324413/big-fish-little-fish-survival-in-the-estuary-dual-language-0245959.pdf"/>
              </a:rPr>
              <a:t>https://www.otago.ac.nz/__data/assets/pdf_file/0017/324413/big-fish-little-fish-survival-in-the-estuary-dual-language-0245959.pdf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E0801-6F51-A3A3-9D93-149036EC7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6479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MM2 is a citizen science initiative designed to involve schools and the community in coastal monitoring – opportunity for us all to get to know our coastal </a:t>
            </a:r>
            <a:r>
              <a:rPr lang="en-US" dirty="0" err="1"/>
              <a:t>neighbours</a:t>
            </a:r>
            <a:r>
              <a:rPr lang="en-US" dirty="0"/>
              <a:t>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kern="100" dirty="0">
                <a:effectLst/>
                <a:latin typeface="Calibri"/>
                <a:ea typeface="Calibri"/>
                <a:cs typeface="Calibri"/>
              </a:rPr>
              <a:t>Established more than 10 years ago, it </a:t>
            </a:r>
            <a:r>
              <a:rPr lang="en-NZ" sz="1200" kern="100" dirty="0">
                <a:effectLst/>
                <a:latin typeface="Calibri"/>
                <a:ea typeface="Calibri"/>
                <a:cs typeface="Calibri"/>
              </a:rPr>
              <a:t> has evolved into a robust, nation-wide project</a:t>
            </a:r>
            <a:r>
              <a:rPr lang="en-NZ" kern="100" dirty="0">
                <a:latin typeface="Calibri"/>
                <a:ea typeface="Calibri"/>
                <a:cs typeface="Calibri"/>
              </a:rPr>
              <a:t>.</a:t>
            </a:r>
            <a:endParaRPr lang="en-NZ" sz="1200" kern="100" dirty="0">
              <a:effectLst/>
              <a:latin typeface="Calibri"/>
              <a:ea typeface="Calibri"/>
              <a:cs typeface="Calibri"/>
            </a:endParaRPr>
          </a:p>
          <a:p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90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8840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en-US" dirty="0">
                <a:hlinkClick r:id="rId3"/>
              </a:rPr>
              <a:t>https://mm2.net.nz/resource/photogrammetry</a:t>
            </a:r>
            <a:r>
              <a:rPr lang="en-US" dirty="0"/>
              <a:t>  - link to instructions to use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2726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26136-CBCF-8948-9141-B849B0A7E2E9}" type="slidenum">
              <a:rPr lang="en-AU" altLang="en-US" smtClean="0"/>
              <a:pPr/>
              <a:t>25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14956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kern="1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81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628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b4af903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28b4af9033d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g28b4af9033d_0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44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NIWA Bathymetric Chart of New Zealand – to order go to </a:t>
            </a:r>
            <a:r>
              <a:rPr lang="en-US" dirty="0">
                <a:hlinkClick r:id="rId3"/>
              </a:rPr>
              <a:t>https://niwa.co.nz/coasts/charts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NZ Exclusive Economic Zone (EEZ)– 200 nautical miles from NZ islands, 15 x the land area of NZ</a:t>
            </a:r>
            <a:endParaRPr lang="en-US" dirty="0">
              <a:ea typeface="Calibri"/>
              <a:cs typeface="Calibri"/>
            </a:endParaRP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Arial"/>
                <a:ea typeface="ＭＳ Ｐゴシック"/>
                <a:cs typeface="Arial"/>
              </a:rPr>
              <a:t>&gt; 60% of the world’s marine ecosystems are degraded</a:t>
            </a:r>
          </a:p>
          <a:p>
            <a:endParaRPr lang="en-US"/>
          </a:p>
          <a:p>
            <a:r>
              <a:rPr lang="en-US" dirty="0"/>
              <a:t>We all have a role to protect it</a:t>
            </a:r>
            <a:endParaRPr lang="en-US" dirty="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29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1E6DA-F07A-6F41-B809-F1C9B7F5E4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ea typeface="Calibri"/>
              <a:cs typeface="Calibri"/>
            </a:endParaRPr>
          </a:p>
          <a:p>
            <a:pPr>
              <a:defRPr/>
            </a:pPr>
            <a:r>
              <a:rPr lang="en-US" dirty="0">
                <a:hlinkClick r:id="rId3"/>
              </a:rPr>
              <a:t>https://drive.google.com/drive/folders/1w3Jn62BeqZspeoYU6rlU8up3UCQ7SYWe?fbclid=IwAR1lYYct0vFUfaFM6rSk7lmXPzQ3NW-OMQ7ZCM4ufnG_eiPwW7xd5Hk4NZQ</a:t>
            </a:r>
            <a:r>
              <a:rPr lang="en-US" dirty="0"/>
              <a:t>    </a:t>
            </a:r>
            <a:endParaRPr lang="en-US" sz="1200" dirty="0">
              <a:latin typeface="+mn-lt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86023-E2B3-2E48-9600-39DD5ACCD5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3D615-FF8E-9D49-AD04-69A276FD9C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A7594"/>
                </a:solidFill>
                <a:effectLst/>
                <a:uLnTx/>
                <a:uFillTx/>
                <a:latin typeface="Helvetica Neue Bold Condensed" pitchFamily="-110" charset="0"/>
                <a:ea typeface="ヒラギノ角ゴ ProN W6" pitchFamily="-110" charset="-128"/>
                <a:sym typeface="Helvetica Neue Bold Condensed" pitchFamily="-110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A7594"/>
              </a:solidFill>
              <a:effectLst/>
              <a:uLnTx/>
              <a:uFillTx/>
              <a:latin typeface="Helvetica Neue Bold Condensed" pitchFamily="-110" charset="0"/>
              <a:ea typeface="ヒラギノ角ゴ ProN W6" pitchFamily="-110" charset="-128"/>
              <a:sym typeface="Helvetica Neue Bold Condensed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3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5214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Moana Project </a:t>
            </a:r>
            <a:r>
              <a:rPr lang="en-US" dirty="0">
                <a:hlinkClick r:id="rId3"/>
              </a:rPr>
              <a:t>www.moanaproject.org</a:t>
            </a:r>
            <a:r>
              <a:rPr lang="en-US" dirty="0"/>
              <a:t> – marine heatwave forecast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1379A-D329-46BB-8931-0D6803CB241D}" type="slidenum">
              <a:rPr lang="en-NZ" smtClean="0"/>
              <a:pPr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072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5C0E-E839-26E0-A1E1-6A9AA15E4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B59F5-3466-6CD3-2B39-15F49E506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0616-3C55-B2D9-69AC-B0C947E9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25B5-509F-24BA-68FD-4FFDB6DD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19CA1-C672-A1BF-7D78-31391C5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958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0D81-1DE9-9020-E5CE-D3F58BB7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856AF-4471-D962-69BE-58082D2D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866B9-2B3F-F7B2-B9B6-33D609F1C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FFC64-1EC6-14F8-0920-5649D42A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85DE8-5A90-581E-0E55-681D941C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003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EEC27-8AFB-AFCD-17A7-A4E9BFF5E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71575-B73C-94BE-38EC-1A6043DAE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F8D5-9A39-283A-C41F-051B11F5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624EB-188A-9C08-B622-8492D766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64522-91A5-B1D0-15AC-14F20B3B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22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0653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3C9B-3ECD-238D-CAF3-2F6FF166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C6E9-1187-AB83-D77C-C4A327B7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0FF6-507A-B556-C8C2-76C787EF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AEF87-3E54-691B-FF1C-89A5628A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57C8-2A09-4493-3C4B-AC238AAA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5670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9762-29E1-4258-CF2C-A833595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47D10-D4E9-DEA6-479B-68EF7369F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053D9-5457-E0EC-A2C7-96B8B237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F5184-FD2B-13AC-AF67-FE2F9DB4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D4AD-156E-08B7-D5B0-D368F1F6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695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16AE-D418-ED39-1055-2CF2A307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BAAE3-F6CD-0AA9-2C41-8E33AD6CD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BFFD0-4D13-1BA9-A408-02886F2D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7D1B9-5241-A318-907A-9A7B9EAB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C0A12-E217-08F2-99A4-A82077C3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303BB-3923-1E97-C5B5-60DB234D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004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3F9E-5614-63E1-E240-D4BE1A06F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73AF7-6841-E6E7-4B81-8CAE019A9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2FF13-DA26-EBB9-AC1A-638BDF2EE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F65CD-CBBC-5956-1A6A-6B168EBD1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4B93F-92ED-5A42-9E5F-E6549106B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3C2B5-6C7C-872D-9A3A-681BEF2B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BF21FC-BC8B-56F4-AE1E-6F723301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A57D0-2557-B0EB-0FB3-A09812C8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093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84FE-2C62-E962-6CCB-918DAC91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E1230-522F-04AC-0202-60E36434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50EE-0468-647B-132A-F08E8049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10345-570E-43A5-3F79-5E31902C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92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FE63B-B79B-EB61-6FAC-354C78CC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5DE7C-1457-C5F7-B32F-5665C1D9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9486D-EB20-2BA6-0C09-669FC468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856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D887-A743-FCB9-2FE0-AD16E732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8B93-F0D2-ECB7-20A0-612E6585A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F713A-A782-0FD1-9B47-0EF9FA9CB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990DC-E28E-C82D-0CB5-45FBAA69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5659B-097E-9816-12E0-ED012DA2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D7A97-0945-7E7E-F745-BF57047A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48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E61F-7294-8D17-CC0C-0C6E0559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0F87F-C5F0-719F-8D42-845D1638D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801A5-0C81-67FC-FBBF-610727228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5CBC5-F8BC-E4EF-98FF-36C75A32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2CA-0A1E-97D4-494F-DBAB65DB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73F1D-461D-E990-86D4-C3F521C0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485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DDE2C-3275-FD31-2878-B2466115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AAF1C-E770-6444-D0CC-70EBF560B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32CCD-C74F-2F65-27F2-20BE1707A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7D9C4-0733-4445-8988-FF0BF8814452}" type="datetimeFigureOut">
              <a:rPr lang="en-NZ" smtClean="0"/>
              <a:pPr/>
              <a:t>29/08/2025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7610C-308E-8DFA-6967-5C659DB70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8877-01FE-5A0D-BC6B-C9FED7F83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9CE3CB-C342-4FEA-BC79-75A49AE25C62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532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m2.net.nz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rine.ac.nz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coastwatch.pfeg.noaa.gov/erddap/index.html" TargetMode="Externa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microsoft.com/office/2018/10/relationships/comments" Target="../comments/modernComment_674_FD8235D3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hyperlink" Target="https://www.moanaproject.org/marine-heatwave-forecast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://www.moanaproject.org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hyperlink" Target="http://www.secchidisk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m2.net.nz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sa/4.0/deed.en" TargetMode="Externa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ciencelearn.org.nz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rnz.co.nz/news/national/519486/primary-pupils-on-quest-to-protect-marine-area-around-worser-bay-boating-club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0.jpeg"/><Relationship Id="rId7" Type="http://schemas.openxmlformats.org/officeDocument/2006/relationships/hyperlink" Target="mailto:Sally.carson@otago.ac.nz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pss.org.nz/" TargetMode="External"/><Relationship Id="rId5" Type="http://schemas.openxmlformats.org/officeDocument/2006/relationships/hyperlink" Target="http://www.mm2.net.nz/" TargetMode="External"/><Relationship Id="rId4" Type="http://schemas.openxmlformats.org/officeDocument/2006/relationships/hyperlink" Target="http://www.marine.ac.nz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hyperlink" Target="http://www.marine.ac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deed.e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0_26F3786C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hyperlink" Target="https://creativecommons.org/licenses/by/4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BDF164-15EA-6242-BA6B-A53C531C9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084" y="2276226"/>
            <a:ext cx="3349942" cy="2305548"/>
          </a:xfrm>
          <a:prstGeom prst="rect">
            <a:avLst/>
          </a:prstGeom>
        </p:spPr>
      </p:pic>
      <p:pic>
        <p:nvPicPr>
          <p:cNvPr id="8" name="Picture 7" descr="A picture containing outdoor, water, cloud, sky&#10;&#10;Description automatically generated">
            <a:extLst>
              <a:ext uri="{FF2B5EF4-FFF2-40B4-BE49-F238E27FC236}">
                <a16:creationId xmlns:a16="http://schemas.microsoft.com/office/drawing/2014/main" id="{6F82E5FF-3CD6-27D1-EC58-05ADB66620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74"/>
          <a:stretch/>
        </p:blipFill>
        <p:spPr>
          <a:xfrm>
            <a:off x="-1553496" y="-843475"/>
            <a:ext cx="13976750" cy="7701475"/>
          </a:xfrm>
          <a:prstGeom prst="rect">
            <a:avLst/>
          </a:prstGeom>
        </p:spPr>
      </p:pic>
      <p:pic>
        <p:nvPicPr>
          <p:cNvPr id="6" name="Picture 20" descr="MS logo.bmp                                                    00074462Macintosh HD                   C017E870: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304800" y="168775"/>
            <a:ext cx="1465030" cy="68978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211A4-4798-499A-EA9A-40DD0DD99517}"/>
              </a:ext>
            </a:extLst>
          </p:cNvPr>
          <p:cNvSpPr txBox="1"/>
          <p:nvPr/>
        </p:nvSpPr>
        <p:spPr>
          <a:xfrm>
            <a:off x="1921009" y="183092"/>
            <a:ext cx="2664296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</a:rPr>
              <a:t>Sally Carson, NZMSC Director</a:t>
            </a:r>
          </a:p>
          <a:p>
            <a:endParaRPr lang="en-US" sz="533" b="1">
              <a:latin typeface="+mj-lt"/>
            </a:endParaRPr>
          </a:p>
          <a:p>
            <a:r>
              <a:rPr lang="en-US" sz="1400" b="1" err="1">
                <a:latin typeface="+mj-lt"/>
              </a:rPr>
              <a:t>Sally.carson@Otago.ac.nz</a:t>
            </a:r>
            <a:endParaRPr lang="en-US" sz="1400" b="1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C73F-4928-18A6-726C-B5EF16E5FB47}"/>
              </a:ext>
            </a:extLst>
          </p:cNvPr>
          <p:cNvSpPr txBox="1"/>
          <p:nvPr/>
        </p:nvSpPr>
        <p:spPr>
          <a:xfrm>
            <a:off x="142783" y="5832602"/>
            <a:ext cx="2969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www.marine.ac.nz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A0712A-856C-47F7-B200-0631A9538A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558" y="168775"/>
            <a:ext cx="2405606" cy="987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9709B-191A-22D2-01D5-B3AA80375065}"/>
              </a:ext>
            </a:extLst>
          </p:cNvPr>
          <p:cNvSpPr txBox="1"/>
          <p:nvPr/>
        </p:nvSpPr>
        <p:spPr>
          <a:xfrm>
            <a:off x="166709" y="6263489"/>
            <a:ext cx="2609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www.mm2.net.nz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logo for a company&#10;&#10;Description automatically generated">
            <a:extLst>
              <a:ext uri="{FF2B5EF4-FFF2-40B4-BE49-F238E27FC236}">
                <a16:creationId xmlns:a16="http://schemas.microsoft.com/office/drawing/2014/main" id="{D64242BB-6151-ED0D-B993-29A879B4CE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984" y="205439"/>
            <a:ext cx="2148609" cy="89620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66CE9C-BA83-29ED-E7B1-DAB357F305A0}"/>
              </a:ext>
            </a:extLst>
          </p:cNvPr>
          <p:cNvCxnSpPr/>
          <p:nvPr/>
        </p:nvCxnSpPr>
        <p:spPr>
          <a:xfrm>
            <a:off x="695400" y="980728"/>
            <a:ext cx="142800" cy="12954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3956D2-D535-F950-E3E6-ACB04B8F5988}"/>
              </a:ext>
            </a:extLst>
          </p:cNvPr>
          <p:cNvCxnSpPr/>
          <p:nvPr/>
        </p:nvCxnSpPr>
        <p:spPr>
          <a:xfrm>
            <a:off x="0" y="321297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5DC968-D3D0-7830-3F8B-320F1E9FDF64}"/>
              </a:ext>
            </a:extLst>
          </p:cNvPr>
          <p:cNvSpPr txBox="1"/>
          <p:nvPr/>
        </p:nvSpPr>
        <p:spPr>
          <a:xfrm>
            <a:off x="2639616" y="4617306"/>
            <a:ext cx="212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Portobello Marine Laboratory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A3A0CA-15FA-F902-AFF0-0658589BA141}"/>
              </a:ext>
            </a:extLst>
          </p:cNvPr>
          <p:cNvCxnSpPr/>
          <p:nvPr/>
        </p:nvCxnSpPr>
        <p:spPr>
          <a:xfrm flipV="1">
            <a:off x="4367808" y="3907054"/>
            <a:ext cx="0" cy="6747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F9EBC5-1C18-EBE9-9140-C581667D66C5}"/>
              </a:ext>
            </a:extLst>
          </p:cNvPr>
          <p:cNvSpPr txBox="1"/>
          <p:nvPr/>
        </p:nvSpPr>
        <p:spPr>
          <a:xfrm>
            <a:off x="11135720" y="4617306"/>
            <a:ext cx="846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RV Polaris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19EC98-A33B-681B-2756-7D337064DD08}"/>
              </a:ext>
            </a:extLst>
          </p:cNvPr>
          <p:cNvCxnSpPr/>
          <p:nvPr/>
        </p:nvCxnSpPr>
        <p:spPr>
          <a:xfrm flipV="1">
            <a:off x="11353800" y="4005064"/>
            <a:ext cx="0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C38476-A43F-B4AA-2893-52C903315923}"/>
              </a:ext>
            </a:extLst>
          </p:cNvPr>
          <p:cNvCxnSpPr/>
          <p:nvPr/>
        </p:nvCxnSpPr>
        <p:spPr>
          <a:xfrm>
            <a:off x="8112224" y="551723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4562EB-02F0-26F7-6B2A-B02544C3D3B2}"/>
              </a:ext>
            </a:extLst>
          </p:cNvPr>
          <p:cNvSpPr txBox="1"/>
          <p:nvPr/>
        </p:nvSpPr>
        <p:spPr>
          <a:xfrm>
            <a:off x="11797309" y="4818999"/>
            <a:ext cx="338554" cy="18829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Verdana"/>
                <a:ea typeface="Verdana"/>
              </a:rPr>
              <a:t>© NZMSC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9E209-8E36-4864-399C-CE4AE91FFA9C}"/>
              </a:ext>
            </a:extLst>
          </p:cNvPr>
          <p:cNvSpPr txBox="1"/>
          <p:nvPr/>
        </p:nvSpPr>
        <p:spPr>
          <a:xfrm>
            <a:off x="5274667" y="5201660"/>
            <a:ext cx="6191848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the Moana</a:t>
            </a:r>
          </a:p>
          <a:p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– </a:t>
            </a:r>
            <a:r>
              <a:rPr lang="en-US" sz="3200" i="1">
                <a:solidFill>
                  <a:schemeClr val="bg1"/>
                </a:solidFill>
                <a:latin typeface="Arial"/>
                <a:cs typeface="Arial"/>
              </a:rPr>
              <a:t>Participatory Science Methods</a:t>
            </a: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71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BA86-6E41-D913-93B2-6BBE9FCE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03348"/>
            <a:ext cx="11593288" cy="805372"/>
          </a:xfrm>
          <a:solidFill>
            <a:schemeClr val="tx2">
              <a:lumMod val="10000"/>
              <a:lumOff val="90000"/>
            </a:schemeClr>
          </a:solidFill>
        </p:spPr>
        <p:txBody>
          <a:bodyPr anchor="t">
            <a:normAutofit/>
          </a:bodyPr>
          <a:lstStyle/>
          <a:p>
            <a:r>
              <a:rPr lang="en-US" sz="3600"/>
              <a:t>Measuring Environmental Conditions </a:t>
            </a:r>
            <a:r>
              <a:rPr lang="en-US" sz="3600" b="1"/>
              <a:t>– </a:t>
            </a:r>
            <a:r>
              <a:rPr lang="en-US" b="1">
                <a:latin typeface="+mn-lt"/>
              </a:rPr>
              <a:t>Temperature </a:t>
            </a:r>
            <a:r>
              <a:rPr lang="en-US" sz="3600"/>
              <a:t>(</a:t>
            </a:r>
            <a:r>
              <a:rPr lang="en-US" sz="3600" baseline="30000" err="1"/>
              <a:t>o</a:t>
            </a:r>
            <a:r>
              <a:rPr lang="en-US" sz="3600" err="1"/>
              <a:t>C</a:t>
            </a:r>
            <a:r>
              <a:rPr lang="en-US" sz="3600"/>
              <a:t>)</a:t>
            </a:r>
            <a:endParaRPr lang="en-US" sz="360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8FCEF-445B-A05E-C948-0543F0711A4E}"/>
              </a:ext>
            </a:extLst>
          </p:cNvPr>
          <p:cNvSpPr txBox="1"/>
          <p:nvPr/>
        </p:nvSpPr>
        <p:spPr>
          <a:xfrm>
            <a:off x="336501" y="6062186"/>
            <a:ext cx="38569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https://coastwatch.pfeg.noaa.gov/erddap/index.html</a:t>
            </a:r>
            <a:endParaRPr lang="en-NZ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14" name="Picture 8" descr="Buy GTC Food Digital LCD Cooking F73089 Price in Qatar, Doha">
            <a:extLst>
              <a:ext uri="{FF2B5EF4-FFF2-40B4-BE49-F238E27FC236}">
                <a16:creationId xmlns:a16="http://schemas.microsoft.com/office/drawing/2014/main" id="{5652EFAE-65E5-F718-505B-8D5F1DD5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8471" y="3006315"/>
            <a:ext cx="20162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FC6DD-838E-A4A8-1DF4-F1E05595D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632" y="1077807"/>
            <a:ext cx="2408932" cy="1745394"/>
          </a:xfrm>
          <a:prstGeom prst="rect">
            <a:avLst/>
          </a:prstGeom>
        </p:spPr>
      </p:pic>
      <p:pic>
        <p:nvPicPr>
          <p:cNvPr id="7" name="Picture 6" descr="A map of new zealand with different colors&#10;&#10;AI-generated content may be incorrect.">
            <a:extLst>
              <a:ext uri="{FF2B5EF4-FFF2-40B4-BE49-F238E27FC236}">
                <a16:creationId xmlns:a16="http://schemas.microsoft.com/office/drawing/2014/main" id="{231D8FCF-E105-80DA-5742-C2CFE8E64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13" y="1914920"/>
            <a:ext cx="3726160" cy="4140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C11DA0-4DE4-9AF6-9B9B-0923F6794326}"/>
              </a:ext>
            </a:extLst>
          </p:cNvPr>
          <p:cNvSpPr txBox="1"/>
          <p:nvPr/>
        </p:nvSpPr>
        <p:spPr>
          <a:xfrm>
            <a:off x="623392" y="1321108"/>
            <a:ext cx="3092709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Sea surface temperature </a:t>
            </a:r>
          </a:p>
          <a:p>
            <a:r>
              <a:rPr lang="en-US" sz="1400" dirty="0">
                <a:latin typeface="Arial"/>
                <a:cs typeface="Arial"/>
              </a:rPr>
              <a:t>(Satellite Data – </a:t>
            </a:r>
            <a:r>
              <a:rPr lang="en-US" dirty="0">
                <a:latin typeface="Arial"/>
                <a:cs typeface="Arial"/>
              </a:rPr>
              <a:t>11 </a:t>
            </a:r>
            <a:r>
              <a:rPr lang="en-US" sz="1400" dirty="0">
                <a:latin typeface="Arial"/>
                <a:cs typeface="Arial"/>
              </a:rPr>
              <a:t>August 2025)</a:t>
            </a:r>
          </a:p>
          <a:p>
            <a:endParaRPr lang="en-US"/>
          </a:p>
        </p:txBody>
      </p:sp>
      <p:pic>
        <p:nvPicPr>
          <p:cNvPr id="15" name="image1.jpeg">
            <a:extLst>
              <a:ext uri="{FF2B5EF4-FFF2-40B4-BE49-F238E27FC236}">
                <a16:creationId xmlns:a16="http://schemas.microsoft.com/office/drawing/2014/main" id="{1ABE6E03-40C6-1CA7-69F2-7B05DA8B90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72" y="2220161"/>
            <a:ext cx="4788766" cy="2875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62C03C-D5BC-1389-52EA-14AE1D199B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328" y="4874928"/>
            <a:ext cx="1594511" cy="18671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B5FD0D-8807-0314-F38B-F6B7C9FF35DA}"/>
              </a:ext>
            </a:extLst>
          </p:cNvPr>
          <p:cNvSpPr txBox="1"/>
          <p:nvPr/>
        </p:nvSpPr>
        <p:spPr>
          <a:xfrm>
            <a:off x="11817763" y="5179527"/>
            <a:ext cx="338554" cy="1309141"/>
          </a:xfrm>
          <a:prstGeom prst="rect">
            <a:avLst/>
          </a:prstGeom>
          <a:noFill/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en-US" sz="1000">
                <a:latin typeface="Verdana"/>
                <a:ea typeface="Verdana"/>
                <a:cs typeface="Arial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218676306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69D6-15FB-91CD-9F39-225A0809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36" y="332656"/>
            <a:ext cx="5617840" cy="1325563"/>
          </a:xfrm>
        </p:spPr>
        <p:txBody>
          <a:bodyPr>
            <a:normAutofit/>
          </a:bodyPr>
          <a:lstStyle/>
          <a:p>
            <a:r>
              <a:rPr lang="en-NZ" sz="2200">
                <a:solidFill>
                  <a:schemeClr val="tx2"/>
                </a:solidFill>
                <a:latin typeface="Arial"/>
                <a:cs typeface="Arial"/>
              </a:rPr>
              <a:t>Temperature naturally change with the seasons. But Aotearoa’s ocean is </a:t>
            </a:r>
            <a:r>
              <a:rPr lang="en-NZ" sz="2200" b="1">
                <a:solidFill>
                  <a:schemeClr val="tx2"/>
                </a:solidFill>
              </a:rPr>
              <a:t>warming</a:t>
            </a:r>
            <a:r>
              <a:rPr lang="en-NZ" sz="2200">
                <a:solidFill>
                  <a:schemeClr val="tx2"/>
                </a:solidFill>
              </a:rPr>
              <a:t>.</a:t>
            </a:r>
            <a:r>
              <a:rPr lang="en-NZ" sz="2200" b="1">
                <a:solidFill>
                  <a:schemeClr val="tx2"/>
                </a:solidFill>
              </a:rPr>
              <a:t> </a:t>
            </a:r>
            <a:br>
              <a:rPr lang="en-NZ" b="1"/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7BFE92-9520-FE7C-4E82-B9CDB2031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7" y="695424"/>
            <a:ext cx="4620473" cy="5328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D7EFDA-7A81-155D-F723-00AF6CF44C03}"/>
              </a:ext>
            </a:extLst>
          </p:cNvPr>
          <p:cNvSpPr txBox="1"/>
          <p:nvPr/>
        </p:nvSpPr>
        <p:spPr>
          <a:xfrm>
            <a:off x="7500146" y="6191598"/>
            <a:ext cx="4129257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ea typeface="+mn-lt"/>
                <a:cs typeface="+mn-lt"/>
                <a:hlinkClick r:id="rId5"/>
              </a:rPr>
              <a:t>https://www.moanaproject.org/marine-heatwave-forecast</a:t>
            </a:r>
            <a:r>
              <a:rPr lang="en-US" sz="1200" dirty="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3" name="Picture 12" descr="A graph with a red line and black line&#10;&#10;Description automatically generated">
            <a:extLst>
              <a:ext uri="{FF2B5EF4-FFF2-40B4-BE49-F238E27FC236}">
                <a16:creationId xmlns:a16="http://schemas.microsoft.com/office/drawing/2014/main" id="{33983699-EC2E-41F4-BE5F-61B303CCA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60" y="996267"/>
            <a:ext cx="5693793" cy="3921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E927B2-0C3C-7A24-B276-EB43D14EB27B}"/>
              </a:ext>
            </a:extLst>
          </p:cNvPr>
          <p:cNvSpPr txBox="1"/>
          <p:nvPr/>
        </p:nvSpPr>
        <p:spPr>
          <a:xfrm>
            <a:off x="316990" y="5445225"/>
            <a:ext cx="678712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NZ" sz="2000">
                <a:solidFill>
                  <a:schemeClr val="tx2"/>
                </a:solidFill>
                <a:latin typeface="Arial"/>
                <a:cs typeface="Arial"/>
              </a:rPr>
              <a:t>Extreme warming events (</a:t>
            </a:r>
            <a:r>
              <a:rPr lang="en-NZ" sz="2000" b="1">
                <a:solidFill>
                  <a:schemeClr val="tx2"/>
                </a:solidFill>
                <a:latin typeface="Arial"/>
                <a:cs typeface="Arial"/>
              </a:rPr>
              <a:t>marine heatwaves</a:t>
            </a:r>
            <a:r>
              <a:rPr lang="en-NZ" sz="2000">
                <a:solidFill>
                  <a:schemeClr val="tx2"/>
                </a:solidFill>
                <a:latin typeface="Arial"/>
                <a:cs typeface="Arial"/>
              </a:rPr>
              <a:t>) can affect: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>
                <a:solidFill>
                  <a:schemeClr val="tx2"/>
                </a:solidFill>
                <a:latin typeface="Arial"/>
                <a:cs typeface="Arial"/>
              </a:rPr>
              <a:t>health and distribution of fish, seaweeds other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>
                <a:solidFill>
                  <a:schemeClr val="tx2"/>
                </a:solidFill>
                <a:latin typeface="Arial"/>
                <a:cs typeface="Arial"/>
              </a:rPr>
              <a:t>traditional </a:t>
            </a:r>
            <a:r>
              <a:rPr lang="en-NZ" sz="2000" err="1">
                <a:solidFill>
                  <a:schemeClr val="tx2"/>
                </a:solidFill>
                <a:latin typeface="Arial"/>
                <a:cs typeface="Arial"/>
              </a:rPr>
              <a:t>mahinga</a:t>
            </a:r>
            <a:r>
              <a:rPr lang="en-NZ" sz="2000">
                <a:solidFill>
                  <a:schemeClr val="tx2"/>
                </a:solidFill>
                <a:latin typeface="Arial"/>
                <a:cs typeface="Arial"/>
              </a:rPr>
              <a:t> kai practices</a:t>
            </a:r>
            <a:endParaRPr lang="en-US" sz="200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2B49A6-8B80-AB78-7617-881E6DB3E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996" y="3606291"/>
            <a:ext cx="3968172" cy="10156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C8B64C-1521-F1D0-1ABF-C7399A857DE2}"/>
              </a:ext>
            </a:extLst>
          </p:cNvPr>
          <p:cNvSpPr txBox="1"/>
          <p:nvPr/>
        </p:nvSpPr>
        <p:spPr>
          <a:xfrm>
            <a:off x="7500146" y="183998"/>
            <a:ext cx="4345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Forecast from regional data (&gt;2 m depth)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B52F1-722D-3253-7A37-4F85DB8B5732}"/>
              </a:ext>
            </a:extLst>
          </p:cNvPr>
          <p:cNvSpPr txBox="1"/>
          <p:nvPr/>
        </p:nvSpPr>
        <p:spPr>
          <a:xfrm rot="5400000">
            <a:off x="10664472" y="1929693"/>
            <a:ext cx="26070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Moana Project, </a:t>
            </a:r>
            <a:r>
              <a:rPr lang="en-GB" sz="1000">
                <a:latin typeface="Verdana"/>
                <a:ea typeface="Verdana"/>
                <a:hlinkClick r:id="rId8"/>
              </a:rPr>
              <a:t>CC BY-NC-SA 4.0</a:t>
            </a:r>
            <a:endParaRPr lang="en-GB" sz="1000">
              <a:latin typeface="Verdana"/>
              <a:ea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74AF1-197C-2618-A3DB-B2D5AA50C874}"/>
              </a:ext>
            </a:extLst>
          </p:cNvPr>
          <p:cNvSpPr txBox="1"/>
          <p:nvPr/>
        </p:nvSpPr>
        <p:spPr>
          <a:xfrm>
            <a:off x="317939" y="4915527"/>
            <a:ext cx="61825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rgbClr val="242424"/>
                </a:solidFill>
                <a:latin typeface="Verdana"/>
                <a:ea typeface="Verdana"/>
              </a:rPr>
              <a:t>Image sourced from the Moana Project, </a:t>
            </a:r>
            <a:r>
              <a:rPr lang="en-GB" sz="1000" u="sng" dirty="0">
                <a:solidFill>
                  <a:srgbClr val="0000FF"/>
                </a:solidFill>
                <a:latin typeface="Verdana"/>
                <a:ea typeface="Verdana"/>
                <a:hlinkClick r:id="rId9"/>
              </a:rPr>
              <a:t>www.moanaproject.org</a:t>
            </a:r>
            <a:r>
              <a:rPr lang="en-GB" sz="1000" dirty="0">
                <a:solidFill>
                  <a:srgbClr val="242424"/>
                </a:solidFill>
                <a:latin typeface="Verdana"/>
                <a:ea typeface="Verdana"/>
              </a:rPr>
              <a:t>, funded by the New Zealand Ministry of Business Innovation and Employment, contract number METO1801.</a:t>
            </a:r>
            <a:endParaRPr lang="en-US" sz="1000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3169107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9C76A-E58F-A513-A6C2-9B354A147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F220-6AE5-A822-074B-BA92888C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60" y="144946"/>
            <a:ext cx="10356719" cy="811398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sz="3600"/>
              <a:t>Measuring Environmental Conditions </a:t>
            </a:r>
            <a:r>
              <a:rPr lang="en-US" sz="3600" b="1"/>
              <a:t>– </a:t>
            </a:r>
            <a:r>
              <a:rPr lang="en-US" b="1">
                <a:latin typeface="+mn-lt"/>
              </a:rPr>
              <a:t>Salinity</a:t>
            </a:r>
            <a:r>
              <a:rPr lang="en-US" b="1"/>
              <a:t> </a:t>
            </a:r>
            <a:r>
              <a:rPr lang="en-US" sz="3600"/>
              <a:t>(ppt)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C33BED-937A-EB08-E201-D8AC9A1E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882" y="1579376"/>
            <a:ext cx="3149947" cy="26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2B841E-5B8B-C48B-AEB9-8E1AC956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015" y="2547094"/>
            <a:ext cx="1113317" cy="118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47270F-3C33-53FB-EF86-CBD3572D0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666" y="4940867"/>
            <a:ext cx="5725225" cy="1614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7C76B-5127-8D7C-1CCD-F9B63C08D1A4}"/>
              </a:ext>
            </a:extLst>
          </p:cNvPr>
          <p:cNvSpPr txBox="1"/>
          <p:nvPr/>
        </p:nvSpPr>
        <p:spPr>
          <a:xfrm>
            <a:off x="9142053" y="1140576"/>
            <a:ext cx="191983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Refractometer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6ED48-3ABB-B9C0-3AC0-6C56450FF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069" y="1137769"/>
            <a:ext cx="3195334" cy="2129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1ABF6E-090E-ACCD-4F1B-A3CAFD9D3D92}"/>
              </a:ext>
            </a:extLst>
          </p:cNvPr>
          <p:cNvSpPr txBox="1"/>
          <p:nvPr/>
        </p:nvSpPr>
        <p:spPr>
          <a:xfrm>
            <a:off x="9354615" y="4105020"/>
            <a:ext cx="367240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River – 0 ppt</a:t>
            </a:r>
          </a:p>
          <a:p>
            <a:r>
              <a:rPr lang="en-US" sz="2000"/>
              <a:t>Ocean – 35 to 37 ppt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57E06-D24F-BC05-10E9-73C468B2F7AC}"/>
              </a:ext>
            </a:extLst>
          </p:cNvPr>
          <p:cNvSpPr txBox="1"/>
          <p:nvPr/>
        </p:nvSpPr>
        <p:spPr>
          <a:xfrm>
            <a:off x="11821225" y="2921755"/>
            <a:ext cx="338554" cy="901334"/>
          </a:xfrm>
          <a:prstGeom prst="rect">
            <a:avLst/>
          </a:prstGeom>
          <a:noFill/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en-US" sz="1000">
                <a:latin typeface="Verdana"/>
                <a:ea typeface="Verdana"/>
                <a:cs typeface="Arial"/>
              </a:rPr>
              <a:t>© NZMSC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1BD72E-DC9E-DD37-9DB3-B89F2FB2B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6119" y="3823089"/>
            <a:ext cx="1919355" cy="2755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30BE44-6B9D-F085-B533-AA034FCB8667}"/>
              </a:ext>
            </a:extLst>
          </p:cNvPr>
          <p:cNvSpPr txBox="1"/>
          <p:nvPr/>
        </p:nvSpPr>
        <p:spPr>
          <a:xfrm>
            <a:off x="3903275" y="3372423"/>
            <a:ext cx="41177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Taste test – predict which is saltier?</a:t>
            </a:r>
          </a:p>
        </p:txBody>
      </p:sp>
      <p:pic>
        <p:nvPicPr>
          <p:cNvPr id="15" name="Picture 14" descr="A picture containing outdoor, nature, mountain, shore&#10;&#10;Description automatically generated">
            <a:extLst>
              <a:ext uri="{FF2B5EF4-FFF2-40B4-BE49-F238E27FC236}">
                <a16:creationId xmlns:a16="http://schemas.microsoft.com/office/drawing/2014/main" id="{C12CB2C1-5527-5716-2C19-2DE8C48520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27"/>
          <a:stretch/>
        </p:blipFill>
        <p:spPr>
          <a:xfrm>
            <a:off x="333030" y="956344"/>
            <a:ext cx="3258821" cy="56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9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6822C-8C70-3EBD-F770-898E0FC1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93D2-4519-2F14-A3F6-C91D4D49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17" y="150617"/>
            <a:ext cx="10405601" cy="878102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sz="3600"/>
              <a:t>Measuring Environmental Conditions </a:t>
            </a:r>
            <a:r>
              <a:rPr lang="en-US" b="1"/>
              <a:t>– </a:t>
            </a:r>
            <a:r>
              <a:rPr lang="en-US" b="1">
                <a:latin typeface="+mn-lt"/>
              </a:rPr>
              <a:t>Clarity</a:t>
            </a:r>
            <a:r>
              <a:rPr lang="en-US" b="1"/>
              <a:t> </a:t>
            </a:r>
            <a:r>
              <a:rPr lang="en-US"/>
              <a:t>(cm)</a:t>
            </a:r>
            <a:endParaRPr lang="en-US" b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D2FCA8-E59B-7258-0A8E-96F6919A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181852"/>
            <a:ext cx="3725408" cy="32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EE08FD-29D9-1AF8-7B51-7ECB163BBA02}"/>
              </a:ext>
            </a:extLst>
          </p:cNvPr>
          <p:cNvSpPr txBox="1"/>
          <p:nvPr/>
        </p:nvSpPr>
        <p:spPr>
          <a:xfrm>
            <a:off x="9324400" y="1028719"/>
            <a:ext cx="166814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50"/>
          </a:p>
          <a:p>
            <a:r>
              <a:rPr lang="en-US" sz="1950"/>
              <a:t>Secchi Disk</a:t>
            </a:r>
          </a:p>
          <a:p>
            <a:pPr lvl="1"/>
            <a:endParaRPr lang="en-US" sz="19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90609-BB61-56FA-D426-A9C2E905CB53}"/>
              </a:ext>
            </a:extLst>
          </p:cNvPr>
          <p:cNvSpPr txBox="1"/>
          <p:nvPr/>
        </p:nvSpPr>
        <p:spPr>
          <a:xfrm>
            <a:off x="9105557" y="5725271"/>
            <a:ext cx="306137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endParaRPr lang="en-US" sz="1950"/>
          </a:p>
          <a:p>
            <a:pPr marL="232172" indent="-232172">
              <a:buFont typeface="Arial" panose="020B0604020202020204" pitchFamily="34" charset="0"/>
              <a:buChar char="•"/>
            </a:pPr>
            <a:endParaRPr lang="en-US" sz="19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E2C2F-728C-3DAF-F0BD-9C85E28D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89" y="4465751"/>
            <a:ext cx="6984776" cy="2097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4E40C-CE57-EA2B-DF79-7A0BAA1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57" y="1229681"/>
            <a:ext cx="4978400" cy="2971800"/>
          </a:xfrm>
          <a:prstGeom prst="rect">
            <a:avLst/>
          </a:prstGeom>
        </p:spPr>
      </p:pic>
      <p:pic>
        <p:nvPicPr>
          <p:cNvPr id="5" name="Content Placeholder 5" descr="A person and child standing in water&#10;&#10;AI-generated content may be incorrect.">
            <a:extLst>
              <a:ext uri="{FF2B5EF4-FFF2-40B4-BE49-F238E27FC236}">
                <a16:creationId xmlns:a16="http://schemas.microsoft.com/office/drawing/2014/main" id="{9F8A5DE1-A929-FEF8-18A3-C80277673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1" y="3924194"/>
            <a:ext cx="3240360" cy="24302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D1E0B-E26D-F024-51D0-D712A495DFFC}"/>
              </a:ext>
            </a:extLst>
          </p:cNvPr>
          <p:cNvSpPr txBox="1"/>
          <p:nvPr/>
        </p:nvSpPr>
        <p:spPr>
          <a:xfrm>
            <a:off x="8284696" y="6417768"/>
            <a:ext cx="372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Clarity tube used for shallow 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C4ACD-6ADE-6F01-0DB0-2C4BA1EAED00}"/>
              </a:ext>
            </a:extLst>
          </p:cNvPr>
          <p:cNvSpPr txBox="1"/>
          <p:nvPr/>
        </p:nvSpPr>
        <p:spPr>
          <a:xfrm>
            <a:off x="666750" y="6603999"/>
            <a:ext cx="174624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Verdana"/>
                <a:ea typeface="Verdana"/>
                <a:cs typeface="Arial"/>
              </a:rPr>
              <a:t>© NZMSC</a:t>
            </a:r>
            <a:endParaRPr lang="en-US" sz="10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990111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AAA8-0123-3513-8609-5A23DBA0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2" y="296444"/>
            <a:ext cx="6553944" cy="1191666"/>
          </a:xfrm>
        </p:spPr>
        <p:txBody>
          <a:bodyPr/>
          <a:lstStyle/>
          <a:p>
            <a:r>
              <a:rPr lang="en-US"/>
              <a:t>Make your own </a:t>
            </a:r>
            <a:r>
              <a:rPr lang="en-US" err="1"/>
              <a:t>seechi</a:t>
            </a:r>
            <a:r>
              <a:rPr lang="en-US"/>
              <a:t> disc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390F5-46BC-A941-F459-EDC2A410F15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017633" y="1644477"/>
            <a:ext cx="4245908" cy="17586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ice cream container lid</a:t>
            </a:r>
          </a:p>
          <a:p>
            <a:r>
              <a:rPr lang="en-US" sz="2400" dirty="0">
                <a:latin typeface="Arial"/>
                <a:cs typeface="Arial"/>
              </a:rPr>
              <a:t>black paint or duct tape</a:t>
            </a:r>
          </a:p>
          <a:p>
            <a:r>
              <a:rPr lang="en-US" sz="2400" dirty="0">
                <a:latin typeface="Arial"/>
                <a:cs typeface="Arial"/>
              </a:rPr>
              <a:t>measured line or rope</a:t>
            </a:r>
          </a:p>
          <a:p>
            <a:r>
              <a:rPr lang="en-US" sz="2400" dirty="0">
                <a:latin typeface="Arial"/>
                <a:cs typeface="Arial"/>
              </a:rPr>
              <a:t>weight</a:t>
            </a:r>
          </a:p>
        </p:txBody>
      </p:sp>
      <p:pic>
        <p:nvPicPr>
          <p:cNvPr id="8" name="Picture 7" descr="A tape measure and a tray&#10;&#10;AI-generated content may be incorrect.">
            <a:extLst>
              <a:ext uri="{FF2B5EF4-FFF2-40B4-BE49-F238E27FC236}">
                <a16:creationId xmlns:a16="http://schemas.microsoft.com/office/drawing/2014/main" id="{4131119E-C64E-791A-DC5B-8A340FA5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393" y="1673805"/>
            <a:ext cx="4680520" cy="3510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FF506-05F5-8D1C-0582-A6834852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891" y="3698579"/>
            <a:ext cx="2107384" cy="18594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5E42CA-35CC-BF11-5155-C65E225CEF40}"/>
              </a:ext>
            </a:extLst>
          </p:cNvPr>
          <p:cNvSpPr txBox="1"/>
          <p:nvPr/>
        </p:nvSpPr>
        <p:spPr>
          <a:xfrm>
            <a:off x="11745198" y="4628307"/>
            <a:ext cx="369332" cy="118936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© NZMSC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11931-4659-45E1-6FA2-47E3680E76DE}"/>
              </a:ext>
            </a:extLst>
          </p:cNvPr>
          <p:cNvSpPr txBox="1"/>
          <p:nvPr/>
        </p:nvSpPr>
        <p:spPr>
          <a:xfrm>
            <a:off x="9137206" y="5558035"/>
            <a:ext cx="37943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400"/>
              <a:t>Secchi App </a:t>
            </a:r>
            <a:r>
              <a:rPr lang="en-US" sz="1800"/>
              <a:t>(</a:t>
            </a:r>
            <a:r>
              <a:rPr lang="en-US" sz="1800">
                <a:hlinkClick r:id="rId4"/>
              </a:rPr>
              <a:t>http://www.secchidisk.org/</a:t>
            </a:r>
            <a:r>
              <a:rPr lang="en-US" sz="1800"/>
              <a:t> )</a:t>
            </a:r>
          </a:p>
        </p:txBody>
      </p:sp>
      <p:pic>
        <p:nvPicPr>
          <p:cNvPr id="19" name="Picture 18" descr="A close-up of a device&#10;&#10;Description automatically generated">
            <a:extLst>
              <a:ext uri="{FF2B5EF4-FFF2-40B4-BE49-F238E27FC236}">
                <a16:creationId xmlns:a16="http://schemas.microsoft.com/office/drawing/2014/main" id="{F4093B56-1E44-68D4-E034-DF9AE52A3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291" y="3987935"/>
            <a:ext cx="1412239" cy="18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74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712" y="908720"/>
            <a:ext cx="11256912" cy="58919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695400" y="4549215"/>
            <a:ext cx="1772766" cy="1800200"/>
          </a:xfrm>
          <a:custGeom>
            <a:avLst/>
            <a:gdLst/>
            <a:ahLst/>
            <a:cxnLst/>
            <a:rect l="l" t="t" r="r" b="b"/>
            <a:pathLst>
              <a:path w="3255700" h="3255700">
                <a:moveTo>
                  <a:pt x="0" y="0"/>
                </a:moveTo>
                <a:lnTo>
                  <a:pt x="3255700" y="0"/>
                </a:lnTo>
                <a:lnTo>
                  <a:pt x="3255700" y="3255700"/>
                </a:lnTo>
                <a:lnTo>
                  <a:pt x="0" y="325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7C94-3622-49C8-F8B0-98578E636A50}"/>
              </a:ext>
            </a:extLst>
          </p:cNvPr>
          <p:cNvSpPr txBox="1"/>
          <p:nvPr/>
        </p:nvSpPr>
        <p:spPr>
          <a:xfrm>
            <a:off x="592221" y="6355010"/>
            <a:ext cx="209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highlight>
                  <a:srgbClr val="FFFFFF"/>
                </a:highlight>
              </a:rPr>
              <a:t>www.marine.ac.nz</a:t>
            </a:r>
            <a:endParaRPr lang="en-US">
              <a:highlight>
                <a:srgbClr val="FF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2B261-E777-F8FF-6DB7-EB9BC30DA883}"/>
              </a:ext>
            </a:extLst>
          </p:cNvPr>
          <p:cNvSpPr txBox="1"/>
          <p:nvPr/>
        </p:nvSpPr>
        <p:spPr>
          <a:xfrm>
            <a:off x="1055440" y="120077"/>
            <a:ext cx="943304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>
                <a:latin typeface="+mj-lt"/>
              </a:rPr>
              <a:t>Monitoring Biological Communities </a:t>
            </a:r>
            <a:r>
              <a:rPr lang="en-US" sz="3600" b="1">
                <a:latin typeface="+mj-lt"/>
              </a:rPr>
              <a:t>– </a:t>
            </a:r>
            <a:r>
              <a:rPr lang="en-US" sz="4400" b="1"/>
              <a:t>Seashore</a:t>
            </a:r>
            <a:endParaRPr lang="en-US" sz="4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E0B48-D5DA-B304-FD12-29E48FBDA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0" y="810133"/>
            <a:ext cx="11448601" cy="5237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31694-26F4-9243-9703-649EA3CF7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0"/>
            <a:ext cx="12776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DDC386F-B721-3405-CD72-0233C5233019}"/>
              </a:ext>
            </a:extLst>
          </p:cNvPr>
          <p:cNvSpPr/>
          <p:nvPr/>
        </p:nvSpPr>
        <p:spPr>
          <a:xfrm>
            <a:off x="7458217" y="159682"/>
            <a:ext cx="4242147" cy="4637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/>
              <a:t>Experiencing Marine Reserves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87970-AC75-45C4-4B05-394D7498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86"/>
            <a:ext cx="5761856" cy="1091129"/>
          </a:xfrm>
        </p:spPr>
        <p:txBody>
          <a:bodyPr>
            <a:normAutofit/>
          </a:bodyPr>
          <a:lstStyle/>
          <a:p>
            <a:r>
              <a:rPr lang="en-US" sz="3600" b="1"/>
              <a:t>Resources available…</a:t>
            </a:r>
          </a:p>
        </p:txBody>
      </p:sp>
      <p:pic>
        <p:nvPicPr>
          <p:cNvPr id="5" name="Picture 4" descr="Several brochures with images of sea creatures&#10;&#10;Description automatically generated">
            <a:extLst>
              <a:ext uri="{FF2B5EF4-FFF2-40B4-BE49-F238E27FC236}">
                <a16:creationId xmlns:a16="http://schemas.microsoft.com/office/drawing/2014/main" id="{8C8CFA45-92EC-EB73-7CD0-1D1B1168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54" y="1119500"/>
            <a:ext cx="3254328" cy="212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043BE-33BF-972D-AC1A-F50916C3B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838" y="1277543"/>
            <a:ext cx="1889923" cy="234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C777C-B571-BEF7-9F03-7E8E9E9C51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543" y="246279"/>
            <a:ext cx="4118205" cy="4464426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1D575-1271-18A3-F9E8-17F796D57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347" y="3936177"/>
            <a:ext cx="2478490" cy="774528"/>
          </a:xfrm>
          <a:prstGeom prst="rect">
            <a:avLst/>
          </a:prstGeom>
        </p:spPr>
      </p:pic>
      <p:pic>
        <p:nvPicPr>
          <p:cNvPr id="11" name="Picture 10" descr="A white pipe with a red bucket and a red bucket on the ground&#10;&#10;Description automatically generated">
            <a:extLst>
              <a:ext uri="{FF2B5EF4-FFF2-40B4-BE49-F238E27FC236}">
                <a16:creationId xmlns:a16="http://schemas.microsoft.com/office/drawing/2014/main" id="{7605622F-A6EC-7735-AE63-E8493C3E9F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6" b="-504"/>
          <a:stretch/>
        </p:blipFill>
        <p:spPr>
          <a:xfrm rot="5400000">
            <a:off x="849063" y="3454054"/>
            <a:ext cx="2909805" cy="31628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EE830-B978-9171-72CD-B168CD0D206E}"/>
              </a:ext>
            </a:extLst>
          </p:cNvPr>
          <p:cNvSpPr txBox="1"/>
          <p:nvPr/>
        </p:nvSpPr>
        <p:spPr>
          <a:xfrm>
            <a:off x="4295384" y="5069750"/>
            <a:ext cx="316283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Simple methods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minimal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suitable for any shore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different levels (Mm2 or transect)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1F8EA-46CC-CC31-9A68-CE36B3B16E0B}"/>
              </a:ext>
            </a:extLst>
          </p:cNvPr>
          <p:cNvSpPr txBox="1"/>
          <p:nvPr/>
        </p:nvSpPr>
        <p:spPr>
          <a:xfrm>
            <a:off x="8197309" y="5110300"/>
            <a:ext cx="343289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NEW website   </a:t>
            </a:r>
            <a:r>
              <a:rPr lang="en-US" sz="1600">
                <a:latin typeface="Arial"/>
                <a:cs typeface="Arial"/>
                <a:hlinkClick r:id="rId8"/>
              </a:rPr>
              <a:t>www.mm2.net.nz</a:t>
            </a:r>
            <a:r>
              <a:rPr lang="en-US" sz="1600">
                <a:latin typeface="Arial"/>
                <a:cs typeface="Arial"/>
              </a:rPr>
              <a:t> </a:t>
            </a:r>
            <a:endParaRPr lang="en-US" sz="1600" b="1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resources / stories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data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 data visualization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D7ED6-2F79-44D1-844A-E970B132E4A6}"/>
              </a:ext>
            </a:extLst>
          </p:cNvPr>
          <p:cNvSpPr txBox="1"/>
          <p:nvPr/>
        </p:nvSpPr>
        <p:spPr>
          <a:xfrm>
            <a:off x="11821487" y="5021069"/>
            <a:ext cx="369332" cy="175432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222548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99592" y="764704"/>
            <a:ext cx="10392816" cy="5845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8DA3C-EA6E-DE59-29D2-E5B96A018EC9}"/>
              </a:ext>
            </a:extLst>
          </p:cNvPr>
          <p:cNvSpPr txBox="1"/>
          <p:nvPr/>
        </p:nvSpPr>
        <p:spPr>
          <a:xfrm>
            <a:off x="150750" y="179929"/>
            <a:ext cx="11890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Photogrammetry </a:t>
            </a:r>
            <a:r>
              <a:rPr lang="en-US" sz="3200">
                <a:latin typeface="+mj-lt"/>
              </a:rPr>
              <a:t>- Mapping our shoreline one square </a:t>
            </a:r>
            <a:r>
              <a:rPr lang="en-US" sz="3200" err="1">
                <a:latin typeface="+mj-lt"/>
              </a:rPr>
              <a:t>metre</a:t>
            </a:r>
            <a:r>
              <a:rPr lang="en-US" sz="3200">
                <a:latin typeface="+mj-lt"/>
              </a:rPr>
              <a:t> at a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ABC37-CE02-E894-F5E1-F9D781CC6C75}"/>
              </a:ext>
            </a:extLst>
          </p:cNvPr>
          <p:cNvSpPr txBox="1"/>
          <p:nvPr/>
        </p:nvSpPr>
        <p:spPr>
          <a:xfrm>
            <a:off x="11822668" y="4070378"/>
            <a:ext cx="369332" cy="254028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© NZMSC, https://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poly.cam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B363-306F-920A-41D1-2568D250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14" y="0"/>
            <a:ext cx="9361040" cy="717544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Monitoring Biological Communities – 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Plankton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D0FE0-39AE-3E8D-3213-52089C449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368" y="2204864"/>
            <a:ext cx="3500832" cy="4362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C0502-F66D-23DA-69E1-781C4AE3806A}"/>
              </a:ext>
            </a:extLst>
          </p:cNvPr>
          <p:cNvSpPr txBox="1"/>
          <p:nvPr/>
        </p:nvSpPr>
        <p:spPr>
          <a:xfrm>
            <a:off x="4310665" y="4203075"/>
            <a:ext cx="1704044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Permanent plankton        </a:t>
            </a:r>
            <a:r>
              <a:rPr lang="en-US" sz="1400"/>
              <a:t>(e.g. krill copepod)</a:t>
            </a:r>
          </a:p>
          <a:p>
            <a:endParaRPr lang="en-US"/>
          </a:p>
          <a:p>
            <a:r>
              <a:rPr lang="en-US"/>
              <a:t>Temporary plankton         </a:t>
            </a:r>
            <a:r>
              <a:rPr lang="en-US" sz="1200"/>
              <a:t>(e.g. larvae of fish / invertebrates)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80B3E-C023-E5F8-06CD-9FA76F86EEAA}"/>
              </a:ext>
            </a:extLst>
          </p:cNvPr>
          <p:cNvSpPr txBox="1"/>
          <p:nvPr/>
        </p:nvSpPr>
        <p:spPr>
          <a:xfrm>
            <a:off x="3921625" y="2673445"/>
            <a:ext cx="20162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Phytoplankton (plant-like)</a:t>
            </a:r>
          </a:p>
          <a:p>
            <a:endParaRPr lang="en-US"/>
          </a:p>
          <a:p>
            <a:r>
              <a:rPr lang="en-US"/>
              <a:t>Zooplankton</a:t>
            </a:r>
          </a:p>
          <a:p>
            <a:r>
              <a:rPr lang="en-US"/>
              <a:t>(animal)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DA0E4-DCAD-E2A6-9143-ACC9E974E524}"/>
              </a:ext>
            </a:extLst>
          </p:cNvPr>
          <p:cNvSpPr txBox="1"/>
          <p:nvPr/>
        </p:nvSpPr>
        <p:spPr>
          <a:xfrm>
            <a:off x="492034" y="886408"/>
            <a:ext cx="231255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Drifters of the sea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77792-7DAD-D43B-107F-7CAE441BB8A1}"/>
              </a:ext>
            </a:extLst>
          </p:cNvPr>
          <p:cNvSpPr txBox="1"/>
          <p:nvPr/>
        </p:nvSpPr>
        <p:spPr>
          <a:xfrm flipH="1">
            <a:off x="119336" y="3252498"/>
            <a:ext cx="369332" cy="312883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©Yachting NZ</a:t>
            </a:r>
            <a:endParaRPr lang="en-US" sz="1200"/>
          </a:p>
        </p:txBody>
      </p:sp>
      <p:pic>
        <p:nvPicPr>
          <p:cNvPr id="4" name="Picture 3" descr="A white object with a rope&#10;&#10;AI-generated content may be incorrect.">
            <a:extLst>
              <a:ext uri="{FF2B5EF4-FFF2-40B4-BE49-F238E27FC236}">
                <a16:creationId xmlns:a16="http://schemas.microsoft.com/office/drawing/2014/main" id="{86900486-E801-1FF4-23B0-B04BCD5A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39163" y="1069915"/>
            <a:ext cx="4177710" cy="1111959"/>
          </a:xfrm>
          <a:prstGeom prst="rect">
            <a:avLst/>
          </a:prstGeom>
        </p:spPr>
      </p:pic>
      <p:pic>
        <p:nvPicPr>
          <p:cNvPr id="5" name="Content Placeholder 3" descr="A close-up of a microscope&#10;&#10;Description automatically generated">
            <a:extLst>
              <a:ext uri="{FF2B5EF4-FFF2-40B4-BE49-F238E27FC236}">
                <a16:creationId xmlns:a16="http://schemas.microsoft.com/office/drawing/2014/main" id="{60E16046-6679-BF6A-6AB7-6E63795969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4904" y="737933"/>
            <a:ext cx="6247274" cy="612258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D3601-B1C3-F153-49FC-2353500C32FA}"/>
              </a:ext>
            </a:extLst>
          </p:cNvPr>
          <p:cNvSpPr txBox="1"/>
          <p:nvPr/>
        </p:nvSpPr>
        <p:spPr>
          <a:xfrm rot="480000">
            <a:off x="3530921" y="1999720"/>
            <a:ext cx="241540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Warichrb29, </a:t>
            </a:r>
            <a:r>
              <a:rPr lang="en-GB" sz="1000">
                <a:latin typeface="Verdana"/>
                <a:ea typeface="Verdana"/>
                <a:hlinkClick r:id="rId5"/>
              </a:rPr>
              <a:t>CC BY-SA 4.0</a:t>
            </a:r>
            <a:endParaRPr lang="en-GB" sz="10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317926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/>
        </p:nvSpPr>
        <p:spPr>
          <a:xfrm>
            <a:off x="524929" y="104400"/>
            <a:ext cx="5372847" cy="705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rgbClr val="2C7C9F"/>
                </a:solidFill>
              </a:rPr>
              <a:t>Index</a:t>
            </a:r>
            <a:endParaRPr lang="en-US" sz="3600">
              <a:solidFill>
                <a:srgbClr val="2C7C9F"/>
              </a:solidFill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49" name="Google Shape;49;p5"/>
          <p:cNvGraphicFramePr/>
          <p:nvPr>
            <p:extLst>
              <p:ext uri="{D42A27DB-BD31-4B8C-83A1-F6EECF244321}">
                <p14:modId xmlns:p14="http://schemas.microsoft.com/office/powerpoint/2010/main" val="710805193"/>
              </p:ext>
            </p:extLst>
          </p:nvPr>
        </p:nvGraphicFramePr>
        <p:xfrm>
          <a:off x="453081" y="731108"/>
          <a:ext cx="11277688" cy="56673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714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66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1" dirty="0">
                          <a:latin typeface="Calibri"/>
                        </a:rPr>
                        <a:t>Topic</a:t>
                      </a:r>
                      <a:endParaRPr sz="1900" b="1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1" dirty="0">
                          <a:latin typeface="Calibri"/>
                        </a:rPr>
                        <a:t>Slideshow </a:t>
                      </a:r>
                      <a:endParaRPr sz="1900" b="1">
                        <a:latin typeface="Calibri"/>
                      </a:endParaRPr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1" dirty="0">
                          <a:latin typeface="Calibri"/>
                        </a:rPr>
                        <a:t>number(s)</a:t>
                      </a:r>
                      <a:endParaRPr sz="1900" b="1">
                        <a:latin typeface="Calibri"/>
                      </a:endParaRPr>
                    </a:p>
                  </a:txBody>
                  <a:tcPr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1" dirty="0">
                          <a:latin typeface="Calibri"/>
                        </a:rPr>
                        <a:t>Video timecode</a:t>
                      </a:r>
                      <a:endParaRPr sz="1900" b="1">
                        <a:latin typeface="Calibri"/>
                      </a:endParaRPr>
                    </a:p>
                  </a:txBody>
                  <a:tcPr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Introducing Sally Carson and index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1–3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00:00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Why should we care?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4–</a:t>
                      </a:r>
                      <a:r>
                        <a:rPr lang="en-US" sz="1900" dirty="0">
                          <a:latin typeface="Calibri"/>
                        </a:rPr>
                        <a:t>9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02:21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Measuring conditions: </a:t>
                      </a:r>
                      <a:r>
                        <a:rPr lang="en-US" sz="19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temperature, salinity and clarity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10–</a:t>
                      </a:r>
                      <a:r>
                        <a:rPr lang="en-US" sz="1900" dirty="0">
                          <a:latin typeface="Calibri"/>
                        </a:rPr>
                        <a:t>14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08:05</a:t>
                      </a:r>
                      <a:endParaRPr dirty="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48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Monitoring biological communities: </a:t>
                      </a:r>
                      <a:endParaRPr lang="en-US" sz="19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Marine Metre2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Photogrammetry</a:t>
                      </a:r>
                      <a:endParaRPr lang="en-US" sz="19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Plankton</a:t>
                      </a:r>
                      <a:endParaRPr lang="en-US" sz="19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Settlement plates</a:t>
                      </a:r>
                      <a:endParaRPr lang="en-US" sz="1900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Subtidal underwater cameras</a:t>
                      </a:r>
                      <a:endParaRPr lang="en-US" sz="1900"/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15–</a:t>
                      </a:r>
                      <a:r>
                        <a:rPr lang="en-US" sz="1900" dirty="0">
                          <a:latin typeface="Calibri"/>
                        </a:rPr>
                        <a:t>22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15:32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67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How to get started and moving beyond data donation</a:t>
                      </a: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23</a:t>
                      </a:r>
                      <a:r>
                        <a:rPr lang="en-AU" sz="19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–24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24:17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86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Next steps…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25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27:40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086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Can we grow environmental citizens?</a:t>
                      </a:r>
                    </a:p>
                  </a:txBody>
                  <a:tcPr marL="88899" marR="88899" marT="63500" marB="63500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26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>
                          <a:latin typeface="Calibri"/>
                        </a:rPr>
                        <a:t>29:43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49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Keep in touch and thanks!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27</a:t>
                      </a:r>
                      <a:endParaRPr sz="1900" dirty="0">
                        <a:latin typeface="Calibri"/>
                      </a:endParaRP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900" dirty="0">
                          <a:latin typeface="Calibri"/>
                        </a:rPr>
                        <a:t>37:40</a:t>
                      </a:r>
                    </a:p>
                  </a:txBody>
                  <a:tcPr marL="91450" marR="91450" marT="68575" marB="68575">
                    <a:lnL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0" name="Google Shape;50;p5"/>
          <p:cNvSpPr txBox="1"/>
          <p:nvPr/>
        </p:nvSpPr>
        <p:spPr>
          <a:xfrm>
            <a:off x="1567700" y="6408800"/>
            <a:ext cx="9144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</a:t>
            </a:r>
            <a:r>
              <a:rPr lang="en-AU" sz="9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Pokapū</a:t>
            </a: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Akoranga </a:t>
            </a:r>
            <a:r>
              <a:rPr lang="en-AU" sz="9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Pūtaiao</a:t>
            </a: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The University of Waikato </a:t>
            </a:r>
            <a:r>
              <a:rPr lang="en-AU" sz="9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</a:t>
            </a: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Whare Wananga o Waikato.</a:t>
            </a:r>
            <a:endParaRPr sz="9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 dirty="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AU" sz="900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www.sciencelearn.org.nz</a:t>
            </a:r>
            <a:r>
              <a:rPr lang="en-AU" sz="9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 dirty="0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 dirty="0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3377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2D41-C708-1974-23B6-0C38A797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31" y="-4641"/>
            <a:ext cx="1051560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Make your own plankton 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3DF6B-3FDA-97A0-FADC-F1B8A38CB6F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47512" y="1713089"/>
            <a:ext cx="5305777" cy="43829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Metal hanger</a:t>
            </a:r>
          </a:p>
          <a:p>
            <a:r>
              <a:rPr lang="en-US" sz="2000" dirty="0">
                <a:latin typeface="Arial"/>
                <a:cs typeface="Arial"/>
              </a:rPr>
              <a:t>Screen printing cloth</a:t>
            </a:r>
          </a:p>
          <a:p>
            <a:r>
              <a:rPr lang="en-US" sz="2000" dirty="0">
                <a:latin typeface="Arial"/>
                <a:cs typeface="Arial"/>
              </a:rPr>
              <a:t>Bull dog clips</a:t>
            </a:r>
          </a:p>
          <a:p>
            <a:r>
              <a:rPr lang="en-US" sz="2000" dirty="0">
                <a:latin typeface="Arial"/>
                <a:cs typeface="Arial"/>
              </a:rPr>
              <a:t>Plastic pottle</a:t>
            </a:r>
          </a:p>
        </p:txBody>
      </p:sp>
      <p:pic>
        <p:nvPicPr>
          <p:cNvPr id="6" name="Content Placeholder 5" descr="A white net with clips on a grey surface&#10;&#10;AI-generated content may be incorrect.">
            <a:extLst>
              <a:ext uri="{FF2B5EF4-FFF2-40B4-BE49-F238E27FC236}">
                <a16:creationId xmlns:a16="http://schemas.microsoft.com/office/drawing/2014/main" id="{E1F6B106-3D85-A2AA-A633-D0E72AB671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54402" y="1371600"/>
            <a:ext cx="54864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81E45-25E2-71A0-36F8-B5D461D4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55" y="4079047"/>
            <a:ext cx="3162692" cy="2287408"/>
          </a:xfrm>
          <a:prstGeom prst="rect">
            <a:avLst/>
          </a:prstGeom>
        </p:spPr>
      </p:pic>
      <p:pic>
        <p:nvPicPr>
          <p:cNvPr id="9" name="Picture 8" descr="A white net from a hook in a classroom&#10;&#10;AI-generated content may be incorrect.">
            <a:extLst>
              <a:ext uri="{FF2B5EF4-FFF2-40B4-BE49-F238E27FC236}">
                <a16:creationId xmlns:a16="http://schemas.microsoft.com/office/drawing/2014/main" id="{D59DA55B-14B4-9A78-1C12-9B7C46A55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1"/>
          <a:stretch>
            <a:fillRect/>
          </a:stretch>
        </p:blipFill>
        <p:spPr>
          <a:xfrm>
            <a:off x="9278144" y="188640"/>
            <a:ext cx="1944216" cy="4064000"/>
          </a:xfrm>
          <a:prstGeom prst="rect">
            <a:avLst/>
          </a:prstGeom>
        </p:spPr>
      </p:pic>
      <p:pic>
        <p:nvPicPr>
          <p:cNvPr id="11" name="Picture 10" descr="A microscope view of various cells&#10;&#10;AI-generated content may be incorrect.">
            <a:extLst>
              <a:ext uri="{FF2B5EF4-FFF2-40B4-BE49-F238E27FC236}">
                <a16:creationId xmlns:a16="http://schemas.microsoft.com/office/drawing/2014/main" id="{8DC20DA8-A5B7-3F79-962B-E98657C16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8437" y="4278144"/>
            <a:ext cx="1944217" cy="2117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3B3713-715E-5F78-01AA-0F467E299E07}"/>
              </a:ext>
            </a:extLst>
          </p:cNvPr>
          <p:cNvSpPr txBox="1"/>
          <p:nvPr/>
        </p:nvSpPr>
        <p:spPr>
          <a:xfrm>
            <a:off x="10128448" y="6395866"/>
            <a:ext cx="1823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0" i="1" u="none" strike="noStrike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Coscinodiscu</a:t>
            </a:r>
            <a:r>
              <a:rPr lang="en-NZ" b="0" i="0" u="none" strike="noStrike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 </a:t>
            </a:r>
            <a:r>
              <a:rPr lang="en-NZ" b="0" i="0" u="none" strike="noStrike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C2BA8-295D-F66D-8258-86628CB8511D}"/>
              </a:ext>
            </a:extLst>
          </p:cNvPr>
          <p:cNvSpPr txBox="1"/>
          <p:nvPr/>
        </p:nvSpPr>
        <p:spPr>
          <a:xfrm>
            <a:off x="11249971" y="188640"/>
            <a:ext cx="338554" cy="402903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© Ben Offner, Stanley Bay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DAC5A-8A5C-5675-8EA5-DF390F410BE3}"/>
              </a:ext>
            </a:extLst>
          </p:cNvPr>
          <p:cNvSpPr txBox="1"/>
          <p:nvPr/>
        </p:nvSpPr>
        <p:spPr>
          <a:xfrm>
            <a:off x="8911788" y="4570592"/>
            <a:ext cx="338554" cy="90946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© NZMSC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9B2EC-20A0-A095-D51F-15ECC778F52A}"/>
              </a:ext>
            </a:extLst>
          </p:cNvPr>
          <p:cNvSpPr txBox="1"/>
          <p:nvPr/>
        </p:nvSpPr>
        <p:spPr>
          <a:xfrm>
            <a:off x="383389" y="4205936"/>
            <a:ext cx="338554" cy="212547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© Stanley Bay School</a:t>
            </a:r>
          </a:p>
        </p:txBody>
      </p:sp>
    </p:spTree>
    <p:extLst>
      <p:ext uri="{BB962C8B-B14F-4D97-AF65-F5344CB8AC3E}">
        <p14:creationId xmlns:p14="http://schemas.microsoft.com/office/powerpoint/2010/main" val="24350088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27DC-4DE3-AF6B-ABAD-4E4915F4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Settlement Plates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F1606-9495-37AC-FE00-1C3305018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9019645" y="2572342"/>
            <a:ext cx="2847746" cy="39528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ollage of plates with holes&#10;&#10;AI-generated content may be incorrect.">
            <a:extLst>
              <a:ext uri="{FF2B5EF4-FFF2-40B4-BE49-F238E27FC236}">
                <a16:creationId xmlns:a16="http://schemas.microsoft.com/office/drawing/2014/main" id="{6BA39FA4-497A-AA90-65D7-87E10515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28" y="3431544"/>
            <a:ext cx="7125572" cy="322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A54D2-BE67-DDF5-3B9D-CED2F0130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317" y="1374946"/>
            <a:ext cx="1585750" cy="225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60CC6-B2A1-4120-6668-F7317F895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437" y="543349"/>
            <a:ext cx="2839879" cy="3917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7EE6A-DD2E-F2A8-65BF-69A6CB139D6E}"/>
              </a:ext>
            </a:extLst>
          </p:cNvPr>
          <p:cNvSpPr txBox="1"/>
          <p:nvPr/>
        </p:nvSpPr>
        <p:spPr>
          <a:xfrm>
            <a:off x="85329" y="6609231"/>
            <a:ext cx="187546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9499514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5F05CA-0243-03BE-C889-2CFEC12752C5}"/>
              </a:ext>
            </a:extLst>
          </p:cNvPr>
          <p:cNvSpPr txBox="1"/>
          <p:nvPr/>
        </p:nvSpPr>
        <p:spPr>
          <a:xfrm>
            <a:off x="1487488" y="260648"/>
            <a:ext cx="964907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Monitoring Biological Communities – </a:t>
            </a:r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Subtidal</a:t>
            </a:r>
          </a:p>
        </p:txBody>
      </p:sp>
      <p:pic>
        <p:nvPicPr>
          <p:cNvPr id="5" name="Picture 4" descr="Fish swimming in the water&#10;&#10;Description automatically generated">
            <a:extLst>
              <a:ext uri="{FF2B5EF4-FFF2-40B4-BE49-F238E27FC236}">
                <a16:creationId xmlns:a16="http://schemas.microsoft.com/office/drawing/2014/main" id="{81E0E0EF-3AF8-7339-192C-8B1D430844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02" y="1262037"/>
            <a:ext cx="3217404" cy="53353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37ED1D-9620-9708-95EB-5859CA07E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9337" y="1875818"/>
            <a:ext cx="2430761" cy="19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metal object with a long arm and a long orange object with red circles&#10;&#10;Description automatically generated">
            <a:extLst>
              <a:ext uri="{FF2B5EF4-FFF2-40B4-BE49-F238E27FC236}">
                <a16:creationId xmlns:a16="http://schemas.microsoft.com/office/drawing/2014/main" id="{FBC62B33-BEAE-01CC-3916-9116A04A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804" y="1858755"/>
            <a:ext cx="3960440" cy="21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B77D7-8473-092D-11A5-F4A97861E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212" y="4450702"/>
            <a:ext cx="6537525" cy="214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28698-14AA-35A3-0238-D2FF939CEF74}"/>
              </a:ext>
            </a:extLst>
          </p:cNvPr>
          <p:cNvSpPr txBox="1"/>
          <p:nvPr/>
        </p:nvSpPr>
        <p:spPr>
          <a:xfrm>
            <a:off x="4151784" y="13035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Baited Underwater Camera (Go Pro in case)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FC646-FC66-42C0-536C-912E72061A22}"/>
              </a:ext>
            </a:extLst>
          </p:cNvPr>
          <p:cNvSpPr txBox="1"/>
          <p:nvPr/>
        </p:nvSpPr>
        <p:spPr>
          <a:xfrm rot="16200000">
            <a:off x="-689639" y="5366733"/>
            <a:ext cx="222446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Crown Copyright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BD241-04A2-B1CA-A071-F3AF1C1150C0}"/>
              </a:ext>
            </a:extLst>
          </p:cNvPr>
          <p:cNvSpPr txBox="1"/>
          <p:nvPr/>
        </p:nvSpPr>
        <p:spPr>
          <a:xfrm>
            <a:off x="9499940" y="3774382"/>
            <a:ext cx="90774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</a:t>
            </a:r>
            <a:r>
              <a:rPr lang="en-GB" sz="1000">
                <a:latin typeface="Verdana"/>
                <a:ea typeface="Verdana"/>
                <a:cs typeface="+mn-lt"/>
              </a:rPr>
              <a:t> </a:t>
            </a:r>
            <a:r>
              <a:rPr lang="en-GB" sz="1000">
                <a:latin typeface="Verdana"/>
                <a:ea typeface="Verdana"/>
              </a:rPr>
              <a:t>NZMSC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9D43A-2181-780A-7CA0-72619B5AD5D3}"/>
              </a:ext>
            </a:extLst>
          </p:cNvPr>
          <p:cNvSpPr txBox="1"/>
          <p:nvPr/>
        </p:nvSpPr>
        <p:spPr>
          <a:xfrm>
            <a:off x="6314145" y="3716195"/>
            <a:ext cx="121420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3410165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5265-96FB-C4AB-9218-14E7F68A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61856" cy="104765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How to get started…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E16D9-8110-88C5-13DE-A5AF64DA7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01489" cy="383811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>
                <a:latin typeface="Arial"/>
                <a:cs typeface="Arial"/>
              </a:rPr>
              <a:t>Hone </a:t>
            </a:r>
            <a:r>
              <a:rPr lang="en-US" b="1" dirty="0">
                <a:latin typeface="Arial"/>
                <a:cs typeface="Arial"/>
              </a:rPr>
              <a:t>observations skills  / </a:t>
            </a:r>
            <a:r>
              <a:rPr lang="en-US" dirty="0">
                <a:latin typeface="Arial"/>
                <a:cs typeface="Arial"/>
              </a:rPr>
              <a:t>science skills (classroom activities)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Arial"/>
                <a:cs typeface="Arial"/>
              </a:rPr>
              <a:t>Plan field trip </a:t>
            </a:r>
            <a:r>
              <a:rPr lang="en-US" dirty="0">
                <a:latin typeface="Arial"/>
                <a:cs typeface="Arial"/>
              </a:rPr>
              <a:t>to seashore / river (H&amp;S, tides)</a:t>
            </a:r>
          </a:p>
          <a:p>
            <a:pPr>
              <a:lnSpc>
                <a:spcPct val="160000"/>
              </a:lnSpc>
            </a:pPr>
            <a:r>
              <a:rPr lang="en-US" dirty="0" err="1">
                <a:latin typeface="Arial"/>
                <a:cs typeface="Arial"/>
              </a:rPr>
              <a:t>Organise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equipment</a:t>
            </a:r>
            <a:r>
              <a:rPr lang="en-US" dirty="0">
                <a:latin typeface="Arial"/>
                <a:cs typeface="Arial"/>
              </a:rPr>
              <a:t> (make, borrow, purchase)</a:t>
            </a:r>
          </a:p>
          <a:p>
            <a:pPr>
              <a:lnSpc>
                <a:spcPct val="160000"/>
              </a:lnSpc>
            </a:pPr>
            <a:r>
              <a:rPr lang="en-US" dirty="0">
                <a:latin typeface="Arial"/>
                <a:cs typeface="Arial"/>
              </a:rPr>
              <a:t>Collect </a:t>
            </a:r>
            <a:r>
              <a:rPr lang="en-US" b="1" dirty="0">
                <a:latin typeface="Arial"/>
                <a:cs typeface="Arial"/>
              </a:rPr>
              <a:t>baseline data </a:t>
            </a:r>
            <a:r>
              <a:rPr lang="en-US" dirty="0">
                <a:latin typeface="Arial"/>
                <a:cs typeface="Arial"/>
              </a:rPr>
              <a:t>(field trip) 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Arial"/>
                <a:cs typeface="Arial"/>
              </a:rPr>
              <a:t>Graph </a:t>
            </a:r>
            <a:r>
              <a:rPr lang="en-US" dirty="0">
                <a:latin typeface="Arial"/>
                <a:cs typeface="Arial"/>
              </a:rPr>
              <a:t>and</a:t>
            </a:r>
            <a:r>
              <a:rPr lang="en-US" b="1" dirty="0">
                <a:latin typeface="Arial"/>
                <a:cs typeface="Arial"/>
              </a:rPr>
              <a:t> compare </a:t>
            </a:r>
            <a:r>
              <a:rPr lang="en-US" dirty="0">
                <a:latin typeface="Arial"/>
                <a:cs typeface="Arial"/>
              </a:rPr>
              <a:t>data (investigate changes over time and  between regions)</a:t>
            </a:r>
          </a:p>
          <a:p>
            <a:pPr>
              <a:lnSpc>
                <a:spcPct val="160000"/>
              </a:lnSpc>
            </a:pPr>
            <a:r>
              <a:rPr lang="en-US" dirty="0">
                <a:latin typeface="Arial"/>
                <a:cs typeface="Arial"/>
              </a:rPr>
              <a:t>What does the data tell you?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C0F52-83A8-8359-D169-7EAAEE80B8BD}"/>
              </a:ext>
            </a:extLst>
          </p:cNvPr>
          <p:cNvSpPr txBox="1"/>
          <p:nvPr/>
        </p:nvSpPr>
        <p:spPr>
          <a:xfrm>
            <a:off x="3719736" y="5661249"/>
            <a:ext cx="7634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is environmental action!!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4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760" y="198965"/>
            <a:ext cx="792088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+mn-lt"/>
              </a:rPr>
              <a:t>Moving beyond data donation…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446213"/>
          <a:ext cx="5810250" cy="410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343907" imgH="8019809" progId="AcroExch.Document.7">
                  <p:embed/>
                </p:oleObj>
              </mc:Choice>
              <mc:Fallback>
                <p:oleObj name="Acrobat Document" r:id="rId3" imgW="11343907" imgH="8019809" progId="AcroExch.Document.7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1446213"/>
                        <a:ext cx="5810250" cy="410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E32539-A1A4-0A4B-90F9-AB710609A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1" y="4136751"/>
            <a:ext cx="4758267" cy="2523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B3963-D76F-7744-B288-077BE50FC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47"/>
          <a:stretch>
            <a:fillRect/>
          </a:stretch>
        </p:blipFill>
        <p:spPr>
          <a:xfrm>
            <a:off x="760353" y="134056"/>
            <a:ext cx="2376267" cy="3851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05509-CA50-3A91-42C5-962A0F1B6EDC}"/>
              </a:ext>
            </a:extLst>
          </p:cNvPr>
          <p:cNvSpPr txBox="1"/>
          <p:nvPr/>
        </p:nvSpPr>
        <p:spPr>
          <a:xfrm>
            <a:off x="6850669" y="5968857"/>
            <a:ext cx="485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+mj-lt"/>
              </a:rPr>
              <a:t>Asking questions of local relevance…</a:t>
            </a:r>
          </a:p>
        </p:txBody>
      </p:sp>
    </p:spTree>
    <p:extLst>
      <p:ext uri="{BB962C8B-B14F-4D97-AF65-F5344CB8AC3E}">
        <p14:creationId xmlns:p14="http://schemas.microsoft.com/office/powerpoint/2010/main" val="2993474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FE68BE-08BD-63F8-9588-2EE68083B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986912"/>
            <a:ext cx="4843796" cy="5062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DC20C-7295-45DE-D63E-D5546F65C226}"/>
              </a:ext>
            </a:extLst>
          </p:cNvPr>
          <p:cNvSpPr txBox="1"/>
          <p:nvPr/>
        </p:nvSpPr>
        <p:spPr>
          <a:xfrm>
            <a:off x="6351689" y="6096500"/>
            <a:ext cx="5905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hlinkClick r:id="rId4"/>
              </a:rPr>
              <a:t>https://www.rnz.co.nz/news/national/519486/primary-pupils-on-quest-to-protect-marine-area-around-worser-bay-boating-club</a:t>
            </a:r>
            <a:endParaRPr lang="en-US" sz="800"/>
          </a:p>
          <a:p>
            <a:endParaRPr lang="en-US" sz="8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F067A0-941D-CDE1-55EF-27BE13626B43}"/>
              </a:ext>
            </a:extLst>
          </p:cNvPr>
          <p:cNvSpPr txBox="1">
            <a:spLocks/>
          </p:cNvSpPr>
          <p:nvPr/>
        </p:nvSpPr>
        <p:spPr>
          <a:xfrm>
            <a:off x="311965" y="1244946"/>
            <a:ext cx="6167210" cy="30481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US" sz="2400" dirty="0">
                <a:latin typeface="Arial"/>
                <a:cs typeface="Arial"/>
              </a:rPr>
              <a:t>Explore partnerships and collaboration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1600" i="1" dirty="0">
                <a:latin typeface="Arial"/>
                <a:cs typeface="Arial"/>
              </a:rPr>
              <a:t>(e.g. NZMSC, Yachting NZ </a:t>
            </a:r>
            <a:r>
              <a:rPr lang="en-US" sz="1600" i="1" dirty="0" err="1">
                <a:latin typeface="Arial"/>
                <a:cs typeface="Arial"/>
              </a:rPr>
              <a:t>Moanamana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err="1">
                <a:latin typeface="Arial"/>
                <a:cs typeface="Arial"/>
              </a:rPr>
              <a:t>Programme</a:t>
            </a:r>
            <a:r>
              <a:rPr lang="en-US" sz="1600" i="1" dirty="0">
                <a:latin typeface="Arial"/>
                <a:cs typeface="Arial"/>
              </a:rPr>
              <a:t>, White Bait Connections / EMR)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latin typeface="Arial"/>
                <a:cs typeface="Arial"/>
              </a:rPr>
              <a:t>Connect with local experts and share data </a:t>
            </a: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(e.g. science organizations, local councils &amp; citizen science projects)</a:t>
            </a:r>
            <a:endParaRPr lang="en-US" sz="1600" i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>
              <a:spcBef>
                <a:spcPts val="1600"/>
              </a:spcBef>
            </a:pPr>
            <a:r>
              <a:rPr lang="en-US" sz="2400" dirty="0">
                <a:latin typeface="Arial"/>
                <a:cs typeface="Arial"/>
              </a:rPr>
              <a:t>Engage with community events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(e.g. catchment group planting days)</a:t>
            </a:r>
            <a:endParaRPr lang="en-US" sz="1600" i="1" dirty="0">
              <a:latin typeface="Arial"/>
              <a:cs typeface="Arial"/>
            </a:endParaRPr>
          </a:p>
          <a:p>
            <a:pPr>
              <a:spcBef>
                <a:spcPts val="1600"/>
              </a:spcBef>
            </a:pPr>
            <a:r>
              <a:rPr lang="en-US" sz="2400" dirty="0">
                <a:latin typeface="Arial"/>
                <a:cs typeface="Arial"/>
              </a:rPr>
              <a:t>Raise awareness </a:t>
            </a:r>
            <a:r>
              <a:rPr lang="en-US" sz="2400" dirty="0">
                <a:ea typeface="+mn-lt"/>
                <a:cs typeface="+mn-lt"/>
              </a:rPr>
              <a:t>– </a:t>
            </a:r>
            <a:r>
              <a:rPr lang="en-US" sz="2400" dirty="0">
                <a:latin typeface="Arial"/>
                <a:cs typeface="Arial"/>
              </a:rPr>
              <a:t>share your stories   </a:t>
            </a:r>
            <a:r>
              <a:rPr lang="en-US" sz="1600" i="1" dirty="0">
                <a:latin typeface="Arial"/>
                <a:cs typeface="Arial"/>
              </a:rPr>
              <a:t>(e.g. newspaper, social media)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4AAA9-E615-7715-29EA-0A1BDE8FCC81}"/>
              </a:ext>
            </a:extLst>
          </p:cNvPr>
          <p:cNvSpPr txBox="1"/>
          <p:nvPr/>
        </p:nvSpPr>
        <p:spPr>
          <a:xfrm>
            <a:off x="551384" y="225870"/>
            <a:ext cx="3443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Next Steps…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BE3D6-30E4-AC4A-EB45-CDBA3E2A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331" y="4822225"/>
            <a:ext cx="1336376" cy="1487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DFC54-B115-A3EC-678C-0CAEB9DB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28" y="4800058"/>
            <a:ext cx="1523774" cy="1509262"/>
          </a:xfrm>
          <a:prstGeom prst="rect">
            <a:avLst/>
          </a:prstGeom>
        </p:spPr>
      </p:pic>
      <p:pic>
        <p:nvPicPr>
          <p:cNvPr id="11" name="Picture 10" descr="A white starfish and blue text&#10;&#10;Description automatically generated">
            <a:extLst>
              <a:ext uri="{FF2B5EF4-FFF2-40B4-BE49-F238E27FC236}">
                <a16:creationId xmlns:a16="http://schemas.microsoft.com/office/drawing/2014/main" id="{E27069D3-F220-0D5C-46A7-9566DA54DF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61" y="4837540"/>
            <a:ext cx="1471780" cy="1471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728751-2B95-7D58-B782-1A20C5D0AD2B}"/>
              </a:ext>
            </a:extLst>
          </p:cNvPr>
          <p:cNvSpPr txBox="1"/>
          <p:nvPr/>
        </p:nvSpPr>
        <p:spPr>
          <a:xfrm rot="5400000">
            <a:off x="11314043" y="5391978"/>
            <a:ext cx="112367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RNZ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5600" y="0"/>
            <a:ext cx="2659379" cy="6892290"/>
          </a:xfrm>
          <a:custGeom>
            <a:avLst/>
            <a:gdLst/>
            <a:ahLst/>
            <a:cxnLst/>
            <a:rect l="l" t="t" r="r" b="b"/>
            <a:pathLst>
              <a:path w="10237078" h="10338435">
                <a:moveTo>
                  <a:pt x="0" y="0"/>
                </a:moveTo>
                <a:lnTo>
                  <a:pt x="10237077" y="0"/>
                </a:lnTo>
                <a:lnTo>
                  <a:pt x="10237077" y="10338435"/>
                </a:lnTo>
                <a:lnTo>
                  <a:pt x="0" y="1033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2669291" y="1895"/>
            <a:ext cx="9696400" cy="7221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28"/>
              </a:lnSpc>
            </a:pPr>
            <a:r>
              <a:rPr lang="en-US" sz="4000" b="1">
                <a:latin typeface="Calibri" panose="020F0502020204030204" pitchFamily="34" charset="0"/>
                <a:ea typeface="Outfit Bold"/>
                <a:cs typeface="Calibri" panose="020F0502020204030204" pitchFamily="34" charset="0"/>
                <a:sym typeface="Outfit Bold"/>
              </a:rPr>
              <a:t>Can we grow </a:t>
            </a:r>
            <a:r>
              <a:rPr lang="en-US" sz="4000" b="1" i="1">
                <a:latin typeface="Calibri" panose="020F0502020204030204" pitchFamily="34" charset="0"/>
                <a:ea typeface="Outfit Bold"/>
                <a:cs typeface="Calibri" panose="020F0502020204030204" pitchFamily="34" charset="0"/>
                <a:sym typeface="Outfit Bold"/>
              </a:rPr>
              <a:t>Environmental Citizens</a:t>
            </a:r>
            <a:r>
              <a:rPr lang="en-US" sz="4000" b="1">
                <a:latin typeface="Calibri" panose="020F0502020204030204" pitchFamily="34" charset="0"/>
                <a:ea typeface="Outfit Bold"/>
                <a:cs typeface="Calibri" panose="020F0502020204030204" pitchFamily="34" charset="0"/>
                <a:sym typeface="Outfit 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59129" y="927205"/>
            <a:ext cx="8899191" cy="4629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>
                <a:latin typeface="Calibri"/>
                <a:ea typeface="Calibri"/>
                <a:cs typeface="Calibri"/>
              </a:rPr>
              <a:t>Collective purpose  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Shared questions / interest provides motivation for further monitoring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Facilitation supports local application of tools </a:t>
            </a:r>
          </a:p>
          <a:p>
            <a:pPr lvl="1"/>
            <a:endParaRPr lang="en-GB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2400" b="1" dirty="0">
                <a:latin typeface="Calibri"/>
                <a:ea typeface="Times New Roman" panose="02020603050405020304" pitchFamily="18" charset="0"/>
                <a:cs typeface="Calibri"/>
              </a:rPr>
              <a:t>Place-based  </a:t>
            </a:r>
            <a:r>
              <a:rPr lang="en-GB" b="1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endParaRPr lang="en-GB" b="1" i="1" dirty="0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GB" sz="2000" kern="100" dirty="0">
                <a:effectLst/>
                <a:latin typeface="Calibri"/>
                <a:ea typeface="Calibri"/>
                <a:cs typeface="Calibri"/>
              </a:rPr>
              <a:t>Project provides a reason to engage with their local environment 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/>
                <a:ea typeface="Times New Roman" panose="02020603050405020304" pitchFamily="18" charset="0"/>
                <a:cs typeface="Calibri"/>
              </a:rPr>
              <a:t>Local relevance increases motivation to engage in environmental citizenship behaviours.</a:t>
            </a:r>
            <a:r>
              <a:rPr lang="en-GB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</a:p>
          <a:p>
            <a:pPr marL="304800" lvl="1"/>
            <a:endParaRPr lang="en-US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/>
                <a:ea typeface="Calibri"/>
                <a:cs typeface="Calibri"/>
              </a:rPr>
              <a:t>Networks for learning and questioning     </a:t>
            </a:r>
            <a:endParaRPr lang="en-US" sz="2400" b="1" i="1" dirty="0">
              <a:latin typeface="Calibri"/>
              <a:ea typeface="Calibri"/>
              <a:cs typeface="Calibri"/>
            </a:endParaRP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NZ" sz="2000" dirty="0">
                <a:latin typeface="Calibri"/>
                <a:ea typeface="Times New Roman" panose="02020603050405020304" pitchFamily="18" charset="0"/>
                <a:cs typeface="Calibri"/>
              </a:rPr>
              <a:t>Connecting data with larger environmental issues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r>
              <a:rPr lang="en-NZ" sz="2000" dirty="0">
                <a:latin typeface="Calibri"/>
                <a:ea typeface="Calibri"/>
                <a:cs typeface="Calibri"/>
              </a:rPr>
              <a:t>opportunity for participants to extend and grow involvement</a:t>
            </a:r>
          </a:p>
          <a:p>
            <a:pPr marL="533400" lvl="1" indent="-228600">
              <a:buFont typeface="Arial" panose="020B0604020202020204" pitchFamily="34" charset="0"/>
              <a:buChar char="•"/>
            </a:pPr>
            <a:endParaRPr lang="en-N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lvl="1" indent="-228600">
              <a:buFont typeface="Arial" panose="020B0604020202020204" pitchFamily="34" charset="0"/>
              <a:buChar char="•"/>
            </a:pPr>
            <a:endParaRPr lang="en-NZ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6"/>
              </a:lnSpc>
            </a:pPr>
            <a:endParaRPr lang="en-US" sz="2075">
              <a:solidFill>
                <a:srgbClr val="E6E7E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D59F3-26EC-2816-8FE2-EE709BD15C1E}"/>
              </a:ext>
            </a:extLst>
          </p:cNvPr>
          <p:cNvSpPr txBox="1"/>
          <p:nvPr/>
        </p:nvSpPr>
        <p:spPr>
          <a:xfrm>
            <a:off x="2855640" y="5039946"/>
            <a:ext cx="6903980" cy="147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i="1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Students understand the </a:t>
            </a:r>
            <a:r>
              <a:rPr lang="en-US" sz="2800" b="1" i="1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value of a healthy ecosystem </a:t>
            </a:r>
            <a:r>
              <a:rPr lang="en-US" sz="2800" i="1">
                <a:solidFill>
                  <a:srgbClr val="0070C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and how they can participate in conservation action!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6EA65-95EE-74A5-806D-B6BCDAA41B65}"/>
              </a:ext>
            </a:extLst>
          </p:cNvPr>
          <p:cNvSpPr txBox="1"/>
          <p:nvPr/>
        </p:nvSpPr>
        <p:spPr>
          <a:xfrm rot="-5400000">
            <a:off x="994026" y="5219478"/>
            <a:ext cx="286117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Verdana"/>
                <a:ea typeface="Verdana"/>
              </a:rPr>
              <a:t>© Marine metre2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" y="3701"/>
            <a:ext cx="9139064" cy="6854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0" y="0"/>
            <a:ext cx="5053020" cy="1336956"/>
          </a:xfrm>
        </p:spPr>
        <p:txBody>
          <a:bodyPr>
            <a:normAutofit/>
          </a:bodyPr>
          <a:lstStyle/>
          <a:p>
            <a:r>
              <a:rPr lang="mi-NZ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 touch...</a:t>
            </a:r>
            <a:endParaRPr lang="en-NZ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7B425-BE08-D8B9-25C9-8052E714A74C}"/>
              </a:ext>
            </a:extLst>
          </p:cNvPr>
          <p:cNvSpPr txBox="1"/>
          <p:nvPr/>
        </p:nvSpPr>
        <p:spPr>
          <a:xfrm>
            <a:off x="9336360" y="182794"/>
            <a:ext cx="27363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marine.ac.nz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mm2.net.nz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cpss.org.nz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sally.carson@otago.ac.nz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/>
          </a:p>
          <a:p>
            <a:endParaRPr lang="en-US"/>
          </a:p>
        </p:txBody>
      </p:sp>
      <p:pic>
        <p:nvPicPr>
          <p:cNvPr id="9" name="Picture 8" descr="Several brochures with images of sea creatures&#10;&#10;Description automatically generated">
            <a:extLst>
              <a:ext uri="{FF2B5EF4-FFF2-40B4-BE49-F238E27FC236}">
                <a16:creationId xmlns:a16="http://schemas.microsoft.com/office/drawing/2014/main" id="{FDB3DA49-51C7-0F47-E0DC-2C7AF76C5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299" y="4409955"/>
            <a:ext cx="2844800" cy="1856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45D56-2332-CDC6-845B-4C3426AB8473}"/>
              </a:ext>
            </a:extLst>
          </p:cNvPr>
          <p:cNvSpPr txBox="1"/>
          <p:nvPr/>
        </p:nvSpPr>
        <p:spPr>
          <a:xfrm rot="5400000">
            <a:off x="8208786" y="693082"/>
            <a:ext cx="16225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42623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81" y="240387"/>
            <a:ext cx="4824536" cy="86409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B0F0"/>
                </a:solidFill>
                <a:latin typeface="Arial"/>
                <a:cs typeface="Arial"/>
              </a:rPr>
              <a:t>Hands-on science</a:t>
            </a:r>
          </a:p>
        </p:txBody>
      </p:sp>
      <p:pic>
        <p:nvPicPr>
          <p:cNvPr id="6" name="Picture 20" descr="MS logo.bmp                                                    00074462Macintosh HD                   C017E870: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10560496" y="260649"/>
            <a:ext cx="1387980" cy="6535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3" y="1844824"/>
            <a:ext cx="4159357" cy="2772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8233B-67D4-2444-BC45-0A4C41B65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06" y="1052526"/>
            <a:ext cx="3280234" cy="2460177"/>
          </a:xfrm>
          <a:prstGeom prst="rect">
            <a:avLst/>
          </a:prstGeom>
        </p:spPr>
      </p:pic>
      <p:pic>
        <p:nvPicPr>
          <p:cNvPr id="17" name="Picture 9" descr="Richard puppets.JPG                                            00050447Macintosh HD                   B192CB2C:">
            <a:extLst>
              <a:ext uri="{FF2B5EF4-FFF2-40B4-BE49-F238E27FC236}">
                <a16:creationId xmlns:a16="http://schemas.microsoft.com/office/drawing/2014/main" id="{964DBEEF-6AD6-6945-9020-51C97D94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4956517" y="188640"/>
            <a:ext cx="2707144" cy="203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30E60-A659-C348-84FB-B1A9E47FD42F}"/>
              </a:ext>
            </a:extLst>
          </p:cNvPr>
          <p:cNvSpPr txBox="1"/>
          <p:nvPr/>
        </p:nvSpPr>
        <p:spPr>
          <a:xfrm>
            <a:off x="3195735" y="6488668"/>
            <a:ext cx="242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Authentic 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9039D6-1AB3-F2E3-688D-B9B79601AF1D}"/>
              </a:ext>
            </a:extLst>
          </p:cNvPr>
          <p:cNvSpPr txBox="1"/>
          <p:nvPr/>
        </p:nvSpPr>
        <p:spPr>
          <a:xfrm>
            <a:off x="831776" y="3612271"/>
            <a:ext cx="3760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Enriching Local Curriculum</a:t>
            </a:r>
          </a:p>
        </p:txBody>
      </p:sp>
      <p:pic>
        <p:nvPicPr>
          <p:cNvPr id="10" name="Picture 9" descr="A group of people looking at a fish tank&#10;&#10;Description automatically generated with medium confidence">
            <a:extLst>
              <a:ext uri="{FF2B5EF4-FFF2-40B4-BE49-F238E27FC236}">
                <a16:creationId xmlns:a16="http://schemas.microsoft.com/office/drawing/2014/main" id="{0C2AA2D5-9124-35EA-12AA-017B1E7D42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6623" y="3786491"/>
            <a:ext cx="2520280" cy="2525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62C37F-2827-EE26-04EF-A0F56FF6A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07" y="1101617"/>
            <a:ext cx="3384376" cy="2453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14A727-DC8D-1077-DB9D-13863C3DD10D}"/>
              </a:ext>
            </a:extLst>
          </p:cNvPr>
          <p:cNvSpPr txBox="1"/>
          <p:nvPr/>
        </p:nvSpPr>
        <p:spPr>
          <a:xfrm>
            <a:off x="6146430" y="4700502"/>
            <a:ext cx="2513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Field and laboratory </a:t>
            </a:r>
          </a:p>
        </p:txBody>
      </p:sp>
      <p:pic>
        <p:nvPicPr>
          <p:cNvPr id="15" name="Picture 26" descr="squid dissection2.JPG                                          00000044MM Backup Images 15-8-03       00000000: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6096000" y="5173402"/>
            <a:ext cx="2453052" cy="1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A group of people on a boat&#10;&#10;Description automatically generated">
            <a:extLst>
              <a:ext uri="{FF2B5EF4-FFF2-40B4-BE49-F238E27FC236}">
                <a16:creationId xmlns:a16="http://schemas.microsoft.com/office/drawing/2014/main" id="{42D0A51C-EA7A-9755-A230-D8F033D036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878" y="4320334"/>
            <a:ext cx="2843808" cy="213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94DE8-A2BF-4D10-F991-02DA13AA47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720000">
            <a:off x="429464" y="4155645"/>
            <a:ext cx="1804823" cy="2553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399F4-B0FD-1F31-A8EF-FB2946588F58}"/>
              </a:ext>
            </a:extLst>
          </p:cNvPr>
          <p:cNvSpPr txBox="1"/>
          <p:nvPr/>
        </p:nvSpPr>
        <p:spPr>
          <a:xfrm>
            <a:off x="8530859" y="632094"/>
            <a:ext cx="196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Place-based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A04BC-B6F5-4935-84FD-404FA282029F}"/>
              </a:ext>
            </a:extLst>
          </p:cNvPr>
          <p:cNvSpPr txBox="1"/>
          <p:nvPr/>
        </p:nvSpPr>
        <p:spPr>
          <a:xfrm>
            <a:off x="9083178" y="6279123"/>
            <a:ext cx="2954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www.marine.ac.nz</a:t>
            </a:r>
            <a:endParaRPr lang="en-US" sz="24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5162B-8774-1788-7C6C-6DAC3DF0E58A}"/>
              </a:ext>
            </a:extLst>
          </p:cNvPr>
          <p:cNvSpPr txBox="1"/>
          <p:nvPr/>
        </p:nvSpPr>
        <p:spPr>
          <a:xfrm>
            <a:off x="11806982" y="3879023"/>
            <a:ext cx="338554" cy="2336382"/>
          </a:xfrm>
          <a:prstGeom prst="rect">
            <a:avLst/>
          </a:prstGeom>
          <a:noFill/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en-US" sz="1000">
                <a:latin typeface="Verdana"/>
                <a:ea typeface="Verdana"/>
                <a:cs typeface="Arial"/>
              </a:rPr>
              <a:t>© NZMSC</a:t>
            </a:r>
          </a:p>
        </p:txBody>
      </p:sp>
    </p:spTree>
    <p:extLst>
      <p:ext uri="{BB962C8B-B14F-4D97-AF65-F5344CB8AC3E}">
        <p14:creationId xmlns:p14="http://schemas.microsoft.com/office/powerpoint/2010/main" val="326715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95701" y="-123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695400" y="476673"/>
            <a:ext cx="7776864" cy="13849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rgbClr val="051F34"/>
                </a:solidFill>
                <a:ea typeface="Outfit Bold"/>
                <a:cs typeface="Outfit Bold"/>
                <a:sym typeface="Outfit Bold"/>
              </a:rPr>
              <a:t> </a:t>
            </a:r>
            <a:r>
              <a:rPr lang="en-US" sz="5400" b="1">
                <a:solidFill>
                  <a:srgbClr val="051F34"/>
                </a:solidFill>
                <a:latin typeface="Arial" panose="020B0604020202020204" pitchFamily="34" charset="0"/>
                <a:ea typeface="Outfit Bold"/>
                <a:cs typeface="Arial" panose="020B0604020202020204" pitchFamily="34" charset="0"/>
                <a:sym typeface="Outfit Bold"/>
              </a:rPr>
              <a:t>Monitoring the Moana</a:t>
            </a:r>
          </a:p>
          <a:p>
            <a:r>
              <a:rPr lang="en-US" sz="3600" i="1">
                <a:solidFill>
                  <a:srgbClr val="051F34"/>
                </a:solidFill>
                <a:latin typeface="Arial"/>
                <a:ea typeface="Outfit Bold"/>
                <a:cs typeface="Arial"/>
                <a:sym typeface="Outfit Bold"/>
              </a:rPr>
              <a:t>	</a:t>
            </a:r>
            <a:r>
              <a:rPr lang="en-US" sz="3600">
                <a:solidFill>
                  <a:srgbClr val="051F34"/>
                </a:solidFill>
                <a:ea typeface="+mn-lt"/>
                <a:cs typeface="+mn-lt"/>
                <a:sym typeface="Outfit Bold"/>
              </a:rPr>
              <a:t>– </a:t>
            </a:r>
            <a:r>
              <a:rPr lang="en-US" sz="3600" i="1">
                <a:solidFill>
                  <a:srgbClr val="051F34"/>
                </a:solidFill>
                <a:latin typeface="Arial"/>
                <a:ea typeface="Outfit Bold"/>
                <a:cs typeface="Arial"/>
                <a:sym typeface="Outfit Bold"/>
              </a:rPr>
              <a:t>Participatory Science Methods</a:t>
            </a:r>
            <a:endParaRPr lang="en-US" sz="3600" i="1">
              <a:solidFill>
                <a:srgbClr val="051F34"/>
              </a:solidFill>
              <a:latin typeface="Arial"/>
              <a:ea typeface="Outfit Bold"/>
              <a:cs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7408" y="2338341"/>
            <a:ext cx="8923185" cy="3218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98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Why should we </a:t>
            </a:r>
            <a:r>
              <a:rPr lang="en-US" sz="2800" b="1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care</a:t>
            </a: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 about the moana?</a:t>
            </a:r>
          </a:p>
          <a:p>
            <a:pPr marL="457200" indent="-457200">
              <a:lnSpc>
                <a:spcPts val="4598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What can we do to care for our moana?</a:t>
            </a:r>
          </a:p>
          <a:p>
            <a:pPr marL="914400" lvl="1" indent="-457200">
              <a:lnSpc>
                <a:spcPts val="4598"/>
              </a:lnSpc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Measure</a:t>
            </a: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 </a:t>
            </a:r>
            <a:r>
              <a:rPr lang="en-US" sz="2800" b="1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environmental conditions</a:t>
            </a:r>
          </a:p>
          <a:p>
            <a:pPr marL="914400" lvl="1" indent="-457200">
              <a:lnSpc>
                <a:spcPts val="4598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Monitor</a:t>
            </a: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 </a:t>
            </a:r>
            <a:r>
              <a:rPr lang="en-US" sz="2800" b="1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biological communities</a:t>
            </a:r>
          </a:p>
          <a:p>
            <a:pPr marL="457200" indent="-457200">
              <a:lnSpc>
                <a:spcPts val="4598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ea typeface="Outfit Semi-Bold"/>
                <a:cs typeface="Arial" panose="020B0604020202020204" pitchFamily="34" charset="0"/>
                <a:sym typeface="Outfit Semi-Bold"/>
              </a:rPr>
              <a:t>How to get started?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F029E-CEBE-D1D8-9E3F-29FE4762E54C}"/>
              </a:ext>
            </a:extLst>
          </p:cNvPr>
          <p:cNvSpPr txBox="1"/>
          <p:nvPr/>
        </p:nvSpPr>
        <p:spPr>
          <a:xfrm rot="5400000">
            <a:off x="633000" y="5708311"/>
            <a:ext cx="338554" cy="1692024"/>
          </a:xfrm>
          <a:prstGeom prst="rect">
            <a:avLst/>
          </a:prstGeom>
          <a:noFill/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en-US" sz="1000">
                <a:latin typeface="Verdana"/>
                <a:ea typeface="Verdana"/>
              </a:rPr>
              <a:t>© Marine metre2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the world&#10;&#10;AI-generated content may be incorrect.">
            <a:extLst>
              <a:ext uri="{FF2B5EF4-FFF2-40B4-BE49-F238E27FC236}">
                <a16:creationId xmlns:a16="http://schemas.microsoft.com/office/drawing/2014/main" id="{E38C19F3-61FD-33BD-C3D4-CF2BC8586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508" y="385719"/>
            <a:ext cx="6085116" cy="6080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A5634-2273-6BA6-021E-5B4900D1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90" y="365125"/>
            <a:ext cx="567215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Our Planet is Blue…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0663D-BEAB-29B5-E502-4B32175D5AD6}"/>
              </a:ext>
            </a:extLst>
          </p:cNvPr>
          <p:cNvSpPr txBox="1"/>
          <p:nvPr/>
        </p:nvSpPr>
        <p:spPr>
          <a:xfrm>
            <a:off x="792159" y="1718910"/>
            <a:ext cx="434636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ocean influences our climate, history, culture, economy and our daily lives</a:t>
            </a:r>
            <a:r>
              <a:rPr lang="en-US" sz="2000" dirty="0">
                <a:latin typeface="Arial"/>
                <a:cs typeface="Arial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806A8-EA07-5B71-DDF2-CB6DB3DAEDC2}"/>
              </a:ext>
            </a:extLst>
          </p:cNvPr>
          <p:cNvSpPr txBox="1"/>
          <p:nvPr/>
        </p:nvSpPr>
        <p:spPr>
          <a:xfrm>
            <a:off x="783081" y="4797152"/>
            <a:ext cx="433995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FF66"/>
              </a:buClr>
            </a:pPr>
            <a:r>
              <a:rPr lang="en-US" altLang="en-US" sz="2000" i="1" dirty="0">
                <a:latin typeface="Arial"/>
                <a:cs typeface="Arial"/>
              </a:rPr>
              <a:t>~70% of the world’s population live within 60 km of the coastline.</a:t>
            </a:r>
          </a:p>
          <a:p>
            <a:pPr eaLnBrk="1" hangingPunct="1">
              <a:spcBef>
                <a:spcPct val="50000"/>
              </a:spcBef>
              <a:buClr>
                <a:srgbClr val="FFFF66"/>
              </a:buClr>
            </a:pPr>
            <a:r>
              <a:rPr lang="en-US" altLang="en-US" sz="2000" i="1" dirty="0">
                <a:latin typeface="Arial"/>
                <a:cs typeface="Arial"/>
              </a:rPr>
              <a:t>Some 1 billion people rely on the sea as a major source of protein.</a:t>
            </a:r>
            <a:endParaRPr lang="en-US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2839-0AC6-75E3-B65F-5552B626313D}"/>
              </a:ext>
            </a:extLst>
          </p:cNvPr>
          <p:cNvSpPr txBox="1"/>
          <p:nvPr/>
        </p:nvSpPr>
        <p:spPr>
          <a:xfrm>
            <a:off x="10106834" y="6223250"/>
            <a:ext cx="19443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TUBS, </a:t>
            </a:r>
            <a:r>
              <a:rPr lang="en-GB" sz="1000">
                <a:latin typeface="Verdana"/>
                <a:ea typeface="Verdana"/>
                <a:hlinkClick r:id="rId3"/>
              </a:rPr>
              <a:t>CC BY-SA 3.0</a:t>
            </a:r>
            <a:endParaRPr lang="en-GB" sz="10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2356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0CA7EB9-7EB0-5B34-CF0F-2C1425EA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59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918E0-A46F-5774-3F74-B4BE5E9C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862" y="3175"/>
            <a:ext cx="4453060" cy="2261862"/>
          </a:xfrm>
        </p:spPr>
        <p:txBody>
          <a:bodyPr>
            <a:normAutofit/>
          </a:bodyPr>
          <a:lstStyle/>
          <a:p>
            <a:r>
              <a:rPr lang="en-US" altLang="en-US" sz="4000" b="1">
                <a:latin typeface="Arial"/>
                <a:ea typeface="ＭＳ Ｐゴシック"/>
                <a:cs typeface="Arial"/>
              </a:rPr>
              <a:t>New Zealand’s </a:t>
            </a:r>
            <a:br>
              <a:rPr lang="en-US" altLang="en-US" sz="4000" b="1">
                <a:latin typeface="Arial"/>
                <a:ea typeface="ＭＳ Ｐゴシック"/>
                <a:cs typeface="Arial"/>
              </a:rPr>
            </a:br>
            <a:r>
              <a:rPr lang="en-US" altLang="en-US" sz="4000" b="1">
                <a:latin typeface="Arial"/>
                <a:ea typeface="ＭＳ Ｐゴシック"/>
                <a:cs typeface="Arial"/>
              </a:rPr>
              <a:t>ocean is big!</a:t>
            </a:r>
            <a:endParaRPr lang="en-US" sz="4000"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DDAF1-2322-8580-B9F8-0B363160B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363" y="1916832"/>
            <a:ext cx="3822189" cy="37427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NZ has &gt; 15,000 km of coastline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NZ’s marine territory is one of largest in the world 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Subtropical to subantarctic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Sheltered </a:t>
            </a:r>
            <a:r>
              <a:rPr lang="en-US" altLang="en-US" sz="200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harbours</a:t>
            </a: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 deep canyons</a:t>
            </a:r>
          </a:p>
          <a:p>
            <a:pPr>
              <a:spcAft>
                <a:spcPts val="600"/>
              </a:spcAft>
            </a:pPr>
            <a:r>
              <a:rPr lang="en-US" altLang="en-US" sz="2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&lt;1% protected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49CF-A529-274B-5BA5-244D3358B40C}"/>
              </a:ext>
            </a:extLst>
          </p:cNvPr>
          <p:cNvSpPr txBox="1"/>
          <p:nvPr/>
        </p:nvSpPr>
        <p:spPr>
          <a:xfrm>
            <a:off x="7395216" y="5469505"/>
            <a:ext cx="444770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Celebrate our coastal environment and actively care for it!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A3D7C-4264-DF3E-AC61-FA3E8D7DBCD7}"/>
              </a:ext>
            </a:extLst>
          </p:cNvPr>
          <p:cNvSpPr txBox="1"/>
          <p:nvPr/>
        </p:nvSpPr>
        <p:spPr>
          <a:xfrm rot="5400000" flipH="1">
            <a:off x="7392923" y="5680883"/>
            <a:ext cx="492443" cy="2175831"/>
          </a:xfrm>
          <a:prstGeom prst="rect">
            <a:avLst/>
          </a:prstGeom>
          <a:noFill/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en-US" sz="1000">
                <a:latin typeface="Verdana"/>
                <a:ea typeface="Verdana"/>
              </a:rPr>
              <a:t>© NIWA, </a:t>
            </a:r>
            <a:r>
              <a:rPr lang="en-GB" sz="1000">
                <a:latin typeface="Verdana"/>
                <a:ea typeface="+mn-lt"/>
                <a:cs typeface="+mn-lt"/>
                <a:hlinkClick r:id="rId4"/>
              </a:rPr>
              <a:t>CC BY 4.0</a:t>
            </a:r>
            <a:endParaRPr lang="en-US" sz="1000">
              <a:latin typeface="Verdana"/>
              <a:ea typeface="Verdana"/>
            </a:endParaRPr>
          </a:p>
          <a:p>
            <a:endParaRPr lang="en-US" sz="10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7484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A068E-28A2-8E48-BEEF-27AE218B0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" y="0"/>
            <a:ext cx="12192000" cy="69573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F34547-7F50-B2C8-3E04-50B3C3C1C0B3}"/>
              </a:ext>
            </a:extLst>
          </p:cNvPr>
          <p:cNvSpPr/>
          <p:nvPr/>
        </p:nvSpPr>
        <p:spPr>
          <a:xfrm>
            <a:off x="7200800" y="5877272"/>
            <a:ext cx="4583832" cy="8171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160A6-86FA-714D-85E5-B2679D52C7E4}"/>
              </a:ext>
            </a:extLst>
          </p:cNvPr>
          <p:cNvSpPr txBox="1"/>
          <p:nvPr/>
        </p:nvSpPr>
        <p:spPr>
          <a:xfrm>
            <a:off x="191344" y="163568"/>
            <a:ext cx="913272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17,000 marine species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10% global marine biodiversity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Half only found in NZ waters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Over 4,000 still undescribed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4CBE2-86EA-23C7-8202-2AE61C63DB89}"/>
              </a:ext>
            </a:extLst>
          </p:cNvPr>
          <p:cNvSpPr txBox="1"/>
          <p:nvPr/>
        </p:nvSpPr>
        <p:spPr>
          <a:xfrm>
            <a:off x="7200800" y="5899464"/>
            <a:ext cx="4583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environmental awareness </a:t>
            </a:r>
          </a:p>
          <a:p>
            <a:r>
              <a:rPr lang="en-US" sz="2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record local species)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6A9EE-5A09-A24C-78A9-F814E4651B49}"/>
              </a:ext>
            </a:extLst>
          </p:cNvPr>
          <p:cNvSpPr txBox="1"/>
          <p:nvPr/>
        </p:nvSpPr>
        <p:spPr>
          <a:xfrm rot="5400000">
            <a:off x="10989589" y="-812000"/>
            <a:ext cx="338554" cy="2001826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Verdana"/>
                <a:ea typeface="Verdana"/>
              </a:rPr>
              <a:t>Photo credit: Rod Morris </a:t>
            </a:r>
          </a:p>
        </p:txBody>
      </p:sp>
    </p:spTree>
    <p:extLst>
      <p:ext uri="{BB962C8B-B14F-4D97-AF65-F5344CB8AC3E}">
        <p14:creationId xmlns:p14="http://schemas.microsoft.com/office/powerpoint/2010/main" val="10563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88CF6D-5CE6-07E2-2658-08209D801127}"/>
              </a:ext>
            </a:extLst>
          </p:cNvPr>
          <p:cNvSpPr txBox="1"/>
          <p:nvPr/>
        </p:nvSpPr>
        <p:spPr>
          <a:xfrm>
            <a:off x="513552" y="1988840"/>
            <a:ext cx="47707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waterways are connected</a:t>
            </a:r>
          </a:p>
          <a:p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 community / iwi have local knowledge and understanding</a:t>
            </a:r>
          </a:p>
          <a:p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Ocean environment is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have a role as kaitiaki for the coastal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319D-FCB6-B17B-EB6B-11F1A43ECE2D}"/>
              </a:ext>
            </a:extLst>
          </p:cNvPr>
          <p:cNvSpPr txBox="1"/>
          <p:nvPr/>
        </p:nvSpPr>
        <p:spPr>
          <a:xfrm rot="10800000">
            <a:off x="11008564" y="1335176"/>
            <a:ext cx="338554" cy="4562803"/>
          </a:xfrm>
          <a:prstGeom prst="rect">
            <a:avLst/>
          </a:prstGeom>
          <a:noFill/>
        </p:spPr>
        <p:txBody>
          <a:bodyPr vert="vert270"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000">
                <a:latin typeface="Verdana"/>
                <a:ea typeface="Verdana"/>
                <a:cs typeface="Arial"/>
              </a:rPr>
              <a:t>Duane Wilkins of </a:t>
            </a:r>
            <a:r>
              <a:rPr lang="en-US" sz="1000" err="1">
                <a:latin typeface="Verdana"/>
                <a:ea typeface="Verdana"/>
                <a:cs typeface="Arial"/>
              </a:rPr>
              <a:t>Toitū</a:t>
            </a:r>
            <a:r>
              <a:rPr lang="en-US" sz="1000">
                <a:latin typeface="Verdana"/>
                <a:ea typeface="Verdana"/>
                <a:cs typeface="Arial"/>
              </a:rPr>
              <a:t> </a:t>
            </a:r>
            <a:r>
              <a:rPr lang="en-US" sz="1000" err="1">
                <a:latin typeface="Verdana"/>
                <a:ea typeface="Verdana"/>
                <a:cs typeface="Arial"/>
              </a:rPr>
              <a:t>Te</a:t>
            </a:r>
            <a:r>
              <a:rPr lang="en-US" sz="1000">
                <a:latin typeface="Verdana"/>
                <a:ea typeface="Verdana"/>
                <a:cs typeface="Arial"/>
              </a:rPr>
              <a:t> Whenua Land Information NZ, </a:t>
            </a:r>
            <a:r>
              <a:rPr lang="en-US" sz="1000">
                <a:latin typeface="Verdana"/>
                <a:ea typeface="Verdana"/>
                <a:cs typeface="Arial"/>
                <a:hlinkClick r:id="rId4"/>
              </a:rPr>
              <a:t>CC BY 4.0</a:t>
            </a:r>
            <a:endParaRPr lang="en-US" sz="1000">
              <a:latin typeface="Verdana"/>
              <a:ea typeface="Verdan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DE1AD-B168-E6F1-5BF8-09967C88E685}"/>
              </a:ext>
            </a:extLst>
          </p:cNvPr>
          <p:cNvSpPr txBox="1"/>
          <p:nvPr/>
        </p:nvSpPr>
        <p:spPr>
          <a:xfrm>
            <a:off x="4522749" y="5800127"/>
            <a:ext cx="249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Mountains to Sea</a:t>
            </a:r>
          </a:p>
          <a:p>
            <a:r>
              <a:rPr lang="en-US" sz="2400"/>
              <a:t>Ki uta ki tai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41CFA-2524-1DB4-82F1-01D1E60D7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35" y="1027551"/>
            <a:ext cx="5068521" cy="57289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6688" y="0"/>
            <a:ext cx="6912768" cy="1540396"/>
          </a:xfrm>
        </p:spPr>
        <p:txBody>
          <a:bodyPr/>
          <a:lstStyle/>
          <a:p>
            <a:pPr algn="ctr"/>
            <a:r>
              <a:rPr lang="en-US" b="1">
                <a:latin typeface="Arial"/>
                <a:ea typeface="Arial" charset="0"/>
                <a:cs typeface="Arial"/>
              </a:rPr>
              <a:t>Coastal connection…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0BBCD-871F-9264-40BE-56ECFC580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969" y="72755"/>
            <a:ext cx="4602287" cy="5735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C04A4-0A59-118A-DFE4-955297525ADC}"/>
              </a:ext>
            </a:extLst>
          </p:cNvPr>
          <p:cNvSpPr txBox="1"/>
          <p:nvPr/>
        </p:nvSpPr>
        <p:spPr>
          <a:xfrm rot="16200000">
            <a:off x="-659190" y="5339722"/>
            <a:ext cx="23404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Environment Canterbury</a:t>
            </a:r>
          </a:p>
        </p:txBody>
      </p:sp>
    </p:spTree>
    <p:extLst>
      <p:ext uri="{BB962C8B-B14F-4D97-AF65-F5344CB8AC3E}">
        <p14:creationId xmlns:p14="http://schemas.microsoft.com/office/powerpoint/2010/main" val="6534902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1524000" y="0"/>
            <a:ext cx="91440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73DB93-9DE9-8344-9A85-DAFB2406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34911"/>
            <a:ext cx="6534363" cy="950002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/>
                <a:cs typeface="Arial"/>
              </a:rPr>
              <a:t>Our ocean is changing….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6C0E6-B01F-9D97-09FA-A138ED1890ED}"/>
              </a:ext>
            </a:extLst>
          </p:cNvPr>
          <p:cNvSpPr txBox="1"/>
          <p:nvPr/>
        </p:nvSpPr>
        <p:spPr>
          <a:xfrm>
            <a:off x="225679" y="949952"/>
            <a:ext cx="6642838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SzPct val="77000"/>
              <a:buFont typeface="Arial" panose="020B0604020202020204" pitchFamily="34" charset="0"/>
              <a:buChar char="•"/>
              <a:defRPr/>
            </a:pPr>
            <a:r>
              <a:rPr lang="en-US" sz="1800" kern="0">
                <a:latin typeface="Arial"/>
                <a:cs typeface="Arial"/>
                <a:sym typeface="Helvetica Neue" charset="0"/>
              </a:rPr>
              <a:t>Sea level is rising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SzPct val="77000"/>
              <a:buFont typeface="Arial" panose="020B0604020202020204" pitchFamily="34" charset="0"/>
              <a:buChar char="•"/>
              <a:defRPr/>
            </a:pPr>
            <a:r>
              <a:rPr lang="en-US" kern="0">
                <a:latin typeface="Arial"/>
                <a:cs typeface="Arial"/>
                <a:sym typeface="Helvetica Neue" charset="0"/>
              </a:rPr>
              <a:t>S</a:t>
            </a:r>
            <a:r>
              <a:rPr lang="en-US" sz="1800" kern="0">
                <a:latin typeface="Arial"/>
                <a:cs typeface="Arial"/>
                <a:sym typeface="Helvetica Neue" charset="0"/>
              </a:rPr>
              <a:t>ea is becoming more acidic </a:t>
            </a:r>
            <a:endParaRPr lang="en-US" sz="1800" kern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SzPct val="77000"/>
              <a:buFont typeface="Arial" panose="020B0604020202020204" pitchFamily="34" charset="0"/>
              <a:buChar char="•"/>
              <a:defRPr/>
            </a:pPr>
            <a:r>
              <a:rPr lang="en-US" kern="0">
                <a:latin typeface="Arial"/>
                <a:cs typeface="Arial"/>
                <a:sym typeface="Helvetica Neue" charset="0"/>
              </a:rPr>
              <a:t>Average</a:t>
            </a:r>
            <a:r>
              <a:rPr lang="en-US" sz="1800" kern="0">
                <a:latin typeface="Arial"/>
                <a:cs typeface="Arial"/>
                <a:sym typeface="Helvetica Neue" charset="0"/>
              </a:rPr>
              <a:t> temperature is rising, Heatwaves more extreme</a:t>
            </a:r>
            <a:endParaRPr lang="en-US" sz="1800" kern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SzPct val="77000"/>
              <a:buFont typeface="Arial" panose="020B0604020202020204" pitchFamily="34" charset="0"/>
              <a:buChar char="•"/>
              <a:defRPr/>
            </a:pPr>
            <a:r>
              <a:rPr lang="en-US" sz="1800" kern="0">
                <a:latin typeface="Arial"/>
                <a:cs typeface="Arial"/>
                <a:sym typeface="Helvetica Neue" charset="0"/>
              </a:rPr>
              <a:t>Storm events increasing (waves, sediment input</a:t>
            </a:r>
            <a:r>
              <a:rPr lang="en-US" kern="0">
                <a:latin typeface="Arial"/>
                <a:cs typeface="Arial"/>
                <a:sym typeface="Helvetica Neue" charset="0"/>
              </a:rPr>
              <a:t>,</a:t>
            </a:r>
            <a:r>
              <a:rPr lang="en-US" sz="1800" kern="0">
                <a:latin typeface="Arial"/>
                <a:cs typeface="Arial"/>
                <a:sym typeface="Helvetica Neue" charset="0"/>
              </a:rPr>
              <a:t> etc.)</a:t>
            </a:r>
            <a:endParaRPr lang="en-US" sz="1800" kern="0">
              <a:latin typeface="Arial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SzPct val="77000"/>
              <a:buFont typeface="Arial" panose="020B0604020202020204" pitchFamily="34" charset="0"/>
              <a:buChar char="•"/>
              <a:defRPr/>
            </a:pPr>
            <a:endParaRPr lang="en-US" sz="1800" ker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BF365-7E34-504C-2747-EE19F790E4E1}"/>
              </a:ext>
            </a:extLst>
          </p:cNvPr>
          <p:cNvSpPr txBox="1"/>
          <p:nvPr/>
        </p:nvSpPr>
        <p:spPr>
          <a:xfrm>
            <a:off x="9424378" y="4650745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Ray’s Bream – May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6B9BCF-DA90-902D-6123-9DFAED61B652}"/>
              </a:ext>
            </a:extLst>
          </p:cNvPr>
          <p:cNvSpPr/>
          <p:nvPr/>
        </p:nvSpPr>
        <p:spPr>
          <a:xfrm>
            <a:off x="7590180" y="5382969"/>
            <a:ext cx="4007335" cy="1070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7075D-98C3-EE52-06DB-E8C6B768DFD2}"/>
              </a:ext>
            </a:extLst>
          </p:cNvPr>
          <p:cNvSpPr txBox="1"/>
          <p:nvPr/>
        </p:nvSpPr>
        <p:spPr>
          <a:xfrm>
            <a:off x="7664310" y="5445369"/>
            <a:ext cx="393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Environmental monitoring (e.g. record change)</a:t>
            </a:r>
          </a:p>
        </p:txBody>
      </p:sp>
      <p:pic>
        <p:nvPicPr>
          <p:cNvPr id="6" name="Picture 5" descr="A pile of rocks and shells&#10;&#10;AI-generated content may be incorrect.">
            <a:extLst>
              <a:ext uri="{FF2B5EF4-FFF2-40B4-BE49-F238E27FC236}">
                <a16:creationId xmlns:a16="http://schemas.microsoft.com/office/drawing/2014/main" id="{53ACE292-B51E-B70A-6EBE-DC00BAE30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7" y="2391833"/>
            <a:ext cx="4252316" cy="4198056"/>
          </a:xfrm>
          <a:prstGeom prst="rect">
            <a:avLst/>
          </a:prstGeom>
        </p:spPr>
      </p:pic>
      <p:pic>
        <p:nvPicPr>
          <p:cNvPr id="12" name="Picture 11" descr="A group of statues&#10;&#10;Description automatically generated with low confidence">
            <a:extLst>
              <a:ext uri="{FF2B5EF4-FFF2-40B4-BE49-F238E27FC236}">
                <a16:creationId xmlns:a16="http://schemas.microsoft.com/office/drawing/2014/main" id="{D2C4BAA3-40F5-5BF1-7474-B2F43E83B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52443" y="703882"/>
            <a:ext cx="4510700" cy="3383026"/>
          </a:xfrm>
          <a:prstGeom prst="rect">
            <a:avLst/>
          </a:prstGeom>
        </p:spPr>
      </p:pic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C704EC00-7697-E03C-FCE6-E4C628AD9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716" y="2395360"/>
            <a:ext cx="4809733" cy="2794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FF4F5-7DC6-C93C-1FA4-2A609962F584}"/>
              </a:ext>
            </a:extLst>
          </p:cNvPr>
          <p:cNvSpPr txBox="1"/>
          <p:nvPr/>
        </p:nvSpPr>
        <p:spPr>
          <a:xfrm rot="5400000">
            <a:off x="11405571" y="3869679"/>
            <a:ext cx="132591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latin typeface="Verdana"/>
                <a:ea typeface="Verdana"/>
              </a:rPr>
              <a:t>© Sally Carson</a:t>
            </a:r>
          </a:p>
        </p:txBody>
      </p:sp>
    </p:spTree>
    <p:extLst>
      <p:ext uri="{BB962C8B-B14F-4D97-AF65-F5344CB8AC3E}">
        <p14:creationId xmlns:p14="http://schemas.microsoft.com/office/powerpoint/2010/main" val="414998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F98048418244CA28177D6A12BD030" ma:contentTypeVersion="16" ma:contentTypeDescription="Create a new document." ma:contentTypeScope="" ma:versionID="0b7d06de108433e7e3e7dd3c399711a2">
  <xsd:schema xmlns:xsd="http://www.w3.org/2001/XMLSchema" xmlns:xs="http://www.w3.org/2001/XMLSchema" xmlns:p="http://schemas.microsoft.com/office/2006/metadata/properties" xmlns:ns2="d3f96774-ed5c-4303-bb3c-88d5d8414a6a" xmlns:ns3="0335ee8f-960b-4792-93e9-b2b8f8bfecae" targetNamespace="http://schemas.microsoft.com/office/2006/metadata/properties" ma:root="true" ma:fieldsID="35403f6202d268d6fd30a7c40d06321c" ns2:_="" ns3:_="">
    <xsd:import namespace="d3f96774-ed5c-4303-bb3c-88d5d8414a6a"/>
    <xsd:import namespace="0335ee8f-960b-4792-93e9-b2b8f8bfe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96774-ed5c-4303-bb3c-88d5d8414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85f202-651a-4356-97e7-25d4790ca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ee8f-960b-4792-93e9-b2b8f8bfec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f720cf7-d7e3-4829-aa8c-91d70288c061}" ma:internalName="TaxCatchAll" ma:showField="CatchAllData" ma:web="0335ee8f-960b-4792-93e9-b2b8f8bfe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5ee8f-960b-4792-93e9-b2b8f8bfecae" xsi:nil="true"/>
    <lcf76f155ced4ddcb4097134ff3c332f xmlns="d3f96774-ed5c-4303-bb3c-88d5d8414a6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49C621-3264-4650-A8BF-81C831CE322F}">
  <ds:schemaRefs>
    <ds:schemaRef ds:uri="0335ee8f-960b-4792-93e9-b2b8f8bfecae"/>
    <ds:schemaRef ds:uri="d3f96774-ed5c-4303-bb3c-88d5d8414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55E8541-C8F0-4536-8738-12C6AE34374E}">
  <ds:schemaRefs>
    <ds:schemaRef ds:uri="0335ee8f-960b-4792-93e9-b2b8f8bfecae"/>
    <ds:schemaRef ds:uri="d3f96774-ed5c-4303-bb3c-88d5d8414a6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2C77B07-EC23-4EC6-8FA1-662F969AB9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1364</Words>
  <Application>Microsoft Office PowerPoint</Application>
  <PresentationFormat>Widescreen</PresentationFormat>
  <Paragraphs>257</Paragraphs>
  <Slides>27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Helvetica Neue Bold Condensed</vt:lpstr>
      <vt:lpstr>Outfit</vt:lpstr>
      <vt:lpstr>Outfit Bold</vt:lpstr>
      <vt:lpstr>Verdana</vt:lpstr>
      <vt:lpstr>Office Theme</vt:lpstr>
      <vt:lpstr>Acrobat Document</vt:lpstr>
      <vt:lpstr>PowerPoint Presentation</vt:lpstr>
      <vt:lpstr>PowerPoint Presentation</vt:lpstr>
      <vt:lpstr>Hands-on science</vt:lpstr>
      <vt:lpstr>PowerPoint Presentation</vt:lpstr>
      <vt:lpstr>Our Planet is Blue…</vt:lpstr>
      <vt:lpstr>New Zealand’s  ocean is big!</vt:lpstr>
      <vt:lpstr>PowerPoint Presentation</vt:lpstr>
      <vt:lpstr>Coastal connection…</vt:lpstr>
      <vt:lpstr>Our ocean is changing….</vt:lpstr>
      <vt:lpstr>Measuring Environmental Conditions – Temperature (oC)</vt:lpstr>
      <vt:lpstr>Temperature naturally change with the seasons. But Aotearoa’s ocean is warming.  </vt:lpstr>
      <vt:lpstr>Measuring Environmental Conditions – Salinity (ppt)</vt:lpstr>
      <vt:lpstr>Measuring Environmental Conditions – Clarity (cm)</vt:lpstr>
      <vt:lpstr>Make your own seechi disc</vt:lpstr>
      <vt:lpstr>PowerPoint Presentation</vt:lpstr>
      <vt:lpstr>PowerPoint Presentation</vt:lpstr>
      <vt:lpstr>Resources available…</vt:lpstr>
      <vt:lpstr>PowerPoint Presentation</vt:lpstr>
      <vt:lpstr>Monitoring Biological Communities – Plankton</vt:lpstr>
      <vt:lpstr>Make your own plankton net</vt:lpstr>
      <vt:lpstr>Settlement Plates</vt:lpstr>
      <vt:lpstr>PowerPoint Presentation</vt:lpstr>
      <vt:lpstr>How to get started…</vt:lpstr>
      <vt:lpstr>Moving beyond data donation…</vt:lpstr>
      <vt:lpstr>PowerPoint Presentation</vt:lpstr>
      <vt:lpstr>PowerPoint Presentation</vt:lpstr>
      <vt:lpstr>Get in touch...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Sediment and Sea Shores</dc:title>
  <dc:creator>Matthew Desmond</dc:creator>
  <cp:lastModifiedBy>Vanya Bootham</cp:lastModifiedBy>
  <cp:revision>137</cp:revision>
  <cp:lastPrinted>2022-07-09T23:58:53Z</cp:lastPrinted>
  <dcterms:created xsi:type="dcterms:W3CDTF">2016-09-19T03:00:28Z</dcterms:created>
  <dcterms:modified xsi:type="dcterms:W3CDTF">2025-08-28T23:34:12Z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0x010100555F98048418244CA28177D6A12BD030</vt:lpwstr>
  </property>
  <property fmtid="{D5CDD505-2E9C-101B-9397-08002B2CF9AE}" pid="3" name="MediaServiceImageTags">
    <vt:lpwstr/>
  </property>
</Properties>
</file>