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 id="2147483670" r:id="rId6"/>
  </p:sldMasterIdLst>
  <p:notesMasterIdLst>
    <p:notesMasterId r:id="rId29"/>
  </p:notesMasterIdLst>
  <p:sldIdLst>
    <p:sldId id="256" r:id="rId7"/>
    <p:sldId id="1623" r:id="rId8"/>
    <p:sldId id="257" r:id="rId9"/>
    <p:sldId id="1618" r:id="rId10"/>
    <p:sldId id="1619" r:id="rId11"/>
    <p:sldId id="260" r:id="rId12"/>
    <p:sldId id="1620" r:id="rId13"/>
    <p:sldId id="262" r:id="rId14"/>
    <p:sldId id="1608" r:id="rId15"/>
    <p:sldId id="1609" r:id="rId16"/>
    <p:sldId id="1610" r:id="rId17"/>
    <p:sldId id="1611" r:id="rId18"/>
    <p:sldId id="259" r:id="rId19"/>
    <p:sldId id="1613" r:id="rId20"/>
    <p:sldId id="1614" r:id="rId21"/>
    <p:sldId id="1615" r:id="rId22"/>
    <p:sldId id="1616" r:id="rId23"/>
    <p:sldId id="1617" r:id="rId24"/>
    <p:sldId id="1612" r:id="rId25"/>
    <p:sldId id="258" r:id="rId26"/>
    <p:sldId id="1514" r:id="rId27"/>
    <p:sldId id="16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BF2CE-2D99-7073-B490-738B22847342}" v="35" dt="2025-11-06T02:51:57.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083EB-2640-4E4D-B57B-4C9769FA969E}" type="datetimeFigureOut">
              <a:rPr lang="en-NZ" smtClean="0"/>
              <a:t>6/11/2025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28502-54D4-4B28-94F0-632D3C84833F}" type="slidenum">
              <a:rPr lang="en-NZ" smtClean="0"/>
              <a:t>‹#›</a:t>
            </a:fld>
            <a:endParaRPr lang="en-NZ"/>
          </a:p>
        </p:txBody>
      </p:sp>
    </p:spTree>
    <p:extLst>
      <p:ext uri="{BB962C8B-B14F-4D97-AF65-F5344CB8AC3E}">
        <p14:creationId xmlns:p14="http://schemas.microsoft.com/office/powerpoint/2010/main" val="4134392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861D-3C57-E473-E449-C91C307D0A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6D5A7AB-B50A-3D54-778D-CDF9BC070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F203F04-EF88-B6B2-012D-37C726E4E82F}"/>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879BD8E3-B44C-00F3-8405-06E8B6C5744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AD5ED84-5391-2D2C-D989-22DEFD248B28}"/>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195793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410F-FDD3-94EE-DC0E-2FCEC522A09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DB5E611-4852-D1AF-9092-3413F0FE9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08F8195-DD62-E051-1436-DA026E80F0DD}"/>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BAD2C24A-A7B9-E8C6-B4AB-87BEBB98765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48FA661-74D7-4B3F-C037-8AB5B9BD282D}"/>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361483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20A68-F10A-FC22-3E86-198F5B0F41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45C4DEA-C766-E340-F137-C9AEA10152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80EBC77-4860-7E8F-F169-14CFFBA5665F}"/>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D3AC0B03-C05F-DF3B-E0EB-609D76EF4D4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6854B0-1256-3A2D-3B0F-213F8F774403}"/>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140344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95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0" y="0"/>
            <a:ext cx="6981824" cy="4457700"/>
          </a:xfrm>
          <a:prstGeom prst="rect">
            <a:avLst/>
          </a:prstGeom>
        </p:spPr>
      </p:pic>
      <p:pic>
        <p:nvPicPr>
          <p:cNvPr id="18" name="bg object 18"/>
          <p:cNvPicPr/>
          <p:nvPr/>
        </p:nvPicPr>
        <p:blipFill>
          <a:blip r:embed="rId4" cstate="print"/>
          <a:stretch>
            <a:fillRect/>
          </a:stretch>
        </p:blipFill>
        <p:spPr>
          <a:xfrm>
            <a:off x="0" y="4038599"/>
            <a:ext cx="4648199" cy="2819398"/>
          </a:xfrm>
          <a:prstGeom prst="rect">
            <a:avLst/>
          </a:prstGeom>
        </p:spPr>
      </p:pic>
      <p:pic>
        <p:nvPicPr>
          <p:cNvPr id="19" name="bg object 19"/>
          <p:cNvPicPr/>
          <p:nvPr/>
        </p:nvPicPr>
        <p:blipFill>
          <a:blip r:embed="rId5" cstate="print"/>
          <a:stretch>
            <a:fillRect/>
          </a:stretch>
        </p:blipFill>
        <p:spPr>
          <a:xfrm>
            <a:off x="3771900" y="3933825"/>
            <a:ext cx="3009900" cy="2238375"/>
          </a:xfrm>
          <a:prstGeom prst="rect">
            <a:avLst/>
          </a:prstGeom>
        </p:spPr>
      </p:pic>
      <p:pic>
        <p:nvPicPr>
          <p:cNvPr id="20" name="bg object 20"/>
          <p:cNvPicPr/>
          <p:nvPr/>
        </p:nvPicPr>
        <p:blipFill>
          <a:blip r:embed="rId6" cstate="print"/>
          <a:stretch>
            <a:fillRect/>
          </a:stretch>
        </p:blipFill>
        <p:spPr>
          <a:xfrm>
            <a:off x="2447924" y="4667250"/>
            <a:ext cx="2400300" cy="1609725"/>
          </a:xfrm>
          <a:prstGeom prst="rect">
            <a:avLst/>
          </a:prstGeom>
        </p:spPr>
      </p:pic>
      <p:pic>
        <p:nvPicPr>
          <p:cNvPr id="21" name="bg object 21"/>
          <p:cNvPicPr/>
          <p:nvPr/>
        </p:nvPicPr>
        <p:blipFill>
          <a:blip r:embed="rId7" cstate="print"/>
          <a:stretch>
            <a:fillRect/>
          </a:stretch>
        </p:blipFill>
        <p:spPr>
          <a:xfrm>
            <a:off x="4171950" y="5076824"/>
            <a:ext cx="3419475" cy="1781173"/>
          </a:xfrm>
          <a:prstGeom prst="rect">
            <a:avLst/>
          </a:prstGeom>
        </p:spPr>
      </p:pic>
      <p:sp>
        <p:nvSpPr>
          <p:cNvPr id="2" name="Holder 2"/>
          <p:cNvSpPr>
            <a:spLocks noGrp="1"/>
          </p:cNvSpPr>
          <p:nvPr>
            <p:ph type="title"/>
          </p:nvPr>
        </p:nvSpPr>
        <p:spPr/>
        <p:txBody>
          <a:bodyPr lIns="0" tIns="0" rIns="0" bIns="0"/>
          <a:lstStyle>
            <a:lvl1pPr>
              <a:defRPr sz="395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D56D-64E0-7106-680F-E5D0248067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64DC1A2-5C1C-F27E-099D-1369A9C6D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7295E8-9788-9025-F9D2-09A052A876D1}"/>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314414C7-7D44-7F08-FBB0-B81BB8190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A9D1F-27AD-49C1-C01B-FA85C7D896CD}"/>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712626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EF4F-1C75-782C-E030-C60D30E132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60C5EF-C9F3-03B4-0A00-0626482E00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498FDB-AC5B-3905-23E9-CE206096E797}"/>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FFD9496A-88DC-7FE3-E57A-1C17D66FF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2461B-1C80-CE38-A0C4-1FCB337C99E0}"/>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91641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75E2-49F5-556F-4923-C25FEBBF04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9DED296-DEC1-FEED-7199-6E385EBE8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A68E20-858B-4D91-82B5-D3E5B25DB497}"/>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1651361D-BE5F-62C6-5CD3-4A54B4989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FE9C3-92C5-AEBC-3706-F065336AAE38}"/>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144352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8EBF-1B2D-9194-2EA5-4C085CB24A4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AA14A4C-E67E-A72E-04BB-8379B5207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1E2444B-497D-2F9C-A19D-4272A7D50493}"/>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8F775237-8109-DACF-1C7B-0CA1E89121E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E2C6CBE-E388-0096-F46E-07129A65B2C5}"/>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680686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E287-F9A7-AE00-7900-A681C4399C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0DA533C-460E-A999-0859-CC5BB28D5E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1D7A5F-C54F-5C07-27AA-6762F8F898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CF7FE47-E447-8932-8640-03408D27D6EF}"/>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6" name="Footer Placeholder 5">
            <a:extLst>
              <a:ext uri="{FF2B5EF4-FFF2-40B4-BE49-F238E27FC236}">
                <a16:creationId xmlns:a16="http://schemas.microsoft.com/office/drawing/2014/main" id="{3FEC7BA4-8E0F-EC84-DC8D-CE74A40B3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FF84F-20DE-CD91-53C6-BD3528ACE893}"/>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3505396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DDF9-776B-6870-508E-FB0FD6B6C71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C35321-C970-F3D5-3CA5-715ECC04E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E0BFC7-439C-6606-B726-F4795037E8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1D05BD7-AA39-81AB-EEB3-FC32CB421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D60627-4D54-6FF8-2282-F417AFED02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D928E5-74F6-4584-4992-3546793D1926}"/>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8" name="Footer Placeholder 7">
            <a:extLst>
              <a:ext uri="{FF2B5EF4-FFF2-40B4-BE49-F238E27FC236}">
                <a16:creationId xmlns:a16="http://schemas.microsoft.com/office/drawing/2014/main" id="{606C66A5-2C88-AC46-D210-AB829488A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D42475-07EF-5ECA-7ACB-42390D13F3F9}"/>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1434137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45E7-B9DF-0E52-9EFD-5AFF9D7529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92C82B1-C7C3-AE7F-02B8-40EFE2F214D3}"/>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4" name="Footer Placeholder 3">
            <a:extLst>
              <a:ext uri="{FF2B5EF4-FFF2-40B4-BE49-F238E27FC236}">
                <a16:creationId xmlns:a16="http://schemas.microsoft.com/office/drawing/2014/main" id="{08827538-E01A-D886-9418-05DB4C4C47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445CD-EC7C-BEF5-1BAB-AC51614E0492}"/>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1207137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1331D-DB97-AD7B-8BCE-2BE0720DC1F1}"/>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3" name="Footer Placeholder 2">
            <a:extLst>
              <a:ext uri="{FF2B5EF4-FFF2-40B4-BE49-F238E27FC236}">
                <a16:creationId xmlns:a16="http://schemas.microsoft.com/office/drawing/2014/main" id="{9255B991-08AD-54EE-A52F-A4E88CB03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79305B-217A-6C95-4F0E-A60D9CA2DB03}"/>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1525219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6A40-6318-851E-7D91-9F769B7016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C442E3-1AAC-95C6-FE9B-35A09D85A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4A0EDA0-69AB-991C-2047-7AA6E75C1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C9BF4D-39B0-5A05-5F2A-4E7767A3154C}"/>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6" name="Footer Placeholder 5">
            <a:extLst>
              <a:ext uri="{FF2B5EF4-FFF2-40B4-BE49-F238E27FC236}">
                <a16:creationId xmlns:a16="http://schemas.microsoft.com/office/drawing/2014/main" id="{83DA0F6A-32D2-55D9-83D0-BF4A69155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D6F20-F1B6-3537-B43F-EA9835E16815}"/>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47306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DCA2-6751-DFDB-D2EE-3A47F54692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AA16308-DAF1-689B-3225-8E117ECC9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7E9386-21FE-9B47-CDD7-1755633DB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564571-F4E0-2BE4-F4A3-210959D93604}"/>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6" name="Footer Placeholder 5">
            <a:extLst>
              <a:ext uri="{FF2B5EF4-FFF2-40B4-BE49-F238E27FC236}">
                <a16:creationId xmlns:a16="http://schemas.microsoft.com/office/drawing/2014/main" id="{69A8D7B0-9A9F-3805-A417-0DE7C5AB8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9B2EA-72B3-ECE9-9F40-9733E3A06E42}"/>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836613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FB73-2106-6964-0E90-778CE181746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2F2A93-23E8-42E4-5B81-CB62D9374F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5B66DA-D34D-8ED5-EEE2-060AD31C5042}"/>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A41A28AD-7734-69DA-1E12-33C03D53A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8668-08EA-9BD9-F0F5-EF0DB2E835A4}"/>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4026969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26395-7A33-7C9F-643E-C3CA7FDB512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888E02-E2DC-ECE7-7289-22223F01F5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7FBA74-FB8F-2F2E-33FE-717EA3627D09}"/>
              </a:ext>
            </a:extLst>
          </p:cNvPr>
          <p:cNvSpPr>
            <a:spLocks noGrp="1"/>
          </p:cNvSpPr>
          <p:nvPr>
            <p:ph type="dt" sz="half" idx="10"/>
          </p:nvPr>
        </p:nvSpPr>
        <p:spPr/>
        <p:txBody>
          <a:body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EED98847-DD3D-6194-3185-34505D785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5BAEE-3C69-932E-5A10-208AA4D21EC4}"/>
              </a:ext>
            </a:extLst>
          </p:cNvPr>
          <p:cNvSpPr>
            <a:spLocks noGrp="1"/>
          </p:cNvSpPr>
          <p:nvPr>
            <p:ph type="sldNum" sz="quarter" idx="12"/>
          </p:nvPr>
        </p:nvSpPr>
        <p:spPr/>
        <p:txBody>
          <a:bodyPr/>
          <a:lstStyle/>
          <a:p>
            <a:fld id="{750A1B41-6D6B-7C4E-9586-3043A4E1D0CE}" type="slidenum">
              <a:rPr lang="en-US" smtClean="0"/>
              <a:t>‹#›</a:t>
            </a:fld>
            <a:endParaRPr lang="en-US"/>
          </a:p>
        </p:txBody>
      </p:sp>
    </p:spTree>
    <p:extLst>
      <p:ext uri="{BB962C8B-B14F-4D97-AF65-F5344CB8AC3E}">
        <p14:creationId xmlns:p14="http://schemas.microsoft.com/office/powerpoint/2010/main" val="166224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43F9E-B9FF-8FF6-AC6A-2F2015814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1845F34-5007-8539-8454-15134CD92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A13F9-4641-2C87-BE52-3511DA492AA9}"/>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4AF7DCF0-9DE2-DCBE-193A-C40C4679CA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95090B0-8008-5DE4-18B4-A66F9185FBE6}"/>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414737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2187-0A38-FF69-07FF-C4519E5E4DE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75B96F5-75C0-694C-D00B-28315B75A9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44685E4-D846-BC9F-9D3F-1BAB947215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15DD67F-5769-78C9-B025-DF2B01E2120D}"/>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6" name="Footer Placeholder 5">
            <a:extLst>
              <a:ext uri="{FF2B5EF4-FFF2-40B4-BE49-F238E27FC236}">
                <a16:creationId xmlns:a16="http://schemas.microsoft.com/office/drawing/2014/main" id="{08DC8A16-369A-C370-6F2E-BA2D265190B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33D18B8-A7D4-57D1-109C-4A0D0C32B76D}"/>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32495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91F3-DEB7-A1F0-8EB6-0508B29B7C0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AC6B3FD-9F7B-D888-8D9D-E39C50F4DC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3F80F-E7A0-0ACF-1E7F-0C5D539149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0627D1C-0D78-AED0-4C9A-F505EA650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5D59C-A91A-0E49-7C7A-F46B42CCF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62E2011-7FC7-FE5B-26C8-669A8D13BD15}"/>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8" name="Footer Placeholder 7">
            <a:extLst>
              <a:ext uri="{FF2B5EF4-FFF2-40B4-BE49-F238E27FC236}">
                <a16:creationId xmlns:a16="http://schemas.microsoft.com/office/drawing/2014/main" id="{71CFFEB9-6F6F-9421-C049-9CD2FF344E2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84823E5-F818-E2AD-42D2-088AF51F9769}"/>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379215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FFD1-B2CE-8543-1928-74EB41D37CE2}"/>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DEC862F4-4D6C-AFC0-6B3E-0F00CD7DD1D2}"/>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4" name="Footer Placeholder 3">
            <a:extLst>
              <a:ext uri="{FF2B5EF4-FFF2-40B4-BE49-F238E27FC236}">
                <a16:creationId xmlns:a16="http://schemas.microsoft.com/office/drawing/2014/main" id="{42DCA2AC-265E-A451-C4E8-D82DED32CA7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85E99C23-5B27-2F0D-480E-142CB54DFD33}"/>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91277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F8D4D-0115-251C-5907-A4E0C178C931}"/>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3" name="Footer Placeholder 2">
            <a:extLst>
              <a:ext uri="{FF2B5EF4-FFF2-40B4-BE49-F238E27FC236}">
                <a16:creationId xmlns:a16="http://schemas.microsoft.com/office/drawing/2014/main" id="{20282672-92C8-55F3-4064-8312640045C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EF7D60FF-351C-FBDA-3519-E7F555FC4195}"/>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53451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C184-B92C-75B9-5033-D394F6B55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639DC09-A4C3-EB47-A83F-DA96D89F4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8483700F-39C1-458A-713D-CC0A51A4E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83711-17D2-5F92-AFF7-356FD67B1420}"/>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6" name="Footer Placeholder 5">
            <a:extLst>
              <a:ext uri="{FF2B5EF4-FFF2-40B4-BE49-F238E27FC236}">
                <a16:creationId xmlns:a16="http://schemas.microsoft.com/office/drawing/2014/main" id="{EF322E71-DA69-B506-2276-7AE57E1E694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A10094D-2344-ACA2-2F1B-7A190F0A95BB}"/>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217017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7E56-5949-9559-554A-5593B70AD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106D5FF-BF17-5CE1-2E83-255C120B5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67E8DE0C-C334-5634-FA1C-4630C3F2E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BA81D-5F8F-5C22-1595-6D172B7AB461}"/>
              </a:ext>
            </a:extLst>
          </p:cNvPr>
          <p:cNvSpPr>
            <a:spLocks noGrp="1"/>
          </p:cNvSpPr>
          <p:nvPr>
            <p:ph type="dt" sz="half" idx="10"/>
          </p:nvPr>
        </p:nvSpPr>
        <p:spPr/>
        <p:txBody>
          <a:bodyPr/>
          <a:lstStyle/>
          <a:p>
            <a:fld id="{303183D2-9532-42FE-9234-4C4A99D61CB1}" type="datetimeFigureOut">
              <a:rPr lang="en-NZ" smtClean="0"/>
              <a:t>6/11/2025</a:t>
            </a:fld>
            <a:endParaRPr lang="en-NZ"/>
          </a:p>
        </p:txBody>
      </p:sp>
      <p:sp>
        <p:nvSpPr>
          <p:cNvPr id="6" name="Footer Placeholder 5">
            <a:extLst>
              <a:ext uri="{FF2B5EF4-FFF2-40B4-BE49-F238E27FC236}">
                <a16:creationId xmlns:a16="http://schemas.microsoft.com/office/drawing/2014/main" id="{0E48612C-2A42-A8A3-75FD-0358DF2CDC1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A3ABEFE-05B3-A700-1BAB-6B8762463457}"/>
              </a:ext>
            </a:extLst>
          </p:cNvPr>
          <p:cNvSpPr>
            <a:spLocks noGrp="1"/>
          </p:cNvSpPr>
          <p:nvPr>
            <p:ph type="sldNum" sz="quarter" idx="12"/>
          </p:nvPr>
        </p:nvSpPr>
        <p:spPr/>
        <p:txBody>
          <a:bodyPr/>
          <a:lstStyle/>
          <a:p>
            <a:fld id="{AC1C2920-EC53-4896-8EF9-E2209722E740}" type="slidenum">
              <a:rPr lang="en-NZ" smtClean="0"/>
              <a:t>‹#›</a:t>
            </a:fld>
            <a:endParaRPr lang="en-NZ"/>
          </a:p>
        </p:txBody>
      </p:sp>
    </p:spTree>
    <p:extLst>
      <p:ext uri="{BB962C8B-B14F-4D97-AF65-F5344CB8AC3E}">
        <p14:creationId xmlns:p14="http://schemas.microsoft.com/office/powerpoint/2010/main" val="347559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060446-4695-EF5E-E9C6-D771ECBAE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AB247BE-A3E4-5E4D-CD9F-0C0DE2586F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BE157E8-4D2E-A774-960B-0C6A33A4C3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183D2-9532-42FE-9234-4C4A99D61CB1}" type="datetimeFigureOut">
              <a:rPr lang="en-NZ" smtClean="0"/>
              <a:t>6/11/2025</a:t>
            </a:fld>
            <a:endParaRPr lang="en-NZ"/>
          </a:p>
        </p:txBody>
      </p:sp>
      <p:sp>
        <p:nvSpPr>
          <p:cNvPr id="5" name="Footer Placeholder 4">
            <a:extLst>
              <a:ext uri="{FF2B5EF4-FFF2-40B4-BE49-F238E27FC236}">
                <a16:creationId xmlns:a16="http://schemas.microsoft.com/office/drawing/2014/main" id="{E9A7BB86-F0A1-2D12-4CDB-EDC4E8FCE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96A5459-867D-4A13-F3A3-90033E95D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C2920-EC53-4896-8EF9-E2209722E740}" type="slidenum">
              <a:rPr lang="en-NZ" smtClean="0"/>
              <a:t>‹#›</a:t>
            </a:fld>
            <a:endParaRPr lang="en-NZ"/>
          </a:p>
        </p:txBody>
      </p:sp>
    </p:spTree>
    <p:extLst>
      <p:ext uri="{BB962C8B-B14F-4D97-AF65-F5344CB8AC3E}">
        <p14:creationId xmlns:p14="http://schemas.microsoft.com/office/powerpoint/2010/main" val="133707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7806308" y="-7160"/>
            <a:ext cx="3470275" cy="1275715"/>
          </a:xfrm>
          <a:prstGeom prst="rect">
            <a:avLst/>
          </a:prstGeom>
        </p:spPr>
        <p:txBody>
          <a:bodyPr wrap="square" lIns="0" tIns="0" rIns="0" bIns="0">
            <a:spAutoFit/>
          </a:bodyPr>
          <a:lstStyle>
            <a:lvl1pPr>
              <a:defRPr sz="3950" b="1"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C92A0-5FBC-C78E-D499-AA3A1BD0D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D79B37-376F-2F11-04BA-D94D8AA89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72410E-5D49-C558-9590-FD0343F31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7D03D-3BB9-1E43-AF10-C37FDCFFCB2E}" type="datetimeFigureOut">
              <a:rPr lang="en-US" smtClean="0"/>
              <a:t>11/6/2025</a:t>
            </a:fld>
            <a:endParaRPr lang="en-US"/>
          </a:p>
        </p:txBody>
      </p:sp>
      <p:sp>
        <p:nvSpPr>
          <p:cNvPr id="5" name="Footer Placeholder 4">
            <a:extLst>
              <a:ext uri="{FF2B5EF4-FFF2-40B4-BE49-F238E27FC236}">
                <a16:creationId xmlns:a16="http://schemas.microsoft.com/office/drawing/2014/main" id="{C0E1092B-1E04-ED86-484C-A12297382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F75AA2-9CDE-C17A-4444-F90DD62C8F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A1B41-6D6B-7C4E-9586-3043A4E1D0CE}" type="slidenum">
              <a:rPr lang="en-US" smtClean="0"/>
              <a:t>‹#›</a:t>
            </a:fld>
            <a:endParaRPr lang="en-US"/>
          </a:p>
        </p:txBody>
      </p:sp>
    </p:spTree>
    <p:extLst>
      <p:ext uri="{BB962C8B-B14F-4D97-AF65-F5344CB8AC3E}">
        <p14:creationId xmlns:p14="http://schemas.microsoft.com/office/powerpoint/2010/main" val="39480192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mailto:enquiries@sciencelearn.org.nz"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enquiries@sciencelearn.org.nz"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hyperlink" Target="mailto:enquiries@sciencelearn.org.nz" TargetMode="External"/><Relationship Id="rId4" Type="http://schemas.openxmlformats.org/officeDocument/2006/relationships/image" Target="../media/image38.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nz.pinterest.com/nzsciencelearn/" TargetMode="External"/><Relationship Id="rId13" Type="http://schemas.openxmlformats.org/officeDocument/2006/relationships/image" Target="../media/image50.png"/><Relationship Id="rId3" Type="http://schemas.openxmlformats.org/officeDocument/2006/relationships/hyperlink" Target="mailto:enquiries@sciencelearn.org.nz" TargetMode="External"/><Relationship Id="rId7" Type="http://schemas.openxmlformats.org/officeDocument/2006/relationships/hyperlink" Target="https://www.youtube.com/@ScienceLearningHubNZ" TargetMode="External"/><Relationship Id="rId12"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bit.ly/slhnz_li" TargetMode="External"/><Relationship Id="rId11" Type="http://schemas.openxmlformats.org/officeDocument/2006/relationships/image" Target="../media/image48.png"/><Relationship Id="rId5" Type="http://schemas.openxmlformats.org/officeDocument/2006/relationships/hyperlink" Target="http://www.instagram.com/sciencelearninghubnz" TargetMode="Externa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hyperlink" Target="http://www.facebook.com/nzsciencelearn" TargetMode="External"/><Relationship Id="rId9" Type="http://schemas.openxmlformats.org/officeDocument/2006/relationships/image" Target="../media/image46.jpe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runa-yachtingnz.org.nz/"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mailto:enquiries@sciencelearn.org.n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hyperlink" Target="mailto:enquiries@sciencelearn.org.nz" TargetMode="Externa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9"/>
            </a:xfrm>
            <a:prstGeom prst="rect">
              <a:avLst/>
            </a:prstGeom>
          </p:spPr>
        </p:pic>
        <p:pic>
          <p:nvPicPr>
            <p:cNvPr id="4" name="object 4"/>
            <p:cNvPicPr/>
            <p:nvPr/>
          </p:nvPicPr>
          <p:blipFill>
            <a:blip r:embed="rId3" cstate="print"/>
            <a:stretch>
              <a:fillRect/>
            </a:stretch>
          </p:blipFill>
          <p:spPr>
            <a:xfrm>
              <a:off x="10820400" y="5276850"/>
              <a:ext cx="1219200" cy="1323975"/>
            </a:xfrm>
            <a:prstGeom prst="rect">
              <a:avLst/>
            </a:prstGeom>
          </p:spPr>
        </p:pic>
      </p:grpSp>
      <p:sp>
        <p:nvSpPr>
          <p:cNvPr id="5" name="object 5"/>
          <p:cNvSpPr txBox="1"/>
          <p:nvPr/>
        </p:nvSpPr>
        <p:spPr>
          <a:xfrm>
            <a:off x="82232" y="5139118"/>
            <a:ext cx="4420870" cy="266065"/>
          </a:xfrm>
          <a:prstGeom prst="rect">
            <a:avLst/>
          </a:prstGeom>
        </p:spPr>
        <p:txBody>
          <a:bodyPr vert="horz" wrap="square" lIns="0" tIns="15875" rIns="0" bIns="0" rtlCol="0">
            <a:spAutoFit/>
          </a:bodyPr>
          <a:lstStyle/>
          <a:p>
            <a:pPr marL="12700">
              <a:lnSpc>
                <a:spcPct val="100000"/>
              </a:lnSpc>
              <a:spcBef>
                <a:spcPts val="125"/>
              </a:spcBef>
            </a:pPr>
            <a:r>
              <a:rPr sz="1550">
                <a:solidFill>
                  <a:srgbClr val="FFFFFF"/>
                </a:solidFill>
                <a:latin typeface="Arial"/>
                <a:cs typeface="Arial"/>
              </a:rPr>
              <a:t>A</a:t>
            </a:r>
            <a:r>
              <a:rPr sz="1550" spc="10">
                <a:solidFill>
                  <a:srgbClr val="FFFFFF"/>
                </a:solidFill>
                <a:latin typeface="Arial"/>
                <a:cs typeface="Arial"/>
              </a:rPr>
              <a:t> </a:t>
            </a:r>
            <a:r>
              <a:rPr sz="1550">
                <a:solidFill>
                  <a:srgbClr val="FFFFFF"/>
                </a:solidFill>
                <a:latin typeface="Arial"/>
                <a:cs typeface="Arial"/>
              </a:rPr>
              <a:t>School</a:t>
            </a:r>
            <a:r>
              <a:rPr sz="1550" spc="135">
                <a:solidFill>
                  <a:srgbClr val="FFFFFF"/>
                </a:solidFill>
                <a:latin typeface="Arial"/>
                <a:cs typeface="Arial"/>
              </a:rPr>
              <a:t> </a:t>
            </a:r>
            <a:r>
              <a:rPr sz="1550">
                <a:solidFill>
                  <a:srgbClr val="FFFFFF"/>
                </a:solidFill>
                <a:latin typeface="Arial"/>
                <a:cs typeface="Arial"/>
              </a:rPr>
              <a:t>&amp;</a:t>
            </a:r>
            <a:r>
              <a:rPr sz="1550" spc="105">
                <a:solidFill>
                  <a:srgbClr val="FFFFFF"/>
                </a:solidFill>
                <a:latin typeface="Arial"/>
                <a:cs typeface="Arial"/>
              </a:rPr>
              <a:t> </a:t>
            </a:r>
            <a:r>
              <a:rPr sz="1550">
                <a:solidFill>
                  <a:srgbClr val="FFFFFF"/>
                </a:solidFill>
                <a:latin typeface="Arial"/>
                <a:cs typeface="Arial"/>
              </a:rPr>
              <a:t>Community</a:t>
            </a:r>
            <a:r>
              <a:rPr sz="1550" spc="150">
                <a:solidFill>
                  <a:srgbClr val="FFFFFF"/>
                </a:solidFill>
                <a:latin typeface="Arial"/>
                <a:cs typeface="Arial"/>
              </a:rPr>
              <a:t> </a:t>
            </a:r>
            <a:r>
              <a:rPr sz="1550">
                <a:solidFill>
                  <a:srgbClr val="FFFFFF"/>
                </a:solidFill>
                <a:latin typeface="Arial"/>
                <a:cs typeface="Arial"/>
              </a:rPr>
              <a:t>Engagement</a:t>
            </a:r>
            <a:r>
              <a:rPr sz="1550" spc="114">
                <a:solidFill>
                  <a:srgbClr val="FFFFFF"/>
                </a:solidFill>
                <a:latin typeface="Arial"/>
                <a:cs typeface="Arial"/>
              </a:rPr>
              <a:t> </a:t>
            </a:r>
            <a:r>
              <a:rPr sz="1550" spc="-10">
                <a:solidFill>
                  <a:srgbClr val="FFFFFF"/>
                </a:solidFill>
                <a:latin typeface="Arial"/>
                <a:cs typeface="Arial"/>
              </a:rPr>
              <a:t>Programme</a:t>
            </a:r>
            <a:endParaRPr sz="1550">
              <a:latin typeface="Arial"/>
              <a:cs typeface="Arial"/>
            </a:endParaRPr>
          </a:p>
        </p:txBody>
      </p:sp>
      <p:pic>
        <p:nvPicPr>
          <p:cNvPr id="6" name="object 6"/>
          <p:cNvPicPr/>
          <p:nvPr/>
        </p:nvPicPr>
        <p:blipFill>
          <a:blip r:embed="rId4" cstate="print"/>
          <a:stretch>
            <a:fillRect/>
          </a:stretch>
        </p:blipFill>
        <p:spPr>
          <a:xfrm>
            <a:off x="771525" y="1257300"/>
            <a:ext cx="3114675" cy="37814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DFA63C-251E-B2B9-2478-6C679C268D6D}"/>
              </a:ext>
            </a:extLst>
          </p:cNvPr>
          <p:cNvGrpSpPr/>
          <p:nvPr/>
        </p:nvGrpSpPr>
        <p:grpSpPr>
          <a:xfrm>
            <a:off x="-1" y="846907"/>
            <a:ext cx="12192001" cy="5940909"/>
            <a:chOff x="-1" y="917091"/>
            <a:chExt cx="12192001" cy="5940909"/>
          </a:xfrm>
        </p:grpSpPr>
        <p:pic>
          <p:nvPicPr>
            <p:cNvPr id="5" name="Picture 4">
              <a:extLst>
                <a:ext uri="{FF2B5EF4-FFF2-40B4-BE49-F238E27FC236}">
                  <a16:creationId xmlns:a16="http://schemas.microsoft.com/office/drawing/2014/main" id="{818CB7CF-97C4-4333-4BCE-61498B0BA30E}"/>
                </a:ext>
              </a:extLst>
            </p:cNvPr>
            <p:cNvPicPr>
              <a:picLocks noChangeAspect="1"/>
            </p:cNvPicPr>
            <p:nvPr/>
          </p:nvPicPr>
          <p:blipFill>
            <a:blip r:embed="rId2"/>
            <a:stretch>
              <a:fillRect/>
            </a:stretch>
          </p:blipFill>
          <p:spPr>
            <a:xfrm>
              <a:off x="-1" y="917091"/>
              <a:ext cx="12192001" cy="5940909"/>
            </a:xfrm>
            <a:prstGeom prst="rect">
              <a:avLst/>
            </a:prstGeom>
          </p:spPr>
        </p:pic>
        <p:sp>
          <p:nvSpPr>
            <p:cNvPr id="6" name="Freeform: Shape 5">
              <a:extLst>
                <a:ext uri="{FF2B5EF4-FFF2-40B4-BE49-F238E27FC236}">
                  <a16:creationId xmlns:a16="http://schemas.microsoft.com/office/drawing/2014/main" id="{6FDAEF5C-A3CC-726C-1821-6E5D730C1BD9}"/>
                </a:ext>
              </a:extLst>
            </p:cNvPr>
            <p:cNvSpPr/>
            <p:nvPr/>
          </p:nvSpPr>
          <p:spPr>
            <a:xfrm>
              <a:off x="2733964" y="2813538"/>
              <a:ext cx="9176682" cy="3864353"/>
            </a:xfrm>
            <a:custGeom>
              <a:avLst/>
              <a:gdLst>
                <a:gd name="connsiteX0" fmla="*/ 0 w 8896522"/>
                <a:gd name="connsiteY0" fmla="*/ 3759200 h 3759200"/>
                <a:gd name="connsiteX1" fmla="*/ 341745 w 8896522"/>
                <a:gd name="connsiteY1" fmla="*/ 3740727 h 3759200"/>
                <a:gd name="connsiteX2" fmla="*/ 378691 w 8896522"/>
                <a:gd name="connsiteY2" fmla="*/ 3731491 h 3759200"/>
                <a:gd name="connsiteX3" fmla="*/ 480291 w 8896522"/>
                <a:gd name="connsiteY3" fmla="*/ 3685309 h 3759200"/>
                <a:gd name="connsiteX4" fmla="*/ 535709 w 8896522"/>
                <a:gd name="connsiteY4" fmla="*/ 3676073 h 3759200"/>
                <a:gd name="connsiteX5" fmla="*/ 572654 w 8896522"/>
                <a:gd name="connsiteY5" fmla="*/ 3666836 h 3759200"/>
                <a:gd name="connsiteX6" fmla="*/ 600363 w 8896522"/>
                <a:gd name="connsiteY6" fmla="*/ 3648364 h 3759200"/>
                <a:gd name="connsiteX7" fmla="*/ 738909 w 8896522"/>
                <a:gd name="connsiteY7" fmla="*/ 3629891 h 3759200"/>
                <a:gd name="connsiteX8" fmla="*/ 849745 w 8896522"/>
                <a:gd name="connsiteY8" fmla="*/ 3620654 h 3759200"/>
                <a:gd name="connsiteX9" fmla="*/ 932872 w 8896522"/>
                <a:gd name="connsiteY9" fmla="*/ 3602182 h 3759200"/>
                <a:gd name="connsiteX10" fmla="*/ 988291 w 8896522"/>
                <a:gd name="connsiteY10" fmla="*/ 3592945 h 3759200"/>
                <a:gd name="connsiteX11" fmla="*/ 1043709 w 8896522"/>
                <a:gd name="connsiteY11" fmla="*/ 3574473 h 3759200"/>
                <a:gd name="connsiteX12" fmla="*/ 1117600 w 8896522"/>
                <a:gd name="connsiteY12" fmla="*/ 3556000 h 3759200"/>
                <a:gd name="connsiteX13" fmla="*/ 1154545 w 8896522"/>
                <a:gd name="connsiteY13" fmla="*/ 3537527 h 3759200"/>
                <a:gd name="connsiteX14" fmla="*/ 1237672 w 8896522"/>
                <a:gd name="connsiteY14" fmla="*/ 3519054 h 3759200"/>
                <a:gd name="connsiteX15" fmla="*/ 1274618 w 8896522"/>
                <a:gd name="connsiteY15" fmla="*/ 3500582 h 3759200"/>
                <a:gd name="connsiteX16" fmla="*/ 1330036 w 8896522"/>
                <a:gd name="connsiteY16" fmla="*/ 3482109 h 3759200"/>
                <a:gd name="connsiteX17" fmla="*/ 1431636 w 8896522"/>
                <a:gd name="connsiteY17" fmla="*/ 3445164 h 3759200"/>
                <a:gd name="connsiteX18" fmla="*/ 1468581 w 8896522"/>
                <a:gd name="connsiteY18" fmla="*/ 3435927 h 3759200"/>
                <a:gd name="connsiteX19" fmla="*/ 1551709 w 8896522"/>
                <a:gd name="connsiteY19" fmla="*/ 3408218 h 3759200"/>
                <a:gd name="connsiteX20" fmla="*/ 1579418 w 8896522"/>
                <a:gd name="connsiteY20" fmla="*/ 3389745 h 3759200"/>
                <a:gd name="connsiteX21" fmla="*/ 1625600 w 8896522"/>
                <a:gd name="connsiteY21" fmla="*/ 3380509 h 3759200"/>
                <a:gd name="connsiteX22" fmla="*/ 1653309 w 8896522"/>
                <a:gd name="connsiteY22" fmla="*/ 3371273 h 3759200"/>
                <a:gd name="connsiteX23" fmla="*/ 1727200 w 8896522"/>
                <a:gd name="connsiteY23" fmla="*/ 3362036 h 3759200"/>
                <a:gd name="connsiteX24" fmla="*/ 1791854 w 8896522"/>
                <a:gd name="connsiteY24" fmla="*/ 3343564 h 3759200"/>
                <a:gd name="connsiteX25" fmla="*/ 1911927 w 8896522"/>
                <a:gd name="connsiteY25" fmla="*/ 3315854 h 3759200"/>
                <a:gd name="connsiteX26" fmla="*/ 1958109 w 8896522"/>
                <a:gd name="connsiteY26" fmla="*/ 3297382 h 3759200"/>
                <a:gd name="connsiteX27" fmla="*/ 2059709 w 8896522"/>
                <a:gd name="connsiteY27" fmla="*/ 3288145 h 3759200"/>
                <a:gd name="connsiteX28" fmla="*/ 2281381 w 8896522"/>
                <a:gd name="connsiteY28" fmla="*/ 3251200 h 3759200"/>
                <a:gd name="connsiteX29" fmla="*/ 2318327 w 8896522"/>
                <a:gd name="connsiteY29" fmla="*/ 3241964 h 3759200"/>
                <a:gd name="connsiteX30" fmla="*/ 2410691 w 8896522"/>
                <a:gd name="connsiteY30" fmla="*/ 3223491 h 3759200"/>
                <a:gd name="connsiteX31" fmla="*/ 2447636 w 8896522"/>
                <a:gd name="connsiteY31" fmla="*/ 3205018 h 3759200"/>
                <a:gd name="connsiteX32" fmla="*/ 2623127 w 8896522"/>
                <a:gd name="connsiteY32" fmla="*/ 3149600 h 3759200"/>
                <a:gd name="connsiteX33" fmla="*/ 2660072 w 8896522"/>
                <a:gd name="connsiteY33" fmla="*/ 3121891 h 3759200"/>
                <a:gd name="connsiteX34" fmla="*/ 2706254 w 8896522"/>
                <a:gd name="connsiteY34" fmla="*/ 3112654 h 3759200"/>
                <a:gd name="connsiteX35" fmla="*/ 2761672 w 8896522"/>
                <a:gd name="connsiteY35" fmla="*/ 3094182 h 3759200"/>
                <a:gd name="connsiteX36" fmla="*/ 2835563 w 8896522"/>
                <a:gd name="connsiteY36" fmla="*/ 3066473 h 3759200"/>
                <a:gd name="connsiteX37" fmla="*/ 2946400 w 8896522"/>
                <a:gd name="connsiteY37" fmla="*/ 3038764 h 3759200"/>
                <a:gd name="connsiteX38" fmla="*/ 2983345 w 8896522"/>
                <a:gd name="connsiteY38" fmla="*/ 3029527 h 3759200"/>
                <a:gd name="connsiteX39" fmla="*/ 3103418 w 8896522"/>
                <a:gd name="connsiteY39" fmla="*/ 3001818 h 3759200"/>
                <a:gd name="connsiteX40" fmla="*/ 3205018 w 8896522"/>
                <a:gd name="connsiteY40" fmla="*/ 2964873 h 3759200"/>
                <a:gd name="connsiteX41" fmla="*/ 3260436 w 8896522"/>
                <a:gd name="connsiteY41" fmla="*/ 2937164 h 3759200"/>
                <a:gd name="connsiteX42" fmla="*/ 3408218 w 8896522"/>
                <a:gd name="connsiteY42" fmla="*/ 2890982 h 3759200"/>
                <a:gd name="connsiteX43" fmla="*/ 3528291 w 8896522"/>
                <a:gd name="connsiteY43" fmla="*/ 2854036 h 3759200"/>
                <a:gd name="connsiteX44" fmla="*/ 3666836 w 8896522"/>
                <a:gd name="connsiteY44" fmla="*/ 2817091 h 3759200"/>
                <a:gd name="connsiteX45" fmla="*/ 3722254 w 8896522"/>
                <a:gd name="connsiteY45" fmla="*/ 2789382 h 3759200"/>
                <a:gd name="connsiteX46" fmla="*/ 3796145 w 8896522"/>
                <a:gd name="connsiteY46" fmla="*/ 2770909 h 3759200"/>
                <a:gd name="connsiteX47" fmla="*/ 3916218 w 8896522"/>
                <a:gd name="connsiteY47" fmla="*/ 2733964 h 3759200"/>
                <a:gd name="connsiteX48" fmla="*/ 3980872 w 8896522"/>
                <a:gd name="connsiteY48" fmla="*/ 2724727 h 3759200"/>
                <a:gd name="connsiteX49" fmla="*/ 4036291 w 8896522"/>
                <a:gd name="connsiteY49" fmla="*/ 2706254 h 3759200"/>
                <a:gd name="connsiteX50" fmla="*/ 4211781 w 8896522"/>
                <a:gd name="connsiteY50" fmla="*/ 2669309 h 3759200"/>
                <a:gd name="connsiteX51" fmla="*/ 4257963 w 8896522"/>
                <a:gd name="connsiteY51" fmla="*/ 2650836 h 3759200"/>
                <a:gd name="connsiteX52" fmla="*/ 4304145 w 8896522"/>
                <a:gd name="connsiteY52" fmla="*/ 2641600 h 3759200"/>
                <a:gd name="connsiteX53" fmla="*/ 4359563 w 8896522"/>
                <a:gd name="connsiteY53" fmla="*/ 2623127 h 3759200"/>
                <a:gd name="connsiteX54" fmla="*/ 4442691 w 8896522"/>
                <a:gd name="connsiteY54" fmla="*/ 2604654 h 3759200"/>
                <a:gd name="connsiteX55" fmla="*/ 4535054 w 8896522"/>
                <a:gd name="connsiteY55" fmla="*/ 2586182 h 3759200"/>
                <a:gd name="connsiteX56" fmla="*/ 4618181 w 8896522"/>
                <a:gd name="connsiteY56" fmla="*/ 2549236 h 3759200"/>
                <a:gd name="connsiteX57" fmla="*/ 4729018 w 8896522"/>
                <a:gd name="connsiteY57" fmla="*/ 2521527 h 3759200"/>
                <a:gd name="connsiteX58" fmla="*/ 4784436 w 8896522"/>
                <a:gd name="connsiteY58" fmla="*/ 2503054 h 3759200"/>
                <a:gd name="connsiteX59" fmla="*/ 4867563 w 8896522"/>
                <a:gd name="connsiteY59" fmla="*/ 2466109 h 3759200"/>
                <a:gd name="connsiteX60" fmla="*/ 5024581 w 8896522"/>
                <a:gd name="connsiteY60" fmla="*/ 2419927 h 3759200"/>
                <a:gd name="connsiteX61" fmla="*/ 5107709 w 8896522"/>
                <a:gd name="connsiteY61" fmla="*/ 2392218 h 3759200"/>
                <a:gd name="connsiteX62" fmla="*/ 5218545 w 8896522"/>
                <a:gd name="connsiteY62" fmla="*/ 2336800 h 3759200"/>
                <a:gd name="connsiteX63" fmla="*/ 5264727 w 8896522"/>
                <a:gd name="connsiteY63" fmla="*/ 2309091 h 3759200"/>
                <a:gd name="connsiteX64" fmla="*/ 5310909 w 8896522"/>
                <a:gd name="connsiteY64" fmla="*/ 2299854 h 3759200"/>
                <a:gd name="connsiteX65" fmla="*/ 5357091 w 8896522"/>
                <a:gd name="connsiteY65" fmla="*/ 2281382 h 3759200"/>
                <a:gd name="connsiteX66" fmla="*/ 5458691 w 8896522"/>
                <a:gd name="connsiteY66" fmla="*/ 2253673 h 3759200"/>
                <a:gd name="connsiteX67" fmla="*/ 5551054 w 8896522"/>
                <a:gd name="connsiteY67" fmla="*/ 2225964 h 3759200"/>
                <a:gd name="connsiteX68" fmla="*/ 5606472 w 8896522"/>
                <a:gd name="connsiteY68" fmla="*/ 2207491 h 3759200"/>
                <a:gd name="connsiteX69" fmla="*/ 5689600 w 8896522"/>
                <a:gd name="connsiteY69" fmla="*/ 2189018 h 3759200"/>
                <a:gd name="connsiteX70" fmla="*/ 5735781 w 8896522"/>
                <a:gd name="connsiteY70" fmla="*/ 2170545 h 3759200"/>
                <a:gd name="connsiteX71" fmla="*/ 5781963 w 8896522"/>
                <a:gd name="connsiteY71" fmla="*/ 2161309 h 3759200"/>
                <a:gd name="connsiteX72" fmla="*/ 5837381 w 8896522"/>
                <a:gd name="connsiteY72" fmla="*/ 2142836 h 3759200"/>
                <a:gd name="connsiteX73" fmla="*/ 5985163 w 8896522"/>
                <a:gd name="connsiteY73" fmla="*/ 2105891 h 3759200"/>
                <a:gd name="connsiteX74" fmla="*/ 6096000 w 8896522"/>
                <a:gd name="connsiteY74" fmla="*/ 2059709 h 3759200"/>
                <a:gd name="connsiteX75" fmla="*/ 6169891 w 8896522"/>
                <a:gd name="connsiteY75" fmla="*/ 2022764 h 3759200"/>
                <a:gd name="connsiteX76" fmla="*/ 6206836 w 8896522"/>
                <a:gd name="connsiteY76" fmla="*/ 2004291 h 3759200"/>
                <a:gd name="connsiteX77" fmla="*/ 6271491 w 8896522"/>
                <a:gd name="connsiteY77" fmla="*/ 1985818 h 3759200"/>
                <a:gd name="connsiteX78" fmla="*/ 6363854 w 8896522"/>
                <a:gd name="connsiteY78" fmla="*/ 1958109 h 3759200"/>
                <a:gd name="connsiteX79" fmla="*/ 6400800 w 8896522"/>
                <a:gd name="connsiteY79" fmla="*/ 1939636 h 3759200"/>
                <a:gd name="connsiteX80" fmla="*/ 6483927 w 8896522"/>
                <a:gd name="connsiteY80" fmla="*/ 1921164 h 3759200"/>
                <a:gd name="connsiteX81" fmla="*/ 6548581 w 8896522"/>
                <a:gd name="connsiteY81" fmla="*/ 1893454 h 3759200"/>
                <a:gd name="connsiteX82" fmla="*/ 6622472 w 8896522"/>
                <a:gd name="connsiteY82" fmla="*/ 1874982 h 3759200"/>
                <a:gd name="connsiteX83" fmla="*/ 6724072 w 8896522"/>
                <a:gd name="connsiteY83" fmla="*/ 1838036 h 3759200"/>
                <a:gd name="connsiteX84" fmla="*/ 6908800 w 8896522"/>
                <a:gd name="connsiteY84" fmla="*/ 1782618 h 3759200"/>
                <a:gd name="connsiteX85" fmla="*/ 7019636 w 8896522"/>
                <a:gd name="connsiteY85" fmla="*/ 1736436 h 3759200"/>
                <a:gd name="connsiteX86" fmla="*/ 7112000 w 8896522"/>
                <a:gd name="connsiteY86" fmla="*/ 1690254 h 3759200"/>
                <a:gd name="connsiteX87" fmla="*/ 7158181 w 8896522"/>
                <a:gd name="connsiteY87" fmla="*/ 1671782 h 3759200"/>
                <a:gd name="connsiteX88" fmla="*/ 7269018 w 8896522"/>
                <a:gd name="connsiteY88" fmla="*/ 1607127 h 3759200"/>
                <a:gd name="connsiteX89" fmla="*/ 7361381 w 8896522"/>
                <a:gd name="connsiteY89" fmla="*/ 1560945 h 3759200"/>
                <a:gd name="connsiteX90" fmla="*/ 7462981 w 8896522"/>
                <a:gd name="connsiteY90" fmla="*/ 1487054 h 3759200"/>
                <a:gd name="connsiteX91" fmla="*/ 7499927 w 8896522"/>
                <a:gd name="connsiteY91" fmla="*/ 1468582 h 3759200"/>
                <a:gd name="connsiteX92" fmla="*/ 7546109 w 8896522"/>
                <a:gd name="connsiteY92" fmla="*/ 1459345 h 3759200"/>
                <a:gd name="connsiteX93" fmla="*/ 7629236 w 8896522"/>
                <a:gd name="connsiteY93" fmla="*/ 1413164 h 3759200"/>
                <a:gd name="connsiteX94" fmla="*/ 7703127 w 8896522"/>
                <a:gd name="connsiteY94" fmla="*/ 1394691 h 3759200"/>
                <a:gd name="connsiteX95" fmla="*/ 7758545 w 8896522"/>
                <a:gd name="connsiteY95" fmla="*/ 1357745 h 3759200"/>
                <a:gd name="connsiteX96" fmla="*/ 7832436 w 8896522"/>
                <a:gd name="connsiteY96" fmla="*/ 1330036 h 3759200"/>
                <a:gd name="connsiteX97" fmla="*/ 7943272 w 8896522"/>
                <a:gd name="connsiteY97" fmla="*/ 1274618 h 3759200"/>
                <a:gd name="connsiteX98" fmla="*/ 8026400 w 8896522"/>
                <a:gd name="connsiteY98" fmla="*/ 1246909 h 3759200"/>
                <a:gd name="connsiteX99" fmla="*/ 8054109 w 8896522"/>
                <a:gd name="connsiteY99" fmla="*/ 1228436 h 3759200"/>
                <a:gd name="connsiteX100" fmla="*/ 8118763 w 8896522"/>
                <a:gd name="connsiteY100" fmla="*/ 1200727 h 3759200"/>
                <a:gd name="connsiteX101" fmla="*/ 8183418 w 8896522"/>
                <a:gd name="connsiteY101" fmla="*/ 1145309 h 3759200"/>
                <a:gd name="connsiteX102" fmla="*/ 8220363 w 8896522"/>
                <a:gd name="connsiteY102" fmla="*/ 1126836 h 3759200"/>
                <a:gd name="connsiteX103" fmla="*/ 8248072 w 8896522"/>
                <a:gd name="connsiteY103" fmla="*/ 1099127 h 3759200"/>
                <a:gd name="connsiteX104" fmla="*/ 8275781 w 8896522"/>
                <a:gd name="connsiteY104" fmla="*/ 1080654 h 3759200"/>
                <a:gd name="connsiteX105" fmla="*/ 8303491 w 8896522"/>
                <a:gd name="connsiteY105" fmla="*/ 1052945 h 3759200"/>
                <a:gd name="connsiteX106" fmla="*/ 8358909 w 8896522"/>
                <a:gd name="connsiteY106" fmla="*/ 1016000 h 3759200"/>
                <a:gd name="connsiteX107" fmla="*/ 8432800 w 8896522"/>
                <a:gd name="connsiteY107" fmla="*/ 951345 h 3759200"/>
                <a:gd name="connsiteX108" fmla="*/ 8497454 w 8896522"/>
                <a:gd name="connsiteY108" fmla="*/ 905164 h 3759200"/>
                <a:gd name="connsiteX109" fmla="*/ 8534400 w 8896522"/>
                <a:gd name="connsiteY109" fmla="*/ 868218 h 3759200"/>
                <a:gd name="connsiteX110" fmla="*/ 8626763 w 8896522"/>
                <a:gd name="connsiteY110" fmla="*/ 785091 h 3759200"/>
                <a:gd name="connsiteX111" fmla="*/ 8700654 w 8896522"/>
                <a:gd name="connsiteY111" fmla="*/ 692727 h 3759200"/>
                <a:gd name="connsiteX112" fmla="*/ 8737600 w 8896522"/>
                <a:gd name="connsiteY112" fmla="*/ 637309 h 3759200"/>
                <a:gd name="connsiteX113" fmla="*/ 8783781 w 8896522"/>
                <a:gd name="connsiteY113" fmla="*/ 581891 h 3759200"/>
                <a:gd name="connsiteX114" fmla="*/ 8793018 w 8896522"/>
                <a:gd name="connsiteY114" fmla="*/ 554182 h 3759200"/>
                <a:gd name="connsiteX115" fmla="*/ 8839200 w 8896522"/>
                <a:gd name="connsiteY115" fmla="*/ 489527 h 3759200"/>
                <a:gd name="connsiteX116" fmla="*/ 8857672 w 8896522"/>
                <a:gd name="connsiteY116" fmla="*/ 434109 h 3759200"/>
                <a:gd name="connsiteX117" fmla="*/ 8866909 w 8896522"/>
                <a:gd name="connsiteY117" fmla="*/ 406400 h 3759200"/>
                <a:gd name="connsiteX118" fmla="*/ 8885381 w 8896522"/>
                <a:gd name="connsiteY118" fmla="*/ 369454 h 3759200"/>
                <a:gd name="connsiteX119" fmla="*/ 8876145 w 8896522"/>
                <a:gd name="connsiteY119" fmla="*/ 166254 h 3759200"/>
                <a:gd name="connsiteX120" fmla="*/ 8839200 w 8896522"/>
                <a:gd name="connsiteY120" fmla="*/ 129309 h 3759200"/>
                <a:gd name="connsiteX121" fmla="*/ 8820727 w 8896522"/>
                <a:gd name="connsiteY121" fmla="*/ 101600 h 3759200"/>
                <a:gd name="connsiteX122" fmla="*/ 8765309 w 8896522"/>
                <a:gd name="connsiteY122" fmla="*/ 73891 h 3759200"/>
                <a:gd name="connsiteX123" fmla="*/ 8709891 w 8896522"/>
                <a:gd name="connsiteY123" fmla="*/ 18473 h 3759200"/>
                <a:gd name="connsiteX124" fmla="*/ 8654472 w 8896522"/>
                <a:gd name="connsiteY124"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896522" h="3759200">
                  <a:moveTo>
                    <a:pt x="0" y="3759200"/>
                  </a:moveTo>
                  <a:cubicBezTo>
                    <a:pt x="124974" y="3755034"/>
                    <a:pt x="226565" y="3761669"/>
                    <a:pt x="341745" y="3740727"/>
                  </a:cubicBezTo>
                  <a:cubicBezTo>
                    <a:pt x="354235" y="3738456"/>
                    <a:pt x="366376" y="3734570"/>
                    <a:pt x="378691" y="3731491"/>
                  </a:cubicBezTo>
                  <a:cubicBezTo>
                    <a:pt x="403345" y="3719164"/>
                    <a:pt x="451535" y="3693152"/>
                    <a:pt x="480291" y="3685309"/>
                  </a:cubicBezTo>
                  <a:cubicBezTo>
                    <a:pt x="498359" y="3680381"/>
                    <a:pt x="517345" y="3679746"/>
                    <a:pt x="535709" y="3676073"/>
                  </a:cubicBezTo>
                  <a:cubicBezTo>
                    <a:pt x="548157" y="3673583"/>
                    <a:pt x="560339" y="3669915"/>
                    <a:pt x="572654" y="3666836"/>
                  </a:cubicBezTo>
                  <a:cubicBezTo>
                    <a:pt x="581890" y="3660679"/>
                    <a:pt x="589969" y="3652262"/>
                    <a:pt x="600363" y="3648364"/>
                  </a:cubicBezTo>
                  <a:cubicBezTo>
                    <a:pt x="627999" y="3638001"/>
                    <a:pt x="727276" y="3630949"/>
                    <a:pt x="738909" y="3629891"/>
                  </a:cubicBezTo>
                  <a:lnTo>
                    <a:pt x="849745" y="3620654"/>
                  </a:lnTo>
                  <a:cubicBezTo>
                    <a:pt x="877454" y="3614497"/>
                    <a:pt x="905038" y="3607749"/>
                    <a:pt x="932872" y="3602182"/>
                  </a:cubicBezTo>
                  <a:cubicBezTo>
                    <a:pt x="951236" y="3598509"/>
                    <a:pt x="970122" y="3597487"/>
                    <a:pt x="988291" y="3592945"/>
                  </a:cubicBezTo>
                  <a:cubicBezTo>
                    <a:pt x="1007181" y="3588222"/>
                    <a:pt x="1024819" y="3579196"/>
                    <a:pt x="1043709" y="3574473"/>
                  </a:cubicBezTo>
                  <a:lnTo>
                    <a:pt x="1117600" y="3556000"/>
                  </a:lnTo>
                  <a:cubicBezTo>
                    <a:pt x="1129915" y="3549842"/>
                    <a:pt x="1141483" y="3541881"/>
                    <a:pt x="1154545" y="3537527"/>
                  </a:cubicBezTo>
                  <a:cubicBezTo>
                    <a:pt x="1207260" y="3519955"/>
                    <a:pt x="1190280" y="3536826"/>
                    <a:pt x="1237672" y="3519054"/>
                  </a:cubicBezTo>
                  <a:cubicBezTo>
                    <a:pt x="1250564" y="3514219"/>
                    <a:pt x="1261834" y="3505696"/>
                    <a:pt x="1274618" y="3500582"/>
                  </a:cubicBezTo>
                  <a:cubicBezTo>
                    <a:pt x="1292697" y="3493350"/>
                    <a:pt x="1311957" y="3489341"/>
                    <a:pt x="1330036" y="3482109"/>
                  </a:cubicBezTo>
                  <a:cubicBezTo>
                    <a:pt x="1374112" y="3464478"/>
                    <a:pt x="1384194" y="3459397"/>
                    <a:pt x="1431636" y="3445164"/>
                  </a:cubicBezTo>
                  <a:cubicBezTo>
                    <a:pt x="1443795" y="3441516"/>
                    <a:pt x="1456266" y="3439006"/>
                    <a:pt x="1468581" y="3435927"/>
                  </a:cubicBezTo>
                  <a:cubicBezTo>
                    <a:pt x="1531545" y="3393952"/>
                    <a:pt x="1452155" y="3441403"/>
                    <a:pt x="1551709" y="3408218"/>
                  </a:cubicBezTo>
                  <a:cubicBezTo>
                    <a:pt x="1562240" y="3404708"/>
                    <a:pt x="1569024" y="3393643"/>
                    <a:pt x="1579418" y="3389745"/>
                  </a:cubicBezTo>
                  <a:cubicBezTo>
                    <a:pt x="1594117" y="3384233"/>
                    <a:pt x="1610370" y="3384316"/>
                    <a:pt x="1625600" y="3380509"/>
                  </a:cubicBezTo>
                  <a:cubicBezTo>
                    <a:pt x="1635045" y="3378148"/>
                    <a:pt x="1643730" y="3373015"/>
                    <a:pt x="1653309" y="3371273"/>
                  </a:cubicBezTo>
                  <a:cubicBezTo>
                    <a:pt x="1677731" y="3366833"/>
                    <a:pt x="1702716" y="3366117"/>
                    <a:pt x="1727200" y="3362036"/>
                  </a:cubicBezTo>
                  <a:cubicBezTo>
                    <a:pt x="1779025" y="3353398"/>
                    <a:pt x="1747934" y="3354544"/>
                    <a:pt x="1791854" y="3343564"/>
                  </a:cubicBezTo>
                  <a:cubicBezTo>
                    <a:pt x="1831514" y="3333649"/>
                    <a:pt x="1873613" y="3331179"/>
                    <a:pt x="1911927" y="3315854"/>
                  </a:cubicBezTo>
                  <a:cubicBezTo>
                    <a:pt x="1927321" y="3309697"/>
                    <a:pt x="1941813" y="3300437"/>
                    <a:pt x="1958109" y="3297382"/>
                  </a:cubicBezTo>
                  <a:cubicBezTo>
                    <a:pt x="1991533" y="3291115"/>
                    <a:pt x="2026001" y="3292639"/>
                    <a:pt x="2059709" y="3288145"/>
                  </a:cubicBezTo>
                  <a:cubicBezTo>
                    <a:pt x="2099614" y="3282824"/>
                    <a:pt x="2217180" y="3265466"/>
                    <a:pt x="2281381" y="3251200"/>
                  </a:cubicBezTo>
                  <a:cubicBezTo>
                    <a:pt x="2293773" y="3248446"/>
                    <a:pt x="2305914" y="3244624"/>
                    <a:pt x="2318327" y="3241964"/>
                  </a:cubicBezTo>
                  <a:cubicBezTo>
                    <a:pt x="2349028" y="3235385"/>
                    <a:pt x="2410691" y="3223491"/>
                    <a:pt x="2410691" y="3223491"/>
                  </a:cubicBezTo>
                  <a:cubicBezTo>
                    <a:pt x="2423006" y="3217333"/>
                    <a:pt x="2434785" y="3209961"/>
                    <a:pt x="2447636" y="3205018"/>
                  </a:cubicBezTo>
                  <a:cubicBezTo>
                    <a:pt x="2492396" y="3187803"/>
                    <a:pt x="2578570" y="3162967"/>
                    <a:pt x="2623127" y="3149600"/>
                  </a:cubicBezTo>
                  <a:cubicBezTo>
                    <a:pt x="2635442" y="3140364"/>
                    <a:pt x="2646005" y="3128143"/>
                    <a:pt x="2660072" y="3121891"/>
                  </a:cubicBezTo>
                  <a:cubicBezTo>
                    <a:pt x="2674418" y="3115515"/>
                    <a:pt x="2691108" y="3116785"/>
                    <a:pt x="2706254" y="3112654"/>
                  </a:cubicBezTo>
                  <a:cubicBezTo>
                    <a:pt x="2725040" y="3107531"/>
                    <a:pt x="2743335" y="3100731"/>
                    <a:pt x="2761672" y="3094182"/>
                  </a:cubicBezTo>
                  <a:cubicBezTo>
                    <a:pt x="2786445" y="3085335"/>
                    <a:pt x="2810367" y="3074032"/>
                    <a:pt x="2835563" y="3066473"/>
                  </a:cubicBezTo>
                  <a:cubicBezTo>
                    <a:pt x="2872040" y="3055530"/>
                    <a:pt x="2909454" y="3048001"/>
                    <a:pt x="2946400" y="3038764"/>
                  </a:cubicBezTo>
                  <a:cubicBezTo>
                    <a:pt x="2958715" y="3035685"/>
                    <a:pt x="2971302" y="3033541"/>
                    <a:pt x="2983345" y="3029527"/>
                  </a:cubicBezTo>
                  <a:cubicBezTo>
                    <a:pt x="3059416" y="3004169"/>
                    <a:pt x="3019487" y="3013808"/>
                    <a:pt x="3103418" y="3001818"/>
                  </a:cubicBezTo>
                  <a:cubicBezTo>
                    <a:pt x="3277756" y="2914649"/>
                    <a:pt x="3058864" y="3018019"/>
                    <a:pt x="3205018" y="2964873"/>
                  </a:cubicBezTo>
                  <a:cubicBezTo>
                    <a:pt x="3224428" y="2957815"/>
                    <a:pt x="3241372" y="2945108"/>
                    <a:pt x="3260436" y="2937164"/>
                  </a:cubicBezTo>
                  <a:cubicBezTo>
                    <a:pt x="3285694" y="2926640"/>
                    <a:pt x="3397329" y="2894385"/>
                    <a:pt x="3408218" y="2890982"/>
                  </a:cubicBezTo>
                  <a:cubicBezTo>
                    <a:pt x="3489654" y="2865533"/>
                    <a:pt x="3439441" y="2877729"/>
                    <a:pt x="3528291" y="2854036"/>
                  </a:cubicBezTo>
                  <a:cubicBezTo>
                    <a:pt x="3552855" y="2847486"/>
                    <a:pt x="3640516" y="2827214"/>
                    <a:pt x="3666836" y="2817091"/>
                  </a:cubicBezTo>
                  <a:cubicBezTo>
                    <a:pt x="3686112" y="2809677"/>
                    <a:pt x="3702804" y="2796328"/>
                    <a:pt x="3722254" y="2789382"/>
                  </a:cubicBezTo>
                  <a:cubicBezTo>
                    <a:pt x="3746163" y="2780843"/>
                    <a:pt x="3771733" y="2777884"/>
                    <a:pt x="3796145" y="2770909"/>
                  </a:cubicBezTo>
                  <a:cubicBezTo>
                    <a:pt x="3851530" y="2755084"/>
                    <a:pt x="3857354" y="2746578"/>
                    <a:pt x="3916218" y="2733964"/>
                  </a:cubicBezTo>
                  <a:cubicBezTo>
                    <a:pt x="3937505" y="2729403"/>
                    <a:pt x="3959321" y="2727806"/>
                    <a:pt x="3980872" y="2724727"/>
                  </a:cubicBezTo>
                  <a:cubicBezTo>
                    <a:pt x="3999345" y="2718569"/>
                    <a:pt x="4017400" y="2710977"/>
                    <a:pt x="4036291" y="2706254"/>
                  </a:cubicBezTo>
                  <a:cubicBezTo>
                    <a:pt x="4101049" y="2690065"/>
                    <a:pt x="4148124" y="2687497"/>
                    <a:pt x="4211781" y="2669309"/>
                  </a:cubicBezTo>
                  <a:cubicBezTo>
                    <a:pt x="4227723" y="2664754"/>
                    <a:pt x="4242082" y="2655600"/>
                    <a:pt x="4257963" y="2650836"/>
                  </a:cubicBezTo>
                  <a:cubicBezTo>
                    <a:pt x="4273000" y="2646325"/>
                    <a:pt x="4288999" y="2645731"/>
                    <a:pt x="4304145" y="2641600"/>
                  </a:cubicBezTo>
                  <a:cubicBezTo>
                    <a:pt x="4322931" y="2636477"/>
                    <a:pt x="4340749" y="2628144"/>
                    <a:pt x="4359563" y="2623127"/>
                  </a:cubicBezTo>
                  <a:cubicBezTo>
                    <a:pt x="4386990" y="2615813"/>
                    <a:pt x="4414915" y="2610502"/>
                    <a:pt x="4442691" y="2604654"/>
                  </a:cubicBezTo>
                  <a:cubicBezTo>
                    <a:pt x="4473415" y="2598186"/>
                    <a:pt x="4535054" y="2586182"/>
                    <a:pt x="4535054" y="2586182"/>
                  </a:cubicBezTo>
                  <a:cubicBezTo>
                    <a:pt x="4561642" y="2572888"/>
                    <a:pt x="4589544" y="2557659"/>
                    <a:pt x="4618181" y="2549236"/>
                  </a:cubicBezTo>
                  <a:cubicBezTo>
                    <a:pt x="4654716" y="2538490"/>
                    <a:pt x="4692890" y="2533570"/>
                    <a:pt x="4729018" y="2521527"/>
                  </a:cubicBezTo>
                  <a:cubicBezTo>
                    <a:pt x="4747491" y="2515369"/>
                    <a:pt x="4766357" y="2510286"/>
                    <a:pt x="4784436" y="2503054"/>
                  </a:cubicBezTo>
                  <a:cubicBezTo>
                    <a:pt x="4908032" y="2453616"/>
                    <a:pt x="4722110" y="2518056"/>
                    <a:pt x="4867563" y="2466109"/>
                  </a:cubicBezTo>
                  <a:cubicBezTo>
                    <a:pt x="5016586" y="2412887"/>
                    <a:pt x="4886014" y="2460682"/>
                    <a:pt x="5024581" y="2419927"/>
                  </a:cubicBezTo>
                  <a:cubicBezTo>
                    <a:pt x="5052602" y="2411685"/>
                    <a:pt x="5080000" y="2401454"/>
                    <a:pt x="5107709" y="2392218"/>
                  </a:cubicBezTo>
                  <a:cubicBezTo>
                    <a:pt x="5229157" y="2311253"/>
                    <a:pt x="5098362" y="2391429"/>
                    <a:pt x="5218545" y="2336800"/>
                  </a:cubicBezTo>
                  <a:cubicBezTo>
                    <a:pt x="5234888" y="2329371"/>
                    <a:pt x="5248059" y="2315758"/>
                    <a:pt x="5264727" y="2309091"/>
                  </a:cubicBezTo>
                  <a:cubicBezTo>
                    <a:pt x="5279303" y="2303261"/>
                    <a:pt x="5295872" y="2304365"/>
                    <a:pt x="5310909" y="2299854"/>
                  </a:cubicBezTo>
                  <a:cubicBezTo>
                    <a:pt x="5326790" y="2295090"/>
                    <a:pt x="5341509" y="2287048"/>
                    <a:pt x="5357091" y="2281382"/>
                  </a:cubicBezTo>
                  <a:cubicBezTo>
                    <a:pt x="5414386" y="2260548"/>
                    <a:pt x="5403909" y="2264629"/>
                    <a:pt x="5458691" y="2253673"/>
                  </a:cubicBezTo>
                  <a:cubicBezTo>
                    <a:pt x="5557129" y="2214296"/>
                    <a:pt x="5452935" y="2252724"/>
                    <a:pt x="5551054" y="2225964"/>
                  </a:cubicBezTo>
                  <a:cubicBezTo>
                    <a:pt x="5569840" y="2220841"/>
                    <a:pt x="5587686" y="2212615"/>
                    <a:pt x="5606472" y="2207491"/>
                  </a:cubicBezTo>
                  <a:cubicBezTo>
                    <a:pt x="5646714" y="2196516"/>
                    <a:pt x="5652293" y="2201454"/>
                    <a:pt x="5689600" y="2189018"/>
                  </a:cubicBezTo>
                  <a:cubicBezTo>
                    <a:pt x="5705329" y="2183775"/>
                    <a:pt x="5719901" y="2175309"/>
                    <a:pt x="5735781" y="2170545"/>
                  </a:cubicBezTo>
                  <a:cubicBezTo>
                    <a:pt x="5750818" y="2166034"/>
                    <a:pt x="5766817" y="2165440"/>
                    <a:pt x="5781963" y="2161309"/>
                  </a:cubicBezTo>
                  <a:cubicBezTo>
                    <a:pt x="5800749" y="2156186"/>
                    <a:pt x="5818658" y="2148185"/>
                    <a:pt x="5837381" y="2142836"/>
                  </a:cubicBezTo>
                  <a:cubicBezTo>
                    <a:pt x="5837392" y="2142833"/>
                    <a:pt x="5985153" y="2105895"/>
                    <a:pt x="5985163" y="2105891"/>
                  </a:cubicBezTo>
                  <a:cubicBezTo>
                    <a:pt x="6022109" y="2090497"/>
                    <a:pt x="6061679" y="2080302"/>
                    <a:pt x="6096000" y="2059709"/>
                  </a:cubicBezTo>
                  <a:cubicBezTo>
                    <a:pt x="6196366" y="1999488"/>
                    <a:pt x="6100291" y="2052592"/>
                    <a:pt x="6169891" y="2022764"/>
                  </a:cubicBezTo>
                  <a:cubicBezTo>
                    <a:pt x="6182546" y="2017340"/>
                    <a:pt x="6193896" y="2008996"/>
                    <a:pt x="6206836" y="2004291"/>
                  </a:cubicBezTo>
                  <a:cubicBezTo>
                    <a:pt x="6227901" y="1996631"/>
                    <a:pt x="6249939" y="1991976"/>
                    <a:pt x="6271491" y="1985818"/>
                  </a:cubicBezTo>
                  <a:cubicBezTo>
                    <a:pt x="6330029" y="1946792"/>
                    <a:pt x="6263274" y="1985540"/>
                    <a:pt x="6363854" y="1958109"/>
                  </a:cubicBezTo>
                  <a:cubicBezTo>
                    <a:pt x="6377138" y="1954486"/>
                    <a:pt x="6387908" y="1944471"/>
                    <a:pt x="6400800" y="1939636"/>
                  </a:cubicBezTo>
                  <a:cubicBezTo>
                    <a:pt x="6415707" y="1934046"/>
                    <a:pt x="6471387" y="1923672"/>
                    <a:pt x="6483927" y="1921164"/>
                  </a:cubicBezTo>
                  <a:cubicBezTo>
                    <a:pt x="6505478" y="1911927"/>
                    <a:pt x="6526337" y="1900869"/>
                    <a:pt x="6548581" y="1893454"/>
                  </a:cubicBezTo>
                  <a:cubicBezTo>
                    <a:pt x="6613640" y="1871767"/>
                    <a:pt x="6574084" y="1895720"/>
                    <a:pt x="6622472" y="1874982"/>
                  </a:cubicBezTo>
                  <a:cubicBezTo>
                    <a:pt x="6698979" y="1842193"/>
                    <a:pt x="6614413" y="1867278"/>
                    <a:pt x="6724072" y="1838036"/>
                  </a:cubicBezTo>
                  <a:cubicBezTo>
                    <a:pt x="6799294" y="1817977"/>
                    <a:pt x="6829790" y="1815539"/>
                    <a:pt x="6908800" y="1782618"/>
                  </a:cubicBezTo>
                  <a:cubicBezTo>
                    <a:pt x="6945745" y="1767224"/>
                    <a:pt x="6983837" y="1754335"/>
                    <a:pt x="7019636" y="1736436"/>
                  </a:cubicBezTo>
                  <a:cubicBezTo>
                    <a:pt x="7050424" y="1721042"/>
                    <a:pt x="7080040" y="1703038"/>
                    <a:pt x="7112000" y="1690254"/>
                  </a:cubicBezTo>
                  <a:cubicBezTo>
                    <a:pt x="7127394" y="1684097"/>
                    <a:pt x="7143528" y="1679539"/>
                    <a:pt x="7158181" y="1671782"/>
                  </a:cubicBezTo>
                  <a:cubicBezTo>
                    <a:pt x="7195983" y="1651769"/>
                    <a:pt x="7230762" y="1626255"/>
                    <a:pt x="7269018" y="1607127"/>
                  </a:cubicBezTo>
                  <a:cubicBezTo>
                    <a:pt x="7299806" y="1591733"/>
                    <a:pt x="7333844" y="1581598"/>
                    <a:pt x="7361381" y="1560945"/>
                  </a:cubicBezTo>
                  <a:cubicBezTo>
                    <a:pt x="7365257" y="1558038"/>
                    <a:pt x="7438101" y="1501271"/>
                    <a:pt x="7462981" y="1487054"/>
                  </a:cubicBezTo>
                  <a:cubicBezTo>
                    <a:pt x="7474936" y="1480223"/>
                    <a:pt x="7486865" y="1472936"/>
                    <a:pt x="7499927" y="1468582"/>
                  </a:cubicBezTo>
                  <a:cubicBezTo>
                    <a:pt x="7514820" y="1463618"/>
                    <a:pt x="7531072" y="1463856"/>
                    <a:pt x="7546109" y="1459345"/>
                  </a:cubicBezTo>
                  <a:cubicBezTo>
                    <a:pt x="7709259" y="1410400"/>
                    <a:pt x="7483697" y="1473806"/>
                    <a:pt x="7629236" y="1413164"/>
                  </a:cubicBezTo>
                  <a:cubicBezTo>
                    <a:pt x="7652671" y="1403399"/>
                    <a:pt x="7703127" y="1394691"/>
                    <a:pt x="7703127" y="1394691"/>
                  </a:cubicBezTo>
                  <a:cubicBezTo>
                    <a:pt x="7721600" y="1382376"/>
                    <a:pt x="7739054" y="1368376"/>
                    <a:pt x="7758545" y="1357745"/>
                  </a:cubicBezTo>
                  <a:cubicBezTo>
                    <a:pt x="7836974" y="1314965"/>
                    <a:pt x="7775370" y="1356667"/>
                    <a:pt x="7832436" y="1330036"/>
                  </a:cubicBezTo>
                  <a:cubicBezTo>
                    <a:pt x="7869867" y="1312568"/>
                    <a:pt x="7904086" y="1287680"/>
                    <a:pt x="7943272" y="1274618"/>
                  </a:cubicBezTo>
                  <a:lnTo>
                    <a:pt x="8026400" y="1246909"/>
                  </a:lnTo>
                  <a:cubicBezTo>
                    <a:pt x="8035636" y="1240751"/>
                    <a:pt x="8044180" y="1233400"/>
                    <a:pt x="8054109" y="1228436"/>
                  </a:cubicBezTo>
                  <a:cubicBezTo>
                    <a:pt x="8116967" y="1197007"/>
                    <a:pt x="8041875" y="1248782"/>
                    <a:pt x="8118763" y="1200727"/>
                  </a:cubicBezTo>
                  <a:cubicBezTo>
                    <a:pt x="8245352" y="1121609"/>
                    <a:pt x="8077627" y="1220875"/>
                    <a:pt x="8183418" y="1145309"/>
                  </a:cubicBezTo>
                  <a:cubicBezTo>
                    <a:pt x="8194622" y="1137306"/>
                    <a:pt x="8209159" y="1134839"/>
                    <a:pt x="8220363" y="1126836"/>
                  </a:cubicBezTo>
                  <a:cubicBezTo>
                    <a:pt x="8230992" y="1119244"/>
                    <a:pt x="8238037" y="1107489"/>
                    <a:pt x="8248072" y="1099127"/>
                  </a:cubicBezTo>
                  <a:cubicBezTo>
                    <a:pt x="8256600" y="1092020"/>
                    <a:pt x="8267253" y="1087760"/>
                    <a:pt x="8275781" y="1080654"/>
                  </a:cubicBezTo>
                  <a:cubicBezTo>
                    <a:pt x="8285816" y="1072292"/>
                    <a:pt x="8293180" y="1060964"/>
                    <a:pt x="8303491" y="1052945"/>
                  </a:cubicBezTo>
                  <a:cubicBezTo>
                    <a:pt x="8321016" y="1039315"/>
                    <a:pt x="8343211" y="1031699"/>
                    <a:pt x="8358909" y="1016000"/>
                  </a:cubicBezTo>
                  <a:cubicBezTo>
                    <a:pt x="8449902" y="925004"/>
                    <a:pt x="8343769" y="1027656"/>
                    <a:pt x="8432800" y="951345"/>
                  </a:cubicBezTo>
                  <a:cubicBezTo>
                    <a:pt x="8485223" y="906411"/>
                    <a:pt x="8433037" y="937372"/>
                    <a:pt x="8497454" y="905164"/>
                  </a:cubicBezTo>
                  <a:cubicBezTo>
                    <a:pt x="8509769" y="892849"/>
                    <a:pt x="8521293" y="879687"/>
                    <a:pt x="8534400" y="868218"/>
                  </a:cubicBezTo>
                  <a:cubicBezTo>
                    <a:pt x="8572558" y="834829"/>
                    <a:pt x="8593868" y="834432"/>
                    <a:pt x="8626763" y="785091"/>
                  </a:cubicBezTo>
                  <a:cubicBezTo>
                    <a:pt x="8673370" y="715182"/>
                    <a:pt x="8648010" y="745372"/>
                    <a:pt x="8700654" y="692727"/>
                  </a:cubicBezTo>
                  <a:cubicBezTo>
                    <a:pt x="8716887" y="644030"/>
                    <a:pt x="8699162" y="683435"/>
                    <a:pt x="8737600" y="637309"/>
                  </a:cubicBezTo>
                  <a:cubicBezTo>
                    <a:pt x="8801895" y="560154"/>
                    <a:pt x="8702828" y="662844"/>
                    <a:pt x="8783781" y="581891"/>
                  </a:cubicBezTo>
                  <a:cubicBezTo>
                    <a:pt x="8786860" y="572655"/>
                    <a:pt x="8787617" y="562283"/>
                    <a:pt x="8793018" y="554182"/>
                  </a:cubicBezTo>
                  <a:cubicBezTo>
                    <a:pt x="8837650" y="487235"/>
                    <a:pt x="8807310" y="569254"/>
                    <a:pt x="8839200" y="489527"/>
                  </a:cubicBezTo>
                  <a:cubicBezTo>
                    <a:pt x="8846432" y="471448"/>
                    <a:pt x="8851514" y="452582"/>
                    <a:pt x="8857672" y="434109"/>
                  </a:cubicBezTo>
                  <a:cubicBezTo>
                    <a:pt x="8860751" y="424873"/>
                    <a:pt x="8862555" y="415108"/>
                    <a:pt x="8866909" y="406400"/>
                  </a:cubicBezTo>
                  <a:lnTo>
                    <a:pt x="8885381" y="369454"/>
                  </a:lnTo>
                  <a:cubicBezTo>
                    <a:pt x="8896955" y="288441"/>
                    <a:pt x="8906596" y="262681"/>
                    <a:pt x="8876145" y="166254"/>
                  </a:cubicBezTo>
                  <a:cubicBezTo>
                    <a:pt x="8870901" y="149646"/>
                    <a:pt x="8850534" y="142532"/>
                    <a:pt x="8839200" y="129309"/>
                  </a:cubicBezTo>
                  <a:cubicBezTo>
                    <a:pt x="8831976" y="120881"/>
                    <a:pt x="8828576" y="109449"/>
                    <a:pt x="8820727" y="101600"/>
                  </a:cubicBezTo>
                  <a:cubicBezTo>
                    <a:pt x="8802821" y="83694"/>
                    <a:pt x="8787847" y="81403"/>
                    <a:pt x="8765309" y="73891"/>
                  </a:cubicBezTo>
                  <a:cubicBezTo>
                    <a:pt x="8746559" y="45766"/>
                    <a:pt x="8744260" y="35657"/>
                    <a:pt x="8709891" y="18473"/>
                  </a:cubicBezTo>
                  <a:cubicBezTo>
                    <a:pt x="8692474" y="9765"/>
                    <a:pt x="8654472" y="0"/>
                    <a:pt x="8654472" y="0"/>
                  </a:cubicBezTo>
                </a:path>
              </a:pathLst>
            </a:custGeom>
            <a:noFill/>
            <a:ln w="381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grpSp>
      <p:pic>
        <p:nvPicPr>
          <p:cNvPr id="8" name="Picture 7">
            <a:extLst>
              <a:ext uri="{FF2B5EF4-FFF2-40B4-BE49-F238E27FC236}">
                <a16:creationId xmlns:a16="http://schemas.microsoft.com/office/drawing/2014/main" id="{5AFED581-9C7D-4A7E-2A4B-B146B0E01907}"/>
              </a:ext>
            </a:extLst>
          </p:cNvPr>
          <p:cNvPicPr>
            <a:picLocks noChangeAspect="1"/>
          </p:cNvPicPr>
          <p:nvPr/>
        </p:nvPicPr>
        <p:blipFill>
          <a:blip r:embed="rId3"/>
          <a:stretch>
            <a:fillRect/>
          </a:stretch>
        </p:blipFill>
        <p:spPr>
          <a:xfrm>
            <a:off x="0" y="0"/>
            <a:ext cx="12192000" cy="948898"/>
          </a:xfrm>
          <a:prstGeom prst="rect">
            <a:avLst/>
          </a:prstGeom>
        </p:spPr>
      </p:pic>
      <p:sp>
        <p:nvSpPr>
          <p:cNvPr id="9" name="Rectangle 8">
            <a:extLst>
              <a:ext uri="{FF2B5EF4-FFF2-40B4-BE49-F238E27FC236}">
                <a16:creationId xmlns:a16="http://schemas.microsoft.com/office/drawing/2014/main" id="{8C020F0A-8D35-140B-176E-846A251A2FB6}"/>
              </a:ext>
            </a:extLst>
          </p:cNvPr>
          <p:cNvSpPr/>
          <p:nvPr/>
        </p:nvSpPr>
        <p:spPr>
          <a:xfrm>
            <a:off x="1" y="0"/>
            <a:ext cx="2061712" cy="948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0" name="Picture 9">
            <a:extLst>
              <a:ext uri="{FF2B5EF4-FFF2-40B4-BE49-F238E27FC236}">
                <a16:creationId xmlns:a16="http://schemas.microsoft.com/office/drawing/2014/main" id="{3B3B88D9-D106-73E6-813E-BAEACB2E0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2" y="225931"/>
            <a:ext cx="1836000" cy="407542"/>
          </a:xfrm>
          <a:prstGeom prst="rect">
            <a:avLst/>
          </a:prstGeom>
        </p:spPr>
      </p:pic>
      <p:sp>
        <p:nvSpPr>
          <p:cNvPr id="11" name="TextBox 10">
            <a:extLst>
              <a:ext uri="{FF2B5EF4-FFF2-40B4-BE49-F238E27FC236}">
                <a16:creationId xmlns:a16="http://schemas.microsoft.com/office/drawing/2014/main" id="{82ACD520-CF93-4DBA-8328-8FC4E6B925E3}"/>
              </a:ext>
            </a:extLst>
          </p:cNvPr>
          <p:cNvSpPr txBox="1"/>
          <p:nvPr/>
        </p:nvSpPr>
        <p:spPr>
          <a:xfrm>
            <a:off x="1648082" y="14203"/>
            <a:ext cx="8895835" cy="830997"/>
          </a:xfrm>
          <a:prstGeom prst="rect">
            <a:avLst/>
          </a:prstGeom>
          <a:noFill/>
        </p:spPr>
        <p:txBody>
          <a:bodyPr wrap="square">
            <a:spAutoFit/>
          </a:bodyPr>
          <a:lstStyle/>
          <a:p>
            <a:pPr algn="ctr"/>
            <a:r>
              <a:rPr lang="en-NZ" sz="4800" b="1" spc="600" noProof="0">
                <a:solidFill>
                  <a:schemeClr val="bg1">
                    <a:lumMod val="95000"/>
                  </a:schemeClr>
                </a:solidFill>
              </a:rPr>
              <a:t>NZL BLUE BELT SITE</a:t>
            </a:r>
          </a:p>
        </p:txBody>
      </p:sp>
      <p:sp>
        <p:nvSpPr>
          <p:cNvPr id="12" name="Rectangle 11">
            <a:extLst>
              <a:ext uri="{FF2B5EF4-FFF2-40B4-BE49-F238E27FC236}">
                <a16:creationId xmlns:a16="http://schemas.microsoft.com/office/drawing/2014/main" id="{E56CEF7D-E83F-BA1B-2654-9069157978F3}"/>
              </a:ext>
            </a:extLst>
          </p:cNvPr>
          <p:cNvSpPr/>
          <p:nvPr/>
        </p:nvSpPr>
        <p:spPr>
          <a:xfrm>
            <a:off x="10125974" y="0"/>
            <a:ext cx="2061712" cy="9488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3" name="Picture 12">
            <a:extLst>
              <a:ext uri="{FF2B5EF4-FFF2-40B4-BE49-F238E27FC236}">
                <a16:creationId xmlns:a16="http://schemas.microsoft.com/office/drawing/2014/main" id="{C2DD642D-32A8-95AD-8C92-7646C890A931}"/>
              </a:ext>
            </a:extLst>
          </p:cNvPr>
          <p:cNvPicPr>
            <a:picLocks noChangeAspect="1"/>
          </p:cNvPicPr>
          <p:nvPr/>
        </p:nvPicPr>
        <p:blipFill>
          <a:blip r:embed="rId5"/>
          <a:stretch>
            <a:fillRect/>
          </a:stretch>
        </p:blipFill>
        <p:spPr>
          <a:xfrm>
            <a:off x="10449874" y="152173"/>
            <a:ext cx="1368000" cy="555059"/>
          </a:xfrm>
          <a:prstGeom prst="rect">
            <a:avLst/>
          </a:prstGeom>
        </p:spPr>
      </p:pic>
      <p:sp>
        <p:nvSpPr>
          <p:cNvPr id="14" name="TextBox 13">
            <a:extLst>
              <a:ext uri="{FF2B5EF4-FFF2-40B4-BE49-F238E27FC236}">
                <a16:creationId xmlns:a16="http://schemas.microsoft.com/office/drawing/2014/main" id="{35B6E122-577C-DF85-3120-32F1DBBEB4C2}"/>
              </a:ext>
            </a:extLst>
          </p:cNvPr>
          <p:cNvSpPr txBox="1"/>
          <p:nvPr/>
        </p:nvSpPr>
        <p:spPr>
          <a:xfrm>
            <a:off x="10543917" y="5924247"/>
            <a:ext cx="2061712" cy="646331"/>
          </a:xfrm>
          <a:prstGeom prst="rect">
            <a:avLst/>
          </a:prstGeom>
          <a:noFill/>
        </p:spPr>
        <p:txBody>
          <a:bodyPr wrap="square" rtlCol="0">
            <a:spAutoFit/>
          </a:bodyPr>
          <a:lstStyle/>
          <a:p>
            <a:r>
              <a:rPr lang="en-NZ" noProof="0">
                <a:latin typeface="Barlow" panose="00000500000000000000" pitchFamily="2" charset="0"/>
              </a:rPr>
              <a:t>Site</a:t>
            </a:r>
          </a:p>
          <a:p>
            <a:r>
              <a:rPr lang="en-NZ" noProof="0">
                <a:latin typeface="Barlow" panose="00000500000000000000" pitchFamily="2" charset="0"/>
              </a:rPr>
              <a:t>Boundary</a:t>
            </a:r>
          </a:p>
        </p:txBody>
      </p:sp>
      <p:cxnSp>
        <p:nvCxnSpPr>
          <p:cNvPr id="15" name="Straight Arrow Connector 14">
            <a:extLst>
              <a:ext uri="{FF2B5EF4-FFF2-40B4-BE49-F238E27FC236}">
                <a16:creationId xmlns:a16="http://schemas.microsoft.com/office/drawing/2014/main" id="{3379E1C6-22F7-F629-44E2-9A0E330E43C1}"/>
              </a:ext>
            </a:extLst>
          </p:cNvPr>
          <p:cNvCxnSpPr>
            <a:cxnSpLocks/>
          </p:cNvCxnSpPr>
          <p:nvPr/>
        </p:nvCxnSpPr>
        <p:spPr>
          <a:xfrm flipH="1" flipV="1">
            <a:off x="8932985" y="5184949"/>
            <a:ext cx="1540048" cy="76269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128894AB-4951-17E9-FCFD-83DFDF557236}"/>
              </a:ext>
            </a:extLst>
          </p:cNvPr>
          <p:cNvSpPr txBox="1"/>
          <p:nvPr/>
        </p:nvSpPr>
        <p:spPr>
          <a:xfrm>
            <a:off x="2674020" y="6569242"/>
            <a:ext cx="95159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Aptos"/>
              </a:rPr>
              <a:t>© Copyright. RŪNĀ/Yachting New Zealand. All Rights Reserved. All images are copyrighted. For further information, please refer to </a:t>
            </a:r>
            <a:r>
              <a:rPr lang="en-US" sz="1000" i="1" u="sng">
                <a:solidFill>
                  <a:srgbClr val="0000FF"/>
                </a:solidFill>
                <a:latin typeface="Aptos"/>
                <a:hlinkClick r:id="rId6" tooltip="mailto:enquiries@sciencelearn.org.nz"/>
              </a:rPr>
              <a:t>enquiries@sciencelearn.org.nz</a:t>
            </a:r>
            <a:endParaRPr lang="en-US" sz="1000" i="1" u="sng">
              <a:solidFill>
                <a:srgbClr val="0000FF"/>
              </a:solidFill>
              <a:latin typeface="Aptos"/>
            </a:endParaRPr>
          </a:p>
        </p:txBody>
      </p:sp>
    </p:spTree>
    <p:extLst>
      <p:ext uri="{BB962C8B-B14F-4D97-AF65-F5344CB8AC3E}">
        <p14:creationId xmlns:p14="http://schemas.microsoft.com/office/powerpoint/2010/main" val="248882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F34B626-666B-410D-E377-C62EA7A8F760}"/>
              </a:ext>
            </a:extLst>
          </p:cNvPr>
          <p:cNvGrpSpPr/>
          <p:nvPr/>
        </p:nvGrpSpPr>
        <p:grpSpPr>
          <a:xfrm>
            <a:off x="0" y="948898"/>
            <a:ext cx="12215294" cy="5909101"/>
            <a:chOff x="0" y="948898"/>
            <a:chExt cx="12215294" cy="5909101"/>
          </a:xfrm>
        </p:grpSpPr>
        <p:pic>
          <p:nvPicPr>
            <p:cNvPr id="3" name="Picture 2">
              <a:extLst>
                <a:ext uri="{FF2B5EF4-FFF2-40B4-BE49-F238E27FC236}">
                  <a16:creationId xmlns:a16="http://schemas.microsoft.com/office/drawing/2014/main" id="{1696AED2-2776-1CF4-8856-5837FBDDD221}"/>
                </a:ext>
              </a:extLst>
            </p:cNvPr>
            <p:cNvPicPr>
              <a:picLocks noChangeAspect="1"/>
            </p:cNvPicPr>
            <p:nvPr/>
          </p:nvPicPr>
          <p:blipFill>
            <a:blip r:embed="rId2"/>
            <a:stretch>
              <a:fillRect/>
            </a:stretch>
          </p:blipFill>
          <p:spPr>
            <a:xfrm>
              <a:off x="0" y="948898"/>
              <a:ext cx="12215294" cy="5909101"/>
            </a:xfrm>
            <a:prstGeom prst="rect">
              <a:avLst/>
            </a:prstGeom>
          </p:spPr>
        </p:pic>
        <p:sp>
          <p:nvSpPr>
            <p:cNvPr id="4" name="Freeform: Shape 3">
              <a:extLst>
                <a:ext uri="{FF2B5EF4-FFF2-40B4-BE49-F238E27FC236}">
                  <a16:creationId xmlns:a16="http://schemas.microsoft.com/office/drawing/2014/main" id="{4880B96B-9E7B-0BA1-F10E-B2759A786146}"/>
                </a:ext>
              </a:extLst>
            </p:cNvPr>
            <p:cNvSpPr/>
            <p:nvPr/>
          </p:nvSpPr>
          <p:spPr>
            <a:xfrm>
              <a:off x="853440" y="4368800"/>
              <a:ext cx="10800080" cy="1407599"/>
            </a:xfrm>
            <a:custGeom>
              <a:avLst/>
              <a:gdLst>
                <a:gd name="connsiteX0" fmla="*/ 0 w 10800080"/>
                <a:gd name="connsiteY0" fmla="*/ 0 h 1407599"/>
                <a:gd name="connsiteX1" fmla="*/ 81280 w 10800080"/>
                <a:gd name="connsiteY1" fmla="*/ 60960 h 1407599"/>
                <a:gd name="connsiteX2" fmla="*/ 203200 w 10800080"/>
                <a:gd name="connsiteY2" fmla="*/ 111760 h 1407599"/>
                <a:gd name="connsiteX3" fmla="*/ 294640 w 10800080"/>
                <a:gd name="connsiteY3" fmla="*/ 182880 h 1407599"/>
                <a:gd name="connsiteX4" fmla="*/ 325120 w 10800080"/>
                <a:gd name="connsiteY4" fmla="*/ 213360 h 1407599"/>
                <a:gd name="connsiteX5" fmla="*/ 355600 w 10800080"/>
                <a:gd name="connsiteY5" fmla="*/ 223520 h 1407599"/>
                <a:gd name="connsiteX6" fmla="*/ 396240 w 10800080"/>
                <a:gd name="connsiteY6" fmla="*/ 254000 h 1407599"/>
                <a:gd name="connsiteX7" fmla="*/ 426720 w 10800080"/>
                <a:gd name="connsiteY7" fmla="*/ 264160 h 1407599"/>
                <a:gd name="connsiteX8" fmla="*/ 508000 w 10800080"/>
                <a:gd name="connsiteY8" fmla="*/ 304800 h 1407599"/>
                <a:gd name="connsiteX9" fmla="*/ 538480 w 10800080"/>
                <a:gd name="connsiteY9" fmla="*/ 325120 h 1407599"/>
                <a:gd name="connsiteX10" fmla="*/ 568960 w 10800080"/>
                <a:gd name="connsiteY10" fmla="*/ 355600 h 1407599"/>
                <a:gd name="connsiteX11" fmla="*/ 650240 w 10800080"/>
                <a:gd name="connsiteY11" fmla="*/ 386080 h 1407599"/>
                <a:gd name="connsiteX12" fmla="*/ 690880 w 10800080"/>
                <a:gd name="connsiteY12" fmla="*/ 406400 h 1407599"/>
                <a:gd name="connsiteX13" fmla="*/ 711200 w 10800080"/>
                <a:gd name="connsiteY13" fmla="*/ 436880 h 1407599"/>
                <a:gd name="connsiteX14" fmla="*/ 751840 w 10800080"/>
                <a:gd name="connsiteY14" fmla="*/ 457200 h 1407599"/>
                <a:gd name="connsiteX15" fmla="*/ 792480 w 10800080"/>
                <a:gd name="connsiteY15" fmla="*/ 487680 h 1407599"/>
                <a:gd name="connsiteX16" fmla="*/ 822960 w 10800080"/>
                <a:gd name="connsiteY16" fmla="*/ 508000 h 1407599"/>
                <a:gd name="connsiteX17" fmla="*/ 853440 w 10800080"/>
                <a:gd name="connsiteY17" fmla="*/ 538480 h 1407599"/>
                <a:gd name="connsiteX18" fmla="*/ 894080 w 10800080"/>
                <a:gd name="connsiteY18" fmla="*/ 558800 h 1407599"/>
                <a:gd name="connsiteX19" fmla="*/ 924560 w 10800080"/>
                <a:gd name="connsiteY19" fmla="*/ 579120 h 1407599"/>
                <a:gd name="connsiteX20" fmla="*/ 1036320 w 10800080"/>
                <a:gd name="connsiteY20" fmla="*/ 619760 h 1407599"/>
                <a:gd name="connsiteX21" fmla="*/ 1087120 w 10800080"/>
                <a:gd name="connsiteY21" fmla="*/ 640080 h 1407599"/>
                <a:gd name="connsiteX22" fmla="*/ 1127760 w 10800080"/>
                <a:gd name="connsiteY22" fmla="*/ 660400 h 1407599"/>
                <a:gd name="connsiteX23" fmla="*/ 1168400 w 10800080"/>
                <a:gd name="connsiteY23" fmla="*/ 690880 h 1407599"/>
                <a:gd name="connsiteX24" fmla="*/ 1209040 w 10800080"/>
                <a:gd name="connsiteY24" fmla="*/ 701040 h 1407599"/>
                <a:gd name="connsiteX25" fmla="*/ 1239520 w 10800080"/>
                <a:gd name="connsiteY25" fmla="*/ 711200 h 1407599"/>
                <a:gd name="connsiteX26" fmla="*/ 1310640 w 10800080"/>
                <a:gd name="connsiteY26" fmla="*/ 741680 h 1407599"/>
                <a:gd name="connsiteX27" fmla="*/ 1391920 w 10800080"/>
                <a:gd name="connsiteY27" fmla="*/ 772160 h 1407599"/>
                <a:gd name="connsiteX28" fmla="*/ 1442720 w 10800080"/>
                <a:gd name="connsiteY28" fmla="*/ 792480 h 1407599"/>
                <a:gd name="connsiteX29" fmla="*/ 1564640 w 10800080"/>
                <a:gd name="connsiteY29" fmla="*/ 812800 h 1407599"/>
                <a:gd name="connsiteX30" fmla="*/ 1615440 w 10800080"/>
                <a:gd name="connsiteY30" fmla="*/ 822960 h 1407599"/>
                <a:gd name="connsiteX31" fmla="*/ 1747520 w 10800080"/>
                <a:gd name="connsiteY31" fmla="*/ 843280 h 1407599"/>
                <a:gd name="connsiteX32" fmla="*/ 1869440 w 10800080"/>
                <a:gd name="connsiteY32" fmla="*/ 883920 h 1407599"/>
                <a:gd name="connsiteX33" fmla="*/ 1950720 w 10800080"/>
                <a:gd name="connsiteY33" fmla="*/ 904240 h 1407599"/>
                <a:gd name="connsiteX34" fmla="*/ 2052320 w 10800080"/>
                <a:gd name="connsiteY34" fmla="*/ 965200 h 1407599"/>
                <a:gd name="connsiteX35" fmla="*/ 2103120 w 10800080"/>
                <a:gd name="connsiteY35" fmla="*/ 985520 h 1407599"/>
                <a:gd name="connsiteX36" fmla="*/ 2153920 w 10800080"/>
                <a:gd name="connsiteY36" fmla="*/ 995680 h 1407599"/>
                <a:gd name="connsiteX37" fmla="*/ 2296160 w 10800080"/>
                <a:gd name="connsiteY37" fmla="*/ 1026160 h 1407599"/>
                <a:gd name="connsiteX38" fmla="*/ 2702560 w 10800080"/>
                <a:gd name="connsiteY38" fmla="*/ 1046480 h 1407599"/>
                <a:gd name="connsiteX39" fmla="*/ 2885440 w 10800080"/>
                <a:gd name="connsiteY39" fmla="*/ 1066800 h 1407599"/>
                <a:gd name="connsiteX40" fmla="*/ 2915920 w 10800080"/>
                <a:gd name="connsiteY40" fmla="*/ 1076960 h 1407599"/>
                <a:gd name="connsiteX41" fmla="*/ 3088640 w 10800080"/>
                <a:gd name="connsiteY41" fmla="*/ 1117600 h 1407599"/>
                <a:gd name="connsiteX42" fmla="*/ 3190240 w 10800080"/>
                <a:gd name="connsiteY42" fmla="*/ 1137920 h 1407599"/>
                <a:gd name="connsiteX43" fmla="*/ 3281680 w 10800080"/>
                <a:gd name="connsiteY43" fmla="*/ 1168400 h 1407599"/>
                <a:gd name="connsiteX44" fmla="*/ 3434080 w 10800080"/>
                <a:gd name="connsiteY44" fmla="*/ 1188720 h 1407599"/>
                <a:gd name="connsiteX45" fmla="*/ 3515360 w 10800080"/>
                <a:gd name="connsiteY45" fmla="*/ 1209040 h 1407599"/>
                <a:gd name="connsiteX46" fmla="*/ 4531360 w 10800080"/>
                <a:gd name="connsiteY46" fmla="*/ 1229360 h 1407599"/>
                <a:gd name="connsiteX47" fmla="*/ 4876800 w 10800080"/>
                <a:gd name="connsiteY47" fmla="*/ 1239520 h 1407599"/>
                <a:gd name="connsiteX48" fmla="*/ 4937760 w 10800080"/>
                <a:gd name="connsiteY48" fmla="*/ 1249680 h 1407599"/>
                <a:gd name="connsiteX49" fmla="*/ 5242560 w 10800080"/>
                <a:gd name="connsiteY49" fmla="*/ 1270000 h 1407599"/>
                <a:gd name="connsiteX50" fmla="*/ 5557520 w 10800080"/>
                <a:gd name="connsiteY50" fmla="*/ 1280160 h 1407599"/>
                <a:gd name="connsiteX51" fmla="*/ 5699760 w 10800080"/>
                <a:gd name="connsiteY51" fmla="*/ 1290320 h 1407599"/>
                <a:gd name="connsiteX52" fmla="*/ 6776720 w 10800080"/>
                <a:gd name="connsiteY52" fmla="*/ 1270000 h 1407599"/>
                <a:gd name="connsiteX53" fmla="*/ 6817360 w 10800080"/>
                <a:gd name="connsiteY53" fmla="*/ 1259840 h 1407599"/>
                <a:gd name="connsiteX54" fmla="*/ 7386320 w 10800080"/>
                <a:gd name="connsiteY54" fmla="*/ 1280160 h 1407599"/>
                <a:gd name="connsiteX55" fmla="*/ 7467600 w 10800080"/>
                <a:gd name="connsiteY55" fmla="*/ 1290320 h 1407599"/>
                <a:gd name="connsiteX56" fmla="*/ 7538720 w 10800080"/>
                <a:gd name="connsiteY56" fmla="*/ 1300480 h 1407599"/>
                <a:gd name="connsiteX57" fmla="*/ 7985760 w 10800080"/>
                <a:gd name="connsiteY57" fmla="*/ 1310640 h 1407599"/>
                <a:gd name="connsiteX58" fmla="*/ 8077200 w 10800080"/>
                <a:gd name="connsiteY58" fmla="*/ 1320800 h 1407599"/>
                <a:gd name="connsiteX59" fmla="*/ 8422640 w 10800080"/>
                <a:gd name="connsiteY59" fmla="*/ 1341120 h 1407599"/>
                <a:gd name="connsiteX60" fmla="*/ 8778240 w 10800080"/>
                <a:gd name="connsiteY60" fmla="*/ 1361440 h 1407599"/>
                <a:gd name="connsiteX61" fmla="*/ 8879840 w 10800080"/>
                <a:gd name="connsiteY61" fmla="*/ 1371600 h 1407599"/>
                <a:gd name="connsiteX62" fmla="*/ 9682480 w 10800080"/>
                <a:gd name="connsiteY62" fmla="*/ 1371600 h 1407599"/>
                <a:gd name="connsiteX63" fmla="*/ 9784080 w 10800080"/>
                <a:gd name="connsiteY63" fmla="*/ 1361440 h 1407599"/>
                <a:gd name="connsiteX64" fmla="*/ 9926320 w 10800080"/>
                <a:gd name="connsiteY64" fmla="*/ 1351280 h 1407599"/>
                <a:gd name="connsiteX65" fmla="*/ 10160000 w 10800080"/>
                <a:gd name="connsiteY65" fmla="*/ 1330960 h 1407599"/>
                <a:gd name="connsiteX66" fmla="*/ 10292080 w 10800080"/>
                <a:gd name="connsiteY66" fmla="*/ 1320800 h 1407599"/>
                <a:gd name="connsiteX67" fmla="*/ 10342880 w 10800080"/>
                <a:gd name="connsiteY67" fmla="*/ 1310640 h 1407599"/>
                <a:gd name="connsiteX68" fmla="*/ 10403840 w 10800080"/>
                <a:gd name="connsiteY68" fmla="*/ 1300480 h 1407599"/>
                <a:gd name="connsiteX69" fmla="*/ 10515600 w 10800080"/>
                <a:gd name="connsiteY69" fmla="*/ 1270000 h 1407599"/>
                <a:gd name="connsiteX70" fmla="*/ 10647680 w 10800080"/>
                <a:gd name="connsiteY70" fmla="*/ 1239520 h 1407599"/>
                <a:gd name="connsiteX71" fmla="*/ 10688320 w 10800080"/>
                <a:gd name="connsiteY71" fmla="*/ 1209040 h 1407599"/>
                <a:gd name="connsiteX72" fmla="*/ 10739120 w 10800080"/>
                <a:gd name="connsiteY72" fmla="*/ 1148080 h 1407599"/>
                <a:gd name="connsiteX73" fmla="*/ 10759440 w 10800080"/>
                <a:gd name="connsiteY73" fmla="*/ 1117600 h 1407599"/>
                <a:gd name="connsiteX74" fmla="*/ 10789920 w 10800080"/>
                <a:gd name="connsiteY74" fmla="*/ 1056640 h 1407599"/>
                <a:gd name="connsiteX75" fmla="*/ 10800080 w 10800080"/>
                <a:gd name="connsiteY75" fmla="*/ 1005840 h 1407599"/>
                <a:gd name="connsiteX76" fmla="*/ 10789920 w 10800080"/>
                <a:gd name="connsiteY76" fmla="*/ 853440 h 1407599"/>
                <a:gd name="connsiteX77" fmla="*/ 10769600 w 10800080"/>
                <a:gd name="connsiteY77" fmla="*/ 792480 h 1407599"/>
                <a:gd name="connsiteX78" fmla="*/ 10718800 w 10800080"/>
                <a:gd name="connsiteY78" fmla="*/ 701040 h 1407599"/>
                <a:gd name="connsiteX79" fmla="*/ 10708640 w 10800080"/>
                <a:gd name="connsiteY79" fmla="*/ 660400 h 1407599"/>
                <a:gd name="connsiteX80" fmla="*/ 10688320 w 10800080"/>
                <a:gd name="connsiteY80" fmla="*/ 579120 h 1407599"/>
                <a:gd name="connsiteX81" fmla="*/ 10688320 w 10800080"/>
                <a:gd name="connsiteY81" fmla="*/ 538480 h 140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80" h="1407599">
                  <a:moveTo>
                    <a:pt x="0" y="0"/>
                  </a:moveTo>
                  <a:cubicBezTo>
                    <a:pt x="6477" y="5182"/>
                    <a:pt x="63084" y="52873"/>
                    <a:pt x="81280" y="60960"/>
                  </a:cubicBezTo>
                  <a:cubicBezTo>
                    <a:pt x="148397" y="90790"/>
                    <a:pt x="139412" y="69234"/>
                    <a:pt x="203200" y="111760"/>
                  </a:cubicBezTo>
                  <a:cubicBezTo>
                    <a:pt x="235329" y="133179"/>
                    <a:pt x="267336" y="155576"/>
                    <a:pt x="294640" y="182880"/>
                  </a:cubicBezTo>
                  <a:cubicBezTo>
                    <a:pt x="304800" y="193040"/>
                    <a:pt x="313165" y="205390"/>
                    <a:pt x="325120" y="213360"/>
                  </a:cubicBezTo>
                  <a:cubicBezTo>
                    <a:pt x="334031" y="219301"/>
                    <a:pt x="345440" y="220133"/>
                    <a:pt x="355600" y="223520"/>
                  </a:cubicBezTo>
                  <a:cubicBezTo>
                    <a:pt x="369147" y="233680"/>
                    <a:pt x="381538" y="245599"/>
                    <a:pt x="396240" y="254000"/>
                  </a:cubicBezTo>
                  <a:cubicBezTo>
                    <a:pt x="405539" y="259313"/>
                    <a:pt x="416970" y="259728"/>
                    <a:pt x="426720" y="264160"/>
                  </a:cubicBezTo>
                  <a:cubicBezTo>
                    <a:pt x="454296" y="276695"/>
                    <a:pt x="482796" y="287997"/>
                    <a:pt x="508000" y="304800"/>
                  </a:cubicBezTo>
                  <a:cubicBezTo>
                    <a:pt x="518160" y="311573"/>
                    <a:pt x="529099" y="317303"/>
                    <a:pt x="538480" y="325120"/>
                  </a:cubicBezTo>
                  <a:cubicBezTo>
                    <a:pt x="549518" y="334318"/>
                    <a:pt x="557268" y="347249"/>
                    <a:pt x="568960" y="355600"/>
                  </a:cubicBezTo>
                  <a:cubicBezTo>
                    <a:pt x="610646" y="385376"/>
                    <a:pt x="605457" y="369286"/>
                    <a:pt x="650240" y="386080"/>
                  </a:cubicBezTo>
                  <a:cubicBezTo>
                    <a:pt x="664421" y="391398"/>
                    <a:pt x="677333" y="399627"/>
                    <a:pt x="690880" y="406400"/>
                  </a:cubicBezTo>
                  <a:cubicBezTo>
                    <a:pt x="697653" y="416560"/>
                    <a:pt x="701819" y="429063"/>
                    <a:pt x="711200" y="436880"/>
                  </a:cubicBezTo>
                  <a:cubicBezTo>
                    <a:pt x="722835" y="446576"/>
                    <a:pt x="738997" y="449173"/>
                    <a:pt x="751840" y="457200"/>
                  </a:cubicBezTo>
                  <a:cubicBezTo>
                    <a:pt x="766199" y="466175"/>
                    <a:pt x="778701" y="477838"/>
                    <a:pt x="792480" y="487680"/>
                  </a:cubicBezTo>
                  <a:cubicBezTo>
                    <a:pt x="802416" y="494777"/>
                    <a:pt x="813579" y="500183"/>
                    <a:pt x="822960" y="508000"/>
                  </a:cubicBezTo>
                  <a:cubicBezTo>
                    <a:pt x="833998" y="517198"/>
                    <a:pt x="841748" y="530129"/>
                    <a:pt x="853440" y="538480"/>
                  </a:cubicBezTo>
                  <a:cubicBezTo>
                    <a:pt x="865765" y="547283"/>
                    <a:pt x="880930" y="551286"/>
                    <a:pt x="894080" y="558800"/>
                  </a:cubicBezTo>
                  <a:cubicBezTo>
                    <a:pt x="904682" y="564858"/>
                    <a:pt x="913638" y="573659"/>
                    <a:pt x="924560" y="579120"/>
                  </a:cubicBezTo>
                  <a:cubicBezTo>
                    <a:pt x="968985" y="601333"/>
                    <a:pt x="988901" y="600793"/>
                    <a:pt x="1036320" y="619760"/>
                  </a:cubicBezTo>
                  <a:cubicBezTo>
                    <a:pt x="1053253" y="626533"/>
                    <a:pt x="1070454" y="632673"/>
                    <a:pt x="1087120" y="640080"/>
                  </a:cubicBezTo>
                  <a:cubicBezTo>
                    <a:pt x="1100960" y="646231"/>
                    <a:pt x="1114917" y="652373"/>
                    <a:pt x="1127760" y="660400"/>
                  </a:cubicBezTo>
                  <a:cubicBezTo>
                    <a:pt x="1142119" y="669375"/>
                    <a:pt x="1153254" y="683307"/>
                    <a:pt x="1168400" y="690880"/>
                  </a:cubicBezTo>
                  <a:cubicBezTo>
                    <a:pt x="1180889" y="697125"/>
                    <a:pt x="1195614" y="697204"/>
                    <a:pt x="1209040" y="701040"/>
                  </a:cubicBezTo>
                  <a:cubicBezTo>
                    <a:pt x="1219338" y="703982"/>
                    <a:pt x="1229941" y="706411"/>
                    <a:pt x="1239520" y="711200"/>
                  </a:cubicBezTo>
                  <a:cubicBezTo>
                    <a:pt x="1309684" y="746282"/>
                    <a:pt x="1226060" y="720535"/>
                    <a:pt x="1310640" y="741680"/>
                  </a:cubicBezTo>
                  <a:cubicBezTo>
                    <a:pt x="1367594" y="779649"/>
                    <a:pt x="1312026" y="748192"/>
                    <a:pt x="1391920" y="772160"/>
                  </a:cubicBezTo>
                  <a:cubicBezTo>
                    <a:pt x="1409389" y="777401"/>
                    <a:pt x="1424967" y="788303"/>
                    <a:pt x="1442720" y="792480"/>
                  </a:cubicBezTo>
                  <a:cubicBezTo>
                    <a:pt x="1482825" y="801917"/>
                    <a:pt x="1524066" y="805640"/>
                    <a:pt x="1564640" y="812800"/>
                  </a:cubicBezTo>
                  <a:cubicBezTo>
                    <a:pt x="1581646" y="815801"/>
                    <a:pt x="1598406" y="820121"/>
                    <a:pt x="1615440" y="822960"/>
                  </a:cubicBezTo>
                  <a:cubicBezTo>
                    <a:pt x="1673996" y="832719"/>
                    <a:pt x="1691290" y="832034"/>
                    <a:pt x="1747520" y="843280"/>
                  </a:cubicBezTo>
                  <a:cubicBezTo>
                    <a:pt x="1812788" y="856334"/>
                    <a:pt x="1782222" y="857084"/>
                    <a:pt x="1869440" y="883920"/>
                  </a:cubicBezTo>
                  <a:cubicBezTo>
                    <a:pt x="1925821" y="901268"/>
                    <a:pt x="1906909" y="885464"/>
                    <a:pt x="1950720" y="904240"/>
                  </a:cubicBezTo>
                  <a:cubicBezTo>
                    <a:pt x="2022330" y="934930"/>
                    <a:pt x="1964042" y="917048"/>
                    <a:pt x="2052320" y="965200"/>
                  </a:cubicBezTo>
                  <a:cubicBezTo>
                    <a:pt x="2068331" y="973933"/>
                    <a:pt x="2085651" y="980279"/>
                    <a:pt x="2103120" y="985520"/>
                  </a:cubicBezTo>
                  <a:cubicBezTo>
                    <a:pt x="2119660" y="990482"/>
                    <a:pt x="2137063" y="991934"/>
                    <a:pt x="2153920" y="995680"/>
                  </a:cubicBezTo>
                  <a:cubicBezTo>
                    <a:pt x="2205026" y="1007037"/>
                    <a:pt x="2237854" y="1020859"/>
                    <a:pt x="2296160" y="1026160"/>
                  </a:cubicBezTo>
                  <a:cubicBezTo>
                    <a:pt x="2505788" y="1045217"/>
                    <a:pt x="2370535" y="1035031"/>
                    <a:pt x="2702560" y="1046480"/>
                  </a:cubicBezTo>
                  <a:cubicBezTo>
                    <a:pt x="2749678" y="1050763"/>
                    <a:pt x="2833940" y="1056500"/>
                    <a:pt x="2885440" y="1066800"/>
                  </a:cubicBezTo>
                  <a:cubicBezTo>
                    <a:pt x="2895942" y="1068900"/>
                    <a:pt x="2905530" y="1074363"/>
                    <a:pt x="2915920" y="1076960"/>
                  </a:cubicBezTo>
                  <a:cubicBezTo>
                    <a:pt x="2973300" y="1091305"/>
                    <a:pt x="3030903" y="1104770"/>
                    <a:pt x="3088640" y="1117600"/>
                  </a:cubicBezTo>
                  <a:cubicBezTo>
                    <a:pt x="3122355" y="1125092"/>
                    <a:pt x="3156869" y="1129021"/>
                    <a:pt x="3190240" y="1137920"/>
                  </a:cubicBezTo>
                  <a:cubicBezTo>
                    <a:pt x="3267654" y="1158564"/>
                    <a:pt x="3212897" y="1157539"/>
                    <a:pt x="3281680" y="1168400"/>
                  </a:cubicBezTo>
                  <a:cubicBezTo>
                    <a:pt x="3332302" y="1176393"/>
                    <a:pt x="3383280" y="1181947"/>
                    <a:pt x="3434080" y="1188720"/>
                  </a:cubicBezTo>
                  <a:cubicBezTo>
                    <a:pt x="3459558" y="1197213"/>
                    <a:pt x="3488541" y="1208274"/>
                    <a:pt x="3515360" y="1209040"/>
                  </a:cubicBezTo>
                  <a:lnTo>
                    <a:pt x="4531360" y="1229360"/>
                  </a:lnTo>
                  <a:lnTo>
                    <a:pt x="4876800" y="1239520"/>
                  </a:lnTo>
                  <a:cubicBezTo>
                    <a:pt x="4897120" y="1242907"/>
                    <a:pt x="4917286" y="1247405"/>
                    <a:pt x="4937760" y="1249680"/>
                  </a:cubicBezTo>
                  <a:cubicBezTo>
                    <a:pt x="5016987" y="1258483"/>
                    <a:pt x="5173969" y="1267200"/>
                    <a:pt x="5242560" y="1270000"/>
                  </a:cubicBezTo>
                  <a:lnTo>
                    <a:pt x="5557520" y="1280160"/>
                  </a:lnTo>
                  <a:cubicBezTo>
                    <a:pt x="5604933" y="1283547"/>
                    <a:pt x="5652226" y="1290320"/>
                    <a:pt x="5699760" y="1290320"/>
                  </a:cubicBezTo>
                  <a:cubicBezTo>
                    <a:pt x="6550542" y="1290320"/>
                    <a:pt x="6349971" y="1302827"/>
                    <a:pt x="6776720" y="1270000"/>
                  </a:cubicBezTo>
                  <a:cubicBezTo>
                    <a:pt x="6790267" y="1266613"/>
                    <a:pt x="6803398" y="1259607"/>
                    <a:pt x="6817360" y="1259840"/>
                  </a:cubicBezTo>
                  <a:cubicBezTo>
                    <a:pt x="7007108" y="1263002"/>
                    <a:pt x="7386320" y="1280160"/>
                    <a:pt x="7386320" y="1280160"/>
                  </a:cubicBezTo>
                  <a:lnTo>
                    <a:pt x="7467600" y="1290320"/>
                  </a:lnTo>
                  <a:cubicBezTo>
                    <a:pt x="7491337" y="1293485"/>
                    <a:pt x="7514791" y="1299542"/>
                    <a:pt x="7538720" y="1300480"/>
                  </a:cubicBezTo>
                  <a:cubicBezTo>
                    <a:pt x="7687657" y="1306321"/>
                    <a:pt x="7836747" y="1307253"/>
                    <a:pt x="7985760" y="1310640"/>
                  </a:cubicBezTo>
                  <a:cubicBezTo>
                    <a:pt x="8016240" y="1314027"/>
                    <a:pt x="8046638" y="1318253"/>
                    <a:pt x="8077200" y="1320800"/>
                  </a:cubicBezTo>
                  <a:cubicBezTo>
                    <a:pt x="8176260" y="1329055"/>
                    <a:pt x="8327636" y="1336120"/>
                    <a:pt x="8422640" y="1341120"/>
                  </a:cubicBezTo>
                  <a:cubicBezTo>
                    <a:pt x="8557883" y="1386201"/>
                    <a:pt x="8423176" y="1344532"/>
                    <a:pt x="8778240" y="1361440"/>
                  </a:cubicBezTo>
                  <a:cubicBezTo>
                    <a:pt x="8812237" y="1363059"/>
                    <a:pt x="8845973" y="1368213"/>
                    <a:pt x="8879840" y="1371600"/>
                  </a:cubicBezTo>
                  <a:cubicBezTo>
                    <a:pt x="9165328" y="1442972"/>
                    <a:pt x="8935442" y="1389177"/>
                    <a:pt x="9682480" y="1371600"/>
                  </a:cubicBezTo>
                  <a:cubicBezTo>
                    <a:pt x="9716506" y="1370799"/>
                    <a:pt x="9750162" y="1364267"/>
                    <a:pt x="9784080" y="1361440"/>
                  </a:cubicBezTo>
                  <a:cubicBezTo>
                    <a:pt x="9831450" y="1357493"/>
                    <a:pt x="9878907" y="1354667"/>
                    <a:pt x="9926320" y="1351280"/>
                  </a:cubicBezTo>
                  <a:cubicBezTo>
                    <a:pt x="10031833" y="1324902"/>
                    <a:pt x="9942122" y="1344577"/>
                    <a:pt x="10160000" y="1330960"/>
                  </a:cubicBezTo>
                  <a:cubicBezTo>
                    <a:pt x="10204071" y="1328206"/>
                    <a:pt x="10248053" y="1324187"/>
                    <a:pt x="10292080" y="1320800"/>
                  </a:cubicBezTo>
                  <a:lnTo>
                    <a:pt x="10342880" y="1310640"/>
                  </a:lnTo>
                  <a:cubicBezTo>
                    <a:pt x="10363148" y="1306955"/>
                    <a:pt x="10383697" y="1304796"/>
                    <a:pt x="10403840" y="1300480"/>
                  </a:cubicBezTo>
                  <a:cubicBezTo>
                    <a:pt x="10593562" y="1259825"/>
                    <a:pt x="10421025" y="1295793"/>
                    <a:pt x="10515600" y="1270000"/>
                  </a:cubicBezTo>
                  <a:cubicBezTo>
                    <a:pt x="10582998" y="1251619"/>
                    <a:pt x="10588438" y="1251368"/>
                    <a:pt x="10647680" y="1239520"/>
                  </a:cubicBezTo>
                  <a:cubicBezTo>
                    <a:pt x="10661227" y="1229360"/>
                    <a:pt x="10677300" y="1221897"/>
                    <a:pt x="10688320" y="1209040"/>
                  </a:cubicBezTo>
                  <a:cubicBezTo>
                    <a:pt x="10757069" y="1128833"/>
                    <a:pt x="10661396" y="1199896"/>
                    <a:pt x="10739120" y="1148080"/>
                  </a:cubicBezTo>
                  <a:cubicBezTo>
                    <a:pt x="10745893" y="1137920"/>
                    <a:pt x="10753979" y="1128522"/>
                    <a:pt x="10759440" y="1117600"/>
                  </a:cubicBezTo>
                  <a:cubicBezTo>
                    <a:pt x="10801504" y="1033472"/>
                    <a:pt x="10731686" y="1143991"/>
                    <a:pt x="10789920" y="1056640"/>
                  </a:cubicBezTo>
                  <a:cubicBezTo>
                    <a:pt x="10793307" y="1039707"/>
                    <a:pt x="10800080" y="1023109"/>
                    <a:pt x="10800080" y="1005840"/>
                  </a:cubicBezTo>
                  <a:cubicBezTo>
                    <a:pt x="10800080" y="954927"/>
                    <a:pt x="10797120" y="903841"/>
                    <a:pt x="10789920" y="853440"/>
                  </a:cubicBezTo>
                  <a:cubicBezTo>
                    <a:pt x="10786891" y="832236"/>
                    <a:pt x="10779179" y="811638"/>
                    <a:pt x="10769600" y="792480"/>
                  </a:cubicBezTo>
                  <a:cubicBezTo>
                    <a:pt x="10740449" y="734177"/>
                    <a:pt x="10757072" y="764827"/>
                    <a:pt x="10718800" y="701040"/>
                  </a:cubicBezTo>
                  <a:cubicBezTo>
                    <a:pt x="10715413" y="687493"/>
                    <a:pt x="10712476" y="673826"/>
                    <a:pt x="10708640" y="660400"/>
                  </a:cubicBezTo>
                  <a:cubicBezTo>
                    <a:pt x="10697129" y="620111"/>
                    <a:pt x="10693954" y="629822"/>
                    <a:pt x="10688320" y="579120"/>
                  </a:cubicBezTo>
                  <a:cubicBezTo>
                    <a:pt x="10686824" y="565656"/>
                    <a:pt x="10688320" y="552027"/>
                    <a:pt x="10688320" y="538480"/>
                  </a:cubicBezTo>
                </a:path>
              </a:pathLst>
            </a:cu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5" name="Freeform: Shape 4">
              <a:extLst>
                <a:ext uri="{FF2B5EF4-FFF2-40B4-BE49-F238E27FC236}">
                  <a16:creationId xmlns:a16="http://schemas.microsoft.com/office/drawing/2014/main" id="{BD0CFE91-E346-0BAC-7070-21899623DC65}"/>
                </a:ext>
              </a:extLst>
            </p:cNvPr>
            <p:cNvSpPr/>
            <p:nvPr/>
          </p:nvSpPr>
          <p:spPr>
            <a:xfrm>
              <a:off x="6210116" y="3293255"/>
              <a:ext cx="1436078" cy="857264"/>
            </a:xfrm>
            <a:custGeom>
              <a:avLst/>
              <a:gdLst>
                <a:gd name="connsiteX0" fmla="*/ 143059 w 1436078"/>
                <a:gd name="connsiteY0" fmla="*/ 14 h 857264"/>
                <a:gd name="connsiteX1" fmla="*/ 133534 w 1436078"/>
                <a:gd name="connsiteY1" fmla="*/ 11920 h 857264"/>
                <a:gd name="connsiteX2" fmla="*/ 126390 w 1436078"/>
                <a:gd name="connsiteY2" fmla="*/ 28589 h 857264"/>
                <a:gd name="connsiteX3" fmla="*/ 116865 w 1436078"/>
                <a:gd name="connsiteY3" fmla="*/ 45258 h 857264"/>
                <a:gd name="connsiteX4" fmla="*/ 112103 w 1436078"/>
                <a:gd name="connsiteY4" fmla="*/ 59545 h 857264"/>
                <a:gd name="connsiteX5" fmla="*/ 97815 w 1436078"/>
                <a:gd name="connsiteY5" fmla="*/ 78595 h 857264"/>
                <a:gd name="connsiteX6" fmla="*/ 95434 w 1436078"/>
                <a:gd name="connsiteY6" fmla="*/ 88120 h 857264"/>
                <a:gd name="connsiteX7" fmla="*/ 93053 w 1436078"/>
                <a:gd name="connsiteY7" fmla="*/ 95264 h 857264"/>
                <a:gd name="connsiteX8" fmla="*/ 90672 w 1436078"/>
                <a:gd name="connsiteY8" fmla="*/ 107170 h 857264"/>
                <a:gd name="connsiteX9" fmla="*/ 85909 w 1436078"/>
                <a:gd name="connsiteY9" fmla="*/ 119076 h 857264"/>
                <a:gd name="connsiteX10" fmla="*/ 78765 w 1436078"/>
                <a:gd name="connsiteY10" fmla="*/ 147651 h 857264"/>
                <a:gd name="connsiteX11" fmla="*/ 76384 w 1436078"/>
                <a:gd name="connsiteY11" fmla="*/ 159558 h 857264"/>
                <a:gd name="connsiteX12" fmla="*/ 71622 w 1436078"/>
                <a:gd name="connsiteY12" fmla="*/ 166701 h 857264"/>
                <a:gd name="connsiteX13" fmla="*/ 66859 w 1436078"/>
                <a:gd name="connsiteY13" fmla="*/ 185751 h 857264"/>
                <a:gd name="connsiteX14" fmla="*/ 64478 w 1436078"/>
                <a:gd name="connsiteY14" fmla="*/ 192895 h 857264"/>
                <a:gd name="connsiteX15" fmla="*/ 62097 w 1436078"/>
                <a:gd name="connsiteY15" fmla="*/ 202420 h 857264"/>
                <a:gd name="connsiteX16" fmla="*/ 57334 w 1436078"/>
                <a:gd name="connsiteY16" fmla="*/ 209564 h 857264"/>
                <a:gd name="connsiteX17" fmla="*/ 54953 w 1436078"/>
                <a:gd name="connsiteY17" fmla="*/ 223851 h 857264"/>
                <a:gd name="connsiteX18" fmla="*/ 52572 w 1436078"/>
                <a:gd name="connsiteY18" fmla="*/ 230995 h 857264"/>
                <a:gd name="connsiteX19" fmla="*/ 50190 w 1436078"/>
                <a:gd name="connsiteY19" fmla="*/ 240520 h 857264"/>
                <a:gd name="connsiteX20" fmla="*/ 47809 w 1436078"/>
                <a:gd name="connsiteY20" fmla="*/ 247664 h 857264"/>
                <a:gd name="connsiteX21" fmla="*/ 40665 w 1436078"/>
                <a:gd name="connsiteY21" fmla="*/ 276239 h 857264"/>
                <a:gd name="connsiteX22" fmla="*/ 38284 w 1436078"/>
                <a:gd name="connsiteY22" fmla="*/ 285764 h 857264"/>
                <a:gd name="connsiteX23" fmla="*/ 33522 w 1436078"/>
                <a:gd name="connsiteY23" fmla="*/ 309576 h 857264"/>
                <a:gd name="connsiteX24" fmla="*/ 31140 w 1436078"/>
                <a:gd name="connsiteY24" fmla="*/ 338151 h 857264"/>
                <a:gd name="connsiteX25" fmla="*/ 26378 w 1436078"/>
                <a:gd name="connsiteY25" fmla="*/ 366726 h 857264"/>
                <a:gd name="connsiteX26" fmla="*/ 21615 w 1436078"/>
                <a:gd name="connsiteY26" fmla="*/ 407208 h 857264"/>
                <a:gd name="connsiteX27" fmla="*/ 14472 w 1436078"/>
                <a:gd name="connsiteY27" fmla="*/ 450070 h 857264"/>
                <a:gd name="connsiteX28" fmla="*/ 7328 w 1436078"/>
                <a:gd name="connsiteY28" fmla="*/ 478645 h 857264"/>
                <a:gd name="connsiteX29" fmla="*/ 4947 w 1436078"/>
                <a:gd name="connsiteY29" fmla="*/ 500076 h 857264"/>
                <a:gd name="connsiteX30" fmla="*/ 2565 w 1436078"/>
                <a:gd name="connsiteY30" fmla="*/ 509601 h 857264"/>
                <a:gd name="connsiteX31" fmla="*/ 184 w 1436078"/>
                <a:gd name="connsiteY31" fmla="*/ 545320 h 857264"/>
                <a:gd name="connsiteX32" fmla="*/ 7328 w 1436078"/>
                <a:gd name="connsiteY32" fmla="*/ 628664 h 857264"/>
                <a:gd name="connsiteX33" fmla="*/ 16853 w 1436078"/>
                <a:gd name="connsiteY33" fmla="*/ 645333 h 857264"/>
                <a:gd name="connsiteX34" fmla="*/ 19234 w 1436078"/>
                <a:gd name="connsiteY34" fmla="*/ 654858 h 857264"/>
                <a:gd name="connsiteX35" fmla="*/ 47809 w 1436078"/>
                <a:gd name="connsiteY35" fmla="*/ 688195 h 857264"/>
                <a:gd name="connsiteX36" fmla="*/ 66859 w 1436078"/>
                <a:gd name="connsiteY36" fmla="*/ 704864 h 857264"/>
                <a:gd name="connsiteX37" fmla="*/ 93053 w 1436078"/>
                <a:gd name="connsiteY37" fmla="*/ 719151 h 857264"/>
                <a:gd name="connsiteX38" fmla="*/ 114484 w 1436078"/>
                <a:gd name="connsiteY38" fmla="*/ 726295 h 857264"/>
                <a:gd name="connsiteX39" fmla="*/ 126390 w 1436078"/>
                <a:gd name="connsiteY39" fmla="*/ 731058 h 857264"/>
                <a:gd name="connsiteX40" fmla="*/ 133534 w 1436078"/>
                <a:gd name="connsiteY40" fmla="*/ 735820 h 857264"/>
                <a:gd name="connsiteX41" fmla="*/ 150203 w 1436078"/>
                <a:gd name="connsiteY41" fmla="*/ 740583 h 857264"/>
                <a:gd name="connsiteX42" fmla="*/ 178778 w 1436078"/>
                <a:gd name="connsiteY42" fmla="*/ 750108 h 857264"/>
                <a:gd name="connsiteX43" fmla="*/ 204972 w 1436078"/>
                <a:gd name="connsiteY43" fmla="*/ 757251 h 857264"/>
                <a:gd name="connsiteX44" fmla="*/ 221640 w 1436078"/>
                <a:gd name="connsiteY44" fmla="*/ 762014 h 857264"/>
                <a:gd name="connsiteX45" fmla="*/ 274028 w 1436078"/>
                <a:gd name="connsiteY45" fmla="*/ 778683 h 857264"/>
                <a:gd name="connsiteX46" fmla="*/ 293078 w 1436078"/>
                <a:gd name="connsiteY46" fmla="*/ 785826 h 857264"/>
                <a:gd name="connsiteX47" fmla="*/ 300222 w 1436078"/>
                <a:gd name="connsiteY47" fmla="*/ 788208 h 857264"/>
                <a:gd name="connsiteX48" fmla="*/ 314509 w 1436078"/>
                <a:gd name="connsiteY48" fmla="*/ 795351 h 857264"/>
                <a:gd name="connsiteX49" fmla="*/ 331178 w 1436078"/>
                <a:gd name="connsiteY49" fmla="*/ 804876 h 857264"/>
                <a:gd name="connsiteX50" fmla="*/ 345465 w 1436078"/>
                <a:gd name="connsiteY50" fmla="*/ 809639 h 857264"/>
                <a:gd name="connsiteX51" fmla="*/ 357372 w 1436078"/>
                <a:gd name="connsiteY51" fmla="*/ 814401 h 857264"/>
                <a:gd name="connsiteX52" fmla="*/ 364515 w 1436078"/>
                <a:gd name="connsiteY52" fmla="*/ 816783 h 857264"/>
                <a:gd name="connsiteX53" fmla="*/ 376422 w 1436078"/>
                <a:gd name="connsiteY53" fmla="*/ 821545 h 857264"/>
                <a:gd name="connsiteX54" fmla="*/ 388328 w 1436078"/>
                <a:gd name="connsiteY54" fmla="*/ 823926 h 857264"/>
                <a:gd name="connsiteX55" fmla="*/ 397853 w 1436078"/>
                <a:gd name="connsiteY55" fmla="*/ 826308 h 857264"/>
                <a:gd name="connsiteX56" fmla="*/ 404997 w 1436078"/>
                <a:gd name="connsiteY56" fmla="*/ 831070 h 857264"/>
                <a:gd name="connsiteX57" fmla="*/ 421665 w 1436078"/>
                <a:gd name="connsiteY57" fmla="*/ 833451 h 857264"/>
                <a:gd name="connsiteX58" fmla="*/ 435953 w 1436078"/>
                <a:gd name="connsiteY58" fmla="*/ 835833 h 857264"/>
                <a:gd name="connsiteX59" fmla="*/ 452622 w 1436078"/>
                <a:gd name="connsiteY59" fmla="*/ 840595 h 857264"/>
                <a:gd name="connsiteX60" fmla="*/ 483578 w 1436078"/>
                <a:gd name="connsiteY60" fmla="*/ 845358 h 857264"/>
                <a:gd name="connsiteX61" fmla="*/ 571684 w 1436078"/>
                <a:gd name="connsiteY61" fmla="*/ 842976 h 857264"/>
                <a:gd name="connsiteX62" fmla="*/ 588353 w 1436078"/>
                <a:gd name="connsiteY62" fmla="*/ 840595 h 857264"/>
                <a:gd name="connsiteX63" fmla="*/ 638359 w 1436078"/>
                <a:gd name="connsiteY63" fmla="*/ 835833 h 857264"/>
                <a:gd name="connsiteX64" fmla="*/ 764565 w 1436078"/>
                <a:gd name="connsiteY64" fmla="*/ 838214 h 857264"/>
                <a:gd name="connsiteX65" fmla="*/ 805047 w 1436078"/>
                <a:gd name="connsiteY65" fmla="*/ 840595 h 857264"/>
                <a:gd name="connsiteX66" fmla="*/ 824097 w 1436078"/>
                <a:gd name="connsiteY66" fmla="*/ 845358 h 857264"/>
                <a:gd name="connsiteX67" fmla="*/ 857434 w 1436078"/>
                <a:gd name="connsiteY67" fmla="*/ 847739 h 857264"/>
                <a:gd name="connsiteX68" fmla="*/ 907440 w 1436078"/>
                <a:gd name="connsiteY68" fmla="*/ 857264 h 857264"/>
                <a:gd name="connsiteX69" fmla="*/ 969353 w 1436078"/>
                <a:gd name="connsiteY69" fmla="*/ 854883 h 857264"/>
                <a:gd name="connsiteX70" fmla="*/ 1009834 w 1436078"/>
                <a:gd name="connsiteY70" fmla="*/ 850120 h 857264"/>
                <a:gd name="connsiteX71" fmla="*/ 1038409 w 1436078"/>
                <a:gd name="connsiteY71" fmla="*/ 845358 h 857264"/>
                <a:gd name="connsiteX72" fmla="*/ 1052697 w 1436078"/>
                <a:gd name="connsiteY72" fmla="*/ 842976 h 857264"/>
                <a:gd name="connsiteX73" fmla="*/ 1076509 w 1436078"/>
                <a:gd name="connsiteY73" fmla="*/ 833451 h 857264"/>
                <a:gd name="connsiteX74" fmla="*/ 1090797 w 1436078"/>
                <a:gd name="connsiteY74" fmla="*/ 831070 h 857264"/>
                <a:gd name="connsiteX75" fmla="*/ 1109847 w 1436078"/>
                <a:gd name="connsiteY75" fmla="*/ 826308 h 857264"/>
                <a:gd name="connsiteX76" fmla="*/ 1133659 w 1436078"/>
                <a:gd name="connsiteY76" fmla="*/ 821545 h 857264"/>
                <a:gd name="connsiteX77" fmla="*/ 1159853 w 1436078"/>
                <a:gd name="connsiteY77" fmla="*/ 809639 h 857264"/>
                <a:gd name="connsiteX78" fmla="*/ 1171759 w 1436078"/>
                <a:gd name="connsiteY78" fmla="*/ 802495 h 857264"/>
                <a:gd name="connsiteX79" fmla="*/ 1176522 w 1436078"/>
                <a:gd name="connsiteY79" fmla="*/ 795351 h 857264"/>
                <a:gd name="connsiteX80" fmla="*/ 1186047 w 1436078"/>
                <a:gd name="connsiteY80" fmla="*/ 785826 h 857264"/>
                <a:gd name="connsiteX81" fmla="*/ 1209859 w 1436078"/>
                <a:gd name="connsiteY81" fmla="*/ 769158 h 857264"/>
                <a:gd name="connsiteX82" fmla="*/ 1238434 w 1436078"/>
                <a:gd name="connsiteY82" fmla="*/ 750108 h 857264"/>
                <a:gd name="connsiteX83" fmla="*/ 1269390 w 1436078"/>
                <a:gd name="connsiteY83" fmla="*/ 733439 h 857264"/>
                <a:gd name="connsiteX84" fmla="*/ 1302728 w 1436078"/>
                <a:gd name="connsiteY84" fmla="*/ 712008 h 857264"/>
                <a:gd name="connsiteX85" fmla="*/ 1309872 w 1436078"/>
                <a:gd name="connsiteY85" fmla="*/ 707245 h 857264"/>
                <a:gd name="connsiteX86" fmla="*/ 1319397 w 1436078"/>
                <a:gd name="connsiteY86" fmla="*/ 700101 h 857264"/>
                <a:gd name="connsiteX87" fmla="*/ 1328922 w 1436078"/>
                <a:gd name="connsiteY87" fmla="*/ 690576 h 857264"/>
                <a:gd name="connsiteX88" fmla="*/ 1359878 w 1436078"/>
                <a:gd name="connsiteY88" fmla="*/ 664383 h 857264"/>
                <a:gd name="connsiteX89" fmla="*/ 1371784 w 1436078"/>
                <a:gd name="connsiteY89" fmla="*/ 650095 h 857264"/>
                <a:gd name="connsiteX90" fmla="*/ 1383690 w 1436078"/>
                <a:gd name="connsiteY90" fmla="*/ 635808 h 857264"/>
                <a:gd name="connsiteX91" fmla="*/ 1386072 w 1436078"/>
                <a:gd name="connsiteY91" fmla="*/ 626283 h 857264"/>
                <a:gd name="connsiteX92" fmla="*/ 1393215 w 1436078"/>
                <a:gd name="connsiteY92" fmla="*/ 614376 h 857264"/>
                <a:gd name="connsiteX93" fmla="*/ 1407503 w 1436078"/>
                <a:gd name="connsiteY93" fmla="*/ 585801 h 857264"/>
                <a:gd name="connsiteX94" fmla="*/ 1407503 w 1436078"/>
                <a:gd name="connsiteY94" fmla="*/ 585801 h 857264"/>
                <a:gd name="connsiteX95" fmla="*/ 1419409 w 1436078"/>
                <a:gd name="connsiteY95" fmla="*/ 552464 h 857264"/>
                <a:gd name="connsiteX96" fmla="*/ 1426553 w 1436078"/>
                <a:gd name="connsiteY96" fmla="*/ 526270 h 857264"/>
                <a:gd name="connsiteX97" fmla="*/ 1431315 w 1436078"/>
                <a:gd name="connsiteY97" fmla="*/ 519126 h 857264"/>
                <a:gd name="connsiteX98" fmla="*/ 1433697 w 1436078"/>
                <a:gd name="connsiteY98" fmla="*/ 492933 h 857264"/>
                <a:gd name="connsiteX99" fmla="*/ 1436078 w 1436078"/>
                <a:gd name="connsiteY99" fmla="*/ 473883 h 857264"/>
                <a:gd name="connsiteX100" fmla="*/ 1433697 w 1436078"/>
                <a:gd name="connsiteY100" fmla="*/ 431020 h 857264"/>
                <a:gd name="connsiteX101" fmla="*/ 1431315 w 1436078"/>
                <a:gd name="connsiteY101" fmla="*/ 373870 h 857264"/>
                <a:gd name="connsiteX102" fmla="*/ 1428934 w 1436078"/>
                <a:gd name="connsiteY102" fmla="*/ 366726 h 857264"/>
                <a:gd name="connsiteX103" fmla="*/ 1426553 w 1436078"/>
                <a:gd name="connsiteY103" fmla="*/ 357201 h 857264"/>
                <a:gd name="connsiteX104" fmla="*/ 1419409 w 1436078"/>
                <a:gd name="connsiteY104" fmla="*/ 354820 h 857264"/>
                <a:gd name="connsiteX105" fmla="*/ 1340828 w 1436078"/>
                <a:gd name="connsiteY105" fmla="*/ 359583 h 857264"/>
                <a:gd name="connsiteX106" fmla="*/ 1333684 w 1436078"/>
                <a:gd name="connsiteY106" fmla="*/ 366726 h 857264"/>
                <a:gd name="connsiteX107" fmla="*/ 1312253 w 1436078"/>
                <a:gd name="connsiteY107" fmla="*/ 373870 h 857264"/>
                <a:gd name="connsiteX108" fmla="*/ 1278915 w 1436078"/>
                <a:gd name="connsiteY108" fmla="*/ 371489 h 857264"/>
                <a:gd name="connsiteX109" fmla="*/ 1207478 w 1436078"/>
                <a:gd name="connsiteY109" fmla="*/ 378633 h 857264"/>
                <a:gd name="connsiteX110" fmla="*/ 1195572 w 1436078"/>
                <a:gd name="connsiteY110" fmla="*/ 385776 h 857264"/>
                <a:gd name="connsiteX111" fmla="*/ 1188428 w 1436078"/>
                <a:gd name="connsiteY111" fmla="*/ 388158 h 857264"/>
                <a:gd name="connsiteX112" fmla="*/ 1183665 w 1436078"/>
                <a:gd name="connsiteY112" fmla="*/ 395301 h 857264"/>
                <a:gd name="connsiteX113" fmla="*/ 1176522 w 1436078"/>
                <a:gd name="connsiteY113" fmla="*/ 400064 h 857264"/>
                <a:gd name="connsiteX114" fmla="*/ 1152709 w 1436078"/>
                <a:gd name="connsiteY114" fmla="*/ 411970 h 857264"/>
                <a:gd name="connsiteX115" fmla="*/ 1133659 w 1436078"/>
                <a:gd name="connsiteY115" fmla="*/ 419114 h 857264"/>
                <a:gd name="connsiteX116" fmla="*/ 1114609 w 1436078"/>
                <a:gd name="connsiteY116" fmla="*/ 428639 h 857264"/>
                <a:gd name="connsiteX117" fmla="*/ 1105084 w 1436078"/>
                <a:gd name="connsiteY117" fmla="*/ 435783 h 857264"/>
                <a:gd name="connsiteX118" fmla="*/ 1090797 w 1436078"/>
                <a:gd name="connsiteY118" fmla="*/ 445308 h 857264"/>
                <a:gd name="connsiteX119" fmla="*/ 1083653 w 1436078"/>
                <a:gd name="connsiteY119" fmla="*/ 452451 h 857264"/>
                <a:gd name="connsiteX120" fmla="*/ 1071747 w 1436078"/>
                <a:gd name="connsiteY120" fmla="*/ 459595 h 857264"/>
                <a:gd name="connsiteX121" fmla="*/ 1064603 w 1436078"/>
                <a:gd name="connsiteY121" fmla="*/ 464358 h 857264"/>
                <a:gd name="connsiteX122" fmla="*/ 1059840 w 1436078"/>
                <a:gd name="connsiteY122" fmla="*/ 471501 h 857264"/>
                <a:gd name="connsiteX123" fmla="*/ 1050315 w 1436078"/>
                <a:gd name="connsiteY123" fmla="*/ 483408 h 857264"/>
                <a:gd name="connsiteX124" fmla="*/ 997928 w 1436078"/>
                <a:gd name="connsiteY124" fmla="*/ 490551 h 857264"/>
                <a:gd name="connsiteX125" fmla="*/ 988403 w 1436078"/>
                <a:gd name="connsiteY125" fmla="*/ 492933 h 857264"/>
                <a:gd name="connsiteX126" fmla="*/ 981259 w 1436078"/>
                <a:gd name="connsiteY126" fmla="*/ 495314 h 857264"/>
                <a:gd name="connsiteX127" fmla="*/ 957447 w 1436078"/>
                <a:gd name="connsiteY127" fmla="*/ 490551 h 857264"/>
                <a:gd name="connsiteX128" fmla="*/ 952684 w 1436078"/>
                <a:gd name="connsiteY128" fmla="*/ 457214 h 857264"/>
                <a:gd name="connsiteX129" fmla="*/ 950303 w 1436078"/>
                <a:gd name="connsiteY129" fmla="*/ 450070 h 857264"/>
                <a:gd name="connsiteX130" fmla="*/ 907440 w 1436078"/>
                <a:gd name="connsiteY130" fmla="*/ 416733 h 857264"/>
                <a:gd name="connsiteX131" fmla="*/ 876484 w 1436078"/>
                <a:gd name="connsiteY131" fmla="*/ 400064 h 857264"/>
                <a:gd name="connsiteX132" fmla="*/ 847909 w 1436078"/>
                <a:gd name="connsiteY132" fmla="*/ 395301 h 857264"/>
                <a:gd name="connsiteX133" fmla="*/ 793140 w 1436078"/>
                <a:gd name="connsiteY133" fmla="*/ 397683 h 857264"/>
                <a:gd name="connsiteX134" fmla="*/ 785997 w 1436078"/>
                <a:gd name="connsiteY134" fmla="*/ 402445 h 857264"/>
                <a:gd name="connsiteX135" fmla="*/ 769328 w 1436078"/>
                <a:gd name="connsiteY135" fmla="*/ 414351 h 857264"/>
                <a:gd name="connsiteX136" fmla="*/ 759803 w 1436078"/>
                <a:gd name="connsiteY136" fmla="*/ 419114 h 857264"/>
                <a:gd name="connsiteX137" fmla="*/ 747897 w 1436078"/>
                <a:gd name="connsiteY137" fmla="*/ 431020 h 857264"/>
                <a:gd name="connsiteX138" fmla="*/ 740753 w 1436078"/>
                <a:gd name="connsiteY138" fmla="*/ 438164 h 857264"/>
                <a:gd name="connsiteX139" fmla="*/ 726465 w 1436078"/>
                <a:gd name="connsiteY139" fmla="*/ 447689 h 857264"/>
                <a:gd name="connsiteX140" fmla="*/ 712178 w 1436078"/>
                <a:gd name="connsiteY140" fmla="*/ 457214 h 857264"/>
                <a:gd name="connsiteX141" fmla="*/ 702653 w 1436078"/>
                <a:gd name="connsiteY141" fmla="*/ 469120 h 857264"/>
                <a:gd name="connsiteX142" fmla="*/ 697890 w 1436078"/>
                <a:gd name="connsiteY142" fmla="*/ 478645 h 857264"/>
                <a:gd name="connsiteX143" fmla="*/ 690747 w 1436078"/>
                <a:gd name="connsiteY143" fmla="*/ 483408 h 857264"/>
                <a:gd name="connsiteX144" fmla="*/ 683603 w 1436078"/>
                <a:gd name="connsiteY144" fmla="*/ 502458 h 857264"/>
                <a:gd name="connsiteX145" fmla="*/ 671697 w 1436078"/>
                <a:gd name="connsiteY145" fmla="*/ 516745 h 857264"/>
                <a:gd name="connsiteX146" fmla="*/ 659790 w 1436078"/>
                <a:gd name="connsiteY146" fmla="*/ 542939 h 857264"/>
                <a:gd name="connsiteX147" fmla="*/ 652647 w 1436078"/>
                <a:gd name="connsiteY147" fmla="*/ 550083 h 857264"/>
                <a:gd name="connsiteX148" fmla="*/ 640740 w 1436078"/>
                <a:gd name="connsiteY148" fmla="*/ 559608 h 857264"/>
                <a:gd name="connsiteX149" fmla="*/ 633597 w 1436078"/>
                <a:gd name="connsiteY149" fmla="*/ 569133 h 857264"/>
                <a:gd name="connsiteX150" fmla="*/ 624072 w 1436078"/>
                <a:gd name="connsiteY150" fmla="*/ 578658 h 857264"/>
                <a:gd name="connsiteX151" fmla="*/ 621690 w 1436078"/>
                <a:gd name="connsiteY151" fmla="*/ 588183 h 857264"/>
                <a:gd name="connsiteX152" fmla="*/ 597878 w 1436078"/>
                <a:gd name="connsiteY152" fmla="*/ 609614 h 857264"/>
                <a:gd name="connsiteX153" fmla="*/ 590734 w 1436078"/>
                <a:gd name="connsiteY153" fmla="*/ 619139 h 857264"/>
                <a:gd name="connsiteX154" fmla="*/ 585972 w 1436078"/>
                <a:gd name="connsiteY154" fmla="*/ 633426 h 857264"/>
                <a:gd name="connsiteX155" fmla="*/ 574065 w 1436078"/>
                <a:gd name="connsiteY155" fmla="*/ 650095 h 857264"/>
                <a:gd name="connsiteX156" fmla="*/ 562159 w 1436078"/>
                <a:gd name="connsiteY156" fmla="*/ 669145 h 857264"/>
                <a:gd name="connsiteX157" fmla="*/ 557397 w 1436078"/>
                <a:gd name="connsiteY157" fmla="*/ 681051 h 857264"/>
                <a:gd name="connsiteX158" fmla="*/ 552634 w 1436078"/>
                <a:gd name="connsiteY158" fmla="*/ 688195 h 857264"/>
                <a:gd name="connsiteX159" fmla="*/ 547872 w 1436078"/>
                <a:gd name="connsiteY159" fmla="*/ 704864 h 857264"/>
                <a:gd name="connsiteX160" fmla="*/ 545490 w 1436078"/>
                <a:gd name="connsiteY160" fmla="*/ 723914 h 857264"/>
                <a:gd name="connsiteX161" fmla="*/ 535965 w 1436078"/>
                <a:gd name="connsiteY161" fmla="*/ 731058 h 857264"/>
                <a:gd name="connsiteX162" fmla="*/ 521678 w 1436078"/>
                <a:gd name="connsiteY162" fmla="*/ 738201 h 857264"/>
                <a:gd name="connsiteX163" fmla="*/ 516915 w 1436078"/>
                <a:gd name="connsiteY163" fmla="*/ 745345 h 857264"/>
                <a:gd name="connsiteX164" fmla="*/ 495484 w 1436078"/>
                <a:gd name="connsiteY164" fmla="*/ 752489 h 857264"/>
                <a:gd name="connsiteX165" fmla="*/ 450240 w 1436078"/>
                <a:gd name="connsiteY165" fmla="*/ 750108 h 857264"/>
                <a:gd name="connsiteX166" fmla="*/ 433572 w 1436078"/>
                <a:gd name="connsiteY166" fmla="*/ 740583 h 857264"/>
                <a:gd name="connsiteX167" fmla="*/ 414522 w 1436078"/>
                <a:gd name="connsiteY167" fmla="*/ 728676 h 857264"/>
                <a:gd name="connsiteX168" fmla="*/ 407378 w 1436078"/>
                <a:gd name="connsiteY168" fmla="*/ 723914 h 857264"/>
                <a:gd name="connsiteX169" fmla="*/ 395472 w 1436078"/>
                <a:gd name="connsiteY169" fmla="*/ 721533 h 857264"/>
                <a:gd name="connsiteX170" fmla="*/ 385947 w 1436078"/>
                <a:gd name="connsiteY170" fmla="*/ 719151 h 857264"/>
                <a:gd name="connsiteX171" fmla="*/ 371659 w 1436078"/>
                <a:gd name="connsiteY171" fmla="*/ 714389 h 857264"/>
                <a:gd name="connsiteX172" fmla="*/ 340703 w 1436078"/>
                <a:gd name="connsiteY172" fmla="*/ 704864 h 857264"/>
                <a:gd name="connsiteX173" fmla="*/ 319272 w 1436078"/>
                <a:gd name="connsiteY173" fmla="*/ 697720 h 857264"/>
                <a:gd name="connsiteX174" fmla="*/ 226403 w 1436078"/>
                <a:gd name="connsiteY174" fmla="*/ 692958 h 857264"/>
                <a:gd name="connsiteX175" fmla="*/ 202590 w 1436078"/>
                <a:gd name="connsiteY175" fmla="*/ 678670 h 857264"/>
                <a:gd name="connsiteX176" fmla="*/ 200209 w 1436078"/>
                <a:gd name="connsiteY176" fmla="*/ 671526 h 857264"/>
                <a:gd name="connsiteX177" fmla="*/ 183540 w 1436078"/>
                <a:gd name="connsiteY177" fmla="*/ 657239 h 857264"/>
                <a:gd name="connsiteX178" fmla="*/ 171634 w 1436078"/>
                <a:gd name="connsiteY178" fmla="*/ 640570 h 857264"/>
                <a:gd name="connsiteX179" fmla="*/ 162109 w 1436078"/>
                <a:gd name="connsiteY179" fmla="*/ 631045 h 857264"/>
                <a:gd name="connsiteX180" fmla="*/ 152584 w 1436078"/>
                <a:gd name="connsiteY180" fmla="*/ 609614 h 857264"/>
                <a:gd name="connsiteX181" fmla="*/ 147822 w 1436078"/>
                <a:gd name="connsiteY181" fmla="*/ 590564 h 857264"/>
                <a:gd name="connsiteX182" fmla="*/ 145440 w 1436078"/>
                <a:gd name="connsiteY182" fmla="*/ 581039 h 857264"/>
                <a:gd name="connsiteX183" fmla="*/ 147822 w 1436078"/>
                <a:gd name="connsiteY183" fmla="*/ 550083 h 857264"/>
                <a:gd name="connsiteX184" fmla="*/ 152584 w 1436078"/>
                <a:gd name="connsiteY184" fmla="*/ 542939 h 857264"/>
                <a:gd name="connsiteX185" fmla="*/ 159728 w 1436078"/>
                <a:gd name="connsiteY185" fmla="*/ 540558 h 857264"/>
                <a:gd name="connsiteX186" fmla="*/ 202590 w 1436078"/>
                <a:gd name="connsiteY186" fmla="*/ 535795 h 857264"/>
                <a:gd name="connsiteX187" fmla="*/ 219259 w 1436078"/>
                <a:gd name="connsiteY187" fmla="*/ 531033 h 857264"/>
                <a:gd name="connsiteX188" fmla="*/ 226403 w 1436078"/>
                <a:gd name="connsiteY188" fmla="*/ 526270 h 857264"/>
                <a:gd name="connsiteX189" fmla="*/ 252597 w 1436078"/>
                <a:gd name="connsiteY189" fmla="*/ 523889 h 857264"/>
                <a:gd name="connsiteX190" fmla="*/ 262122 w 1436078"/>
                <a:gd name="connsiteY190" fmla="*/ 519126 h 857264"/>
                <a:gd name="connsiteX191" fmla="*/ 274028 w 1436078"/>
                <a:gd name="connsiteY191" fmla="*/ 516745 h 857264"/>
                <a:gd name="connsiteX192" fmla="*/ 285934 w 1436078"/>
                <a:gd name="connsiteY192" fmla="*/ 502458 h 857264"/>
                <a:gd name="connsiteX193" fmla="*/ 290697 w 1436078"/>
                <a:gd name="connsiteY193" fmla="*/ 473883 h 857264"/>
                <a:gd name="connsiteX194" fmla="*/ 293078 w 1436078"/>
                <a:gd name="connsiteY194" fmla="*/ 461976 h 857264"/>
                <a:gd name="connsiteX195" fmla="*/ 290697 w 1436078"/>
                <a:gd name="connsiteY195" fmla="*/ 445308 h 857264"/>
                <a:gd name="connsiteX196" fmla="*/ 285934 w 1436078"/>
                <a:gd name="connsiteY196" fmla="*/ 438164 h 857264"/>
                <a:gd name="connsiteX197" fmla="*/ 283553 w 1436078"/>
                <a:gd name="connsiteY197" fmla="*/ 431020 h 857264"/>
                <a:gd name="connsiteX198" fmla="*/ 281172 w 1436078"/>
                <a:gd name="connsiteY198" fmla="*/ 407208 h 857264"/>
                <a:gd name="connsiteX199" fmla="*/ 278790 w 1436078"/>
                <a:gd name="connsiteY199" fmla="*/ 395301 h 857264"/>
                <a:gd name="connsiteX200" fmla="*/ 271647 w 1436078"/>
                <a:gd name="connsiteY200" fmla="*/ 388158 h 857264"/>
                <a:gd name="connsiteX201" fmla="*/ 269265 w 1436078"/>
                <a:gd name="connsiteY201" fmla="*/ 381014 h 857264"/>
                <a:gd name="connsiteX202" fmla="*/ 254978 w 1436078"/>
                <a:gd name="connsiteY202" fmla="*/ 376251 h 857264"/>
                <a:gd name="connsiteX203" fmla="*/ 247834 w 1436078"/>
                <a:gd name="connsiteY203" fmla="*/ 373870 h 857264"/>
                <a:gd name="connsiteX204" fmla="*/ 214497 w 1436078"/>
                <a:gd name="connsiteY204" fmla="*/ 364345 h 857264"/>
                <a:gd name="connsiteX205" fmla="*/ 197828 w 1436078"/>
                <a:gd name="connsiteY205" fmla="*/ 357201 h 857264"/>
                <a:gd name="connsiteX206" fmla="*/ 195447 w 1436078"/>
                <a:gd name="connsiteY206" fmla="*/ 350058 h 857264"/>
                <a:gd name="connsiteX207" fmla="*/ 200209 w 1436078"/>
                <a:gd name="connsiteY207" fmla="*/ 323864 h 857264"/>
                <a:gd name="connsiteX208" fmla="*/ 202590 w 1436078"/>
                <a:gd name="connsiteY208" fmla="*/ 316720 h 857264"/>
                <a:gd name="connsiteX209" fmla="*/ 209734 w 1436078"/>
                <a:gd name="connsiteY209" fmla="*/ 304814 h 857264"/>
                <a:gd name="connsiteX210" fmla="*/ 212115 w 1436078"/>
                <a:gd name="connsiteY210" fmla="*/ 290526 h 857264"/>
                <a:gd name="connsiteX211" fmla="*/ 207353 w 1436078"/>
                <a:gd name="connsiteY211" fmla="*/ 250045 h 857264"/>
                <a:gd name="connsiteX212" fmla="*/ 209734 w 1436078"/>
                <a:gd name="connsiteY212" fmla="*/ 235758 h 857264"/>
                <a:gd name="connsiteX213" fmla="*/ 216878 w 1436078"/>
                <a:gd name="connsiteY213" fmla="*/ 228614 h 857264"/>
                <a:gd name="connsiteX214" fmla="*/ 221640 w 1436078"/>
                <a:gd name="connsiteY214" fmla="*/ 219089 h 857264"/>
                <a:gd name="connsiteX215" fmla="*/ 226403 w 1436078"/>
                <a:gd name="connsiteY215" fmla="*/ 211945 h 857264"/>
                <a:gd name="connsiteX216" fmla="*/ 235928 w 1436078"/>
                <a:gd name="connsiteY216" fmla="*/ 192895 h 857264"/>
                <a:gd name="connsiteX217" fmla="*/ 240690 w 1436078"/>
                <a:gd name="connsiteY217" fmla="*/ 176226 h 857264"/>
                <a:gd name="connsiteX218" fmla="*/ 245453 w 1436078"/>
                <a:gd name="connsiteY218" fmla="*/ 154795 h 857264"/>
                <a:gd name="connsiteX219" fmla="*/ 240690 w 1436078"/>
                <a:gd name="connsiteY219" fmla="*/ 123839 h 857264"/>
                <a:gd name="connsiteX220" fmla="*/ 233547 w 1436078"/>
                <a:gd name="connsiteY220" fmla="*/ 114314 h 857264"/>
                <a:gd name="connsiteX221" fmla="*/ 212115 w 1436078"/>
                <a:gd name="connsiteY221" fmla="*/ 83358 h 857264"/>
                <a:gd name="connsiteX222" fmla="*/ 204972 w 1436078"/>
                <a:gd name="connsiteY222" fmla="*/ 73833 h 857264"/>
                <a:gd name="connsiteX223" fmla="*/ 195447 w 1436078"/>
                <a:gd name="connsiteY223" fmla="*/ 66689 h 857264"/>
                <a:gd name="connsiteX224" fmla="*/ 178778 w 1436078"/>
                <a:gd name="connsiteY224" fmla="*/ 45258 h 857264"/>
                <a:gd name="connsiteX225" fmla="*/ 171634 w 1436078"/>
                <a:gd name="connsiteY225" fmla="*/ 35733 h 857264"/>
                <a:gd name="connsiteX226" fmla="*/ 164490 w 1436078"/>
                <a:gd name="connsiteY226" fmla="*/ 30970 h 857264"/>
                <a:gd name="connsiteX227" fmla="*/ 147822 w 1436078"/>
                <a:gd name="connsiteY227" fmla="*/ 14301 h 857264"/>
                <a:gd name="connsiteX228" fmla="*/ 143059 w 1436078"/>
                <a:gd name="connsiteY228" fmla="*/ 14 h 8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436078" h="857264">
                  <a:moveTo>
                    <a:pt x="143059" y="14"/>
                  </a:moveTo>
                  <a:cubicBezTo>
                    <a:pt x="140678" y="-383"/>
                    <a:pt x="136353" y="7691"/>
                    <a:pt x="133534" y="11920"/>
                  </a:cubicBezTo>
                  <a:cubicBezTo>
                    <a:pt x="123632" y="26774"/>
                    <a:pt x="132736" y="15897"/>
                    <a:pt x="126390" y="28589"/>
                  </a:cubicBezTo>
                  <a:cubicBezTo>
                    <a:pt x="117804" y="45761"/>
                    <a:pt x="125209" y="24399"/>
                    <a:pt x="116865" y="45258"/>
                  </a:cubicBezTo>
                  <a:cubicBezTo>
                    <a:pt x="115001" y="49919"/>
                    <a:pt x="114594" y="55187"/>
                    <a:pt x="112103" y="59545"/>
                  </a:cubicBezTo>
                  <a:cubicBezTo>
                    <a:pt x="108165" y="66437"/>
                    <a:pt x="97815" y="78595"/>
                    <a:pt x="97815" y="78595"/>
                  </a:cubicBezTo>
                  <a:cubicBezTo>
                    <a:pt x="97021" y="81770"/>
                    <a:pt x="96333" y="84973"/>
                    <a:pt x="95434" y="88120"/>
                  </a:cubicBezTo>
                  <a:cubicBezTo>
                    <a:pt x="94744" y="90534"/>
                    <a:pt x="93662" y="92829"/>
                    <a:pt x="93053" y="95264"/>
                  </a:cubicBezTo>
                  <a:cubicBezTo>
                    <a:pt x="92071" y="99190"/>
                    <a:pt x="91835" y="103293"/>
                    <a:pt x="90672" y="107170"/>
                  </a:cubicBezTo>
                  <a:cubicBezTo>
                    <a:pt x="89444" y="111264"/>
                    <a:pt x="87115" y="114975"/>
                    <a:pt x="85909" y="119076"/>
                  </a:cubicBezTo>
                  <a:cubicBezTo>
                    <a:pt x="83138" y="128495"/>
                    <a:pt x="80690" y="138023"/>
                    <a:pt x="78765" y="147651"/>
                  </a:cubicBezTo>
                  <a:cubicBezTo>
                    <a:pt x="77971" y="151620"/>
                    <a:pt x="77805" y="155768"/>
                    <a:pt x="76384" y="159558"/>
                  </a:cubicBezTo>
                  <a:cubicBezTo>
                    <a:pt x="75379" y="162237"/>
                    <a:pt x="73209" y="164320"/>
                    <a:pt x="71622" y="166701"/>
                  </a:cubicBezTo>
                  <a:cubicBezTo>
                    <a:pt x="70034" y="173051"/>
                    <a:pt x="68929" y="179541"/>
                    <a:pt x="66859" y="185751"/>
                  </a:cubicBezTo>
                  <a:cubicBezTo>
                    <a:pt x="66065" y="188132"/>
                    <a:pt x="65168" y="190481"/>
                    <a:pt x="64478" y="192895"/>
                  </a:cubicBezTo>
                  <a:cubicBezTo>
                    <a:pt x="63579" y="196042"/>
                    <a:pt x="63386" y="199412"/>
                    <a:pt x="62097" y="202420"/>
                  </a:cubicBezTo>
                  <a:cubicBezTo>
                    <a:pt x="60970" y="205051"/>
                    <a:pt x="58922" y="207183"/>
                    <a:pt x="57334" y="209564"/>
                  </a:cubicBezTo>
                  <a:cubicBezTo>
                    <a:pt x="56540" y="214326"/>
                    <a:pt x="56000" y="219138"/>
                    <a:pt x="54953" y="223851"/>
                  </a:cubicBezTo>
                  <a:cubicBezTo>
                    <a:pt x="54409" y="226301"/>
                    <a:pt x="53262" y="228581"/>
                    <a:pt x="52572" y="230995"/>
                  </a:cubicBezTo>
                  <a:cubicBezTo>
                    <a:pt x="51673" y="234142"/>
                    <a:pt x="51089" y="237373"/>
                    <a:pt x="50190" y="240520"/>
                  </a:cubicBezTo>
                  <a:cubicBezTo>
                    <a:pt x="49500" y="242934"/>
                    <a:pt x="48353" y="245214"/>
                    <a:pt x="47809" y="247664"/>
                  </a:cubicBezTo>
                  <a:cubicBezTo>
                    <a:pt x="38754" y="288417"/>
                    <a:pt x="53037" y="235000"/>
                    <a:pt x="40665" y="276239"/>
                  </a:cubicBezTo>
                  <a:cubicBezTo>
                    <a:pt x="39725" y="279374"/>
                    <a:pt x="38970" y="282564"/>
                    <a:pt x="38284" y="285764"/>
                  </a:cubicBezTo>
                  <a:cubicBezTo>
                    <a:pt x="36588" y="293679"/>
                    <a:pt x="33522" y="309576"/>
                    <a:pt x="33522" y="309576"/>
                  </a:cubicBezTo>
                  <a:cubicBezTo>
                    <a:pt x="32728" y="319101"/>
                    <a:pt x="32326" y="328667"/>
                    <a:pt x="31140" y="338151"/>
                  </a:cubicBezTo>
                  <a:cubicBezTo>
                    <a:pt x="29942" y="347733"/>
                    <a:pt x="27339" y="357118"/>
                    <a:pt x="26378" y="366726"/>
                  </a:cubicBezTo>
                  <a:cubicBezTo>
                    <a:pt x="22439" y="406123"/>
                    <a:pt x="25829" y="375607"/>
                    <a:pt x="21615" y="407208"/>
                  </a:cubicBezTo>
                  <a:cubicBezTo>
                    <a:pt x="13928" y="464856"/>
                    <a:pt x="25931" y="381321"/>
                    <a:pt x="14472" y="450070"/>
                  </a:cubicBezTo>
                  <a:cubicBezTo>
                    <a:pt x="10240" y="475462"/>
                    <a:pt x="15734" y="461832"/>
                    <a:pt x="7328" y="478645"/>
                  </a:cubicBezTo>
                  <a:cubicBezTo>
                    <a:pt x="6534" y="485789"/>
                    <a:pt x="6040" y="492972"/>
                    <a:pt x="4947" y="500076"/>
                  </a:cubicBezTo>
                  <a:cubicBezTo>
                    <a:pt x="4449" y="503311"/>
                    <a:pt x="2908" y="506346"/>
                    <a:pt x="2565" y="509601"/>
                  </a:cubicBezTo>
                  <a:cubicBezTo>
                    <a:pt x="1316" y="521468"/>
                    <a:pt x="978" y="533414"/>
                    <a:pt x="184" y="545320"/>
                  </a:cubicBezTo>
                  <a:cubicBezTo>
                    <a:pt x="196" y="545654"/>
                    <a:pt x="-1840" y="610326"/>
                    <a:pt x="7328" y="628664"/>
                  </a:cubicBezTo>
                  <a:cubicBezTo>
                    <a:pt x="13370" y="640749"/>
                    <a:pt x="10121" y="635236"/>
                    <a:pt x="16853" y="645333"/>
                  </a:cubicBezTo>
                  <a:cubicBezTo>
                    <a:pt x="17647" y="648508"/>
                    <a:pt x="18085" y="651794"/>
                    <a:pt x="19234" y="654858"/>
                  </a:cubicBezTo>
                  <a:cubicBezTo>
                    <a:pt x="25103" y="670509"/>
                    <a:pt x="33864" y="674250"/>
                    <a:pt x="47809" y="688195"/>
                  </a:cubicBezTo>
                  <a:cubicBezTo>
                    <a:pt x="54051" y="694437"/>
                    <a:pt x="59108" y="700019"/>
                    <a:pt x="66859" y="704864"/>
                  </a:cubicBezTo>
                  <a:cubicBezTo>
                    <a:pt x="75293" y="710135"/>
                    <a:pt x="83983" y="715070"/>
                    <a:pt x="93053" y="719151"/>
                  </a:cubicBezTo>
                  <a:cubicBezTo>
                    <a:pt x="99920" y="722241"/>
                    <a:pt x="107393" y="723762"/>
                    <a:pt x="114484" y="726295"/>
                  </a:cubicBezTo>
                  <a:cubicBezTo>
                    <a:pt x="118509" y="727733"/>
                    <a:pt x="122567" y="729146"/>
                    <a:pt x="126390" y="731058"/>
                  </a:cubicBezTo>
                  <a:cubicBezTo>
                    <a:pt x="128950" y="732338"/>
                    <a:pt x="130877" y="734757"/>
                    <a:pt x="133534" y="735820"/>
                  </a:cubicBezTo>
                  <a:cubicBezTo>
                    <a:pt x="138899" y="737966"/>
                    <a:pt x="144693" y="738843"/>
                    <a:pt x="150203" y="740583"/>
                  </a:cubicBezTo>
                  <a:cubicBezTo>
                    <a:pt x="159777" y="743607"/>
                    <a:pt x="169204" y="747085"/>
                    <a:pt x="178778" y="750108"/>
                  </a:cubicBezTo>
                  <a:cubicBezTo>
                    <a:pt x="198872" y="756453"/>
                    <a:pt x="189683" y="753081"/>
                    <a:pt x="204972" y="757251"/>
                  </a:cubicBezTo>
                  <a:cubicBezTo>
                    <a:pt x="210547" y="758771"/>
                    <a:pt x="216084" y="760426"/>
                    <a:pt x="221640" y="762014"/>
                  </a:cubicBezTo>
                  <a:cubicBezTo>
                    <a:pt x="245138" y="777677"/>
                    <a:pt x="207611" y="753779"/>
                    <a:pt x="274028" y="778683"/>
                  </a:cubicBezTo>
                  <a:lnTo>
                    <a:pt x="293078" y="785826"/>
                  </a:lnTo>
                  <a:cubicBezTo>
                    <a:pt x="295437" y="786684"/>
                    <a:pt x="297928" y="787188"/>
                    <a:pt x="300222" y="788208"/>
                  </a:cubicBezTo>
                  <a:cubicBezTo>
                    <a:pt x="305087" y="790370"/>
                    <a:pt x="309821" y="792827"/>
                    <a:pt x="314509" y="795351"/>
                  </a:cubicBezTo>
                  <a:cubicBezTo>
                    <a:pt x="320144" y="798385"/>
                    <a:pt x="325368" y="802194"/>
                    <a:pt x="331178" y="804876"/>
                  </a:cubicBezTo>
                  <a:cubicBezTo>
                    <a:pt x="335736" y="806980"/>
                    <a:pt x="340747" y="807923"/>
                    <a:pt x="345465" y="809639"/>
                  </a:cubicBezTo>
                  <a:cubicBezTo>
                    <a:pt x="349482" y="811100"/>
                    <a:pt x="353370" y="812900"/>
                    <a:pt x="357372" y="814401"/>
                  </a:cubicBezTo>
                  <a:cubicBezTo>
                    <a:pt x="359722" y="815282"/>
                    <a:pt x="362165" y="815902"/>
                    <a:pt x="364515" y="816783"/>
                  </a:cubicBezTo>
                  <a:cubicBezTo>
                    <a:pt x="368517" y="818284"/>
                    <a:pt x="372328" y="820317"/>
                    <a:pt x="376422" y="821545"/>
                  </a:cubicBezTo>
                  <a:cubicBezTo>
                    <a:pt x="380299" y="822708"/>
                    <a:pt x="384377" y="823048"/>
                    <a:pt x="388328" y="823926"/>
                  </a:cubicBezTo>
                  <a:cubicBezTo>
                    <a:pt x="391523" y="824636"/>
                    <a:pt x="394678" y="825514"/>
                    <a:pt x="397853" y="826308"/>
                  </a:cubicBezTo>
                  <a:cubicBezTo>
                    <a:pt x="400234" y="827895"/>
                    <a:pt x="402256" y="830248"/>
                    <a:pt x="404997" y="831070"/>
                  </a:cubicBezTo>
                  <a:cubicBezTo>
                    <a:pt x="410373" y="832683"/>
                    <a:pt x="416118" y="832597"/>
                    <a:pt x="421665" y="833451"/>
                  </a:cubicBezTo>
                  <a:cubicBezTo>
                    <a:pt x="426437" y="834185"/>
                    <a:pt x="431248" y="834747"/>
                    <a:pt x="435953" y="835833"/>
                  </a:cubicBezTo>
                  <a:cubicBezTo>
                    <a:pt x="441584" y="837132"/>
                    <a:pt x="447016" y="839194"/>
                    <a:pt x="452622" y="840595"/>
                  </a:cubicBezTo>
                  <a:cubicBezTo>
                    <a:pt x="463528" y="843321"/>
                    <a:pt x="472015" y="843912"/>
                    <a:pt x="483578" y="845358"/>
                  </a:cubicBezTo>
                  <a:lnTo>
                    <a:pt x="571684" y="842976"/>
                  </a:lnTo>
                  <a:cubicBezTo>
                    <a:pt x="577291" y="842721"/>
                    <a:pt x="582772" y="841193"/>
                    <a:pt x="588353" y="840595"/>
                  </a:cubicBezTo>
                  <a:cubicBezTo>
                    <a:pt x="605002" y="838811"/>
                    <a:pt x="638359" y="835833"/>
                    <a:pt x="638359" y="835833"/>
                  </a:cubicBezTo>
                  <a:lnTo>
                    <a:pt x="764565" y="838214"/>
                  </a:lnTo>
                  <a:cubicBezTo>
                    <a:pt x="778077" y="838600"/>
                    <a:pt x="791626" y="838984"/>
                    <a:pt x="805047" y="840595"/>
                  </a:cubicBezTo>
                  <a:cubicBezTo>
                    <a:pt x="811546" y="841375"/>
                    <a:pt x="817612" y="844474"/>
                    <a:pt x="824097" y="845358"/>
                  </a:cubicBezTo>
                  <a:cubicBezTo>
                    <a:pt x="835135" y="846863"/>
                    <a:pt x="846322" y="846945"/>
                    <a:pt x="857434" y="847739"/>
                  </a:cubicBezTo>
                  <a:cubicBezTo>
                    <a:pt x="897887" y="855830"/>
                    <a:pt x="881176" y="852887"/>
                    <a:pt x="907440" y="857264"/>
                  </a:cubicBezTo>
                  <a:lnTo>
                    <a:pt x="969353" y="854883"/>
                  </a:lnTo>
                  <a:cubicBezTo>
                    <a:pt x="973061" y="854671"/>
                    <a:pt x="1005094" y="850831"/>
                    <a:pt x="1009834" y="850120"/>
                  </a:cubicBezTo>
                  <a:cubicBezTo>
                    <a:pt x="1019384" y="848688"/>
                    <a:pt x="1028884" y="846946"/>
                    <a:pt x="1038409" y="845358"/>
                  </a:cubicBezTo>
                  <a:lnTo>
                    <a:pt x="1052697" y="842976"/>
                  </a:lnTo>
                  <a:cubicBezTo>
                    <a:pt x="1062548" y="838051"/>
                    <a:pt x="1064743" y="836392"/>
                    <a:pt x="1076509" y="833451"/>
                  </a:cubicBezTo>
                  <a:cubicBezTo>
                    <a:pt x="1081193" y="832280"/>
                    <a:pt x="1086076" y="832082"/>
                    <a:pt x="1090797" y="831070"/>
                  </a:cubicBezTo>
                  <a:cubicBezTo>
                    <a:pt x="1097197" y="829699"/>
                    <a:pt x="1103457" y="827728"/>
                    <a:pt x="1109847" y="826308"/>
                  </a:cubicBezTo>
                  <a:cubicBezTo>
                    <a:pt x="1117749" y="824552"/>
                    <a:pt x="1125722" y="823133"/>
                    <a:pt x="1133659" y="821545"/>
                  </a:cubicBezTo>
                  <a:cubicBezTo>
                    <a:pt x="1142455" y="817775"/>
                    <a:pt x="1151460" y="814302"/>
                    <a:pt x="1159853" y="809639"/>
                  </a:cubicBezTo>
                  <a:cubicBezTo>
                    <a:pt x="1163899" y="807391"/>
                    <a:pt x="1167790" y="804876"/>
                    <a:pt x="1171759" y="802495"/>
                  </a:cubicBezTo>
                  <a:cubicBezTo>
                    <a:pt x="1173347" y="800114"/>
                    <a:pt x="1174659" y="797524"/>
                    <a:pt x="1176522" y="795351"/>
                  </a:cubicBezTo>
                  <a:cubicBezTo>
                    <a:pt x="1179444" y="791942"/>
                    <a:pt x="1182668" y="788783"/>
                    <a:pt x="1186047" y="785826"/>
                  </a:cubicBezTo>
                  <a:cubicBezTo>
                    <a:pt x="1192394" y="780273"/>
                    <a:pt x="1203458" y="773639"/>
                    <a:pt x="1209859" y="769158"/>
                  </a:cubicBezTo>
                  <a:cubicBezTo>
                    <a:pt x="1226459" y="757537"/>
                    <a:pt x="1213971" y="764087"/>
                    <a:pt x="1238434" y="750108"/>
                  </a:cubicBezTo>
                  <a:cubicBezTo>
                    <a:pt x="1248609" y="744293"/>
                    <a:pt x="1259308" y="739414"/>
                    <a:pt x="1269390" y="733439"/>
                  </a:cubicBezTo>
                  <a:cubicBezTo>
                    <a:pt x="1280755" y="726704"/>
                    <a:pt x="1291637" y="719185"/>
                    <a:pt x="1302728" y="712008"/>
                  </a:cubicBezTo>
                  <a:cubicBezTo>
                    <a:pt x="1305131" y="710453"/>
                    <a:pt x="1307582" y="708962"/>
                    <a:pt x="1309872" y="707245"/>
                  </a:cubicBezTo>
                  <a:cubicBezTo>
                    <a:pt x="1313047" y="704864"/>
                    <a:pt x="1316410" y="702714"/>
                    <a:pt x="1319397" y="700101"/>
                  </a:cubicBezTo>
                  <a:cubicBezTo>
                    <a:pt x="1322776" y="697144"/>
                    <a:pt x="1325416" y="693381"/>
                    <a:pt x="1328922" y="690576"/>
                  </a:cubicBezTo>
                  <a:cubicBezTo>
                    <a:pt x="1349138" y="674403"/>
                    <a:pt x="1339997" y="688241"/>
                    <a:pt x="1359878" y="664383"/>
                  </a:cubicBezTo>
                  <a:cubicBezTo>
                    <a:pt x="1363847" y="659620"/>
                    <a:pt x="1368229" y="655174"/>
                    <a:pt x="1371784" y="650095"/>
                  </a:cubicBezTo>
                  <a:cubicBezTo>
                    <a:pt x="1382357" y="634990"/>
                    <a:pt x="1369941" y="644974"/>
                    <a:pt x="1383690" y="635808"/>
                  </a:cubicBezTo>
                  <a:cubicBezTo>
                    <a:pt x="1384484" y="632633"/>
                    <a:pt x="1384743" y="629274"/>
                    <a:pt x="1386072" y="626283"/>
                  </a:cubicBezTo>
                  <a:cubicBezTo>
                    <a:pt x="1387952" y="622053"/>
                    <a:pt x="1391049" y="618467"/>
                    <a:pt x="1393215" y="614376"/>
                  </a:cubicBezTo>
                  <a:cubicBezTo>
                    <a:pt x="1398198" y="604964"/>
                    <a:pt x="1402740" y="595326"/>
                    <a:pt x="1407503" y="585801"/>
                  </a:cubicBezTo>
                  <a:lnTo>
                    <a:pt x="1407503" y="585801"/>
                  </a:lnTo>
                  <a:cubicBezTo>
                    <a:pt x="1411203" y="576551"/>
                    <a:pt x="1417711" y="560954"/>
                    <a:pt x="1419409" y="552464"/>
                  </a:cubicBezTo>
                  <a:cubicBezTo>
                    <a:pt x="1421447" y="542275"/>
                    <a:pt x="1422157" y="536161"/>
                    <a:pt x="1426553" y="526270"/>
                  </a:cubicBezTo>
                  <a:cubicBezTo>
                    <a:pt x="1427715" y="523655"/>
                    <a:pt x="1429728" y="521507"/>
                    <a:pt x="1431315" y="519126"/>
                  </a:cubicBezTo>
                  <a:cubicBezTo>
                    <a:pt x="1432109" y="510395"/>
                    <a:pt x="1432779" y="501652"/>
                    <a:pt x="1433697" y="492933"/>
                  </a:cubicBezTo>
                  <a:cubicBezTo>
                    <a:pt x="1434367" y="486569"/>
                    <a:pt x="1436078" y="480282"/>
                    <a:pt x="1436078" y="473883"/>
                  </a:cubicBezTo>
                  <a:cubicBezTo>
                    <a:pt x="1436078" y="459573"/>
                    <a:pt x="1434378" y="445313"/>
                    <a:pt x="1433697" y="431020"/>
                  </a:cubicBezTo>
                  <a:cubicBezTo>
                    <a:pt x="1432790" y="411975"/>
                    <a:pt x="1432724" y="392884"/>
                    <a:pt x="1431315" y="373870"/>
                  </a:cubicBezTo>
                  <a:cubicBezTo>
                    <a:pt x="1431130" y="371367"/>
                    <a:pt x="1429624" y="369140"/>
                    <a:pt x="1428934" y="366726"/>
                  </a:cubicBezTo>
                  <a:cubicBezTo>
                    <a:pt x="1428035" y="363579"/>
                    <a:pt x="1428597" y="359757"/>
                    <a:pt x="1426553" y="357201"/>
                  </a:cubicBezTo>
                  <a:cubicBezTo>
                    <a:pt x="1424985" y="355241"/>
                    <a:pt x="1421790" y="355614"/>
                    <a:pt x="1419409" y="354820"/>
                  </a:cubicBezTo>
                  <a:cubicBezTo>
                    <a:pt x="1393215" y="356408"/>
                    <a:pt x="1366820" y="355973"/>
                    <a:pt x="1340828" y="359583"/>
                  </a:cubicBezTo>
                  <a:cubicBezTo>
                    <a:pt x="1337493" y="360046"/>
                    <a:pt x="1336696" y="365220"/>
                    <a:pt x="1333684" y="366726"/>
                  </a:cubicBezTo>
                  <a:cubicBezTo>
                    <a:pt x="1326949" y="370093"/>
                    <a:pt x="1312253" y="373870"/>
                    <a:pt x="1312253" y="373870"/>
                  </a:cubicBezTo>
                  <a:cubicBezTo>
                    <a:pt x="1301140" y="373076"/>
                    <a:pt x="1290056" y="371489"/>
                    <a:pt x="1278915" y="371489"/>
                  </a:cubicBezTo>
                  <a:cubicBezTo>
                    <a:pt x="1251177" y="371489"/>
                    <a:pt x="1234388" y="374788"/>
                    <a:pt x="1207478" y="378633"/>
                  </a:cubicBezTo>
                  <a:cubicBezTo>
                    <a:pt x="1203509" y="381014"/>
                    <a:pt x="1199712" y="383706"/>
                    <a:pt x="1195572" y="385776"/>
                  </a:cubicBezTo>
                  <a:cubicBezTo>
                    <a:pt x="1193327" y="386899"/>
                    <a:pt x="1190388" y="386590"/>
                    <a:pt x="1188428" y="388158"/>
                  </a:cubicBezTo>
                  <a:cubicBezTo>
                    <a:pt x="1186193" y="389946"/>
                    <a:pt x="1185689" y="393277"/>
                    <a:pt x="1183665" y="395301"/>
                  </a:cubicBezTo>
                  <a:cubicBezTo>
                    <a:pt x="1181641" y="397325"/>
                    <a:pt x="1179042" y="398707"/>
                    <a:pt x="1176522" y="400064"/>
                  </a:cubicBezTo>
                  <a:cubicBezTo>
                    <a:pt x="1168708" y="404271"/>
                    <a:pt x="1161128" y="409164"/>
                    <a:pt x="1152709" y="411970"/>
                  </a:cubicBezTo>
                  <a:cubicBezTo>
                    <a:pt x="1145519" y="414366"/>
                    <a:pt x="1141069" y="415694"/>
                    <a:pt x="1133659" y="419114"/>
                  </a:cubicBezTo>
                  <a:cubicBezTo>
                    <a:pt x="1127213" y="422089"/>
                    <a:pt x="1120289" y="424379"/>
                    <a:pt x="1114609" y="428639"/>
                  </a:cubicBezTo>
                  <a:cubicBezTo>
                    <a:pt x="1111434" y="431020"/>
                    <a:pt x="1108335" y="433507"/>
                    <a:pt x="1105084" y="435783"/>
                  </a:cubicBezTo>
                  <a:cubicBezTo>
                    <a:pt x="1100395" y="439065"/>
                    <a:pt x="1094845" y="441261"/>
                    <a:pt x="1090797" y="445308"/>
                  </a:cubicBezTo>
                  <a:cubicBezTo>
                    <a:pt x="1088416" y="447689"/>
                    <a:pt x="1086347" y="450431"/>
                    <a:pt x="1083653" y="452451"/>
                  </a:cubicBezTo>
                  <a:cubicBezTo>
                    <a:pt x="1079950" y="455228"/>
                    <a:pt x="1075672" y="457142"/>
                    <a:pt x="1071747" y="459595"/>
                  </a:cubicBezTo>
                  <a:cubicBezTo>
                    <a:pt x="1069320" y="461112"/>
                    <a:pt x="1066984" y="462770"/>
                    <a:pt x="1064603" y="464358"/>
                  </a:cubicBezTo>
                  <a:cubicBezTo>
                    <a:pt x="1063015" y="466739"/>
                    <a:pt x="1061557" y="469212"/>
                    <a:pt x="1059840" y="471501"/>
                  </a:cubicBezTo>
                  <a:cubicBezTo>
                    <a:pt x="1056790" y="475567"/>
                    <a:pt x="1053909" y="479814"/>
                    <a:pt x="1050315" y="483408"/>
                  </a:cubicBezTo>
                  <a:cubicBezTo>
                    <a:pt x="1037542" y="496182"/>
                    <a:pt x="1009428" y="489946"/>
                    <a:pt x="997928" y="490551"/>
                  </a:cubicBezTo>
                  <a:cubicBezTo>
                    <a:pt x="994753" y="491345"/>
                    <a:pt x="991550" y="492034"/>
                    <a:pt x="988403" y="492933"/>
                  </a:cubicBezTo>
                  <a:cubicBezTo>
                    <a:pt x="985989" y="493623"/>
                    <a:pt x="983762" y="495507"/>
                    <a:pt x="981259" y="495314"/>
                  </a:cubicBezTo>
                  <a:cubicBezTo>
                    <a:pt x="973188" y="494693"/>
                    <a:pt x="965384" y="492139"/>
                    <a:pt x="957447" y="490551"/>
                  </a:cubicBezTo>
                  <a:cubicBezTo>
                    <a:pt x="955859" y="479439"/>
                    <a:pt x="956233" y="467863"/>
                    <a:pt x="952684" y="457214"/>
                  </a:cubicBezTo>
                  <a:cubicBezTo>
                    <a:pt x="951890" y="454833"/>
                    <a:pt x="951871" y="452030"/>
                    <a:pt x="950303" y="450070"/>
                  </a:cubicBezTo>
                  <a:cubicBezTo>
                    <a:pt x="935926" y="432098"/>
                    <a:pt x="927607" y="429698"/>
                    <a:pt x="907440" y="416733"/>
                  </a:cubicBezTo>
                  <a:cubicBezTo>
                    <a:pt x="894125" y="408173"/>
                    <a:pt x="899100" y="409756"/>
                    <a:pt x="876484" y="400064"/>
                  </a:cubicBezTo>
                  <a:cubicBezTo>
                    <a:pt x="870008" y="397289"/>
                    <a:pt x="852105" y="395826"/>
                    <a:pt x="847909" y="395301"/>
                  </a:cubicBezTo>
                  <a:cubicBezTo>
                    <a:pt x="829653" y="396095"/>
                    <a:pt x="811293" y="395588"/>
                    <a:pt x="793140" y="397683"/>
                  </a:cubicBezTo>
                  <a:cubicBezTo>
                    <a:pt x="790297" y="398011"/>
                    <a:pt x="788326" y="400782"/>
                    <a:pt x="785997" y="402445"/>
                  </a:cubicBezTo>
                  <a:cubicBezTo>
                    <a:pt x="780876" y="406103"/>
                    <a:pt x="774948" y="411140"/>
                    <a:pt x="769328" y="414351"/>
                  </a:cubicBezTo>
                  <a:cubicBezTo>
                    <a:pt x="766246" y="416112"/>
                    <a:pt x="762978" y="417526"/>
                    <a:pt x="759803" y="419114"/>
                  </a:cubicBezTo>
                  <a:cubicBezTo>
                    <a:pt x="751071" y="432212"/>
                    <a:pt x="759803" y="421098"/>
                    <a:pt x="747897" y="431020"/>
                  </a:cubicBezTo>
                  <a:cubicBezTo>
                    <a:pt x="745310" y="433176"/>
                    <a:pt x="743411" y="436096"/>
                    <a:pt x="740753" y="438164"/>
                  </a:cubicBezTo>
                  <a:cubicBezTo>
                    <a:pt x="736235" y="441678"/>
                    <a:pt x="730512" y="443641"/>
                    <a:pt x="726465" y="447689"/>
                  </a:cubicBezTo>
                  <a:cubicBezTo>
                    <a:pt x="717547" y="456608"/>
                    <a:pt x="722517" y="453768"/>
                    <a:pt x="712178" y="457214"/>
                  </a:cubicBezTo>
                  <a:cubicBezTo>
                    <a:pt x="709003" y="461183"/>
                    <a:pt x="705472" y="464891"/>
                    <a:pt x="702653" y="469120"/>
                  </a:cubicBezTo>
                  <a:cubicBezTo>
                    <a:pt x="700684" y="472074"/>
                    <a:pt x="700162" y="475918"/>
                    <a:pt x="697890" y="478645"/>
                  </a:cubicBezTo>
                  <a:cubicBezTo>
                    <a:pt x="696058" y="480844"/>
                    <a:pt x="693128" y="481820"/>
                    <a:pt x="690747" y="483408"/>
                  </a:cubicBezTo>
                  <a:cubicBezTo>
                    <a:pt x="688830" y="491075"/>
                    <a:pt x="688391" y="495756"/>
                    <a:pt x="683603" y="502458"/>
                  </a:cubicBezTo>
                  <a:cubicBezTo>
                    <a:pt x="674820" y="514754"/>
                    <a:pt x="678000" y="504139"/>
                    <a:pt x="671697" y="516745"/>
                  </a:cubicBezTo>
                  <a:cubicBezTo>
                    <a:pt x="666210" y="527720"/>
                    <a:pt x="672869" y="529858"/>
                    <a:pt x="659790" y="542939"/>
                  </a:cubicBezTo>
                  <a:cubicBezTo>
                    <a:pt x="657409" y="545320"/>
                    <a:pt x="654803" y="547496"/>
                    <a:pt x="652647" y="550083"/>
                  </a:cubicBezTo>
                  <a:cubicBezTo>
                    <a:pt x="644362" y="560024"/>
                    <a:pt x="652466" y="555698"/>
                    <a:pt x="640740" y="559608"/>
                  </a:cubicBezTo>
                  <a:cubicBezTo>
                    <a:pt x="638359" y="562783"/>
                    <a:pt x="636210" y="566146"/>
                    <a:pt x="633597" y="569133"/>
                  </a:cubicBezTo>
                  <a:cubicBezTo>
                    <a:pt x="630640" y="572512"/>
                    <a:pt x="626452" y="574850"/>
                    <a:pt x="624072" y="578658"/>
                  </a:cubicBezTo>
                  <a:cubicBezTo>
                    <a:pt x="622337" y="581433"/>
                    <a:pt x="623567" y="585502"/>
                    <a:pt x="621690" y="588183"/>
                  </a:cubicBezTo>
                  <a:cubicBezTo>
                    <a:pt x="606927" y="609272"/>
                    <a:pt x="611417" y="596075"/>
                    <a:pt x="597878" y="609614"/>
                  </a:cubicBezTo>
                  <a:cubicBezTo>
                    <a:pt x="595072" y="612420"/>
                    <a:pt x="593115" y="615964"/>
                    <a:pt x="590734" y="619139"/>
                  </a:cubicBezTo>
                  <a:cubicBezTo>
                    <a:pt x="589147" y="623901"/>
                    <a:pt x="588757" y="629249"/>
                    <a:pt x="585972" y="633426"/>
                  </a:cubicBezTo>
                  <a:cubicBezTo>
                    <a:pt x="579007" y="643872"/>
                    <a:pt x="582926" y="638280"/>
                    <a:pt x="574065" y="650095"/>
                  </a:cubicBezTo>
                  <a:cubicBezTo>
                    <a:pt x="568365" y="667197"/>
                    <a:pt x="576718" y="644880"/>
                    <a:pt x="562159" y="669145"/>
                  </a:cubicBezTo>
                  <a:cubicBezTo>
                    <a:pt x="559960" y="672810"/>
                    <a:pt x="559309" y="677228"/>
                    <a:pt x="557397" y="681051"/>
                  </a:cubicBezTo>
                  <a:cubicBezTo>
                    <a:pt x="556117" y="683611"/>
                    <a:pt x="554222" y="685814"/>
                    <a:pt x="552634" y="688195"/>
                  </a:cubicBezTo>
                  <a:cubicBezTo>
                    <a:pt x="550747" y="693858"/>
                    <a:pt x="548869" y="698883"/>
                    <a:pt x="547872" y="704864"/>
                  </a:cubicBezTo>
                  <a:cubicBezTo>
                    <a:pt x="546820" y="711176"/>
                    <a:pt x="548138" y="718088"/>
                    <a:pt x="545490" y="723914"/>
                  </a:cubicBezTo>
                  <a:cubicBezTo>
                    <a:pt x="543848" y="727527"/>
                    <a:pt x="539195" y="728751"/>
                    <a:pt x="535965" y="731058"/>
                  </a:cubicBezTo>
                  <a:cubicBezTo>
                    <a:pt x="527888" y="736828"/>
                    <a:pt x="530524" y="735253"/>
                    <a:pt x="521678" y="738201"/>
                  </a:cubicBezTo>
                  <a:cubicBezTo>
                    <a:pt x="520090" y="740582"/>
                    <a:pt x="519244" y="743681"/>
                    <a:pt x="516915" y="745345"/>
                  </a:cubicBezTo>
                  <a:cubicBezTo>
                    <a:pt x="512085" y="748795"/>
                    <a:pt x="501412" y="751007"/>
                    <a:pt x="495484" y="752489"/>
                  </a:cubicBezTo>
                  <a:cubicBezTo>
                    <a:pt x="480403" y="751695"/>
                    <a:pt x="465215" y="752061"/>
                    <a:pt x="450240" y="750108"/>
                  </a:cubicBezTo>
                  <a:cubicBezTo>
                    <a:pt x="446827" y="749663"/>
                    <a:pt x="436678" y="742802"/>
                    <a:pt x="433572" y="740583"/>
                  </a:cubicBezTo>
                  <a:cubicBezTo>
                    <a:pt x="410814" y="724327"/>
                    <a:pt x="436892" y="741459"/>
                    <a:pt x="414522" y="728676"/>
                  </a:cubicBezTo>
                  <a:cubicBezTo>
                    <a:pt x="412037" y="727256"/>
                    <a:pt x="410058" y="724919"/>
                    <a:pt x="407378" y="723914"/>
                  </a:cubicBezTo>
                  <a:cubicBezTo>
                    <a:pt x="403588" y="722493"/>
                    <a:pt x="399423" y="722411"/>
                    <a:pt x="395472" y="721533"/>
                  </a:cubicBezTo>
                  <a:cubicBezTo>
                    <a:pt x="392277" y="720823"/>
                    <a:pt x="389082" y="720091"/>
                    <a:pt x="385947" y="719151"/>
                  </a:cubicBezTo>
                  <a:cubicBezTo>
                    <a:pt x="381139" y="717708"/>
                    <a:pt x="376446" y="715901"/>
                    <a:pt x="371659" y="714389"/>
                  </a:cubicBezTo>
                  <a:lnTo>
                    <a:pt x="340703" y="704864"/>
                  </a:lnTo>
                  <a:cubicBezTo>
                    <a:pt x="333527" y="702581"/>
                    <a:pt x="326792" y="698106"/>
                    <a:pt x="319272" y="697720"/>
                  </a:cubicBezTo>
                  <a:lnTo>
                    <a:pt x="226403" y="692958"/>
                  </a:lnTo>
                  <a:cubicBezTo>
                    <a:pt x="218465" y="688195"/>
                    <a:pt x="205517" y="687452"/>
                    <a:pt x="202590" y="678670"/>
                  </a:cubicBezTo>
                  <a:cubicBezTo>
                    <a:pt x="201796" y="676289"/>
                    <a:pt x="201601" y="673615"/>
                    <a:pt x="200209" y="671526"/>
                  </a:cubicBezTo>
                  <a:cubicBezTo>
                    <a:pt x="193428" y="661354"/>
                    <a:pt x="192024" y="666666"/>
                    <a:pt x="183540" y="657239"/>
                  </a:cubicBezTo>
                  <a:cubicBezTo>
                    <a:pt x="178972" y="652164"/>
                    <a:pt x="175958" y="645855"/>
                    <a:pt x="171634" y="640570"/>
                  </a:cubicBezTo>
                  <a:cubicBezTo>
                    <a:pt x="168791" y="637095"/>
                    <a:pt x="165284" y="634220"/>
                    <a:pt x="162109" y="631045"/>
                  </a:cubicBezTo>
                  <a:cubicBezTo>
                    <a:pt x="156442" y="614043"/>
                    <a:pt x="160132" y="620935"/>
                    <a:pt x="152584" y="609614"/>
                  </a:cubicBezTo>
                  <a:lnTo>
                    <a:pt x="147822" y="590564"/>
                  </a:lnTo>
                  <a:lnTo>
                    <a:pt x="145440" y="581039"/>
                  </a:lnTo>
                  <a:cubicBezTo>
                    <a:pt x="146234" y="570720"/>
                    <a:pt x="145915" y="560255"/>
                    <a:pt x="147822" y="550083"/>
                  </a:cubicBezTo>
                  <a:cubicBezTo>
                    <a:pt x="148349" y="547270"/>
                    <a:pt x="150349" y="544727"/>
                    <a:pt x="152584" y="542939"/>
                  </a:cubicBezTo>
                  <a:cubicBezTo>
                    <a:pt x="154544" y="541371"/>
                    <a:pt x="157314" y="541248"/>
                    <a:pt x="159728" y="540558"/>
                  </a:cubicBezTo>
                  <a:cubicBezTo>
                    <a:pt x="176678" y="535715"/>
                    <a:pt x="177505" y="537587"/>
                    <a:pt x="202590" y="535795"/>
                  </a:cubicBezTo>
                  <a:cubicBezTo>
                    <a:pt x="205640" y="535032"/>
                    <a:pt x="215844" y="532741"/>
                    <a:pt x="219259" y="531033"/>
                  </a:cubicBezTo>
                  <a:cubicBezTo>
                    <a:pt x="221819" y="529753"/>
                    <a:pt x="223604" y="526870"/>
                    <a:pt x="226403" y="526270"/>
                  </a:cubicBezTo>
                  <a:cubicBezTo>
                    <a:pt x="234976" y="524433"/>
                    <a:pt x="243866" y="524683"/>
                    <a:pt x="252597" y="523889"/>
                  </a:cubicBezTo>
                  <a:cubicBezTo>
                    <a:pt x="255772" y="522301"/>
                    <a:pt x="258754" y="520249"/>
                    <a:pt x="262122" y="519126"/>
                  </a:cubicBezTo>
                  <a:cubicBezTo>
                    <a:pt x="265962" y="517846"/>
                    <a:pt x="270408" y="518555"/>
                    <a:pt x="274028" y="516745"/>
                  </a:cubicBezTo>
                  <a:cubicBezTo>
                    <a:pt x="278612" y="514453"/>
                    <a:pt x="283199" y="506561"/>
                    <a:pt x="285934" y="502458"/>
                  </a:cubicBezTo>
                  <a:cubicBezTo>
                    <a:pt x="291052" y="487103"/>
                    <a:pt x="286709" y="501795"/>
                    <a:pt x="290697" y="473883"/>
                  </a:cubicBezTo>
                  <a:cubicBezTo>
                    <a:pt x="291269" y="469876"/>
                    <a:pt x="292284" y="465945"/>
                    <a:pt x="293078" y="461976"/>
                  </a:cubicBezTo>
                  <a:cubicBezTo>
                    <a:pt x="292284" y="456420"/>
                    <a:pt x="292310" y="450684"/>
                    <a:pt x="290697" y="445308"/>
                  </a:cubicBezTo>
                  <a:cubicBezTo>
                    <a:pt x="289875" y="442567"/>
                    <a:pt x="287214" y="440724"/>
                    <a:pt x="285934" y="438164"/>
                  </a:cubicBezTo>
                  <a:cubicBezTo>
                    <a:pt x="284811" y="435919"/>
                    <a:pt x="284347" y="433401"/>
                    <a:pt x="283553" y="431020"/>
                  </a:cubicBezTo>
                  <a:cubicBezTo>
                    <a:pt x="282759" y="423083"/>
                    <a:pt x="282226" y="415115"/>
                    <a:pt x="281172" y="407208"/>
                  </a:cubicBezTo>
                  <a:cubicBezTo>
                    <a:pt x="280637" y="403196"/>
                    <a:pt x="280600" y="398921"/>
                    <a:pt x="278790" y="395301"/>
                  </a:cubicBezTo>
                  <a:cubicBezTo>
                    <a:pt x="277284" y="392289"/>
                    <a:pt x="274028" y="390539"/>
                    <a:pt x="271647" y="388158"/>
                  </a:cubicBezTo>
                  <a:cubicBezTo>
                    <a:pt x="270853" y="385777"/>
                    <a:pt x="271308" y="382473"/>
                    <a:pt x="269265" y="381014"/>
                  </a:cubicBezTo>
                  <a:cubicBezTo>
                    <a:pt x="265180" y="378096"/>
                    <a:pt x="259740" y="377839"/>
                    <a:pt x="254978" y="376251"/>
                  </a:cubicBezTo>
                  <a:cubicBezTo>
                    <a:pt x="252597" y="375457"/>
                    <a:pt x="250248" y="374560"/>
                    <a:pt x="247834" y="373870"/>
                  </a:cubicBezTo>
                  <a:cubicBezTo>
                    <a:pt x="236722" y="370695"/>
                    <a:pt x="225461" y="368000"/>
                    <a:pt x="214497" y="364345"/>
                  </a:cubicBezTo>
                  <a:cubicBezTo>
                    <a:pt x="208762" y="362433"/>
                    <a:pt x="203384" y="359582"/>
                    <a:pt x="197828" y="357201"/>
                  </a:cubicBezTo>
                  <a:cubicBezTo>
                    <a:pt x="197034" y="354820"/>
                    <a:pt x="195447" y="352568"/>
                    <a:pt x="195447" y="350058"/>
                  </a:cubicBezTo>
                  <a:cubicBezTo>
                    <a:pt x="195447" y="343313"/>
                    <a:pt x="198125" y="331159"/>
                    <a:pt x="200209" y="323864"/>
                  </a:cubicBezTo>
                  <a:cubicBezTo>
                    <a:pt x="200899" y="321450"/>
                    <a:pt x="201467" y="318965"/>
                    <a:pt x="202590" y="316720"/>
                  </a:cubicBezTo>
                  <a:cubicBezTo>
                    <a:pt x="204660" y="312580"/>
                    <a:pt x="207353" y="308783"/>
                    <a:pt x="209734" y="304814"/>
                  </a:cubicBezTo>
                  <a:cubicBezTo>
                    <a:pt x="210528" y="300051"/>
                    <a:pt x="212115" y="295354"/>
                    <a:pt x="212115" y="290526"/>
                  </a:cubicBezTo>
                  <a:cubicBezTo>
                    <a:pt x="212115" y="276435"/>
                    <a:pt x="209623" y="263667"/>
                    <a:pt x="207353" y="250045"/>
                  </a:cubicBezTo>
                  <a:cubicBezTo>
                    <a:pt x="208147" y="245283"/>
                    <a:pt x="207773" y="240170"/>
                    <a:pt x="209734" y="235758"/>
                  </a:cubicBezTo>
                  <a:cubicBezTo>
                    <a:pt x="211102" y="232681"/>
                    <a:pt x="214921" y="231354"/>
                    <a:pt x="216878" y="228614"/>
                  </a:cubicBezTo>
                  <a:cubicBezTo>
                    <a:pt x="218941" y="225725"/>
                    <a:pt x="219879" y="222171"/>
                    <a:pt x="221640" y="219089"/>
                  </a:cubicBezTo>
                  <a:cubicBezTo>
                    <a:pt x="223060" y="216604"/>
                    <a:pt x="225032" y="214458"/>
                    <a:pt x="226403" y="211945"/>
                  </a:cubicBezTo>
                  <a:cubicBezTo>
                    <a:pt x="229803" y="205712"/>
                    <a:pt x="235928" y="192895"/>
                    <a:pt x="235928" y="192895"/>
                  </a:cubicBezTo>
                  <a:cubicBezTo>
                    <a:pt x="243358" y="163171"/>
                    <a:pt x="233868" y="200099"/>
                    <a:pt x="240690" y="176226"/>
                  </a:cubicBezTo>
                  <a:cubicBezTo>
                    <a:pt x="242935" y="168368"/>
                    <a:pt x="243814" y="162993"/>
                    <a:pt x="245453" y="154795"/>
                  </a:cubicBezTo>
                  <a:cubicBezTo>
                    <a:pt x="243865" y="144476"/>
                    <a:pt x="243636" y="133855"/>
                    <a:pt x="240690" y="123839"/>
                  </a:cubicBezTo>
                  <a:cubicBezTo>
                    <a:pt x="239570" y="120032"/>
                    <a:pt x="235748" y="117616"/>
                    <a:pt x="233547" y="114314"/>
                  </a:cubicBezTo>
                  <a:cubicBezTo>
                    <a:pt x="211097" y="80638"/>
                    <a:pt x="248426" y="131773"/>
                    <a:pt x="212115" y="83358"/>
                  </a:cubicBezTo>
                  <a:cubicBezTo>
                    <a:pt x="209734" y="80183"/>
                    <a:pt x="208147" y="76214"/>
                    <a:pt x="204972" y="73833"/>
                  </a:cubicBezTo>
                  <a:cubicBezTo>
                    <a:pt x="201797" y="71452"/>
                    <a:pt x="198129" y="69615"/>
                    <a:pt x="195447" y="66689"/>
                  </a:cubicBezTo>
                  <a:cubicBezTo>
                    <a:pt x="189332" y="60018"/>
                    <a:pt x="184296" y="52431"/>
                    <a:pt x="178778" y="45258"/>
                  </a:cubicBezTo>
                  <a:cubicBezTo>
                    <a:pt x="176358" y="42112"/>
                    <a:pt x="174936" y="37935"/>
                    <a:pt x="171634" y="35733"/>
                  </a:cubicBezTo>
                  <a:lnTo>
                    <a:pt x="164490" y="30970"/>
                  </a:lnTo>
                  <a:cubicBezTo>
                    <a:pt x="153573" y="14595"/>
                    <a:pt x="160395" y="18494"/>
                    <a:pt x="147822" y="14301"/>
                  </a:cubicBezTo>
                  <a:cubicBezTo>
                    <a:pt x="142178" y="5837"/>
                    <a:pt x="145440" y="411"/>
                    <a:pt x="143059" y="14"/>
                  </a:cubicBezTo>
                  <a:close/>
                </a:path>
              </a:pathLst>
            </a:custGeom>
            <a:solidFill>
              <a:srgbClr val="8AA7DA">
                <a:alpha val="38824"/>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cxnSp>
          <p:nvCxnSpPr>
            <p:cNvPr id="13" name="Straight Connector 12">
              <a:extLst>
                <a:ext uri="{FF2B5EF4-FFF2-40B4-BE49-F238E27FC236}">
                  <a16:creationId xmlns:a16="http://schemas.microsoft.com/office/drawing/2014/main" id="{F2ED8B6C-9987-41E3-A608-F7A76D7282C1}"/>
                </a:ext>
              </a:extLst>
            </p:cNvPr>
            <p:cNvCxnSpPr>
              <a:cxnSpLocks/>
            </p:cNvCxnSpPr>
            <p:nvPr/>
          </p:nvCxnSpPr>
          <p:spPr>
            <a:xfrm flipV="1">
              <a:off x="1841965" y="4177844"/>
              <a:ext cx="920538" cy="7233"/>
            </a:xfrm>
            <a:prstGeom prst="line">
              <a:avLst/>
            </a:prstGeom>
            <a:ln w="381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5144E7-28B4-831A-CBC1-EE6FFDC6CBDF}"/>
                </a:ext>
              </a:extLst>
            </p:cNvPr>
            <p:cNvCxnSpPr>
              <a:cxnSpLocks/>
            </p:cNvCxnSpPr>
            <p:nvPr/>
          </p:nvCxnSpPr>
          <p:spPr>
            <a:xfrm flipV="1">
              <a:off x="5219515" y="5118845"/>
              <a:ext cx="920538" cy="7233"/>
            </a:xfrm>
            <a:prstGeom prst="line">
              <a:avLst/>
            </a:prstGeom>
            <a:ln w="381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AB2A85-7B68-8E34-BEDF-8C1F7AF56A22}"/>
                </a:ext>
              </a:extLst>
            </p:cNvPr>
            <p:cNvCxnSpPr>
              <a:cxnSpLocks/>
            </p:cNvCxnSpPr>
            <p:nvPr/>
          </p:nvCxnSpPr>
          <p:spPr>
            <a:xfrm flipV="1">
              <a:off x="8721302" y="4973787"/>
              <a:ext cx="920538" cy="7233"/>
            </a:xfrm>
            <a:prstGeom prst="line">
              <a:avLst/>
            </a:prstGeom>
            <a:ln w="381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A11B1F-135F-E621-7499-00D210C9D79D}"/>
                </a:ext>
              </a:extLst>
            </p:cNvPr>
            <p:cNvCxnSpPr>
              <a:cxnSpLocks/>
            </p:cNvCxnSpPr>
            <p:nvPr/>
          </p:nvCxnSpPr>
          <p:spPr>
            <a:xfrm flipV="1">
              <a:off x="4420553" y="3413421"/>
              <a:ext cx="920538" cy="7233"/>
            </a:xfrm>
            <a:prstGeom prst="line">
              <a:avLst/>
            </a:prstGeom>
            <a:ln w="381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EB966B5-8664-2C02-2684-1E99684CC414}"/>
                </a:ext>
              </a:extLst>
            </p:cNvPr>
            <p:cNvSpPr/>
            <p:nvPr/>
          </p:nvSpPr>
          <p:spPr>
            <a:xfrm>
              <a:off x="2199618" y="3408491"/>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20" name="Oval 19">
              <a:extLst>
                <a:ext uri="{FF2B5EF4-FFF2-40B4-BE49-F238E27FC236}">
                  <a16:creationId xmlns:a16="http://schemas.microsoft.com/office/drawing/2014/main" id="{962101AE-6FE8-ECB2-B113-0D40360531B4}"/>
                </a:ext>
              </a:extLst>
            </p:cNvPr>
            <p:cNvSpPr/>
            <p:nvPr/>
          </p:nvSpPr>
          <p:spPr>
            <a:xfrm>
              <a:off x="3872116" y="2680247"/>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21" name="Oval 20">
              <a:extLst>
                <a:ext uri="{FF2B5EF4-FFF2-40B4-BE49-F238E27FC236}">
                  <a16:creationId xmlns:a16="http://schemas.microsoft.com/office/drawing/2014/main" id="{508DE09C-853D-3FB7-B635-B2177A8DD369}"/>
                </a:ext>
              </a:extLst>
            </p:cNvPr>
            <p:cNvSpPr/>
            <p:nvPr/>
          </p:nvSpPr>
          <p:spPr>
            <a:xfrm>
              <a:off x="7112914" y="3851570"/>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22" name="Oval 21">
              <a:extLst>
                <a:ext uri="{FF2B5EF4-FFF2-40B4-BE49-F238E27FC236}">
                  <a16:creationId xmlns:a16="http://schemas.microsoft.com/office/drawing/2014/main" id="{719A4809-611D-DE1C-2CA7-C217345E0955}"/>
                </a:ext>
              </a:extLst>
            </p:cNvPr>
            <p:cNvSpPr/>
            <p:nvPr/>
          </p:nvSpPr>
          <p:spPr>
            <a:xfrm>
              <a:off x="8532303" y="3803354"/>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23" name="Oval 22">
              <a:extLst>
                <a:ext uri="{FF2B5EF4-FFF2-40B4-BE49-F238E27FC236}">
                  <a16:creationId xmlns:a16="http://schemas.microsoft.com/office/drawing/2014/main" id="{893F5AF8-09EB-2AF9-3640-1AFFDF6381E6}"/>
                </a:ext>
              </a:extLst>
            </p:cNvPr>
            <p:cNvSpPr/>
            <p:nvPr/>
          </p:nvSpPr>
          <p:spPr>
            <a:xfrm>
              <a:off x="11031257" y="5267771"/>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25" name="Rectangle 24">
              <a:extLst>
                <a:ext uri="{FF2B5EF4-FFF2-40B4-BE49-F238E27FC236}">
                  <a16:creationId xmlns:a16="http://schemas.microsoft.com/office/drawing/2014/main" id="{D7F4379F-6A86-63C3-3BDC-8FE896D8A1CA}"/>
                </a:ext>
              </a:extLst>
            </p:cNvPr>
            <p:cNvSpPr/>
            <p:nvPr/>
          </p:nvSpPr>
          <p:spPr>
            <a:xfrm>
              <a:off x="6274878" y="3520758"/>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27" name="Rectangle 26">
              <a:extLst>
                <a:ext uri="{FF2B5EF4-FFF2-40B4-BE49-F238E27FC236}">
                  <a16:creationId xmlns:a16="http://schemas.microsoft.com/office/drawing/2014/main" id="{EEFD3D9A-44D0-2650-DE48-76EE59A5D1C0}"/>
                </a:ext>
              </a:extLst>
            </p:cNvPr>
            <p:cNvSpPr/>
            <p:nvPr/>
          </p:nvSpPr>
          <p:spPr>
            <a:xfrm>
              <a:off x="7483569" y="3613724"/>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28" name="Rectangle 27">
              <a:extLst>
                <a:ext uri="{FF2B5EF4-FFF2-40B4-BE49-F238E27FC236}">
                  <a16:creationId xmlns:a16="http://schemas.microsoft.com/office/drawing/2014/main" id="{814A7AE2-9007-C4A8-A592-9E1B418A0EE7}"/>
                </a:ext>
              </a:extLst>
            </p:cNvPr>
            <p:cNvSpPr/>
            <p:nvPr/>
          </p:nvSpPr>
          <p:spPr>
            <a:xfrm>
              <a:off x="3443655" y="2559667"/>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29" name="Rectangle 28">
              <a:extLst>
                <a:ext uri="{FF2B5EF4-FFF2-40B4-BE49-F238E27FC236}">
                  <a16:creationId xmlns:a16="http://schemas.microsoft.com/office/drawing/2014/main" id="{B7B91A92-9896-139B-1563-84F5EF190857}"/>
                </a:ext>
              </a:extLst>
            </p:cNvPr>
            <p:cNvSpPr/>
            <p:nvPr/>
          </p:nvSpPr>
          <p:spPr>
            <a:xfrm>
              <a:off x="5219515" y="2550071"/>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30" name="Rectangle 29">
              <a:extLst>
                <a:ext uri="{FF2B5EF4-FFF2-40B4-BE49-F238E27FC236}">
                  <a16:creationId xmlns:a16="http://schemas.microsoft.com/office/drawing/2014/main" id="{DCBECC1F-AA09-7A94-9FD0-9DC869809B95}"/>
                </a:ext>
              </a:extLst>
            </p:cNvPr>
            <p:cNvSpPr/>
            <p:nvPr/>
          </p:nvSpPr>
          <p:spPr>
            <a:xfrm>
              <a:off x="2061713" y="3165623"/>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31" name="Rectangle 30">
              <a:extLst>
                <a:ext uri="{FF2B5EF4-FFF2-40B4-BE49-F238E27FC236}">
                  <a16:creationId xmlns:a16="http://schemas.microsoft.com/office/drawing/2014/main" id="{77F9B555-4997-9F03-6232-DFF0F7B0A66B}"/>
                </a:ext>
              </a:extLst>
            </p:cNvPr>
            <p:cNvSpPr/>
            <p:nvPr/>
          </p:nvSpPr>
          <p:spPr>
            <a:xfrm>
              <a:off x="9641840" y="3959632"/>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32" name="Rectangle 31">
              <a:extLst>
                <a:ext uri="{FF2B5EF4-FFF2-40B4-BE49-F238E27FC236}">
                  <a16:creationId xmlns:a16="http://schemas.microsoft.com/office/drawing/2014/main" id="{675E7AC8-1204-D5F9-486A-025502578FEC}"/>
                </a:ext>
              </a:extLst>
            </p:cNvPr>
            <p:cNvSpPr/>
            <p:nvPr/>
          </p:nvSpPr>
          <p:spPr>
            <a:xfrm>
              <a:off x="10669517" y="4951023"/>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2" name="Rectangle 1">
              <a:extLst>
                <a:ext uri="{FF2B5EF4-FFF2-40B4-BE49-F238E27FC236}">
                  <a16:creationId xmlns:a16="http://schemas.microsoft.com/office/drawing/2014/main" id="{78F07322-2F3B-263B-E1DA-4836C3C0D6EE}"/>
                </a:ext>
              </a:extLst>
            </p:cNvPr>
            <p:cNvSpPr/>
            <p:nvPr/>
          </p:nvSpPr>
          <p:spPr>
            <a:xfrm>
              <a:off x="6806579" y="3935227"/>
              <a:ext cx="121576" cy="1215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grpSp>
      <p:pic>
        <p:nvPicPr>
          <p:cNvPr id="6" name="Picture 5">
            <a:extLst>
              <a:ext uri="{FF2B5EF4-FFF2-40B4-BE49-F238E27FC236}">
                <a16:creationId xmlns:a16="http://schemas.microsoft.com/office/drawing/2014/main" id="{EB5E3220-C019-2E3E-023B-4F21F8611806}"/>
              </a:ext>
            </a:extLst>
          </p:cNvPr>
          <p:cNvPicPr>
            <a:picLocks noChangeAspect="1"/>
          </p:cNvPicPr>
          <p:nvPr/>
        </p:nvPicPr>
        <p:blipFill>
          <a:blip r:embed="rId3"/>
          <a:stretch>
            <a:fillRect/>
          </a:stretch>
        </p:blipFill>
        <p:spPr>
          <a:xfrm>
            <a:off x="0" y="0"/>
            <a:ext cx="12192000" cy="948898"/>
          </a:xfrm>
          <a:prstGeom prst="rect">
            <a:avLst/>
          </a:prstGeom>
        </p:spPr>
      </p:pic>
      <p:sp>
        <p:nvSpPr>
          <p:cNvPr id="7" name="Rectangle 6">
            <a:extLst>
              <a:ext uri="{FF2B5EF4-FFF2-40B4-BE49-F238E27FC236}">
                <a16:creationId xmlns:a16="http://schemas.microsoft.com/office/drawing/2014/main" id="{5D572EE6-4B28-151D-F577-93DAC240DEC9}"/>
              </a:ext>
            </a:extLst>
          </p:cNvPr>
          <p:cNvSpPr/>
          <p:nvPr/>
        </p:nvSpPr>
        <p:spPr>
          <a:xfrm>
            <a:off x="1" y="0"/>
            <a:ext cx="2061712" cy="948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8" name="Picture 7" descr="A picture containing text&#10;&#10;Description automatically generated">
            <a:extLst>
              <a:ext uri="{FF2B5EF4-FFF2-40B4-BE49-F238E27FC236}">
                <a16:creationId xmlns:a16="http://schemas.microsoft.com/office/drawing/2014/main" id="{8E143210-BA7F-7E8E-6066-1EB320266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2" y="225931"/>
            <a:ext cx="1836000" cy="407542"/>
          </a:xfrm>
          <a:prstGeom prst="rect">
            <a:avLst/>
          </a:prstGeom>
        </p:spPr>
      </p:pic>
      <p:sp>
        <p:nvSpPr>
          <p:cNvPr id="9" name="TextBox 8">
            <a:extLst>
              <a:ext uri="{FF2B5EF4-FFF2-40B4-BE49-F238E27FC236}">
                <a16:creationId xmlns:a16="http://schemas.microsoft.com/office/drawing/2014/main" id="{A147B9C9-529D-1E46-9006-CA76E40CA546}"/>
              </a:ext>
            </a:extLst>
          </p:cNvPr>
          <p:cNvSpPr txBox="1"/>
          <p:nvPr/>
        </p:nvSpPr>
        <p:spPr>
          <a:xfrm>
            <a:off x="1648082" y="14203"/>
            <a:ext cx="8895835" cy="830997"/>
          </a:xfrm>
          <a:prstGeom prst="rect">
            <a:avLst/>
          </a:prstGeom>
          <a:noFill/>
        </p:spPr>
        <p:txBody>
          <a:bodyPr wrap="square">
            <a:spAutoFit/>
          </a:bodyPr>
          <a:lstStyle/>
          <a:p>
            <a:pPr algn="ctr"/>
            <a:r>
              <a:rPr lang="en-NZ" sz="4800" b="1" spc="600" noProof="0">
                <a:solidFill>
                  <a:schemeClr val="bg1">
                    <a:lumMod val="95000"/>
                  </a:schemeClr>
                </a:solidFill>
              </a:rPr>
              <a:t>NZL BLUE BELT SITE</a:t>
            </a:r>
          </a:p>
        </p:txBody>
      </p:sp>
      <p:sp>
        <p:nvSpPr>
          <p:cNvPr id="10" name="Rectangle 9">
            <a:extLst>
              <a:ext uri="{FF2B5EF4-FFF2-40B4-BE49-F238E27FC236}">
                <a16:creationId xmlns:a16="http://schemas.microsoft.com/office/drawing/2014/main" id="{A59A1B24-8A53-480A-8BE1-FF4926B1CEED}"/>
              </a:ext>
            </a:extLst>
          </p:cNvPr>
          <p:cNvSpPr/>
          <p:nvPr/>
        </p:nvSpPr>
        <p:spPr>
          <a:xfrm>
            <a:off x="10125974" y="0"/>
            <a:ext cx="2061712" cy="9488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1" name="Picture 10">
            <a:extLst>
              <a:ext uri="{FF2B5EF4-FFF2-40B4-BE49-F238E27FC236}">
                <a16:creationId xmlns:a16="http://schemas.microsoft.com/office/drawing/2014/main" id="{AD2F3DA1-A171-1C9E-C72D-1B8C1A9C6E03}"/>
              </a:ext>
            </a:extLst>
          </p:cNvPr>
          <p:cNvPicPr>
            <a:picLocks noChangeAspect="1"/>
          </p:cNvPicPr>
          <p:nvPr/>
        </p:nvPicPr>
        <p:blipFill>
          <a:blip r:embed="rId5"/>
          <a:stretch>
            <a:fillRect/>
          </a:stretch>
        </p:blipFill>
        <p:spPr>
          <a:xfrm>
            <a:off x="10449874" y="152173"/>
            <a:ext cx="1368000" cy="555059"/>
          </a:xfrm>
          <a:prstGeom prst="rect">
            <a:avLst/>
          </a:prstGeom>
        </p:spPr>
      </p:pic>
      <p:grpSp>
        <p:nvGrpSpPr>
          <p:cNvPr id="47" name="Group 46">
            <a:extLst>
              <a:ext uri="{FF2B5EF4-FFF2-40B4-BE49-F238E27FC236}">
                <a16:creationId xmlns:a16="http://schemas.microsoft.com/office/drawing/2014/main" id="{47A633EC-784E-A6E1-BA4E-C6F3D4C0C285}"/>
              </a:ext>
            </a:extLst>
          </p:cNvPr>
          <p:cNvGrpSpPr/>
          <p:nvPr/>
        </p:nvGrpSpPr>
        <p:grpSpPr>
          <a:xfrm>
            <a:off x="2385195" y="5803462"/>
            <a:ext cx="9950106" cy="1014792"/>
            <a:chOff x="1487063" y="5753198"/>
            <a:chExt cx="9950106" cy="1014792"/>
          </a:xfrm>
        </p:grpSpPr>
        <p:grpSp>
          <p:nvGrpSpPr>
            <p:cNvPr id="42" name="Group 41">
              <a:extLst>
                <a:ext uri="{FF2B5EF4-FFF2-40B4-BE49-F238E27FC236}">
                  <a16:creationId xmlns:a16="http://schemas.microsoft.com/office/drawing/2014/main" id="{FB06A573-98C6-82CC-4E23-9FD50588B293}"/>
                </a:ext>
              </a:extLst>
            </p:cNvPr>
            <p:cNvGrpSpPr/>
            <p:nvPr/>
          </p:nvGrpSpPr>
          <p:grpSpPr>
            <a:xfrm>
              <a:off x="1487063" y="5753198"/>
              <a:ext cx="4975338" cy="1014792"/>
              <a:chOff x="6168283" y="5864314"/>
              <a:chExt cx="4975338" cy="1014792"/>
            </a:xfrm>
          </p:grpSpPr>
          <p:cxnSp>
            <p:nvCxnSpPr>
              <p:cNvPr id="33" name="Straight Connector 32">
                <a:extLst>
                  <a:ext uri="{FF2B5EF4-FFF2-40B4-BE49-F238E27FC236}">
                    <a16:creationId xmlns:a16="http://schemas.microsoft.com/office/drawing/2014/main" id="{6F54A8EC-DF69-302A-56D2-40B868B18287}"/>
                  </a:ext>
                </a:extLst>
              </p:cNvPr>
              <p:cNvCxnSpPr>
                <a:cxnSpLocks/>
              </p:cNvCxnSpPr>
              <p:nvPr/>
            </p:nvCxnSpPr>
            <p:spPr>
              <a:xfrm>
                <a:off x="6168283" y="6706560"/>
                <a:ext cx="257018" cy="0"/>
              </a:xfrm>
              <a:prstGeom prst="line">
                <a:avLst/>
              </a:prstGeom>
              <a:ln w="3810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6254FCE-1E58-B67C-D364-3FDA4D46F6FF}"/>
                  </a:ext>
                </a:extLst>
              </p:cNvPr>
              <p:cNvSpPr/>
              <p:nvPr/>
            </p:nvSpPr>
            <p:spPr>
              <a:xfrm>
                <a:off x="6194176" y="6304541"/>
                <a:ext cx="205233" cy="205233"/>
              </a:xfrm>
              <a:prstGeom prst="ellips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Z" noProof="0"/>
              </a:p>
            </p:txBody>
          </p:sp>
          <p:sp>
            <p:nvSpPr>
              <p:cNvPr id="35" name="Rectangle 34">
                <a:extLst>
                  <a:ext uri="{FF2B5EF4-FFF2-40B4-BE49-F238E27FC236}">
                    <a16:creationId xmlns:a16="http://schemas.microsoft.com/office/drawing/2014/main" id="{C12D9BB4-DCA8-4918-4179-10BEC4C9D5B2}"/>
                  </a:ext>
                </a:extLst>
              </p:cNvPr>
              <p:cNvSpPr/>
              <p:nvPr/>
            </p:nvSpPr>
            <p:spPr>
              <a:xfrm>
                <a:off x="6199694" y="5994680"/>
                <a:ext cx="194197" cy="19419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39" name="TextBox 38">
                <a:extLst>
                  <a:ext uri="{FF2B5EF4-FFF2-40B4-BE49-F238E27FC236}">
                    <a16:creationId xmlns:a16="http://schemas.microsoft.com/office/drawing/2014/main" id="{5CF7D4DF-8C8F-D122-F7EF-608288C63975}"/>
                  </a:ext>
                </a:extLst>
              </p:cNvPr>
              <p:cNvSpPr txBox="1"/>
              <p:nvPr/>
            </p:nvSpPr>
            <p:spPr>
              <a:xfrm>
                <a:off x="6519416" y="5864314"/>
                <a:ext cx="3243999" cy="369332"/>
              </a:xfrm>
              <a:prstGeom prst="rect">
                <a:avLst/>
              </a:prstGeom>
              <a:noFill/>
            </p:spPr>
            <p:txBody>
              <a:bodyPr wrap="square" rtlCol="0">
                <a:spAutoFit/>
              </a:bodyPr>
              <a:lstStyle/>
              <a:p>
                <a:r>
                  <a:rPr lang="en-NZ" noProof="0">
                    <a:latin typeface="Barlow" panose="00000500000000000000" pitchFamily="2" charset="0"/>
                  </a:rPr>
                  <a:t>Marine Metre Squared (MM2)</a:t>
                </a:r>
              </a:p>
            </p:txBody>
          </p:sp>
          <p:sp>
            <p:nvSpPr>
              <p:cNvPr id="40" name="TextBox 39">
                <a:extLst>
                  <a:ext uri="{FF2B5EF4-FFF2-40B4-BE49-F238E27FC236}">
                    <a16:creationId xmlns:a16="http://schemas.microsoft.com/office/drawing/2014/main" id="{F2A27B8D-9AFA-D1F7-6E73-0AD8DEFD94A5}"/>
                  </a:ext>
                </a:extLst>
              </p:cNvPr>
              <p:cNvSpPr txBox="1"/>
              <p:nvPr/>
            </p:nvSpPr>
            <p:spPr>
              <a:xfrm>
                <a:off x="6519416" y="6175636"/>
                <a:ext cx="4624205" cy="369332"/>
              </a:xfrm>
              <a:prstGeom prst="rect">
                <a:avLst/>
              </a:prstGeom>
              <a:noFill/>
            </p:spPr>
            <p:txBody>
              <a:bodyPr wrap="square" rtlCol="0">
                <a:spAutoFit/>
              </a:bodyPr>
              <a:lstStyle/>
              <a:p>
                <a:r>
                  <a:rPr lang="en-NZ" noProof="0">
                    <a:latin typeface="Barlow" panose="00000500000000000000" pitchFamily="2" charset="0"/>
                  </a:rPr>
                  <a:t>Baited Remote Underwater Video (BRUV)</a:t>
                </a:r>
              </a:p>
            </p:txBody>
          </p:sp>
          <p:sp>
            <p:nvSpPr>
              <p:cNvPr id="41" name="TextBox 40">
                <a:extLst>
                  <a:ext uri="{FF2B5EF4-FFF2-40B4-BE49-F238E27FC236}">
                    <a16:creationId xmlns:a16="http://schemas.microsoft.com/office/drawing/2014/main" id="{98CE9748-1CB5-AE55-3F80-3057CAA0DDC7}"/>
                  </a:ext>
                </a:extLst>
              </p:cNvPr>
              <p:cNvSpPr txBox="1"/>
              <p:nvPr/>
            </p:nvSpPr>
            <p:spPr>
              <a:xfrm>
                <a:off x="6519417" y="6509774"/>
                <a:ext cx="4150100" cy="369332"/>
              </a:xfrm>
              <a:prstGeom prst="rect">
                <a:avLst/>
              </a:prstGeom>
              <a:noFill/>
            </p:spPr>
            <p:txBody>
              <a:bodyPr wrap="square" rtlCol="0">
                <a:spAutoFit/>
              </a:bodyPr>
              <a:lstStyle/>
              <a:p>
                <a:r>
                  <a:rPr lang="en-NZ" noProof="0">
                    <a:latin typeface="Barlow" panose="00000500000000000000" pitchFamily="2" charset="0"/>
                  </a:rPr>
                  <a:t>Plankton</a:t>
                </a:r>
              </a:p>
            </p:txBody>
          </p:sp>
        </p:grpSp>
        <p:sp>
          <p:nvSpPr>
            <p:cNvPr id="36" name="Freeform: Shape 35">
              <a:extLst>
                <a:ext uri="{FF2B5EF4-FFF2-40B4-BE49-F238E27FC236}">
                  <a16:creationId xmlns:a16="http://schemas.microsoft.com/office/drawing/2014/main" id="{6201C682-4F3B-AB54-9CBB-63CA3A96857A}"/>
                </a:ext>
              </a:extLst>
            </p:cNvPr>
            <p:cNvSpPr/>
            <p:nvPr/>
          </p:nvSpPr>
          <p:spPr>
            <a:xfrm>
              <a:off x="6397662" y="6063301"/>
              <a:ext cx="618701" cy="369332"/>
            </a:xfrm>
            <a:custGeom>
              <a:avLst/>
              <a:gdLst>
                <a:gd name="connsiteX0" fmla="*/ 143059 w 1436078"/>
                <a:gd name="connsiteY0" fmla="*/ 14 h 857264"/>
                <a:gd name="connsiteX1" fmla="*/ 133534 w 1436078"/>
                <a:gd name="connsiteY1" fmla="*/ 11920 h 857264"/>
                <a:gd name="connsiteX2" fmla="*/ 126390 w 1436078"/>
                <a:gd name="connsiteY2" fmla="*/ 28589 h 857264"/>
                <a:gd name="connsiteX3" fmla="*/ 116865 w 1436078"/>
                <a:gd name="connsiteY3" fmla="*/ 45258 h 857264"/>
                <a:gd name="connsiteX4" fmla="*/ 112103 w 1436078"/>
                <a:gd name="connsiteY4" fmla="*/ 59545 h 857264"/>
                <a:gd name="connsiteX5" fmla="*/ 97815 w 1436078"/>
                <a:gd name="connsiteY5" fmla="*/ 78595 h 857264"/>
                <a:gd name="connsiteX6" fmla="*/ 95434 w 1436078"/>
                <a:gd name="connsiteY6" fmla="*/ 88120 h 857264"/>
                <a:gd name="connsiteX7" fmla="*/ 93053 w 1436078"/>
                <a:gd name="connsiteY7" fmla="*/ 95264 h 857264"/>
                <a:gd name="connsiteX8" fmla="*/ 90672 w 1436078"/>
                <a:gd name="connsiteY8" fmla="*/ 107170 h 857264"/>
                <a:gd name="connsiteX9" fmla="*/ 85909 w 1436078"/>
                <a:gd name="connsiteY9" fmla="*/ 119076 h 857264"/>
                <a:gd name="connsiteX10" fmla="*/ 78765 w 1436078"/>
                <a:gd name="connsiteY10" fmla="*/ 147651 h 857264"/>
                <a:gd name="connsiteX11" fmla="*/ 76384 w 1436078"/>
                <a:gd name="connsiteY11" fmla="*/ 159558 h 857264"/>
                <a:gd name="connsiteX12" fmla="*/ 71622 w 1436078"/>
                <a:gd name="connsiteY12" fmla="*/ 166701 h 857264"/>
                <a:gd name="connsiteX13" fmla="*/ 66859 w 1436078"/>
                <a:gd name="connsiteY13" fmla="*/ 185751 h 857264"/>
                <a:gd name="connsiteX14" fmla="*/ 64478 w 1436078"/>
                <a:gd name="connsiteY14" fmla="*/ 192895 h 857264"/>
                <a:gd name="connsiteX15" fmla="*/ 62097 w 1436078"/>
                <a:gd name="connsiteY15" fmla="*/ 202420 h 857264"/>
                <a:gd name="connsiteX16" fmla="*/ 57334 w 1436078"/>
                <a:gd name="connsiteY16" fmla="*/ 209564 h 857264"/>
                <a:gd name="connsiteX17" fmla="*/ 54953 w 1436078"/>
                <a:gd name="connsiteY17" fmla="*/ 223851 h 857264"/>
                <a:gd name="connsiteX18" fmla="*/ 52572 w 1436078"/>
                <a:gd name="connsiteY18" fmla="*/ 230995 h 857264"/>
                <a:gd name="connsiteX19" fmla="*/ 50190 w 1436078"/>
                <a:gd name="connsiteY19" fmla="*/ 240520 h 857264"/>
                <a:gd name="connsiteX20" fmla="*/ 47809 w 1436078"/>
                <a:gd name="connsiteY20" fmla="*/ 247664 h 857264"/>
                <a:gd name="connsiteX21" fmla="*/ 40665 w 1436078"/>
                <a:gd name="connsiteY21" fmla="*/ 276239 h 857264"/>
                <a:gd name="connsiteX22" fmla="*/ 38284 w 1436078"/>
                <a:gd name="connsiteY22" fmla="*/ 285764 h 857264"/>
                <a:gd name="connsiteX23" fmla="*/ 33522 w 1436078"/>
                <a:gd name="connsiteY23" fmla="*/ 309576 h 857264"/>
                <a:gd name="connsiteX24" fmla="*/ 31140 w 1436078"/>
                <a:gd name="connsiteY24" fmla="*/ 338151 h 857264"/>
                <a:gd name="connsiteX25" fmla="*/ 26378 w 1436078"/>
                <a:gd name="connsiteY25" fmla="*/ 366726 h 857264"/>
                <a:gd name="connsiteX26" fmla="*/ 21615 w 1436078"/>
                <a:gd name="connsiteY26" fmla="*/ 407208 h 857264"/>
                <a:gd name="connsiteX27" fmla="*/ 14472 w 1436078"/>
                <a:gd name="connsiteY27" fmla="*/ 450070 h 857264"/>
                <a:gd name="connsiteX28" fmla="*/ 7328 w 1436078"/>
                <a:gd name="connsiteY28" fmla="*/ 478645 h 857264"/>
                <a:gd name="connsiteX29" fmla="*/ 4947 w 1436078"/>
                <a:gd name="connsiteY29" fmla="*/ 500076 h 857264"/>
                <a:gd name="connsiteX30" fmla="*/ 2565 w 1436078"/>
                <a:gd name="connsiteY30" fmla="*/ 509601 h 857264"/>
                <a:gd name="connsiteX31" fmla="*/ 184 w 1436078"/>
                <a:gd name="connsiteY31" fmla="*/ 545320 h 857264"/>
                <a:gd name="connsiteX32" fmla="*/ 7328 w 1436078"/>
                <a:gd name="connsiteY32" fmla="*/ 628664 h 857264"/>
                <a:gd name="connsiteX33" fmla="*/ 16853 w 1436078"/>
                <a:gd name="connsiteY33" fmla="*/ 645333 h 857264"/>
                <a:gd name="connsiteX34" fmla="*/ 19234 w 1436078"/>
                <a:gd name="connsiteY34" fmla="*/ 654858 h 857264"/>
                <a:gd name="connsiteX35" fmla="*/ 47809 w 1436078"/>
                <a:gd name="connsiteY35" fmla="*/ 688195 h 857264"/>
                <a:gd name="connsiteX36" fmla="*/ 66859 w 1436078"/>
                <a:gd name="connsiteY36" fmla="*/ 704864 h 857264"/>
                <a:gd name="connsiteX37" fmla="*/ 93053 w 1436078"/>
                <a:gd name="connsiteY37" fmla="*/ 719151 h 857264"/>
                <a:gd name="connsiteX38" fmla="*/ 114484 w 1436078"/>
                <a:gd name="connsiteY38" fmla="*/ 726295 h 857264"/>
                <a:gd name="connsiteX39" fmla="*/ 126390 w 1436078"/>
                <a:gd name="connsiteY39" fmla="*/ 731058 h 857264"/>
                <a:gd name="connsiteX40" fmla="*/ 133534 w 1436078"/>
                <a:gd name="connsiteY40" fmla="*/ 735820 h 857264"/>
                <a:gd name="connsiteX41" fmla="*/ 150203 w 1436078"/>
                <a:gd name="connsiteY41" fmla="*/ 740583 h 857264"/>
                <a:gd name="connsiteX42" fmla="*/ 178778 w 1436078"/>
                <a:gd name="connsiteY42" fmla="*/ 750108 h 857264"/>
                <a:gd name="connsiteX43" fmla="*/ 204972 w 1436078"/>
                <a:gd name="connsiteY43" fmla="*/ 757251 h 857264"/>
                <a:gd name="connsiteX44" fmla="*/ 221640 w 1436078"/>
                <a:gd name="connsiteY44" fmla="*/ 762014 h 857264"/>
                <a:gd name="connsiteX45" fmla="*/ 274028 w 1436078"/>
                <a:gd name="connsiteY45" fmla="*/ 778683 h 857264"/>
                <a:gd name="connsiteX46" fmla="*/ 293078 w 1436078"/>
                <a:gd name="connsiteY46" fmla="*/ 785826 h 857264"/>
                <a:gd name="connsiteX47" fmla="*/ 300222 w 1436078"/>
                <a:gd name="connsiteY47" fmla="*/ 788208 h 857264"/>
                <a:gd name="connsiteX48" fmla="*/ 314509 w 1436078"/>
                <a:gd name="connsiteY48" fmla="*/ 795351 h 857264"/>
                <a:gd name="connsiteX49" fmla="*/ 331178 w 1436078"/>
                <a:gd name="connsiteY49" fmla="*/ 804876 h 857264"/>
                <a:gd name="connsiteX50" fmla="*/ 345465 w 1436078"/>
                <a:gd name="connsiteY50" fmla="*/ 809639 h 857264"/>
                <a:gd name="connsiteX51" fmla="*/ 357372 w 1436078"/>
                <a:gd name="connsiteY51" fmla="*/ 814401 h 857264"/>
                <a:gd name="connsiteX52" fmla="*/ 364515 w 1436078"/>
                <a:gd name="connsiteY52" fmla="*/ 816783 h 857264"/>
                <a:gd name="connsiteX53" fmla="*/ 376422 w 1436078"/>
                <a:gd name="connsiteY53" fmla="*/ 821545 h 857264"/>
                <a:gd name="connsiteX54" fmla="*/ 388328 w 1436078"/>
                <a:gd name="connsiteY54" fmla="*/ 823926 h 857264"/>
                <a:gd name="connsiteX55" fmla="*/ 397853 w 1436078"/>
                <a:gd name="connsiteY55" fmla="*/ 826308 h 857264"/>
                <a:gd name="connsiteX56" fmla="*/ 404997 w 1436078"/>
                <a:gd name="connsiteY56" fmla="*/ 831070 h 857264"/>
                <a:gd name="connsiteX57" fmla="*/ 421665 w 1436078"/>
                <a:gd name="connsiteY57" fmla="*/ 833451 h 857264"/>
                <a:gd name="connsiteX58" fmla="*/ 435953 w 1436078"/>
                <a:gd name="connsiteY58" fmla="*/ 835833 h 857264"/>
                <a:gd name="connsiteX59" fmla="*/ 452622 w 1436078"/>
                <a:gd name="connsiteY59" fmla="*/ 840595 h 857264"/>
                <a:gd name="connsiteX60" fmla="*/ 483578 w 1436078"/>
                <a:gd name="connsiteY60" fmla="*/ 845358 h 857264"/>
                <a:gd name="connsiteX61" fmla="*/ 571684 w 1436078"/>
                <a:gd name="connsiteY61" fmla="*/ 842976 h 857264"/>
                <a:gd name="connsiteX62" fmla="*/ 588353 w 1436078"/>
                <a:gd name="connsiteY62" fmla="*/ 840595 h 857264"/>
                <a:gd name="connsiteX63" fmla="*/ 638359 w 1436078"/>
                <a:gd name="connsiteY63" fmla="*/ 835833 h 857264"/>
                <a:gd name="connsiteX64" fmla="*/ 764565 w 1436078"/>
                <a:gd name="connsiteY64" fmla="*/ 838214 h 857264"/>
                <a:gd name="connsiteX65" fmla="*/ 805047 w 1436078"/>
                <a:gd name="connsiteY65" fmla="*/ 840595 h 857264"/>
                <a:gd name="connsiteX66" fmla="*/ 824097 w 1436078"/>
                <a:gd name="connsiteY66" fmla="*/ 845358 h 857264"/>
                <a:gd name="connsiteX67" fmla="*/ 857434 w 1436078"/>
                <a:gd name="connsiteY67" fmla="*/ 847739 h 857264"/>
                <a:gd name="connsiteX68" fmla="*/ 907440 w 1436078"/>
                <a:gd name="connsiteY68" fmla="*/ 857264 h 857264"/>
                <a:gd name="connsiteX69" fmla="*/ 969353 w 1436078"/>
                <a:gd name="connsiteY69" fmla="*/ 854883 h 857264"/>
                <a:gd name="connsiteX70" fmla="*/ 1009834 w 1436078"/>
                <a:gd name="connsiteY70" fmla="*/ 850120 h 857264"/>
                <a:gd name="connsiteX71" fmla="*/ 1038409 w 1436078"/>
                <a:gd name="connsiteY71" fmla="*/ 845358 h 857264"/>
                <a:gd name="connsiteX72" fmla="*/ 1052697 w 1436078"/>
                <a:gd name="connsiteY72" fmla="*/ 842976 h 857264"/>
                <a:gd name="connsiteX73" fmla="*/ 1076509 w 1436078"/>
                <a:gd name="connsiteY73" fmla="*/ 833451 h 857264"/>
                <a:gd name="connsiteX74" fmla="*/ 1090797 w 1436078"/>
                <a:gd name="connsiteY74" fmla="*/ 831070 h 857264"/>
                <a:gd name="connsiteX75" fmla="*/ 1109847 w 1436078"/>
                <a:gd name="connsiteY75" fmla="*/ 826308 h 857264"/>
                <a:gd name="connsiteX76" fmla="*/ 1133659 w 1436078"/>
                <a:gd name="connsiteY76" fmla="*/ 821545 h 857264"/>
                <a:gd name="connsiteX77" fmla="*/ 1159853 w 1436078"/>
                <a:gd name="connsiteY77" fmla="*/ 809639 h 857264"/>
                <a:gd name="connsiteX78" fmla="*/ 1171759 w 1436078"/>
                <a:gd name="connsiteY78" fmla="*/ 802495 h 857264"/>
                <a:gd name="connsiteX79" fmla="*/ 1176522 w 1436078"/>
                <a:gd name="connsiteY79" fmla="*/ 795351 h 857264"/>
                <a:gd name="connsiteX80" fmla="*/ 1186047 w 1436078"/>
                <a:gd name="connsiteY80" fmla="*/ 785826 h 857264"/>
                <a:gd name="connsiteX81" fmla="*/ 1209859 w 1436078"/>
                <a:gd name="connsiteY81" fmla="*/ 769158 h 857264"/>
                <a:gd name="connsiteX82" fmla="*/ 1238434 w 1436078"/>
                <a:gd name="connsiteY82" fmla="*/ 750108 h 857264"/>
                <a:gd name="connsiteX83" fmla="*/ 1269390 w 1436078"/>
                <a:gd name="connsiteY83" fmla="*/ 733439 h 857264"/>
                <a:gd name="connsiteX84" fmla="*/ 1302728 w 1436078"/>
                <a:gd name="connsiteY84" fmla="*/ 712008 h 857264"/>
                <a:gd name="connsiteX85" fmla="*/ 1309872 w 1436078"/>
                <a:gd name="connsiteY85" fmla="*/ 707245 h 857264"/>
                <a:gd name="connsiteX86" fmla="*/ 1319397 w 1436078"/>
                <a:gd name="connsiteY86" fmla="*/ 700101 h 857264"/>
                <a:gd name="connsiteX87" fmla="*/ 1328922 w 1436078"/>
                <a:gd name="connsiteY87" fmla="*/ 690576 h 857264"/>
                <a:gd name="connsiteX88" fmla="*/ 1359878 w 1436078"/>
                <a:gd name="connsiteY88" fmla="*/ 664383 h 857264"/>
                <a:gd name="connsiteX89" fmla="*/ 1371784 w 1436078"/>
                <a:gd name="connsiteY89" fmla="*/ 650095 h 857264"/>
                <a:gd name="connsiteX90" fmla="*/ 1383690 w 1436078"/>
                <a:gd name="connsiteY90" fmla="*/ 635808 h 857264"/>
                <a:gd name="connsiteX91" fmla="*/ 1386072 w 1436078"/>
                <a:gd name="connsiteY91" fmla="*/ 626283 h 857264"/>
                <a:gd name="connsiteX92" fmla="*/ 1393215 w 1436078"/>
                <a:gd name="connsiteY92" fmla="*/ 614376 h 857264"/>
                <a:gd name="connsiteX93" fmla="*/ 1407503 w 1436078"/>
                <a:gd name="connsiteY93" fmla="*/ 585801 h 857264"/>
                <a:gd name="connsiteX94" fmla="*/ 1407503 w 1436078"/>
                <a:gd name="connsiteY94" fmla="*/ 585801 h 857264"/>
                <a:gd name="connsiteX95" fmla="*/ 1419409 w 1436078"/>
                <a:gd name="connsiteY95" fmla="*/ 552464 h 857264"/>
                <a:gd name="connsiteX96" fmla="*/ 1426553 w 1436078"/>
                <a:gd name="connsiteY96" fmla="*/ 526270 h 857264"/>
                <a:gd name="connsiteX97" fmla="*/ 1431315 w 1436078"/>
                <a:gd name="connsiteY97" fmla="*/ 519126 h 857264"/>
                <a:gd name="connsiteX98" fmla="*/ 1433697 w 1436078"/>
                <a:gd name="connsiteY98" fmla="*/ 492933 h 857264"/>
                <a:gd name="connsiteX99" fmla="*/ 1436078 w 1436078"/>
                <a:gd name="connsiteY99" fmla="*/ 473883 h 857264"/>
                <a:gd name="connsiteX100" fmla="*/ 1433697 w 1436078"/>
                <a:gd name="connsiteY100" fmla="*/ 431020 h 857264"/>
                <a:gd name="connsiteX101" fmla="*/ 1431315 w 1436078"/>
                <a:gd name="connsiteY101" fmla="*/ 373870 h 857264"/>
                <a:gd name="connsiteX102" fmla="*/ 1428934 w 1436078"/>
                <a:gd name="connsiteY102" fmla="*/ 366726 h 857264"/>
                <a:gd name="connsiteX103" fmla="*/ 1426553 w 1436078"/>
                <a:gd name="connsiteY103" fmla="*/ 357201 h 857264"/>
                <a:gd name="connsiteX104" fmla="*/ 1419409 w 1436078"/>
                <a:gd name="connsiteY104" fmla="*/ 354820 h 857264"/>
                <a:gd name="connsiteX105" fmla="*/ 1340828 w 1436078"/>
                <a:gd name="connsiteY105" fmla="*/ 359583 h 857264"/>
                <a:gd name="connsiteX106" fmla="*/ 1333684 w 1436078"/>
                <a:gd name="connsiteY106" fmla="*/ 366726 h 857264"/>
                <a:gd name="connsiteX107" fmla="*/ 1312253 w 1436078"/>
                <a:gd name="connsiteY107" fmla="*/ 373870 h 857264"/>
                <a:gd name="connsiteX108" fmla="*/ 1278915 w 1436078"/>
                <a:gd name="connsiteY108" fmla="*/ 371489 h 857264"/>
                <a:gd name="connsiteX109" fmla="*/ 1207478 w 1436078"/>
                <a:gd name="connsiteY109" fmla="*/ 378633 h 857264"/>
                <a:gd name="connsiteX110" fmla="*/ 1195572 w 1436078"/>
                <a:gd name="connsiteY110" fmla="*/ 385776 h 857264"/>
                <a:gd name="connsiteX111" fmla="*/ 1188428 w 1436078"/>
                <a:gd name="connsiteY111" fmla="*/ 388158 h 857264"/>
                <a:gd name="connsiteX112" fmla="*/ 1183665 w 1436078"/>
                <a:gd name="connsiteY112" fmla="*/ 395301 h 857264"/>
                <a:gd name="connsiteX113" fmla="*/ 1176522 w 1436078"/>
                <a:gd name="connsiteY113" fmla="*/ 400064 h 857264"/>
                <a:gd name="connsiteX114" fmla="*/ 1152709 w 1436078"/>
                <a:gd name="connsiteY114" fmla="*/ 411970 h 857264"/>
                <a:gd name="connsiteX115" fmla="*/ 1133659 w 1436078"/>
                <a:gd name="connsiteY115" fmla="*/ 419114 h 857264"/>
                <a:gd name="connsiteX116" fmla="*/ 1114609 w 1436078"/>
                <a:gd name="connsiteY116" fmla="*/ 428639 h 857264"/>
                <a:gd name="connsiteX117" fmla="*/ 1105084 w 1436078"/>
                <a:gd name="connsiteY117" fmla="*/ 435783 h 857264"/>
                <a:gd name="connsiteX118" fmla="*/ 1090797 w 1436078"/>
                <a:gd name="connsiteY118" fmla="*/ 445308 h 857264"/>
                <a:gd name="connsiteX119" fmla="*/ 1083653 w 1436078"/>
                <a:gd name="connsiteY119" fmla="*/ 452451 h 857264"/>
                <a:gd name="connsiteX120" fmla="*/ 1071747 w 1436078"/>
                <a:gd name="connsiteY120" fmla="*/ 459595 h 857264"/>
                <a:gd name="connsiteX121" fmla="*/ 1064603 w 1436078"/>
                <a:gd name="connsiteY121" fmla="*/ 464358 h 857264"/>
                <a:gd name="connsiteX122" fmla="*/ 1059840 w 1436078"/>
                <a:gd name="connsiteY122" fmla="*/ 471501 h 857264"/>
                <a:gd name="connsiteX123" fmla="*/ 1050315 w 1436078"/>
                <a:gd name="connsiteY123" fmla="*/ 483408 h 857264"/>
                <a:gd name="connsiteX124" fmla="*/ 997928 w 1436078"/>
                <a:gd name="connsiteY124" fmla="*/ 490551 h 857264"/>
                <a:gd name="connsiteX125" fmla="*/ 988403 w 1436078"/>
                <a:gd name="connsiteY125" fmla="*/ 492933 h 857264"/>
                <a:gd name="connsiteX126" fmla="*/ 981259 w 1436078"/>
                <a:gd name="connsiteY126" fmla="*/ 495314 h 857264"/>
                <a:gd name="connsiteX127" fmla="*/ 957447 w 1436078"/>
                <a:gd name="connsiteY127" fmla="*/ 490551 h 857264"/>
                <a:gd name="connsiteX128" fmla="*/ 952684 w 1436078"/>
                <a:gd name="connsiteY128" fmla="*/ 457214 h 857264"/>
                <a:gd name="connsiteX129" fmla="*/ 950303 w 1436078"/>
                <a:gd name="connsiteY129" fmla="*/ 450070 h 857264"/>
                <a:gd name="connsiteX130" fmla="*/ 907440 w 1436078"/>
                <a:gd name="connsiteY130" fmla="*/ 416733 h 857264"/>
                <a:gd name="connsiteX131" fmla="*/ 876484 w 1436078"/>
                <a:gd name="connsiteY131" fmla="*/ 400064 h 857264"/>
                <a:gd name="connsiteX132" fmla="*/ 847909 w 1436078"/>
                <a:gd name="connsiteY132" fmla="*/ 395301 h 857264"/>
                <a:gd name="connsiteX133" fmla="*/ 793140 w 1436078"/>
                <a:gd name="connsiteY133" fmla="*/ 397683 h 857264"/>
                <a:gd name="connsiteX134" fmla="*/ 785997 w 1436078"/>
                <a:gd name="connsiteY134" fmla="*/ 402445 h 857264"/>
                <a:gd name="connsiteX135" fmla="*/ 769328 w 1436078"/>
                <a:gd name="connsiteY135" fmla="*/ 414351 h 857264"/>
                <a:gd name="connsiteX136" fmla="*/ 759803 w 1436078"/>
                <a:gd name="connsiteY136" fmla="*/ 419114 h 857264"/>
                <a:gd name="connsiteX137" fmla="*/ 747897 w 1436078"/>
                <a:gd name="connsiteY137" fmla="*/ 431020 h 857264"/>
                <a:gd name="connsiteX138" fmla="*/ 740753 w 1436078"/>
                <a:gd name="connsiteY138" fmla="*/ 438164 h 857264"/>
                <a:gd name="connsiteX139" fmla="*/ 726465 w 1436078"/>
                <a:gd name="connsiteY139" fmla="*/ 447689 h 857264"/>
                <a:gd name="connsiteX140" fmla="*/ 712178 w 1436078"/>
                <a:gd name="connsiteY140" fmla="*/ 457214 h 857264"/>
                <a:gd name="connsiteX141" fmla="*/ 702653 w 1436078"/>
                <a:gd name="connsiteY141" fmla="*/ 469120 h 857264"/>
                <a:gd name="connsiteX142" fmla="*/ 697890 w 1436078"/>
                <a:gd name="connsiteY142" fmla="*/ 478645 h 857264"/>
                <a:gd name="connsiteX143" fmla="*/ 690747 w 1436078"/>
                <a:gd name="connsiteY143" fmla="*/ 483408 h 857264"/>
                <a:gd name="connsiteX144" fmla="*/ 683603 w 1436078"/>
                <a:gd name="connsiteY144" fmla="*/ 502458 h 857264"/>
                <a:gd name="connsiteX145" fmla="*/ 671697 w 1436078"/>
                <a:gd name="connsiteY145" fmla="*/ 516745 h 857264"/>
                <a:gd name="connsiteX146" fmla="*/ 659790 w 1436078"/>
                <a:gd name="connsiteY146" fmla="*/ 542939 h 857264"/>
                <a:gd name="connsiteX147" fmla="*/ 652647 w 1436078"/>
                <a:gd name="connsiteY147" fmla="*/ 550083 h 857264"/>
                <a:gd name="connsiteX148" fmla="*/ 640740 w 1436078"/>
                <a:gd name="connsiteY148" fmla="*/ 559608 h 857264"/>
                <a:gd name="connsiteX149" fmla="*/ 633597 w 1436078"/>
                <a:gd name="connsiteY149" fmla="*/ 569133 h 857264"/>
                <a:gd name="connsiteX150" fmla="*/ 624072 w 1436078"/>
                <a:gd name="connsiteY150" fmla="*/ 578658 h 857264"/>
                <a:gd name="connsiteX151" fmla="*/ 621690 w 1436078"/>
                <a:gd name="connsiteY151" fmla="*/ 588183 h 857264"/>
                <a:gd name="connsiteX152" fmla="*/ 597878 w 1436078"/>
                <a:gd name="connsiteY152" fmla="*/ 609614 h 857264"/>
                <a:gd name="connsiteX153" fmla="*/ 590734 w 1436078"/>
                <a:gd name="connsiteY153" fmla="*/ 619139 h 857264"/>
                <a:gd name="connsiteX154" fmla="*/ 585972 w 1436078"/>
                <a:gd name="connsiteY154" fmla="*/ 633426 h 857264"/>
                <a:gd name="connsiteX155" fmla="*/ 574065 w 1436078"/>
                <a:gd name="connsiteY155" fmla="*/ 650095 h 857264"/>
                <a:gd name="connsiteX156" fmla="*/ 562159 w 1436078"/>
                <a:gd name="connsiteY156" fmla="*/ 669145 h 857264"/>
                <a:gd name="connsiteX157" fmla="*/ 557397 w 1436078"/>
                <a:gd name="connsiteY157" fmla="*/ 681051 h 857264"/>
                <a:gd name="connsiteX158" fmla="*/ 552634 w 1436078"/>
                <a:gd name="connsiteY158" fmla="*/ 688195 h 857264"/>
                <a:gd name="connsiteX159" fmla="*/ 547872 w 1436078"/>
                <a:gd name="connsiteY159" fmla="*/ 704864 h 857264"/>
                <a:gd name="connsiteX160" fmla="*/ 545490 w 1436078"/>
                <a:gd name="connsiteY160" fmla="*/ 723914 h 857264"/>
                <a:gd name="connsiteX161" fmla="*/ 535965 w 1436078"/>
                <a:gd name="connsiteY161" fmla="*/ 731058 h 857264"/>
                <a:gd name="connsiteX162" fmla="*/ 521678 w 1436078"/>
                <a:gd name="connsiteY162" fmla="*/ 738201 h 857264"/>
                <a:gd name="connsiteX163" fmla="*/ 516915 w 1436078"/>
                <a:gd name="connsiteY163" fmla="*/ 745345 h 857264"/>
                <a:gd name="connsiteX164" fmla="*/ 495484 w 1436078"/>
                <a:gd name="connsiteY164" fmla="*/ 752489 h 857264"/>
                <a:gd name="connsiteX165" fmla="*/ 450240 w 1436078"/>
                <a:gd name="connsiteY165" fmla="*/ 750108 h 857264"/>
                <a:gd name="connsiteX166" fmla="*/ 433572 w 1436078"/>
                <a:gd name="connsiteY166" fmla="*/ 740583 h 857264"/>
                <a:gd name="connsiteX167" fmla="*/ 414522 w 1436078"/>
                <a:gd name="connsiteY167" fmla="*/ 728676 h 857264"/>
                <a:gd name="connsiteX168" fmla="*/ 407378 w 1436078"/>
                <a:gd name="connsiteY168" fmla="*/ 723914 h 857264"/>
                <a:gd name="connsiteX169" fmla="*/ 395472 w 1436078"/>
                <a:gd name="connsiteY169" fmla="*/ 721533 h 857264"/>
                <a:gd name="connsiteX170" fmla="*/ 385947 w 1436078"/>
                <a:gd name="connsiteY170" fmla="*/ 719151 h 857264"/>
                <a:gd name="connsiteX171" fmla="*/ 371659 w 1436078"/>
                <a:gd name="connsiteY171" fmla="*/ 714389 h 857264"/>
                <a:gd name="connsiteX172" fmla="*/ 340703 w 1436078"/>
                <a:gd name="connsiteY172" fmla="*/ 704864 h 857264"/>
                <a:gd name="connsiteX173" fmla="*/ 319272 w 1436078"/>
                <a:gd name="connsiteY173" fmla="*/ 697720 h 857264"/>
                <a:gd name="connsiteX174" fmla="*/ 226403 w 1436078"/>
                <a:gd name="connsiteY174" fmla="*/ 692958 h 857264"/>
                <a:gd name="connsiteX175" fmla="*/ 202590 w 1436078"/>
                <a:gd name="connsiteY175" fmla="*/ 678670 h 857264"/>
                <a:gd name="connsiteX176" fmla="*/ 200209 w 1436078"/>
                <a:gd name="connsiteY176" fmla="*/ 671526 h 857264"/>
                <a:gd name="connsiteX177" fmla="*/ 183540 w 1436078"/>
                <a:gd name="connsiteY177" fmla="*/ 657239 h 857264"/>
                <a:gd name="connsiteX178" fmla="*/ 171634 w 1436078"/>
                <a:gd name="connsiteY178" fmla="*/ 640570 h 857264"/>
                <a:gd name="connsiteX179" fmla="*/ 162109 w 1436078"/>
                <a:gd name="connsiteY179" fmla="*/ 631045 h 857264"/>
                <a:gd name="connsiteX180" fmla="*/ 152584 w 1436078"/>
                <a:gd name="connsiteY180" fmla="*/ 609614 h 857264"/>
                <a:gd name="connsiteX181" fmla="*/ 147822 w 1436078"/>
                <a:gd name="connsiteY181" fmla="*/ 590564 h 857264"/>
                <a:gd name="connsiteX182" fmla="*/ 145440 w 1436078"/>
                <a:gd name="connsiteY182" fmla="*/ 581039 h 857264"/>
                <a:gd name="connsiteX183" fmla="*/ 147822 w 1436078"/>
                <a:gd name="connsiteY183" fmla="*/ 550083 h 857264"/>
                <a:gd name="connsiteX184" fmla="*/ 152584 w 1436078"/>
                <a:gd name="connsiteY184" fmla="*/ 542939 h 857264"/>
                <a:gd name="connsiteX185" fmla="*/ 159728 w 1436078"/>
                <a:gd name="connsiteY185" fmla="*/ 540558 h 857264"/>
                <a:gd name="connsiteX186" fmla="*/ 202590 w 1436078"/>
                <a:gd name="connsiteY186" fmla="*/ 535795 h 857264"/>
                <a:gd name="connsiteX187" fmla="*/ 219259 w 1436078"/>
                <a:gd name="connsiteY187" fmla="*/ 531033 h 857264"/>
                <a:gd name="connsiteX188" fmla="*/ 226403 w 1436078"/>
                <a:gd name="connsiteY188" fmla="*/ 526270 h 857264"/>
                <a:gd name="connsiteX189" fmla="*/ 252597 w 1436078"/>
                <a:gd name="connsiteY189" fmla="*/ 523889 h 857264"/>
                <a:gd name="connsiteX190" fmla="*/ 262122 w 1436078"/>
                <a:gd name="connsiteY190" fmla="*/ 519126 h 857264"/>
                <a:gd name="connsiteX191" fmla="*/ 274028 w 1436078"/>
                <a:gd name="connsiteY191" fmla="*/ 516745 h 857264"/>
                <a:gd name="connsiteX192" fmla="*/ 285934 w 1436078"/>
                <a:gd name="connsiteY192" fmla="*/ 502458 h 857264"/>
                <a:gd name="connsiteX193" fmla="*/ 290697 w 1436078"/>
                <a:gd name="connsiteY193" fmla="*/ 473883 h 857264"/>
                <a:gd name="connsiteX194" fmla="*/ 293078 w 1436078"/>
                <a:gd name="connsiteY194" fmla="*/ 461976 h 857264"/>
                <a:gd name="connsiteX195" fmla="*/ 290697 w 1436078"/>
                <a:gd name="connsiteY195" fmla="*/ 445308 h 857264"/>
                <a:gd name="connsiteX196" fmla="*/ 285934 w 1436078"/>
                <a:gd name="connsiteY196" fmla="*/ 438164 h 857264"/>
                <a:gd name="connsiteX197" fmla="*/ 283553 w 1436078"/>
                <a:gd name="connsiteY197" fmla="*/ 431020 h 857264"/>
                <a:gd name="connsiteX198" fmla="*/ 281172 w 1436078"/>
                <a:gd name="connsiteY198" fmla="*/ 407208 h 857264"/>
                <a:gd name="connsiteX199" fmla="*/ 278790 w 1436078"/>
                <a:gd name="connsiteY199" fmla="*/ 395301 h 857264"/>
                <a:gd name="connsiteX200" fmla="*/ 271647 w 1436078"/>
                <a:gd name="connsiteY200" fmla="*/ 388158 h 857264"/>
                <a:gd name="connsiteX201" fmla="*/ 269265 w 1436078"/>
                <a:gd name="connsiteY201" fmla="*/ 381014 h 857264"/>
                <a:gd name="connsiteX202" fmla="*/ 254978 w 1436078"/>
                <a:gd name="connsiteY202" fmla="*/ 376251 h 857264"/>
                <a:gd name="connsiteX203" fmla="*/ 247834 w 1436078"/>
                <a:gd name="connsiteY203" fmla="*/ 373870 h 857264"/>
                <a:gd name="connsiteX204" fmla="*/ 214497 w 1436078"/>
                <a:gd name="connsiteY204" fmla="*/ 364345 h 857264"/>
                <a:gd name="connsiteX205" fmla="*/ 197828 w 1436078"/>
                <a:gd name="connsiteY205" fmla="*/ 357201 h 857264"/>
                <a:gd name="connsiteX206" fmla="*/ 195447 w 1436078"/>
                <a:gd name="connsiteY206" fmla="*/ 350058 h 857264"/>
                <a:gd name="connsiteX207" fmla="*/ 200209 w 1436078"/>
                <a:gd name="connsiteY207" fmla="*/ 323864 h 857264"/>
                <a:gd name="connsiteX208" fmla="*/ 202590 w 1436078"/>
                <a:gd name="connsiteY208" fmla="*/ 316720 h 857264"/>
                <a:gd name="connsiteX209" fmla="*/ 209734 w 1436078"/>
                <a:gd name="connsiteY209" fmla="*/ 304814 h 857264"/>
                <a:gd name="connsiteX210" fmla="*/ 212115 w 1436078"/>
                <a:gd name="connsiteY210" fmla="*/ 290526 h 857264"/>
                <a:gd name="connsiteX211" fmla="*/ 207353 w 1436078"/>
                <a:gd name="connsiteY211" fmla="*/ 250045 h 857264"/>
                <a:gd name="connsiteX212" fmla="*/ 209734 w 1436078"/>
                <a:gd name="connsiteY212" fmla="*/ 235758 h 857264"/>
                <a:gd name="connsiteX213" fmla="*/ 216878 w 1436078"/>
                <a:gd name="connsiteY213" fmla="*/ 228614 h 857264"/>
                <a:gd name="connsiteX214" fmla="*/ 221640 w 1436078"/>
                <a:gd name="connsiteY214" fmla="*/ 219089 h 857264"/>
                <a:gd name="connsiteX215" fmla="*/ 226403 w 1436078"/>
                <a:gd name="connsiteY215" fmla="*/ 211945 h 857264"/>
                <a:gd name="connsiteX216" fmla="*/ 235928 w 1436078"/>
                <a:gd name="connsiteY216" fmla="*/ 192895 h 857264"/>
                <a:gd name="connsiteX217" fmla="*/ 240690 w 1436078"/>
                <a:gd name="connsiteY217" fmla="*/ 176226 h 857264"/>
                <a:gd name="connsiteX218" fmla="*/ 245453 w 1436078"/>
                <a:gd name="connsiteY218" fmla="*/ 154795 h 857264"/>
                <a:gd name="connsiteX219" fmla="*/ 240690 w 1436078"/>
                <a:gd name="connsiteY219" fmla="*/ 123839 h 857264"/>
                <a:gd name="connsiteX220" fmla="*/ 233547 w 1436078"/>
                <a:gd name="connsiteY220" fmla="*/ 114314 h 857264"/>
                <a:gd name="connsiteX221" fmla="*/ 212115 w 1436078"/>
                <a:gd name="connsiteY221" fmla="*/ 83358 h 857264"/>
                <a:gd name="connsiteX222" fmla="*/ 204972 w 1436078"/>
                <a:gd name="connsiteY222" fmla="*/ 73833 h 857264"/>
                <a:gd name="connsiteX223" fmla="*/ 195447 w 1436078"/>
                <a:gd name="connsiteY223" fmla="*/ 66689 h 857264"/>
                <a:gd name="connsiteX224" fmla="*/ 178778 w 1436078"/>
                <a:gd name="connsiteY224" fmla="*/ 45258 h 857264"/>
                <a:gd name="connsiteX225" fmla="*/ 171634 w 1436078"/>
                <a:gd name="connsiteY225" fmla="*/ 35733 h 857264"/>
                <a:gd name="connsiteX226" fmla="*/ 164490 w 1436078"/>
                <a:gd name="connsiteY226" fmla="*/ 30970 h 857264"/>
                <a:gd name="connsiteX227" fmla="*/ 147822 w 1436078"/>
                <a:gd name="connsiteY227" fmla="*/ 14301 h 857264"/>
                <a:gd name="connsiteX228" fmla="*/ 143059 w 1436078"/>
                <a:gd name="connsiteY228" fmla="*/ 14 h 8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436078" h="857264">
                  <a:moveTo>
                    <a:pt x="143059" y="14"/>
                  </a:moveTo>
                  <a:cubicBezTo>
                    <a:pt x="140678" y="-383"/>
                    <a:pt x="136353" y="7691"/>
                    <a:pt x="133534" y="11920"/>
                  </a:cubicBezTo>
                  <a:cubicBezTo>
                    <a:pt x="123632" y="26774"/>
                    <a:pt x="132736" y="15897"/>
                    <a:pt x="126390" y="28589"/>
                  </a:cubicBezTo>
                  <a:cubicBezTo>
                    <a:pt x="117804" y="45761"/>
                    <a:pt x="125209" y="24399"/>
                    <a:pt x="116865" y="45258"/>
                  </a:cubicBezTo>
                  <a:cubicBezTo>
                    <a:pt x="115001" y="49919"/>
                    <a:pt x="114594" y="55187"/>
                    <a:pt x="112103" y="59545"/>
                  </a:cubicBezTo>
                  <a:cubicBezTo>
                    <a:pt x="108165" y="66437"/>
                    <a:pt x="97815" y="78595"/>
                    <a:pt x="97815" y="78595"/>
                  </a:cubicBezTo>
                  <a:cubicBezTo>
                    <a:pt x="97021" y="81770"/>
                    <a:pt x="96333" y="84973"/>
                    <a:pt x="95434" y="88120"/>
                  </a:cubicBezTo>
                  <a:cubicBezTo>
                    <a:pt x="94744" y="90534"/>
                    <a:pt x="93662" y="92829"/>
                    <a:pt x="93053" y="95264"/>
                  </a:cubicBezTo>
                  <a:cubicBezTo>
                    <a:pt x="92071" y="99190"/>
                    <a:pt x="91835" y="103293"/>
                    <a:pt x="90672" y="107170"/>
                  </a:cubicBezTo>
                  <a:cubicBezTo>
                    <a:pt x="89444" y="111264"/>
                    <a:pt x="87115" y="114975"/>
                    <a:pt x="85909" y="119076"/>
                  </a:cubicBezTo>
                  <a:cubicBezTo>
                    <a:pt x="83138" y="128495"/>
                    <a:pt x="80690" y="138023"/>
                    <a:pt x="78765" y="147651"/>
                  </a:cubicBezTo>
                  <a:cubicBezTo>
                    <a:pt x="77971" y="151620"/>
                    <a:pt x="77805" y="155768"/>
                    <a:pt x="76384" y="159558"/>
                  </a:cubicBezTo>
                  <a:cubicBezTo>
                    <a:pt x="75379" y="162237"/>
                    <a:pt x="73209" y="164320"/>
                    <a:pt x="71622" y="166701"/>
                  </a:cubicBezTo>
                  <a:cubicBezTo>
                    <a:pt x="70034" y="173051"/>
                    <a:pt x="68929" y="179541"/>
                    <a:pt x="66859" y="185751"/>
                  </a:cubicBezTo>
                  <a:cubicBezTo>
                    <a:pt x="66065" y="188132"/>
                    <a:pt x="65168" y="190481"/>
                    <a:pt x="64478" y="192895"/>
                  </a:cubicBezTo>
                  <a:cubicBezTo>
                    <a:pt x="63579" y="196042"/>
                    <a:pt x="63386" y="199412"/>
                    <a:pt x="62097" y="202420"/>
                  </a:cubicBezTo>
                  <a:cubicBezTo>
                    <a:pt x="60970" y="205051"/>
                    <a:pt x="58922" y="207183"/>
                    <a:pt x="57334" y="209564"/>
                  </a:cubicBezTo>
                  <a:cubicBezTo>
                    <a:pt x="56540" y="214326"/>
                    <a:pt x="56000" y="219138"/>
                    <a:pt x="54953" y="223851"/>
                  </a:cubicBezTo>
                  <a:cubicBezTo>
                    <a:pt x="54409" y="226301"/>
                    <a:pt x="53262" y="228581"/>
                    <a:pt x="52572" y="230995"/>
                  </a:cubicBezTo>
                  <a:cubicBezTo>
                    <a:pt x="51673" y="234142"/>
                    <a:pt x="51089" y="237373"/>
                    <a:pt x="50190" y="240520"/>
                  </a:cubicBezTo>
                  <a:cubicBezTo>
                    <a:pt x="49500" y="242934"/>
                    <a:pt x="48353" y="245214"/>
                    <a:pt x="47809" y="247664"/>
                  </a:cubicBezTo>
                  <a:cubicBezTo>
                    <a:pt x="38754" y="288417"/>
                    <a:pt x="53037" y="235000"/>
                    <a:pt x="40665" y="276239"/>
                  </a:cubicBezTo>
                  <a:cubicBezTo>
                    <a:pt x="39725" y="279374"/>
                    <a:pt x="38970" y="282564"/>
                    <a:pt x="38284" y="285764"/>
                  </a:cubicBezTo>
                  <a:cubicBezTo>
                    <a:pt x="36588" y="293679"/>
                    <a:pt x="33522" y="309576"/>
                    <a:pt x="33522" y="309576"/>
                  </a:cubicBezTo>
                  <a:cubicBezTo>
                    <a:pt x="32728" y="319101"/>
                    <a:pt x="32326" y="328667"/>
                    <a:pt x="31140" y="338151"/>
                  </a:cubicBezTo>
                  <a:cubicBezTo>
                    <a:pt x="29942" y="347733"/>
                    <a:pt x="27339" y="357118"/>
                    <a:pt x="26378" y="366726"/>
                  </a:cubicBezTo>
                  <a:cubicBezTo>
                    <a:pt x="22439" y="406123"/>
                    <a:pt x="25829" y="375607"/>
                    <a:pt x="21615" y="407208"/>
                  </a:cubicBezTo>
                  <a:cubicBezTo>
                    <a:pt x="13928" y="464856"/>
                    <a:pt x="25931" y="381321"/>
                    <a:pt x="14472" y="450070"/>
                  </a:cubicBezTo>
                  <a:cubicBezTo>
                    <a:pt x="10240" y="475462"/>
                    <a:pt x="15734" y="461832"/>
                    <a:pt x="7328" y="478645"/>
                  </a:cubicBezTo>
                  <a:cubicBezTo>
                    <a:pt x="6534" y="485789"/>
                    <a:pt x="6040" y="492972"/>
                    <a:pt x="4947" y="500076"/>
                  </a:cubicBezTo>
                  <a:cubicBezTo>
                    <a:pt x="4449" y="503311"/>
                    <a:pt x="2908" y="506346"/>
                    <a:pt x="2565" y="509601"/>
                  </a:cubicBezTo>
                  <a:cubicBezTo>
                    <a:pt x="1316" y="521468"/>
                    <a:pt x="978" y="533414"/>
                    <a:pt x="184" y="545320"/>
                  </a:cubicBezTo>
                  <a:cubicBezTo>
                    <a:pt x="196" y="545654"/>
                    <a:pt x="-1840" y="610326"/>
                    <a:pt x="7328" y="628664"/>
                  </a:cubicBezTo>
                  <a:cubicBezTo>
                    <a:pt x="13370" y="640749"/>
                    <a:pt x="10121" y="635236"/>
                    <a:pt x="16853" y="645333"/>
                  </a:cubicBezTo>
                  <a:cubicBezTo>
                    <a:pt x="17647" y="648508"/>
                    <a:pt x="18085" y="651794"/>
                    <a:pt x="19234" y="654858"/>
                  </a:cubicBezTo>
                  <a:cubicBezTo>
                    <a:pt x="25103" y="670509"/>
                    <a:pt x="33864" y="674250"/>
                    <a:pt x="47809" y="688195"/>
                  </a:cubicBezTo>
                  <a:cubicBezTo>
                    <a:pt x="54051" y="694437"/>
                    <a:pt x="59108" y="700019"/>
                    <a:pt x="66859" y="704864"/>
                  </a:cubicBezTo>
                  <a:cubicBezTo>
                    <a:pt x="75293" y="710135"/>
                    <a:pt x="83983" y="715070"/>
                    <a:pt x="93053" y="719151"/>
                  </a:cubicBezTo>
                  <a:cubicBezTo>
                    <a:pt x="99920" y="722241"/>
                    <a:pt x="107393" y="723762"/>
                    <a:pt x="114484" y="726295"/>
                  </a:cubicBezTo>
                  <a:cubicBezTo>
                    <a:pt x="118509" y="727733"/>
                    <a:pt x="122567" y="729146"/>
                    <a:pt x="126390" y="731058"/>
                  </a:cubicBezTo>
                  <a:cubicBezTo>
                    <a:pt x="128950" y="732338"/>
                    <a:pt x="130877" y="734757"/>
                    <a:pt x="133534" y="735820"/>
                  </a:cubicBezTo>
                  <a:cubicBezTo>
                    <a:pt x="138899" y="737966"/>
                    <a:pt x="144693" y="738843"/>
                    <a:pt x="150203" y="740583"/>
                  </a:cubicBezTo>
                  <a:cubicBezTo>
                    <a:pt x="159777" y="743607"/>
                    <a:pt x="169204" y="747085"/>
                    <a:pt x="178778" y="750108"/>
                  </a:cubicBezTo>
                  <a:cubicBezTo>
                    <a:pt x="198872" y="756453"/>
                    <a:pt x="189683" y="753081"/>
                    <a:pt x="204972" y="757251"/>
                  </a:cubicBezTo>
                  <a:cubicBezTo>
                    <a:pt x="210547" y="758771"/>
                    <a:pt x="216084" y="760426"/>
                    <a:pt x="221640" y="762014"/>
                  </a:cubicBezTo>
                  <a:cubicBezTo>
                    <a:pt x="245138" y="777677"/>
                    <a:pt x="207611" y="753779"/>
                    <a:pt x="274028" y="778683"/>
                  </a:cubicBezTo>
                  <a:lnTo>
                    <a:pt x="293078" y="785826"/>
                  </a:lnTo>
                  <a:cubicBezTo>
                    <a:pt x="295437" y="786684"/>
                    <a:pt x="297928" y="787188"/>
                    <a:pt x="300222" y="788208"/>
                  </a:cubicBezTo>
                  <a:cubicBezTo>
                    <a:pt x="305087" y="790370"/>
                    <a:pt x="309821" y="792827"/>
                    <a:pt x="314509" y="795351"/>
                  </a:cubicBezTo>
                  <a:cubicBezTo>
                    <a:pt x="320144" y="798385"/>
                    <a:pt x="325368" y="802194"/>
                    <a:pt x="331178" y="804876"/>
                  </a:cubicBezTo>
                  <a:cubicBezTo>
                    <a:pt x="335736" y="806980"/>
                    <a:pt x="340747" y="807923"/>
                    <a:pt x="345465" y="809639"/>
                  </a:cubicBezTo>
                  <a:cubicBezTo>
                    <a:pt x="349482" y="811100"/>
                    <a:pt x="353370" y="812900"/>
                    <a:pt x="357372" y="814401"/>
                  </a:cubicBezTo>
                  <a:cubicBezTo>
                    <a:pt x="359722" y="815282"/>
                    <a:pt x="362165" y="815902"/>
                    <a:pt x="364515" y="816783"/>
                  </a:cubicBezTo>
                  <a:cubicBezTo>
                    <a:pt x="368517" y="818284"/>
                    <a:pt x="372328" y="820317"/>
                    <a:pt x="376422" y="821545"/>
                  </a:cubicBezTo>
                  <a:cubicBezTo>
                    <a:pt x="380299" y="822708"/>
                    <a:pt x="384377" y="823048"/>
                    <a:pt x="388328" y="823926"/>
                  </a:cubicBezTo>
                  <a:cubicBezTo>
                    <a:pt x="391523" y="824636"/>
                    <a:pt x="394678" y="825514"/>
                    <a:pt x="397853" y="826308"/>
                  </a:cubicBezTo>
                  <a:cubicBezTo>
                    <a:pt x="400234" y="827895"/>
                    <a:pt x="402256" y="830248"/>
                    <a:pt x="404997" y="831070"/>
                  </a:cubicBezTo>
                  <a:cubicBezTo>
                    <a:pt x="410373" y="832683"/>
                    <a:pt x="416118" y="832597"/>
                    <a:pt x="421665" y="833451"/>
                  </a:cubicBezTo>
                  <a:cubicBezTo>
                    <a:pt x="426437" y="834185"/>
                    <a:pt x="431248" y="834747"/>
                    <a:pt x="435953" y="835833"/>
                  </a:cubicBezTo>
                  <a:cubicBezTo>
                    <a:pt x="441584" y="837132"/>
                    <a:pt x="447016" y="839194"/>
                    <a:pt x="452622" y="840595"/>
                  </a:cubicBezTo>
                  <a:cubicBezTo>
                    <a:pt x="463528" y="843321"/>
                    <a:pt x="472015" y="843912"/>
                    <a:pt x="483578" y="845358"/>
                  </a:cubicBezTo>
                  <a:lnTo>
                    <a:pt x="571684" y="842976"/>
                  </a:lnTo>
                  <a:cubicBezTo>
                    <a:pt x="577291" y="842721"/>
                    <a:pt x="582772" y="841193"/>
                    <a:pt x="588353" y="840595"/>
                  </a:cubicBezTo>
                  <a:cubicBezTo>
                    <a:pt x="605002" y="838811"/>
                    <a:pt x="638359" y="835833"/>
                    <a:pt x="638359" y="835833"/>
                  </a:cubicBezTo>
                  <a:lnTo>
                    <a:pt x="764565" y="838214"/>
                  </a:lnTo>
                  <a:cubicBezTo>
                    <a:pt x="778077" y="838600"/>
                    <a:pt x="791626" y="838984"/>
                    <a:pt x="805047" y="840595"/>
                  </a:cubicBezTo>
                  <a:cubicBezTo>
                    <a:pt x="811546" y="841375"/>
                    <a:pt x="817612" y="844474"/>
                    <a:pt x="824097" y="845358"/>
                  </a:cubicBezTo>
                  <a:cubicBezTo>
                    <a:pt x="835135" y="846863"/>
                    <a:pt x="846322" y="846945"/>
                    <a:pt x="857434" y="847739"/>
                  </a:cubicBezTo>
                  <a:cubicBezTo>
                    <a:pt x="897887" y="855830"/>
                    <a:pt x="881176" y="852887"/>
                    <a:pt x="907440" y="857264"/>
                  </a:cubicBezTo>
                  <a:lnTo>
                    <a:pt x="969353" y="854883"/>
                  </a:lnTo>
                  <a:cubicBezTo>
                    <a:pt x="973061" y="854671"/>
                    <a:pt x="1005094" y="850831"/>
                    <a:pt x="1009834" y="850120"/>
                  </a:cubicBezTo>
                  <a:cubicBezTo>
                    <a:pt x="1019384" y="848688"/>
                    <a:pt x="1028884" y="846946"/>
                    <a:pt x="1038409" y="845358"/>
                  </a:cubicBezTo>
                  <a:lnTo>
                    <a:pt x="1052697" y="842976"/>
                  </a:lnTo>
                  <a:cubicBezTo>
                    <a:pt x="1062548" y="838051"/>
                    <a:pt x="1064743" y="836392"/>
                    <a:pt x="1076509" y="833451"/>
                  </a:cubicBezTo>
                  <a:cubicBezTo>
                    <a:pt x="1081193" y="832280"/>
                    <a:pt x="1086076" y="832082"/>
                    <a:pt x="1090797" y="831070"/>
                  </a:cubicBezTo>
                  <a:cubicBezTo>
                    <a:pt x="1097197" y="829699"/>
                    <a:pt x="1103457" y="827728"/>
                    <a:pt x="1109847" y="826308"/>
                  </a:cubicBezTo>
                  <a:cubicBezTo>
                    <a:pt x="1117749" y="824552"/>
                    <a:pt x="1125722" y="823133"/>
                    <a:pt x="1133659" y="821545"/>
                  </a:cubicBezTo>
                  <a:cubicBezTo>
                    <a:pt x="1142455" y="817775"/>
                    <a:pt x="1151460" y="814302"/>
                    <a:pt x="1159853" y="809639"/>
                  </a:cubicBezTo>
                  <a:cubicBezTo>
                    <a:pt x="1163899" y="807391"/>
                    <a:pt x="1167790" y="804876"/>
                    <a:pt x="1171759" y="802495"/>
                  </a:cubicBezTo>
                  <a:cubicBezTo>
                    <a:pt x="1173347" y="800114"/>
                    <a:pt x="1174659" y="797524"/>
                    <a:pt x="1176522" y="795351"/>
                  </a:cubicBezTo>
                  <a:cubicBezTo>
                    <a:pt x="1179444" y="791942"/>
                    <a:pt x="1182668" y="788783"/>
                    <a:pt x="1186047" y="785826"/>
                  </a:cubicBezTo>
                  <a:cubicBezTo>
                    <a:pt x="1192394" y="780273"/>
                    <a:pt x="1203458" y="773639"/>
                    <a:pt x="1209859" y="769158"/>
                  </a:cubicBezTo>
                  <a:cubicBezTo>
                    <a:pt x="1226459" y="757537"/>
                    <a:pt x="1213971" y="764087"/>
                    <a:pt x="1238434" y="750108"/>
                  </a:cubicBezTo>
                  <a:cubicBezTo>
                    <a:pt x="1248609" y="744293"/>
                    <a:pt x="1259308" y="739414"/>
                    <a:pt x="1269390" y="733439"/>
                  </a:cubicBezTo>
                  <a:cubicBezTo>
                    <a:pt x="1280755" y="726704"/>
                    <a:pt x="1291637" y="719185"/>
                    <a:pt x="1302728" y="712008"/>
                  </a:cubicBezTo>
                  <a:cubicBezTo>
                    <a:pt x="1305131" y="710453"/>
                    <a:pt x="1307582" y="708962"/>
                    <a:pt x="1309872" y="707245"/>
                  </a:cubicBezTo>
                  <a:cubicBezTo>
                    <a:pt x="1313047" y="704864"/>
                    <a:pt x="1316410" y="702714"/>
                    <a:pt x="1319397" y="700101"/>
                  </a:cubicBezTo>
                  <a:cubicBezTo>
                    <a:pt x="1322776" y="697144"/>
                    <a:pt x="1325416" y="693381"/>
                    <a:pt x="1328922" y="690576"/>
                  </a:cubicBezTo>
                  <a:cubicBezTo>
                    <a:pt x="1349138" y="674403"/>
                    <a:pt x="1339997" y="688241"/>
                    <a:pt x="1359878" y="664383"/>
                  </a:cubicBezTo>
                  <a:cubicBezTo>
                    <a:pt x="1363847" y="659620"/>
                    <a:pt x="1368229" y="655174"/>
                    <a:pt x="1371784" y="650095"/>
                  </a:cubicBezTo>
                  <a:cubicBezTo>
                    <a:pt x="1382357" y="634990"/>
                    <a:pt x="1369941" y="644974"/>
                    <a:pt x="1383690" y="635808"/>
                  </a:cubicBezTo>
                  <a:cubicBezTo>
                    <a:pt x="1384484" y="632633"/>
                    <a:pt x="1384743" y="629274"/>
                    <a:pt x="1386072" y="626283"/>
                  </a:cubicBezTo>
                  <a:cubicBezTo>
                    <a:pt x="1387952" y="622053"/>
                    <a:pt x="1391049" y="618467"/>
                    <a:pt x="1393215" y="614376"/>
                  </a:cubicBezTo>
                  <a:cubicBezTo>
                    <a:pt x="1398198" y="604964"/>
                    <a:pt x="1402740" y="595326"/>
                    <a:pt x="1407503" y="585801"/>
                  </a:cubicBezTo>
                  <a:lnTo>
                    <a:pt x="1407503" y="585801"/>
                  </a:lnTo>
                  <a:cubicBezTo>
                    <a:pt x="1411203" y="576551"/>
                    <a:pt x="1417711" y="560954"/>
                    <a:pt x="1419409" y="552464"/>
                  </a:cubicBezTo>
                  <a:cubicBezTo>
                    <a:pt x="1421447" y="542275"/>
                    <a:pt x="1422157" y="536161"/>
                    <a:pt x="1426553" y="526270"/>
                  </a:cubicBezTo>
                  <a:cubicBezTo>
                    <a:pt x="1427715" y="523655"/>
                    <a:pt x="1429728" y="521507"/>
                    <a:pt x="1431315" y="519126"/>
                  </a:cubicBezTo>
                  <a:cubicBezTo>
                    <a:pt x="1432109" y="510395"/>
                    <a:pt x="1432779" y="501652"/>
                    <a:pt x="1433697" y="492933"/>
                  </a:cubicBezTo>
                  <a:cubicBezTo>
                    <a:pt x="1434367" y="486569"/>
                    <a:pt x="1436078" y="480282"/>
                    <a:pt x="1436078" y="473883"/>
                  </a:cubicBezTo>
                  <a:cubicBezTo>
                    <a:pt x="1436078" y="459573"/>
                    <a:pt x="1434378" y="445313"/>
                    <a:pt x="1433697" y="431020"/>
                  </a:cubicBezTo>
                  <a:cubicBezTo>
                    <a:pt x="1432790" y="411975"/>
                    <a:pt x="1432724" y="392884"/>
                    <a:pt x="1431315" y="373870"/>
                  </a:cubicBezTo>
                  <a:cubicBezTo>
                    <a:pt x="1431130" y="371367"/>
                    <a:pt x="1429624" y="369140"/>
                    <a:pt x="1428934" y="366726"/>
                  </a:cubicBezTo>
                  <a:cubicBezTo>
                    <a:pt x="1428035" y="363579"/>
                    <a:pt x="1428597" y="359757"/>
                    <a:pt x="1426553" y="357201"/>
                  </a:cubicBezTo>
                  <a:cubicBezTo>
                    <a:pt x="1424985" y="355241"/>
                    <a:pt x="1421790" y="355614"/>
                    <a:pt x="1419409" y="354820"/>
                  </a:cubicBezTo>
                  <a:cubicBezTo>
                    <a:pt x="1393215" y="356408"/>
                    <a:pt x="1366820" y="355973"/>
                    <a:pt x="1340828" y="359583"/>
                  </a:cubicBezTo>
                  <a:cubicBezTo>
                    <a:pt x="1337493" y="360046"/>
                    <a:pt x="1336696" y="365220"/>
                    <a:pt x="1333684" y="366726"/>
                  </a:cubicBezTo>
                  <a:cubicBezTo>
                    <a:pt x="1326949" y="370093"/>
                    <a:pt x="1312253" y="373870"/>
                    <a:pt x="1312253" y="373870"/>
                  </a:cubicBezTo>
                  <a:cubicBezTo>
                    <a:pt x="1301140" y="373076"/>
                    <a:pt x="1290056" y="371489"/>
                    <a:pt x="1278915" y="371489"/>
                  </a:cubicBezTo>
                  <a:cubicBezTo>
                    <a:pt x="1251177" y="371489"/>
                    <a:pt x="1234388" y="374788"/>
                    <a:pt x="1207478" y="378633"/>
                  </a:cubicBezTo>
                  <a:cubicBezTo>
                    <a:pt x="1203509" y="381014"/>
                    <a:pt x="1199712" y="383706"/>
                    <a:pt x="1195572" y="385776"/>
                  </a:cubicBezTo>
                  <a:cubicBezTo>
                    <a:pt x="1193327" y="386899"/>
                    <a:pt x="1190388" y="386590"/>
                    <a:pt x="1188428" y="388158"/>
                  </a:cubicBezTo>
                  <a:cubicBezTo>
                    <a:pt x="1186193" y="389946"/>
                    <a:pt x="1185689" y="393277"/>
                    <a:pt x="1183665" y="395301"/>
                  </a:cubicBezTo>
                  <a:cubicBezTo>
                    <a:pt x="1181641" y="397325"/>
                    <a:pt x="1179042" y="398707"/>
                    <a:pt x="1176522" y="400064"/>
                  </a:cubicBezTo>
                  <a:cubicBezTo>
                    <a:pt x="1168708" y="404271"/>
                    <a:pt x="1161128" y="409164"/>
                    <a:pt x="1152709" y="411970"/>
                  </a:cubicBezTo>
                  <a:cubicBezTo>
                    <a:pt x="1145519" y="414366"/>
                    <a:pt x="1141069" y="415694"/>
                    <a:pt x="1133659" y="419114"/>
                  </a:cubicBezTo>
                  <a:cubicBezTo>
                    <a:pt x="1127213" y="422089"/>
                    <a:pt x="1120289" y="424379"/>
                    <a:pt x="1114609" y="428639"/>
                  </a:cubicBezTo>
                  <a:cubicBezTo>
                    <a:pt x="1111434" y="431020"/>
                    <a:pt x="1108335" y="433507"/>
                    <a:pt x="1105084" y="435783"/>
                  </a:cubicBezTo>
                  <a:cubicBezTo>
                    <a:pt x="1100395" y="439065"/>
                    <a:pt x="1094845" y="441261"/>
                    <a:pt x="1090797" y="445308"/>
                  </a:cubicBezTo>
                  <a:cubicBezTo>
                    <a:pt x="1088416" y="447689"/>
                    <a:pt x="1086347" y="450431"/>
                    <a:pt x="1083653" y="452451"/>
                  </a:cubicBezTo>
                  <a:cubicBezTo>
                    <a:pt x="1079950" y="455228"/>
                    <a:pt x="1075672" y="457142"/>
                    <a:pt x="1071747" y="459595"/>
                  </a:cubicBezTo>
                  <a:cubicBezTo>
                    <a:pt x="1069320" y="461112"/>
                    <a:pt x="1066984" y="462770"/>
                    <a:pt x="1064603" y="464358"/>
                  </a:cubicBezTo>
                  <a:cubicBezTo>
                    <a:pt x="1063015" y="466739"/>
                    <a:pt x="1061557" y="469212"/>
                    <a:pt x="1059840" y="471501"/>
                  </a:cubicBezTo>
                  <a:cubicBezTo>
                    <a:pt x="1056790" y="475567"/>
                    <a:pt x="1053909" y="479814"/>
                    <a:pt x="1050315" y="483408"/>
                  </a:cubicBezTo>
                  <a:cubicBezTo>
                    <a:pt x="1037542" y="496182"/>
                    <a:pt x="1009428" y="489946"/>
                    <a:pt x="997928" y="490551"/>
                  </a:cubicBezTo>
                  <a:cubicBezTo>
                    <a:pt x="994753" y="491345"/>
                    <a:pt x="991550" y="492034"/>
                    <a:pt x="988403" y="492933"/>
                  </a:cubicBezTo>
                  <a:cubicBezTo>
                    <a:pt x="985989" y="493623"/>
                    <a:pt x="983762" y="495507"/>
                    <a:pt x="981259" y="495314"/>
                  </a:cubicBezTo>
                  <a:cubicBezTo>
                    <a:pt x="973188" y="494693"/>
                    <a:pt x="965384" y="492139"/>
                    <a:pt x="957447" y="490551"/>
                  </a:cubicBezTo>
                  <a:cubicBezTo>
                    <a:pt x="955859" y="479439"/>
                    <a:pt x="956233" y="467863"/>
                    <a:pt x="952684" y="457214"/>
                  </a:cubicBezTo>
                  <a:cubicBezTo>
                    <a:pt x="951890" y="454833"/>
                    <a:pt x="951871" y="452030"/>
                    <a:pt x="950303" y="450070"/>
                  </a:cubicBezTo>
                  <a:cubicBezTo>
                    <a:pt x="935926" y="432098"/>
                    <a:pt x="927607" y="429698"/>
                    <a:pt x="907440" y="416733"/>
                  </a:cubicBezTo>
                  <a:cubicBezTo>
                    <a:pt x="894125" y="408173"/>
                    <a:pt x="899100" y="409756"/>
                    <a:pt x="876484" y="400064"/>
                  </a:cubicBezTo>
                  <a:cubicBezTo>
                    <a:pt x="870008" y="397289"/>
                    <a:pt x="852105" y="395826"/>
                    <a:pt x="847909" y="395301"/>
                  </a:cubicBezTo>
                  <a:cubicBezTo>
                    <a:pt x="829653" y="396095"/>
                    <a:pt x="811293" y="395588"/>
                    <a:pt x="793140" y="397683"/>
                  </a:cubicBezTo>
                  <a:cubicBezTo>
                    <a:pt x="790297" y="398011"/>
                    <a:pt x="788326" y="400782"/>
                    <a:pt x="785997" y="402445"/>
                  </a:cubicBezTo>
                  <a:cubicBezTo>
                    <a:pt x="780876" y="406103"/>
                    <a:pt x="774948" y="411140"/>
                    <a:pt x="769328" y="414351"/>
                  </a:cubicBezTo>
                  <a:cubicBezTo>
                    <a:pt x="766246" y="416112"/>
                    <a:pt x="762978" y="417526"/>
                    <a:pt x="759803" y="419114"/>
                  </a:cubicBezTo>
                  <a:cubicBezTo>
                    <a:pt x="751071" y="432212"/>
                    <a:pt x="759803" y="421098"/>
                    <a:pt x="747897" y="431020"/>
                  </a:cubicBezTo>
                  <a:cubicBezTo>
                    <a:pt x="745310" y="433176"/>
                    <a:pt x="743411" y="436096"/>
                    <a:pt x="740753" y="438164"/>
                  </a:cubicBezTo>
                  <a:cubicBezTo>
                    <a:pt x="736235" y="441678"/>
                    <a:pt x="730512" y="443641"/>
                    <a:pt x="726465" y="447689"/>
                  </a:cubicBezTo>
                  <a:cubicBezTo>
                    <a:pt x="717547" y="456608"/>
                    <a:pt x="722517" y="453768"/>
                    <a:pt x="712178" y="457214"/>
                  </a:cubicBezTo>
                  <a:cubicBezTo>
                    <a:pt x="709003" y="461183"/>
                    <a:pt x="705472" y="464891"/>
                    <a:pt x="702653" y="469120"/>
                  </a:cubicBezTo>
                  <a:cubicBezTo>
                    <a:pt x="700684" y="472074"/>
                    <a:pt x="700162" y="475918"/>
                    <a:pt x="697890" y="478645"/>
                  </a:cubicBezTo>
                  <a:cubicBezTo>
                    <a:pt x="696058" y="480844"/>
                    <a:pt x="693128" y="481820"/>
                    <a:pt x="690747" y="483408"/>
                  </a:cubicBezTo>
                  <a:cubicBezTo>
                    <a:pt x="688830" y="491075"/>
                    <a:pt x="688391" y="495756"/>
                    <a:pt x="683603" y="502458"/>
                  </a:cubicBezTo>
                  <a:cubicBezTo>
                    <a:pt x="674820" y="514754"/>
                    <a:pt x="678000" y="504139"/>
                    <a:pt x="671697" y="516745"/>
                  </a:cubicBezTo>
                  <a:cubicBezTo>
                    <a:pt x="666210" y="527720"/>
                    <a:pt x="672869" y="529858"/>
                    <a:pt x="659790" y="542939"/>
                  </a:cubicBezTo>
                  <a:cubicBezTo>
                    <a:pt x="657409" y="545320"/>
                    <a:pt x="654803" y="547496"/>
                    <a:pt x="652647" y="550083"/>
                  </a:cubicBezTo>
                  <a:cubicBezTo>
                    <a:pt x="644362" y="560024"/>
                    <a:pt x="652466" y="555698"/>
                    <a:pt x="640740" y="559608"/>
                  </a:cubicBezTo>
                  <a:cubicBezTo>
                    <a:pt x="638359" y="562783"/>
                    <a:pt x="636210" y="566146"/>
                    <a:pt x="633597" y="569133"/>
                  </a:cubicBezTo>
                  <a:cubicBezTo>
                    <a:pt x="630640" y="572512"/>
                    <a:pt x="626452" y="574850"/>
                    <a:pt x="624072" y="578658"/>
                  </a:cubicBezTo>
                  <a:cubicBezTo>
                    <a:pt x="622337" y="581433"/>
                    <a:pt x="623567" y="585502"/>
                    <a:pt x="621690" y="588183"/>
                  </a:cubicBezTo>
                  <a:cubicBezTo>
                    <a:pt x="606927" y="609272"/>
                    <a:pt x="611417" y="596075"/>
                    <a:pt x="597878" y="609614"/>
                  </a:cubicBezTo>
                  <a:cubicBezTo>
                    <a:pt x="595072" y="612420"/>
                    <a:pt x="593115" y="615964"/>
                    <a:pt x="590734" y="619139"/>
                  </a:cubicBezTo>
                  <a:cubicBezTo>
                    <a:pt x="589147" y="623901"/>
                    <a:pt x="588757" y="629249"/>
                    <a:pt x="585972" y="633426"/>
                  </a:cubicBezTo>
                  <a:cubicBezTo>
                    <a:pt x="579007" y="643872"/>
                    <a:pt x="582926" y="638280"/>
                    <a:pt x="574065" y="650095"/>
                  </a:cubicBezTo>
                  <a:cubicBezTo>
                    <a:pt x="568365" y="667197"/>
                    <a:pt x="576718" y="644880"/>
                    <a:pt x="562159" y="669145"/>
                  </a:cubicBezTo>
                  <a:cubicBezTo>
                    <a:pt x="559960" y="672810"/>
                    <a:pt x="559309" y="677228"/>
                    <a:pt x="557397" y="681051"/>
                  </a:cubicBezTo>
                  <a:cubicBezTo>
                    <a:pt x="556117" y="683611"/>
                    <a:pt x="554222" y="685814"/>
                    <a:pt x="552634" y="688195"/>
                  </a:cubicBezTo>
                  <a:cubicBezTo>
                    <a:pt x="550747" y="693858"/>
                    <a:pt x="548869" y="698883"/>
                    <a:pt x="547872" y="704864"/>
                  </a:cubicBezTo>
                  <a:cubicBezTo>
                    <a:pt x="546820" y="711176"/>
                    <a:pt x="548138" y="718088"/>
                    <a:pt x="545490" y="723914"/>
                  </a:cubicBezTo>
                  <a:cubicBezTo>
                    <a:pt x="543848" y="727527"/>
                    <a:pt x="539195" y="728751"/>
                    <a:pt x="535965" y="731058"/>
                  </a:cubicBezTo>
                  <a:cubicBezTo>
                    <a:pt x="527888" y="736828"/>
                    <a:pt x="530524" y="735253"/>
                    <a:pt x="521678" y="738201"/>
                  </a:cubicBezTo>
                  <a:cubicBezTo>
                    <a:pt x="520090" y="740582"/>
                    <a:pt x="519244" y="743681"/>
                    <a:pt x="516915" y="745345"/>
                  </a:cubicBezTo>
                  <a:cubicBezTo>
                    <a:pt x="512085" y="748795"/>
                    <a:pt x="501412" y="751007"/>
                    <a:pt x="495484" y="752489"/>
                  </a:cubicBezTo>
                  <a:cubicBezTo>
                    <a:pt x="480403" y="751695"/>
                    <a:pt x="465215" y="752061"/>
                    <a:pt x="450240" y="750108"/>
                  </a:cubicBezTo>
                  <a:cubicBezTo>
                    <a:pt x="446827" y="749663"/>
                    <a:pt x="436678" y="742802"/>
                    <a:pt x="433572" y="740583"/>
                  </a:cubicBezTo>
                  <a:cubicBezTo>
                    <a:pt x="410814" y="724327"/>
                    <a:pt x="436892" y="741459"/>
                    <a:pt x="414522" y="728676"/>
                  </a:cubicBezTo>
                  <a:cubicBezTo>
                    <a:pt x="412037" y="727256"/>
                    <a:pt x="410058" y="724919"/>
                    <a:pt x="407378" y="723914"/>
                  </a:cubicBezTo>
                  <a:cubicBezTo>
                    <a:pt x="403588" y="722493"/>
                    <a:pt x="399423" y="722411"/>
                    <a:pt x="395472" y="721533"/>
                  </a:cubicBezTo>
                  <a:cubicBezTo>
                    <a:pt x="392277" y="720823"/>
                    <a:pt x="389082" y="720091"/>
                    <a:pt x="385947" y="719151"/>
                  </a:cubicBezTo>
                  <a:cubicBezTo>
                    <a:pt x="381139" y="717708"/>
                    <a:pt x="376446" y="715901"/>
                    <a:pt x="371659" y="714389"/>
                  </a:cubicBezTo>
                  <a:lnTo>
                    <a:pt x="340703" y="704864"/>
                  </a:lnTo>
                  <a:cubicBezTo>
                    <a:pt x="333527" y="702581"/>
                    <a:pt x="326792" y="698106"/>
                    <a:pt x="319272" y="697720"/>
                  </a:cubicBezTo>
                  <a:lnTo>
                    <a:pt x="226403" y="692958"/>
                  </a:lnTo>
                  <a:cubicBezTo>
                    <a:pt x="218465" y="688195"/>
                    <a:pt x="205517" y="687452"/>
                    <a:pt x="202590" y="678670"/>
                  </a:cubicBezTo>
                  <a:cubicBezTo>
                    <a:pt x="201796" y="676289"/>
                    <a:pt x="201601" y="673615"/>
                    <a:pt x="200209" y="671526"/>
                  </a:cubicBezTo>
                  <a:cubicBezTo>
                    <a:pt x="193428" y="661354"/>
                    <a:pt x="192024" y="666666"/>
                    <a:pt x="183540" y="657239"/>
                  </a:cubicBezTo>
                  <a:cubicBezTo>
                    <a:pt x="178972" y="652164"/>
                    <a:pt x="175958" y="645855"/>
                    <a:pt x="171634" y="640570"/>
                  </a:cubicBezTo>
                  <a:cubicBezTo>
                    <a:pt x="168791" y="637095"/>
                    <a:pt x="165284" y="634220"/>
                    <a:pt x="162109" y="631045"/>
                  </a:cubicBezTo>
                  <a:cubicBezTo>
                    <a:pt x="156442" y="614043"/>
                    <a:pt x="160132" y="620935"/>
                    <a:pt x="152584" y="609614"/>
                  </a:cubicBezTo>
                  <a:lnTo>
                    <a:pt x="147822" y="590564"/>
                  </a:lnTo>
                  <a:lnTo>
                    <a:pt x="145440" y="581039"/>
                  </a:lnTo>
                  <a:cubicBezTo>
                    <a:pt x="146234" y="570720"/>
                    <a:pt x="145915" y="560255"/>
                    <a:pt x="147822" y="550083"/>
                  </a:cubicBezTo>
                  <a:cubicBezTo>
                    <a:pt x="148349" y="547270"/>
                    <a:pt x="150349" y="544727"/>
                    <a:pt x="152584" y="542939"/>
                  </a:cubicBezTo>
                  <a:cubicBezTo>
                    <a:pt x="154544" y="541371"/>
                    <a:pt x="157314" y="541248"/>
                    <a:pt x="159728" y="540558"/>
                  </a:cubicBezTo>
                  <a:cubicBezTo>
                    <a:pt x="176678" y="535715"/>
                    <a:pt x="177505" y="537587"/>
                    <a:pt x="202590" y="535795"/>
                  </a:cubicBezTo>
                  <a:cubicBezTo>
                    <a:pt x="205640" y="535032"/>
                    <a:pt x="215844" y="532741"/>
                    <a:pt x="219259" y="531033"/>
                  </a:cubicBezTo>
                  <a:cubicBezTo>
                    <a:pt x="221819" y="529753"/>
                    <a:pt x="223604" y="526870"/>
                    <a:pt x="226403" y="526270"/>
                  </a:cubicBezTo>
                  <a:cubicBezTo>
                    <a:pt x="234976" y="524433"/>
                    <a:pt x="243866" y="524683"/>
                    <a:pt x="252597" y="523889"/>
                  </a:cubicBezTo>
                  <a:cubicBezTo>
                    <a:pt x="255772" y="522301"/>
                    <a:pt x="258754" y="520249"/>
                    <a:pt x="262122" y="519126"/>
                  </a:cubicBezTo>
                  <a:cubicBezTo>
                    <a:pt x="265962" y="517846"/>
                    <a:pt x="270408" y="518555"/>
                    <a:pt x="274028" y="516745"/>
                  </a:cubicBezTo>
                  <a:cubicBezTo>
                    <a:pt x="278612" y="514453"/>
                    <a:pt x="283199" y="506561"/>
                    <a:pt x="285934" y="502458"/>
                  </a:cubicBezTo>
                  <a:cubicBezTo>
                    <a:pt x="291052" y="487103"/>
                    <a:pt x="286709" y="501795"/>
                    <a:pt x="290697" y="473883"/>
                  </a:cubicBezTo>
                  <a:cubicBezTo>
                    <a:pt x="291269" y="469876"/>
                    <a:pt x="292284" y="465945"/>
                    <a:pt x="293078" y="461976"/>
                  </a:cubicBezTo>
                  <a:cubicBezTo>
                    <a:pt x="292284" y="456420"/>
                    <a:pt x="292310" y="450684"/>
                    <a:pt x="290697" y="445308"/>
                  </a:cubicBezTo>
                  <a:cubicBezTo>
                    <a:pt x="289875" y="442567"/>
                    <a:pt x="287214" y="440724"/>
                    <a:pt x="285934" y="438164"/>
                  </a:cubicBezTo>
                  <a:cubicBezTo>
                    <a:pt x="284811" y="435919"/>
                    <a:pt x="284347" y="433401"/>
                    <a:pt x="283553" y="431020"/>
                  </a:cubicBezTo>
                  <a:cubicBezTo>
                    <a:pt x="282759" y="423083"/>
                    <a:pt x="282226" y="415115"/>
                    <a:pt x="281172" y="407208"/>
                  </a:cubicBezTo>
                  <a:cubicBezTo>
                    <a:pt x="280637" y="403196"/>
                    <a:pt x="280600" y="398921"/>
                    <a:pt x="278790" y="395301"/>
                  </a:cubicBezTo>
                  <a:cubicBezTo>
                    <a:pt x="277284" y="392289"/>
                    <a:pt x="274028" y="390539"/>
                    <a:pt x="271647" y="388158"/>
                  </a:cubicBezTo>
                  <a:cubicBezTo>
                    <a:pt x="270853" y="385777"/>
                    <a:pt x="271308" y="382473"/>
                    <a:pt x="269265" y="381014"/>
                  </a:cubicBezTo>
                  <a:cubicBezTo>
                    <a:pt x="265180" y="378096"/>
                    <a:pt x="259740" y="377839"/>
                    <a:pt x="254978" y="376251"/>
                  </a:cubicBezTo>
                  <a:cubicBezTo>
                    <a:pt x="252597" y="375457"/>
                    <a:pt x="250248" y="374560"/>
                    <a:pt x="247834" y="373870"/>
                  </a:cubicBezTo>
                  <a:cubicBezTo>
                    <a:pt x="236722" y="370695"/>
                    <a:pt x="225461" y="368000"/>
                    <a:pt x="214497" y="364345"/>
                  </a:cubicBezTo>
                  <a:cubicBezTo>
                    <a:pt x="208762" y="362433"/>
                    <a:pt x="203384" y="359582"/>
                    <a:pt x="197828" y="357201"/>
                  </a:cubicBezTo>
                  <a:cubicBezTo>
                    <a:pt x="197034" y="354820"/>
                    <a:pt x="195447" y="352568"/>
                    <a:pt x="195447" y="350058"/>
                  </a:cubicBezTo>
                  <a:cubicBezTo>
                    <a:pt x="195447" y="343313"/>
                    <a:pt x="198125" y="331159"/>
                    <a:pt x="200209" y="323864"/>
                  </a:cubicBezTo>
                  <a:cubicBezTo>
                    <a:pt x="200899" y="321450"/>
                    <a:pt x="201467" y="318965"/>
                    <a:pt x="202590" y="316720"/>
                  </a:cubicBezTo>
                  <a:cubicBezTo>
                    <a:pt x="204660" y="312580"/>
                    <a:pt x="207353" y="308783"/>
                    <a:pt x="209734" y="304814"/>
                  </a:cubicBezTo>
                  <a:cubicBezTo>
                    <a:pt x="210528" y="300051"/>
                    <a:pt x="212115" y="295354"/>
                    <a:pt x="212115" y="290526"/>
                  </a:cubicBezTo>
                  <a:cubicBezTo>
                    <a:pt x="212115" y="276435"/>
                    <a:pt x="209623" y="263667"/>
                    <a:pt x="207353" y="250045"/>
                  </a:cubicBezTo>
                  <a:cubicBezTo>
                    <a:pt x="208147" y="245283"/>
                    <a:pt x="207773" y="240170"/>
                    <a:pt x="209734" y="235758"/>
                  </a:cubicBezTo>
                  <a:cubicBezTo>
                    <a:pt x="211102" y="232681"/>
                    <a:pt x="214921" y="231354"/>
                    <a:pt x="216878" y="228614"/>
                  </a:cubicBezTo>
                  <a:cubicBezTo>
                    <a:pt x="218941" y="225725"/>
                    <a:pt x="219879" y="222171"/>
                    <a:pt x="221640" y="219089"/>
                  </a:cubicBezTo>
                  <a:cubicBezTo>
                    <a:pt x="223060" y="216604"/>
                    <a:pt x="225032" y="214458"/>
                    <a:pt x="226403" y="211945"/>
                  </a:cubicBezTo>
                  <a:cubicBezTo>
                    <a:pt x="229803" y="205712"/>
                    <a:pt x="235928" y="192895"/>
                    <a:pt x="235928" y="192895"/>
                  </a:cubicBezTo>
                  <a:cubicBezTo>
                    <a:pt x="243358" y="163171"/>
                    <a:pt x="233868" y="200099"/>
                    <a:pt x="240690" y="176226"/>
                  </a:cubicBezTo>
                  <a:cubicBezTo>
                    <a:pt x="242935" y="168368"/>
                    <a:pt x="243814" y="162993"/>
                    <a:pt x="245453" y="154795"/>
                  </a:cubicBezTo>
                  <a:cubicBezTo>
                    <a:pt x="243865" y="144476"/>
                    <a:pt x="243636" y="133855"/>
                    <a:pt x="240690" y="123839"/>
                  </a:cubicBezTo>
                  <a:cubicBezTo>
                    <a:pt x="239570" y="120032"/>
                    <a:pt x="235748" y="117616"/>
                    <a:pt x="233547" y="114314"/>
                  </a:cubicBezTo>
                  <a:cubicBezTo>
                    <a:pt x="211097" y="80638"/>
                    <a:pt x="248426" y="131773"/>
                    <a:pt x="212115" y="83358"/>
                  </a:cubicBezTo>
                  <a:cubicBezTo>
                    <a:pt x="209734" y="80183"/>
                    <a:pt x="208147" y="76214"/>
                    <a:pt x="204972" y="73833"/>
                  </a:cubicBezTo>
                  <a:cubicBezTo>
                    <a:pt x="201797" y="71452"/>
                    <a:pt x="198129" y="69615"/>
                    <a:pt x="195447" y="66689"/>
                  </a:cubicBezTo>
                  <a:cubicBezTo>
                    <a:pt x="189332" y="60018"/>
                    <a:pt x="184296" y="52431"/>
                    <a:pt x="178778" y="45258"/>
                  </a:cubicBezTo>
                  <a:cubicBezTo>
                    <a:pt x="176358" y="42112"/>
                    <a:pt x="174936" y="37935"/>
                    <a:pt x="171634" y="35733"/>
                  </a:cubicBezTo>
                  <a:lnTo>
                    <a:pt x="164490" y="30970"/>
                  </a:lnTo>
                  <a:cubicBezTo>
                    <a:pt x="153573" y="14595"/>
                    <a:pt x="160395" y="18494"/>
                    <a:pt x="147822" y="14301"/>
                  </a:cubicBezTo>
                  <a:cubicBezTo>
                    <a:pt x="142178" y="5837"/>
                    <a:pt x="145440" y="411"/>
                    <a:pt x="143059" y="14"/>
                  </a:cubicBezTo>
                  <a:close/>
                </a:path>
              </a:pathLst>
            </a:custGeom>
            <a:solidFill>
              <a:srgbClr val="8AA7DA">
                <a:alpha val="38824"/>
              </a:srgbClr>
            </a:solid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45" name="TextBox 44">
              <a:extLst>
                <a:ext uri="{FF2B5EF4-FFF2-40B4-BE49-F238E27FC236}">
                  <a16:creationId xmlns:a16="http://schemas.microsoft.com/office/drawing/2014/main" id="{1C0F6C6C-05AF-CBCB-476F-FC57F894FEA8}"/>
                </a:ext>
              </a:extLst>
            </p:cNvPr>
            <p:cNvSpPr txBox="1"/>
            <p:nvPr/>
          </p:nvSpPr>
          <p:spPr>
            <a:xfrm>
              <a:off x="7121707" y="5800659"/>
              <a:ext cx="4315462" cy="646331"/>
            </a:xfrm>
            <a:prstGeom prst="rect">
              <a:avLst/>
            </a:prstGeom>
          </p:spPr>
          <p:txBody>
            <a:bodyPr wrap="square" rtlCol="0">
              <a:spAutoFit/>
            </a:bodyPr>
            <a:lstStyle/>
            <a:p>
              <a:r>
                <a:rPr lang="en-NZ" noProof="0">
                  <a:latin typeface="Barlow" panose="00000500000000000000" pitchFamily="2" charset="0"/>
                </a:rPr>
                <a:t>Proposed ‘No Take’ community initiated marine management area</a:t>
              </a:r>
              <a:endParaRPr lang="en-NZ" sz="1100" noProof="0">
                <a:latin typeface="Barlow" panose="00000500000000000000" pitchFamily="2" charset="0"/>
              </a:endParaRPr>
            </a:p>
          </p:txBody>
        </p:sp>
      </p:grpSp>
      <p:sp>
        <p:nvSpPr>
          <p:cNvPr id="14" name="TextBox 13">
            <a:extLst>
              <a:ext uri="{FF2B5EF4-FFF2-40B4-BE49-F238E27FC236}">
                <a16:creationId xmlns:a16="http://schemas.microsoft.com/office/drawing/2014/main" id="{CD333CA3-46D5-0EAB-754B-731B82AD1C08}"/>
              </a:ext>
            </a:extLst>
          </p:cNvPr>
          <p:cNvSpPr txBox="1"/>
          <p:nvPr/>
        </p:nvSpPr>
        <p:spPr>
          <a:xfrm rot="5400000">
            <a:off x="9993229" y="2561002"/>
            <a:ext cx="3705724" cy="515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 All images are copyrighted. For further information, please refer to </a:t>
            </a:r>
            <a:r>
              <a:rPr lang="en-US" sz="1000" i="1" u="sng">
                <a:solidFill>
                  <a:srgbClr val="0563C1"/>
                </a:solidFill>
                <a:latin typeface="Aptos"/>
                <a:cs typeface="Segoe UI"/>
                <a:hlinkClick r:id="rId6"/>
              </a:rPr>
              <a:t>enquiries@sciencelearn.org.nz</a:t>
            </a:r>
            <a:endParaRPr lang="en-US"/>
          </a:p>
        </p:txBody>
      </p:sp>
    </p:spTree>
    <p:extLst>
      <p:ext uri="{BB962C8B-B14F-4D97-AF65-F5344CB8AC3E}">
        <p14:creationId xmlns:p14="http://schemas.microsoft.com/office/powerpoint/2010/main" val="373872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55A4-05FA-42CA-C610-37F3590179E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023027A-5102-1EB1-8FC3-9858F4D41C1D}"/>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38316" r="12216"/>
          <a:stretch/>
        </p:blipFill>
        <p:spPr>
          <a:xfrm>
            <a:off x="0" y="0"/>
            <a:ext cx="5083600" cy="6858000"/>
          </a:xfrm>
          <a:prstGeom prst="rect">
            <a:avLst/>
          </a:prstGeom>
        </p:spPr>
      </p:pic>
      <p:sp>
        <p:nvSpPr>
          <p:cNvPr id="11" name="TextBox 10">
            <a:extLst>
              <a:ext uri="{FF2B5EF4-FFF2-40B4-BE49-F238E27FC236}">
                <a16:creationId xmlns:a16="http://schemas.microsoft.com/office/drawing/2014/main" id="{609ACF8A-F2AE-8230-0C1C-8A57EDE6981B}"/>
              </a:ext>
            </a:extLst>
          </p:cNvPr>
          <p:cNvSpPr txBox="1"/>
          <p:nvPr/>
        </p:nvSpPr>
        <p:spPr>
          <a:xfrm>
            <a:off x="5438888" y="1265543"/>
            <a:ext cx="6126775"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Environmental conditions measurements </a:t>
            </a:r>
            <a:r>
              <a:rPr lang="en-NZ" sz="1800" b="0" i="0" u="none" strike="noStrike" noProof="0">
                <a:solidFill>
                  <a:srgbClr val="221E1F"/>
                </a:solidFill>
                <a:latin typeface="Barlow" panose="00000500000000000000" pitchFamily="2" charset="0"/>
              </a:rPr>
              <a:t>to record temperature, salinity and clarity of coastal water in relation to weather events.</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Marine Metre Squared surveys </a:t>
            </a:r>
            <a:r>
              <a:rPr lang="en-NZ" sz="1800" b="0" i="0" u="none" strike="noStrike" noProof="0">
                <a:solidFill>
                  <a:srgbClr val="221E1F"/>
                </a:solidFill>
                <a:latin typeface="Barlow" panose="00000500000000000000" pitchFamily="2" charset="0"/>
              </a:rPr>
              <a:t>to monitor biodiversity in intertidal areas.</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Photogrammetry models </a:t>
            </a:r>
            <a:r>
              <a:rPr lang="en-NZ" sz="1800" b="0" i="0" u="none" strike="noStrike" noProof="0">
                <a:solidFill>
                  <a:srgbClr val="221E1F"/>
                </a:solidFill>
                <a:latin typeface="Barlow" panose="00000500000000000000" pitchFamily="2" charset="0"/>
              </a:rPr>
              <a:t>to create digital 3D representations of the shoreline.</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Underwater transect surveys </a:t>
            </a:r>
            <a:r>
              <a:rPr lang="en-NZ" sz="1800" b="0" i="0" u="none" strike="noStrike" noProof="0">
                <a:solidFill>
                  <a:srgbClr val="221E1F"/>
                </a:solidFill>
                <a:latin typeface="Barlow" panose="00000500000000000000" pitchFamily="2" charset="0"/>
              </a:rPr>
              <a:t>to record species along designated marine zones.</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Plankton surveys </a:t>
            </a:r>
            <a:r>
              <a:rPr lang="en-NZ" sz="1800" b="0" i="0" u="none" strike="noStrike" noProof="0">
                <a:solidFill>
                  <a:srgbClr val="221E1F"/>
                </a:solidFill>
                <a:latin typeface="Barlow" panose="00000500000000000000" pitchFamily="2" charset="0"/>
              </a:rPr>
              <a:t>to monitor diversity of microscopic marine life.</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Baited remote underwater video (BRUV) surveys </a:t>
            </a:r>
            <a:r>
              <a:rPr lang="en-NZ" sz="1800" b="0" i="0" u="none" strike="noStrike" noProof="0">
                <a:solidFill>
                  <a:srgbClr val="221E1F"/>
                </a:solidFill>
                <a:latin typeface="Barlow" panose="00000500000000000000" pitchFamily="2" charset="0"/>
              </a:rPr>
              <a:t>to monitor subtidal marine species communities.</a:t>
            </a:r>
          </a:p>
          <a:p>
            <a:pPr marL="285750" indent="-285750">
              <a:spcAft>
                <a:spcPts val="1200"/>
              </a:spcAft>
              <a:buFont typeface="Arial" panose="020B0604020202020204" pitchFamily="34" charset="0"/>
              <a:buChar char="•"/>
            </a:pPr>
            <a:r>
              <a:rPr lang="en-NZ" sz="1800" b="1" i="0" u="none" strike="noStrike" noProof="0">
                <a:solidFill>
                  <a:srgbClr val="221E1F"/>
                </a:solidFill>
                <a:latin typeface="Barlow" panose="00000500000000000000" pitchFamily="2" charset="0"/>
              </a:rPr>
              <a:t>Settlement plate surveys </a:t>
            </a:r>
            <a:r>
              <a:rPr lang="en-NZ" sz="1800" b="0" i="0" u="none" strike="noStrike" noProof="0">
                <a:solidFill>
                  <a:srgbClr val="221E1F"/>
                </a:solidFill>
                <a:latin typeface="Barlow" panose="00000500000000000000" pitchFamily="2" charset="0"/>
              </a:rPr>
              <a:t>to monitor settlement of marine larvae over time.</a:t>
            </a:r>
          </a:p>
        </p:txBody>
      </p:sp>
      <p:sp>
        <p:nvSpPr>
          <p:cNvPr id="3" name="TextBox 2">
            <a:extLst>
              <a:ext uri="{FF2B5EF4-FFF2-40B4-BE49-F238E27FC236}">
                <a16:creationId xmlns:a16="http://schemas.microsoft.com/office/drawing/2014/main" id="{B30C1840-0AFA-74FD-C2CE-6F65FB2D1C75}"/>
              </a:ext>
            </a:extLst>
          </p:cNvPr>
          <p:cNvSpPr txBox="1"/>
          <p:nvPr/>
        </p:nvSpPr>
        <p:spPr>
          <a:xfrm>
            <a:off x="5373026" y="0"/>
            <a:ext cx="6567854" cy="1261884"/>
          </a:xfrm>
          <a:prstGeom prst="rect">
            <a:avLst/>
          </a:prstGeom>
          <a:noFill/>
        </p:spPr>
        <p:txBody>
          <a:bodyPr wrap="square" rtlCol="0">
            <a:spAutoFit/>
          </a:bodyPr>
          <a:lstStyle/>
          <a:p>
            <a:r>
              <a:rPr lang="en-NZ" sz="7600" noProof="0">
                <a:latin typeface="Barlow SemiBold" panose="00000700000000000000" pitchFamily="2" charset="0"/>
              </a:rPr>
              <a:t>Blue Belt tools</a:t>
            </a:r>
          </a:p>
        </p:txBody>
      </p:sp>
      <p:sp>
        <p:nvSpPr>
          <p:cNvPr id="2" name="TextBox 1">
            <a:extLst>
              <a:ext uri="{FF2B5EF4-FFF2-40B4-BE49-F238E27FC236}">
                <a16:creationId xmlns:a16="http://schemas.microsoft.com/office/drawing/2014/main" id="{A2606A01-9311-F479-A823-F4CB69B8C2FD}"/>
              </a:ext>
            </a:extLst>
          </p:cNvPr>
          <p:cNvSpPr txBox="1"/>
          <p:nvPr/>
        </p:nvSpPr>
        <p:spPr>
          <a:xfrm>
            <a:off x="8504320" y="6333624"/>
            <a:ext cx="3780924" cy="515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 All images are copyrighted. For further information, please refer to </a:t>
            </a:r>
            <a:r>
              <a:rPr lang="en-US" sz="1000" i="1" u="sng">
                <a:solidFill>
                  <a:srgbClr val="0563C1"/>
                </a:solidFill>
                <a:latin typeface="Aptos"/>
                <a:cs typeface="Segoe UI"/>
                <a:hlinkClick r:id="rId3"/>
              </a:rPr>
              <a:t>enquiries@sciencelearn.org.nz</a:t>
            </a:r>
            <a:endParaRPr lang="en-US"/>
          </a:p>
        </p:txBody>
      </p:sp>
    </p:spTree>
    <p:extLst>
      <p:ext uri="{BB962C8B-B14F-4D97-AF65-F5344CB8AC3E}">
        <p14:creationId xmlns:p14="http://schemas.microsoft.com/office/powerpoint/2010/main" val="225235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F66ED-9C36-8FEB-1980-308595A0601B}"/>
              </a:ext>
            </a:extLst>
          </p:cNvPr>
          <p:cNvPicPr>
            <a:picLocks noChangeAspect="1"/>
          </p:cNvPicPr>
          <p:nvPr/>
        </p:nvPicPr>
        <p:blipFill rotWithShape="1">
          <a:blip r:embed="rId2"/>
          <a:srcRect r="5712"/>
          <a:stretch/>
        </p:blipFill>
        <p:spPr>
          <a:xfrm>
            <a:off x="-10026" y="930817"/>
            <a:ext cx="12192000" cy="5927184"/>
          </a:xfrm>
          <a:prstGeom prst="rect">
            <a:avLst/>
          </a:prstGeom>
        </p:spPr>
      </p:pic>
      <p:sp>
        <p:nvSpPr>
          <p:cNvPr id="4" name="Freeform: Shape 3">
            <a:extLst>
              <a:ext uri="{FF2B5EF4-FFF2-40B4-BE49-F238E27FC236}">
                <a16:creationId xmlns:a16="http://schemas.microsoft.com/office/drawing/2014/main" id="{63A95F88-F9E2-4784-2BFA-2D6E7EC3F0F5}"/>
              </a:ext>
            </a:extLst>
          </p:cNvPr>
          <p:cNvSpPr/>
          <p:nvPr/>
        </p:nvSpPr>
        <p:spPr>
          <a:xfrm>
            <a:off x="1676400" y="1392685"/>
            <a:ext cx="7542926" cy="3240275"/>
          </a:xfrm>
          <a:custGeom>
            <a:avLst/>
            <a:gdLst>
              <a:gd name="connsiteX0" fmla="*/ 60960 w 7112097"/>
              <a:gd name="connsiteY0" fmla="*/ 1259840 h 3129280"/>
              <a:gd name="connsiteX1" fmla="*/ 81280 w 7112097"/>
              <a:gd name="connsiteY1" fmla="*/ 1503680 h 3129280"/>
              <a:gd name="connsiteX2" fmla="*/ 60960 w 7112097"/>
              <a:gd name="connsiteY2" fmla="*/ 1696720 h 3129280"/>
              <a:gd name="connsiteX3" fmla="*/ 50800 w 7112097"/>
              <a:gd name="connsiteY3" fmla="*/ 1838960 h 3129280"/>
              <a:gd name="connsiteX4" fmla="*/ 30480 w 7112097"/>
              <a:gd name="connsiteY4" fmla="*/ 1910080 h 3129280"/>
              <a:gd name="connsiteX5" fmla="*/ 20320 w 7112097"/>
              <a:gd name="connsiteY5" fmla="*/ 1960880 h 3129280"/>
              <a:gd name="connsiteX6" fmla="*/ 10160 w 7112097"/>
              <a:gd name="connsiteY6" fmla="*/ 2103120 h 3129280"/>
              <a:gd name="connsiteX7" fmla="*/ 0 w 7112097"/>
              <a:gd name="connsiteY7" fmla="*/ 2164080 h 3129280"/>
              <a:gd name="connsiteX8" fmla="*/ 10160 w 7112097"/>
              <a:gd name="connsiteY8" fmla="*/ 2235200 h 3129280"/>
              <a:gd name="connsiteX9" fmla="*/ 50800 w 7112097"/>
              <a:gd name="connsiteY9" fmla="*/ 2326640 h 3129280"/>
              <a:gd name="connsiteX10" fmla="*/ 81280 w 7112097"/>
              <a:gd name="connsiteY10" fmla="*/ 2346960 h 3129280"/>
              <a:gd name="connsiteX11" fmla="*/ 132080 w 7112097"/>
              <a:gd name="connsiteY11" fmla="*/ 2418080 h 3129280"/>
              <a:gd name="connsiteX12" fmla="*/ 162560 w 7112097"/>
              <a:gd name="connsiteY12" fmla="*/ 2448560 h 3129280"/>
              <a:gd name="connsiteX13" fmla="*/ 182880 w 7112097"/>
              <a:gd name="connsiteY13" fmla="*/ 2479040 h 3129280"/>
              <a:gd name="connsiteX14" fmla="*/ 314960 w 7112097"/>
              <a:gd name="connsiteY14" fmla="*/ 2560320 h 3129280"/>
              <a:gd name="connsiteX15" fmla="*/ 345440 w 7112097"/>
              <a:gd name="connsiteY15" fmla="*/ 2580640 h 3129280"/>
              <a:gd name="connsiteX16" fmla="*/ 386080 w 7112097"/>
              <a:gd name="connsiteY16" fmla="*/ 2600960 h 3129280"/>
              <a:gd name="connsiteX17" fmla="*/ 416560 w 7112097"/>
              <a:gd name="connsiteY17" fmla="*/ 2621280 h 3129280"/>
              <a:gd name="connsiteX18" fmla="*/ 457200 w 7112097"/>
              <a:gd name="connsiteY18" fmla="*/ 2631440 h 3129280"/>
              <a:gd name="connsiteX19" fmla="*/ 508000 w 7112097"/>
              <a:gd name="connsiteY19" fmla="*/ 2661920 h 3129280"/>
              <a:gd name="connsiteX20" fmla="*/ 538480 w 7112097"/>
              <a:gd name="connsiteY20" fmla="*/ 2672080 h 3129280"/>
              <a:gd name="connsiteX21" fmla="*/ 589280 w 7112097"/>
              <a:gd name="connsiteY21" fmla="*/ 2702560 h 3129280"/>
              <a:gd name="connsiteX22" fmla="*/ 629920 w 7112097"/>
              <a:gd name="connsiteY22" fmla="*/ 2722880 h 3129280"/>
              <a:gd name="connsiteX23" fmla="*/ 680720 w 7112097"/>
              <a:gd name="connsiteY23" fmla="*/ 2753360 h 3129280"/>
              <a:gd name="connsiteX24" fmla="*/ 762000 w 7112097"/>
              <a:gd name="connsiteY24" fmla="*/ 2773680 h 3129280"/>
              <a:gd name="connsiteX25" fmla="*/ 792480 w 7112097"/>
              <a:gd name="connsiteY25" fmla="*/ 2783840 h 3129280"/>
              <a:gd name="connsiteX26" fmla="*/ 833120 w 7112097"/>
              <a:gd name="connsiteY26" fmla="*/ 2804160 h 3129280"/>
              <a:gd name="connsiteX27" fmla="*/ 955040 w 7112097"/>
              <a:gd name="connsiteY27" fmla="*/ 2814320 h 3129280"/>
              <a:gd name="connsiteX28" fmla="*/ 1056640 w 7112097"/>
              <a:gd name="connsiteY28" fmla="*/ 2834640 h 3129280"/>
              <a:gd name="connsiteX29" fmla="*/ 1087120 w 7112097"/>
              <a:gd name="connsiteY29" fmla="*/ 2844800 h 3129280"/>
              <a:gd name="connsiteX30" fmla="*/ 1209040 w 7112097"/>
              <a:gd name="connsiteY30" fmla="*/ 2854960 h 3129280"/>
              <a:gd name="connsiteX31" fmla="*/ 1259840 w 7112097"/>
              <a:gd name="connsiteY31" fmla="*/ 2865120 h 3129280"/>
              <a:gd name="connsiteX32" fmla="*/ 1361440 w 7112097"/>
              <a:gd name="connsiteY32" fmla="*/ 2875280 h 3129280"/>
              <a:gd name="connsiteX33" fmla="*/ 1391920 w 7112097"/>
              <a:gd name="connsiteY33" fmla="*/ 2885440 h 3129280"/>
              <a:gd name="connsiteX34" fmla="*/ 1493520 w 7112097"/>
              <a:gd name="connsiteY34" fmla="*/ 2926080 h 3129280"/>
              <a:gd name="connsiteX35" fmla="*/ 1534160 w 7112097"/>
              <a:gd name="connsiteY35" fmla="*/ 2936240 h 3129280"/>
              <a:gd name="connsiteX36" fmla="*/ 1635760 w 7112097"/>
              <a:gd name="connsiteY36" fmla="*/ 2956560 h 3129280"/>
              <a:gd name="connsiteX37" fmla="*/ 1666240 w 7112097"/>
              <a:gd name="connsiteY37" fmla="*/ 2966720 h 3129280"/>
              <a:gd name="connsiteX38" fmla="*/ 1737360 w 7112097"/>
              <a:gd name="connsiteY38" fmla="*/ 2987040 h 3129280"/>
              <a:gd name="connsiteX39" fmla="*/ 1767840 w 7112097"/>
              <a:gd name="connsiteY39" fmla="*/ 3007360 h 3129280"/>
              <a:gd name="connsiteX40" fmla="*/ 1950720 w 7112097"/>
              <a:gd name="connsiteY40" fmla="*/ 3048000 h 3129280"/>
              <a:gd name="connsiteX41" fmla="*/ 2418080 w 7112097"/>
              <a:gd name="connsiteY41" fmla="*/ 3068320 h 3129280"/>
              <a:gd name="connsiteX42" fmla="*/ 2590800 w 7112097"/>
              <a:gd name="connsiteY42" fmla="*/ 3098800 h 3129280"/>
              <a:gd name="connsiteX43" fmla="*/ 2631440 w 7112097"/>
              <a:gd name="connsiteY43" fmla="*/ 3108960 h 3129280"/>
              <a:gd name="connsiteX44" fmla="*/ 2661920 w 7112097"/>
              <a:gd name="connsiteY44" fmla="*/ 3119120 h 3129280"/>
              <a:gd name="connsiteX45" fmla="*/ 2824480 w 7112097"/>
              <a:gd name="connsiteY45" fmla="*/ 3129280 h 3129280"/>
              <a:gd name="connsiteX46" fmla="*/ 3454400 w 7112097"/>
              <a:gd name="connsiteY46" fmla="*/ 3119120 h 3129280"/>
              <a:gd name="connsiteX47" fmla="*/ 3545840 w 7112097"/>
              <a:gd name="connsiteY47" fmla="*/ 3088640 h 3129280"/>
              <a:gd name="connsiteX48" fmla="*/ 3698240 w 7112097"/>
              <a:gd name="connsiteY48" fmla="*/ 3058160 h 3129280"/>
              <a:gd name="connsiteX49" fmla="*/ 3749040 w 7112097"/>
              <a:gd name="connsiteY49" fmla="*/ 3037840 h 3129280"/>
              <a:gd name="connsiteX50" fmla="*/ 3810000 w 7112097"/>
              <a:gd name="connsiteY50" fmla="*/ 3027680 h 3129280"/>
              <a:gd name="connsiteX51" fmla="*/ 3972560 w 7112097"/>
              <a:gd name="connsiteY51" fmla="*/ 3007360 h 3129280"/>
              <a:gd name="connsiteX52" fmla="*/ 4145280 w 7112097"/>
              <a:gd name="connsiteY52" fmla="*/ 2966720 h 3129280"/>
              <a:gd name="connsiteX53" fmla="*/ 4358640 w 7112097"/>
              <a:gd name="connsiteY53" fmla="*/ 2936240 h 3129280"/>
              <a:gd name="connsiteX54" fmla="*/ 4551680 w 7112097"/>
              <a:gd name="connsiteY54" fmla="*/ 2885440 h 3129280"/>
              <a:gd name="connsiteX55" fmla="*/ 4653280 w 7112097"/>
              <a:gd name="connsiteY55" fmla="*/ 2854960 h 3129280"/>
              <a:gd name="connsiteX56" fmla="*/ 4805680 w 7112097"/>
              <a:gd name="connsiteY56" fmla="*/ 2814320 h 3129280"/>
              <a:gd name="connsiteX57" fmla="*/ 4846320 w 7112097"/>
              <a:gd name="connsiteY57" fmla="*/ 2794000 h 3129280"/>
              <a:gd name="connsiteX58" fmla="*/ 4907280 w 7112097"/>
              <a:gd name="connsiteY58" fmla="*/ 2773680 h 3129280"/>
              <a:gd name="connsiteX59" fmla="*/ 4978400 w 7112097"/>
              <a:gd name="connsiteY59" fmla="*/ 2753360 h 3129280"/>
              <a:gd name="connsiteX60" fmla="*/ 5080000 w 7112097"/>
              <a:gd name="connsiteY60" fmla="*/ 2733040 h 3129280"/>
              <a:gd name="connsiteX61" fmla="*/ 5130800 w 7112097"/>
              <a:gd name="connsiteY61" fmla="*/ 2722880 h 3129280"/>
              <a:gd name="connsiteX62" fmla="*/ 5212080 w 7112097"/>
              <a:gd name="connsiteY62" fmla="*/ 2702560 h 3129280"/>
              <a:gd name="connsiteX63" fmla="*/ 5242560 w 7112097"/>
              <a:gd name="connsiteY63" fmla="*/ 2692400 h 3129280"/>
              <a:gd name="connsiteX64" fmla="*/ 5283200 w 7112097"/>
              <a:gd name="connsiteY64" fmla="*/ 2672080 h 3129280"/>
              <a:gd name="connsiteX65" fmla="*/ 5344160 w 7112097"/>
              <a:gd name="connsiteY65" fmla="*/ 2661920 h 3129280"/>
              <a:gd name="connsiteX66" fmla="*/ 5415280 w 7112097"/>
              <a:gd name="connsiteY66" fmla="*/ 2621280 h 3129280"/>
              <a:gd name="connsiteX67" fmla="*/ 5445760 w 7112097"/>
              <a:gd name="connsiteY67" fmla="*/ 2611120 h 3129280"/>
              <a:gd name="connsiteX68" fmla="*/ 5476240 w 7112097"/>
              <a:gd name="connsiteY68" fmla="*/ 2590800 h 3129280"/>
              <a:gd name="connsiteX69" fmla="*/ 5547360 w 7112097"/>
              <a:gd name="connsiteY69" fmla="*/ 2560320 h 3129280"/>
              <a:gd name="connsiteX70" fmla="*/ 5598160 w 7112097"/>
              <a:gd name="connsiteY70" fmla="*/ 2529840 h 3129280"/>
              <a:gd name="connsiteX71" fmla="*/ 5709920 w 7112097"/>
              <a:gd name="connsiteY71" fmla="*/ 2489200 h 3129280"/>
              <a:gd name="connsiteX72" fmla="*/ 5933440 w 7112097"/>
              <a:gd name="connsiteY72" fmla="*/ 2336800 h 3129280"/>
              <a:gd name="connsiteX73" fmla="*/ 5963920 w 7112097"/>
              <a:gd name="connsiteY73" fmla="*/ 2306320 h 3129280"/>
              <a:gd name="connsiteX74" fmla="*/ 6035040 w 7112097"/>
              <a:gd name="connsiteY74" fmla="*/ 2265680 h 3129280"/>
              <a:gd name="connsiteX75" fmla="*/ 6075680 w 7112097"/>
              <a:gd name="connsiteY75" fmla="*/ 2235200 h 3129280"/>
              <a:gd name="connsiteX76" fmla="*/ 6177280 w 7112097"/>
              <a:gd name="connsiteY76" fmla="*/ 2194560 h 3129280"/>
              <a:gd name="connsiteX77" fmla="*/ 6207760 w 7112097"/>
              <a:gd name="connsiteY77" fmla="*/ 2174240 h 3129280"/>
              <a:gd name="connsiteX78" fmla="*/ 6329680 w 7112097"/>
              <a:gd name="connsiteY78" fmla="*/ 2113280 h 3129280"/>
              <a:gd name="connsiteX79" fmla="*/ 6400800 w 7112097"/>
              <a:gd name="connsiteY79" fmla="*/ 2062480 h 3129280"/>
              <a:gd name="connsiteX80" fmla="*/ 6482080 w 7112097"/>
              <a:gd name="connsiteY80" fmla="*/ 2021840 h 3129280"/>
              <a:gd name="connsiteX81" fmla="*/ 6532880 w 7112097"/>
              <a:gd name="connsiteY81" fmla="*/ 1971040 h 3129280"/>
              <a:gd name="connsiteX82" fmla="*/ 6593840 w 7112097"/>
              <a:gd name="connsiteY82" fmla="*/ 1930400 h 3129280"/>
              <a:gd name="connsiteX83" fmla="*/ 6624320 w 7112097"/>
              <a:gd name="connsiteY83" fmla="*/ 1899920 h 3129280"/>
              <a:gd name="connsiteX84" fmla="*/ 6736080 w 7112097"/>
              <a:gd name="connsiteY84" fmla="*/ 1838960 h 3129280"/>
              <a:gd name="connsiteX85" fmla="*/ 6827520 w 7112097"/>
              <a:gd name="connsiteY85" fmla="*/ 1767840 h 3129280"/>
              <a:gd name="connsiteX86" fmla="*/ 6858000 w 7112097"/>
              <a:gd name="connsiteY86" fmla="*/ 1747520 h 3129280"/>
              <a:gd name="connsiteX87" fmla="*/ 6888480 w 7112097"/>
              <a:gd name="connsiteY87" fmla="*/ 1717040 h 3129280"/>
              <a:gd name="connsiteX88" fmla="*/ 6949440 w 7112097"/>
              <a:gd name="connsiteY88" fmla="*/ 1615440 h 3129280"/>
              <a:gd name="connsiteX89" fmla="*/ 6959600 w 7112097"/>
              <a:gd name="connsiteY89" fmla="*/ 1574800 h 3129280"/>
              <a:gd name="connsiteX90" fmla="*/ 6990080 w 7112097"/>
              <a:gd name="connsiteY90" fmla="*/ 1524000 h 3129280"/>
              <a:gd name="connsiteX91" fmla="*/ 7020560 w 7112097"/>
              <a:gd name="connsiteY91" fmla="*/ 1432560 h 3129280"/>
              <a:gd name="connsiteX92" fmla="*/ 7040880 w 7112097"/>
              <a:gd name="connsiteY92" fmla="*/ 1371600 h 3129280"/>
              <a:gd name="connsiteX93" fmla="*/ 7051040 w 7112097"/>
              <a:gd name="connsiteY93" fmla="*/ 1341120 h 3129280"/>
              <a:gd name="connsiteX94" fmla="*/ 7061200 w 7112097"/>
              <a:gd name="connsiteY94" fmla="*/ 1300480 h 3129280"/>
              <a:gd name="connsiteX95" fmla="*/ 7071360 w 7112097"/>
              <a:gd name="connsiteY95" fmla="*/ 1158240 h 3129280"/>
              <a:gd name="connsiteX96" fmla="*/ 7091680 w 7112097"/>
              <a:gd name="connsiteY96" fmla="*/ 1056640 h 3129280"/>
              <a:gd name="connsiteX97" fmla="*/ 7101840 w 7112097"/>
              <a:gd name="connsiteY97" fmla="*/ 548640 h 3129280"/>
              <a:gd name="connsiteX98" fmla="*/ 7081520 w 7112097"/>
              <a:gd name="connsiteY98" fmla="*/ 447040 h 3129280"/>
              <a:gd name="connsiteX99" fmla="*/ 7071360 w 7112097"/>
              <a:gd name="connsiteY99" fmla="*/ 416560 h 3129280"/>
              <a:gd name="connsiteX100" fmla="*/ 7051040 w 7112097"/>
              <a:gd name="connsiteY100" fmla="*/ 386080 h 3129280"/>
              <a:gd name="connsiteX101" fmla="*/ 7030720 w 7112097"/>
              <a:gd name="connsiteY101" fmla="*/ 294640 h 3129280"/>
              <a:gd name="connsiteX102" fmla="*/ 7010400 w 7112097"/>
              <a:gd name="connsiteY102" fmla="*/ 254000 h 3129280"/>
              <a:gd name="connsiteX103" fmla="*/ 6979920 w 7112097"/>
              <a:gd name="connsiteY103" fmla="*/ 182880 h 3129280"/>
              <a:gd name="connsiteX104" fmla="*/ 6969760 w 7112097"/>
              <a:gd name="connsiteY104" fmla="*/ 132080 h 3129280"/>
              <a:gd name="connsiteX105" fmla="*/ 6929120 w 7112097"/>
              <a:gd name="connsiteY105" fmla="*/ 71120 h 3129280"/>
              <a:gd name="connsiteX106" fmla="*/ 6908800 w 7112097"/>
              <a:gd name="connsiteY106" fmla="*/ 40640 h 3129280"/>
              <a:gd name="connsiteX107" fmla="*/ 6878320 w 7112097"/>
              <a:gd name="connsiteY107" fmla="*/ 0 h 312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112097" h="3129280">
                <a:moveTo>
                  <a:pt x="60960" y="1259840"/>
                </a:moveTo>
                <a:cubicBezTo>
                  <a:pt x="80791" y="1358994"/>
                  <a:pt x="81280" y="1348733"/>
                  <a:pt x="81280" y="1503680"/>
                </a:cubicBezTo>
                <a:cubicBezTo>
                  <a:pt x="81280" y="1625657"/>
                  <a:pt x="80427" y="1618852"/>
                  <a:pt x="60960" y="1696720"/>
                </a:cubicBezTo>
                <a:cubicBezTo>
                  <a:pt x="57573" y="1744133"/>
                  <a:pt x="56049" y="1791717"/>
                  <a:pt x="50800" y="1838960"/>
                </a:cubicBezTo>
                <a:cubicBezTo>
                  <a:pt x="46999" y="1873168"/>
                  <a:pt x="38186" y="1879255"/>
                  <a:pt x="30480" y="1910080"/>
                </a:cubicBezTo>
                <a:cubicBezTo>
                  <a:pt x="26292" y="1926833"/>
                  <a:pt x="23707" y="1943947"/>
                  <a:pt x="20320" y="1960880"/>
                </a:cubicBezTo>
                <a:cubicBezTo>
                  <a:pt x="16933" y="2008293"/>
                  <a:pt x="14890" y="2055822"/>
                  <a:pt x="10160" y="2103120"/>
                </a:cubicBezTo>
                <a:cubicBezTo>
                  <a:pt x="8110" y="2123618"/>
                  <a:pt x="0" y="2143480"/>
                  <a:pt x="0" y="2164080"/>
                </a:cubicBezTo>
                <a:cubicBezTo>
                  <a:pt x="0" y="2188027"/>
                  <a:pt x="5876" y="2211639"/>
                  <a:pt x="10160" y="2235200"/>
                </a:cubicBezTo>
                <a:cubicBezTo>
                  <a:pt x="16862" y="2272059"/>
                  <a:pt x="24800" y="2296307"/>
                  <a:pt x="50800" y="2326640"/>
                </a:cubicBezTo>
                <a:cubicBezTo>
                  <a:pt x="58747" y="2335911"/>
                  <a:pt x="71120" y="2340187"/>
                  <a:pt x="81280" y="2346960"/>
                </a:cubicBezTo>
                <a:cubicBezTo>
                  <a:pt x="97362" y="2371082"/>
                  <a:pt x="113177" y="2396026"/>
                  <a:pt x="132080" y="2418080"/>
                </a:cubicBezTo>
                <a:cubicBezTo>
                  <a:pt x="141431" y="2428989"/>
                  <a:pt x="153362" y="2437522"/>
                  <a:pt x="162560" y="2448560"/>
                </a:cubicBezTo>
                <a:cubicBezTo>
                  <a:pt x="170377" y="2457941"/>
                  <a:pt x="173429" y="2471308"/>
                  <a:pt x="182880" y="2479040"/>
                </a:cubicBezTo>
                <a:cubicBezTo>
                  <a:pt x="274431" y="2553945"/>
                  <a:pt x="246720" y="2521325"/>
                  <a:pt x="314960" y="2560320"/>
                </a:cubicBezTo>
                <a:cubicBezTo>
                  <a:pt x="325562" y="2566378"/>
                  <a:pt x="334838" y="2574582"/>
                  <a:pt x="345440" y="2580640"/>
                </a:cubicBezTo>
                <a:cubicBezTo>
                  <a:pt x="358590" y="2588154"/>
                  <a:pt x="372930" y="2593446"/>
                  <a:pt x="386080" y="2600960"/>
                </a:cubicBezTo>
                <a:cubicBezTo>
                  <a:pt x="396682" y="2607018"/>
                  <a:pt x="405337" y="2616470"/>
                  <a:pt x="416560" y="2621280"/>
                </a:cubicBezTo>
                <a:cubicBezTo>
                  <a:pt x="429395" y="2626781"/>
                  <a:pt x="443653" y="2628053"/>
                  <a:pt x="457200" y="2631440"/>
                </a:cubicBezTo>
                <a:cubicBezTo>
                  <a:pt x="474133" y="2641600"/>
                  <a:pt x="490337" y="2653089"/>
                  <a:pt x="508000" y="2661920"/>
                </a:cubicBezTo>
                <a:cubicBezTo>
                  <a:pt x="517579" y="2666709"/>
                  <a:pt x="528901" y="2667291"/>
                  <a:pt x="538480" y="2672080"/>
                </a:cubicBezTo>
                <a:cubicBezTo>
                  <a:pt x="556143" y="2680911"/>
                  <a:pt x="572018" y="2692970"/>
                  <a:pt x="589280" y="2702560"/>
                </a:cubicBezTo>
                <a:cubicBezTo>
                  <a:pt x="602520" y="2709915"/>
                  <a:pt x="616680" y="2715525"/>
                  <a:pt x="629920" y="2722880"/>
                </a:cubicBezTo>
                <a:cubicBezTo>
                  <a:pt x="647182" y="2732470"/>
                  <a:pt x="663057" y="2744529"/>
                  <a:pt x="680720" y="2753360"/>
                </a:cubicBezTo>
                <a:cubicBezTo>
                  <a:pt x="703944" y="2764972"/>
                  <a:pt x="738814" y="2767883"/>
                  <a:pt x="762000" y="2773680"/>
                </a:cubicBezTo>
                <a:cubicBezTo>
                  <a:pt x="772390" y="2776277"/>
                  <a:pt x="782636" y="2779621"/>
                  <a:pt x="792480" y="2783840"/>
                </a:cubicBezTo>
                <a:cubicBezTo>
                  <a:pt x="806401" y="2789806"/>
                  <a:pt x="818234" y="2801369"/>
                  <a:pt x="833120" y="2804160"/>
                </a:cubicBezTo>
                <a:cubicBezTo>
                  <a:pt x="873202" y="2811675"/>
                  <a:pt x="914400" y="2810933"/>
                  <a:pt x="955040" y="2814320"/>
                </a:cubicBezTo>
                <a:cubicBezTo>
                  <a:pt x="988907" y="2821093"/>
                  <a:pt x="1022987" y="2826874"/>
                  <a:pt x="1056640" y="2834640"/>
                </a:cubicBezTo>
                <a:cubicBezTo>
                  <a:pt x="1067075" y="2837048"/>
                  <a:pt x="1076504" y="2843385"/>
                  <a:pt x="1087120" y="2844800"/>
                </a:cubicBezTo>
                <a:cubicBezTo>
                  <a:pt x="1127543" y="2850190"/>
                  <a:pt x="1168400" y="2851573"/>
                  <a:pt x="1209040" y="2854960"/>
                </a:cubicBezTo>
                <a:cubicBezTo>
                  <a:pt x="1225973" y="2858347"/>
                  <a:pt x="1242723" y="2862838"/>
                  <a:pt x="1259840" y="2865120"/>
                </a:cubicBezTo>
                <a:cubicBezTo>
                  <a:pt x="1293577" y="2869618"/>
                  <a:pt x="1327800" y="2870105"/>
                  <a:pt x="1361440" y="2875280"/>
                </a:cubicBezTo>
                <a:cubicBezTo>
                  <a:pt x="1372025" y="2876908"/>
                  <a:pt x="1381622" y="2882498"/>
                  <a:pt x="1391920" y="2885440"/>
                </a:cubicBezTo>
                <a:cubicBezTo>
                  <a:pt x="1513689" y="2920231"/>
                  <a:pt x="1323934" y="2858246"/>
                  <a:pt x="1493520" y="2926080"/>
                </a:cubicBezTo>
                <a:cubicBezTo>
                  <a:pt x="1506485" y="2931266"/>
                  <a:pt x="1520734" y="2932404"/>
                  <a:pt x="1534160" y="2936240"/>
                </a:cubicBezTo>
                <a:cubicBezTo>
                  <a:pt x="1605091" y="2956506"/>
                  <a:pt x="1514386" y="2939221"/>
                  <a:pt x="1635760" y="2956560"/>
                </a:cubicBezTo>
                <a:cubicBezTo>
                  <a:pt x="1645920" y="2959947"/>
                  <a:pt x="1655942" y="2963778"/>
                  <a:pt x="1666240" y="2966720"/>
                </a:cubicBezTo>
                <a:cubicBezTo>
                  <a:pt x="1681431" y="2971060"/>
                  <a:pt x="1721120" y="2978920"/>
                  <a:pt x="1737360" y="2987040"/>
                </a:cubicBezTo>
                <a:cubicBezTo>
                  <a:pt x="1748282" y="2992501"/>
                  <a:pt x="1756364" y="3003187"/>
                  <a:pt x="1767840" y="3007360"/>
                </a:cubicBezTo>
                <a:cubicBezTo>
                  <a:pt x="1795187" y="3017304"/>
                  <a:pt x="1929871" y="3045394"/>
                  <a:pt x="1950720" y="3048000"/>
                </a:cubicBezTo>
                <a:cubicBezTo>
                  <a:pt x="2058030" y="3061414"/>
                  <a:pt x="2371818" y="3066874"/>
                  <a:pt x="2418080" y="3068320"/>
                </a:cubicBezTo>
                <a:cubicBezTo>
                  <a:pt x="2469997" y="3076973"/>
                  <a:pt x="2536080" y="3086640"/>
                  <a:pt x="2590800" y="3098800"/>
                </a:cubicBezTo>
                <a:cubicBezTo>
                  <a:pt x="2604431" y="3101829"/>
                  <a:pt x="2618014" y="3105124"/>
                  <a:pt x="2631440" y="3108960"/>
                </a:cubicBezTo>
                <a:cubicBezTo>
                  <a:pt x="2641738" y="3111902"/>
                  <a:pt x="2651269" y="3117999"/>
                  <a:pt x="2661920" y="3119120"/>
                </a:cubicBezTo>
                <a:cubicBezTo>
                  <a:pt x="2715914" y="3124804"/>
                  <a:pt x="2770293" y="3125893"/>
                  <a:pt x="2824480" y="3129280"/>
                </a:cubicBezTo>
                <a:lnTo>
                  <a:pt x="3454400" y="3119120"/>
                </a:lnTo>
                <a:cubicBezTo>
                  <a:pt x="3558176" y="3116068"/>
                  <a:pt x="3479980" y="3114984"/>
                  <a:pt x="3545840" y="3088640"/>
                </a:cubicBezTo>
                <a:cubicBezTo>
                  <a:pt x="3602747" y="3065877"/>
                  <a:pt x="3637310" y="3065776"/>
                  <a:pt x="3698240" y="3058160"/>
                </a:cubicBezTo>
                <a:cubicBezTo>
                  <a:pt x="3715173" y="3051387"/>
                  <a:pt x="3731445" y="3042639"/>
                  <a:pt x="3749040" y="3037840"/>
                </a:cubicBezTo>
                <a:cubicBezTo>
                  <a:pt x="3768914" y="3032420"/>
                  <a:pt x="3789732" y="3031365"/>
                  <a:pt x="3810000" y="3027680"/>
                </a:cubicBezTo>
                <a:cubicBezTo>
                  <a:pt x="3914977" y="3008593"/>
                  <a:pt x="3805703" y="3022529"/>
                  <a:pt x="3972560" y="3007360"/>
                </a:cubicBezTo>
                <a:cubicBezTo>
                  <a:pt x="4065915" y="2970018"/>
                  <a:pt x="3995654" y="2993925"/>
                  <a:pt x="4145280" y="2966720"/>
                </a:cubicBezTo>
                <a:cubicBezTo>
                  <a:pt x="4311217" y="2936550"/>
                  <a:pt x="4182531" y="2952250"/>
                  <a:pt x="4358640" y="2936240"/>
                </a:cubicBezTo>
                <a:cubicBezTo>
                  <a:pt x="4503278" y="2888027"/>
                  <a:pt x="4438152" y="2901658"/>
                  <a:pt x="4551680" y="2885440"/>
                </a:cubicBezTo>
                <a:cubicBezTo>
                  <a:pt x="4641747" y="2840407"/>
                  <a:pt x="4535214" y="2888693"/>
                  <a:pt x="4653280" y="2854960"/>
                </a:cubicBezTo>
                <a:cubicBezTo>
                  <a:pt x="4821797" y="2806812"/>
                  <a:pt x="4652275" y="2836235"/>
                  <a:pt x="4805680" y="2814320"/>
                </a:cubicBezTo>
                <a:cubicBezTo>
                  <a:pt x="4819227" y="2807547"/>
                  <a:pt x="4832258" y="2799625"/>
                  <a:pt x="4846320" y="2794000"/>
                </a:cubicBezTo>
                <a:cubicBezTo>
                  <a:pt x="4866207" y="2786045"/>
                  <a:pt x="4886960" y="2780453"/>
                  <a:pt x="4907280" y="2773680"/>
                </a:cubicBezTo>
                <a:cubicBezTo>
                  <a:pt x="4939266" y="2763018"/>
                  <a:pt x="4942679" y="2761014"/>
                  <a:pt x="4978400" y="2753360"/>
                </a:cubicBezTo>
                <a:cubicBezTo>
                  <a:pt x="5012171" y="2746123"/>
                  <a:pt x="5046133" y="2739813"/>
                  <a:pt x="5080000" y="2733040"/>
                </a:cubicBezTo>
                <a:cubicBezTo>
                  <a:pt x="5096933" y="2729653"/>
                  <a:pt x="5114047" y="2727068"/>
                  <a:pt x="5130800" y="2722880"/>
                </a:cubicBezTo>
                <a:cubicBezTo>
                  <a:pt x="5157893" y="2716107"/>
                  <a:pt x="5185137" y="2709908"/>
                  <a:pt x="5212080" y="2702560"/>
                </a:cubicBezTo>
                <a:cubicBezTo>
                  <a:pt x="5222412" y="2699742"/>
                  <a:pt x="5232716" y="2696619"/>
                  <a:pt x="5242560" y="2692400"/>
                </a:cubicBezTo>
                <a:cubicBezTo>
                  <a:pt x="5256481" y="2686434"/>
                  <a:pt x="5268693" y="2676432"/>
                  <a:pt x="5283200" y="2672080"/>
                </a:cubicBezTo>
                <a:cubicBezTo>
                  <a:pt x="5302931" y="2666161"/>
                  <a:pt x="5323840" y="2665307"/>
                  <a:pt x="5344160" y="2661920"/>
                </a:cubicBezTo>
                <a:cubicBezTo>
                  <a:pt x="5374771" y="2641513"/>
                  <a:pt x="5379187" y="2636749"/>
                  <a:pt x="5415280" y="2621280"/>
                </a:cubicBezTo>
                <a:cubicBezTo>
                  <a:pt x="5425124" y="2617061"/>
                  <a:pt x="5436181" y="2615909"/>
                  <a:pt x="5445760" y="2611120"/>
                </a:cubicBezTo>
                <a:cubicBezTo>
                  <a:pt x="5456682" y="2605659"/>
                  <a:pt x="5465318" y="2596261"/>
                  <a:pt x="5476240" y="2590800"/>
                </a:cubicBezTo>
                <a:cubicBezTo>
                  <a:pt x="5499309" y="2579265"/>
                  <a:pt x="5524291" y="2571855"/>
                  <a:pt x="5547360" y="2560320"/>
                </a:cubicBezTo>
                <a:cubicBezTo>
                  <a:pt x="5565023" y="2551489"/>
                  <a:pt x="5580183" y="2538012"/>
                  <a:pt x="5598160" y="2529840"/>
                </a:cubicBezTo>
                <a:cubicBezTo>
                  <a:pt x="5652487" y="2505146"/>
                  <a:pt x="5659612" y="2516289"/>
                  <a:pt x="5709920" y="2489200"/>
                </a:cubicBezTo>
                <a:cubicBezTo>
                  <a:pt x="5758997" y="2462774"/>
                  <a:pt x="5914037" y="2356203"/>
                  <a:pt x="5933440" y="2336800"/>
                </a:cubicBezTo>
                <a:cubicBezTo>
                  <a:pt x="5943600" y="2326640"/>
                  <a:pt x="5952149" y="2314560"/>
                  <a:pt x="5963920" y="2306320"/>
                </a:cubicBezTo>
                <a:cubicBezTo>
                  <a:pt x="5986288" y="2290662"/>
                  <a:pt x="6012005" y="2280339"/>
                  <a:pt x="6035040" y="2265680"/>
                </a:cubicBezTo>
                <a:cubicBezTo>
                  <a:pt x="6049326" y="2256589"/>
                  <a:pt x="6060534" y="2242773"/>
                  <a:pt x="6075680" y="2235200"/>
                </a:cubicBezTo>
                <a:cubicBezTo>
                  <a:pt x="6108305" y="2218888"/>
                  <a:pt x="6146931" y="2214793"/>
                  <a:pt x="6177280" y="2194560"/>
                </a:cubicBezTo>
                <a:cubicBezTo>
                  <a:pt x="6187440" y="2187787"/>
                  <a:pt x="6196986" y="2179986"/>
                  <a:pt x="6207760" y="2174240"/>
                </a:cubicBezTo>
                <a:cubicBezTo>
                  <a:pt x="6247851" y="2152858"/>
                  <a:pt x="6293330" y="2140542"/>
                  <a:pt x="6329680" y="2113280"/>
                </a:cubicBezTo>
                <a:cubicBezTo>
                  <a:pt x="6338884" y="2106377"/>
                  <a:pt x="6385944" y="2069908"/>
                  <a:pt x="6400800" y="2062480"/>
                </a:cubicBezTo>
                <a:cubicBezTo>
                  <a:pt x="6455668" y="2035046"/>
                  <a:pt x="6411671" y="2078167"/>
                  <a:pt x="6482080" y="2021840"/>
                </a:cubicBezTo>
                <a:cubicBezTo>
                  <a:pt x="6500780" y="2006880"/>
                  <a:pt x="6514346" y="1986204"/>
                  <a:pt x="6532880" y="1971040"/>
                </a:cubicBezTo>
                <a:cubicBezTo>
                  <a:pt x="6551781" y="1955575"/>
                  <a:pt x="6576571" y="1947669"/>
                  <a:pt x="6593840" y="1930400"/>
                </a:cubicBezTo>
                <a:cubicBezTo>
                  <a:pt x="6604000" y="1920240"/>
                  <a:pt x="6612978" y="1908741"/>
                  <a:pt x="6624320" y="1899920"/>
                </a:cubicBezTo>
                <a:cubicBezTo>
                  <a:pt x="6814854" y="1751727"/>
                  <a:pt x="6577173" y="1941114"/>
                  <a:pt x="6736080" y="1838960"/>
                </a:cubicBezTo>
                <a:cubicBezTo>
                  <a:pt x="6768561" y="1818079"/>
                  <a:pt x="6795391" y="1789259"/>
                  <a:pt x="6827520" y="1767840"/>
                </a:cubicBezTo>
                <a:cubicBezTo>
                  <a:pt x="6837680" y="1761067"/>
                  <a:pt x="6848619" y="1755337"/>
                  <a:pt x="6858000" y="1747520"/>
                </a:cubicBezTo>
                <a:cubicBezTo>
                  <a:pt x="6869038" y="1738322"/>
                  <a:pt x="6879659" y="1728382"/>
                  <a:pt x="6888480" y="1717040"/>
                </a:cubicBezTo>
                <a:cubicBezTo>
                  <a:pt x="6905592" y="1695039"/>
                  <a:pt x="6938000" y="1645947"/>
                  <a:pt x="6949440" y="1615440"/>
                </a:cubicBezTo>
                <a:cubicBezTo>
                  <a:pt x="6954343" y="1602365"/>
                  <a:pt x="6953929" y="1587560"/>
                  <a:pt x="6959600" y="1574800"/>
                </a:cubicBezTo>
                <a:cubicBezTo>
                  <a:pt x="6967620" y="1556755"/>
                  <a:pt x="6981249" y="1541663"/>
                  <a:pt x="6990080" y="1524000"/>
                </a:cubicBezTo>
                <a:cubicBezTo>
                  <a:pt x="7015545" y="1473070"/>
                  <a:pt x="7006008" y="1481066"/>
                  <a:pt x="7020560" y="1432560"/>
                </a:cubicBezTo>
                <a:cubicBezTo>
                  <a:pt x="7026715" y="1412044"/>
                  <a:pt x="7034107" y="1391920"/>
                  <a:pt x="7040880" y="1371600"/>
                </a:cubicBezTo>
                <a:cubicBezTo>
                  <a:pt x="7044267" y="1361440"/>
                  <a:pt x="7048443" y="1351510"/>
                  <a:pt x="7051040" y="1341120"/>
                </a:cubicBezTo>
                <a:lnTo>
                  <a:pt x="7061200" y="1300480"/>
                </a:lnTo>
                <a:cubicBezTo>
                  <a:pt x="7064587" y="1253067"/>
                  <a:pt x="7066630" y="1205538"/>
                  <a:pt x="7071360" y="1158240"/>
                </a:cubicBezTo>
                <a:cubicBezTo>
                  <a:pt x="7075512" y="1116721"/>
                  <a:pt x="7082152" y="1094751"/>
                  <a:pt x="7091680" y="1056640"/>
                </a:cubicBezTo>
                <a:cubicBezTo>
                  <a:pt x="7111402" y="770676"/>
                  <a:pt x="7120658" y="802687"/>
                  <a:pt x="7101840" y="548640"/>
                </a:cubicBezTo>
                <a:cubicBezTo>
                  <a:pt x="7099844" y="521695"/>
                  <a:pt x="7089586" y="475272"/>
                  <a:pt x="7081520" y="447040"/>
                </a:cubicBezTo>
                <a:cubicBezTo>
                  <a:pt x="7078578" y="436742"/>
                  <a:pt x="7076149" y="426139"/>
                  <a:pt x="7071360" y="416560"/>
                </a:cubicBezTo>
                <a:cubicBezTo>
                  <a:pt x="7065899" y="405638"/>
                  <a:pt x="7057813" y="396240"/>
                  <a:pt x="7051040" y="386080"/>
                </a:cubicBezTo>
                <a:cubicBezTo>
                  <a:pt x="7048281" y="372286"/>
                  <a:pt x="7036869" y="311038"/>
                  <a:pt x="7030720" y="294640"/>
                </a:cubicBezTo>
                <a:cubicBezTo>
                  <a:pt x="7025402" y="280459"/>
                  <a:pt x="7015718" y="268181"/>
                  <a:pt x="7010400" y="254000"/>
                </a:cubicBezTo>
                <a:cubicBezTo>
                  <a:pt x="6982282" y="179020"/>
                  <a:pt x="7021099" y="244649"/>
                  <a:pt x="6979920" y="182880"/>
                </a:cubicBezTo>
                <a:cubicBezTo>
                  <a:pt x="6976533" y="165947"/>
                  <a:pt x="6976906" y="147801"/>
                  <a:pt x="6969760" y="132080"/>
                </a:cubicBezTo>
                <a:cubicBezTo>
                  <a:pt x="6959654" y="109847"/>
                  <a:pt x="6942667" y="91440"/>
                  <a:pt x="6929120" y="71120"/>
                </a:cubicBezTo>
                <a:lnTo>
                  <a:pt x="6908800" y="40640"/>
                </a:lnTo>
                <a:cubicBezTo>
                  <a:pt x="6885823" y="6175"/>
                  <a:pt x="6897114" y="18794"/>
                  <a:pt x="6878320" y="0"/>
                </a:cubicBezTo>
              </a:path>
            </a:pathLst>
          </a:cu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pic>
        <p:nvPicPr>
          <p:cNvPr id="5" name="Picture 4">
            <a:extLst>
              <a:ext uri="{FF2B5EF4-FFF2-40B4-BE49-F238E27FC236}">
                <a16:creationId xmlns:a16="http://schemas.microsoft.com/office/drawing/2014/main" id="{3EC2E272-25AE-1D97-21E6-B40A402E77F4}"/>
              </a:ext>
            </a:extLst>
          </p:cNvPr>
          <p:cNvPicPr>
            <a:picLocks noChangeAspect="1"/>
          </p:cNvPicPr>
          <p:nvPr/>
        </p:nvPicPr>
        <p:blipFill>
          <a:blip r:embed="rId3"/>
          <a:stretch>
            <a:fillRect/>
          </a:stretch>
        </p:blipFill>
        <p:spPr>
          <a:xfrm>
            <a:off x="0" y="0"/>
            <a:ext cx="12192000" cy="948898"/>
          </a:xfrm>
          <a:prstGeom prst="rect">
            <a:avLst/>
          </a:prstGeom>
        </p:spPr>
      </p:pic>
      <p:sp>
        <p:nvSpPr>
          <p:cNvPr id="6" name="Rectangle 5">
            <a:extLst>
              <a:ext uri="{FF2B5EF4-FFF2-40B4-BE49-F238E27FC236}">
                <a16:creationId xmlns:a16="http://schemas.microsoft.com/office/drawing/2014/main" id="{13F8D48B-EA07-369C-45CD-1CDE43374D81}"/>
              </a:ext>
            </a:extLst>
          </p:cNvPr>
          <p:cNvSpPr/>
          <p:nvPr/>
        </p:nvSpPr>
        <p:spPr>
          <a:xfrm>
            <a:off x="1" y="0"/>
            <a:ext cx="2061712" cy="948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7" name="Picture 6">
            <a:extLst>
              <a:ext uri="{FF2B5EF4-FFF2-40B4-BE49-F238E27FC236}">
                <a16:creationId xmlns:a16="http://schemas.microsoft.com/office/drawing/2014/main" id="{96A127A5-C438-43A7-9F61-9BFA382F0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2" y="225931"/>
            <a:ext cx="1836000" cy="407542"/>
          </a:xfrm>
          <a:prstGeom prst="rect">
            <a:avLst/>
          </a:prstGeom>
        </p:spPr>
      </p:pic>
      <p:sp>
        <p:nvSpPr>
          <p:cNvPr id="8" name="TextBox 7">
            <a:extLst>
              <a:ext uri="{FF2B5EF4-FFF2-40B4-BE49-F238E27FC236}">
                <a16:creationId xmlns:a16="http://schemas.microsoft.com/office/drawing/2014/main" id="{B73DFEA4-5158-FD43-68D8-AD460CC77D24}"/>
              </a:ext>
            </a:extLst>
          </p:cNvPr>
          <p:cNvSpPr txBox="1"/>
          <p:nvPr/>
        </p:nvSpPr>
        <p:spPr>
          <a:xfrm>
            <a:off x="1648082" y="14203"/>
            <a:ext cx="8895835" cy="830997"/>
          </a:xfrm>
          <a:prstGeom prst="rect">
            <a:avLst/>
          </a:prstGeom>
          <a:noFill/>
        </p:spPr>
        <p:txBody>
          <a:bodyPr wrap="square">
            <a:spAutoFit/>
          </a:bodyPr>
          <a:lstStyle/>
          <a:p>
            <a:pPr algn="ctr"/>
            <a:r>
              <a:rPr lang="en-NZ" sz="4800" b="1" spc="600" noProof="0">
                <a:solidFill>
                  <a:schemeClr val="bg1">
                    <a:lumMod val="95000"/>
                  </a:schemeClr>
                </a:solidFill>
              </a:rPr>
              <a:t>NZL BLUE BELT SITE</a:t>
            </a:r>
          </a:p>
        </p:txBody>
      </p:sp>
      <p:sp>
        <p:nvSpPr>
          <p:cNvPr id="9" name="Rectangle 8">
            <a:extLst>
              <a:ext uri="{FF2B5EF4-FFF2-40B4-BE49-F238E27FC236}">
                <a16:creationId xmlns:a16="http://schemas.microsoft.com/office/drawing/2014/main" id="{58F1B320-F144-1E88-5E88-645271E9BD31}"/>
              </a:ext>
            </a:extLst>
          </p:cNvPr>
          <p:cNvSpPr/>
          <p:nvPr/>
        </p:nvSpPr>
        <p:spPr>
          <a:xfrm>
            <a:off x="10125974" y="0"/>
            <a:ext cx="2061712" cy="9488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0" name="Picture 9">
            <a:extLst>
              <a:ext uri="{FF2B5EF4-FFF2-40B4-BE49-F238E27FC236}">
                <a16:creationId xmlns:a16="http://schemas.microsoft.com/office/drawing/2014/main" id="{7714476C-474F-B1F8-B298-3ECA525C33D4}"/>
              </a:ext>
            </a:extLst>
          </p:cNvPr>
          <p:cNvPicPr>
            <a:picLocks noChangeAspect="1"/>
          </p:cNvPicPr>
          <p:nvPr/>
        </p:nvPicPr>
        <p:blipFill>
          <a:blip r:embed="rId5"/>
          <a:stretch>
            <a:fillRect/>
          </a:stretch>
        </p:blipFill>
        <p:spPr>
          <a:xfrm>
            <a:off x="10449874" y="152173"/>
            <a:ext cx="1368000" cy="555059"/>
          </a:xfrm>
          <a:prstGeom prst="rect">
            <a:avLst/>
          </a:prstGeom>
        </p:spPr>
      </p:pic>
      <p:sp>
        <p:nvSpPr>
          <p:cNvPr id="11" name="TextBox 10">
            <a:extLst>
              <a:ext uri="{FF2B5EF4-FFF2-40B4-BE49-F238E27FC236}">
                <a16:creationId xmlns:a16="http://schemas.microsoft.com/office/drawing/2014/main" id="{114ACC46-E3F5-7101-C9FD-8B9685178545}"/>
              </a:ext>
            </a:extLst>
          </p:cNvPr>
          <p:cNvSpPr txBox="1"/>
          <p:nvPr/>
        </p:nvSpPr>
        <p:spPr>
          <a:xfrm>
            <a:off x="108582" y="2933953"/>
            <a:ext cx="2061712" cy="646331"/>
          </a:xfrm>
          <a:prstGeom prst="rect">
            <a:avLst/>
          </a:prstGeom>
          <a:noFill/>
        </p:spPr>
        <p:txBody>
          <a:bodyPr wrap="square" rtlCol="0">
            <a:spAutoFit/>
          </a:bodyPr>
          <a:lstStyle/>
          <a:p>
            <a:r>
              <a:rPr lang="en-NZ" noProof="0">
                <a:latin typeface="Barlow" panose="00000500000000000000" pitchFamily="2" charset="0"/>
              </a:rPr>
              <a:t>Anemone </a:t>
            </a:r>
          </a:p>
          <a:p>
            <a:r>
              <a:rPr lang="en-NZ" noProof="0">
                <a:latin typeface="Barlow" panose="00000500000000000000" pitchFamily="2" charset="0"/>
              </a:rPr>
              <a:t>Garden</a:t>
            </a:r>
          </a:p>
        </p:txBody>
      </p:sp>
      <p:cxnSp>
        <p:nvCxnSpPr>
          <p:cNvPr id="13" name="Straight Arrow Connector 12">
            <a:extLst>
              <a:ext uri="{FF2B5EF4-FFF2-40B4-BE49-F238E27FC236}">
                <a16:creationId xmlns:a16="http://schemas.microsoft.com/office/drawing/2014/main" id="{6CFCE18A-259C-4A7B-47F1-ACD26F95B4D7}"/>
              </a:ext>
            </a:extLst>
          </p:cNvPr>
          <p:cNvCxnSpPr>
            <a:cxnSpLocks/>
          </p:cNvCxnSpPr>
          <p:nvPr/>
        </p:nvCxnSpPr>
        <p:spPr>
          <a:xfrm>
            <a:off x="1276141" y="3255666"/>
            <a:ext cx="1155560"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FE1D8CB-43BB-DC7B-151F-0A36F09237F9}"/>
              </a:ext>
            </a:extLst>
          </p:cNvPr>
          <p:cNvSpPr txBox="1"/>
          <p:nvPr/>
        </p:nvSpPr>
        <p:spPr>
          <a:xfrm>
            <a:off x="2831999" y="5266239"/>
            <a:ext cx="2061712" cy="646331"/>
          </a:xfrm>
          <a:prstGeom prst="rect">
            <a:avLst/>
          </a:prstGeom>
          <a:noFill/>
        </p:spPr>
        <p:txBody>
          <a:bodyPr wrap="square" rtlCol="0">
            <a:spAutoFit/>
          </a:bodyPr>
          <a:lstStyle/>
          <a:p>
            <a:r>
              <a:rPr lang="en-NZ" noProof="0">
                <a:latin typeface="Barlow" panose="00000500000000000000" pitchFamily="2" charset="0"/>
              </a:rPr>
              <a:t>Paua </a:t>
            </a:r>
          </a:p>
          <a:p>
            <a:r>
              <a:rPr lang="en-NZ" noProof="0">
                <a:latin typeface="Barlow" panose="00000500000000000000" pitchFamily="2" charset="0"/>
              </a:rPr>
              <a:t>Hatchery</a:t>
            </a:r>
          </a:p>
        </p:txBody>
      </p:sp>
      <p:cxnSp>
        <p:nvCxnSpPr>
          <p:cNvPr id="16" name="Straight Arrow Connector 15">
            <a:extLst>
              <a:ext uri="{FF2B5EF4-FFF2-40B4-BE49-F238E27FC236}">
                <a16:creationId xmlns:a16="http://schemas.microsoft.com/office/drawing/2014/main" id="{C1EE13D9-E52A-066F-E1EA-243039A02AF6}"/>
              </a:ext>
            </a:extLst>
          </p:cNvPr>
          <p:cNvCxnSpPr>
            <a:cxnSpLocks/>
          </p:cNvCxnSpPr>
          <p:nvPr/>
        </p:nvCxnSpPr>
        <p:spPr>
          <a:xfrm flipV="1">
            <a:off x="3795091" y="4142664"/>
            <a:ext cx="1240953" cy="123408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CA89BE4-555D-F565-9BD6-96F0D97E247B}"/>
              </a:ext>
            </a:extLst>
          </p:cNvPr>
          <p:cNvSpPr txBox="1"/>
          <p:nvPr/>
        </p:nvSpPr>
        <p:spPr>
          <a:xfrm>
            <a:off x="6548275" y="5445542"/>
            <a:ext cx="2061712" cy="646331"/>
          </a:xfrm>
          <a:prstGeom prst="rect">
            <a:avLst/>
          </a:prstGeom>
          <a:noFill/>
        </p:spPr>
        <p:txBody>
          <a:bodyPr wrap="square" rtlCol="0">
            <a:spAutoFit/>
          </a:bodyPr>
          <a:lstStyle/>
          <a:p>
            <a:r>
              <a:rPr lang="en-NZ" noProof="0">
                <a:latin typeface="Barlow" panose="00000500000000000000" pitchFamily="2" charset="0"/>
              </a:rPr>
              <a:t>Crayfish </a:t>
            </a:r>
          </a:p>
          <a:p>
            <a:r>
              <a:rPr lang="en-NZ" noProof="0">
                <a:latin typeface="Barlow" panose="00000500000000000000" pitchFamily="2" charset="0"/>
              </a:rPr>
              <a:t>Nursery</a:t>
            </a:r>
          </a:p>
        </p:txBody>
      </p:sp>
      <p:cxnSp>
        <p:nvCxnSpPr>
          <p:cNvPr id="20" name="Straight Arrow Connector 19">
            <a:extLst>
              <a:ext uri="{FF2B5EF4-FFF2-40B4-BE49-F238E27FC236}">
                <a16:creationId xmlns:a16="http://schemas.microsoft.com/office/drawing/2014/main" id="{A49A5EAE-C1FF-0732-AC7F-243F67FE81DE}"/>
              </a:ext>
            </a:extLst>
          </p:cNvPr>
          <p:cNvCxnSpPr>
            <a:cxnSpLocks/>
          </p:cNvCxnSpPr>
          <p:nvPr/>
        </p:nvCxnSpPr>
        <p:spPr>
          <a:xfrm flipH="1" flipV="1">
            <a:off x="6570111" y="3659292"/>
            <a:ext cx="628640" cy="160694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6837F693-85AA-C76B-A46E-10AC6FD1C216}"/>
              </a:ext>
            </a:extLst>
          </p:cNvPr>
          <p:cNvSpPr txBox="1"/>
          <p:nvPr/>
        </p:nvSpPr>
        <p:spPr>
          <a:xfrm>
            <a:off x="9009141" y="5116124"/>
            <a:ext cx="2061712" cy="646331"/>
          </a:xfrm>
          <a:prstGeom prst="rect">
            <a:avLst/>
          </a:prstGeom>
          <a:noFill/>
        </p:spPr>
        <p:txBody>
          <a:bodyPr wrap="square" rtlCol="0">
            <a:spAutoFit/>
          </a:bodyPr>
          <a:lstStyle/>
          <a:p>
            <a:r>
              <a:rPr lang="en-NZ" noProof="0">
                <a:latin typeface="Barlow" panose="00000500000000000000" pitchFamily="2" charset="0"/>
              </a:rPr>
              <a:t>Penguin  </a:t>
            </a:r>
          </a:p>
          <a:p>
            <a:r>
              <a:rPr lang="en-NZ" noProof="0">
                <a:latin typeface="Barlow" panose="00000500000000000000" pitchFamily="2" charset="0"/>
              </a:rPr>
              <a:t>Hotel</a:t>
            </a:r>
          </a:p>
        </p:txBody>
      </p:sp>
      <p:cxnSp>
        <p:nvCxnSpPr>
          <p:cNvPr id="26" name="Straight Arrow Connector 25">
            <a:extLst>
              <a:ext uri="{FF2B5EF4-FFF2-40B4-BE49-F238E27FC236}">
                <a16:creationId xmlns:a16="http://schemas.microsoft.com/office/drawing/2014/main" id="{D7219C5E-8F4C-CF48-9F35-5800A5FD7E0A}"/>
              </a:ext>
            </a:extLst>
          </p:cNvPr>
          <p:cNvCxnSpPr>
            <a:cxnSpLocks/>
          </p:cNvCxnSpPr>
          <p:nvPr/>
        </p:nvCxnSpPr>
        <p:spPr>
          <a:xfrm flipH="1" flipV="1">
            <a:off x="6540267" y="2812889"/>
            <a:ext cx="2290868" cy="226385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C689A03D-351A-3121-29C6-DB5D821E7BD6}"/>
              </a:ext>
            </a:extLst>
          </p:cNvPr>
          <p:cNvSpPr txBox="1"/>
          <p:nvPr/>
        </p:nvSpPr>
        <p:spPr>
          <a:xfrm>
            <a:off x="10203250" y="4269424"/>
            <a:ext cx="2061712" cy="646331"/>
          </a:xfrm>
          <a:prstGeom prst="rect">
            <a:avLst/>
          </a:prstGeom>
          <a:noFill/>
        </p:spPr>
        <p:txBody>
          <a:bodyPr wrap="square" rtlCol="0">
            <a:spAutoFit/>
          </a:bodyPr>
          <a:lstStyle/>
          <a:p>
            <a:r>
              <a:rPr lang="en-NZ" noProof="0">
                <a:latin typeface="Barlow" panose="00000500000000000000" pitchFamily="2" charset="0"/>
              </a:rPr>
              <a:t>Underwater </a:t>
            </a:r>
            <a:br>
              <a:rPr lang="en-NZ" noProof="0">
                <a:latin typeface="Barlow" panose="00000500000000000000" pitchFamily="2" charset="0"/>
              </a:rPr>
            </a:br>
            <a:r>
              <a:rPr lang="en-NZ" noProof="0">
                <a:latin typeface="Barlow" panose="00000500000000000000" pitchFamily="2" charset="0"/>
              </a:rPr>
              <a:t>Art Trail</a:t>
            </a:r>
          </a:p>
        </p:txBody>
      </p:sp>
      <p:cxnSp>
        <p:nvCxnSpPr>
          <p:cNvPr id="30" name="Straight Arrow Connector 29">
            <a:extLst>
              <a:ext uri="{FF2B5EF4-FFF2-40B4-BE49-F238E27FC236}">
                <a16:creationId xmlns:a16="http://schemas.microsoft.com/office/drawing/2014/main" id="{C6192992-2697-A7A2-F33E-6393F3FAC353}"/>
              </a:ext>
            </a:extLst>
          </p:cNvPr>
          <p:cNvCxnSpPr>
            <a:cxnSpLocks/>
          </p:cNvCxnSpPr>
          <p:nvPr/>
        </p:nvCxnSpPr>
        <p:spPr>
          <a:xfrm flipH="1" flipV="1">
            <a:off x="7885916" y="2868140"/>
            <a:ext cx="2246450" cy="142468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D1906208-3B6F-C3FD-F97B-1EB9DE446D0B}"/>
              </a:ext>
            </a:extLst>
          </p:cNvPr>
          <p:cNvSpPr txBox="1"/>
          <p:nvPr/>
        </p:nvSpPr>
        <p:spPr>
          <a:xfrm>
            <a:off x="10622250" y="2166558"/>
            <a:ext cx="2061712" cy="646331"/>
          </a:xfrm>
          <a:prstGeom prst="rect">
            <a:avLst/>
          </a:prstGeom>
          <a:noFill/>
        </p:spPr>
        <p:txBody>
          <a:bodyPr wrap="square" rtlCol="0">
            <a:spAutoFit/>
          </a:bodyPr>
          <a:lstStyle/>
          <a:p>
            <a:r>
              <a:rPr lang="en-NZ" noProof="0">
                <a:latin typeface="Barlow" panose="00000500000000000000" pitchFamily="2" charset="0"/>
              </a:rPr>
              <a:t>Kelp </a:t>
            </a:r>
            <a:br>
              <a:rPr lang="en-NZ" noProof="0">
                <a:latin typeface="Barlow" panose="00000500000000000000" pitchFamily="2" charset="0"/>
              </a:rPr>
            </a:br>
            <a:r>
              <a:rPr lang="en-NZ" noProof="0">
                <a:latin typeface="Barlow" panose="00000500000000000000" pitchFamily="2" charset="0"/>
              </a:rPr>
              <a:t>Forest</a:t>
            </a:r>
          </a:p>
        </p:txBody>
      </p:sp>
      <p:cxnSp>
        <p:nvCxnSpPr>
          <p:cNvPr id="34" name="Straight Arrow Connector 33">
            <a:extLst>
              <a:ext uri="{FF2B5EF4-FFF2-40B4-BE49-F238E27FC236}">
                <a16:creationId xmlns:a16="http://schemas.microsoft.com/office/drawing/2014/main" id="{91FBF135-F889-131F-59F8-8BCA74374CFD}"/>
              </a:ext>
            </a:extLst>
          </p:cNvPr>
          <p:cNvCxnSpPr>
            <a:cxnSpLocks/>
          </p:cNvCxnSpPr>
          <p:nvPr/>
        </p:nvCxnSpPr>
        <p:spPr>
          <a:xfrm flipH="1">
            <a:off x="8753813" y="2464633"/>
            <a:ext cx="1696061"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200B86-BAA3-5703-F234-CC19DEEB92EB}"/>
              </a:ext>
            </a:extLst>
          </p:cNvPr>
          <p:cNvCxnSpPr>
            <a:cxnSpLocks/>
          </p:cNvCxnSpPr>
          <p:nvPr/>
        </p:nvCxnSpPr>
        <p:spPr>
          <a:xfrm flipV="1">
            <a:off x="4767470" y="2185368"/>
            <a:ext cx="0" cy="123823"/>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29D55AF-68C6-11E2-CD30-EEA4302198C3}"/>
              </a:ext>
            </a:extLst>
          </p:cNvPr>
          <p:cNvCxnSpPr>
            <a:cxnSpLocks/>
          </p:cNvCxnSpPr>
          <p:nvPr/>
        </p:nvCxnSpPr>
        <p:spPr>
          <a:xfrm flipV="1">
            <a:off x="4820697" y="2351999"/>
            <a:ext cx="346002" cy="42809"/>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BE4DC80-6946-6F14-328D-4AE668372919}"/>
              </a:ext>
            </a:extLst>
          </p:cNvPr>
          <p:cNvCxnSpPr>
            <a:cxnSpLocks/>
          </p:cNvCxnSpPr>
          <p:nvPr/>
        </p:nvCxnSpPr>
        <p:spPr>
          <a:xfrm flipV="1">
            <a:off x="4767469" y="2166558"/>
            <a:ext cx="203862" cy="2293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D98F714-F8FF-D946-9751-0594528FE384}"/>
              </a:ext>
            </a:extLst>
          </p:cNvPr>
          <p:cNvCxnSpPr>
            <a:cxnSpLocks/>
          </p:cNvCxnSpPr>
          <p:nvPr/>
        </p:nvCxnSpPr>
        <p:spPr>
          <a:xfrm>
            <a:off x="4767469" y="2309191"/>
            <a:ext cx="53228" cy="8561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F046005E-583F-6EF4-D112-32FA75E6536D}"/>
              </a:ext>
            </a:extLst>
          </p:cNvPr>
          <p:cNvCxnSpPr>
            <a:cxnSpLocks/>
          </p:cNvCxnSpPr>
          <p:nvPr/>
        </p:nvCxnSpPr>
        <p:spPr>
          <a:xfrm flipV="1">
            <a:off x="4824009" y="2278611"/>
            <a:ext cx="0" cy="11619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27A61F7B-DDDB-CB48-CA64-48869068231F}"/>
              </a:ext>
            </a:extLst>
          </p:cNvPr>
          <p:cNvCxnSpPr>
            <a:cxnSpLocks/>
          </p:cNvCxnSpPr>
          <p:nvPr/>
        </p:nvCxnSpPr>
        <p:spPr>
          <a:xfrm flipH="1" flipV="1">
            <a:off x="4758560" y="2185368"/>
            <a:ext cx="62137" cy="8973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0ED83E41-D29E-558F-D3C7-5D5332E26B10}"/>
              </a:ext>
            </a:extLst>
          </p:cNvPr>
          <p:cNvCxnSpPr>
            <a:cxnSpLocks/>
          </p:cNvCxnSpPr>
          <p:nvPr/>
        </p:nvCxnSpPr>
        <p:spPr>
          <a:xfrm flipV="1">
            <a:off x="4827322" y="2239736"/>
            <a:ext cx="339377" cy="4652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EA036FE6-AFCD-1846-57FD-967FA86D38FD}"/>
              </a:ext>
            </a:extLst>
          </p:cNvPr>
          <p:cNvCxnSpPr>
            <a:cxnSpLocks/>
          </p:cNvCxnSpPr>
          <p:nvPr/>
        </p:nvCxnSpPr>
        <p:spPr>
          <a:xfrm>
            <a:off x="5031182" y="2082798"/>
            <a:ext cx="135518" cy="15574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5155C2C3-BC57-612D-26E0-000A65DF28F7}"/>
              </a:ext>
            </a:extLst>
          </p:cNvPr>
          <p:cNvCxnSpPr>
            <a:cxnSpLocks/>
          </p:cNvCxnSpPr>
          <p:nvPr/>
        </p:nvCxnSpPr>
        <p:spPr>
          <a:xfrm flipV="1">
            <a:off x="5166700" y="2238545"/>
            <a:ext cx="0" cy="116197"/>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404B3766-AE4A-1C2D-CC55-FFDBD4C695D6}"/>
              </a:ext>
            </a:extLst>
          </p:cNvPr>
          <p:cNvCxnSpPr>
            <a:cxnSpLocks/>
          </p:cNvCxnSpPr>
          <p:nvPr/>
        </p:nvCxnSpPr>
        <p:spPr>
          <a:xfrm flipH="1">
            <a:off x="4913244" y="2083989"/>
            <a:ext cx="117937" cy="25115"/>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824B85AE-9327-7E1C-55F5-7331DCFB8076}"/>
              </a:ext>
            </a:extLst>
          </p:cNvPr>
          <p:cNvSpPr txBox="1"/>
          <p:nvPr/>
        </p:nvSpPr>
        <p:spPr>
          <a:xfrm>
            <a:off x="4168122" y="1093864"/>
            <a:ext cx="2061712" cy="646331"/>
          </a:xfrm>
          <a:prstGeom prst="rect">
            <a:avLst/>
          </a:prstGeom>
          <a:noFill/>
        </p:spPr>
        <p:txBody>
          <a:bodyPr wrap="square" rtlCol="0">
            <a:spAutoFit/>
          </a:bodyPr>
          <a:lstStyle/>
          <a:p>
            <a:r>
              <a:rPr lang="en-NZ" noProof="0">
                <a:latin typeface="Barlow" panose="00000500000000000000" pitchFamily="2" charset="0"/>
              </a:rPr>
              <a:t>Aquaculture</a:t>
            </a:r>
          </a:p>
          <a:p>
            <a:r>
              <a:rPr lang="en-NZ" noProof="0">
                <a:latin typeface="Barlow" panose="00000500000000000000" pitchFamily="2" charset="0"/>
              </a:rPr>
              <a:t>Tanks</a:t>
            </a:r>
          </a:p>
        </p:txBody>
      </p:sp>
      <p:cxnSp>
        <p:nvCxnSpPr>
          <p:cNvPr id="52" name="Straight Arrow Connector 51">
            <a:extLst>
              <a:ext uri="{FF2B5EF4-FFF2-40B4-BE49-F238E27FC236}">
                <a16:creationId xmlns:a16="http://schemas.microsoft.com/office/drawing/2014/main" id="{9298EBA0-43B0-CB16-6FD9-D6DB3E0ECD3D}"/>
              </a:ext>
            </a:extLst>
          </p:cNvPr>
          <p:cNvCxnSpPr>
            <a:cxnSpLocks/>
          </p:cNvCxnSpPr>
          <p:nvPr/>
        </p:nvCxnSpPr>
        <p:spPr>
          <a:xfrm>
            <a:off x="4827322" y="1680850"/>
            <a:ext cx="166376" cy="32319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77EA3A70-BDF6-7757-72C1-1DEDF9486643}"/>
              </a:ext>
            </a:extLst>
          </p:cNvPr>
          <p:cNvPicPr>
            <a:picLocks noChangeAspect="1"/>
          </p:cNvPicPr>
          <p:nvPr/>
        </p:nvPicPr>
        <p:blipFill>
          <a:blip r:embed="rId6"/>
          <a:stretch>
            <a:fillRect/>
          </a:stretch>
        </p:blipFill>
        <p:spPr>
          <a:xfrm>
            <a:off x="-10403" y="5548797"/>
            <a:ext cx="2263100" cy="1309203"/>
          </a:xfrm>
          <a:prstGeom prst="rect">
            <a:avLst/>
          </a:prstGeom>
        </p:spPr>
      </p:pic>
      <p:sp>
        <p:nvSpPr>
          <p:cNvPr id="17" name="TextBox 16">
            <a:extLst>
              <a:ext uri="{FF2B5EF4-FFF2-40B4-BE49-F238E27FC236}">
                <a16:creationId xmlns:a16="http://schemas.microsoft.com/office/drawing/2014/main" id="{5DF0DE57-2D60-8B81-FA4F-358EDEF8AFF2}"/>
              </a:ext>
            </a:extLst>
          </p:cNvPr>
          <p:cNvSpPr txBox="1"/>
          <p:nvPr/>
        </p:nvSpPr>
        <p:spPr>
          <a:xfrm>
            <a:off x="2669005" y="6519108"/>
            <a:ext cx="9064789" cy="233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 All images are copyrighted. For further information, please refer to </a:t>
            </a:r>
            <a:r>
              <a:rPr lang="en-US" sz="1000" i="1" u="sng">
                <a:solidFill>
                  <a:srgbClr val="0563C1"/>
                </a:solidFill>
                <a:latin typeface="Aptos"/>
                <a:cs typeface="Segoe UI"/>
                <a:hlinkClick r:id="rId7"/>
              </a:rPr>
              <a:t>enquiries@sciencelearn.org.nz</a:t>
            </a:r>
            <a:endParaRPr lang="en-US"/>
          </a:p>
        </p:txBody>
      </p:sp>
    </p:spTree>
    <p:extLst>
      <p:ext uri="{BB962C8B-B14F-4D97-AF65-F5344CB8AC3E}">
        <p14:creationId xmlns:p14="http://schemas.microsoft.com/office/powerpoint/2010/main" val="261360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C4B4-34AD-EAB4-7EB0-F2131083E60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8A4D2FA-1F22-30DB-CE51-CAEB7169EB0F}"/>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0"/>
            <a:ext cx="5083600" cy="6858000"/>
          </a:xfrm>
          <a:prstGeom prst="rect">
            <a:avLst/>
          </a:prstGeom>
        </p:spPr>
      </p:pic>
      <p:sp>
        <p:nvSpPr>
          <p:cNvPr id="3" name="TextBox 2">
            <a:extLst>
              <a:ext uri="{FF2B5EF4-FFF2-40B4-BE49-F238E27FC236}">
                <a16:creationId xmlns:a16="http://schemas.microsoft.com/office/drawing/2014/main" id="{25E076D6-EC77-C71D-0D6F-47FD3D2CCFCB}"/>
              </a:ext>
            </a:extLst>
          </p:cNvPr>
          <p:cNvSpPr txBox="1"/>
          <p:nvPr/>
        </p:nvSpPr>
        <p:spPr>
          <a:xfrm>
            <a:off x="5373026" y="0"/>
            <a:ext cx="6567854" cy="1261884"/>
          </a:xfrm>
          <a:prstGeom prst="rect">
            <a:avLst/>
          </a:prstGeom>
          <a:noFill/>
        </p:spPr>
        <p:txBody>
          <a:bodyPr wrap="square" rtlCol="0">
            <a:spAutoFit/>
          </a:bodyPr>
          <a:lstStyle/>
          <a:p>
            <a:r>
              <a:rPr lang="en-NZ" sz="7600" noProof="0">
                <a:latin typeface="Barlow SemiBold" panose="00000700000000000000" pitchFamily="2" charset="0"/>
              </a:rPr>
              <a:t>Penguin Hotel</a:t>
            </a:r>
          </a:p>
        </p:txBody>
      </p:sp>
      <p:sp>
        <p:nvSpPr>
          <p:cNvPr id="4" name="TextBox 3">
            <a:extLst>
              <a:ext uri="{FF2B5EF4-FFF2-40B4-BE49-F238E27FC236}">
                <a16:creationId xmlns:a16="http://schemas.microsoft.com/office/drawing/2014/main" id="{61B61B43-02EA-808D-208C-2E370DB0E958}"/>
              </a:ext>
            </a:extLst>
          </p:cNvPr>
          <p:cNvSpPr txBox="1"/>
          <p:nvPr/>
        </p:nvSpPr>
        <p:spPr>
          <a:xfrm>
            <a:off x="5373026" y="1593772"/>
            <a:ext cx="6252799" cy="4093428"/>
          </a:xfrm>
          <a:prstGeom prst="rect">
            <a:avLst/>
          </a:prstGeom>
          <a:noFill/>
        </p:spPr>
        <p:txBody>
          <a:bodyPr wrap="square" rtlCol="0">
            <a:spAutoFit/>
          </a:bodyPr>
          <a:lstStyle/>
          <a:p>
            <a:r>
              <a:rPr lang="en-US" sz="2000" i="0" u="none" strike="noStrike" baseline="0" noProof="0">
                <a:solidFill>
                  <a:srgbClr val="221E1F"/>
                </a:solidFill>
                <a:latin typeface="Barlow" panose="00000500000000000000" pitchFamily="2" charset="0"/>
              </a:rPr>
              <a:t>Students from Wellington High School designed a fenced off area adjacent to the carpark at Worser Bay with a tunnel through the rock revetment to the high tide zone. In the fenced off area they installed penguin nests and planted vegetation to encourage </a:t>
            </a:r>
            <a:r>
              <a:rPr lang="en-US" sz="2000" i="0" u="none" strike="noStrike" baseline="0" noProof="0" err="1">
                <a:solidFill>
                  <a:srgbClr val="221E1F"/>
                </a:solidFill>
                <a:latin typeface="Barlow" panose="00000500000000000000" pitchFamily="2" charset="0"/>
              </a:rPr>
              <a:t>kororā</a:t>
            </a:r>
            <a:r>
              <a:rPr lang="en-US" sz="2000" i="0" u="none" strike="noStrike" baseline="0" noProof="0">
                <a:solidFill>
                  <a:srgbClr val="221E1F"/>
                </a:solidFill>
                <a:latin typeface="Barlow" panose="00000500000000000000" pitchFamily="2" charset="0"/>
              </a:rPr>
              <a:t> to nest.</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In 2024 the first guests checked into the student’s penguin hotel! Two mating pairs set up a nest in two of the nesting boxes and three </a:t>
            </a:r>
            <a:r>
              <a:rPr lang="en-US" sz="2000" i="0" u="none" strike="noStrike" baseline="0" noProof="0" err="1">
                <a:solidFill>
                  <a:srgbClr val="221E1F"/>
                </a:solidFill>
                <a:latin typeface="Barlow" panose="00000500000000000000" pitchFamily="2" charset="0"/>
              </a:rPr>
              <a:t>kororā</a:t>
            </a:r>
            <a:r>
              <a:rPr lang="en-US" sz="2000" i="0" u="none" strike="noStrike" baseline="0" noProof="0">
                <a:solidFill>
                  <a:srgbClr val="221E1F"/>
                </a:solidFill>
                <a:latin typeface="Barlow" panose="00000500000000000000" pitchFamily="2" charset="0"/>
              </a:rPr>
              <a:t> chicks were successfully hatched and fledged. The </a:t>
            </a:r>
            <a:r>
              <a:rPr lang="en-US" sz="2000" i="0" u="none" strike="noStrike" baseline="0" noProof="0" err="1">
                <a:solidFill>
                  <a:srgbClr val="221E1F"/>
                </a:solidFill>
                <a:latin typeface="Barlow" panose="00000500000000000000" pitchFamily="2" charset="0"/>
              </a:rPr>
              <a:t>kororā</a:t>
            </a:r>
            <a:r>
              <a:rPr lang="en-US" sz="2000" i="0" u="none" strike="noStrike" baseline="0" noProof="0">
                <a:solidFill>
                  <a:srgbClr val="221E1F"/>
                </a:solidFill>
                <a:latin typeface="Barlow" panose="00000500000000000000" pitchFamily="2" charset="0"/>
              </a:rPr>
              <a:t> were tagged and are now part of the NIWA monitoring programme.</a:t>
            </a:r>
            <a:endParaRPr lang="en-NZ" sz="2000" b="0" i="0" u="none" strike="noStrike" baseline="0" noProof="0">
              <a:solidFill>
                <a:srgbClr val="221E1F"/>
              </a:solidFill>
              <a:latin typeface="Barlow" panose="00000500000000000000" pitchFamily="2" charset="0"/>
            </a:endParaRPr>
          </a:p>
        </p:txBody>
      </p:sp>
      <p:sp>
        <p:nvSpPr>
          <p:cNvPr id="2" name="TextBox 1">
            <a:extLst>
              <a:ext uri="{FF2B5EF4-FFF2-40B4-BE49-F238E27FC236}">
                <a16:creationId xmlns:a16="http://schemas.microsoft.com/office/drawing/2014/main" id="{D19E83F2-0FCD-EF4C-8297-576AAC99F400}"/>
              </a:ext>
            </a:extLst>
          </p:cNvPr>
          <p:cNvSpPr txBox="1"/>
          <p:nvPr/>
        </p:nvSpPr>
        <p:spPr>
          <a:xfrm>
            <a:off x="5371097" y="6484018"/>
            <a:ext cx="6773779"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3999914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3D78-54B9-5A07-9630-05F87D692F5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B6A6C52-3CA8-0ED2-EA59-7B0BCAA3E37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587" r="587"/>
          <a:stretch/>
        </p:blipFill>
        <p:spPr>
          <a:xfrm>
            <a:off x="0" y="0"/>
            <a:ext cx="5083600" cy="6858000"/>
          </a:xfrm>
          <a:prstGeom prst="rect">
            <a:avLst/>
          </a:prstGeom>
        </p:spPr>
      </p:pic>
      <p:sp>
        <p:nvSpPr>
          <p:cNvPr id="3" name="TextBox 2">
            <a:extLst>
              <a:ext uri="{FF2B5EF4-FFF2-40B4-BE49-F238E27FC236}">
                <a16:creationId xmlns:a16="http://schemas.microsoft.com/office/drawing/2014/main" id="{94DE81D4-590A-BC11-E6D3-9B8201CC312D}"/>
              </a:ext>
            </a:extLst>
          </p:cNvPr>
          <p:cNvSpPr txBox="1"/>
          <p:nvPr/>
        </p:nvSpPr>
        <p:spPr>
          <a:xfrm>
            <a:off x="5373026" y="0"/>
            <a:ext cx="6567854" cy="1261884"/>
          </a:xfrm>
          <a:prstGeom prst="rect">
            <a:avLst/>
          </a:prstGeom>
          <a:noFill/>
        </p:spPr>
        <p:txBody>
          <a:bodyPr wrap="square" rtlCol="0">
            <a:spAutoFit/>
          </a:bodyPr>
          <a:lstStyle/>
          <a:p>
            <a:r>
              <a:rPr lang="en-NZ" sz="7600" noProof="0">
                <a:latin typeface="Barlow SemiBold" panose="00000700000000000000" pitchFamily="2" charset="0"/>
              </a:rPr>
              <a:t>Kelp Forest</a:t>
            </a:r>
          </a:p>
        </p:txBody>
      </p:sp>
      <p:sp>
        <p:nvSpPr>
          <p:cNvPr id="4" name="TextBox 3">
            <a:extLst>
              <a:ext uri="{FF2B5EF4-FFF2-40B4-BE49-F238E27FC236}">
                <a16:creationId xmlns:a16="http://schemas.microsoft.com/office/drawing/2014/main" id="{481F6110-04A8-2ACD-FE53-893591D24F19}"/>
              </a:ext>
            </a:extLst>
          </p:cNvPr>
          <p:cNvSpPr txBox="1"/>
          <p:nvPr/>
        </p:nvSpPr>
        <p:spPr>
          <a:xfrm>
            <a:off x="5373026" y="1593772"/>
            <a:ext cx="6252799" cy="4401205"/>
          </a:xfrm>
          <a:prstGeom prst="rect">
            <a:avLst/>
          </a:prstGeom>
          <a:noFill/>
        </p:spPr>
        <p:txBody>
          <a:bodyPr wrap="square" rtlCol="0">
            <a:spAutoFit/>
          </a:bodyPr>
          <a:lstStyle/>
          <a:p>
            <a:r>
              <a:rPr lang="en-US" sz="2000" i="0" u="none" strike="noStrike" baseline="0" noProof="0">
                <a:solidFill>
                  <a:srgbClr val="221E1F"/>
                </a:solidFill>
                <a:latin typeface="Barlow" panose="00000500000000000000" pitchFamily="2" charset="0"/>
              </a:rPr>
              <a:t>Through their Love Rimurimu project, Mountains to Sea Wellington are carrying out seaweed regeneration around the Miramar peninsula and have identified Worser Bay as a site where the local kura would lead seaweed restoration.</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They are working with Te Kura Kaupapa Māori o Ngā Mokopuna to trial a range of different regeneration methods at Worser Bay to help identify the best way to restore seaweed across Wellington </a:t>
            </a:r>
            <a:r>
              <a:rPr lang="en-US" sz="2000" i="0" u="none" strike="noStrike" baseline="0" noProof="0" err="1">
                <a:solidFill>
                  <a:srgbClr val="221E1F"/>
                </a:solidFill>
                <a:latin typeface="Barlow" panose="00000500000000000000" pitchFamily="2" charset="0"/>
              </a:rPr>
              <a:t>harbour</a:t>
            </a:r>
            <a:r>
              <a:rPr lang="en-US" sz="2000" i="0" u="none" strike="noStrike" baseline="0" noProof="0">
                <a:solidFill>
                  <a:srgbClr val="221E1F"/>
                </a:solidFill>
                <a:latin typeface="Barlow" panose="00000500000000000000" pitchFamily="2" charset="0"/>
              </a:rPr>
              <a:t>.</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Mountains to Sea and the Kura are entering their third season of ‘kelp-ling’ plant-outs and are monitoring the Worser Bay kelp forest regularly.</a:t>
            </a:r>
            <a:endParaRPr lang="en-NZ" sz="2000" b="0" i="0" u="none" strike="noStrike" baseline="0" noProof="0">
              <a:solidFill>
                <a:srgbClr val="221E1F"/>
              </a:solidFill>
              <a:latin typeface="Barlow" panose="00000500000000000000" pitchFamily="2" charset="0"/>
            </a:endParaRPr>
          </a:p>
        </p:txBody>
      </p:sp>
      <p:sp>
        <p:nvSpPr>
          <p:cNvPr id="2" name="TextBox 1">
            <a:extLst>
              <a:ext uri="{FF2B5EF4-FFF2-40B4-BE49-F238E27FC236}">
                <a16:creationId xmlns:a16="http://schemas.microsoft.com/office/drawing/2014/main" id="{716B5D76-0FD8-1313-B2D0-BD1AD89B92C2}"/>
              </a:ext>
            </a:extLst>
          </p:cNvPr>
          <p:cNvSpPr txBox="1"/>
          <p:nvPr/>
        </p:nvSpPr>
        <p:spPr>
          <a:xfrm>
            <a:off x="5285874" y="6484019"/>
            <a:ext cx="5530515"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All images are copyrighted. For further information, please refer to </a:t>
            </a:r>
            <a:r>
              <a:rPr lang="en-US" sz="1000" i="1" u="sng">
                <a:solidFill>
                  <a:srgbClr val="0563C1"/>
                </a:solidFill>
                <a:latin typeface="Aptos"/>
                <a:cs typeface="Segoe UI"/>
                <a:hlinkClick r:id="rId3"/>
              </a:rPr>
              <a:t>enquiries@sciencelearn.org.nz</a:t>
            </a:r>
            <a:endParaRPr lang="en-US" sz="1000">
              <a:solidFill>
                <a:srgbClr val="000000"/>
              </a:solidFill>
              <a:latin typeface="Aptos"/>
              <a:cs typeface="Segoe UI"/>
            </a:endParaRPr>
          </a:p>
        </p:txBody>
      </p:sp>
    </p:spTree>
    <p:extLst>
      <p:ext uri="{BB962C8B-B14F-4D97-AF65-F5344CB8AC3E}">
        <p14:creationId xmlns:p14="http://schemas.microsoft.com/office/powerpoint/2010/main" val="141686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D7D0D-34AE-0577-AA01-1F37012D807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173B7F1-061C-8969-CEE0-8F5572B0755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23444" r="20944"/>
          <a:stretch>
            <a:fillRect/>
          </a:stretch>
        </p:blipFill>
        <p:spPr>
          <a:xfrm>
            <a:off x="0" y="0"/>
            <a:ext cx="5083600" cy="6858000"/>
          </a:xfrm>
          <a:prstGeom prst="rect">
            <a:avLst/>
          </a:prstGeom>
        </p:spPr>
      </p:pic>
      <p:sp>
        <p:nvSpPr>
          <p:cNvPr id="3" name="TextBox 2">
            <a:extLst>
              <a:ext uri="{FF2B5EF4-FFF2-40B4-BE49-F238E27FC236}">
                <a16:creationId xmlns:a16="http://schemas.microsoft.com/office/drawing/2014/main" id="{08BD5BBF-736F-5318-C8AB-E4431172183B}"/>
              </a:ext>
            </a:extLst>
          </p:cNvPr>
          <p:cNvSpPr txBox="1"/>
          <p:nvPr/>
        </p:nvSpPr>
        <p:spPr>
          <a:xfrm>
            <a:off x="5373026" y="0"/>
            <a:ext cx="6567854" cy="1261884"/>
          </a:xfrm>
          <a:prstGeom prst="rect">
            <a:avLst/>
          </a:prstGeom>
          <a:noFill/>
        </p:spPr>
        <p:txBody>
          <a:bodyPr wrap="square" rtlCol="0">
            <a:spAutoFit/>
          </a:bodyPr>
          <a:lstStyle/>
          <a:p>
            <a:r>
              <a:rPr lang="en-NZ" sz="7600" noProof="0">
                <a:latin typeface="Barlow SemiBold" panose="00000700000000000000" pitchFamily="2" charset="0"/>
              </a:rPr>
              <a:t>Pāua Nursery</a:t>
            </a:r>
          </a:p>
        </p:txBody>
      </p:sp>
      <p:sp>
        <p:nvSpPr>
          <p:cNvPr id="4" name="TextBox 3">
            <a:extLst>
              <a:ext uri="{FF2B5EF4-FFF2-40B4-BE49-F238E27FC236}">
                <a16:creationId xmlns:a16="http://schemas.microsoft.com/office/drawing/2014/main" id="{F6FE8A9B-8C07-A92D-0830-5B5FEF134F40}"/>
              </a:ext>
            </a:extLst>
          </p:cNvPr>
          <p:cNvSpPr txBox="1"/>
          <p:nvPr/>
        </p:nvSpPr>
        <p:spPr>
          <a:xfrm>
            <a:off x="5373026" y="1460422"/>
            <a:ext cx="6252799" cy="5016758"/>
          </a:xfrm>
          <a:prstGeom prst="rect">
            <a:avLst/>
          </a:prstGeom>
          <a:noFill/>
        </p:spPr>
        <p:txBody>
          <a:bodyPr wrap="square" rtlCol="0">
            <a:spAutoFit/>
          </a:bodyPr>
          <a:lstStyle/>
          <a:p>
            <a:r>
              <a:rPr lang="en-US" sz="2000" i="0" u="none" strike="noStrike" baseline="0" noProof="0">
                <a:solidFill>
                  <a:srgbClr val="221E1F"/>
                </a:solidFill>
                <a:latin typeface="Barlow" panose="00000500000000000000" pitchFamily="2" charset="0"/>
              </a:rPr>
              <a:t>In 2023, students from Wellington East Girls College began investigating the pāua population at Worser Bay.</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In 2024, the next group of students from East investigated ways in which pāua could be helped to flourish at Worser Bay. After discussions with scientists at NIWA they began testing pāua pods as a mechanism for giving juvenile pāua shelter to help them become established, and found this to be successful.</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The next step is to work with the Worser Bay community to establish a voluntary no-take zone in Worser Bay, and to get the necessary consents to trial using the pods to increase the pāua populations at other reef sites around Worser Bay.</a:t>
            </a:r>
            <a:endParaRPr lang="en-NZ" sz="2000" b="0" i="0" u="none" strike="noStrike" baseline="0" noProof="0">
              <a:solidFill>
                <a:srgbClr val="221E1F"/>
              </a:solidFill>
              <a:latin typeface="Barlow" panose="00000500000000000000" pitchFamily="2" charset="0"/>
            </a:endParaRPr>
          </a:p>
        </p:txBody>
      </p:sp>
      <p:sp>
        <p:nvSpPr>
          <p:cNvPr id="2" name="TextBox 1">
            <a:extLst>
              <a:ext uri="{FF2B5EF4-FFF2-40B4-BE49-F238E27FC236}">
                <a16:creationId xmlns:a16="http://schemas.microsoft.com/office/drawing/2014/main" id="{158F4FB2-ED8C-BC5B-6EE2-5EC2512A659A}"/>
              </a:ext>
            </a:extLst>
          </p:cNvPr>
          <p:cNvSpPr txBox="1"/>
          <p:nvPr/>
        </p:nvSpPr>
        <p:spPr>
          <a:xfrm>
            <a:off x="5371097" y="6484018"/>
            <a:ext cx="7054515"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68802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BCBE-F6DB-CD8B-3BC8-E1A256D2054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FD12586-ABE9-9971-E7DF-89D0899CDB1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t="5032" b="5032"/>
          <a:stretch/>
        </p:blipFill>
        <p:spPr>
          <a:xfrm>
            <a:off x="0" y="0"/>
            <a:ext cx="5083600" cy="6858000"/>
          </a:xfrm>
          <a:prstGeom prst="rect">
            <a:avLst/>
          </a:prstGeom>
        </p:spPr>
      </p:pic>
      <p:sp>
        <p:nvSpPr>
          <p:cNvPr id="3" name="TextBox 2">
            <a:extLst>
              <a:ext uri="{FF2B5EF4-FFF2-40B4-BE49-F238E27FC236}">
                <a16:creationId xmlns:a16="http://schemas.microsoft.com/office/drawing/2014/main" id="{EB8BAAB3-E395-1239-78BC-BA73F83885F0}"/>
              </a:ext>
            </a:extLst>
          </p:cNvPr>
          <p:cNvSpPr txBox="1"/>
          <p:nvPr/>
        </p:nvSpPr>
        <p:spPr>
          <a:xfrm>
            <a:off x="5373026" y="0"/>
            <a:ext cx="6567854" cy="1200329"/>
          </a:xfrm>
          <a:prstGeom prst="rect">
            <a:avLst/>
          </a:prstGeom>
          <a:noFill/>
        </p:spPr>
        <p:txBody>
          <a:bodyPr wrap="square" rtlCol="0">
            <a:spAutoFit/>
          </a:bodyPr>
          <a:lstStyle/>
          <a:p>
            <a:r>
              <a:rPr lang="en-NZ" sz="7200" noProof="0">
                <a:latin typeface="Barlow SemiBold" panose="00000700000000000000" pitchFamily="2" charset="0"/>
              </a:rPr>
              <a:t>Underwater Art</a:t>
            </a:r>
          </a:p>
        </p:txBody>
      </p:sp>
      <p:sp>
        <p:nvSpPr>
          <p:cNvPr id="4" name="TextBox 3">
            <a:extLst>
              <a:ext uri="{FF2B5EF4-FFF2-40B4-BE49-F238E27FC236}">
                <a16:creationId xmlns:a16="http://schemas.microsoft.com/office/drawing/2014/main" id="{97660895-A03F-1841-E12D-F6C182365332}"/>
              </a:ext>
            </a:extLst>
          </p:cNvPr>
          <p:cNvSpPr txBox="1"/>
          <p:nvPr/>
        </p:nvSpPr>
        <p:spPr>
          <a:xfrm>
            <a:off x="5373026" y="1593772"/>
            <a:ext cx="6252799" cy="4708981"/>
          </a:xfrm>
          <a:prstGeom prst="rect">
            <a:avLst/>
          </a:prstGeom>
          <a:noFill/>
        </p:spPr>
        <p:txBody>
          <a:bodyPr wrap="square" rtlCol="0">
            <a:spAutoFit/>
          </a:bodyPr>
          <a:lstStyle/>
          <a:p>
            <a:r>
              <a:rPr lang="en-US" sz="2000" i="0" u="none" strike="noStrike" baseline="0" noProof="0">
                <a:solidFill>
                  <a:srgbClr val="221E1F"/>
                </a:solidFill>
                <a:latin typeface="Barlow" panose="00000500000000000000" pitchFamily="2" charset="0"/>
              </a:rPr>
              <a:t>The underwater art gallery will act as a snorkel trail and be part of the no-take zone within the Worser Bay Marine Management Area. The aspiration is for a high quality art installation that becomes a recreation attraction for Wellingtonians, tourists and other visitors to our city.</a:t>
            </a:r>
          </a:p>
          <a:p>
            <a:endParaRPr lang="en-US" sz="2000" i="0" u="none" strike="noStrike" baseline="0" noProof="0">
              <a:solidFill>
                <a:srgbClr val="221E1F"/>
              </a:solidFill>
              <a:latin typeface="Barlow" panose="00000500000000000000" pitchFamily="2" charset="0"/>
            </a:endParaRPr>
          </a:p>
          <a:p>
            <a:r>
              <a:rPr lang="en-US" sz="2000" i="0" u="none" strike="noStrike" baseline="0" noProof="0">
                <a:solidFill>
                  <a:srgbClr val="221E1F"/>
                </a:solidFill>
                <a:latin typeface="Barlow" panose="00000500000000000000" pitchFamily="2" charset="0"/>
              </a:rPr>
              <a:t>The project includes: establishing a baseline of what life exists in the area now; working out the size and path for the snorkel trail; researching materials to be used and methods for anchoring the sculptures; working with mana/tangata whenua to identify pūrākau that could help inform the design; and, engaging with artists to establish the initial designs for the sculptures.</a:t>
            </a:r>
            <a:endParaRPr lang="en-NZ" sz="2000" b="0" i="0" u="none" strike="noStrike" baseline="0" noProof="0">
              <a:solidFill>
                <a:srgbClr val="221E1F"/>
              </a:solidFill>
              <a:latin typeface="Barlow" panose="00000500000000000000" pitchFamily="2" charset="0"/>
            </a:endParaRPr>
          </a:p>
        </p:txBody>
      </p:sp>
      <p:sp>
        <p:nvSpPr>
          <p:cNvPr id="2" name="TextBox 1">
            <a:extLst>
              <a:ext uri="{FF2B5EF4-FFF2-40B4-BE49-F238E27FC236}">
                <a16:creationId xmlns:a16="http://schemas.microsoft.com/office/drawing/2014/main" id="{7E3F4518-5DDA-8496-22AF-55A0B350600B}"/>
              </a:ext>
            </a:extLst>
          </p:cNvPr>
          <p:cNvSpPr txBox="1"/>
          <p:nvPr/>
        </p:nvSpPr>
        <p:spPr>
          <a:xfrm>
            <a:off x="5371097" y="6484018"/>
            <a:ext cx="6137108"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411391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9B32E-540E-5B06-E7E8-EF18012E554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66C995A-F324-5388-E12D-07EE518FBDC8}"/>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t="5054" b="5054"/>
          <a:stretch/>
        </p:blipFill>
        <p:spPr>
          <a:xfrm>
            <a:off x="0" y="0"/>
            <a:ext cx="5083600" cy="6858000"/>
          </a:xfrm>
          <a:prstGeom prst="rect">
            <a:avLst/>
          </a:prstGeom>
        </p:spPr>
      </p:pic>
      <p:sp>
        <p:nvSpPr>
          <p:cNvPr id="3" name="TextBox 2">
            <a:extLst>
              <a:ext uri="{FF2B5EF4-FFF2-40B4-BE49-F238E27FC236}">
                <a16:creationId xmlns:a16="http://schemas.microsoft.com/office/drawing/2014/main" id="{46AA55F5-A49B-68C6-4287-5F0D0A0E2707}"/>
              </a:ext>
            </a:extLst>
          </p:cNvPr>
          <p:cNvSpPr txBox="1"/>
          <p:nvPr/>
        </p:nvSpPr>
        <p:spPr>
          <a:xfrm>
            <a:off x="5373026" y="0"/>
            <a:ext cx="6567854" cy="2308324"/>
          </a:xfrm>
          <a:prstGeom prst="rect">
            <a:avLst/>
          </a:prstGeom>
          <a:noFill/>
        </p:spPr>
        <p:txBody>
          <a:bodyPr wrap="square" rtlCol="0">
            <a:spAutoFit/>
          </a:bodyPr>
          <a:lstStyle/>
          <a:p>
            <a:r>
              <a:rPr lang="en-NZ" sz="7200" noProof="0">
                <a:latin typeface="Barlow SemiBold" panose="00000700000000000000" pitchFamily="2" charset="0"/>
              </a:rPr>
              <a:t>Anemone Garden</a:t>
            </a:r>
          </a:p>
        </p:txBody>
      </p:sp>
      <p:sp>
        <p:nvSpPr>
          <p:cNvPr id="4" name="TextBox 3">
            <a:extLst>
              <a:ext uri="{FF2B5EF4-FFF2-40B4-BE49-F238E27FC236}">
                <a16:creationId xmlns:a16="http://schemas.microsoft.com/office/drawing/2014/main" id="{90ED70FF-29B5-4A4E-74E3-04FE80D6956E}"/>
              </a:ext>
            </a:extLst>
          </p:cNvPr>
          <p:cNvSpPr txBox="1"/>
          <p:nvPr/>
        </p:nvSpPr>
        <p:spPr>
          <a:xfrm>
            <a:off x="5373026" y="2434740"/>
            <a:ext cx="6575680" cy="3893374"/>
          </a:xfrm>
          <a:prstGeom prst="rect">
            <a:avLst/>
          </a:prstGeom>
          <a:noFill/>
        </p:spPr>
        <p:txBody>
          <a:bodyPr wrap="square" lIns="91440" tIns="45720" rIns="91440" bIns="45720" rtlCol="0" anchor="t">
            <a:spAutoFit/>
          </a:bodyPr>
          <a:lstStyle/>
          <a:p>
            <a:r>
              <a:rPr lang="en-US" sz="1900">
                <a:latin typeface="Barlow"/>
              </a:rPr>
              <a:t>Students from Worser Bay and Seatoun Schools are working to establish an artificial reef structure called the Anemone Garden in the intertidal zone between the Worser Bay Boating Club launching ramp, the diving board and the beach.</a:t>
            </a:r>
          </a:p>
          <a:p>
            <a:r>
              <a:rPr lang="en-US" sz="1900">
                <a:latin typeface="Barlow"/>
              </a:rPr>
              <a:t>During 2025 they will create a design for the area that uses 3D printed marine modules as a way of creating better habitats for sea life. </a:t>
            </a:r>
          </a:p>
          <a:p>
            <a:endParaRPr lang="en-US" sz="1900">
              <a:latin typeface="Barlow"/>
            </a:endParaRPr>
          </a:p>
          <a:p>
            <a:r>
              <a:rPr lang="en-US" sz="1900">
                <a:latin typeface="Barlow"/>
              </a:rPr>
              <a:t>It is envisaged that some of the modules will be permanently submerged underwater, while others will lie fully exposed at low tide. A set of </a:t>
            </a:r>
            <a:r>
              <a:rPr lang="en-US" sz="1900" err="1">
                <a:latin typeface="Barlow"/>
              </a:rPr>
              <a:t>bathyscope</a:t>
            </a:r>
            <a:r>
              <a:rPr lang="en-US" sz="1900">
                <a:latin typeface="Barlow"/>
              </a:rPr>
              <a:t> underwater viewers will be publicly available to encourage people to ‘just look and not take’ once the Anemone Garden is in place.</a:t>
            </a:r>
            <a:endParaRPr lang="en-NZ" sz="1900" b="0" i="0" u="none" strike="noStrike" baseline="0" noProof="0">
              <a:solidFill>
                <a:srgbClr val="221E1F"/>
              </a:solidFill>
              <a:latin typeface="Barlow"/>
            </a:endParaRPr>
          </a:p>
        </p:txBody>
      </p:sp>
      <p:sp>
        <p:nvSpPr>
          <p:cNvPr id="2" name="TextBox 1">
            <a:extLst>
              <a:ext uri="{FF2B5EF4-FFF2-40B4-BE49-F238E27FC236}">
                <a16:creationId xmlns:a16="http://schemas.microsoft.com/office/drawing/2014/main" id="{5E706058-54CE-0C38-88E3-6B8D193B9D6C}"/>
              </a:ext>
            </a:extLst>
          </p:cNvPr>
          <p:cNvSpPr txBox="1"/>
          <p:nvPr/>
        </p:nvSpPr>
        <p:spPr>
          <a:xfrm>
            <a:off x="5371097" y="6318584"/>
            <a:ext cx="6793831"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410265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9909-1ADA-A1FF-E862-CC2A2EF0F9A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500202B-CF9A-3250-8843-6C5FA8AD8BCF}"/>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r="-72"/>
          <a:stretch/>
        </p:blipFill>
        <p:spPr>
          <a:xfrm>
            <a:off x="0" y="0"/>
            <a:ext cx="5083600" cy="6858000"/>
          </a:xfrm>
          <a:prstGeom prst="rect">
            <a:avLst/>
          </a:prstGeom>
        </p:spPr>
      </p:pic>
      <p:sp>
        <p:nvSpPr>
          <p:cNvPr id="3" name="TextBox 2">
            <a:extLst>
              <a:ext uri="{FF2B5EF4-FFF2-40B4-BE49-F238E27FC236}">
                <a16:creationId xmlns:a16="http://schemas.microsoft.com/office/drawing/2014/main" id="{B3F96C4C-E35F-2957-A8A2-D6C8737F8A0A}"/>
              </a:ext>
            </a:extLst>
          </p:cNvPr>
          <p:cNvSpPr txBox="1"/>
          <p:nvPr/>
        </p:nvSpPr>
        <p:spPr>
          <a:xfrm>
            <a:off x="5211101" y="0"/>
            <a:ext cx="6980899" cy="1200329"/>
          </a:xfrm>
          <a:prstGeom prst="rect">
            <a:avLst/>
          </a:prstGeom>
          <a:noFill/>
        </p:spPr>
        <p:txBody>
          <a:bodyPr wrap="square" rtlCol="0">
            <a:spAutoFit/>
          </a:bodyPr>
          <a:lstStyle/>
          <a:p>
            <a:r>
              <a:rPr lang="en-NZ" sz="7200" noProof="0">
                <a:latin typeface="Barlow SemiBold" panose="00000700000000000000" pitchFamily="2" charset="0"/>
              </a:rPr>
              <a:t>Moanamana App</a:t>
            </a:r>
          </a:p>
        </p:txBody>
      </p:sp>
      <p:pic>
        <p:nvPicPr>
          <p:cNvPr id="6" name="Picture 5" descr="A logo for a company&#10;&#10;AI-generated content may be incorrect.">
            <a:extLst>
              <a:ext uri="{FF2B5EF4-FFF2-40B4-BE49-F238E27FC236}">
                <a16:creationId xmlns:a16="http://schemas.microsoft.com/office/drawing/2014/main" id="{B51AAA0B-2939-DE2E-78DA-F3EF1B3852C1}"/>
              </a:ext>
            </a:extLst>
          </p:cNvPr>
          <p:cNvPicPr>
            <a:picLocks noChangeAspect="1"/>
          </p:cNvPicPr>
          <p:nvPr/>
        </p:nvPicPr>
        <p:blipFill>
          <a:blip r:embed="rId3">
            <a:extLst>
              <a:ext uri="{28A0092B-C50C-407E-A947-70E740481C1C}">
                <a14:useLocalDpi xmlns:a14="http://schemas.microsoft.com/office/drawing/2010/main" val="0"/>
              </a:ext>
            </a:extLst>
          </a:blip>
          <a:srcRect l="7434" t="30764" r="8543" b="30124"/>
          <a:stretch/>
        </p:blipFill>
        <p:spPr>
          <a:xfrm>
            <a:off x="9207596" y="4790430"/>
            <a:ext cx="2703836" cy="891840"/>
          </a:xfrm>
          <a:prstGeom prst="rect">
            <a:avLst/>
          </a:prstGeom>
        </p:spPr>
      </p:pic>
      <p:pic>
        <p:nvPicPr>
          <p:cNvPr id="8" name="Picture 7" descr="A red text on a white background&#10;&#10;AI-generated content may be incorrect.">
            <a:extLst>
              <a:ext uri="{FF2B5EF4-FFF2-40B4-BE49-F238E27FC236}">
                <a16:creationId xmlns:a16="http://schemas.microsoft.com/office/drawing/2014/main" id="{CD29F146-7DE6-39DF-2B20-43BED223C4E0}"/>
              </a:ext>
            </a:extLst>
          </p:cNvPr>
          <p:cNvPicPr>
            <a:picLocks noChangeAspect="1"/>
          </p:cNvPicPr>
          <p:nvPr/>
        </p:nvPicPr>
        <p:blipFill>
          <a:blip r:embed="rId4">
            <a:extLst>
              <a:ext uri="{28A0092B-C50C-407E-A947-70E740481C1C}">
                <a14:useLocalDpi xmlns:a14="http://schemas.microsoft.com/office/drawing/2010/main" val="0"/>
              </a:ext>
            </a:extLst>
          </a:blip>
          <a:srcRect t="30855" b="36555"/>
          <a:stretch/>
        </p:blipFill>
        <p:spPr>
          <a:xfrm>
            <a:off x="5659711" y="6073433"/>
            <a:ext cx="1859191" cy="454439"/>
          </a:xfrm>
          <a:prstGeom prst="rect">
            <a:avLst/>
          </a:prstGeom>
        </p:spPr>
      </p:pic>
      <p:pic>
        <p:nvPicPr>
          <p:cNvPr id="12" name="Picture 11" descr="A blue text on a black background&#10;&#10;AI-generated content may be incorrect.">
            <a:extLst>
              <a:ext uri="{FF2B5EF4-FFF2-40B4-BE49-F238E27FC236}">
                <a16:creationId xmlns:a16="http://schemas.microsoft.com/office/drawing/2014/main" id="{AC46B55D-11EB-F623-338A-52EA4CEE8BA2}"/>
              </a:ext>
            </a:extLst>
          </p:cNvPr>
          <p:cNvPicPr>
            <a:picLocks noChangeAspect="1"/>
          </p:cNvPicPr>
          <p:nvPr/>
        </p:nvPicPr>
        <p:blipFill>
          <a:blip r:embed="rId5">
            <a:extLst>
              <a:ext uri="{28A0092B-C50C-407E-A947-70E740481C1C}">
                <a14:useLocalDpi xmlns:a14="http://schemas.microsoft.com/office/drawing/2010/main" val="0"/>
              </a:ext>
            </a:extLst>
          </a:blip>
          <a:srcRect l="6742" t="37905" r="9309" b="35454"/>
          <a:stretch/>
        </p:blipFill>
        <p:spPr>
          <a:xfrm>
            <a:off x="7793156" y="6183095"/>
            <a:ext cx="1600663" cy="338633"/>
          </a:xfrm>
          <a:prstGeom prst="rect">
            <a:avLst/>
          </a:prstGeom>
        </p:spPr>
      </p:pic>
      <p:pic>
        <p:nvPicPr>
          <p:cNvPr id="14" name="Picture 13" descr="A blue logo with a black background&#10;&#10;AI-generated content may be incorrect.">
            <a:extLst>
              <a:ext uri="{FF2B5EF4-FFF2-40B4-BE49-F238E27FC236}">
                <a16:creationId xmlns:a16="http://schemas.microsoft.com/office/drawing/2014/main" id="{F7BEB965-3A1C-0DE4-D24A-CFA535C6D1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044" y="6217601"/>
            <a:ext cx="1628940" cy="338633"/>
          </a:xfrm>
          <a:prstGeom prst="rect">
            <a:avLst/>
          </a:prstGeom>
        </p:spPr>
      </p:pic>
      <p:pic>
        <p:nvPicPr>
          <p:cNvPr id="16" name="Picture 15" descr="A logo for a university&#10;&#10;AI-generated content may be incorrect.">
            <a:extLst>
              <a:ext uri="{FF2B5EF4-FFF2-40B4-BE49-F238E27FC236}">
                <a16:creationId xmlns:a16="http://schemas.microsoft.com/office/drawing/2014/main" id="{D0AAB49E-9608-E7FB-2EAE-20BBD1E87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3141" y="4521943"/>
            <a:ext cx="2076679" cy="1229526"/>
          </a:xfrm>
          <a:prstGeom prst="rect">
            <a:avLst/>
          </a:prstGeom>
        </p:spPr>
      </p:pic>
      <p:pic>
        <p:nvPicPr>
          <p:cNvPr id="18" name="Picture 17" descr="A blue logo with text&#10;&#10;AI-generated content may be incorrect.">
            <a:extLst>
              <a:ext uri="{FF2B5EF4-FFF2-40B4-BE49-F238E27FC236}">
                <a16:creationId xmlns:a16="http://schemas.microsoft.com/office/drawing/2014/main" id="{8250235B-8E1B-F8C3-9B0F-A2E70DDD0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3026" y="4415619"/>
            <a:ext cx="1330689" cy="1442174"/>
          </a:xfrm>
          <a:prstGeom prst="rect">
            <a:avLst/>
          </a:prstGeom>
        </p:spPr>
      </p:pic>
      <p:pic>
        <p:nvPicPr>
          <p:cNvPr id="20" name="Picture 19" descr="A blue and green text&#10;&#10;AI-generated content may be incorrect.">
            <a:extLst>
              <a:ext uri="{FF2B5EF4-FFF2-40B4-BE49-F238E27FC236}">
                <a16:creationId xmlns:a16="http://schemas.microsoft.com/office/drawing/2014/main" id="{E2F19654-FF4A-01DA-5751-796D22C07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8336" y="1549752"/>
            <a:ext cx="4230304" cy="2288525"/>
          </a:xfrm>
          <a:prstGeom prst="rect">
            <a:avLst/>
          </a:prstGeom>
        </p:spPr>
      </p:pic>
      <p:sp>
        <p:nvSpPr>
          <p:cNvPr id="2" name="TextBox 1">
            <a:extLst>
              <a:ext uri="{FF2B5EF4-FFF2-40B4-BE49-F238E27FC236}">
                <a16:creationId xmlns:a16="http://schemas.microsoft.com/office/drawing/2014/main" id="{BBE619E6-D0C4-6284-36FE-B95F12CC0F4C}"/>
              </a:ext>
            </a:extLst>
          </p:cNvPr>
          <p:cNvSpPr txBox="1"/>
          <p:nvPr/>
        </p:nvSpPr>
        <p:spPr>
          <a:xfrm>
            <a:off x="2006" y="6298532"/>
            <a:ext cx="4021554" cy="515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10"/>
              </a:rPr>
              <a:t>enquiries@sciencelearn.org.nz</a:t>
            </a:r>
          </a:p>
        </p:txBody>
      </p:sp>
    </p:spTree>
    <p:extLst>
      <p:ext uri="{BB962C8B-B14F-4D97-AF65-F5344CB8AC3E}">
        <p14:creationId xmlns:p14="http://schemas.microsoft.com/office/powerpoint/2010/main" val="2304535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Google Shape;48;p8">
            <a:extLst>
              <a:ext uri="{FF2B5EF4-FFF2-40B4-BE49-F238E27FC236}">
                <a16:creationId xmlns:a16="http://schemas.microsoft.com/office/drawing/2014/main" id="{324814BC-2E30-1436-8515-E51A3E0D380E}"/>
              </a:ext>
            </a:extLst>
          </p:cNvPr>
          <p:cNvGraphicFramePr/>
          <p:nvPr>
            <p:extLst>
              <p:ext uri="{D42A27DB-BD31-4B8C-83A1-F6EECF244321}">
                <p14:modId xmlns:p14="http://schemas.microsoft.com/office/powerpoint/2010/main" val="704242739"/>
              </p:ext>
            </p:extLst>
          </p:nvPr>
        </p:nvGraphicFramePr>
        <p:xfrm>
          <a:off x="1646824" y="1382605"/>
          <a:ext cx="8898352" cy="5081330"/>
        </p:xfrm>
        <a:graphic>
          <a:graphicData uri="http://schemas.openxmlformats.org/drawingml/2006/table">
            <a:tbl>
              <a:tblPr>
                <a:noFill/>
              </a:tblPr>
              <a:tblGrid>
                <a:gridCol w="5779995">
                  <a:extLst>
                    <a:ext uri="{9D8B030D-6E8A-4147-A177-3AD203B41FA5}">
                      <a16:colId xmlns:a16="http://schemas.microsoft.com/office/drawing/2014/main" val="20000"/>
                    </a:ext>
                  </a:extLst>
                </a:gridCol>
                <a:gridCol w="1797269">
                  <a:extLst>
                    <a:ext uri="{9D8B030D-6E8A-4147-A177-3AD203B41FA5}">
                      <a16:colId xmlns:a16="http://schemas.microsoft.com/office/drawing/2014/main" val="20001"/>
                    </a:ext>
                  </a:extLst>
                </a:gridCol>
                <a:gridCol w="1321088">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600" b="1"/>
                        <a:t>Topic</a:t>
                      </a:r>
                      <a:endParaRPr sz="1600" b="1"/>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1600" b="1"/>
                        <a:t>Slideshow </a:t>
                      </a:r>
                      <a:endParaRPr sz="1600" b="1"/>
                    </a:p>
                    <a:p>
                      <a:pPr marL="0" lvl="0" indent="0" algn="l" rtl="0">
                        <a:spcBef>
                          <a:spcPts val="0"/>
                        </a:spcBef>
                        <a:spcAft>
                          <a:spcPts val="0"/>
                        </a:spcAft>
                        <a:buNone/>
                      </a:pPr>
                      <a:r>
                        <a:rPr lang="en" sz="1600" b="1"/>
                        <a:t>number(s)</a:t>
                      </a:r>
                      <a:endParaRPr sz="1600" b="1"/>
                    </a:p>
                  </a:txBody>
                  <a:tcPr marL="685800"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1600" b="1"/>
                        <a:t>Video timecode</a:t>
                      </a:r>
                      <a:endParaRPr sz="1600" b="1"/>
                    </a:p>
                  </a:txBody>
                  <a:tcPr marL="285750"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71375">
                <a:tc>
                  <a:txBody>
                    <a:bodyPr/>
                    <a:lstStyle/>
                    <a:p>
                      <a:pPr algn="l" rtl="0" fontAlgn="base"/>
                      <a:r>
                        <a:rPr lang="en-GB" sz="1400" b="0" i="0">
                          <a:effectLst/>
                          <a:latin typeface="Verdana"/>
                        </a:rPr>
                        <a:t>Introducing the webinar and presenters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algn="r" rtl="0" fontAlgn="base"/>
                      <a:r>
                        <a:rPr lang="en-GB" sz="1400" b="0" i="0">
                          <a:effectLst/>
                          <a:latin typeface="Verdana"/>
                        </a:rPr>
                        <a:t>1</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00:04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71375">
                <a:tc>
                  <a:txBody>
                    <a:bodyPr/>
                    <a:lstStyle/>
                    <a:p>
                      <a:pPr algn="l" rtl="0" fontAlgn="base"/>
                      <a:r>
                        <a:rPr lang="en-GB" sz="1400" b="0" i="0">
                          <a:effectLst/>
                          <a:latin typeface="Verdana"/>
                        </a:rPr>
                        <a:t>Index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02:19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71375">
                <a:tc>
                  <a:txBody>
                    <a:bodyPr/>
                    <a:lstStyle/>
                    <a:p>
                      <a:pPr algn="l" rtl="0" fontAlgn="base"/>
                      <a:r>
                        <a:rPr lang="en-GB" sz="1400" b="0" i="0">
                          <a:effectLst/>
                          <a:latin typeface="Verdana"/>
                        </a:rPr>
                        <a:t>Introducing RŪNĀ </a:t>
                      </a:r>
                    </a:p>
                  </a:txBody>
                  <a:tcPr>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a:rPr>
                        <a:t>3</a:t>
                      </a:r>
                      <a:r>
                        <a:rPr lang="en-GB" sz="1400" b="0" i="0" u="none" strike="noStrike" noProof="0">
                          <a:effectLst/>
                        </a:rPr>
                        <a:t>–</a:t>
                      </a:r>
                      <a:r>
                        <a:rPr lang="en-GB" sz="1400" b="0" i="0">
                          <a:effectLst/>
                          <a:latin typeface="Verdana"/>
                        </a:rPr>
                        <a:t>8</a:t>
                      </a:r>
                      <a:endParaRPr lang="en-GB" sz="1400" b="0" i="0">
                        <a:effectLst/>
                      </a:endParaRPr>
                    </a:p>
                  </a:txBody>
                  <a:tcPr>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02:30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371375">
                <a:tc>
                  <a:txBody>
                    <a:bodyPr/>
                    <a:lstStyle/>
                    <a:p>
                      <a:pPr algn="l" rtl="0" fontAlgn="base"/>
                      <a:r>
                        <a:rPr lang="en-GB" sz="1400" b="0" i="0">
                          <a:effectLst/>
                          <a:latin typeface="Verdana"/>
                        </a:rPr>
                        <a:t>The Worser Bay NZL Blue Belt site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a:rPr>
                        <a:t>9</a:t>
                      </a:r>
                      <a:r>
                        <a:rPr lang="en-GB" sz="1400" b="0" i="0" u="none" strike="noStrike" noProof="0">
                          <a:effectLst/>
                        </a:rPr>
                        <a:t>–</a:t>
                      </a:r>
                      <a:r>
                        <a:rPr lang="en-GB" sz="1400" b="0" i="0">
                          <a:effectLst/>
                          <a:latin typeface="Verdana"/>
                        </a:rPr>
                        <a:t>13</a:t>
                      </a:r>
                      <a:endParaRPr lang="en-GB" sz="1400" b="0" i="0">
                        <a:effectLst/>
                        <a:latin typeface="Verdana" panose="020B0604030504040204" pitchFamily="34" charset="0"/>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09:12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371375">
                <a:tc>
                  <a:txBody>
                    <a:bodyPr/>
                    <a:lstStyle/>
                    <a:p>
                      <a:pPr algn="l" rtl="0" fontAlgn="base"/>
                      <a:r>
                        <a:rPr lang="en-GB" sz="1400" b="0" i="0">
                          <a:effectLst/>
                          <a:latin typeface="Verdana"/>
                        </a:rPr>
                        <a:t>Penguin Hotel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14</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15:23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371375">
                <a:tc>
                  <a:txBody>
                    <a:bodyPr/>
                    <a:lstStyle/>
                    <a:p>
                      <a:pPr algn="l" rtl="0" fontAlgn="base"/>
                      <a:r>
                        <a:rPr lang="en-GB" sz="1400" b="0" i="0">
                          <a:effectLst/>
                          <a:latin typeface="Verdana"/>
                        </a:rPr>
                        <a:t>Kelp forest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15</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16:47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r h="371375">
                <a:tc>
                  <a:txBody>
                    <a:bodyPr/>
                    <a:lstStyle/>
                    <a:p>
                      <a:pPr algn="l" rtl="0" fontAlgn="base"/>
                      <a:r>
                        <a:rPr lang="en-GB" sz="1400" b="0" i="0">
                          <a:effectLst/>
                          <a:latin typeface="Verdana"/>
                        </a:rPr>
                        <a:t>Pāua nursery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16</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18:09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9"/>
                  </a:ext>
                </a:extLst>
              </a:tr>
              <a:tr h="371375">
                <a:tc>
                  <a:txBody>
                    <a:bodyPr/>
                    <a:lstStyle/>
                    <a:p>
                      <a:pPr algn="l" rtl="0" fontAlgn="base"/>
                      <a:r>
                        <a:rPr lang="en-GB" sz="1400" b="0" i="0">
                          <a:effectLst/>
                          <a:latin typeface="Verdana"/>
                        </a:rPr>
                        <a:t>Underwater art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17</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21:10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0"/>
                  </a:ext>
                </a:extLst>
              </a:tr>
              <a:tr h="371375">
                <a:tc>
                  <a:txBody>
                    <a:bodyPr/>
                    <a:lstStyle/>
                    <a:p>
                      <a:pPr algn="l" rtl="0" fontAlgn="base"/>
                      <a:r>
                        <a:rPr lang="en-GB" sz="1400" b="0" i="0">
                          <a:effectLst/>
                          <a:latin typeface="Verdana"/>
                        </a:rPr>
                        <a:t>Anemone Garden </a:t>
                      </a: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18</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22:46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1"/>
                  </a:ext>
                </a:extLst>
              </a:tr>
              <a:tr h="371375">
                <a:tc>
                  <a:txBody>
                    <a:bodyPr/>
                    <a:lstStyle/>
                    <a:p>
                      <a:pPr algn="l" rtl="0" fontAlgn="base"/>
                      <a:r>
                        <a:rPr lang="en-GB" sz="1400" b="0" i="0">
                          <a:effectLst/>
                          <a:latin typeface="Verdana"/>
                        </a:rPr>
                        <a:t>The </a:t>
                      </a:r>
                      <a:r>
                        <a:rPr lang="en-GB" sz="1400" b="0" i="0" err="1">
                          <a:effectLst/>
                          <a:latin typeface="Verdana"/>
                        </a:rPr>
                        <a:t>Moanamana</a:t>
                      </a:r>
                      <a:r>
                        <a:rPr lang="en-GB" sz="1400" b="0" i="0">
                          <a:effectLst/>
                          <a:latin typeface="Verdana"/>
                        </a:rPr>
                        <a:t> App </a:t>
                      </a:r>
                    </a:p>
                  </a:txBody>
                  <a:tcPr>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a:rPr>
                        <a:t>19</a:t>
                      </a:r>
                      <a:r>
                        <a:rPr lang="en-GB" sz="1400" b="0" i="0" u="none" strike="noStrike" noProof="0">
                          <a:effectLst/>
                        </a:rPr>
                        <a:t>–</a:t>
                      </a:r>
                      <a:r>
                        <a:rPr lang="en-GB" sz="1400" b="0" i="0">
                          <a:effectLst/>
                          <a:latin typeface="Verdana"/>
                        </a:rPr>
                        <a:t>20</a:t>
                      </a:r>
                      <a:endParaRPr lang="en-GB" sz="1400" b="0" i="0">
                        <a:effectLst/>
                      </a:endParaRPr>
                    </a:p>
                  </a:txBody>
                  <a:tcPr>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24:48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2150471657"/>
                  </a:ext>
                </a:extLst>
              </a:tr>
              <a:tr h="371375">
                <a:tc>
                  <a:txBody>
                    <a:bodyPr/>
                    <a:lstStyle/>
                    <a:p>
                      <a:pPr algn="l" rtl="0" fontAlgn="base"/>
                      <a:r>
                        <a:rPr lang="en-GB" sz="1400" b="0" i="0" err="1">
                          <a:effectLst/>
                          <a:latin typeface="Verdana"/>
                        </a:rPr>
                        <a:t>Te</a:t>
                      </a:r>
                      <a:r>
                        <a:rPr lang="en-GB" sz="1400" b="0" i="0">
                          <a:effectLst/>
                          <a:latin typeface="Verdana"/>
                        </a:rPr>
                        <a:t> </a:t>
                      </a:r>
                      <a:r>
                        <a:rPr lang="en-GB" sz="1400" b="0" i="0" err="1">
                          <a:effectLst/>
                          <a:latin typeface="Verdana"/>
                        </a:rPr>
                        <a:t>kahu</a:t>
                      </a:r>
                      <a:r>
                        <a:rPr lang="en-GB" sz="1400" b="0" i="0">
                          <a:effectLst/>
                          <a:latin typeface="Verdana"/>
                        </a:rPr>
                        <a:t> moana   </a:t>
                      </a:r>
                    </a:p>
                  </a:txBody>
                  <a:tcPr>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21</a:t>
                      </a:r>
                      <a:endParaRPr lang="en-GB" sz="1400" b="0" i="0">
                        <a:effectLst/>
                      </a:endParaRPr>
                    </a:p>
                  </a:txBody>
                  <a:tcPr>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28:19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3495960422"/>
                  </a:ext>
                </a:extLst>
              </a:tr>
              <a:tr h="371375">
                <a:tc>
                  <a:txBody>
                    <a:bodyPr/>
                    <a:lstStyle/>
                    <a:p>
                      <a:pPr algn="l" rtl="0" fontAlgn="base"/>
                      <a:r>
                        <a:rPr lang="en-GB" sz="1400" b="0" i="0">
                          <a:effectLst/>
                          <a:latin typeface="Verdana" panose="020B0604030504040204" pitchFamily="34" charset="0"/>
                        </a:rPr>
                        <a:t>Links, keep in touch and thanks </a:t>
                      </a:r>
                      <a:endParaRPr lang="en-GB" sz="1400" b="0" i="0">
                        <a:effectLst/>
                      </a:endParaRPr>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tc>
                  <a:txBody>
                    <a:bodyPr/>
                    <a:lstStyle/>
                    <a:p>
                      <a:pPr algn="r" rtl="0" fontAlgn="base"/>
                      <a:r>
                        <a:rPr lang="en-GB" sz="1400" b="0" i="0">
                          <a:effectLst/>
                          <a:latin typeface="Verdana"/>
                        </a:rPr>
                        <a:t>22</a:t>
                      </a:r>
                      <a:endParaRPr lang="en-US"/>
                    </a:p>
                  </a:txBody>
                  <a:tcP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algn="r" rtl="0" fontAlgn="base"/>
                      <a:r>
                        <a:rPr lang="en-GB" sz="1400" b="0" i="0">
                          <a:effectLst/>
                          <a:latin typeface="Verdana" panose="020B0604030504040204" pitchFamily="34" charset="0"/>
                        </a:rPr>
                        <a:t>35:52 </a:t>
                      </a:r>
                    </a:p>
                  </a:txBody>
                  <a:tcPr>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5" name="Google Shape;49;p8">
            <a:extLst>
              <a:ext uri="{FF2B5EF4-FFF2-40B4-BE49-F238E27FC236}">
                <a16:creationId xmlns:a16="http://schemas.microsoft.com/office/drawing/2014/main" id="{38285743-75F8-9CA7-04B4-13C0CA224E46}"/>
              </a:ext>
            </a:extLst>
          </p:cNvPr>
          <p:cNvSpPr txBox="1"/>
          <p:nvPr/>
        </p:nvSpPr>
        <p:spPr>
          <a:xfrm>
            <a:off x="1646824" y="394065"/>
            <a:ext cx="3993300" cy="6543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2C7C9F"/>
                </a:solidFill>
                <a:effectLst/>
                <a:uLnTx/>
                <a:uFillTx/>
                <a:latin typeface="Arial"/>
                <a:ea typeface="+mn-ea"/>
                <a:cs typeface="Arial"/>
                <a:sym typeface="Arial"/>
              </a:rPr>
              <a:t>Index</a:t>
            </a:r>
            <a:endParaRPr kumimoji="0" sz="3600" b="0" i="0" u="none" strike="noStrike" kern="0" cap="none" spc="0" normalizeH="0" baseline="0" noProof="0">
              <a:ln>
                <a:noFill/>
              </a:ln>
              <a:solidFill>
                <a:srgbClr val="2C7C9F"/>
              </a:solidFill>
              <a:effectLst/>
              <a:uLnTx/>
              <a:uFillTx/>
              <a:latin typeface="Arial"/>
              <a:ea typeface="+mn-ea"/>
              <a:cs typeface="Arial"/>
              <a:sym typeface="Arial"/>
            </a:endParaRPr>
          </a:p>
        </p:txBody>
      </p:sp>
    </p:spTree>
    <p:extLst>
      <p:ext uri="{BB962C8B-B14F-4D97-AF65-F5344CB8AC3E}">
        <p14:creationId xmlns:p14="http://schemas.microsoft.com/office/powerpoint/2010/main" val="2230354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8B94883-02E0-42CB-6FFC-EB00CF736198}"/>
              </a:ext>
            </a:extLst>
          </p:cNvPr>
          <p:cNvSpPr txBox="1"/>
          <p:nvPr/>
        </p:nvSpPr>
        <p:spPr>
          <a:xfrm>
            <a:off x="5443901" y="2241932"/>
            <a:ext cx="6126775" cy="3477875"/>
          </a:xfrm>
          <a:prstGeom prst="rect">
            <a:avLst/>
          </a:prstGeom>
          <a:noFill/>
        </p:spPr>
        <p:txBody>
          <a:bodyPr wrap="square" rtlCol="0">
            <a:spAutoFit/>
          </a:bodyPr>
          <a:lstStyle/>
          <a:p>
            <a:r>
              <a:rPr lang="en-NZ" sz="2000" noProof="0">
                <a:latin typeface="Barlow" panose="00000500000000000000" pitchFamily="2" charset="0"/>
              </a:rPr>
              <a:t>Team CLOUD, with support from Oracle, have created The Moanamana App, which we are testing throughout 2025.</a:t>
            </a:r>
          </a:p>
          <a:p>
            <a:endParaRPr lang="en-NZ" sz="2000" noProof="0">
              <a:latin typeface="Barlow" panose="00000500000000000000" pitchFamily="2" charset="0"/>
            </a:endParaRPr>
          </a:p>
          <a:p>
            <a:pPr algn="l"/>
            <a:r>
              <a:rPr lang="en-NZ" sz="2000" noProof="0">
                <a:latin typeface="Barlow" panose="00000500000000000000" pitchFamily="2" charset="0"/>
              </a:rPr>
              <a:t>Ākonga will use the Moanamana App to </a:t>
            </a:r>
            <a:r>
              <a:rPr lang="en-NZ" sz="2000" b="0" i="0" u="none" strike="noStrike" baseline="0" noProof="0">
                <a:solidFill>
                  <a:srgbClr val="221E1F"/>
                </a:solidFill>
                <a:latin typeface="Barlow" panose="00000500000000000000" pitchFamily="2" charset="0"/>
              </a:rPr>
              <a:t>collect baseline biodiversity data about the proposed marine management area at Worser Bay</a:t>
            </a:r>
            <a:r>
              <a:rPr lang="en-NZ" sz="2000" noProof="0">
                <a:latin typeface="Barlow" panose="00000500000000000000" pitchFamily="2" charset="0"/>
              </a:rPr>
              <a:t>.</a:t>
            </a:r>
          </a:p>
          <a:p>
            <a:endParaRPr lang="en-NZ" sz="2000" noProof="0">
              <a:latin typeface="Barlow" panose="00000500000000000000" pitchFamily="2" charset="0"/>
            </a:endParaRPr>
          </a:p>
          <a:p>
            <a:r>
              <a:rPr lang="en-NZ" sz="2000" noProof="0">
                <a:latin typeface="Barlow" panose="00000500000000000000" pitchFamily="2" charset="0"/>
              </a:rPr>
              <a:t>Once we have tested the Moanamana App at Worser Bay  it will be updated before being made available to other NZL Blue Belt sites around the country.</a:t>
            </a:r>
          </a:p>
        </p:txBody>
      </p:sp>
      <p:sp>
        <p:nvSpPr>
          <p:cNvPr id="3" name="TextBox 2">
            <a:extLst>
              <a:ext uri="{FF2B5EF4-FFF2-40B4-BE49-F238E27FC236}">
                <a16:creationId xmlns:a16="http://schemas.microsoft.com/office/drawing/2014/main" id="{F80FA3B8-5C57-766B-7755-D07E759E228A}"/>
              </a:ext>
            </a:extLst>
          </p:cNvPr>
          <p:cNvSpPr txBox="1"/>
          <p:nvPr/>
        </p:nvSpPr>
        <p:spPr>
          <a:xfrm>
            <a:off x="5443901" y="243840"/>
            <a:ext cx="6567854" cy="1569660"/>
          </a:xfrm>
          <a:prstGeom prst="rect">
            <a:avLst/>
          </a:prstGeom>
          <a:noFill/>
        </p:spPr>
        <p:txBody>
          <a:bodyPr wrap="square" lIns="91440" tIns="45720" rIns="91440" bIns="45720" rtlCol="0" anchor="t">
            <a:spAutoFit/>
          </a:bodyPr>
          <a:lstStyle/>
          <a:p>
            <a:r>
              <a:rPr lang="en-NZ" sz="4800" noProof="0">
                <a:latin typeface="Barlow SemiBold"/>
              </a:rPr>
              <a:t>Test </a:t>
            </a:r>
            <a:r>
              <a:rPr lang="en-NZ" sz="4800">
                <a:latin typeface="Barlow SemiBold"/>
              </a:rPr>
              <a:t>and</a:t>
            </a:r>
            <a:r>
              <a:rPr lang="en-NZ" sz="4800" noProof="0">
                <a:latin typeface="Barlow SemiBold"/>
              </a:rPr>
              <a:t> refine the </a:t>
            </a:r>
            <a:r>
              <a:rPr lang="en-NZ" sz="4800" noProof="0" err="1">
                <a:latin typeface="Barlow SemiBold"/>
              </a:rPr>
              <a:t>Moanamana</a:t>
            </a:r>
            <a:r>
              <a:rPr lang="en-NZ" sz="4800" noProof="0">
                <a:latin typeface="Barlow SemiBold"/>
              </a:rPr>
              <a:t> App</a:t>
            </a:r>
          </a:p>
        </p:txBody>
      </p:sp>
      <p:pic>
        <p:nvPicPr>
          <p:cNvPr id="6" name="Picture 5">
            <a:extLst>
              <a:ext uri="{FF2B5EF4-FFF2-40B4-BE49-F238E27FC236}">
                <a16:creationId xmlns:a16="http://schemas.microsoft.com/office/drawing/2014/main" id="{F1F62542-371F-3B79-F73F-8DF87F325802}"/>
              </a:ext>
            </a:extLst>
          </p:cNvPr>
          <p:cNvPicPr>
            <a:picLocks noChangeAspect="1"/>
          </p:cNvPicPr>
          <p:nvPr/>
        </p:nvPicPr>
        <p:blipFill>
          <a:blip r:embed="rId2">
            <a:extLst>
              <a:ext uri="{28A0092B-C50C-407E-A947-70E740481C1C}">
                <a14:useLocalDpi xmlns:a14="http://schemas.microsoft.com/office/drawing/2010/main" val="0"/>
              </a:ext>
            </a:extLst>
          </a:blip>
          <a:srcRect l="20251" t="-461" r="30128" b="-1"/>
          <a:stretch/>
        </p:blipFill>
        <p:spPr>
          <a:xfrm>
            <a:off x="0" y="-31532"/>
            <a:ext cx="5099366" cy="6889532"/>
          </a:xfrm>
          <a:prstGeom prst="rect">
            <a:avLst/>
          </a:prstGeom>
        </p:spPr>
      </p:pic>
      <p:sp>
        <p:nvSpPr>
          <p:cNvPr id="2" name="TextBox 1">
            <a:extLst>
              <a:ext uri="{FF2B5EF4-FFF2-40B4-BE49-F238E27FC236}">
                <a16:creationId xmlns:a16="http://schemas.microsoft.com/office/drawing/2014/main" id="{42937930-C626-D04E-B3B4-CCB70A859477}"/>
              </a:ext>
            </a:extLst>
          </p:cNvPr>
          <p:cNvSpPr txBox="1"/>
          <p:nvPr/>
        </p:nvSpPr>
        <p:spPr>
          <a:xfrm>
            <a:off x="5446295" y="6368716"/>
            <a:ext cx="6563226"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990967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4F82-5005-DE7E-6610-A3B84B3BE4B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A4E5880-5D08-95FA-5A8E-1B44E5FE8E19}"/>
              </a:ext>
            </a:extLst>
          </p:cNvPr>
          <p:cNvPicPr>
            <a:picLocks noChangeAspect="1"/>
          </p:cNvPicPr>
          <p:nvPr/>
        </p:nvPicPr>
        <p:blipFill>
          <a:blip r:embed="rId2">
            <a:extLst>
              <a:ext uri="{28A0092B-C50C-407E-A947-70E740481C1C}">
                <a14:useLocalDpi xmlns:a14="http://schemas.microsoft.com/office/drawing/2010/main" val="0"/>
              </a:ext>
            </a:extLst>
          </a:blip>
          <a:srcRect l="2370" r="42018"/>
          <a:stretch/>
        </p:blipFill>
        <p:spPr>
          <a:xfrm>
            <a:off x="0" y="0"/>
            <a:ext cx="5083600" cy="6858000"/>
          </a:xfrm>
          <a:prstGeom prst="rect">
            <a:avLst/>
          </a:prstGeom>
        </p:spPr>
      </p:pic>
      <p:sp>
        <p:nvSpPr>
          <p:cNvPr id="11" name="TextBox 10">
            <a:extLst>
              <a:ext uri="{FF2B5EF4-FFF2-40B4-BE49-F238E27FC236}">
                <a16:creationId xmlns:a16="http://schemas.microsoft.com/office/drawing/2014/main" id="{8BD9E1BD-8A79-8C27-891E-709C9AAB289D}"/>
              </a:ext>
            </a:extLst>
          </p:cNvPr>
          <p:cNvSpPr txBox="1"/>
          <p:nvPr/>
        </p:nvSpPr>
        <p:spPr>
          <a:xfrm>
            <a:off x="5443901" y="1408715"/>
            <a:ext cx="6252799" cy="4401205"/>
          </a:xfrm>
          <a:prstGeom prst="rect">
            <a:avLst/>
          </a:prstGeom>
          <a:noFill/>
        </p:spPr>
        <p:txBody>
          <a:bodyPr wrap="square" rtlCol="0">
            <a:spAutoFit/>
          </a:bodyPr>
          <a:lstStyle/>
          <a:p>
            <a:r>
              <a:rPr lang="en-NZ" sz="2000" i="0" u="none" strike="noStrike" baseline="0" noProof="0">
                <a:solidFill>
                  <a:srgbClr val="221E1F"/>
                </a:solidFill>
                <a:latin typeface="Barlow" panose="00000500000000000000" pitchFamily="2" charset="0"/>
              </a:rPr>
              <a:t>It is proposed that community-initiated </a:t>
            </a:r>
            <a:r>
              <a:rPr lang="en-NZ" sz="2000" i="0" u="none" strike="noStrike" baseline="0" noProof="0" err="1">
                <a:solidFill>
                  <a:srgbClr val="221E1F"/>
                </a:solidFill>
                <a:latin typeface="Barlow" panose="00000500000000000000" pitchFamily="2" charset="0"/>
              </a:rPr>
              <a:t>kahu</a:t>
            </a:r>
            <a:r>
              <a:rPr lang="en-NZ" sz="2000" i="0" u="none" strike="noStrike" baseline="0" noProof="0">
                <a:solidFill>
                  <a:srgbClr val="221E1F"/>
                </a:solidFill>
                <a:latin typeface="Barlow" panose="00000500000000000000" pitchFamily="2" charset="0"/>
              </a:rPr>
              <a:t> moana, or cloaks of protection, be put in place for marine management areas at NZL Blue Belt sites around the country. </a:t>
            </a:r>
          </a:p>
          <a:p>
            <a:endParaRPr lang="en-NZ" sz="2000" i="0" u="none" strike="noStrike" baseline="0" noProof="0">
              <a:solidFill>
                <a:srgbClr val="221E1F"/>
              </a:solidFill>
              <a:latin typeface="Barlow" panose="00000500000000000000" pitchFamily="2" charset="0"/>
            </a:endParaRPr>
          </a:p>
          <a:p>
            <a:r>
              <a:rPr lang="en-NZ" sz="2000" i="0" u="none" strike="noStrike" baseline="0" noProof="0">
                <a:solidFill>
                  <a:srgbClr val="221E1F"/>
                </a:solidFill>
                <a:latin typeface="Barlow" panose="00000500000000000000" pitchFamily="2" charset="0"/>
              </a:rPr>
              <a:t>Te Kahu Moana ki Kākāriki is a cloak of protection that is proposed to be laid over the moana at Worser Bay, with support from Greater Wellington Regional Council and Taranaki Whānui. </a:t>
            </a:r>
          </a:p>
          <a:p>
            <a:endParaRPr lang="en-NZ" sz="2000" noProof="0">
              <a:latin typeface="Barlow" panose="00000500000000000000" pitchFamily="2" charset="0"/>
            </a:endParaRPr>
          </a:p>
          <a:p>
            <a:pPr algn="l"/>
            <a:r>
              <a:rPr lang="en-NZ" sz="2000" noProof="0">
                <a:latin typeface="Barlow" panose="00000500000000000000" pitchFamily="2" charset="0"/>
              </a:rPr>
              <a:t>Ākonga are helping </a:t>
            </a:r>
            <a:r>
              <a:rPr lang="en-NZ" sz="2000" b="0" i="0" u="none" strike="noStrike" baseline="0" noProof="0">
                <a:solidFill>
                  <a:srgbClr val="221E1F"/>
                </a:solidFill>
                <a:latin typeface="Barlow" panose="00000500000000000000" pitchFamily="2" charset="0"/>
              </a:rPr>
              <a:t>collect, analyse and present community feedback on a proposal for a voluntary no-take zone and coastal reserves amenity enhancements at Worser Bay. </a:t>
            </a:r>
          </a:p>
        </p:txBody>
      </p:sp>
      <p:sp>
        <p:nvSpPr>
          <p:cNvPr id="3" name="TextBox 2">
            <a:extLst>
              <a:ext uri="{FF2B5EF4-FFF2-40B4-BE49-F238E27FC236}">
                <a16:creationId xmlns:a16="http://schemas.microsoft.com/office/drawing/2014/main" id="{832D6417-B8BF-24A2-112F-2486944DB1EF}"/>
              </a:ext>
            </a:extLst>
          </p:cNvPr>
          <p:cNvSpPr txBox="1"/>
          <p:nvPr/>
        </p:nvSpPr>
        <p:spPr>
          <a:xfrm>
            <a:off x="5443901" y="400164"/>
            <a:ext cx="6567854" cy="769441"/>
          </a:xfrm>
          <a:prstGeom prst="rect">
            <a:avLst/>
          </a:prstGeom>
          <a:noFill/>
        </p:spPr>
        <p:txBody>
          <a:bodyPr wrap="square" rtlCol="0">
            <a:spAutoFit/>
          </a:bodyPr>
          <a:lstStyle/>
          <a:p>
            <a:r>
              <a:rPr lang="en-NZ" sz="4400" noProof="0">
                <a:latin typeface="Barlow SemiBold" panose="00000700000000000000" pitchFamily="2" charset="0"/>
              </a:rPr>
              <a:t>Te </a:t>
            </a:r>
            <a:r>
              <a:rPr lang="en-NZ" sz="4400" noProof="0" err="1">
                <a:latin typeface="Barlow SemiBold" panose="00000700000000000000" pitchFamily="2" charset="0"/>
              </a:rPr>
              <a:t>kahu</a:t>
            </a:r>
            <a:r>
              <a:rPr lang="en-NZ" sz="4400" noProof="0">
                <a:latin typeface="Barlow SemiBold" panose="00000700000000000000" pitchFamily="2" charset="0"/>
              </a:rPr>
              <a:t> moana</a:t>
            </a:r>
          </a:p>
        </p:txBody>
      </p:sp>
      <p:sp>
        <p:nvSpPr>
          <p:cNvPr id="2" name="TextBox 1">
            <a:extLst>
              <a:ext uri="{FF2B5EF4-FFF2-40B4-BE49-F238E27FC236}">
                <a16:creationId xmlns:a16="http://schemas.microsoft.com/office/drawing/2014/main" id="{A13B2890-E39A-3158-71CA-999586859E82}"/>
              </a:ext>
            </a:extLst>
          </p:cNvPr>
          <p:cNvSpPr txBox="1"/>
          <p:nvPr/>
        </p:nvSpPr>
        <p:spPr>
          <a:xfrm>
            <a:off x="5396163" y="6408821"/>
            <a:ext cx="6663489" cy="374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125"/>
              </a:lnSpc>
            </a:pPr>
            <a:r>
              <a:rPr lang="en-US" sz="1000" i="1">
                <a:latin typeface="Aptos"/>
                <a:cs typeface="Segoe UI"/>
              </a:rPr>
              <a:t>© Copyright. RŪNĀ/Yachting New Zealand. All Rights Reserved. </a:t>
            </a:r>
            <a:r>
              <a:rPr lang="en-US" sz="1000">
                <a:latin typeface="Aptos"/>
                <a:cs typeface="Segoe UI"/>
              </a:rPr>
              <a:t>​</a:t>
            </a:r>
          </a:p>
          <a:p>
            <a:pPr>
              <a:lnSpc>
                <a:spcPts val="1125"/>
              </a:lnSpc>
            </a:pPr>
            <a:r>
              <a:rPr lang="en-US" sz="1000" i="1">
                <a:latin typeface="Aptos"/>
                <a:cs typeface="Segoe UI"/>
              </a:rPr>
              <a:t>All images are copyrighted. For further information, please refer to </a:t>
            </a:r>
            <a:r>
              <a:rPr lang="en-US" sz="1000" i="1" u="sng">
                <a:solidFill>
                  <a:srgbClr val="0563C1"/>
                </a:solidFill>
                <a:latin typeface="Aptos"/>
                <a:cs typeface="Segoe UI"/>
                <a:hlinkClick r:id="rId3"/>
              </a:rPr>
              <a:t>enquiries@sciencelearn.org.nz</a:t>
            </a:r>
          </a:p>
        </p:txBody>
      </p:sp>
    </p:spTree>
    <p:extLst>
      <p:ext uri="{BB962C8B-B14F-4D97-AF65-F5344CB8AC3E}">
        <p14:creationId xmlns:p14="http://schemas.microsoft.com/office/powerpoint/2010/main" val="2911005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7;p3">
            <a:extLst>
              <a:ext uri="{FF2B5EF4-FFF2-40B4-BE49-F238E27FC236}">
                <a16:creationId xmlns:a16="http://schemas.microsoft.com/office/drawing/2014/main" id="{A68CD00A-5FFC-43F9-1022-B39261510B21}"/>
              </a:ext>
            </a:extLst>
          </p:cNvPr>
          <p:cNvSpPr txBox="1"/>
          <p:nvPr/>
        </p:nvSpPr>
        <p:spPr>
          <a:xfrm>
            <a:off x="4232950" y="1524150"/>
            <a:ext cx="4920600" cy="3036600"/>
          </a:xfrm>
          <a:prstGeom prst="rect">
            <a:avLst/>
          </a:prstGeom>
          <a:noFill/>
          <a:ln>
            <a:noFill/>
          </a:ln>
        </p:spPr>
        <p:txBody>
          <a:bodyPr spcFirstLastPara="1" wrap="square" lIns="91425" tIns="45700" rIns="91425" bIns="45700" anchor="t" anchorCtr="0">
            <a:noAutofit/>
          </a:bodyPr>
          <a:lstStyle/>
          <a:p>
            <a:pPr>
              <a:lnSpc>
                <a:spcPct val="115000"/>
              </a:lnSpc>
              <a:buClr>
                <a:srgbClr val="000000"/>
              </a:buClr>
              <a:buSzPts val="400"/>
            </a:pPr>
            <a:r>
              <a:rPr lang="en-AU" sz="1500">
                <a:solidFill>
                  <a:srgbClr val="000000"/>
                </a:solidFill>
                <a:latin typeface="Arial" panose="020B0604020202020204" pitchFamily="34" charset="0"/>
                <a:cs typeface="Arial" panose="020B0604020202020204" pitchFamily="34" charset="0"/>
              </a:rPr>
              <a:t>Email us on </a:t>
            </a:r>
            <a:r>
              <a:rPr lang="en-AU" sz="1500" u="sng">
                <a:solidFill>
                  <a:schemeClr val="hlink"/>
                </a:solidFill>
                <a:latin typeface="Arial" panose="020B0604020202020204" pitchFamily="34" charset="0"/>
                <a:cs typeface="Arial" panose="020B0604020202020204" pitchFamily="34" charset="0"/>
                <a:hlinkClick r:id="rId3"/>
              </a:rPr>
              <a:t>enquiries@sciencelearn.org.nz</a:t>
            </a:r>
            <a:r>
              <a:rPr lang="en-AU" sz="1500">
                <a:solidFill>
                  <a:srgbClr val="674EA7"/>
                </a:solidFill>
                <a:latin typeface="Arial" panose="020B0604020202020204" pitchFamily="34" charset="0"/>
                <a:cs typeface="Arial" panose="020B0604020202020204" pitchFamily="34" charset="0"/>
              </a:rPr>
              <a:t> </a:t>
            </a:r>
            <a:endParaRPr sz="1500">
              <a:solidFill>
                <a:srgbClr val="674EA7"/>
              </a:solidFill>
              <a:latin typeface="Arial" panose="020B0604020202020204" pitchFamily="34" charset="0"/>
              <a:cs typeface="Arial" panose="020B0604020202020204" pitchFamily="34" charset="0"/>
            </a:endParaRPr>
          </a:p>
          <a:p>
            <a:pPr>
              <a:lnSpc>
                <a:spcPct val="115000"/>
              </a:lnSpc>
              <a:buClr>
                <a:srgbClr val="000000"/>
              </a:buClr>
              <a:buSzPts val="400"/>
            </a:pPr>
            <a:endParaRPr sz="1500">
              <a:solidFill>
                <a:srgbClr val="674EA7"/>
              </a:solidFill>
              <a:latin typeface="Arial" panose="020B0604020202020204" pitchFamily="34" charset="0"/>
              <a:cs typeface="Arial" panose="020B0604020202020204" pitchFamily="34" charset="0"/>
            </a:endParaRPr>
          </a:p>
          <a:p>
            <a:pPr>
              <a:lnSpc>
                <a:spcPct val="115000"/>
              </a:lnSpc>
              <a:buClr>
                <a:schemeClr val="dk1"/>
              </a:buClr>
              <a:buSzPts val="400"/>
            </a:pPr>
            <a:r>
              <a:rPr lang="en-AU" sz="1500" u="sng">
                <a:solidFill>
                  <a:schemeClr val="hlink"/>
                </a:solidFill>
                <a:latin typeface="Arial" panose="020B0604020202020204" pitchFamily="34" charset="0"/>
                <a:cs typeface="Arial" panose="020B0604020202020204" pitchFamily="34" charset="0"/>
                <a:hlinkClick r:id="rId4"/>
              </a:rPr>
              <a:t>facebook.com/nzsciencelearn</a:t>
            </a:r>
            <a:endParaRPr sz="1500">
              <a:solidFill>
                <a:srgbClr val="674EA7"/>
              </a:solidFill>
              <a:latin typeface="Arial" panose="020B0604020202020204" pitchFamily="34" charset="0"/>
              <a:cs typeface="Arial" panose="020B0604020202020204" pitchFamily="34" charset="0"/>
            </a:endParaRPr>
          </a:p>
          <a:p>
            <a:pPr>
              <a:lnSpc>
                <a:spcPct val="115000"/>
              </a:lnSpc>
              <a:buClr>
                <a:srgbClr val="000000"/>
              </a:buClr>
              <a:buSzPts val="1600"/>
            </a:pPr>
            <a:endParaRPr sz="1500" u="sng">
              <a:solidFill>
                <a:srgbClr val="674EA7"/>
              </a:solidFill>
              <a:latin typeface="Arial" panose="020B0604020202020204" pitchFamily="34" charset="0"/>
              <a:cs typeface="Arial" panose="020B0604020202020204" pitchFamily="34" charset="0"/>
            </a:endParaRPr>
          </a:p>
          <a:p>
            <a:pPr>
              <a:lnSpc>
                <a:spcPct val="115000"/>
              </a:lnSpc>
              <a:buClr>
                <a:schemeClr val="hlink"/>
              </a:buClr>
              <a:buSzPts val="400"/>
            </a:pPr>
            <a:r>
              <a:rPr lang="en-AU" sz="1500" u="sng">
                <a:solidFill>
                  <a:schemeClr val="hlink"/>
                </a:solidFill>
                <a:latin typeface="Arial" panose="020B0604020202020204" pitchFamily="34" charset="0"/>
                <a:cs typeface="Arial" panose="020B0604020202020204" pitchFamily="34" charset="0"/>
                <a:hlinkClick r:id="rId5"/>
              </a:rPr>
              <a:t>instagram.com/sciencelearninghubnz</a:t>
            </a:r>
            <a:endParaRPr sz="1500">
              <a:solidFill>
                <a:srgbClr val="674EA7"/>
              </a:solidFill>
              <a:latin typeface="Arial" panose="020B0604020202020204" pitchFamily="34" charset="0"/>
              <a:cs typeface="Arial" panose="020B0604020202020204" pitchFamily="34" charset="0"/>
            </a:endParaRPr>
          </a:p>
          <a:p>
            <a:pPr>
              <a:lnSpc>
                <a:spcPct val="115000"/>
              </a:lnSpc>
              <a:buClr>
                <a:prstClr val="black"/>
              </a:buClr>
              <a:buSzPts val="400"/>
            </a:pPr>
            <a:endParaRPr lang="en-AU" sz="1500" u="sng">
              <a:solidFill>
                <a:schemeClr val="hlink"/>
              </a:solidFill>
              <a:latin typeface="Arial" panose="020B0604020202020204" pitchFamily="34" charset="0"/>
              <a:cs typeface="Arial" panose="020B0604020202020204" pitchFamily="34" charset="0"/>
            </a:endParaRPr>
          </a:p>
          <a:p>
            <a:pPr>
              <a:lnSpc>
                <a:spcPct val="114999"/>
              </a:lnSpc>
              <a:buSzPts val="400"/>
            </a:pPr>
            <a:r>
              <a:rPr lang="en-AU" sz="1500" u="sng">
                <a:solidFill>
                  <a:schemeClr val="hlink"/>
                </a:solidFill>
                <a:latin typeface="Arial"/>
                <a:cs typeface="Arial"/>
                <a:hlinkClick r:id="rId6"/>
              </a:rPr>
              <a:t>bit.ly/slhnz_li</a:t>
            </a:r>
            <a:endParaRPr sz="1500">
              <a:solidFill>
                <a:schemeClr val="hlink"/>
              </a:solidFill>
              <a:latin typeface="Arial"/>
              <a:cs typeface="Arial"/>
              <a:hlinkClick r:id="rId6"/>
            </a:endParaRPr>
          </a:p>
          <a:p>
            <a:pPr>
              <a:lnSpc>
                <a:spcPct val="115000"/>
              </a:lnSpc>
              <a:buClr>
                <a:srgbClr val="000000"/>
              </a:buClr>
              <a:buSzPts val="400"/>
            </a:pPr>
            <a:endParaRPr sz="1500">
              <a:solidFill>
                <a:srgbClr val="674EA7"/>
              </a:solidFill>
              <a:latin typeface="Arial" panose="020B0604020202020204" pitchFamily="34" charset="0"/>
              <a:cs typeface="Arial" panose="020B0604020202020204" pitchFamily="34" charset="0"/>
            </a:endParaRPr>
          </a:p>
          <a:p>
            <a:pPr>
              <a:lnSpc>
                <a:spcPct val="115000"/>
              </a:lnSpc>
              <a:buClr>
                <a:srgbClr val="000000"/>
              </a:buClr>
              <a:buSzPts val="400"/>
            </a:pPr>
            <a:r>
              <a:rPr lang="en-AU" sz="1500" u="sng">
                <a:solidFill>
                  <a:schemeClr val="hlink"/>
                </a:solidFill>
                <a:latin typeface="Arial" panose="020B0604020202020204" pitchFamily="34" charset="0"/>
                <a:cs typeface="Arial" panose="020B0604020202020204" pitchFamily="34" charset="0"/>
                <a:hlinkClick r:id="rId7"/>
              </a:rPr>
              <a:t>youtube.com/@ScienceLearningHubNZ</a:t>
            </a:r>
            <a:endParaRPr sz="1500">
              <a:solidFill>
                <a:srgbClr val="674EA7"/>
              </a:solidFill>
              <a:latin typeface="Arial" panose="020B0604020202020204" pitchFamily="34" charset="0"/>
              <a:cs typeface="Arial" panose="020B0604020202020204" pitchFamily="34" charset="0"/>
            </a:endParaRPr>
          </a:p>
          <a:p>
            <a:pPr>
              <a:lnSpc>
                <a:spcPct val="115000"/>
              </a:lnSpc>
              <a:buClr>
                <a:srgbClr val="000000"/>
              </a:buClr>
              <a:buSzPts val="400"/>
            </a:pPr>
            <a:endParaRPr sz="1500">
              <a:solidFill>
                <a:srgbClr val="674EA7"/>
              </a:solidFill>
              <a:latin typeface="Arial" panose="020B0604020202020204" pitchFamily="34" charset="0"/>
              <a:cs typeface="Arial" panose="020B0604020202020204" pitchFamily="34" charset="0"/>
            </a:endParaRPr>
          </a:p>
          <a:p>
            <a:pPr>
              <a:lnSpc>
                <a:spcPct val="115000"/>
              </a:lnSpc>
              <a:buClr>
                <a:srgbClr val="000000"/>
              </a:buClr>
              <a:buSzPts val="400"/>
            </a:pPr>
            <a:r>
              <a:rPr lang="en-AU" sz="1500" u="sng">
                <a:solidFill>
                  <a:schemeClr val="hlink"/>
                </a:solidFill>
                <a:latin typeface="Arial" panose="020B0604020202020204" pitchFamily="34" charset="0"/>
                <a:cs typeface="Arial" panose="020B0604020202020204" pitchFamily="34" charset="0"/>
                <a:hlinkClick r:id="rId8"/>
              </a:rPr>
              <a:t>pinterest.com/nzsciencelearn</a:t>
            </a:r>
            <a:endParaRPr sz="1500">
              <a:solidFill>
                <a:srgbClr val="674EA7"/>
              </a:solidFill>
              <a:latin typeface="Arial" panose="020B0604020202020204" pitchFamily="34" charset="0"/>
              <a:cs typeface="Arial" panose="020B0604020202020204" pitchFamily="34" charset="0"/>
            </a:endParaRPr>
          </a:p>
          <a:p>
            <a:pPr>
              <a:lnSpc>
                <a:spcPct val="115000"/>
              </a:lnSpc>
              <a:buClr>
                <a:schemeClr val="hlink"/>
              </a:buClr>
              <a:buSzPts val="400"/>
            </a:pPr>
            <a:endParaRPr sz="1500">
              <a:solidFill>
                <a:srgbClr val="674EA7"/>
              </a:solidFill>
            </a:endParaRPr>
          </a:p>
          <a:p>
            <a:pPr>
              <a:lnSpc>
                <a:spcPct val="115000"/>
              </a:lnSpc>
              <a:buClr>
                <a:schemeClr val="hlink"/>
              </a:buClr>
              <a:buSzPts val="400"/>
            </a:pPr>
            <a:endParaRPr sz="1500">
              <a:solidFill>
                <a:srgbClr val="000000"/>
              </a:solidFill>
            </a:endParaRPr>
          </a:p>
        </p:txBody>
      </p:sp>
      <p:pic>
        <p:nvPicPr>
          <p:cNvPr id="5" name="Google Shape;28;p3">
            <a:extLst>
              <a:ext uri="{FF2B5EF4-FFF2-40B4-BE49-F238E27FC236}">
                <a16:creationId xmlns:a16="http://schemas.microsoft.com/office/drawing/2014/main" id="{6EF402F3-E38F-8B53-5A80-C89CA6390588}"/>
              </a:ext>
            </a:extLst>
          </p:cNvPr>
          <p:cNvPicPr preferRelativeResize="0"/>
          <p:nvPr/>
        </p:nvPicPr>
        <p:blipFill rotWithShape="1">
          <a:blip r:embed="rId9">
            <a:alphaModFix/>
          </a:blip>
          <a:srcRect l="1498" t="8912" r="1196" b="7635"/>
          <a:stretch/>
        </p:blipFill>
        <p:spPr>
          <a:xfrm>
            <a:off x="1523996" y="5513850"/>
            <a:ext cx="9144005" cy="1344151"/>
          </a:xfrm>
          <a:prstGeom prst="rect">
            <a:avLst/>
          </a:prstGeom>
          <a:noFill/>
          <a:ln>
            <a:noFill/>
          </a:ln>
        </p:spPr>
      </p:pic>
      <p:pic>
        <p:nvPicPr>
          <p:cNvPr id="6" name="Google Shape;29;p3" title="LinkedIn_logo_initials.png">
            <a:extLst>
              <a:ext uri="{FF2B5EF4-FFF2-40B4-BE49-F238E27FC236}">
                <a16:creationId xmlns:a16="http://schemas.microsoft.com/office/drawing/2014/main" id="{FBFF077E-E564-DAA7-BD30-85A92EB844CE}"/>
              </a:ext>
            </a:extLst>
          </p:cNvPr>
          <p:cNvPicPr preferRelativeResize="0"/>
          <p:nvPr/>
        </p:nvPicPr>
        <p:blipFill>
          <a:blip r:embed="rId10">
            <a:alphaModFix/>
          </a:blip>
          <a:stretch>
            <a:fillRect/>
          </a:stretch>
        </p:blipFill>
        <p:spPr>
          <a:xfrm>
            <a:off x="3625925" y="3102325"/>
            <a:ext cx="397676" cy="397676"/>
          </a:xfrm>
          <a:prstGeom prst="rect">
            <a:avLst/>
          </a:prstGeom>
          <a:noFill/>
          <a:ln>
            <a:noFill/>
          </a:ln>
        </p:spPr>
      </p:pic>
      <p:pic>
        <p:nvPicPr>
          <p:cNvPr id="7" name="Google Shape;30;p3" title="Youtube_logo.png">
            <a:extLst>
              <a:ext uri="{FF2B5EF4-FFF2-40B4-BE49-F238E27FC236}">
                <a16:creationId xmlns:a16="http://schemas.microsoft.com/office/drawing/2014/main" id="{4AA7CFF9-3213-D1AF-549E-84A27B30F490}"/>
              </a:ext>
            </a:extLst>
          </p:cNvPr>
          <p:cNvPicPr preferRelativeResize="0"/>
          <p:nvPr/>
        </p:nvPicPr>
        <p:blipFill>
          <a:blip r:embed="rId11">
            <a:alphaModFix/>
          </a:blip>
          <a:stretch>
            <a:fillRect/>
          </a:stretch>
        </p:blipFill>
        <p:spPr>
          <a:xfrm>
            <a:off x="3595638" y="3690325"/>
            <a:ext cx="458250" cy="317201"/>
          </a:xfrm>
          <a:prstGeom prst="rect">
            <a:avLst/>
          </a:prstGeom>
          <a:noFill/>
          <a:ln>
            <a:noFill/>
          </a:ln>
        </p:spPr>
      </p:pic>
      <p:pic>
        <p:nvPicPr>
          <p:cNvPr id="8" name="Google Shape;31;p3" title="Instagram_icon.png">
            <a:extLst>
              <a:ext uri="{FF2B5EF4-FFF2-40B4-BE49-F238E27FC236}">
                <a16:creationId xmlns:a16="http://schemas.microsoft.com/office/drawing/2014/main" id="{85C3E114-7479-BAE2-19D8-8241EB4A5AA6}"/>
              </a:ext>
            </a:extLst>
          </p:cNvPr>
          <p:cNvPicPr preferRelativeResize="0"/>
          <p:nvPr/>
        </p:nvPicPr>
        <p:blipFill>
          <a:blip r:embed="rId12">
            <a:alphaModFix/>
          </a:blip>
          <a:stretch>
            <a:fillRect/>
          </a:stretch>
        </p:blipFill>
        <p:spPr>
          <a:xfrm>
            <a:off x="3625925" y="2560750"/>
            <a:ext cx="397676" cy="397676"/>
          </a:xfrm>
          <a:prstGeom prst="rect">
            <a:avLst/>
          </a:prstGeom>
          <a:noFill/>
          <a:ln>
            <a:noFill/>
          </a:ln>
        </p:spPr>
      </p:pic>
      <p:pic>
        <p:nvPicPr>
          <p:cNvPr id="9" name="Google Shape;32;p3" title="png-transparent-logo-brand-business-sponsored-post-pinterest-text-trademark-logo-thumbnail.png">
            <a:extLst>
              <a:ext uri="{FF2B5EF4-FFF2-40B4-BE49-F238E27FC236}">
                <a16:creationId xmlns:a16="http://schemas.microsoft.com/office/drawing/2014/main" id="{6D0B10F5-3334-8621-96E5-54F36C844631}"/>
              </a:ext>
            </a:extLst>
          </p:cNvPr>
          <p:cNvPicPr preferRelativeResize="0"/>
          <p:nvPr/>
        </p:nvPicPr>
        <p:blipFill>
          <a:blip r:embed="rId13">
            <a:alphaModFix/>
          </a:blip>
          <a:stretch>
            <a:fillRect/>
          </a:stretch>
        </p:blipFill>
        <p:spPr>
          <a:xfrm>
            <a:off x="3608226" y="4127676"/>
            <a:ext cx="433075" cy="433075"/>
          </a:xfrm>
          <a:prstGeom prst="rect">
            <a:avLst/>
          </a:prstGeom>
          <a:noFill/>
          <a:ln>
            <a:noFill/>
          </a:ln>
        </p:spPr>
      </p:pic>
      <p:pic>
        <p:nvPicPr>
          <p:cNvPr id="10" name="Google Shape;33;p3" title="Facebook_logo_(square).png">
            <a:extLst>
              <a:ext uri="{FF2B5EF4-FFF2-40B4-BE49-F238E27FC236}">
                <a16:creationId xmlns:a16="http://schemas.microsoft.com/office/drawing/2014/main" id="{FFDC54D2-FB25-BE85-C74A-7E4509777487}"/>
              </a:ext>
            </a:extLst>
          </p:cNvPr>
          <p:cNvPicPr preferRelativeResize="0"/>
          <p:nvPr/>
        </p:nvPicPr>
        <p:blipFill>
          <a:blip r:embed="rId14">
            <a:alphaModFix/>
          </a:blip>
          <a:stretch>
            <a:fillRect/>
          </a:stretch>
        </p:blipFill>
        <p:spPr>
          <a:xfrm>
            <a:off x="3625923" y="2019176"/>
            <a:ext cx="397675" cy="397675"/>
          </a:xfrm>
          <a:prstGeom prst="rect">
            <a:avLst/>
          </a:prstGeom>
          <a:noFill/>
          <a:ln>
            <a:noFill/>
          </a:ln>
        </p:spPr>
      </p:pic>
      <p:pic>
        <p:nvPicPr>
          <p:cNvPr id="11" name="Google Shape;34;p3" title="slhthumb.png">
            <a:extLst>
              <a:ext uri="{FF2B5EF4-FFF2-40B4-BE49-F238E27FC236}">
                <a16:creationId xmlns:a16="http://schemas.microsoft.com/office/drawing/2014/main" id="{84D5A83B-3426-CA37-C05D-0680934E6479}"/>
              </a:ext>
            </a:extLst>
          </p:cNvPr>
          <p:cNvPicPr preferRelativeResize="0"/>
          <p:nvPr/>
        </p:nvPicPr>
        <p:blipFill>
          <a:blip r:embed="rId15">
            <a:alphaModFix/>
          </a:blip>
          <a:stretch>
            <a:fillRect/>
          </a:stretch>
        </p:blipFill>
        <p:spPr>
          <a:xfrm>
            <a:off x="3487251" y="1344152"/>
            <a:ext cx="675025" cy="675025"/>
          </a:xfrm>
          <a:prstGeom prst="rect">
            <a:avLst/>
          </a:prstGeom>
          <a:noFill/>
          <a:ln>
            <a:noFill/>
          </a:ln>
        </p:spPr>
      </p:pic>
      <p:sp>
        <p:nvSpPr>
          <p:cNvPr id="12" name="Google Shape;36;p3">
            <a:extLst>
              <a:ext uri="{FF2B5EF4-FFF2-40B4-BE49-F238E27FC236}">
                <a16:creationId xmlns:a16="http://schemas.microsoft.com/office/drawing/2014/main" id="{6904D105-BC0D-DB9F-5315-4A74A5B69B89}"/>
              </a:ext>
            </a:extLst>
          </p:cNvPr>
          <p:cNvSpPr txBox="1">
            <a:spLocks/>
          </p:cNvSpPr>
          <p:nvPr/>
        </p:nvSpPr>
        <p:spPr>
          <a:xfrm>
            <a:off x="2490000" y="335036"/>
            <a:ext cx="7212000" cy="1134000"/>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800"/>
            </a:pPr>
            <a:r>
              <a:rPr lang="en-AU" sz="3200" b="1">
                <a:solidFill>
                  <a:srgbClr val="2C7C9F"/>
                </a:solidFill>
                <a:latin typeface="Calibri"/>
                <a:ea typeface="Calibri"/>
                <a:cs typeface="Calibri"/>
                <a:sym typeface="Calibri"/>
              </a:rPr>
              <a:t>Thanks – want to keep in touch?</a:t>
            </a:r>
          </a:p>
          <a:p>
            <a:pPr>
              <a:lnSpc>
                <a:spcPct val="100000"/>
              </a:lnSpc>
              <a:spcBef>
                <a:spcPts val="0"/>
              </a:spcBef>
              <a:buClr>
                <a:schemeClr val="accent1"/>
              </a:buClr>
              <a:buSzPts val="800"/>
            </a:pPr>
            <a:endParaRPr lang="en-AU" sz="3200" b="1">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426091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6275" y="676275"/>
            <a:ext cx="4248150" cy="5200650"/>
          </a:xfrm>
          <a:prstGeom prst="rect">
            <a:avLst/>
          </a:prstGeom>
        </p:spPr>
      </p:pic>
      <p:sp>
        <p:nvSpPr>
          <p:cNvPr id="3" name="object 3"/>
          <p:cNvSpPr/>
          <p:nvPr/>
        </p:nvSpPr>
        <p:spPr>
          <a:xfrm>
            <a:off x="5629275" y="523875"/>
            <a:ext cx="5886450" cy="5505450"/>
          </a:xfrm>
          <a:custGeom>
            <a:avLst/>
            <a:gdLst/>
            <a:ahLst/>
            <a:cxnLst/>
            <a:rect l="l" t="t" r="r" b="b"/>
            <a:pathLst>
              <a:path w="5886450" h="5505450">
                <a:moveTo>
                  <a:pt x="5886450" y="0"/>
                </a:moveTo>
                <a:lnTo>
                  <a:pt x="0" y="0"/>
                </a:lnTo>
                <a:lnTo>
                  <a:pt x="0" y="5505450"/>
                </a:lnTo>
                <a:lnTo>
                  <a:pt x="5886450" y="5505450"/>
                </a:lnTo>
                <a:lnTo>
                  <a:pt x="5886450" y="0"/>
                </a:lnTo>
                <a:close/>
              </a:path>
            </a:pathLst>
          </a:custGeom>
          <a:solidFill>
            <a:srgbClr val="C1E4F5"/>
          </a:solidFill>
        </p:spPr>
        <p:txBody>
          <a:bodyPr wrap="square" lIns="0" tIns="0" rIns="0" bIns="0" rtlCol="0"/>
          <a:lstStyle/>
          <a:p>
            <a:endParaRPr/>
          </a:p>
        </p:txBody>
      </p:sp>
      <p:sp>
        <p:nvSpPr>
          <p:cNvPr id="4" name="object 4"/>
          <p:cNvSpPr txBox="1"/>
          <p:nvPr/>
        </p:nvSpPr>
        <p:spPr>
          <a:xfrm>
            <a:off x="5709920" y="487743"/>
            <a:ext cx="5683885" cy="5462270"/>
          </a:xfrm>
          <a:prstGeom prst="rect">
            <a:avLst/>
          </a:prstGeom>
        </p:spPr>
        <p:txBody>
          <a:bodyPr vert="horz" wrap="square" lIns="0" tIns="17145" rIns="0" bIns="0" rtlCol="0">
            <a:spAutoFit/>
          </a:bodyPr>
          <a:lstStyle/>
          <a:p>
            <a:pPr marL="12700" marR="65405">
              <a:lnSpc>
                <a:spcPct val="151200"/>
              </a:lnSpc>
              <a:spcBef>
                <a:spcPts val="135"/>
              </a:spcBef>
            </a:pPr>
            <a:r>
              <a:rPr sz="1800">
                <a:solidFill>
                  <a:srgbClr val="0F4761"/>
                </a:solidFill>
                <a:latin typeface="Arial"/>
                <a:cs typeface="Arial"/>
              </a:rPr>
              <a:t>RŪNĀ</a:t>
            </a:r>
            <a:r>
              <a:rPr sz="1800" spc="-30">
                <a:solidFill>
                  <a:srgbClr val="0F4761"/>
                </a:solidFill>
                <a:latin typeface="Arial"/>
                <a:cs typeface="Arial"/>
              </a:rPr>
              <a:t> </a:t>
            </a:r>
            <a:r>
              <a:rPr sz="1800">
                <a:solidFill>
                  <a:srgbClr val="0F4761"/>
                </a:solidFill>
                <a:latin typeface="Arial"/>
                <a:cs typeface="Arial"/>
              </a:rPr>
              <a:t>is</a:t>
            </a:r>
            <a:r>
              <a:rPr sz="1800" spc="-85">
                <a:solidFill>
                  <a:srgbClr val="0F4761"/>
                </a:solidFill>
                <a:latin typeface="Arial"/>
                <a:cs typeface="Arial"/>
              </a:rPr>
              <a:t> </a:t>
            </a:r>
            <a:r>
              <a:rPr sz="1800" spc="-10">
                <a:solidFill>
                  <a:srgbClr val="0F4761"/>
                </a:solidFill>
                <a:latin typeface="Arial"/>
                <a:cs typeface="Arial"/>
              </a:rPr>
              <a:t>Yachting</a:t>
            </a:r>
            <a:r>
              <a:rPr sz="1800" spc="-35">
                <a:solidFill>
                  <a:srgbClr val="0F4761"/>
                </a:solidFill>
                <a:latin typeface="Arial"/>
                <a:cs typeface="Arial"/>
              </a:rPr>
              <a:t> </a:t>
            </a:r>
            <a:r>
              <a:rPr sz="1800">
                <a:solidFill>
                  <a:srgbClr val="0F4761"/>
                </a:solidFill>
                <a:latin typeface="Arial"/>
                <a:cs typeface="Arial"/>
              </a:rPr>
              <a:t>New</a:t>
            </a:r>
            <a:r>
              <a:rPr sz="1800" spc="-40">
                <a:solidFill>
                  <a:srgbClr val="0F4761"/>
                </a:solidFill>
                <a:latin typeface="Arial"/>
                <a:cs typeface="Arial"/>
              </a:rPr>
              <a:t> </a:t>
            </a:r>
            <a:r>
              <a:rPr sz="1800">
                <a:solidFill>
                  <a:srgbClr val="0F4761"/>
                </a:solidFill>
                <a:latin typeface="Arial"/>
                <a:cs typeface="Arial"/>
              </a:rPr>
              <a:t>Zealand’s</a:t>
            </a:r>
            <a:r>
              <a:rPr sz="1800" spc="-85">
                <a:solidFill>
                  <a:srgbClr val="0F4761"/>
                </a:solidFill>
                <a:latin typeface="Arial"/>
                <a:cs typeface="Arial"/>
              </a:rPr>
              <a:t> </a:t>
            </a:r>
            <a:r>
              <a:rPr sz="1800">
                <a:solidFill>
                  <a:srgbClr val="0F4761"/>
                </a:solidFill>
                <a:latin typeface="Arial"/>
                <a:cs typeface="Arial"/>
              </a:rPr>
              <a:t>innovative</a:t>
            </a:r>
            <a:r>
              <a:rPr sz="1800" spc="-40">
                <a:solidFill>
                  <a:srgbClr val="0F4761"/>
                </a:solidFill>
                <a:latin typeface="Arial"/>
                <a:cs typeface="Arial"/>
              </a:rPr>
              <a:t> </a:t>
            </a:r>
            <a:r>
              <a:rPr sz="1800" spc="-10">
                <a:solidFill>
                  <a:srgbClr val="0F4761"/>
                </a:solidFill>
                <a:latin typeface="Arial"/>
                <a:cs typeface="Arial"/>
              </a:rPr>
              <a:t>framework </a:t>
            </a:r>
            <a:r>
              <a:rPr sz="1800">
                <a:solidFill>
                  <a:srgbClr val="0F4761"/>
                </a:solidFill>
                <a:latin typeface="Arial"/>
                <a:cs typeface="Arial"/>
              </a:rPr>
              <a:t>designed</a:t>
            </a:r>
            <a:r>
              <a:rPr sz="1800" spc="-45">
                <a:solidFill>
                  <a:srgbClr val="0F4761"/>
                </a:solidFill>
                <a:latin typeface="Arial"/>
                <a:cs typeface="Arial"/>
              </a:rPr>
              <a:t> </a:t>
            </a:r>
            <a:r>
              <a:rPr sz="1800">
                <a:solidFill>
                  <a:srgbClr val="0F4761"/>
                </a:solidFill>
                <a:latin typeface="Arial"/>
                <a:cs typeface="Arial"/>
              </a:rPr>
              <a:t>to</a:t>
            </a:r>
            <a:r>
              <a:rPr sz="1800" spc="-35">
                <a:solidFill>
                  <a:srgbClr val="0F4761"/>
                </a:solidFill>
                <a:latin typeface="Arial"/>
                <a:cs typeface="Arial"/>
              </a:rPr>
              <a:t> </a:t>
            </a:r>
            <a:r>
              <a:rPr sz="1800">
                <a:solidFill>
                  <a:srgbClr val="0F4761"/>
                </a:solidFill>
                <a:latin typeface="Arial"/>
                <a:cs typeface="Arial"/>
              </a:rPr>
              <a:t>engage</a:t>
            </a:r>
            <a:r>
              <a:rPr sz="1800" spc="-30">
                <a:solidFill>
                  <a:srgbClr val="0F4761"/>
                </a:solidFill>
                <a:latin typeface="Arial"/>
                <a:cs typeface="Arial"/>
              </a:rPr>
              <a:t> </a:t>
            </a:r>
            <a:r>
              <a:rPr sz="1800">
                <a:solidFill>
                  <a:srgbClr val="0F4761"/>
                </a:solidFill>
                <a:latin typeface="Arial"/>
                <a:cs typeface="Arial"/>
              </a:rPr>
              <a:t>school</a:t>
            </a:r>
            <a:r>
              <a:rPr sz="1800" spc="-35">
                <a:solidFill>
                  <a:srgbClr val="0F4761"/>
                </a:solidFill>
                <a:latin typeface="Arial"/>
                <a:cs typeface="Arial"/>
              </a:rPr>
              <a:t> </a:t>
            </a:r>
            <a:r>
              <a:rPr sz="1800">
                <a:solidFill>
                  <a:srgbClr val="0F4761"/>
                </a:solidFill>
                <a:latin typeface="Arial"/>
                <a:cs typeface="Arial"/>
              </a:rPr>
              <a:t>students</a:t>
            </a:r>
            <a:r>
              <a:rPr sz="1800" spc="-10">
                <a:solidFill>
                  <a:srgbClr val="0F4761"/>
                </a:solidFill>
                <a:latin typeface="Arial"/>
                <a:cs typeface="Arial"/>
              </a:rPr>
              <a:t> </a:t>
            </a:r>
            <a:r>
              <a:rPr sz="1800">
                <a:solidFill>
                  <a:srgbClr val="0F4761"/>
                </a:solidFill>
                <a:latin typeface="Arial"/>
                <a:cs typeface="Arial"/>
              </a:rPr>
              <a:t>to</a:t>
            </a:r>
            <a:r>
              <a:rPr sz="1800" spc="30">
                <a:solidFill>
                  <a:srgbClr val="0F4761"/>
                </a:solidFill>
                <a:latin typeface="Arial"/>
                <a:cs typeface="Arial"/>
              </a:rPr>
              <a:t> </a:t>
            </a:r>
            <a:r>
              <a:rPr sz="1800">
                <a:solidFill>
                  <a:srgbClr val="0F4761"/>
                </a:solidFill>
                <a:latin typeface="Arial"/>
                <a:cs typeface="Arial"/>
              </a:rPr>
              <a:t>learn</a:t>
            </a:r>
            <a:r>
              <a:rPr sz="1800" spc="-30">
                <a:solidFill>
                  <a:srgbClr val="0F4761"/>
                </a:solidFill>
                <a:latin typeface="Arial"/>
                <a:cs typeface="Arial"/>
              </a:rPr>
              <a:t> </a:t>
            </a:r>
            <a:r>
              <a:rPr sz="1800" spc="-10">
                <a:solidFill>
                  <a:srgbClr val="0F4761"/>
                </a:solidFill>
                <a:latin typeface="Arial"/>
                <a:cs typeface="Arial"/>
              </a:rPr>
              <a:t>through sport.</a:t>
            </a:r>
            <a:endParaRPr sz="1800">
              <a:latin typeface="Arial"/>
              <a:cs typeface="Arial"/>
            </a:endParaRPr>
          </a:p>
          <a:p>
            <a:pPr>
              <a:lnSpc>
                <a:spcPct val="100000"/>
              </a:lnSpc>
              <a:spcBef>
                <a:spcPts val="1135"/>
              </a:spcBef>
            </a:pPr>
            <a:endParaRPr sz="1800">
              <a:latin typeface="Arial"/>
              <a:cs typeface="Arial"/>
            </a:endParaRPr>
          </a:p>
          <a:p>
            <a:pPr marL="12700" marR="5080">
              <a:lnSpc>
                <a:spcPct val="150700"/>
              </a:lnSpc>
            </a:pPr>
            <a:r>
              <a:rPr sz="1800">
                <a:solidFill>
                  <a:srgbClr val="0F4761"/>
                </a:solidFill>
                <a:latin typeface="Arial"/>
                <a:cs typeface="Arial"/>
              </a:rPr>
              <a:t>The</a:t>
            </a:r>
            <a:r>
              <a:rPr sz="1800" spc="-20">
                <a:solidFill>
                  <a:srgbClr val="0F4761"/>
                </a:solidFill>
                <a:latin typeface="Arial"/>
                <a:cs typeface="Arial"/>
              </a:rPr>
              <a:t> </a:t>
            </a:r>
            <a:r>
              <a:rPr sz="1800">
                <a:solidFill>
                  <a:srgbClr val="0F4761"/>
                </a:solidFill>
                <a:latin typeface="Arial"/>
                <a:cs typeface="Arial"/>
              </a:rPr>
              <a:t>name</a:t>
            </a:r>
            <a:r>
              <a:rPr sz="1800" spc="-15">
                <a:solidFill>
                  <a:srgbClr val="0F4761"/>
                </a:solidFill>
                <a:latin typeface="Arial"/>
                <a:cs typeface="Arial"/>
              </a:rPr>
              <a:t> </a:t>
            </a:r>
            <a:r>
              <a:rPr sz="1800">
                <a:solidFill>
                  <a:srgbClr val="0F4761"/>
                </a:solidFill>
                <a:latin typeface="Arial"/>
                <a:cs typeface="Arial"/>
              </a:rPr>
              <a:t>RŪNĀ,</a:t>
            </a:r>
            <a:r>
              <a:rPr sz="1800" spc="-40">
                <a:solidFill>
                  <a:srgbClr val="0F4761"/>
                </a:solidFill>
                <a:latin typeface="Arial"/>
                <a:cs typeface="Arial"/>
              </a:rPr>
              <a:t> </a:t>
            </a:r>
            <a:r>
              <a:rPr sz="1800">
                <a:solidFill>
                  <a:srgbClr val="0F4761"/>
                </a:solidFill>
                <a:latin typeface="Arial"/>
                <a:cs typeface="Arial"/>
              </a:rPr>
              <a:t>meaning</a:t>
            </a:r>
            <a:r>
              <a:rPr sz="1800" spc="-10">
                <a:solidFill>
                  <a:srgbClr val="0F4761"/>
                </a:solidFill>
                <a:latin typeface="Arial"/>
                <a:cs typeface="Arial"/>
              </a:rPr>
              <a:t> </a:t>
            </a:r>
            <a:r>
              <a:rPr sz="1800">
                <a:solidFill>
                  <a:srgbClr val="0F4761"/>
                </a:solidFill>
                <a:latin typeface="Arial"/>
                <a:cs typeface="Arial"/>
              </a:rPr>
              <a:t>‘to</a:t>
            </a:r>
            <a:r>
              <a:rPr sz="1800" spc="-10">
                <a:solidFill>
                  <a:srgbClr val="0F4761"/>
                </a:solidFill>
                <a:latin typeface="Arial"/>
                <a:cs typeface="Arial"/>
              </a:rPr>
              <a:t> </a:t>
            </a:r>
            <a:r>
              <a:rPr sz="1800">
                <a:solidFill>
                  <a:srgbClr val="0F4761"/>
                </a:solidFill>
                <a:latin typeface="Arial"/>
                <a:cs typeface="Arial"/>
              </a:rPr>
              <a:t>steer’</a:t>
            </a:r>
            <a:r>
              <a:rPr sz="1800" spc="-85">
                <a:solidFill>
                  <a:srgbClr val="0F4761"/>
                </a:solidFill>
                <a:latin typeface="Arial"/>
                <a:cs typeface="Arial"/>
              </a:rPr>
              <a:t> </a:t>
            </a:r>
            <a:r>
              <a:rPr sz="1800">
                <a:solidFill>
                  <a:srgbClr val="0F4761"/>
                </a:solidFill>
                <a:latin typeface="Arial"/>
                <a:cs typeface="Arial"/>
              </a:rPr>
              <a:t>in</a:t>
            </a:r>
            <a:r>
              <a:rPr sz="1800" spc="-5">
                <a:solidFill>
                  <a:srgbClr val="0F4761"/>
                </a:solidFill>
                <a:latin typeface="Arial"/>
                <a:cs typeface="Arial"/>
              </a:rPr>
              <a:t> </a:t>
            </a:r>
            <a:r>
              <a:rPr sz="1800" spc="-10">
                <a:solidFill>
                  <a:srgbClr val="0F4761"/>
                </a:solidFill>
                <a:latin typeface="Arial"/>
                <a:cs typeface="Arial"/>
              </a:rPr>
              <a:t>Māori, </a:t>
            </a:r>
            <a:r>
              <a:rPr sz="1800">
                <a:solidFill>
                  <a:srgbClr val="0F4761"/>
                </a:solidFill>
                <a:latin typeface="Arial"/>
                <a:cs typeface="Arial"/>
              </a:rPr>
              <a:t>represents</a:t>
            </a:r>
            <a:r>
              <a:rPr sz="1800" spc="-20">
                <a:solidFill>
                  <a:srgbClr val="0F4761"/>
                </a:solidFill>
                <a:latin typeface="Arial"/>
                <a:cs typeface="Arial"/>
              </a:rPr>
              <a:t> </a:t>
            </a:r>
            <a:r>
              <a:rPr sz="1800">
                <a:solidFill>
                  <a:srgbClr val="0F4761"/>
                </a:solidFill>
                <a:latin typeface="Arial"/>
                <a:cs typeface="Arial"/>
              </a:rPr>
              <a:t>a</a:t>
            </a:r>
            <a:r>
              <a:rPr sz="1800" spc="-35">
                <a:solidFill>
                  <a:srgbClr val="0F4761"/>
                </a:solidFill>
                <a:latin typeface="Arial"/>
                <a:cs typeface="Arial"/>
              </a:rPr>
              <a:t> </a:t>
            </a:r>
            <a:r>
              <a:rPr sz="1800">
                <a:solidFill>
                  <a:srgbClr val="0F4761"/>
                </a:solidFill>
                <a:latin typeface="Arial"/>
                <a:cs typeface="Arial"/>
              </a:rPr>
              <a:t>journey</a:t>
            </a:r>
            <a:r>
              <a:rPr sz="1800" spc="-75">
                <a:solidFill>
                  <a:srgbClr val="0F4761"/>
                </a:solidFill>
                <a:latin typeface="Arial"/>
                <a:cs typeface="Arial"/>
              </a:rPr>
              <a:t> </a:t>
            </a:r>
            <a:r>
              <a:rPr sz="1800">
                <a:solidFill>
                  <a:srgbClr val="0F4761"/>
                </a:solidFill>
                <a:latin typeface="Arial"/>
                <a:cs typeface="Arial"/>
              </a:rPr>
              <a:t>of</a:t>
            </a:r>
            <a:r>
              <a:rPr sz="1800" spc="-60">
                <a:solidFill>
                  <a:srgbClr val="0F4761"/>
                </a:solidFill>
                <a:latin typeface="Arial"/>
                <a:cs typeface="Arial"/>
              </a:rPr>
              <a:t> </a:t>
            </a:r>
            <a:r>
              <a:rPr sz="1800">
                <a:solidFill>
                  <a:srgbClr val="0F4761"/>
                </a:solidFill>
                <a:latin typeface="Arial"/>
                <a:cs typeface="Arial"/>
              </a:rPr>
              <a:t>learning</a:t>
            </a:r>
            <a:r>
              <a:rPr sz="1800" spc="-30">
                <a:solidFill>
                  <a:srgbClr val="0F4761"/>
                </a:solidFill>
                <a:latin typeface="Arial"/>
                <a:cs typeface="Arial"/>
              </a:rPr>
              <a:t> </a:t>
            </a:r>
            <a:r>
              <a:rPr sz="1800">
                <a:solidFill>
                  <a:srgbClr val="0F4761"/>
                </a:solidFill>
                <a:latin typeface="Arial"/>
                <a:cs typeface="Arial"/>
              </a:rPr>
              <a:t>that</a:t>
            </a:r>
            <a:r>
              <a:rPr sz="1800" spc="10">
                <a:solidFill>
                  <a:srgbClr val="0F4761"/>
                </a:solidFill>
                <a:latin typeface="Arial"/>
                <a:cs typeface="Arial"/>
              </a:rPr>
              <a:t> </a:t>
            </a:r>
            <a:r>
              <a:rPr sz="1800">
                <a:solidFill>
                  <a:srgbClr val="0F4761"/>
                </a:solidFill>
                <a:latin typeface="Arial"/>
                <a:cs typeface="Arial"/>
              </a:rPr>
              <a:t>combines</a:t>
            </a:r>
            <a:r>
              <a:rPr sz="1800" spc="-5">
                <a:solidFill>
                  <a:srgbClr val="0F4761"/>
                </a:solidFill>
                <a:latin typeface="Arial"/>
                <a:cs typeface="Arial"/>
              </a:rPr>
              <a:t> </a:t>
            </a:r>
            <a:r>
              <a:rPr sz="1800" spc="-10">
                <a:solidFill>
                  <a:srgbClr val="0F4761"/>
                </a:solidFill>
                <a:latin typeface="Arial"/>
                <a:cs typeface="Arial"/>
              </a:rPr>
              <a:t>historical </a:t>
            </a:r>
            <a:r>
              <a:rPr sz="1800">
                <a:solidFill>
                  <a:srgbClr val="0F4761"/>
                </a:solidFill>
                <a:latin typeface="Arial"/>
                <a:cs typeface="Arial"/>
              </a:rPr>
              <a:t>insights</a:t>
            </a:r>
            <a:r>
              <a:rPr sz="1800" spc="-25">
                <a:solidFill>
                  <a:srgbClr val="0F4761"/>
                </a:solidFill>
                <a:latin typeface="Arial"/>
                <a:cs typeface="Arial"/>
              </a:rPr>
              <a:t> </a:t>
            </a:r>
            <a:r>
              <a:rPr sz="1800">
                <a:solidFill>
                  <a:srgbClr val="0F4761"/>
                </a:solidFill>
                <a:latin typeface="Arial"/>
                <a:cs typeface="Arial"/>
              </a:rPr>
              <a:t>with</a:t>
            </a:r>
            <a:r>
              <a:rPr sz="1800" spc="-35">
                <a:solidFill>
                  <a:srgbClr val="0F4761"/>
                </a:solidFill>
                <a:latin typeface="Arial"/>
                <a:cs typeface="Arial"/>
              </a:rPr>
              <a:t> </a:t>
            </a:r>
            <a:r>
              <a:rPr sz="1800">
                <a:solidFill>
                  <a:srgbClr val="0F4761"/>
                </a:solidFill>
                <a:latin typeface="Arial"/>
                <a:cs typeface="Arial"/>
              </a:rPr>
              <a:t>modern</a:t>
            </a:r>
            <a:r>
              <a:rPr sz="1800" spc="-40">
                <a:solidFill>
                  <a:srgbClr val="0F4761"/>
                </a:solidFill>
                <a:latin typeface="Arial"/>
                <a:cs typeface="Arial"/>
              </a:rPr>
              <a:t> </a:t>
            </a:r>
            <a:r>
              <a:rPr sz="1800" spc="-10">
                <a:solidFill>
                  <a:srgbClr val="0F4761"/>
                </a:solidFill>
                <a:latin typeface="Arial"/>
                <a:cs typeface="Arial"/>
              </a:rPr>
              <a:t>technology,</a:t>
            </a:r>
            <a:r>
              <a:rPr sz="1800" spc="-60">
                <a:solidFill>
                  <a:srgbClr val="0F4761"/>
                </a:solidFill>
                <a:latin typeface="Arial"/>
                <a:cs typeface="Arial"/>
              </a:rPr>
              <a:t> </a:t>
            </a:r>
            <a:r>
              <a:rPr sz="1800">
                <a:solidFill>
                  <a:srgbClr val="0F4761"/>
                </a:solidFill>
                <a:latin typeface="Arial"/>
                <a:cs typeface="Arial"/>
              </a:rPr>
              <a:t>guiding</a:t>
            </a:r>
            <a:r>
              <a:rPr sz="1800" spc="-35">
                <a:solidFill>
                  <a:srgbClr val="0F4761"/>
                </a:solidFill>
                <a:latin typeface="Arial"/>
                <a:cs typeface="Arial"/>
              </a:rPr>
              <a:t> </a:t>
            </a:r>
            <a:r>
              <a:rPr sz="1800">
                <a:solidFill>
                  <a:srgbClr val="0F4761"/>
                </a:solidFill>
                <a:latin typeface="Arial"/>
                <a:cs typeface="Arial"/>
              </a:rPr>
              <a:t>students</a:t>
            </a:r>
            <a:r>
              <a:rPr sz="1800" spc="-80">
                <a:solidFill>
                  <a:srgbClr val="0F4761"/>
                </a:solidFill>
                <a:latin typeface="Arial"/>
                <a:cs typeface="Arial"/>
              </a:rPr>
              <a:t> </a:t>
            </a:r>
            <a:r>
              <a:rPr sz="1800" spc="-25">
                <a:solidFill>
                  <a:srgbClr val="0F4761"/>
                </a:solidFill>
                <a:latin typeface="Arial"/>
                <a:cs typeface="Arial"/>
              </a:rPr>
              <a:t>to </a:t>
            </a:r>
            <a:r>
              <a:rPr sz="1800">
                <a:solidFill>
                  <a:srgbClr val="0F4761"/>
                </a:solidFill>
                <a:latin typeface="Arial"/>
                <a:cs typeface="Arial"/>
              </a:rPr>
              <a:t>navigate</a:t>
            </a:r>
            <a:r>
              <a:rPr sz="1800" spc="-50">
                <a:solidFill>
                  <a:srgbClr val="0F4761"/>
                </a:solidFill>
                <a:latin typeface="Arial"/>
                <a:cs typeface="Arial"/>
              </a:rPr>
              <a:t> </a:t>
            </a:r>
            <a:r>
              <a:rPr sz="1800">
                <a:solidFill>
                  <a:srgbClr val="0F4761"/>
                </a:solidFill>
                <a:latin typeface="Arial"/>
                <a:cs typeface="Arial"/>
              </a:rPr>
              <a:t>towards</a:t>
            </a:r>
            <a:r>
              <a:rPr sz="1800" spc="-15">
                <a:solidFill>
                  <a:srgbClr val="0F4761"/>
                </a:solidFill>
                <a:latin typeface="Arial"/>
                <a:cs typeface="Arial"/>
              </a:rPr>
              <a:t> </a:t>
            </a:r>
            <a:r>
              <a:rPr sz="1800">
                <a:solidFill>
                  <a:srgbClr val="0F4761"/>
                </a:solidFill>
                <a:latin typeface="Arial"/>
                <a:cs typeface="Arial"/>
              </a:rPr>
              <a:t>a</a:t>
            </a:r>
            <a:r>
              <a:rPr sz="1800" spc="-40">
                <a:solidFill>
                  <a:srgbClr val="0F4761"/>
                </a:solidFill>
                <a:latin typeface="Arial"/>
                <a:cs typeface="Arial"/>
              </a:rPr>
              <a:t> </a:t>
            </a:r>
            <a:r>
              <a:rPr sz="1800">
                <a:solidFill>
                  <a:srgbClr val="0F4761"/>
                </a:solidFill>
                <a:latin typeface="Arial"/>
                <a:cs typeface="Arial"/>
              </a:rPr>
              <a:t>sustainable</a:t>
            </a:r>
            <a:r>
              <a:rPr sz="1800" spc="-35">
                <a:solidFill>
                  <a:srgbClr val="0F4761"/>
                </a:solidFill>
                <a:latin typeface="Arial"/>
                <a:cs typeface="Arial"/>
              </a:rPr>
              <a:t> </a:t>
            </a:r>
            <a:r>
              <a:rPr sz="1800" spc="-10">
                <a:solidFill>
                  <a:srgbClr val="0F4761"/>
                </a:solidFill>
                <a:latin typeface="Arial"/>
                <a:cs typeface="Arial"/>
              </a:rPr>
              <a:t>future.</a:t>
            </a:r>
            <a:endParaRPr sz="1800">
              <a:latin typeface="Arial"/>
              <a:cs typeface="Arial"/>
            </a:endParaRPr>
          </a:p>
          <a:p>
            <a:pPr>
              <a:lnSpc>
                <a:spcPct val="100000"/>
              </a:lnSpc>
              <a:spcBef>
                <a:spcPts val="1660"/>
              </a:spcBef>
            </a:pPr>
            <a:endParaRPr sz="1800">
              <a:latin typeface="Arial"/>
              <a:cs typeface="Arial"/>
            </a:endParaRPr>
          </a:p>
          <a:p>
            <a:pPr marL="12700" marR="151130">
              <a:lnSpc>
                <a:spcPct val="150700"/>
              </a:lnSpc>
            </a:pPr>
            <a:r>
              <a:rPr sz="1800">
                <a:solidFill>
                  <a:srgbClr val="0F4761"/>
                </a:solidFill>
                <a:latin typeface="Arial"/>
                <a:cs typeface="Arial"/>
              </a:rPr>
              <a:t>The</a:t>
            </a:r>
            <a:r>
              <a:rPr sz="1800" spc="-50">
                <a:solidFill>
                  <a:srgbClr val="0F4761"/>
                </a:solidFill>
                <a:latin typeface="Arial"/>
                <a:cs typeface="Arial"/>
              </a:rPr>
              <a:t> </a:t>
            </a:r>
            <a:r>
              <a:rPr sz="1800">
                <a:solidFill>
                  <a:srgbClr val="0F4761"/>
                </a:solidFill>
                <a:latin typeface="Arial"/>
                <a:cs typeface="Arial"/>
              </a:rPr>
              <a:t>programme</a:t>
            </a:r>
            <a:r>
              <a:rPr sz="1800" spc="-40">
                <a:solidFill>
                  <a:srgbClr val="0F4761"/>
                </a:solidFill>
                <a:latin typeface="Arial"/>
                <a:cs typeface="Arial"/>
              </a:rPr>
              <a:t> </a:t>
            </a:r>
            <a:r>
              <a:rPr sz="1800">
                <a:solidFill>
                  <a:srgbClr val="0F4761"/>
                </a:solidFill>
                <a:latin typeface="Arial"/>
                <a:cs typeface="Arial"/>
              </a:rPr>
              <a:t>blends</a:t>
            </a:r>
            <a:r>
              <a:rPr sz="1800" spc="-15">
                <a:solidFill>
                  <a:srgbClr val="0F4761"/>
                </a:solidFill>
                <a:latin typeface="Arial"/>
                <a:cs typeface="Arial"/>
              </a:rPr>
              <a:t> </a:t>
            </a:r>
            <a:r>
              <a:rPr sz="1800">
                <a:solidFill>
                  <a:srgbClr val="0F4761"/>
                </a:solidFill>
                <a:latin typeface="Arial"/>
                <a:cs typeface="Arial"/>
              </a:rPr>
              <a:t>online</a:t>
            </a:r>
            <a:r>
              <a:rPr sz="1800" spc="-35">
                <a:solidFill>
                  <a:srgbClr val="0F4761"/>
                </a:solidFill>
                <a:latin typeface="Arial"/>
                <a:cs typeface="Arial"/>
              </a:rPr>
              <a:t> </a:t>
            </a:r>
            <a:r>
              <a:rPr sz="1800">
                <a:solidFill>
                  <a:srgbClr val="0F4761"/>
                </a:solidFill>
                <a:latin typeface="Arial"/>
                <a:cs typeface="Arial"/>
              </a:rPr>
              <a:t>educational</a:t>
            </a:r>
            <a:r>
              <a:rPr sz="1800" spc="-35">
                <a:solidFill>
                  <a:srgbClr val="0F4761"/>
                </a:solidFill>
                <a:latin typeface="Arial"/>
                <a:cs typeface="Arial"/>
              </a:rPr>
              <a:t> </a:t>
            </a:r>
            <a:r>
              <a:rPr sz="1800" spc="-10">
                <a:solidFill>
                  <a:srgbClr val="0F4761"/>
                </a:solidFill>
                <a:latin typeface="Arial"/>
                <a:cs typeface="Arial"/>
              </a:rPr>
              <a:t>resources </a:t>
            </a:r>
            <a:r>
              <a:rPr sz="1800">
                <a:solidFill>
                  <a:srgbClr val="0F4761"/>
                </a:solidFill>
                <a:latin typeface="Arial"/>
                <a:cs typeface="Arial"/>
              </a:rPr>
              <a:t>with</a:t>
            </a:r>
            <a:r>
              <a:rPr sz="1800" spc="-40">
                <a:solidFill>
                  <a:srgbClr val="0F4761"/>
                </a:solidFill>
                <a:latin typeface="Arial"/>
                <a:cs typeface="Arial"/>
              </a:rPr>
              <a:t> </a:t>
            </a:r>
            <a:r>
              <a:rPr sz="1800">
                <a:solidFill>
                  <a:srgbClr val="0F4761"/>
                </a:solidFill>
                <a:latin typeface="Arial"/>
                <a:cs typeface="Arial"/>
              </a:rPr>
              <a:t>practical</a:t>
            </a:r>
            <a:r>
              <a:rPr sz="1800" spc="-30">
                <a:solidFill>
                  <a:srgbClr val="0F4761"/>
                </a:solidFill>
                <a:latin typeface="Arial"/>
                <a:cs typeface="Arial"/>
              </a:rPr>
              <a:t> </a:t>
            </a:r>
            <a:r>
              <a:rPr sz="1800">
                <a:solidFill>
                  <a:srgbClr val="0F4761"/>
                </a:solidFill>
                <a:latin typeface="Arial"/>
                <a:cs typeface="Arial"/>
              </a:rPr>
              <a:t>sailing</a:t>
            </a:r>
            <a:r>
              <a:rPr sz="1800" spc="-30">
                <a:solidFill>
                  <a:srgbClr val="0F4761"/>
                </a:solidFill>
                <a:latin typeface="Arial"/>
                <a:cs typeface="Arial"/>
              </a:rPr>
              <a:t> </a:t>
            </a:r>
            <a:r>
              <a:rPr sz="1800">
                <a:solidFill>
                  <a:srgbClr val="0F4761"/>
                </a:solidFill>
                <a:latin typeface="Arial"/>
                <a:cs typeface="Arial"/>
              </a:rPr>
              <a:t>club</a:t>
            </a:r>
            <a:r>
              <a:rPr sz="1800" spc="-25">
                <a:solidFill>
                  <a:srgbClr val="0F4761"/>
                </a:solidFill>
                <a:latin typeface="Arial"/>
                <a:cs typeface="Arial"/>
              </a:rPr>
              <a:t> </a:t>
            </a:r>
            <a:r>
              <a:rPr sz="1800">
                <a:solidFill>
                  <a:srgbClr val="0F4761"/>
                </a:solidFill>
                <a:latin typeface="Arial"/>
                <a:cs typeface="Arial"/>
              </a:rPr>
              <a:t>experiences,</a:t>
            </a:r>
            <a:r>
              <a:rPr sz="1800" spc="-55">
                <a:solidFill>
                  <a:srgbClr val="0F4761"/>
                </a:solidFill>
                <a:latin typeface="Arial"/>
                <a:cs typeface="Arial"/>
              </a:rPr>
              <a:t> </a:t>
            </a:r>
            <a:r>
              <a:rPr sz="1800">
                <a:solidFill>
                  <a:srgbClr val="0F4761"/>
                </a:solidFill>
                <a:latin typeface="Arial"/>
                <a:cs typeface="Arial"/>
              </a:rPr>
              <a:t>structured</a:t>
            </a:r>
            <a:r>
              <a:rPr sz="1800" spc="-25">
                <a:solidFill>
                  <a:srgbClr val="0F4761"/>
                </a:solidFill>
                <a:latin typeface="Arial"/>
                <a:cs typeface="Arial"/>
              </a:rPr>
              <a:t> </a:t>
            </a:r>
            <a:r>
              <a:rPr sz="1800" spc="-20">
                <a:solidFill>
                  <a:srgbClr val="0F4761"/>
                </a:solidFill>
                <a:latin typeface="Arial"/>
                <a:cs typeface="Arial"/>
              </a:rPr>
              <a:t>into </a:t>
            </a:r>
            <a:r>
              <a:rPr sz="1800">
                <a:solidFill>
                  <a:srgbClr val="0F4761"/>
                </a:solidFill>
                <a:latin typeface="Arial"/>
                <a:cs typeface="Arial"/>
              </a:rPr>
              <a:t>three</a:t>
            </a:r>
            <a:r>
              <a:rPr sz="1800" spc="-40">
                <a:solidFill>
                  <a:srgbClr val="0F4761"/>
                </a:solidFill>
                <a:latin typeface="Arial"/>
                <a:cs typeface="Arial"/>
              </a:rPr>
              <a:t> </a:t>
            </a:r>
            <a:r>
              <a:rPr sz="1800">
                <a:solidFill>
                  <a:srgbClr val="0F4761"/>
                </a:solidFill>
                <a:latin typeface="Arial"/>
                <a:cs typeface="Arial"/>
              </a:rPr>
              <a:t>modules,</a:t>
            </a:r>
            <a:r>
              <a:rPr sz="1800" spc="-45">
                <a:solidFill>
                  <a:srgbClr val="0F4761"/>
                </a:solidFill>
                <a:latin typeface="Arial"/>
                <a:cs typeface="Arial"/>
              </a:rPr>
              <a:t> </a:t>
            </a:r>
            <a:r>
              <a:rPr sz="1800">
                <a:solidFill>
                  <a:srgbClr val="0F4761"/>
                </a:solidFill>
                <a:latin typeface="Arial"/>
                <a:cs typeface="Arial"/>
              </a:rPr>
              <a:t>each</a:t>
            </a:r>
            <a:r>
              <a:rPr sz="1800" spc="-30">
                <a:solidFill>
                  <a:srgbClr val="0F4761"/>
                </a:solidFill>
                <a:latin typeface="Arial"/>
                <a:cs typeface="Arial"/>
              </a:rPr>
              <a:t> </a:t>
            </a:r>
            <a:r>
              <a:rPr sz="1800">
                <a:solidFill>
                  <a:srgbClr val="0F4761"/>
                </a:solidFill>
                <a:latin typeface="Arial"/>
                <a:cs typeface="Arial"/>
              </a:rPr>
              <a:t>presenting</a:t>
            </a:r>
            <a:r>
              <a:rPr sz="1800" spc="-25">
                <a:solidFill>
                  <a:srgbClr val="0F4761"/>
                </a:solidFill>
                <a:latin typeface="Arial"/>
                <a:cs typeface="Arial"/>
              </a:rPr>
              <a:t> </a:t>
            </a:r>
            <a:r>
              <a:rPr sz="1800">
                <a:solidFill>
                  <a:srgbClr val="0F4761"/>
                </a:solidFill>
                <a:latin typeface="Arial"/>
                <a:cs typeface="Arial"/>
              </a:rPr>
              <a:t>a</a:t>
            </a:r>
            <a:r>
              <a:rPr sz="1800" spc="-25">
                <a:solidFill>
                  <a:srgbClr val="0F4761"/>
                </a:solidFill>
                <a:latin typeface="Arial"/>
                <a:cs typeface="Arial"/>
              </a:rPr>
              <a:t> </a:t>
            </a:r>
            <a:r>
              <a:rPr sz="1800">
                <a:solidFill>
                  <a:srgbClr val="0F4761"/>
                </a:solidFill>
                <a:latin typeface="Arial"/>
                <a:cs typeface="Arial"/>
              </a:rPr>
              <a:t>unique</a:t>
            </a:r>
            <a:r>
              <a:rPr sz="1800" spc="-25">
                <a:solidFill>
                  <a:srgbClr val="0F4761"/>
                </a:solidFill>
                <a:latin typeface="Arial"/>
                <a:cs typeface="Arial"/>
              </a:rPr>
              <a:t> </a:t>
            </a:r>
            <a:r>
              <a:rPr sz="1800">
                <a:solidFill>
                  <a:srgbClr val="0F4761"/>
                </a:solidFill>
                <a:latin typeface="Arial"/>
                <a:cs typeface="Arial"/>
              </a:rPr>
              <a:t>challenge</a:t>
            </a:r>
            <a:r>
              <a:rPr sz="1800" spc="-25">
                <a:solidFill>
                  <a:srgbClr val="0F4761"/>
                </a:solidFill>
                <a:latin typeface="Arial"/>
                <a:cs typeface="Arial"/>
              </a:rPr>
              <a:t> for </a:t>
            </a:r>
            <a:r>
              <a:rPr sz="1800">
                <a:solidFill>
                  <a:srgbClr val="0F4761"/>
                </a:solidFill>
                <a:latin typeface="Arial"/>
                <a:cs typeface="Arial"/>
              </a:rPr>
              <a:t>students</a:t>
            </a:r>
            <a:r>
              <a:rPr sz="1800" spc="-50">
                <a:solidFill>
                  <a:srgbClr val="0F4761"/>
                </a:solidFill>
                <a:latin typeface="Arial"/>
                <a:cs typeface="Arial"/>
              </a:rPr>
              <a:t> </a:t>
            </a:r>
            <a:r>
              <a:rPr sz="1800">
                <a:solidFill>
                  <a:srgbClr val="0F4761"/>
                </a:solidFill>
                <a:latin typeface="Arial"/>
                <a:cs typeface="Arial"/>
              </a:rPr>
              <a:t>to</a:t>
            </a:r>
            <a:r>
              <a:rPr sz="1800" spc="5">
                <a:solidFill>
                  <a:srgbClr val="0F4761"/>
                </a:solidFill>
                <a:latin typeface="Arial"/>
                <a:cs typeface="Arial"/>
              </a:rPr>
              <a:t> </a:t>
            </a:r>
            <a:r>
              <a:rPr sz="1800" spc="-10">
                <a:solidFill>
                  <a:srgbClr val="0F4761"/>
                </a:solidFill>
                <a:latin typeface="Arial"/>
                <a:cs typeface="Arial"/>
              </a:rPr>
              <a:t>solve.</a:t>
            </a:r>
            <a:endParaRPr sz="1800">
              <a:latin typeface="Arial"/>
              <a:cs typeface="Arial"/>
            </a:endParaRPr>
          </a:p>
        </p:txBody>
      </p:sp>
      <p:pic>
        <p:nvPicPr>
          <p:cNvPr id="5" name="object 5"/>
          <p:cNvPicPr/>
          <p:nvPr/>
        </p:nvPicPr>
        <p:blipFill>
          <a:blip r:embed="rId3" cstate="print"/>
          <a:stretch>
            <a:fillRect/>
          </a:stretch>
        </p:blipFill>
        <p:spPr>
          <a:xfrm>
            <a:off x="11229975" y="5772148"/>
            <a:ext cx="914400" cy="10001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04875" y="800100"/>
            <a:ext cx="11239500" cy="5972175"/>
            <a:chOff x="904875" y="800100"/>
            <a:chExt cx="11239500" cy="5972175"/>
          </a:xfrm>
        </p:grpSpPr>
        <p:pic>
          <p:nvPicPr>
            <p:cNvPr id="3" name="object 3"/>
            <p:cNvPicPr/>
            <p:nvPr/>
          </p:nvPicPr>
          <p:blipFill>
            <a:blip r:embed="rId2" cstate="print"/>
            <a:stretch>
              <a:fillRect/>
            </a:stretch>
          </p:blipFill>
          <p:spPr>
            <a:xfrm>
              <a:off x="904875" y="800100"/>
              <a:ext cx="10382250" cy="5257800"/>
            </a:xfrm>
            <a:prstGeom prst="rect">
              <a:avLst/>
            </a:prstGeom>
          </p:spPr>
        </p:pic>
        <p:pic>
          <p:nvPicPr>
            <p:cNvPr id="4" name="object 4"/>
            <p:cNvPicPr/>
            <p:nvPr/>
          </p:nvPicPr>
          <p:blipFill>
            <a:blip r:embed="rId3" cstate="print"/>
            <a:stretch>
              <a:fillRect/>
            </a:stretch>
          </p:blipFill>
          <p:spPr>
            <a:xfrm>
              <a:off x="11229975" y="5772148"/>
              <a:ext cx="914400" cy="1000125"/>
            </a:xfrm>
            <a:prstGeom prst="rect">
              <a:avLst/>
            </a:prstGeom>
          </p:spPr>
        </p:pic>
      </p:grpSp>
    </p:spTree>
    <p:extLst>
      <p:ext uri="{BB962C8B-B14F-4D97-AF65-F5344CB8AC3E}">
        <p14:creationId xmlns:p14="http://schemas.microsoft.com/office/powerpoint/2010/main" val="292412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95375" y="409575"/>
            <a:ext cx="9934575" cy="5734050"/>
            <a:chOff x="1095375" y="409575"/>
            <a:chExt cx="9934575" cy="5734050"/>
          </a:xfrm>
        </p:grpSpPr>
        <p:pic>
          <p:nvPicPr>
            <p:cNvPr id="3" name="object 3"/>
            <p:cNvPicPr/>
            <p:nvPr/>
          </p:nvPicPr>
          <p:blipFill>
            <a:blip r:embed="rId2" cstate="print"/>
            <a:stretch>
              <a:fillRect/>
            </a:stretch>
          </p:blipFill>
          <p:spPr>
            <a:xfrm>
              <a:off x="1095375" y="409575"/>
              <a:ext cx="9934575" cy="3429000"/>
            </a:xfrm>
            <a:prstGeom prst="rect">
              <a:avLst/>
            </a:prstGeom>
          </p:spPr>
        </p:pic>
        <p:pic>
          <p:nvPicPr>
            <p:cNvPr id="4" name="object 4"/>
            <p:cNvPicPr/>
            <p:nvPr/>
          </p:nvPicPr>
          <p:blipFill>
            <a:blip r:embed="rId3" cstate="print"/>
            <a:stretch>
              <a:fillRect/>
            </a:stretch>
          </p:blipFill>
          <p:spPr>
            <a:xfrm>
              <a:off x="1095375" y="3760089"/>
              <a:ext cx="4305300" cy="2374011"/>
            </a:xfrm>
            <a:prstGeom prst="rect">
              <a:avLst/>
            </a:prstGeom>
          </p:spPr>
        </p:pic>
        <p:sp>
          <p:nvSpPr>
            <p:cNvPr id="5" name="object 5"/>
            <p:cNvSpPr/>
            <p:nvPr/>
          </p:nvSpPr>
          <p:spPr>
            <a:xfrm>
              <a:off x="5400675" y="3771900"/>
              <a:ext cx="5629275" cy="2371725"/>
            </a:xfrm>
            <a:custGeom>
              <a:avLst/>
              <a:gdLst/>
              <a:ahLst/>
              <a:cxnLst/>
              <a:rect l="l" t="t" r="r" b="b"/>
              <a:pathLst>
                <a:path w="5629275" h="2371725">
                  <a:moveTo>
                    <a:pt x="5629275" y="0"/>
                  </a:moveTo>
                  <a:lnTo>
                    <a:pt x="0" y="0"/>
                  </a:lnTo>
                  <a:lnTo>
                    <a:pt x="0" y="2371725"/>
                  </a:lnTo>
                  <a:lnTo>
                    <a:pt x="5629275" y="2371725"/>
                  </a:lnTo>
                  <a:lnTo>
                    <a:pt x="5629275" y="0"/>
                  </a:lnTo>
                  <a:close/>
                </a:path>
              </a:pathLst>
            </a:custGeom>
            <a:solidFill>
              <a:srgbClr val="DCEAF7"/>
            </a:solidFill>
          </p:spPr>
          <p:txBody>
            <a:bodyPr wrap="square" lIns="0" tIns="0" rIns="0" bIns="0" rtlCol="0"/>
            <a:lstStyle/>
            <a:p>
              <a:endParaRPr/>
            </a:p>
          </p:txBody>
        </p:sp>
      </p:grpSp>
      <p:sp>
        <p:nvSpPr>
          <p:cNvPr id="6" name="object 6"/>
          <p:cNvSpPr txBox="1"/>
          <p:nvPr/>
        </p:nvSpPr>
        <p:spPr>
          <a:xfrm>
            <a:off x="5400675" y="3771900"/>
            <a:ext cx="5629275" cy="2371725"/>
          </a:xfrm>
          <a:prstGeom prst="rect">
            <a:avLst/>
          </a:prstGeom>
        </p:spPr>
        <p:txBody>
          <a:bodyPr vert="horz" wrap="square" lIns="0" tIns="6985" rIns="0" bIns="0" rtlCol="0">
            <a:spAutoFit/>
          </a:bodyPr>
          <a:lstStyle/>
          <a:p>
            <a:pPr>
              <a:lnSpc>
                <a:spcPct val="100000"/>
              </a:lnSpc>
              <a:spcBef>
                <a:spcPts val="55"/>
              </a:spcBef>
            </a:pPr>
            <a:endParaRPr sz="950">
              <a:latin typeface="Times New Roman"/>
              <a:cs typeface="Times New Roman"/>
            </a:endParaRPr>
          </a:p>
          <a:p>
            <a:pPr marL="277495">
              <a:lnSpc>
                <a:spcPct val="100000"/>
              </a:lnSpc>
            </a:pPr>
            <a:r>
              <a:rPr sz="950" b="1" spc="10">
                <a:solidFill>
                  <a:srgbClr val="404040"/>
                </a:solidFill>
                <a:latin typeface="Arial"/>
                <a:cs typeface="Arial"/>
              </a:rPr>
              <a:t>The</a:t>
            </a:r>
            <a:r>
              <a:rPr sz="950" b="1" spc="155">
                <a:solidFill>
                  <a:srgbClr val="404040"/>
                </a:solidFill>
                <a:latin typeface="Arial"/>
                <a:cs typeface="Arial"/>
              </a:rPr>
              <a:t> </a:t>
            </a:r>
            <a:r>
              <a:rPr sz="950" b="1" spc="10">
                <a:solidFill>
                  <a:srgbClr val="404040"/>
                </a:solidFill>
                <a:latin typeface="Arial"/>
                <a:cs typeface="Arial"/>
              </a:rPr>
              <a:t>Moanamana</a:t>
            </a:r>
            <a:r>
              <a:rPr sz="950" b="1" spc="80">
                <a:solidFill>
                  <a:srgbClr val="404040"/>
                </a:solidFill>
                <a:latin typeface="Arial"/>
                <a:cs typeface="Arial"/>
              </a:rPr>
              <a:t> </a:t>
            </a:r>
            <a:r>
              <a:rPr sz="950" b="1" spc="-10">
                <a:solidFill>
                  <a:srgbClr val="404040"/>
                </a:solidFill>
                <a:latin typeface="Arial"/>
                <a:cs typeface="Arial"/>
              </a:rPr>
              <a:t>Project</a:t>
            </a:r>
            <a:endParaRPr sz="950">
              <a:latin typeface="Arial"/>
              <a:cs typeface="Arial"/>
            </a:endParaRPr>
          </a:p>
          <a:p>
            <a:pPr marL="277495" marR="457834">
              <a:lnSpc>
                <a:spcPct val="105400"/>
              </a:lnSpc>
              <a:spcBef>
                <a:spcPts val="1055"/>
              </a:spcBef>
            </a:pPr>
            <a:r>
              <a:rPr sz="950">
                <a:solidFill>
                  <a:srgbClr val="404040"/>
                </a:solidFill>
                <a:latin typeface="Arial"/>
                <a:cs typeface="Arial"/>
              </a:rPr>
              <a:t>Students</a:t>
            </a:r>
            <a:r>
              <a:rPr sz="950" spc="90">
                <a:solidFill>
                  <a:srgbClr val="404040"/>
                </a:solidFill>
                <a:latin typeface="Arial"/>
                <a:cs typeface="Arial"/>
              </a:rPr>
              <a:t> </a:t>
            </a:r>
            <a:r>
              <a:rPr sz="950">
                <a:solidFill>
                  <a:srgbClr val="404040"/>
                </a:solidFill>
                <a:latin typeface="Arial"/>
                <a:cs typeface="Arial"/>
              </a:rPr>
              <a:t>research</a:t>
            </a:r>
            <a:r>
              <a:rPr sz="950" spc="125">
                <a:solidFill>
                  <a:srgbClr val="404040"/>
                </a:solidFill>
                <a:latin typeface="Arial"/>
                <a:cs typeface="Arial"/>
              </a:rPr>
              <a:t> </a:t>
            </a:r>
            <a:r>
              <a:rPr sz="950">
                <a:solidFill>
                  <a:srgbClr val="404040"/>
                </a:solidFill>
                <a:latin typeface="Arial"/>
                <a:cs typeface="Arial"/>
              </a:rPr>
              <a:t>the</a:t>
            </a:r>
            <a:r>
              <a:rPr sz="950" spc="120">
                <a:solidFill>
                  <a:srgbClr val="404040"/>
                </a:solidFill>
                <a:latin typeface="Arial"/>
                <a:cs typeface="Arial"/>
              </a:rPr>
              <a:t> </a:t>
            </a:r>
            <a:r>
              <a:rPr sz="950">
                <a:solidFill>
                  <a:srgbClr val="404040"/>
                </a:solidFill>
                <a:latin typeface="Arial"/>
                <a:cs typeface="Arial"/>
              </a:rPr>
              <a:t>impact</a:t>
            </a:r>
            <a:r>
              <a:rPr sz="950" spc="80">
                <a:solidFill>
                  <a:srgbClr val="404040"/>
                </a:solidFill>
                <a:latin typeface="Arial"/>
                <a:cs typeface="Arial"/>
              </a:rPr>
              <a:t> </a:t>
            </a:r>
            <a:r>
              <a:rPr sz="950">
                <a:solidFill>
                  <a:srgbClr val="404040"/>
                </a:solidFill>
                <a:latin typeface="Arial"/>
                <a:cs typeface="Arial"/>
              </a:rPr>
              <a:t>of</a:t>
            </a:r>
            <a:r>
              <a:rPr sz="950" spc="185">
                <a:solidFill>
                  <a:srgbClr val="404040"/>
                </a:solidFill>
                <a:latin typeface="Arial"/>
                <a:cs typeface="Arial"/>
              </a:rPr>
              <a:t> </a:t>
            </a:r>
            <a:r>
              <a:rPr sz="950">
                <a:solidFill>
                  <a:srgbClr val="404040"/>
                </a:solidFill>
                <a:latin typeface="Arial"/>
                <a:cs typeface="Arial"/>
              </a:rPr>
              <a:t>pollution,</a:t>
            </a:r>
            <a:r>
              <a:rPr sz="950" spc="80">
                <a:solidFill>
                  <a:srgbClr val="404040"/>
                </a:solidFill>
                <a:latin typeface="Arial"/>
                <a:cs typeface="Arial"/>
              </a:rPr>
              <a:t> </a:t>
            </a:r>
            <a:r>
              <a:rPr sz="950">
                <a:solidFill>
                  <a:srgbClr val="404040"/>
                </a:solidFill>
                <a:latin typeface="Arial"/>
                <a:cs typeface="Arial"/>
              </a:rPr>
              <a:t>climate</a:t>
            </a:r>
            <a:r>
              <a:rPr sz="950" spc="120">
                <a:solidFill>
                  <a:srgbClr val="404040"/>
                </a:solidFill>
                <a:latin typeface="Arial"/>
                <a:cs typeface="Arial"/>
              </a:rPr>
              <a:t> </a:t>
            </a:r>
            <a:r>
              <a:rPr sz="950">
                <a:solidFill>
                  <a:srgbClr val="404040"/>
                </a:solidFill>
                <a:latin typeface="Arial"/>
                <a:cs typeface="Arial"/>
              </a:rPr>
              <a:t>change</a:t>
            </a:r>
            <a:r>
              <a:rPr sz="950" spc="120">
                <a:solidFill>
                  <a:srgbClr val="404040"/>
                </a:solidFill>
                <a:latin typeface="Arial"/>
                <a:cs typeface="Arial"/>
              </a:rPr>
              <a:t> </a:t>
            </a:r>
            <a:r>
              <a:rPr sz="950">
                <a:solidFill>
                  <a:srgbClr val="404040"/>
                </a:solidFill>
                <a:latin typeface="Arial"/>
                <a:cs typeface="Arial"/>
              </a:rPr>
              <a:t>and</a:t>
            </a:r>
            <a:r>
              <a:rPr sz="950" spc="125">
                <a:solidFill>
                  <a:srgbClr val="404040"/>
                </a:solidFill>
                <a:latin typeface="Arial"/>
                <a:cs typeface="Arial"/>
              </a:rPr>
              <a:t> </a:t>
            </a:r>
            <a:r>
              <a:rPr sz="950">
                <a:solidFill>
                  <a:srgbClr val="404040"/>
                </a:solidFill>
                <a:latin typeface="Arial"/>
                <a:cs typeface="Arial"/>
              </a:rPr>
              <a:t>overfishing</a:t>
            </a:r>
            <a:r>
              <a:rPr sz="950" spc="120">
                <a:solidFill>
                  <a:srgbClr val="404040"/>
                </a:solidFill>
                <a:latin typeface="Arial"/>
                <a:cs typeface="Arial"/>
              </a:rPr>
              <a:t> </a:t>
            </a:r>
            <a:r>
              <a:rPr sz="950">
                <a:solidFill>
                  <a:srgbClr val="404040"/>
                </a:solidFill>
                <a:latin typeface="Arial"/>
                <a:cs typeface="Arial"/>
              </a:rPr>
              <a:t>on</a:t>
            </a:r>
            <a:r>
              <a:rPr sz="950" spc="120">
                <a:solidFill>
                  <a:srgbClr val="404040"/>
                </a:solidFill>
                <a:latin typeface="Arial"/>
                <a:cs typeface="Arial"/>
              </a:rPr>
              <a:t> </a:t>
            </a:r>
            <a:r>
              <a:rPr sz="950" spc="-10">
                <a:solidFill>
                  <a:srgbClr val="404040"/>
                </a:solidFill>
                <a:latin typeface="Arial"/>
                <a:cs typeface="Arial"/>
              </a:rPr>
              <a:t>marine </a:t>
            </a:r>
            <a:r>
              <a:rPr sz="950">
                <a:solidFill>
                  <a:srgbClr val="404040"/>
                </a:solidFill>
                <a:latin typeface="Arial"/>
                <a:cs typeface="Arial"/>
              </a:rPr>
              <a:t>ecosystems</a:t>
            </a:r>
            <a:r>
              <a:rPr sz="950" spc="75">
                <a:solidFill>
                  <a:srgbClr val="404040"/>
                </a:solidFill>
                <a:latin typeface="Arial"/>
                <a:cs typeface="Arial"/>
              </a:rPr>
              <a:t> </a:t>
            </a:r>
            <a:r>
              <a:rPr sz="950">
                <a:solidFill>
                  <a:srgbClr val="404040"/>
                </a:solidFill>
                <a:latin typeface="Arial"/>
                <a:cs typeface="Arial"/>
              </a:rPr>
              <a:t>and</a:t>
            </a:r>
            <a:r>
              <a:rPr sz="950" spc="100">
                <a:solidFill>
                  <a:srgbClr val="404040"/>
                </a:solidFill>
                <a:latin typeface="Arial"/>
                <a:cs typeface="Arial"/>
              </a:rPr>
              <a:t> </a:t>
            </a:r>
            <a:r>
              <a:rPr sz="950">
                <a:solidFill>
                  <a:srgbClr val="404040"/>
                </a:solidFill>
                <a:latin typeface="Arial"/>
                <a:cs typeface="Arial"/>
              </a:rPr>
              <a:t>take</a:t>
            </a:r>
            <a:r>
              <a:rPr sz="950" spc="100">
                <a:solidFill>
                  <a:srgbClr val="404040"/>
                </a:solidFill>
                <a:latin typeface="Arial"/>
                <a:cs typeface="Arial"/>
              </a:rPr>
              <a:t> </a:t>
            </a:r>
            <a:r>
              <a:rPr sz="950">
                <a:solidFill>
                  <a:srgbClr val="404040"/>
                </a:solidFill>
                <a:latin typeface="Arial"/>
                <a:cs typeface="Arial"/>
              </a:rPr>
              <a:t>a</a:t>
            </a:r>
            <a:r>
              <a:rPr sz="950" spc="105">
                <a:solidFill>
                  <a:srgbClr val="404040"/>
                </a:solidFill>
                <a:latin typeface="Arial"/>
                <a:cs typeface="Arial"/>
              </a:rPr>
              <a:t> </a:t>
            </a:r>
            <a:r>
              <a:rPr sz="950">
                <a:solidFill>
                  <a:srgbClr val="404040"/>
                </a:solidFill>
                <a:latin typeface="Arial"/>
                <a:cs typeface="Arial"/>
              </a:rPr>
              <a:t>lead</a:t>
            </a:r>
            <a:r>
              <a:rPr sz="950" spc="100">
                <a:solidFill>
                  <a:srgbClr val="404040"/>
                </a:solidFill>
                <a:latin typeface="Arial"/>
                <a:cs typeface="Arial"/>
              </a:rPr>
              <a:t> </a:t>
            </a:r>
            <a:r>
              <a:rPr sz="950">
                <a:solidFill>
                  <a:srgbClr val="404040"/>
                </a:solidFill>
                <a:latin typeface="Arial"/>
                <a:cs typeface="Arial"/>
              </a:rPr>
              <a:t>role</a:t>
            </a:r>
            <a:r>
              <a:rPr sz="950" spc="100">
                <a:solidFill>
                  <a:srgbClr val="404040"/>
                </a:solidFill>
                <a:latin typeface="Arial"/>
                <a:cs typeface="Arial"/>
              </a:rPr>
              <a:t> </a:t>
            </a:r>
            <a:r>
              <a:rPr sz="950">
                <a:solidFill>
                  <a:srgbClr val="404040"/>
                </a:solidFill>
                <a:latin typeface="Arial"/>
                <a:cs typeface="Arial"/>
              </a:rPr>
              <a:t>as</a:t>
            </a:r>
            <a:r>
              <a:rPr sz="950" spc="75">
                <a:solidFill>
                  <a:srgbClr val="404040"/>
                </a:solidFill>
                <a:latin typeface="Arial"/>
                <a:cs typeface="Arial"/>
              </a:rPr>
              <a:t> </a:t>
            </a:r>
            <a:r>
              <a:rPr sz="950">
                <a:solidFill>
                  <a:srgbClr val="404040"/>
                </a:solidFill>
                <a:latin typeface="Arial"/>
                <a:cs typeface="Arial"/>
              </a:rPr>
              <a:t>citizen</a:t>
            </a:r>
            <a:r>
              <a:rPr sz="950" spc="105">
                <a:solidFill>
                  <a:srgbClr val="404040"/>
                </a:solidFill>
                <a:latin typeface="Arial"/>
                <a:cs typeface="Arial"/>
              </a:rPr>
              <a:t> </a:t>
            </a:r>
            <a:r>
              <a:rPr sz="950">
                <a:solidFill>
                  <a:srgbClr val="404040"/>
                </a:solidFill>
                <a:latin typeface="Arial"/>
                <a:cs typeface="Arial"/>
              </a:rPr>
              <a:t>scientists,</a:t>
            </a:r>
            <a:r>
              <a:rPr sz="950" spc="160">
                <a:solidFill>
                  <a:srgbClr val="404040"/>
                </a:solidFill>
                <a:latin typeface="Arial"/>
                <a:cs typeface="Arial"/>
              </a:rPr>
              <a:t> </a:t>
            </a:r>
            <a:r>
              <a:rPr sz="950">
                <a:solidFill>
                  <a:srgbClr val="404040"/>
                </a:solidFill>
                <a:latin typeface="Arial"/>
                <a:cs typeface="Arial"/>
              </a:rPr>
              <a:t>helping</a:t>
            </a:r>
            <a:r>
              <a:rPr sz="950" spc="100">
                <a:solidFill>
                  <a:srgbClr val="404040"/>
                </a:solidFill>
                <a:latin typeface="Arial"/>
                <a:cs typeface="Arial"/>
              </a:rPr>
              <a:t> </a:t>
            </a:r>
            <a:r>
              <a:rPr sz="950">
                <a:solidFill>
                  <a:srgbClr val="404040"/>
                </a:solidFill>
                <a:latin typeface="Arial"/>
                <a:cs typeface="Arial"/>
              </a:rPr>
              <a:t>to</a:t>
            </a:r>
            <a:r>
              <a:rPr sz="950" spc="105">
                <a:solidFill>
                  <a:srgbClr val="404040"/>
                </a:solidFill>
                <a:latin typeface="Arial"/>
                <a:cs typeface="Arial"/>
              </a:rPr>
              <a:t> </a:t>
            </a:r>
            <a:r>
              <a:rPr sz="950">
                <a:solidFill>
                  <a:srgbClr val="404040"/>
                </a:solidFill>
                <a:latin typeface="Arial"/>
                <a:cs typeface="Arial"/>
              </a:rPr>
              <a:t>establish</a:t>
            </a:r>
            <a:r>
              <a:rPr sz="950" spc="100">
                <a:solidFill>
                  <a:srgbClr val="404040"/>
                </a:solidFill>
                <a:latin typeface="Arial"/>
                <a:cs typeface="Arial"/>
              </a:rPr>
              <a:t> </a:t>
            </a:r>
            <a:r>
              <a:rPr sz="950">
                <a:solidFill>
                  <a:srgbClr val="404040"/>
                </a:solidFill>
                <a:latin typeface="Arial"/>
                <a:cs typeface="Arial"/>
              </a:rPr>
              <a:t>NZL</a:t>
            </a:r>
            <a:r>
              <a:rPr sz="950" spc="100">
                <a:solidFill>
                  <a:srgbClr val="404040"/>
                </a:solidFill>
                <a:latin typeface="Arial"/>
                <a:cs typeface="Arial"/>
              </a:rPr>
              <a:t> </a:t>
            </a:r>
            <a:r>
              <a:rPr sz="950">
                <a:solidFill>
                  <a:srgbClr val="404040"/>
                </a:solidFill>
                <a:latin typeface="Arial"/>
                <a:cs typeface="Arial"/>
              </a:rPr>
              <a:t>Blue</a:t>
            </a:r>
            <a:r>
              <a:rPr sz="950" spc="105">
                <a:solidFill>
                  <a:srgbClr val="404040"/>
                </a:solidFill>
                <a:latin typeface="Arial"/>
                <a:cs typeface="Arial"/>
              </a:rPr>
              <a:t> </a:t>
            </a:r>
            <a:r>
              <a:rPr sz="950" spc="-20">
                <a:solidFill>
                  <a:srgbClr val="404040"/>
                </a:solidFill>
                <a:latin typeface="Arial"/>
                <a:cs typeface="Arial"/>
              </a:rPr>
              <a:t>Belt </a:t>
            </a:r>
            <a:r>
              <a:rPr sz="950">
                <a:solidFill>
                  <a:srgbClr val="404040"/>
                </a:solidFill>
                <a:latin typeface="Arial"/>
                <a:cs typeface="Arial"/>
              </a:rPr>
              <a:t>sites</a:t>
            </a:r>
            <a:r>
              <a:rPr sz="950" spc="65">
                <a:solidFill>
                  <a:srgbClr val="404040"/>
                </a:solidFill>
                <a:latin typeface="Arial"/>
                <a:cs typeface="Arial"/>
              </a:rPr>
              <a:t> </a:t>
            </a:r>
            <a:r>
              <a:rPr sz="950">
                <a:solidFill>
                  <a:srgbClr val="404040"/>
                </a:solidFill>
                <a:latin typeface="Arial"/>
                <a:cs typeface="Arial"/>
              </a:rPr>
              <a:t>to</a:t>
            </a:r>
            <a:r>
              <a:rPr sz="950" spc="95">
                <a:solidFill>
                  <a:srgbClr val="404040"/>
                </a:solidFill>
                <a:latin typeface="Arial"/>
                <a:cs typeface="Arial"/>
              </a:rPr>
              <a:t> </a:t>
            </a:r>
            <a:r>
              <a:rPr sz="950">
                <a:solidFill>
                  <a:srgbClr val="404040"/>
                </a:solidFill>
                <a:latin typeface="Arial"/>
                <a:cs typeface="Arial"/>
              </a:rPr>
              <a:t>protect</a:t>
            </a:r>
            <a:r>
              <a:rPr sz="950" spc="60">
                <a:solidFill>
                  <a:srgbClr val="404040"/>
                </a:solidFill>
                <a:latin typeface="Arial"/>
                <a:cs typeface="Arial"/>
              </a:rPr>
              <a:t> </a:t>
            </a:r>
            <a:r>
              <a:rPr sz="950">
                <a:solidFill>
                  <a:srgbClr val="404040"/>
                </a:solidFill>
                <a:latin typeface="Arial"/>
                <a:cs typeface="Arial"/>
              </a:rPr>
              <a:t>marine</a:t>
            </a:r>
            <a:r>
              <a:rPr sz="950" spc="95">
                <a:solidFill>
                  <a:srgbClr val="404040"/>
                </a:solidFill>
                <a:latin typeface="Arial"/>
                <a:cs typeface="Arial"/>
              </a:rPr>
              <a:t> </a:t>
            </a:r>
            <a:r>
              <a:rPr sz="950">
                <a:solidFill>
                  <a:srgbClr val="404040"/>
                </a:solidFill>
                <a:latin typeface="Arial"/>
                <a:cs typeface="Arial"/>
              </a:rPr>
              <a:t>biodiversity</a:t>
            </a:r>
            <a:r>
              <a:rPr sz="950" spc="65">
                <a:solidFill>
                  <a:srgbClr val="404040"/>
                </a:solidFill>
                <a:latin typeface="Arial"/>
                <a:cs typeface="Arial"/>
              </a:rPr>
              <a:t> </a:t>
            </a:r>
            <a:r>
              <a:rPr sz="950">
                <a:solidFill>
                  <a:srgbClr val="404040"/>
                </a:solidFill>
                <a:latin typeface="Arial"/>
                <a:cs typeface="Arial"/>
              </a:rPr>
              <a:t>and</a:t>
            </a:r>
            <a:r>
              <a:rPr sz="950" spc="95">
                <a:solidFill>
                  <a:srgbClr val="404040"/>
                </a:solidFill>
                <a:latin typeface="Arial"/>
                <a:cs typeface="Arial"/>
              </a:rPr>
              <a:t> </a:t>
            </a:r>
            <a:r>
              <a:rPr sz="950">
                <a:solidFill>
                  <a:srgbClr val="404040"/>
                </a:solidFill>
                <a:latin typeface="Arial"/>
                <a:cs typeface="Arial"/>
              </a:rPr>
              <a:t>restore</a:t>
            </a:r>
            <a:r>
              <a:rPr sz="950" spc="95">
                <a:solidFill>
                  <a:srgbClr val="404040"/>
                </a:solidFill>
                <a:latin typeface="Arial"/>
                <a:cs typeface="Arial"/>
              </a:rPr>
              <a:t> </a:t>
            </a:r>
            <a:r>
              <a:rPr sz="950">
                <a:solidFill>
                  <a:srgbClr val="404040"/>
                </a:solidFill>
                <a:latin typeface="Arial"/>
                <a:cs typeface="Arial"/>
              </a:rPr>
              <a:t>low</a:t>
            </a:r>
            <a:r>
              <a:rPr sz="950" spc="175">
                <a:solidFill>
                  <a:srgbClr val="404040"/>
                </a:solidFill>
                <a:latin typeface="Arial"/>
                <a:cs typeface="Arial"/>
              </a:rPr>
              <a:t> </a:t>
            </a:r>
            <a:r>
              <a:rPr sz="950">
                <a:solidFill>
                  <a:srgbClr val="404040"/>
                </a:solidFill>
                <a:latin typeface="Arial"/>
                <a:cs typeface="Arial"/>
              </a:rPr>
              <a:t>stocks</a:t>
            </a:r>
            <a:r>
              <a:rPr sz="950" spc="70">
                <a:solidFill>
                  <a:srgbClr val="404040"/>
                </a:solidFill>
                <a:latin typeface="Arial"/>
                <a:cs typeface="Arial"/>
              </a:rPr>
              <a:t> </a:t>
            </a:r>
            <a:r>
              <a:rPr sz="950">
                <a:solidFill>
                  <a:srgbClr val="404040"/>
                </a:solidFill>
                <a:latin typeface="Arial"/>
                <a:cs typeface="Arial"/>
              </a:rPr>
              <a:t>of</a:t>
            </a:r>
            <a:r>
              <a:rPr sz="950" spc="150">
                <a:solidFill>
                  <a:srgbClr val="404040"/>
                </a:solidFill>
                <a:latin typeface="Arial"/>
                <a:cs typeface="Arial"/>
              </a:rPr>
              <a:t> </a:t>
            </a:r>
            <a:r>
              <a:rPr sz="950">
                <a:solidFill>
                  <a:srgbClr val="404040"/>
                </a:solidFill>
                <a:latin typeface="Arial"/>
                <a:cs typeface="Arial"/>
              </a:rPr>
              <a:t>marine</a:t>
            </a:r>
            <a:r>
              <a:rPr sz="950" spc="180">
                <a:solidFill>
                  <a:srgbClr val="404040"/>
                </a:solidFill>
                <a:latin typeface="Arial"/>
                <a:cs typeface="Arial"/>
              </a:rPr>
              <a:t> </a:t>
            </a:r>
            <a:r>
              <a:rPr sz="950">
                <a:solidFill>
                  <a:srgbClr val="404040"/>
                </a:solidFill>
                <a:latin typeface="Arial"/>
                <a:cs typeface="Arial"/>
              </a:rPr>
              <a:t>life</a:t>
            </a:r>
            <a:r>
              <a:rPr sz="950" spc="95">
                <a:solidFill>
                  <a:srgbClr val="404040"/>
                </a:solidFill>
                <a:latin typeface="Arial"/>
                <a:cs typeface="Arial"/>
              </a:rPr>
              <a:t> </a:t>
            </a:r>
            <a:r>
              <a:rPr sz="950">
                <a:solidFill>
                  <a:srgbClr val="404040"/>
                </a:solidFill>
                <a:latin typeface="Arial"/>
                <a:cs typeface="Arial"/>
              </a:rPr>
              <a:t>in</a:t>
            </a:r>
            <a:r>
              <a:rPr sz="950" spc="95">
                <a:solidFill>
                  <a:srgbClr val="404040"/>
                </a:solidFill>
                <a:latin typeface="Arial"/>
                <a:cs typeface="Arial"/>
              </a:rPr>
              <a:t> </a:t>
            </a:r>
            <a:r>
              <a:rPr sz="950">
                <a:solidFill>
                  <a:srgbClr val="404040"/>
                </a:solidFill>
                <a:latin typeface="Arial"/>
                <a:cs typeface="Arial"/>
              </a:rPr>
              <a:t>their</a:t>
            </a:r>
            <a:r>
              <a:rPr sz="950" spc="85">
                <a:solidFill>
                  <a:srgbClr val="404040"/>
                </a:solidFill>
                <a:latin typeface="Arial"/>
                <a:cs typeface="Arial"/>
              </a:rPr>
              <a:t> </a:t>
            </a:r>
            <a:r>
              <a:rPr sz="950" spc="-10">
                <a:solidFill>
                  <a:srgbClr val="404040"/>
                </a:solidFill>
                <a:latin typeface="Arial"/>
                <a:cs typeface="Arial"/>
              </a:rPr>
              <a:t>area.</a:t>
            </a:r>
            <a:endParaRPr sz="950">
              <a:latin typeface="Arial"/>
              <a:cs typeface="Arial"/>
            </a:endParaRPr>
          </a:p>
          <a:p>
            <a:pPr>
              <a:lnSpc>
                <a:spcPct val="100000"/>
              </a:lnSpc>
              <a:spcBef>
                <a:spcPts val="105"/>
              </a:spcBef>
            </a:pPr>
            <a:endParaRPr sz="950">
              <a:latin typeface="Arial"/>
              <a:cs typeface="Arial"/>
            </a:endParaRPr>
          </a:p>
          <a:p>
            <a:pPr marL="277495" marR="337820">
              <a:lnSpc>
                <a:spcPct val="105400"/>
              </a:lnSpc>
              <a:spcBef>
                <a:spcPts val="5"/>
              </a:spcBef>
            </a:pPr>
            <a:r>
              <a:rPr sz="950">
                <a:solidFill>
                  <a:srgbClr val="404040"/>
                </a:solidFill>
                <a:latin typeface="Arial"/>
                <a:cs typeface="Arial"/>
              </a:rPr>
              <a:t>Clubs</a:t>
            </a:r>
            <a:r>
              <a:rPr sz="950" spc="185">
                <a:solidFill>
                  <a:srgbClr val="404040"/>
                </a:solidFill>
                <a:latin typeface="Arial"/>
                <a:cs typeface="Arial"/>
              </a:rPr>
              <a:t> </a:t>
            </a:r>
            <a:r>
              <a:rPr sz="950">
                <a:solidFill>
                  <a:srgbClr val="404040"/>
                </a:solidFill>
                <a:latin typeface="Arial"/>
                <a:cs typeface="Arial"/>
              </a:rPr>
              <a:t>partner</a:t>
            </a:r>
            <a:r>
              <a:rPr sz="950" spc="100">
                <a:solidFill>
                  <a:srgbClr val="404040"/>
                </a:solidFill>
                <a:latin typeface="Arial"/>
                <a:cs typeface="Arial"/>
              </a:rPr>
              <a:t> </a:t>
            </a:r>
            <a:r>
              <a:rPr sz="950">
                <a:solidFill>
                  <a:srgbClr val="404040"/>
                </a:solidFill>
                <a:latin typeface="Arial"/>
                <a:cs typeface="Arial"/>
              </a:rPr>
              <a:t>with</a:t>
            </a:r>
            <a:r>
              <a:rPr sz="950" spc="114">
                <a:solidFill>
                  <a:srgbClr val="404040"/>
                </a:solidFill>
                <a:latin typeface="Arial"/>
                <a:cs typeface="Arial"/>
              </a:rPr>
              <a:t> </a:t>
            </a:r>
            <a:r>
              <a:rPr sz="950">
                <a:solidFill>
                  <a:srgbClr val="404040"/>
                </a:solidFill>
                <a:latin typeface="Arial"/>
                <a:cs typeface="Arial"/>
              </a:rPr>
              <a:t>schools</a:t>
            </a:r>
            <a:r>
              <a:rPr sz="950" spc="85">
                <a:solidFill>
                  <a:srgbClr val="404040"/>
                </a:solidFill>
                <a:latin typeface="Arial"/>
                <a:cs typeface="Arial"/>
              </a:rPr>
              <a:t> </a:t>
            </a:r>
            <a:r>
              <a:rPr sz="950">
                <a:solidFill>
                  <a:srgbClr val="404040"/>
                </a:solidFill>
                <a:latin typeface="Arial"/>
                <a:cs typeface="Arial"/>
              </a:rPr>
              <a:t>to</a:t>
            </a:r>
            <a:r>
              <a:rPr sz="950" spc="114">
                <a:solidFill>
                  <a:srgbClr val="404040"/>
                </a:solidFill>
                <a:latin typeface="Arial"/>
                <a:cs typeface="Arial"/>
              </a:rPr>
              <a:t> </a:t>
            </a:r>
            <a:r>
              <a:rPr sz="950">
                <a:solidFill>
                  <a:srgbClr val="404040"/>
                </a:solidFill>
                <a:latin typeface="Arial"/>
                <a:cs typeface="Arial"/>
              </a:rPr>
              <a:t>employ</a:t>
            </a:r>
            <a:r>
              <a:rPr sz="950" spc="185">
                <a:solidFill>
                  <a:srgbClr val="404040"/>
                </a:solidFill>
                <a:latin typeface="Arial"/>
                <a:cs typeface="Arial"/>
              </a:rPr>
              <a:t> </a:t>
            </a:r>
            <a:r>
              <a:rPr sz="950">
                <a:solidFill>
                  <a:srgbClr val="404040"/>
                </a:solidFill>
                <a:latin typeface="Arial"/>
                <a:cs typeface="Arial"/>
              </a:rPr>
              <a:t>scientific</a:t>
            </a:r>
            <a:r>
              <a:rPr sz="950" spc="90">
                <a:solidFill>
                  <a:srgbClr val="404040"/>
                </a:solidFill>
                <a:latin typeface="Arial"/>
                <a:cs typeface="Arial"/>
              </a:rPr>
              <a:t> </a:t>
            </a:r>
            <a:r>
              <a:rPr sz="950">
                <a:solidFill>
                  <a:srgbClr val="404040"/>
                </a:solidFill>
                <a:latin typeface="Arial"/>
                <a:cs typeface="Arial"/>
              </a:rPr>
              <a:t>tools</a:t>
            </a:r>
            <a:r>
              <a:rPr sz="950" spc="85">
                <a:solidFill>
                  <a:srgbClr val="404040"/>
                </a:solidFill>
                <a:latin typeface="Arial"/>
                <a:cs typeface="Arial"/>
              </a:rPr>
              <a:t> </a:t>
            </a:r>
            <a:r>
              <a:rPr sz="950">
                <a:solidFill>
                  <a:srgbClr val="404040"/>
                </a:solidFill>
                <a:latin typeface="Arial"/>
                <a:cs typeface="Arial"/>
              </a:rPr>
              <a:t>and</a:t>
            </a:r>
            <a:r>
              <a:rPr sz="950" spc="114">
                <a:solidFill>
                  <a:srgbClr val="404040"/>
                </a:solidFill>
                <a:latin typeface="Arial"/>
                <a:cs typeface="Arial"/>
              </a:rPr>
              <a:t> </a:t>
            </a:r>
            <a:r>
              <a:rPr sz="950">
                <a:solidFill>
                  <a:srgbClr val="404040"/>
                </a:solidFill>
                <a:latin typeface="Arial"/>
                <a:cs typeface="Arial"/>
              </a:rPr>
              <a:t>methods,</a:t>
            </a:r>
            <a:r>
              <a:rPr sz="950" spc="170">
                <a:solidFill>
                  <a:srgbClr val="404040"/>
                </a:solidFill>
                <a:latin typeface="Arial"/>
                <a:cs typeface="Arial"/>
              </a:rPr>
              <a:t> </a:t>
            </a:r>
            <a:r>
              <a:rPr sz="950">
                <a:solidFill>
                  <a:srgbClr val="404040"/>
                </a:solidFill>
                <a:latin typeface="Arial"/>
                <a:cs typeface="Arial"/>
              </a:rPr>
              <a:t>activating</a:t>
            </a:r>
            <a:r>
              <a:rPr sz="950" spc="114">
                <a:solidFill>
                  <a:srgbClr val="404040"/>
                </a:solidFill>
                <a:latin typeface="Arial"/>
                <a:cs typeface="Arial"/>
              </a:rPr>
              <a:t> </a:t>
            </a:r>
            <a:r>
              <a:rPr sz="950">
                <a:solidFill>
                  <a:srgbClr val="404040"/>
                </a:solidFill>
                <a:latin typeface="Arial"/>
                <a:cs typeface="Arial"/>
              </a:rPr>
              <a:t>students</a:t>
            </a:r>
            <a:r>
              <a:rPr sz="950" spc="85">
                <a:solidFill>
                  <a:srgbClr val="404040"/>
                </a:solidFill>
                <a:latin typeface="Arial"/>
                <a:cs typeface="Arial"/>
              </a:rPr>
              <a:t> </a:t>
            </a:r>
            <a:r>
              <a:rPr sz="950" spc="-25">
                <a:solidFill>
                  <a:srgbClr val="404040"/>
                </a:solidFill>
                <a:latin typeface="Arial"/>
                <a:cs typeface="Arial"/>
              </a:rPr>
              <a:t>and </a:t>
            </a:r>
            <a:r>
              <a:rPr sz="950">
                <a:solidFill>
                  <a:srgbClr val="404040"/>
                </a:solidFill>
                <a:latin typeface="Arial"/>
                <a:cs typeface="Arial"/>
              </a:rPr>
              <a:t>the</a:t>
            </a:r>
            <a:r>
              <a:rPr sz="950" spc="110">
                <a:solidFill>
                  <a:srgbClr val="404040"/>
                </a:solidFill>
                <a:latin typeface="Arial"/>
                <a:cs typeface="Arial"/>
              </a:rPr>
              <a:t> </a:t>
            </a:r>
            <a:r>
              <a:rPr sz="950">
                <a:solidFill>
                  <a:srgbClr val="404040"/>
                </a:solidFill>
                <a:latin typeface="Arial"/>
                <a:cs typeface="Arial"/>
              </a:rPr>
              <a:t>community</a:t>
            </a:r>
            <a:r>
              <a:rPr sz="950" spc="90">
                <a:solidFill>
                  <a:srgbClr val="404040"/>
                </a:solidFill>
                <a:latin typeface="Arial"/>
                <a:cs typeface="Arial"/>
              </a:rPr>
              <a:t> </a:t>
            </a:r>
            <a:r>
              <a:rPr sz="950">
                <a:solidFill>
                  <a:srgbClr val="404040"/>
                </a:solidFill>
                <a:latin typeface="Arial"/>
                <a:cs typeface="Arial"/>
              </a:rPr>
              <a:t>to</a:t>
            </a:r>
            <a:r>
              <a:rPr sz="950" spc="114">
                <a:solidFill>
                  <a:srgbClr val="404040"/>
                </a:solidFill>
                <a:latin typeface="Arial"/>
                <a:cs typeface="Arial"/>
              </a:rPr>
              <a:t> </a:t>
            </a:r>
            <a:r>
              <a:rPr sz="950">
                <a:solidFill>
                  <a:srgbClr val="404040"/>
                </a:solidFill>
                <a:latin typeface="Arial"/>
                <a:cs typeface="Arial"/>
              </a:rPr>
              <a:t>participate</a:t>
            </a:r>
            <a:r>
              <a:rPr sz="950" spc="110">
                <a:solidFill>
                  <a:srgbClr val="404040"/>
                </a:solidFill>
                <a:latin typeface="Arial"/>
                <a:cs typeface="Arial"/>
              </a:rPr>
              <a:t> </a:t>
            </a:r>
            <a:r>
              <a:rPr sz="950">
                <a:solidFill>
                  <a:srgbClr val="404040"/>
                </a:solidFill>
                <a:latin typeface="Arial"/>
                <a:cs typeface="Arial"/>
              </a:rPr>
              <a:t>in</a:t>
            </a:r>
            <a:r>
              <a:rPr sz="950" spc="114">
                <a:solidFill>
                  <a:srgbClr val="404040"/>
                </a:solidFill>
                <a:latin typeface="Arial"/>
                <a:cs typeface="Arial"/>
              </a:rPr>
              <a:t> </a:t>
            </a:r>
            <a:r>
              <a:rPr sz="950">
                <a:solidFill>
                  <a:srgbClr val="404040"/>
                </a:solidFill>
                <a:latin typeface="Arial"/>
                <a:cs typeface="Arial"/>
              </a:rPr>
              <a:t>restoring</a:t>
            </a:r>
            <a:r>
              <a:rPr sz="950" spc="114">
                <a:solidFill>
                  <a:srgbClr val="404040"/>
                </a:solidFill>
                <a:latin typeface="Arial"/>
                <a:cs typeface="Arial"/>
              </a:rPr>
              <a:t> </a:t>
            </a:r>
            <a:r>
              <a:rPr sz="950">
                <a:solidFill>
                  <a:srgbClr val="404040"/>
                </a:solidFill>
                <a:latin typeface="Arial"/>
                <a:cs typeface="Arial"/>
              </a:rPr>
              <a:t>marine</a:t>
            </a:r>
            <a:r>
              <a:rPr sz="950" spc="114">
                <a:solidFill>
                  <a:srgbClr val="404040"/>
                </a:solidFill>
                <a:latin typeface="Arial"/>
                <a:cs typeface="Arial"/>
              </a:rPr>
              <a:t> </a:t>
            </a:r>
            <a:r>
              <a:rPr sz="950">
                <a:solidFill>
                  <a:srgbClr val="404040"/>
                </a:solidFill>
                <a:latin typeface="Arial"/>
                <a:cs typeface="Arial"/>
              </a:rPr>
              <a:t>ecosystems</a:t>
            </a:r>
            <a:r>
              <a:rPr sz="950" spc="85">
                <a:solidFill>
                  <a:srgbClr val="404040"/>
                </a:solidFill>
                <a:latin typeface="Arial"/>
                <a:cs typeface="Arial"/>
              </a:rPr>
              <a:t> </a:t>
            </a:r>
            <a:r>
              <a:rPr sz="950">
                <a:solidFill>
                  <a:srgbClr val="404040"/>
                </a:solidFill>
                <a:latin typeface="Arial"/>
                <a:cs typeface="Arial"/>
              </a:rPr>
              <a:t>in</a:t>
            </a:r>
            <a:r>
              <a:rPr sz="950" spc="114">
                <a:solidFill>
                  <a:srgbClr val="404040"/>
                </a:solidFill>
                <a:latin typeface="Arial"/>
                <a:cs typeface="Arial"/>
              </a:rPr>
              <a:t> </a:t>
            </a:r>
            <a:r>
              <a:rPr sz="950">
                <a:solidFill>
                  <a:srgbClr val="404040"/>
                </a:solidFill>
                <a:latin typeface="Arial"/>
                <a:cs typeface="Arial"/>
              </a:rPr>
              <a:t>their</a:t>
            </a:r>
            <a:r>
              <a:rPr sz="950" spc="200">
                <a:solidFill>
                  <a:srgbClr val="404040"/>
                </a:solidFill>
                <a:latin typeface="Arial"/>
                <a:cs typeface="Arial"/>
              </a:rPr>
              <a:t> </a:t>
            </a:r>
            <a:r>
              <a:rPr sz="950">
                <a:solidFill>
                  <a:srgbClr val="404040"/>
                </a:solidFill>
                <a:latin typeface="Arial"/>
                <a:cs typeface="Arial"/>
              </a:rPr>
              <a:t>local</a:t>
            </a:r>
            <a:r>
              <a:rPr sz="950" spc="150">
                <a:solidFill>
                  <a:srgbClr val="404040"/>
                </a:solidFill>
                <a:latin typeface="Arial"/>
                <a:cs typeface="Arial"/>
              </a:rPr>
              <a:t> </a:t>
            </a:r>
            <a:r>
              <a:rPr sz="950" spc="-10">
                <a:solidFill>
                  <a:srgbClr val="404040"/>
                </a:solidFill>
                <a:latin typeface="Arial"/>
                <a:cs typeface="Arial"/>
              </a:rPr>
              <a:t>waterways.</a:t>
            </a:r>
            <a:endParaRPr sz="950">
              <a:latin typeface="Arial"/>
              <a:cs typeface="Arial"/>
            </a:endParaRPr>
          </a:p>
          <a:p>
            <a:pPr>
              <a:lnSpc>
                <a:spcPct val="100000"/>
              </a:lnSpc>
            </a:pPr>
            <a:endParaRPr sz="950">
              <a:latin typeface="Arial"/>
              <a:cs typeface="Arial"/>
            </a:endParaRPr>
          </a:p>
          <a:p>
            <a:pPr>
              <a:lnSpc>
                <a:spcPct val="100000"/>
              </a:lnSpc>
              <a:spcBef>
                <a:spcPts val="260"/>
              </a:spcBef>
            </a:pPr>
            <a:endParaRPr sz="950">
              <a:latin typeface="Arial"/>
              <a:cs typeface="Arial"/>
            </a:endParaRPr>
          </a:p>
          <a:p>
            <a:pPr marL="277495" marR="323215" algn="just">
              <a:lnSpc>
                <a:spcPct val="99600"/>
              </a:lnSpc>
            </a:pPr>
            <a:r>
              <a:rPr sz="1100">
                <a:solidFill>
                  <a:srgbClr val="00A3DF"/>
                </a:solidFill>
                <a:latin typeface="Arial"/>
                <a:cs typeface="Arial"/>
              </a:rPr>
              <a:t>Yachting</a:t>
            </a:r>
            <a:r>
              <a:rPr sz="1100" spc="120">
                <a:solidFill>
                  <a:srgbClr val="00A3DF"/>
                </a:solidFill>
                <a:latin typeface="Arial"/>
                <a:cs typeface="Arial"/>
              </a:rPr>
              <a:t> </a:t>
            </a:r>
            <a:r>
              <a:rPr sz="1100">
                <a:solidFill>
                  <a:srgbClr val="00A3DF"/>
                </a:solidFill>
                <a:latin typeface="Arial"/>
                <a:cs typeface="Arial"/>
              </a:rPr>
              <a:t>New</a:t>
            </a:r>
            <a:r>
              <a:rPr sz="1100" spc="105">
                <a:solidFill>
                  <a:srgbClr val="00A3DF"/>
                </a:solidFill>
                <a:latin typeface="Arial"/>
                <a:cs typeface="Arial"/>
              </a:rPr>
              <a:t> </a:t>
            </a:r>
            <a:r>
              <a:rPr sz="1100">
                <a:solidFill>
                  <a:srgbClr val="00A3DF"/>
                </a:solidFill>
                <a:latin typeface="Arial"/>
                <a:cs typeface="Arial"/>
              </a:rPr>
              <a:t>Zealand's</a:t>
            </a:r>
            <a:r>
              <a:rPr sz="1100" spc="125">
                <a:solidFill>
                  <a:srgbClr val="00A3DF"/>
                </a:solidFill>
                <a:latin typeface="Arial"/>
                <a:cs typeface="Arial"/>
              </a:rPr>
              <a:t> </a:t>
            </a:r>
            <a:r>
              <a:rPr sz="1100">
                <a:solidFill>
                  <a:srgbClr val="00A3DF"/>
                </a:solidFill>
                <a:latin typeface="Arial"/>
                <a:cs typeface="Arial"/>
              </a:rPr>
              <a:t>aspiration</a:t>
            </a:r>
            <a:r>
              <a:rPr sz="1100" spc="90">
                <a:solidFill>
                  <a:srgbClr val="00A3DF"/>
                </a:solidFill>
                <a:latin typeface="Arial"/>
                <a:cs typeface="Arial"/>
              </a:rPr>
              <a:t> </a:t>
            </a:r>
            <a:r>
              <a:rPr sz="1100">
                <a:solidFill>
                  <a:srgbClr val="00A3DF"/>
                </a:solidFill>
                <a:latin typeface="Arial"/>
                <a:cs typeface="Arial"/>
              </a:rPr>
              <a:t>is</a:t>
            </a:r>
            <a:r>
              <a:rPr sz="1100" spc="135">
                <a:solidFill>
                  <a:srgbClr val="00A3DF"/>
                </a:solidFill>
                <a:latin typeface="Arial"/>
                <a:cs typeface="Arial"/>
              </a:rPr>
              <a:t> </a:t>
            </a:r>
            <a:r>
              <a:rPr sz="1100">
                <a:solidFill>
                  <a:srgbClr val="00A3DF"/>
                </a:solidFill>
                <a:latin typeface="Arial"/>
                <a:cs typeface="Arial"/>
              </a:rPr>
              <a:t>there</a:t>
            </a:r>
            <a:r>
              <a:rPr sz="1100" spc="135">
                <a:solidFill>
                  <a:srgbClr val="00A3DF"/>
                </a:solidFill>
                <a:latin typeface="Arial"/>
                <a:cs typeface="Arial"/>
              </a:rPr>
              <a:t> </a:t>
            </a:r>
            <a:r>
              <a:rPr sz="1100">
                <a:solidFill>
                  <a:srgbClr val="00A3DF"/>
                </a:solidFill>
                <a:latin typeface="Arial"/>
                <a:cs typeface="Arial"/>
              </a:rPr>
              <a:t>will</a:t>
            </a:r>
            <a:r>
              <a:rPr sz="1100" spc="150">
                <a:solidFill>
                  <a:srgbClr val="00A3DF"/>
                </a:solidFill>
                <a:latin typeface="Arial"/>
                <a:cs typeface="Arial"/>
              </a:rPr>
              <a:t> </a:t>
            </a:r>
            <a:r>
              <a:rPr sz="1100">
                <a:solidFill>
                  <a:srgbClr val="00A3DF"/>
                </a:solidFill>
                <a:latin typeface="Arial"/>
                <a:cs typeface="Arial"/>
              </a:rPr>
              <a:t>be</a:t>
            </a:r>
            <a:r>
              <a:rPr sz="1100" spc="130">
                <a:solidFill>
                  <a:srgbClr val="00A3DF"/>
                </a:solidFill>
                <a:latin typeface="Arial"/>
                <a:cs typeface="Arial"/>
              </a:rPr>
              <a:t> </a:t>
            </a:r>
            <a:r>
              <a:rPr sz="1100">
                <a:solidFill>
                  <a:srgbClr val="00A3DF"/>
                </a:solidFill>
                <a:latin typeface="Arial"/>
                <a:cs typeface="Arial"/>
              </a:rPr>
              <a:t>a</a:t>
            </a:r>
            <a:r>
              <a:rPr sz="1100" spc="120">
                <a:solidFill>
                  <a:srgbClr val="00A3DF"/>
                </a:solidFill>
                <a:latin typeface="Arial"/>
                <a:cs typeface="Arial"/>
              </a:rPr>
              <a:t> </a:t>
            </a:r>
            <a:r>
              <a:rPr sz="1100">
                <a:solidFill>
                  <a:srgbClr val="00A3DF"/>
                </a:solidFill>
                <a:latin typeface="Arial"/>
                <a:cs typeface="Arial"/>
              </a:rPr>
              <a:t>network</a:t>
            </a:r>
            <a:r>
              <a:rPr sz="1100" spc="125">
                <a:solidFill>
                  <a:srgbClr val="00A3DF"/>
                </a:solidFill>
                <a:latin typeface="Arial"/>
                <a:cs typeface="Arial"/>
              </a:rPr>
              <a:t> </a:t>
            </a:r>
            <a:r>
              <a:rPr sz="1100">
                <a:solidFill>
                  <a:srgbClr val="00A3DF"/>
                </a:solidFill>
                <a:latin typeface="Arial"/>
                <a:cs typeface="Arial"/>
              </a:rPr>
              <a:t>of</a:t>
            </a:r>
            <a:r>
              <a:rPr sz="1100" spc="130">
                <a:solidFill>
                  <a:srgbClr val="00A3DF"/>
                </a:solidFill>
                <a:latin typeface="Arial"/>
                <a:cs typeface="Arial"/>
              </a:rPr>
              <a:t> </a:t>
            </a:r>
            <a:r>
              <a:rPr sz="1100">
                <a:solidFill>
                  <a:srgbClr val="00A3DF"/>
                </a:solidFill>
                <a:latin typeface="Arial"/>
                <a:cs typeface="Arial"/>
              </a:rPr>
              <a:t>NZL</a:t>
            </a:r>
            <a:r>
              <a:rPr sz="1100" spc="95">
                <a:solidFill>
                  <a:srgbClr val="00A3DF"/>
                </a:solidFill>
                <a:latin typeface="Arial"/>
                <a:cs typeface="Arial"/>
              </a:rPr>
              <a:t> </a:t>
            </a:r>
            <a:r>
              <a:rPr sz="1100">
                <a:solidFill>
                  <a:srgbClr val="00A3DF"/>
                </a:solidFill>
                <a:latin typeface="Arial"/>
                <a:cs typeface="Arial"/>
              </a:rPr>
              <a:t>Blue</a:t>
            </a:r>
            <a:r>
              <a:rPr sz="1100" spc="140">
                <a:solidFill>
                  <a:srgbClr val="00A3DF"/>
                </a:solidFill>
                <a:latin typeface="Arial"/>
                <a:cs typeface="Arial"/>
              </a:rPr>
              <a:t> </a:t>
            </a:r>
            <a:r>
              <a:rPr sz="1100" spc="-20">
                <a:solidFill>
                  <a:srgbClr val="00A3DF"/>
                </a:solidFill>
                <a:latin typeface="Arial"/>
                <a:cs typeface="Arial"/>
              </a:rPr>
              <a:t>Belt </a:t>
            </a:r>
            <a:r>
              <a:rPr sz="1100">
                <a:solidFill>
                  <a:srgbClr val="00A3DF"/>
                </a:solidFill>
                <a:latin typeface="Arial"/>
                <a:cs typeface="Arial"/>
              </a:rPr>
              <a:t>sites</a:t>
            </a:r>
            <a:r>
              <a:rPr sz="1100" spc="75">
                <a:solidFill>
                  <a:srgbClr val="00A3DF"/>
                </a:solidFill>
                <a:latin typeface="Arial"/>
                <a:cs typeface="Arial"/>
              </a:rPr>
              <a:t> </a:t>
            </a:r>
            <a:r>
              <a:rPr sz="1100">
                <a:solidFill>
                  <a:srgbClr val="00A3DF"/>
                </a:solidFill>
                <a:latin typeface="Arial"/>
                <a:cs typeface="Arial"/>
              </a:rPr>
              <a:t>around</a:t>
            </a:r>
            <a:r>
              <a:rPr sz="1100" spc="50">
                <a:solidFill>
                  <a:srgbClr val="00A3DF"/>
                </a:solidFill>
                <a:latin typeface="Arial"/>
                <a:cs typeface="Arial"/>
              </a:rPr>
              <a:t> </a:t>
            </a:r>
            <a:r>
              <a:rPr sz="1100">
                <a:solidFill>
                  <a:srgbClr val="00A3DF"/>
                </a:solidFill>
                <a:latin typeface="Arial"/>
                <a:cs typeface="Arial"/>
              </a:rPr>
              <a:t>the</a:t>
            </a:r>
            <a:r>
              <a:rPr sz="1100" spc="105">
                <a:solidFill>
                  <a:srgbClr val="00A3DF"/>
                </a:solidFill>
                <a:latin typeface="Arial"/>
                <a:cs typeface="Arial"/>
              </a:rPr>
              <a:t> </a:t>
            </a:r>
            <a:r>
              <a:rPr sz="1100">
                <a:solidFill>
                  <a:srgbClr val="00A3DF"/>
                </a:solidFill>
                <a:latin typeface="Arial"/>
                <a:cs typeface="Arial"/>
              </a:rPr>
              <a:t>country</a:t>
            </a:r>
            <a:r>
              <a:rPr sz="1100" spc="65">
                <a:solidFill>
                  <a:srgbClr val="00A3DF"/>
                </a:solidFill>
                <a:latin typeface="Arial"/>
                <a:cs typeface="Arial"/>
              </a:rPr>
              <a:t> </a:t>
            </a:r>
            <a:r>
              <a:rPr sz="1100">
                <a:solidFill>
                  <a:srgbClr val="00A3DF"/>
                </a:solidFill>
                <a:latin typeface="Arial"/>
                <a:cs typeface="Arial"/>
              </a:rPr>
              <a:t>that</a:t>
            </a:r>
            <a:r>
              <a:rPr sz="1100" spc="114">
                <a:solidFill>
                  <a:srgbClr val="00A3DF"/>
                </a:solidFill>
                <a:latin typeface="Arial"/>
                <a:cs typeface="Arial"/>
              </a:rPr>
              <a:t> </a:t>
            </a:r>
            <a:r>
              <a:rPr sz="1100">
                <a:solidFill>
                  <a:srgbClr val="00A3DF"/>
                </a:solidFill>
                <a:latin typeface="Arial"/>
                <a:cs typeface="Arial"/>
              </a:rPr>
              <a:t>will</a:t>
            </a:r>
            <a:r>
              <a:rPr sz="1100" spc="130">
                <a:solidFill>
                  <a:srgbClr val="00A3DF"/>
                </a:solidFill>
                <a:latin typeface="Arial"/>
                <a:cs typeface="Arial"/>
              </a:rPr>
              <a:t> </a:t>
            </a:r>
            <a:r>
              <a:rPr sz="1100">
                <a:solidFill>
                  <a:srgbClr val="00A3DF"/>
                </a:solidFill>
                <a:latin typeface="Arial"/>
                <a:cs typeface="Arial"/>
              </a:rPr>
              <a:t>become</a:t>
            </a:r>
            <a:r>
              <a:rPr sz="1100" spc="80">
                <a:solidFill>
                  <a:srgbClr val="00A3DF"/>
                </a:solidFill>
                <a:latin typeface="Arial"/>
                <a:cs typeface="Arial"/>
              </a:rPr>
              <a:t> </a:t>
            </a:r>
            <a:r>
              <a:rPr sz="1100">
                <a:solidFill>
                  <a:srgbClr val="00A3DF"/>
                </a:solidFill>
                <a:latin typeface="Arial"/>
                <a:cs typeface="Arial"/>
              </a:rPr>
              <a:t>the</a:t>
            </a:r>
            <a:r>
              <a:rPr sz="1100" spc="100">
                <a:solidFill>
                  <a:srgbClr val="00A3DF"/>
                </a:solidFill>
                <a:latin typeface="Arial"/>
                <a:cs typeface="Arial"/>
              </a:rPr>
              <a:t> </a:t>
            </a:r>
            <a:r>
              <a:rPr sz="1100">
                <a:solidFill>
                  <a:srgbClr val="00A3DF"/>
                </a:solidFill>
                <a:latin typeface="Arial"/>
                <a:cs typeface="Arial"/>
              </a:rPr>
              <a:t>marine</a:t>
            </a:r>
            <a:r>
              <a:rPr sz="1100" spc="60">
                <a:solidFill>
                  <a:srgbClr val="00A3DF"/>
                </a:solidFill>
                <a:latin typeface="Arial"/>
                <a:cs typeface="Arial"/>
              </a:rPr>
              <a:t> </a:t>
            </a:r>
            <a:r>
              <a:rPr sz="1100">
                <a:solidFill>
                  <a:srgbClr val="00A3DF"/>
                </a:solidFill>
                <a:latin typeface="Arial"/>
                <a:cs typeface="Arial"/>
              </a:rPr>
              <a:t>environment</a:t>
            </a:r>
            <a:r>
              <a:rPr sz="1100" spc="50">
                <a:solidFill>
                  <a:srgbClr val="00A3DF"/>
                </a:solidFill>
                <a:latin typeface="Arial"/>
                <a:cs typeface="Arial"/>
              </a:rPr>
              <a:t> </a:t>
            </a:r>
            <a:r>
              <a:rPr sz="1100">
                <a:solidFill>
                  <a:srgbClr val="00A3DF"/>
                </a:solidFill>
                <a:latin typeface="Arial"/>
                <a:cs typeface="Arial"/>
              </a:rPr>
              <a:t>equivalent</a:t>
            </a:r>
            <a:r>
              <a:rPr sz="1100" spc="80">
                <a:solidFill>
                  <a:srgbClr val="00A3DF"/>
                </a:solidFill>
                <a:latin typeface="Arial"/>
                <a:cs typeface="Arial"/>
              </a:rPr>
              <a:t> </a:t>
            </a:r>
            <a:r>
              <a:rPr sz="1100" spc="-25">
                <a:solidFill>
                  <a:srgbClr val="00A3DF"/>
                </a:solidFill>
                <a:latin typeface="Arial"/>
                <a:cs typeface="Arial"/>
              </a:rPr>
              <a:t>of </a:t>
            </a:r>
            <a:r>
              <a:rPr sz="1100">
                <a:solidFill>
                  <a:srgbClr val="00A3DF"/>
                </a:solidFill>
                <a:latin typeface="Arial"/>
                <a:cs typeface="Arial"/>
              </a:rPr>
              <a:t>Predator</a:t>
            </a:r>
            <a:r>
              <a:rPr sz="1100" spc="-5">
                <a:solidFill>
                  <a:srgbClr val="00A3DF"/>
                </a:solidFill>
                <a:latin typeface="Arial"/>
                <a:cs typeface="Arial"/>
              </a:rPr>
              <a:t> </a:t>
            </a:r>
            <a:r>
              <a:rPr sz="1100">
                <a:solidFill>
                  <a:srgbClr val="00A3DF"/>
                </a:solidFill>
                <a:latin typeface="Arial"/>
                <a:cs typeface="Arial"/>
              </a:rPr>
              <a:t>Free</a:t>
            </a:r>
            <a:r>
              <a:rPr sz="1100" spc="-40">
                <a:solidFill>
                  <a:srgbClr val="00A3DF"/>
                </a:solidFill>
                <a:latin typeface="Arial"/>
                <a:cs typeface="Arial"/>
              </a:rPr>
              <a:t> </a:t>
            </a:r>
            <a:r>
              <a:rPr sz="1100">
                <a:solidFill>
                  <a:srgbClr val="00A3DF"/>
                </a:solidFill>
                <a:latin typeface="Arial"/>
                <a:cs typeface="Arial"/>
              </a:rPr>
              <a:t>New</a:t>
            </a:r>
            <a:r>
              <a:rPr sz="1100" spc="-45">
                <a:solidFill>
                  <a:srgbClr val="00A3DF"/>
                </a:solidFill>
                <a:latin typeface="Arial"/>
                <a:cs typeface="Arial"/>
              </a:rPr>
              <a:t> </a:t>
            </a:r>
            <a:r>
              <a:rPr sz="1100">
                <a:solidFill>
                  <a:srgbClr val="00A3DF"/>
                </a:solidFill>
                <a:latin typeface="Arial"/>
                <a:cs typeface="Arial"/>
              </a:rPr>
              <a:t>Zealand,</a:t>
            </a:r>
            <a:r>
              <a:rPr sz="1100" spc="-20">
                <a:solidFill>
                  <a:srgbClr val="00A3DF"/>
                </a:solidFill>
                <a:latin typeface="Arial"/>
                <a:cs typeface="Arial"/>
              </a:rPr>
              <a:t> </a:t>
            </a:r>
            <a:r>
              <a:rPr sz="1100">
                <a:solidFill>
                  <a:srgbClr val="00A3DF"/>
                </a:solidFill>
                <a:latin typeface="Arial"/>
                <a:cs typeface="Arial"/>
              </a:rPr>
              <a:t>helping</a:t>
            </a:r>
            <a:r>
              <a:rPr sz="1100" spc="-10">
                <a:solidFill>
                  <a:srgbClr val="00A3DF"/>
                </a:solidFill>
                <a:latin typeface="Arial"/>
                <a:cs typeface="Arial"/>
              </a:rPr>
              <a:t> </a:t>
            </a:r>
            <a:r>
              <a:rPr sz="1100">
                <a:solidFill>
                  <a:srgbClr val="00A3DF"/>
                </a:solidFill>
                <a:latin typeface="Arial"/>
                <a:cs typeface="Arial"/>
              </a:rPr>
              <a:t>to</a:t>
            </a:r>
            <a:r>
              <a:rPr sz="1100" spc="-30">
                <a:solidFill>
                  <a:srgbClr val="00A3DF"/>
                </a:solidFill>
                <a:latin typeface="Arial"/>
                <a:cs typeface="Arial"/>
              </a:rPr>
              <a:t> </a:t>
            </a:r>
            <a:r>
              <a:rPr sz="1100">
                <a:solidFill>
                  <a:srgbClr val="00A3DF"/>
                </a:solidFill>
                <a:latin typeface="Arial"/>
                <a:cs typeface="Arial"/>
              </a:rPr>
              <a:t>restore</a:t>
            </a:r>
            <a:r>
              <a:rPr sz="1100" spc="-10">
                <a:solidFill>
                  <a:srgbClr val="00A3DF"/>
                </a:solidFill>
                <a:latin typeface="Arial"/>
                <a:cs typeface="Arial"/>
              </a:rPr>
              <a:t> </a:t>
            </a:r>
            <a:r>
              <a:rPr sz="1100">
                <a:solidFill>
                  <a:srgbClr val="00A3DF"/>
                </a:solidFill>
                <a:latin typeface="Arial"/>
                <a:cs typeface="Arial"/>
              </a:rPr>
              <a:t>the</a:t>
            </a:r>
            <a:r>
              <a:rPr sz="1100" spc="-20">
                <a:solidFill>
                  <a:srgbClr val="00A3DF"/>
                </a:solidFill>
                <a:latin typeface="Arial"/>
                <a:cs typeface="Arial"/>
              </a:rPr>
              <a:t> </a:t>
            </a:r>
            <a:r>
              <a:rPr sz="1100">
                <a:solidFill>
                  <a:srgbClr val="00A3DF"/>
                </a:solidFill>
                <a:latin typeface="Arial"/>
                <a:cs typeface="Arial"/>
              </a:rPr>
              <a:t>mana</a:t>
            </a:r>
            <a:r>
              <a:rPr sz="1100" spc="-65">
                <a:solidFill>
                  <a:srgbClr val="00A3DF"/>
                </a:solidFill>
                <a:latin typeface="Arial"/>
                <a:cs typeface="Arial"/>
              </a:rPr>
              <a:t> </a:t>
            </a:r>
            <a:r>
              <a:rPr sz="1100">
                <a:solidFill>
                  <a:srgbClr val="00A3DF"/>
                </a:solidFill>
                <a:latin typeface="Arial"/>
                <a:cs typeface="Arial"/>
              </a:rPr>
              <a:t>of</a:t>
            </a:r>
            <a:r>
              <a:rPr sz="1100" spc="-25">
                <a:solidFill>
                  <a:srgbClr val="00A3DF"/>
                </a:solidFill>
                <a:latin typeface="Arial"/>
                <a:cs typeface="Arial"/>
              </a:rPr>
              <a:t> </a:t>
            </a:r>
            <a:r>
              <a:rPr sz="1100" spc="-10">
                <a:solidFill>
                  <a:srgbClr val="00A3DF"/>
                </a:solidFill>
                <a:latin typeface="Arial"/>
                <a:cs typeface="Arial"/>
              </a:rPr>
              <a:t>moana.</a:t>
            </a:r>
            <a:endParaRPr sz="1100">
              <a:latin typeface="Arial"/>
              <a:cs typeface="Arial"/>
            </a:endParaRPr>
          </a:p>
        </p:txBody>
      </p:sp>
      <p:grpSp>
        <p:nvGrpSpPr>
          <p:cNvPr id="7" name="object 7"/>
          <p:cNvGrpSpPr/>
          <p:nvPr/>
        </p:nvGrpSpPr>
        <p:grpSpPr>
          <a:xfrm>
            <a:off x="5657850" y="3581400"/>
            <a:ext cx="5133975" cy="1685925"/>
            <a:chOff x="5657850" y="3581400"/>
            <a:chExt cx="5133975" cy="1685925"/>
          </a:xfrm>
        </p:grpSpPr>
        <p:sp>
          <p:nvSpPr>
            <p:cNvPr id="8" name="object 8"/>
            <p:cNvSpPr/>
            <p:nvPr/>
          </p:nvSpPr>
          <p:spPr>
            <a:xfrm>
              <a:off x="7258050" y="3590925"/>
              <a:ext cx="1571625" cy="47625"/>
            </a:xfrm>
            <a:custGeom>
              <a:avLst/>
              <a:gdLst/>
              <a:ahLst/>
              <a:cxnLst/>
              <a:rect l="l" t="t" r="r" b="b"/>
              <a:pathLst>
                <a:path w="1571625" h="47625">
                  <a:moveTo>
                    <a:pt x="1571625" y="0"/>
                  </a:moveTo>
                  <a:lnTo>
                    <a:pt x="0" y="0"/>
                  </a:lnTo>
                  <a:lnTo>
                    <a:pt x="0" y="47625"/>
                  </a:lnTo>
                  <a:lnTo>
                    <a:pt x="1571625" y="47625"/>
                  </a:lnTo>
                  <a:lnTo>
                    <a:pt x="1571625" y="0"/>
                  </a:lnTo>
                  <a:close/>
                </a:path>
              </a:pathLst>
            </a:custGeom>
            <a:solidFill>
              <a:srgbClr val="FFFFFF"/>
            </a:solidFill>
          </p:spPr>
          <p:txBody>
            <a:bodyPr wrap="square" lIns="0" tIns="0" rIns="0" bIns="0" rtlCol="0"/>
            <a:lstStyle/>
            <a:p>
              <a:endParaRPr/>
            </a:p>
          </p:txBody>
        </p:sp>
        <p:sp>
          <p:nvSpPr>
            <p:cNvPr id="9" name="object 9"/>
            <p:cNvSpPr/>
            <p:nvPr/>
          </p:nvSpPr>
          <p:spPr>
            <a:xfrm>
              <a:off x="7258050" y="3590925"/>
              <a:ext cx="1571625" cy="47625"/>
            </a:xfrm>
            <a:custGeom>
              <a:avLst/>
              <a:gdLst/>
              <a:ahLst/>
              <a:cxnLst/>
              <a:rect l="l" t="t" r="r" b="b"/>
              <a:pathLst>
                <a:path w="1571625" h="47625">
                  <a:moveTo>
                    <a:pt x="0" y="47625"/>
                  </a:moveTo>
                  <a:lnTo>
                    <a:pt x="1571625" y="47625"/>
                  </a:lnTo>
                  <a:lnTo>
                    <a:pt x="1571625" y="0"/>
                  </a:lnTo>
                  <a:lnTo>
                    <a:pt x="0" y="0"/>
                  </a:lnTo>
                  <a:lnTo>
                    <a:pt x="0" y="47625"/>
                  </a:lnTo>
                  <a:close/>
                </a:path>
              </a:pathLst>
            </a:custGeom>
            <a:ln w="19050">
              <a:solidFill>
                <a:srgbClr val="FFFFFF"/>
              </a:solidFill>
            </a:ln>
          </p:spPr>
          <p:txBody>
            <a:bodyPr wrap="square" lIns="0" tIns="0" rIns="0" bIns="0" rtlCol="0"/>
            <a:lstStyle/>
            <a:p>
              <a:endParaRPr/>
            </a:p>
          </p:txBody>
        </p:sp>
        <p:sp>
          <p:nvSpPr>
            <p:cNvPr id="10" name="object 10"/>
            <p:cNvSpPr/>
            <p:nvPr/>
          </p:nvSpPr>
          <p:spPr>
            <a:xfrm>
              <a:off x="9201150" y="3590925"/>
              <a:ext cx="1581150" cy="47625"/>
            </a:xfrm>
            <a:custGeom>
              <a:avLst/>
              <a:gdLst/>
              <a:ahLst/>
              <a:cxnLst/>
              <a:rect l="l" t="t" r="r" b="b"/>
              <a:pathLst>
                <a:path w="1581150" h="47625">
                  <a:moveTo>
                    <a:pt x="1581150" y="0"/>
                  </a:moveTo>
                  <a:lnTo>
                    <a:pt x="0" y="0"/>
                  </a:lnTo>
                  <a:lnTo>
                    <a:pt x="0" y="47625"/>
                  </a:lnTo>
                  <a:lnTo>
                    <a:pt x="1581150" y="47625"/>
                  </a:lnTo>
                  <a:lnTo>
                    <a:pt x="1581150" y="0"/>
                  </a:lnTo>
                  <a:close/>
                </a:path>
              </a:pathLst>
            </a:custGeom>
            <a:solidFill>
              <a:srgbClr val="FFFFFF"/>
            </a:solidFill>
          </p:spPr>
          <p:txBody>
            <a:bodyPr wrap="square" lIns="0" tIns="0" rIns="0" bIns="0" rtlCol="0"/>
            <a:lstStyle/>
            <a:p>
              <a:endParaRPr/>
            </a:p>
          </p:txBody>
        </p:sp>
        <p:sp>
          <p:nvSpPr>
            <p:cNvPr id="11" name="object 11"/>
            <p:cNvSpPr/>
            <p:nvPr/>
          </p:nvSpPr>
          <p:spPr>
            <a:xfrm>
              <a:off x="9201150" y="3590925"/>
              <a:ext cx="1581150" cy="47625"/>
            </a:xfrm>
            <a:custGeom>
              <a:avLst/>
              <a:gdLst/>
              <a:ahLst/>
              <a:cxnLst/>
              <a:rect l="l" t="t" r="r" b="b"/>
              <a:pathLst>
                <a:path w="1581150" h="47625">
                  <a:moveTo>
                    <a:pt x="0" y="47625"/>
                  </a:moveTo>
                  <a:lnTo>
                    <a:pt x="1581150" y="47625"/>
                  </a:lnTo>
                  <a:lnTo>
                    <a:pt x="1581150" y="0"/>
                  </a:lnTo>
                  <a:lnTo>
                    <a:pt x="0" y="0"/>
                  </a:lnTo>
                  <a:lnTo>
                    <a:pt x="0" y="47625"/>
                  </a:lnTo>
                  <a:close/>
                </a:path>
              </a:pathLst>
            </a:custGeom>
            <a:ln w="19050">
              <a:solidFill>
                <a:srgbClr val="FFFFFF"/>
              </a:solidFill>
            </a:ln>
          </p:spPr>
          <p:txBody>
            <a:bodyPr wrap="square" lIns="0" tIns="0" rIns="0" bIns="0" rtlCol="0"/>
            <a:lstStyle/>
            <a:p>
              <a:endParaRPr/>
            </a:p>
          </p:txBody>
        </p:sp>
        <p:sp>
          <p:nvSpPr>
            <p:cNvPr id="12" name="object 12"/>
            <p:cNvSpPr/>
            <p:nvPr/>
          </p:nvSpPr>
          <p:spPr>
            <a:xfrm>
              <a:off x="5667375" y="5219700"/>
              <a:ext cx="5114925" cy="38100"/>
            </a:xfrm>
            <a:custGeom>
              <a:avLst/>
              <a:gdLst/>
              <a:ahLst/>
              <a:cxnLst/>
              <a:rect l="l" t="t" r="r" b="b"/>
              <a:pathLst>
                <a:path w="5114925" h="38100">
                  <a:moveTo>
                    <a:pt x="5114925" y="0"/>
                  </a:moveTo>
                  <a:lnTo>
                    <a:pt x="0" y="0"/>
                  </a:lnTo>
                  <a:lnTo>
                    <a:pt x="0" y="38100"/>
                  </a:lnTo>
                  <a:lnTo>
                    <a:pt x="5114925" y="38100"/>
                  </a:lnTo>
                  <a:lnTo>
                    <a:pt x="5114925" y="0"/>
                  </a:lnTo>
                  <a:close/>
                </a:path>
              </a:pathLst>
            </a:custGeom>
            <a:solidFill>
              <a:srgbClr val="FFFFFF"/>
            </a:solidFill>
          </p:spPr>
          <p:txBody>
            <a:bodyPr wrap="square" lIns="0" tIns="0" rIns="0" bIns="0" rtlCol="0"/>
            <a:lstStyle/>
            <a:p>
              <a:endParaRPr/>
            </a:p>
          </p:txBody>
        </p:sp>
        <p:sp>
          <p:nvSpPr>
            <p:cNvPr id="13" name="object 13"/>
            <p:cNvSpPr/>
            <p:nvPr/>
          </p:nvSpPr>
          <p:spPr>
            <a:xfrm>
              <a:off x="5667375" y="5219700"/>
              <a:ext cx="5114925" cy="38100"/>
            </a:xfrm>
            <a:custGeom>
              <a:avLst/>
              <a:gdLst/>
              <a:ahLst/>
              <a:cxnLst/>
              <a:rect l="l" t="t" r="r" b="b"/>
              <a:pathLst>
                <a:path w="5114925" h="38100">
                  <a:moveTo>
                    <a:pt x="0" y="38100"/>
                  </a:moveTo>
                  <a:lnTo>
                    <a:pt x="5114925" y="38100"/>
                  </a:lnTo>
                  <a:lnTo>
                    <a:pt x="5114925" y="0"/>
                  </a:lnTo>
                  <a:lnTo>
                    <a:pt x="0" y="0"/>
                  </a:lnTo>
                  <a:lnTo>
                    <a:pt x="0" y="38100"/>
                  </a:lnTo>
                  <a:close/>
                </a:path>
              </a:pathLst>
            </a:custGeom>
            <a:ln w="19050">
              <a:solidFill>
                <a:srgbClr val="FFFFFF"/>
              </a:solidFill>
            </a:ln>
          </p:spPr>
          <p:txBody>
            <a:bodyPr wrap="square" lIns="0" tIns="0" rIns="0" bIns="0" rtlCol="0"/>
            <a:lstStyle/>
            <a:p>
              <a:endParaRPr/>
            </a:p>
          </p:txBody>
        </p:sp>
      </p:grpSp>
      <p:sp>
        <p:nvSpPr>
          <p:cNvPr id="14" name="object 14"/>
          <p:cNvSpPr txBox="1"/>
          <p:nvPr/>
        </p:nvSpPr>
        <p:spPr>
          <a:xfrm>
            <a:off x="8229600" y="2752725"/>
            <a:ext cx="2381250" cy="923925"/>
          </a:xfrm>
          <a:prstGeom prst="rect">
            <a:avLst/>
          </a:prstGeom>
          <a:solidFill>
            <a:srgbClr val="FFFFFF"/>
          </a:solidFill>
        </p:spPr>
        <p:txBody>
          <a:bodyPr vert="horz" wrap="square" lIns="0" tIns="50800" rIns="0" bIns="0" rtlCol="0">
            <a:spAutoFit/>
          </a:bodyPr>
          <a:lstStyle/>
          <a:p>
            <a:pPr marL="94615" marR="83820">
              <a:lnSpc>
                <a:spcPct val="100099"/>
              </a:lnSpc>
              <a:spcBef>
                <a:spcPts val="400"/>
              </a:spcBef>
            </a:pPr>
            <a:r>
              <a:rPr sz="900">
                <a:latin typeface="Arial"/>
                <a:cs typeface="Arial"/>
              </a:rPr>
              <a:t>We</a:t>
            </a:r>
            <a:r>
              <a:rPr sz="900" spc="-5">
                <a:latin typeface="Arial"/>
                <a:cs typeface="Arial"/>
              </a:rPr>
              <a:t> </a:t>
            </a:r>
            <a:r>
              <a:rPr sz="900">
                <a:latin typeface="Arial"/>
                <a:cs typeface="Arial"/>
              </a:rPr>
              <a:t>all </a:t>
            </a:r>
            <a:r>
              <a:rPr sz="900" spc="-10">
                <a:latin typeface="Arial"/>
                <a:cs typeface="Arial"/>
              </a:rPr>
              <a:t>play,</a:t>
            </a:r>
            <a:r>
              <a:rPr sz="900" spc="-55">
                <a:latin typeface="Arial"/>
                <a:cs typeface="Arial"/>
              </a:rPr>
              <a:t> </a:t>
            </a:r>
            <a:r>
              <a:rPr sz="900">
                <a:latin typeface="Arial"/>
                <a:cs typeface="Arial"/>
              </a:rPr>
              <a:t>compete or</a:t>
            </a:r>
            <a:r>
              <a:rPr sz="900" spc="50">
                <a:latin typeface="Arial"/>
                <a:cs typeface="Arial"/>
              </a:rPr>
              <a:t> </a:t>
            </a:r>
            <a:r>
              <a:rPr sz="900" spc="-10">
                <a:latin typeface="Arial"/>
                <a:cs typeface="Arial"/>
              </a:rPr>
              <a:t>work</a:t>
            </a:r>
            <a:r>
              <a:rPr sz="900" spc="-30">
                <a:latin typeface="Arial"/>
                <a:cs typeface="Arial"/>
              </a:rPr>
              <a:t> </a:t>
            </a:r>
            <a:r>
              <a:rPr sz="900">
                <a:latin typeface="Arial"/>
                <a:cs typeface="Arial"/>
              </a:rPr>
              <a:t>in the </a:t>
            </a:r>
            <a:r>
              <a:rPr sz="900" spc="-20">
                <a:latin typeface="Arial"/>
                <a:cs typeface="Arial"/>
              </a:rPr>
              <a:t>same </a:t>
            </a:r>
            <a:r>
              <a:rPr sz="900">
                <a:latin typeface="Arial"/>
                <a:cs typeface="Arial"/>
              </a:rPr>
              <a:t>marine</a:t>
            </a:r>
            <a:r>
              <a:rPr sz="900" spc="-30">
                <a:latin typeface="Arial"/>
                <a:cs typeface="Arial"/>
              </a:rPr>
              <a:t> </a:t>
            </a:r>
            <a:r>
              <a:rPr sz="900">
                <a:latin typeface="Arial"/>
                <a:cs typeface="Arial"/>
              </a:rPr>
              <a:t>environment,</a:t>
            </a:r>
            <a:r>
              <a:rPr sz="900" spc="-10">
                <a:latin typeface="Arial"/>
                <a:cs typeface="Arial"/>
              </a:rPr>
              <a:t> </a:t>
            </a:r>
            <a:r>
              <a:rPr sz="900">
                <a:latin typeface="Arial"/>
                <a:cs typeface="Arial"/>
              </a:rPr>
              <a:t>so</a:t>
            </a:r>
            <a:r>
              <a:rPr sz="900" spc="-30">
                <a:latin typeface="Arial"/>
                <a:cs typeface="Arial"/>
              </a:rPr>
              <a:t> </a:t>
            </a:r>
            <a:r>
              <a:rPr sz="900">
                <a:latin typeface="Arial"/>
                <a:cs typeface="Arial"/>
              </a:rPr>
              <a:t>how</a:t>
            </a:r>
            <a:r>
              <a:rPr sz="900" spc="-35">
                <a:latin typeface="Arial"/>
                <a:cs typeface="Arial"/>
              </a:rPr>
              <a:t> </a:t>
            </a:r>
            <a:r>
              <a:rPr sz="900">
                <a:latin typeface="Arial"/>
                <a:cs typeface="Arial"/>
              </a:rPr>
              <a:t>can</a:t>
            </a:r>
            <a:r>
              <a:rPr sz="900" spc="-30">
                <a:latin typeface="Arial"/>
                <a:cs typeface="Arial"/>
              </a:rPr>
              <a:t> </a:t>
            </a:r>
            <a:r>
              <a:rPr sz="900">
                <a:latin typeface="Arial"/>
                <a:cs typeface="Arial"/>
              </a:rPr>
              <a:t>we</a:t>
            </a:r>
            <a:r>
              <a:rPr sz="900" spc="-25">
                <a:latin typeface="Arial"/>
                <a:cs typeface="Arial"/>
              </a:rPr>
              <a:t> </a:t>
            </a:r>
            <a:r>
              <a:rPr sz="900">
                <a:latin typeface="Arial"/>
                <a:cs typeface="Arial"/>
              </a:rPr>
              <a:t>join</a:t>
            </a:r>
            <a:r>
              <a:rPr sz="900" spc="-30">
                <a:latin typeface="Arial"/>
                <a:cs typeface="Arial"/>
              </a:rPr>
              <a:t> </a:t>
            </a:r>
            <a:r>
              <a:rPr sz="900" spc="-25">
                <a:latin typeface="Arial"/>
                <a:cs typeface="Arial"/>
              </a:rPr>
              <a:t>up </a:t>
            </a:r>
            <a:r>
              <a:rPr sz="900">
                <a:latin typeface="Arial"/>
                <a:cs typeface="Arial"/>
              </a:rPr>
              <a:t>to</a:t>
            </a:r>
            <a:r>
              <a:rPr sz="900" spc="-30">
                <a:latin typeface="Arial"/>
                <a:cs typeface="Arial"/>
              </a:rPr>
              <a:t> </a:t>
            </a:r>
            <a:r>
              <a:rPr sz="900">
                <a:latin typeface="Arial"/>
                <a:cs typeface="Arial"/>
              </a:rPr>
              <a:t>support</a:t>
            </a:r>
            <a:r>
              <a:rPr sz="900" spc="-10">
                <a:latin typeface="Arial"/>
                <a:cs typeface="Arial"/>
              </a:rPr>
              <a:t> </a:t>
            </a:r>
            <a:r>
              <a:rPr sz="900">
                <a:latin typeface="Arial"/>
                <a:cs typeface="Arial"/>
              </a:rPr>
              <a:t>young</a:t>
            </a:r>
            <a:r>
              <a:rPr sz="900" spc="-30">
                <a:latin typeface="Arial"/>
                <a:cs typeface="Arial"/>
              </a:rPr>
              <a:t> </a:t>
            </a:r>
            <a:r>
              <a:rPr sz="900">
                <a:latin typeface="Arial"/>
                <a:cs typeface="Arial"/>
              </a:rPr>
              <a:t>people</a:t>
            </a:r>
            <a:r>
              <a:rPr sz="900" spc="-30">
                <a:latin typeface="Arial"/>
                <a:cs typeface="Arial"/>
              </a:rPr>
              <a:t> </a:t>
            </a:r>
            <a:r>
              <a:rPr sz="900">
                <a:latin typeface="Arial"/>
                <a:cs typeface="Arial"/>
              </a:rPr>
              <a:t>to</a:t>
            </a:r>
            <a:r>
              <a:rPr sz="900" spc="-25">
                <a:latin typeface="Arial"/>
                <a:cs typeface="Arial"/>
              </a:rPr>
              <a:t> </a:t>
            </a:r>
            <a:r>
              <a:rPr sz="900">
                <a:latin typeface="Arial"/>
                <a:cs typeface="Arial"/>
              </a:rPr>
              <a:t>learn</a:t>
            </a:r>
            <a:r>
              <a:rPr sz="900" spc="-30">
                <a:latin typeface="Arial"/>
                <a:cs typeface="Arial"/>
              </a:rPr>
              <a:t> </a:t>
            </a:r>
            <a:r>
              <a:rPr sz="900" spc="-10">
                <a:latin typeface="Arial"/>
                <a:cs typeface="Arial"/>
              </a:rPr>
              <a:t>through, </a:t>
            </a:r>
            <a:r>
              <a:rPr sz="900">
                <a:latin typeface="Arial"/>
                <a:cs typeface="Arial"/>
              </a:rPr>
              <a:t>and</a:t>
            </a:r>
            <a:r>
              <a:rPr sz="900" spc="-30">
                <a:latin typeface="Arial"/>
                <a:cs typeface="Arial"/>
              </a:rPr>
              <a:t> </a:t>
            </a:r>
            <a:r>
              <a:rPr sz="900">
                <a:latin typeface="Arial"/>
                <a:cs typeface="Arial"/>
              </a:rPr>
              <a:t>be</a:t>
            </a:r>
            <a:r>
              <a:rPr sz="900" spc="-30">
                <a:latin typeface="Arial"/>
                <a:cs typeface="Arial"/>
              </a:rPr>
              <a:t> </a:t>
            </a:r>
            <a:r>
              <a:rPr sz="900">
                <a:latin typeface="Arial"/>
                <a:cs typeface="Arial"/>
              </a:rPr>
              <a:t>kaitiaki</a:t>
            </a:r>
            <a:r>
              <a:rPr sz="900" spc="-30">
                <a:latin typeface="Arial"/>
                <a:cs typeface="Arial"/>
              </a:rPr>
              <a:t> </a:t>
            </a:r>
            <a:r>
              <a:rPr sz="900">
                <a:latin typeface="Arial"/>
                <a:cs typeface="Arial"/>
              </a:rPr>
              <a:t>of,</a:t>
            </a:r>
            <a:r>
              <a:rPr sz="900" spc="-5">
                <a:latin typeface="Arial"/>
                <a:cs typeface="Arial"/>
              </a:rPr>
              <a:t> </a:t>
            </a:r>
            <a:r>
              <a:rPr sz="900">
                <a:latin typeface="Arial"/>
                <a:cs typeface="Arial"/>
              </a:rPr>
              <a:t>that</a:t>
            </a:r>
            <a:r>
              <a:rPr sz="900" spc="-10">
                <a:latin typeface="Arial"/>
                <a:cs typeface="Arial"/>
              </a:rPr>
              <a:t> </a:t>
            </a:r>
            <a:r>
              <a:rPr sz="900">
                <a:latin typeface="Arial"/>
                <a:cs typeface="Arial"/>
              </a:rPr>
              <a:t>environment</a:t>
            </a:r>
            <a:r>
              <a:rPr sz="900" spc="-20">
                <a:latin typeface="Arial"/>
                <a:cs typeface="Arial"/>
              </a:rPr>
              <a:t> </a:t>
            </a:r>
            <a:r>
              <a:rPr sz="900" spc="-50">
                <a:latin typeface="Arial"/>
                <a:cs typeface="Arial"/>
              </a:rPr>
              <a:t>–</a:t>
            </a:r>
            <a:r>
              <a:rPr sz="900">
                <a:latin typeface="Arial"/>
                <a:cs typeface="Arial"/>
              </a:rPr>
              <a:t> helping</a:t>
            </a:r>
            <a:r>
              <a:rPr sz="900" spc="-15">
                <a:latin typeface="Arial"/>
                <a:cs typeface="Arial"/>
              </a:rPr>
              <a:t> </a:t>
            </a:r>
            <a:r>
              <a:rPr sz="900">
                <a:latin typeface="Arial"/>
                <a:cs typeface="Arial"/>
              </a:rPr>
              <a:t>them</a:t>
            </a:r>
            <a:r>
              <a:rPr sz="900" spc="-35">
                <a:latin typeface="Arial"/>
                <a:cs typeface="Arial"/>
              </a:rPr>
              <a:t> </a:t>
            </a:r>
            <a:r>
              <a:rPr sz="900">
                <a:latin typeface="Arial"/>
                <a:cs typeface="Arial"/>
              </a:rPr>
              <a:t>to</a:t>
            </a:r>
            <a:r>
              <a:rPr sz="900" spc="-10">
                <a:latin typeface="Arial"/>
                <a:cs typeface="Arial"/>
              </a:rPr>
              <a:t> </a:t>
            </a:r>
            <a:r>
              <a:rPr sz="900">
                <a:latin typeface="Arial"/>
                <a:cs typeface="Arial"/>
              </a:rPr>
              <a:t>feel</a:t>
            </a:r>
            <a:r>
              <a:rPr sz="900" spc="-10">
                <a:latin typeface="Arial"/>
                <a:cs typeface="Arial"/>
              </a:rPr>
              <a:t> </a:t>
            </a:r>
            <a:r>
              <a:rPr sz="900">
                <a:latin typeface="Arial"/>
                <a:cs typeface="Arial"/>
              </a:rPr>
              <a:t>safe,</a:t>
            </a:r>
            <a:r>
              <a:rPr sz="900" spc="-60">
                <a:latin typeface="Arial"/>
                <a:cs typeface="Arial"/>
              </a:rPr>
              <a:t> </a:t>
            </a:r>
            <a:r>
              <a:rPr sz="900">
                <a:latin typeface="Arial"/>
                <a:cs typeface="Arial"/>
              </a:rPr>
              <a:t>connected</a:t>
            </a:r>
            <a:r>
              <a:rPr sz="900" spc="-10">
                <a:latin typeface="Arial"/>
                <a:cs typeface="Arial"/>
              </a:rPr>
              <a:t> </a:t>
            </a:r>
            <a:r>
              <a:rPr sz="900" spc="-25">
                <a:latin typeface="Arial"/>
                <a:cs typeface="Arial"/>
              </a:rPr>
              <a:t>and </a:t>
            </a:r>
            <a:r>
              <a:rPr sz="900">
                <a:latin typeface="Arial"/>
                <a:cs typeface="Arial"/>
              </a:rPr>
              <a:t>more</a:t>
            </a:r>
            <a:r>
              <a:rPr sz="900" spc="-5">
                <a:latin typeface="Arial"/>
                <a:cs typeface="Arial"/>
              </a:rPr>
              <a:t> </a:t>
            </a:r>
            <a:r>
              <a:rPr sz="900" spc="-10">
                <a:latin typeface="Arial"/>
                <a:cs typeface="Arial"/>
              </a:rPr>
              <a:t>active</a:t>
            </a:r>
            <a:r>
              <a:rPr sz="900" spc="-5">
                <a:latin typeface="Arial"/>
                <a:cs typeface="Arial"/>
              </a:rPr>
              <a:t> </a:t>
            </a:r>
            <a:r>
              <a:rPr sz="900">
                <a:latin typeface="Arial"/>
                <a:cs typeface="Arial"/>
              </a:rPr>
              <a:t>in,</a:t>
            </a:r>
            <a:r>
              <a:rPr sz="900" spc="-50">
                <a:latin typeface="Arial"/>
                <a:cs typeface="Arial"/>
              </a:rPr>
              <a:t> </a:t>
            </a:r>
            <a:r>
              <a:rPr sz="900">
                <a:latin typeface="Arial"/>
                <a:cs typeface="Arial"/>
              </a:rPr>
              <a:t>on</a:t>
            </a:r>
            <a:r>
              <a:rPr sz="900" spc="-5">
                <a:latin typeface="Arial"/>
                <a:cs typeface="Arial"/>
              </a:rPr>
              <a:t> </a:t>
            </a:r>
            <a:r>
              <a:rPr sz="900">
                <a:latin typeface="Arial"/>
                <a:cs typeface="Arial"/>
              </a:rPr>
              <a:t>and around</a:t>
            </a:r>
            <a:r>
              <a:rPr sz="900" spc="-5">
                <a:latin typeface="Arial"/>
                <a:cs typeface="Arial"/>
              </a:rPr>
              <a:t> </a:t>
            </a:r>
            <a:r>
              <a:rPr sz="900">
                <a:latin typeface="Arial"/>
                <a:cs typeface="Arial"/>
              </a:rPr>
              <a:t>the </a:t>
            </a:r>
            <a:r>
              <a:rPr sz="900" spc="-10">
                <a:latin typeface="Arial"/>
                <a:cs typeface="Arial"/>
              </a:rPr>
              <a:t>ocean?</a:t>
            </a:r>
            <a:endParaRPr sz="900">
              <a:latin typeface="Arial"/>
              <a:cs typeface="Arial"/>
            </a:endParaRPr>
          </a:p>
        </p:txBody>
      </p:sp>
      <p:pic>
        <p:nvPicPr>
          <p:cNvPr id="15" name="object 15"/>
          <p:cNvPicPr/>
          <p:nvPr/>
        </p:nvPicPr>
        <p:blipFill>
          <a:blip r:embed="rId4" cstate="print"/>
          <a:stretch>
            <a:fillRect/>
          </a:stretch>
        </p:blipFill>
        <p:spPr>
          <a:xfrm>
            <a:off x="11229975" y="5772148"/>
            <a:ext cx="914400" cy="1000125"/>
          </a:xfrm>
          <a:prstGeom prst="rect">
            <a:avLst/>
          </a:prstGeom>
        </p:spPr>
      </p:pic>
      <p:grpSp>
        <p:nvGrpSpPr>
          <p:cNvPr id="16" name="object 16"/>
          <p:cNvGrpSpPr/>
          <p:nvPr/>
        </p:nvGrpSpPr>
        <p:grpSpPr>
          <a:xfrm>
            <a:off x="171450" y="5762625"/>
            <a:ext cx="4800600" cy="914400"/>
            <a:chOff x="171450" y="5762625"/>
            <a:chExt cx="4800600" cy="914400"/>
          </a:xfrm>
        </p:grpSpPr>
        <p:pic>
          <p:nvPicPr>
            <p:cNvPr id="17" name="object 17"/>
            <p:cNvPicPr/>
            <p:nvPr/>
          </p:nvPicPr>
          <p:blipFill>
            <a:blip r:embed="rId5" cstate="print"/>
            <a:stretch>
              <a:fillRect/>
            </a:stretch>
          </p:blipFill>
          <p:spPr>
            <a:xfrm>
              <a:off x="171450" y="5762625"/>
              <a:ext cx="1485900" cy="914400"/>
            </a:xfrm>
            <a:prstGeom prst="rect">
              <a:avLst/>
            </a:prstGeom>
          </p:spPr>
        </p:pic>
        <p:pic>
          <p:nvPicPr>
            <p:cNvPr id="18" name="object 18"/>
            <p:cNvPicPr/>
            <p:nvPr/>
          </p:nvPicPr>
          <p:blipFill>
            <a:blip r:embed="rId6" cstate="print"/>
            <a:stretch>
              <a:fillRect/>
            </a:stretch>
          </p:blipFill>
          <p:spPr>
            <a:xfrm>
              <a:off x="2295525" y="5762625"/>
              <a:ext cx="1238250" cy="904875"/>
            </a:xfrm>
            <a:prstGeom prst="rect">
              <a:avLst/>
            </a:prstGeom>
          </p:spPr>
        </p:pic>
        <p:pic>
          <p:nvPicPr>
            <p:cNvPr id="19" name="object 19"/>
            <p:cNvPicPr/>
            <p:nvPr/>
          </p:nvPicPr>
          <p:blipFill>
            <a:blip r:embed="rId7" cstate="print"/>
            <a:stretch>
              <a:fillRect/>
            </a:stretch>
          </p:blipFill>
          <p:spPr>
            <a:xfrm>
              <a:off x="4095750" y="5791200"/>
              <a:ext cx="876300" cy="876300"/>
            </a:xfrm>
            <a:prstGeom prst="rect">
              <a:avLst/>
            </a:prstGeom>
          </p:spPr>
        </p:pic>
      </p:grpSp>
    </p:spTree>
    <p:extLst>
      <p:ext uri="{BB962C8B-B14F-4D97-AF65-F5344CB8AC3E}">
        <p14:creationId xmlns:p14="http://schemas.microsoft.com/office/powerpoint/2010/main" val="3631808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70510" rIns="0" bIns="0" rtlCol="0">
            <a:spAutoFit/>
          </a:bodyPr>
          <a:lstStyle/>
          <a:p>
            <a:pPr marL="13970">
              <a:lnSpc>
                <a:spcPct val="100000"/>
              </a:lnSpc>
              <a:spcBef>
                <a:spcPts val="2130"/>
              </a:spcBef>
            </a:pPr>
            <a:r>
              <a:rPr spc="114"/>
              <a:t>RŪNĀ</a:t>
            </a:r>
            <a:r>
              <a:rPr spc="-85"/>
              <a:t> </a:t>
            </a:r>
            <a:r>
              <a:rPr spc="165"/>
              <a:t>WEBSITE</a:t>
            </a:r>
          </a:p>
          <a:p>
            <a:pPr marL="12700">
              <a:lnSpc>
                <a:spcPct val="100000"/>
              </a:lnSpc>
              <a:spcBef>
                <a:spcPts val="910"/>
              </a:spcBef>
            </a:pPr>
            <a:r>
              <a:rPr sz="1800" spc="75"/>
              <a:t>How</a:t>
            </a:r>
            <a:r>
              <a:rPr sz="1800"/>
              <a:t> it</a:t>
            </a:r>
            <a:r>
              <a:rPr sz="1800" spc="-10"/>
              <a:t> </a:t>
            </a:r>
            <a:r>
              <a:rPr sz="1800" spc="65"/>
              <a:t>Works</a:t>
            </a:r>
            <a:r>
              <a:rPr sz="1800" b="0" spc="65">
                <a:latin typeface="Calibri"/>
                <a:cs typeface="Calibri"/>
              </a:rPr>
              <a:t>:</a:t>
            </a:r>
            <a:r>
              <a:rPr sz="1800" b="0" spc="40">
                <a:latin typeface="Calibri"/>
                <a:cs typeface="Calibri"/>
              </a:rPr>
              <a:t> </a:t>
            </a:r>
            <a:r>
              <a:rPr sz="1800" b="0">
                <a:latin typeface="Calibri"/>
                <a:cs typeface="Calibri"/>
              </a:rPr>
              <a:t>Teacher</a:t>
            </a:r>
            <a:r>
              <a:rPr sz="1800" b="0" spc="25">
                <a:latin typeface="Calibri"/>
                <a:cs typeface="Calibri"/>
              </a:rPr>
              <a:t> </a:t>
            </a:r>
            <a:r>
              <a:rPr sz="1800" b="0" spc="-10">
                <a:latin typeface="Calibri"/>
                <a:cs typeface="Calibri"/>
              </a:rPr>
              <a:t>information</a:t>
            </a:r>
            <a:endParaRPr sz="1800">
              <a:latin typeface="Calibri"/>
              <a:cs typeface="Calibri"/>
            </a:endParaRPr>
          </a:p>
        </p:txBody>
      </p:sp>
      <p:sp>
        <p:nvSpPr>
          <p:cNvPr id="3" name="object 3"/>
          <p:cNvSpPr txBox="1"/>
          <p:nvPr/>
        </p:nvSpPr>
        <p:spPr>
          <a:xfrm>
            <a:off x="7804784" y="1521777"/>
            <a:ext cx="3717925" cy="5286375"/>
          </a:xfrm>
          <a:prstGeom prst="rect">
            <a:avLst/>
          </a:prstGeom>
        </p:spPr>
        <p:txBody>
          <a:bodyPr vert="horz" wrap="square" lIns="0" tIns="12700" rIns="0" bIns="0" rtlCol="0">
            <a:spAutoFit/>
          </a:bodyPr>
          <a:lstStyle/>
          <a:p>
            <a:pPr marL="13970">
              <a:lnSpc>
                <a:spcPct val="100000"/>
              </a:lnSpc>
              <a:spcBef>
                <a:spcPts val="100"/>
              </a:spcBef>
            </a:pPr>
            <a:r>
              <a:rPr sz="1800" b="1" spc="75">
                <a:solidFill>
                  <a:srgbClr val="FFFFFF"/>
                </a:solidFill>
                <a:latin typeface="Calibri"/>
                <a:cs typeface="Calibri"/>
              </a:rPr>
              <a:t>Learning</a:t>
            </a:r>
            <a:r>
              <a:rPr sz="1800" b="1" spc="-45">
                <a:solidFill>
                  <a:srgbClr val="FFFFFF"/>
                </a:solidFill>
                <a:latin typeface="Calibri"/>
                <a:cs typeface="Calibri"/>
              </a:rPr>
              <a:t> </a:t>
            </a:r>
            <a:r>
              <a:rPr sz="1800" b="1" spc="100">
                <a:solidFill>
                  <a:srgbClr val="FFFFFF"/>
                </a:solidFill>
                <a:latin typeface="Calibri"/>
                <a:cs typeface="Calibri"/>
              </a:rPr>
              <a:t>Experiences</a:t>
            </a:r>
            <a:r>
              <a:rPr sz="1800" spc="100">
                <a:solidFill>
                  <a:srgbClr val="FFFFFF"/>
                </a:solidFill>
                <a:latin typeface="Calibri"/>
                <a:cs typeface="Calibri"/>
              </a:rPr>
              <a:t>:</a:t>
            </a:r>
            <a:r>
              <a:rPr sz="1800" spc="-10">
                <a:solidFill>
                  <a:srgbClr val="FFFFFF"/>
                </a:solidFill>
                <a:latin typeface="Calibri"/>
                <a:cs typeface="Calibri"/>
              </a:rPr>
              <a:t> </a:t>
            </a:r>
            <a:r>
              <a:rPr sz="1800" spc="45">
                <a:solidFill>
                  <a:srgbClr val="FFFFFF"/>
                </a:solidFill>
                <a:latin typeface="Calibri"/>
                <a:cs typeface="Calibri"/>
              </a:rPr>
              <a:t>Student</a:t>
            </a:r>
            <a:r>
              <a:rPr sz="1800" spc="-80">
                <a:solidFill>
                  <a:srgbClr val="FFFFFF"/>
                </a:solidFill>
                <a:latin typeface="Calibri"/>
                <a:cs typeface="Calibri"/>
              </a:rPr>
              <a:t> </a:t>
            </a:r>
            <a:r>
              <a:rPr sz="1800" spc="75">
                <a:solidFill>
                  <a:srgbClr val="FFFFFF"/>
                </a:solidFill>
                <a:latin typeface="Calibri"/>
                <a:cs typeface="Calibri"/>
              </a:rPr>
              <a:t>tasks</a:t>
            </a:r>
            <a:endParaRPr sz="1800">
              <a:latin typeface="Calibri"/>
              <a:cs typeface="Calibri"/>
            </a:endParaRPr>
          </a:p>
          <a:p>
            <a:pPr marL="251460" indent="-237490">
              <a:lnSpc>
                <a:spcPts val="2130"/>
              </a:lnSpc>
              <a:spcBef>
                <a:spcPts val="20"/>
              </a:spcBef>
              <a:buAutoNum type="arabicPeriod"/>
              <a:tabLst>
                <a:tab pos="251460" algn="l"/>
              </a:tabLst>
            </a:pPr>
            <a:r>
              <a:rPr sz="1800" spc="-10">
                <a:solidFill>
                  <a:srgbClr val="FFFFFF"/>
                </a:solidFill>
                <a:latin typeface="Calibri"/>
                <a:cs typeface="Calibri"/>
              </a:rPr>
              <a:t>Introduction:</a:t>
            </a:r>
            <a:endParaRPr sz="1800">
              <a:latin typeface="Calibri"/>
              <a:cs typeface="Calibri"/>
            </a:endParaRPr>
          </a:p>
          <a:p>
            <a:pPr marL="1214755" lvl="1" indent="-285750">
              <a:lnSpc>
                <a:spcPts val="2130"/>
              </a:lnSpc>
              <a:buFont typeface="Arial"/>
              <a:buChar char="•"/>
              <a:tabLst>
                <a:tab pos="1214755" algn="l"/>
              </a:tabLst>
            </a:pPr>
            <a:r>
              <a:rPr sz="1800" spc="55">
                <a:solidFill>
                  <a:srgbClr val="FFFFFF"/>
                </a:solidFill>
                <a:latin typeface="Calibri"/>
                <a:cs typeface="Calibri"/>
              </a:rPr>
              <a:t>Challenge</a:t>
            </a:r>
            <a:endParaRPr sz="1800">
              <a:latin typeface="Calibri"/>
              <a:cs typeface="Calibri"/>
            </a:endParaRPr>
          </a:p>
          <a:p>
            <a:pPr marL="1214755" lvl="1" indent="-285750">
              <a:lnSpc>
                <a:spcPct val="100000"/>
              </a:lnSpc>
              <a:spcBef>
                <a:spcPts val="15"/>
              </a:spcBef>
              <a:buFont typeface="Arial"/>
              <a:buChar char="•"/>
              <a:tabLst>
                <a:tab pos="1214755" algn="l"/>
              </a:tabLst>
            </a:pPr>
            <a:r>
              <a:rPr sz="1800">
                <a:solidFill>
                  <a:srgbClr val="FFFFFF"/>
                </a:solidFill>
                <a:latin typeface="Calibri"/>
                <a:cs typeface="Calibri"/>
              </a:rPr>
              <a:t>Setting</a:t>
            </a:r>
            <a:r>
              <a:rPr sz="1800" spc="60">
                <a:solidFill>
                  <a:srgbClr val="FFFFFF"/>
                </a:solidFill>
                <a:latin typeface="Calibri"/>
                <a:cs typeface="Calibri"/>
              </a:rPr>
              <a:t> </a:t>
            </a:r>
            <a:r>
              <a:rPr sz="1800">
                <a:solidFill>
                  <a:srgbClr val="FFFFFF"/>
                </a:solidFill>
                <a:latin typeface="Calibri"/>
                <a:cs typeface="Calibri"/>
              </a:rPr>
              <a:t>the</a:t>
            </a:r>
            <a:r>
              <a:rPr sz="1800" spc="165">
                <a:solidFill>
                  <a:srgbClr val="FFFFFF"/>
                </a:solidFill>
                <a:latin typeface="Calibri"/>
                <a:cs typeface="Calibri"/>
              </a:rPr>
              <a:t> </a:t>
            </a:r>
            <a:r>
              <a:rPr sz="1800" spc="85">
                <a:solidFill>
                  <a:srgbClr val="FFFFFF"/>
                </a:solidFill>
                <a:latin typeface="Calibri"/>
                <a:cs typeface="Calibri"/>
              </a:rPr>
              <a:t>Scene</a:t>
            </a:r>
            <a:endParaRPr sz="1800">
              <a:latin typeface="Calibri"/>
              <a:cs typeface="Calibri"/>
            </a:endParaRPr>
          </a:p>
          <a:p>
            <a:pPr marL="1214755" lvl="1" indent="-285750">
              <a:lnSpc>
                <a:spcPct val="100000"/>
              </a:lnSpc>
              <a:spcBef>
                <a:spcPts val="20"/>
              </a:spcBef>
              <a:buFont typeface="Arial"/>
              <a:buChar char="•"/>
              <a:tabLst>
                <a:tab pos="1214755" algn="l"/>
              </a:tabLst>
            </a:pPr>
            <a:r>
              <a:rPr sz="1800">
                <a:solidFill>
                  <a:srgbClr val="FFFFFF"/>
                </a:solidFill>
                <a:latin typeface="Calibri"/>
                <a:cs typeface="Calibri"/>
              </a:rPr>
              <a:t>Building</a:t>
            </a:r>
            <a:r>
              <a:rPr sz="1800" spc="185">
                <a:solidFill>
                  <a:srgbClr val="FFFFFF"/>
                </a:solidFill>
                <a:latin typeface="Calibri"/>
                <a:cs typeface="Calibri"/>
              </a:rPr>
              <a:t> </a:t>
            </a:r>
            <a:r>
              <a:rPr sz="1800">
                <a:solidFill>
                  <a:srgbClr val="FFFFFF"/>
                </a:solidFill>
                <a:latin typeface="Calibri"/>
                <a:cs typeface="Calibri"/>
              </a:rPr>
              <a:t>NZL’s</a:t>
            </a:r>
            <a:r>
              <a:rPr sz="1800" spc="70">
                <a:solidFill>
                  <a:srgbClr val="FFFFFF"/>
                </a:solidFill>
                <a:latin typeface="Calibri"/>
                <a:cs typeface="Calibri"/>
              </a:rPr>
              <a:t> </a:t>
            </a:r>
            <a:r>
              <a:rPr sz="1800" spc="55">
                <a:solidFill>
                  <a:srgbClr val="FFFFFF"/>
                </a:solidFill>
                <a:latin typeface="Calibri"/>
                <a:cs typeface="Calibri"/>
              </a:rPr>
              <a:t>Blue</a:t>
            </a:r>
            <a:r>
              <a:rPr sz="1800" spc="185">
                <a:solidFill>
                  <a:srgbClr val="FFFFFF"/>
                </a:solidFill>
                <a:latin typeface="Calibri"/>
                <a:cs typeface="Calibri"/>
              </a:rPr>
              <a:t> </a:t>
            </a:r>
            <a:r>
              <a:rPr sz="1800" spc="-20">
                <a:solidFill>
                  <a:srgbClr val="FFFFFF"/>
                </a:solidFill>
                <a:latin typeface="Calibri"/>
                <a:cs typeface="Calibri"/>
              </a:rPr>
              <a:t>Belt</a:t>
            </a:r>
            <a:endParaRPr sz="1800">
              <a:latin typeface="Calibri"/>
              <a:cs typeface="Calibri"/>
            </a:endParaRPr>
          </a:p>
          <a:p>
            <a:pPr marL="251460" indent="-237490">
              <a:lnSpc>
                <a:spcPct val="100000"/>
              </a:lnSpc>
              <a:spcBef>
                <a:spcPts val="20"/>
              </a:spcBef>
              <a:buAutoNum type="arabicPeriod"/>
              <a:tabLst>
                <a:tab pos="251460" algn="l"/>
              </a:tabLst>
            </a:pPr>
            <a:r>
              <a:rPr sz="1800" spc="145">
                <a:solidFill>
                  <a:srgbClr val="FFFFFF"/>
                </a:solidFill>
                <a:latin typeface="Calibri"/>
                <a:cs typeface="Calibri"/>
              </a:rPr>
              <a:t>Class</a:t>
            </a:r>
            <a:r>
              <a:rPr sz="1800" spc="-75">
                <a:solidFill>
                  <a:srgbClr val="FFFFFF"/>
                </a:solidFill>
                <a:latin typeface="Calibri"/>
                <a:cs typeface="Calibri"/>
              </a:rPr>
              <a:t> </a:t>
            </a:r>
            <a:r>
              <a:rPr sz="1800" spc="-10">
                <a:solidFill>
                  <a:srgbClr val="FFFFFF"/>
                </a:solidFill>
                <a:latin typeface="Calibri"/>
                <a:cs typeface="Calibri"/>
              </a:rPr>
              <a:t>work:</a:t>
            </a:r>
            <a:endParaRPr sz="1800">
              <a:latin typeface="Calibri"/>
              <a:cs typeface="Calibri"/>
            </a:endParaRPr>
          </a:p>
          <a:p>
            <a:pPr marL="1214755" lvl="1" indent="-285750">
              <a:lnSpc>
                <a:spcPts val="2130"/>
              </a:lnSpc>
              <a:spcBef>
                <a:spcPts val="15"/>
              </a:spcBef>
              <a:buFont typeface="Arial"/>
              <a:buChar char="•"/>
              <a:tabLst>
                <a:tab pos="1214755" algn="l"/>
              </a:tabLst>
            </a:pPr>
            <a:r>
              <a:rPr sz="1800" spc="90">
                <a:solidFill>
                  <a:srgbClr val="FFFFFF"/>
                </a:solidFill>
                <a:latin typeface="Calibri"/>
                <a:cs typeface="Calibri"/>
              </a:rPr>
              <a:t>Classroom</a:t>
            </a:r>
            <a:r>
              <a:rPr sz="1800" spc="-15">
                <a:solidFill>
                  <a:srgbClr val="FFFFFF"/>
                </a:solidFill>
                <a:latin typeface="Calibri"/>
                <a:cs typeface="Calibri"/>
              </a:rPr>
              <a:t> </a:t>
            </a:r>
            <a:r>
              <a:rPr sz="1800">
                <a:solidFill>
                  <a:srgbClr val="FFFFFF"/>
                </a:solidFill>
                <a:latin typeface="Calibri"/>
                <a:cs typeface="Calibri"/>
              </a:rPr>
              <a:t>(Prior</a:t>
            </a:r>
            <a:r>
              <a:rPr sz="1800" spc="25">
                <a:solidFill>
                  <a:srgbClr val="FFFFFF"/>
                </a:solidFill>
                <a:latin typeface="Calibri"/>
                <a:cs typeface="Calibri"/>
              </a:rPr>
              <a:t> </a:t>
            </a:r>
            <a:r>
              <a:rPr sz="1800" spc="55">
                <a:solidFill>
                  <a:srgbClr val="FFFFFF"/>
                </a:solidFill>
                <a:latin typeface="Calibri"/>
                <a:cs typeface="Calibri"/>
              </a:rPr>
              <a:t>tasks)</a:t>
            </a:r>
            <a:endParaRPr sz="1800">
              <a:latin typeface="Calibri"/>
              <a:cs typeface="Calibri"/>
            </a:endParaRPr>
          </a:p>
          <a:p>
            <a:pPr marL="1214755" lvl="1" indent="-285750">
              <a:lnSpc>
                <a:spcPts val="2130"/>
              </a:lnSpc>
              <a:buFont typeface="Arial"/>
              <a:buChar char="•"/>
              <a:tabLst>
                <a:tab pos="1214755" algn="l"/>
              </a:tabLst>
            </a:pPr>
            <a:r>
              <a:rPr sz="1800" spc="100">
                <a:solidFill>
                  <a:srgbClr val="FFFFFF"/>
                </a:solidFill>
                <a:latin typeface="Calibri"/>
                <a:cs typeface="Calibri"/>
              </a:rPr>
              <a:t>Club</a:t>
            </a:r>
            <a:r>
              <a:rPr sz="1800">
                <a:solidFill>
                  <a:srgbClr val="FFFFFF"/>
                </a:solidFill>
                <a:latin typeface="Calibri"/>
                <a:cs typeface="Calibri"/>
              </a:rPr>
              <a:t> </a:t>
            </a:r>
            <a:r>
              <a:rPr sz="1800" spc="-10">
                <a:solidFill>
                  <a:srgbClr val="FFFFFF"/>
                </a:solidFill>
                <a:latin typeface="Calibri"/>
                <a:cs typeface="Calibri"/>
              </a:rPr>
              <a:t>Visit</a:t>
            </a:r>
            <a:endParaRPr sz="1800">
              <a:latin typeface="Calibri"/>
              <a:cs typeface="Calibri"/>
            </a:endParaRPr>
          </a:p>
          <a:p>
            <a:pPr marL="1214755" lvl="1" indent="-285750">
              <a:lnSpc>
                <a:spcPct val="100000"/>
              </a:lnSpc>
              <a:spcBef>
                <a:spcPts val="20"/>
              </a:spcBef>
              <a:buFont typeface="Arial"/>
              <a:buChar char="•"/>
              <a:tabLst>
                <a:tab pos="1214755" algn="l"/>
              </a:tabLst>
            </a:pPr>
            <a:r>
              <a:rPr sz="1800" spc="70">
                <a:solidFill>
                  <a:srgbClr val="FFFFFF"/>
                </a:solidFill>
                <a:latin typeface="Calibri"/>
                <a:cs typeface="Calibri"/>
              </a:rPr>
              <a:t>Data</a:t>
            </a:r>
            <a:r>
              <a:rPr sz="1800" spc="-20">
                <a:solidFill>
                  <a:srgbClr val="FFFFFF"/>
                </a:solidFill>
                <a:latin typeface="Calibri"/>
                <a:cs typeface="Calibri"/>
              </a:rPr>
              <a:t> </a:t>
            </a:r>
            <a:r>
              <a:rPr sz="1800" spc="50">
                <a:solidFill>
                  <a:srgbClr val="FFFFFF"/>
                </a:solidFill>
                <a:latin typeface="Calibri"/>
                <a:cs typeface="Calibri"/>
              </a:rPr>
              <a:t>Processing</a:t>
            </a:r>
            <a:endParaRPr sz="1800">
              <a:latin typeface="Calibri"/>
              <a:cs typeface="Calibri"/>
            </a:endParaRPr>
          </a:p>
          <a:p>
            <a:pPr marL="1215390" marR="335915" lvl="1" indent="-286385">
              <a:lnSpc>
                <a:spcPts val="2180"/>
              </a:lnSpc>
              <a:spcBef>
                <a:spcPts val="70"/>
              </a:spcBef>
              <a:buFont typeface="Arial"/>
              <a:buChar char="•"/>
              <a:tabLst>
                <a:tab pos="1215390" algn="l"/>
              </a:tabLst>
            </a:pPr>
            <a:r>
              <a:rPr sz="1800">
                <a:solidFill>
                  <a:srgbClr val="FFFFFF"/>
                </a:solidFill>
                <a:latin typeface="Calibri"/>
                <a:cs typeface="Calibri"/>
              </a:rPr>
              <a:t>Moana</a:t>
            </a:r>
            <a:r>
              <a:rPr sz="1800" spc="160">
                <a:solidFill>
                  <a:srgbClr val="FFFFFF"/>
                </a:solidFill>
                <a:latin typeface="Calibri"/>
                <a:cs typeface="Calibri"/>
              </a:rPr>
              <a:t> </a:t>
            </a:r>
            <a:r>
              <a:rPr sz="1800">
                <a:solidFill>
                  <a:srgbClr val="FFFFFF"/>
                </a:solidFill>
                <a:latin typeface="Calibri"/>
                <a:cs typeface="Calibri"/>
              </a:rPr>
              <a:t>Activity</a:t>
            </a:r>
            <a:r>
              <a:rPr sz="1800" spc="45">
                <a:solidFill>
                  <a:srgbClr val="FFFFFF"/>
                </a:solidFill>
                <a:latin typeface="Calibri"/>
                <a:cs typeface="Calibri"/>
              </a:rPr>
              <a:t> </a:t>
            </a:r>
            <a:r>
              <a:rPr sz="1800" spc="-10">
                <a:solidFill>
                  <a:srgbClr val="FFFFFF"/>
                </a:solidFill>
                <a:latin typeface="Calibri"/>
                <a:cs typeface="Calibri"/>
              </a:rPr>
              <a:t>Library </a:t>
            </a:r>
            <a:r>
              <a:rPr sz="1800" spc="45">
                <a:solidFill>
                  <a:srgbClr val="FFFFFF"/>
                </a:solidFill>
                <a:latin typeface="Calibri"/>
                <a:cs typeface="Calibri"/>
              </a:rPr>
              <a:t>(Research)</a:t>
            </a:r>
            <a:endParaRPr sz="1800">
              <a:latin typeface="Calibri"/>
              <a:cs typeface="Calibri"/>
            </a:endParaRPr>
          </a:p>
          <a:p>
            <a:pPr marL="13970">
              <a:lnSpc>
                <a:spcPct val="100000"/>
              </a:lnSpc>
              <a:spcBef>
                <a:spcPts val="2045"/>
              </a:spcBef>
            </a:pPr>
            <a:r>
              <a:rPr sz="1800" b="1">
                <a:solidFill>
                  <a:srgbClr val="FFFFFF"/>
                </a:solidFill>
                <a:latin typeface="Calibri"/>
                <a:cs typeface="Calibri"/>
              </a:rPr>
              <a:t>Take</a:t>
            </a:r>
            <a:r>
              <a:rPr sz="1800" b="1" spc="5">
                <a:solidFill>
                  <a:srgbClr val="FFFFFF"/>
                </a:solidFill>
                <a:latin typeface="Calibri"/>
                <a:cs typeface="Calibri"/>
              </a:rPr>
              <a:t> </a:t>
            </a:r>
            <a:r>
              <a:rPr sz="1800" b="1" spc="65">
                <a:solidFill>
                  <a:srgbClr val="FFFFFF"/>
                </a:solidFill>
                <a:latin typeface="Calibri"/>
                <a:cs typeface="Calibri"/>
              </a:rPr>
              <a:t>Action</a:t>
            </a:r>
            <a:r>
              <a:rPr sz="1800" spc="65">
                <a:solidFill>
                  <a:srgbClr val="FFFFFF"/>
                </a:solidFill>
                <a:latin typeface="Calibri"/>
                <a:cs typeface="Calibri"/>
              </a:rPr>
              <a:t>:</a:t>
            </a:r>
            <a:r>
              <a:rPr sz="1800" spc="55">
                <a:solidFill>
                  <a:srgbClr val="FFFFFF"/>
                </a:solidFill>
                <a:latin typeface="Calibri"/>
                <a:cs typeface="Calibri"/>
              </a:rPr>
              <a:t> </a:t>
            </a:r>
            <a:r>
              <a:rPr sz="1800" spc="80">
                <a:solidFill>
                  <a:srgbClr val="FFFFFF"/>
                </a:solidFill>
                <a:latin typeface="Calibri"/>
                <a:cs typeface="Calibri"/>
              </a:rPr>
              <a:t>Assessment</a:t>
            </a:r>
            <a:endParaRPr sz="1800">
              <a:latin typeface="Calibri"/>
              <a:cs typeface="Calibri"/>
            </a:endParaRPr>
          </a:p>
          <a:p>
            <a:pPr marL="757555" indent="-285750">
              <a:lnSpc>
                <a:spcPct val="100000"/>
              </a:lnSpc>
              <a:spcBef>
                <a:spcPts val="20"/>
              </a:spcBef>
              <a:buFont typeface="Arial"/>
              <a:buChar char="•"/>
              <a:tabLst>
                <a:tab pos="757555" algn="l"/>
              </a:tabLst>
            </a:pPr>
            <a:r>
              <a:rPr sz="1800">
                <a:solidFill>
                  <a:srgbClr val="FFFFFF"/>
                </a:solidFill>
                <a:latin typeface="Calibri"/>
                <a:cs typeface="Calibri"/>
              </a:rPr>
              <a:t>Project</a:t>
            </a:r>
            <a:r>
              <a:rPr sz="1800" spc="204">
                <a:solidFill>
                  <a:srgbClr val="FFFFFF"/>
                </a:solidFill>
                <a:latin typeface="Calibri"/>
                <a:cs typeface="Calibri"/>
              </a:rPr>
              <a:t> </a:t>
            </a:r>
            <a:r>
              <a:rPr sz="1800" spc="50">
                <a:solidFill>
                  <a:srgbClr val="FFFFFF"/>
                </a:solidFill>
                <a:latin typeface="Calibri"/>
                <a:cs typeface="Calibri"/>
              </a:rPr>
              <a:t>Proposal</a:t>
            </a:r>
            <a:endParaRPr sz="1800">
              <a:latin typeface="Calibri"/>
              <a:cs typeface="Calibri"/>
            </a:endParaRPr>
          </a:p>
          <a:p>
            <a:pPr marL="757555" indent="-285750">
              <a:lnSpc>
                <a:spcPct val="100000"/>
              </a:lnSpc>
              <a:spcBef>
                <a:spcPts val="15"/>
              </a:spcBef>
              <a:buFont typeface="Arial"/>
              <a:buChar char="•"/>
              <a:tabLst>
                <a:tab pos="757555" algn="l"/>
              </a:tabLst>
            </a:pPr>
            <a:r>
              <a:rPr sz="1800" spc="-10">
                <a:solidFill>
                  <a:srgbClr val="FFFFFF"/>
                </a:solidFill>
                <a:latin typeface="Calibri"/>
                <a:cs typeface="Calibri"/>
              </a:rPr>
              <a:t>Development</a:t>
            </a:r>
            <a:endParaRPr sz="1800">
              <a:latin typeface="Calibri"/>
              <a:cs typeface="Calibri"/>
            </a:endParaRPr>
          </a:p>
          <a:p>
            <a:pPr marL="757555" indent="-285750">
              <a:lnSpc>
                <a:spcPct val="100000"/>
              </a:lnSpc>
              <a:spcBef>
                <a:spcPts val="20"/>
              </a:spcBef>
              <a:buFont typeface="Arial"/>
              <a:buChar char="•"/>
              <a:tabLst>
                <a:tab pos="757555" algn="l"/>
              </a:tabLst>
            </a:pPr>
            <a:r>
              <a:rPr sz="1800" spc="-10">
                <a:solidFill>
                  <a:srgbClr val="FFFFFF"/>
                </a:solidFill>
                <a:latin typeface="Calibri"/>
                <a:cs typeface="Calibri"/>
              </a:rPr>
              <a:t>Action</a:t>
            </a:r>
            <a:endParaRPr sz="1800">
              <a:latin typeface="Calibri"/>
              <a:cs typeface="Calibri"/>
            </a:endParaRPr>
          </a:p>
          <a:p>
            <a:pPr marL="757555" indent="-285750">
              <a:lnSpc>
                <a:spcPct val="100000"/>
              </a:lnSpc>
              <a:spcBef>
                <a:spcPts val="15"/>
              </a:spcBef>
              <a:buFont typeface="Arial"/>
              <a:buChar char="•"/>
              <a:tabLst>
                <a:tab pos="757555" algn="l"/>
              </a:tabLst>
            </a:pPr>
            <a:r>
              <a:rPr sz="1800" spc="-10">
                <a:solidFill>
                  <a:srgbClr val="FFFFFF"/>
                </a:solidFill>
                <a:latin typeface="Calibri"/>
                <a:cs typeface="Calibri"/>
              </a:rPr>
              <a:t>Monitoring</a:t>
            </a:r>
            <a:endParaRPr sz="1800">
              <a:latin typeface="Calibri"/>
              <a:cs typeface="Calibri"/>
            </a:endParaRPr>
          </a:p>
          <a:p>
            <a:pPr>
              <a:lnSpc>
                <a:spcPct val="100000"/>
              </a:lnSpc>
              <a:spcBef>
                <a:spcPts val="280"/>
              </a:spcBef>
            </a:pPr>
            <a:endParaRPr sz="1800">
              <a:latin typeface="Calibri"/>
              <a:cs typeface="Calibri"/>
            </a:endParaRPr>
          </a:p>
          <a:p>
            <a:pPr marL="12700">
              <a:lnSpc>
                <a:spcPct val="100000"/>
              </a:lnSpc>
              <a:spcBef>
                <a:spcPts val="5"/>
              </a:spcBef>
            </a:pPr>
            <a:r>
              <a:rPr sz="1800">
                <a:solidFill>
                  <a:srgbClr val="FFFFFF"/>
                </a:solidFill>
                <a:latin typeface="Calibri"/>
                <a:cs typeface="Calibri"/>
              </a:rPr>
              <a:t>https://</a:t>
            </a:r>
            <a:r>
              <a:rPr sz="1800">
                <a:solidFill>
                  <a:srgbClr val="FFFFFF"/>
                </a:solidFill>
                <a:latin typeface="Calibri"/>
                <a:cs typeface="Calibri"/>
                <a:hlinkClick r:id="rId2"/>
              </a:rPr>
              <a:t>www.runa-</a:t>
            </a:r>
            <a:r>
              <a:rPr sz="1800" spc="-10">
                <a:solidFill>
                  <a:srgbClr val="FFFFFF"/>
                </a:solidFill>
                <a:latin typeface="Calibri"/>
                <a:cs typeface="Calibri"/>
                <a:hlinkClick r:id="rId2"/>
              </a:rPr>
              <a:t>yachtingnz.org.nz/</a:t>
            </a:r>
            <a:endParaRPr sz="1800">
              <a:latin typeface="Calibri"/>
              <a:cs typeface="Calibri"/>
            </a:endParaRPr>
          </a:p>
        </p:txBody>
      </p:sp>
      <p:pic>
        <p:nvPicPr>
          <p:cNvPr id="4" name="object 4"/>
          <p:cNvPicPr/>
          <p:nvPr/>
        </p:nvPicPr>
        <p:blipFill>
          <a:blip r:embed="rId3" cstate="print"/>
          <a:stretch>
            <a:fillRect/>
          </a:stretch>
        </p:blipFill>
        <p:spPr>
          <a:xfrm>
            <a:off x="10506075" y="4791075"/>
            <a:ext cx="1552575" cy="1524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4325" y="266700"/>
            <a:ext cx="1457325" cy="1762125"/>
          </a:xfrm>
          <a:prstGeom prst="rect">
            <a:avLst/>
          </a:prstGeom>
        </p:spPr>
      </p:pic>
      <p:pic>
        <p:nvPicPr>
          <p:cNvPr id="3" name="object 3"/>
          <p:cNvPicPr/>
          <p:nvPr/>
        </p:nvPicPr>
        <p:blipFill>
          <a:blip r:embed="rId3" cstate="print"/>
          <a:stretch>
            <a:fillRect/>
          </a:stretch>
        </p:blipFill>
        <p:spPr>
          <a:xfrm>
            <a:off x="11229975" y="5772148"/>
            <a:ext cx="914400" cy="1000125"/>
          </a:xfrm>
          <a:prstGeom prst="rect">
            <a:avLst/>
          </a:prstGeom>
        </p:spPr>
      </p:pic>
      <p:pic>
        <p:nvPicPr>
          <p:cNvPr id="4" name="object 4"/>
          <p:cNvPicPr/>
          <p:nvPr/>
        </p:nvPicPr>
        <p:blipFill>
          <a:blip r:embed="rId4" cstate="print"/>
          <a:stretch>
            <a:fillRect/>
          </a:stretch>
        </p:blipFill>
        <p:spPr>
          <a:xfrm>
            <a:off x="2066925" y="295275"/>
            <a:ext cx="8058150" cy="6276975"/>
          </a:xfrm>
          <a:prstGeom prst="rect">
            <a:avLst/>
          </a:prstGeom>
        </p:spPr>
      </p:pic>
    </p:spTree>
    <p:extLst>
      <p:ext uri="{BB962C8B-B14F-4D97-AF65-F5344CB8AC3E}">
        <p14:creationId xmlns:p14="http://schemas.microsoft.com/office/powerpoint/2010/main" val="177454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213BE5-EB61-906A-7AB9-028A4410FC17}"/>
              </a:ext>
            </a:extLst>
          </p:cNvPr>
          <p:cNvPicPr>
            <a:picLocks noChangeAspect="1"/>
          </p:cNvPicPr>
          <p:nvPr/>
        </p:nvPicPr>
        <p:blipFill>
          <a:blip r:embed="rId2">
            <a:extLst>
              <a:ext uri="{28A0092B-C50C-407E-A947-70E740481C1C}">
                <a14:useLocalDpi xmlns:a14="http://schemas.microsoft.com/office/drawing/2010/main" val="0"/>
              </a:ext>
            </a:extLst>
          </a:blip>
          <a:srcRect l="39512" t="928" r="11605" b="254"/>
          <a:stretch/>
        </p:blipFill>
        <p:spPr>
          <a:xfrm>
            <a:off x="0" y="0"/>
            <a:ext cx="5083600" cy="6858000"/>
          </a:xfrm>
          <a:prstGeom prst="rect">
            <a:avLst/>
          </a:prstGeom>
        </p:spPr>
      </p:pic>
      <p:sp>
        <p:nvSpPr>
          <p:cNvPr id="11" name="TextBox 10">
            <a:extLst>
              <a:ext uri="{FF2B5EF4-FFF2-40B4-BE49-F238E27FC236}">
                <a16:creationId xmlns:a16="http://schemas.microsoft.com/office/drawing/2014/main" id="{F8B94883-02E0-42CB-6FFC-EB00CF736198}"/>
              </a:ext>
            </a:extLst>
          </p:cNvPr>
          <p:cNvSpPr txBox="1"/>
          <p:nvPr/>
        </p:nvSpPr>
        <p:spPr>
          <a:xfrm>
            <a:off x="5443901" y="1476096"/>
            <a:ext cx="6278199" cy="1938992"/>
          </a:xfrm>
          <a:prstGeom prst="rect">
            <a:avLst/>
          </a:prstGeom>
          <a:noFill/>
        </p:spPr>
        <p:txBody>
          <a:bodyPr wrap="square" rtlCol="0">
            <a:spAutoFit/>
          </a:bodyPr>
          <a:lstStyle/>
          <a:p>
            <a:r>
              <a:rPr lang="en-NZ" sz="2000" noProof="0">
                <a:latin typeface="Barlow" panose="00000500000000000000" pitchFamily="2" charset="0"/>
              </a:rPr>
              <a:t>The vision is that clubs will establish NZL Blue Belt sites and use a consistent set of tools to monitor the impact of community efforts to restore marine ecosystems. By 2028 the aspiration is to have over 30 NZL Blue Belt sites in place, involving 40% of communities across the country. </a:t>
            </a:r>
          </a:p>
        </p:txBody>
      </p:sp>
      <p:sp>
        <p:nvSpPr>
          <p:cNvPr id="3" name="TextBox 2">
            <a:extLst>
              <a:ext uri="{FF2B5EF4-FFF2-40B4-BE49-F238E27FC236}">
                <a16:creationId xmlns:a16="http://schemas.microsoft.com/office/drawing/2014/main" id="{21F5FAFA-AD87-CAF1-D23A-C06ABDACC08D}"/>
              </a:ext>
            </a:extLst>
          </p:cNvPr>
          <p:cNvSpPr txBox="1"/>
          <p:nvPr/>
        </p:nvSpPr>
        <p:spPr>
          <a:xfrm>
            <a:off x="5373026" y="0"/>
            <a:ext cx="6567854" cy="1261884"/>
          </a:xfrm>
          <a:prstGeom prst="rect">
            <a:avLst/>
          </a:prstGeom>
          <a:noFill/>
        </p:spPr>
        <p:txBody>
          <a:bodyPr wrap="square" lIns="91440" tIns="45720" rIns="91440" bIns="45720" rtlCol="0" anchor="t">
            <a:spAutoFit/>
          </a:bodyPr>
          <a:lstStyle/>
          <a:p>
            <a:r>
              <a:rPr lang="en-NZ" sz="7600" err="1">
                <a:latin typeface="Barlow SemiBold"/>
              </a:rPr>
              <a:t>Moanamana</a:t>
            </a:r>
            <a:endParaRPr lang="en-NZ" sz="7600" noProof="0" err="1">
              <a:latin typeface="Barlow SemiBold" panose="00000700000000000000" pitchFamily="2" charset="0"/>
            </a:endParaRPr>
          </a:p>
        </p:txBody>
      </p:sp>
      <p:pic>
        <p:nvPicPr>
          <p:cNvPr id="2" name="Picture 1">
            <a:extLst>
              <a:ext uri="{FF2B5EF4-FFF2-40B4-BE49-F238E27FC236}">
                <a16:creationId xmlns:a16="http://schemas.microsoft.com/office/drawing/2014/main" id="{DDBAFC44-8DE0-F45D-57E1-8BF8556162B6}"/>
              </a:ext>
            </a:extLst>
          </p:cNvPr>
          <p:cNvPicPr>
            <a:picLocks noChangeAspect="1"/>
          </p:cNvPicPr>
          <p:nvPr/>
        </p:nvPicPr>
        <p:blipFill>
          <a:blip r:embed="rId3"/>
          <a:stretch>
            <a:fillRect/>
          </a:stretch>
        </p:blipFill>
        <p:spPr>
          <a:xfrm>
            <a:off x="5083448" y="4010921"/>
            <a:ext cx="7108552" cy="2847079"/>
          </a:xfrm>
          <a:prstGeom prst="rect">
            <a:avLst/>
          </a:prstGeom>
        </p:spPr>
      </p:pic>
      <p:sp>
        <p:nvSpPr>
          <p:cNvPr id="4" name="TextBox 3">
            <a:extLst>
              <a:ext uri="{FF2B5EF4-FFF2-40B4-BE49-F238E27FC236}">
                <a16:creationId xmlns:a16="http://schemas.microsoft.com/office/drawing/2014/main" id="{0AD05E5E-C8D6-002A-AF8B-CFE5E92A6984}"/>
              </a:ext>
            </a:extLst>
          </p:cNvPr>
          <p:cNvSpPr txBox="1"/>
          <p:nvPr/>
        </p:nvSpPr>
        <p:spPr>
          <a:xfrm>
            <a:off x="6167534" y="3833478"/>
            <a:ext cx="688009" cy="261610"/>
          </a:xfrm>
          <a:prstGeom prst="rect">
            <a:avLst/>
          </a:prstGeom>
          <a:noFill/>
        </p:spPr>
        <p:txBody>
          <a:bodyPr wrap="none" rtlCol="0">
            <a:spAutoFit/>
          </a:bodyPr>
          <a:lstStyle/>
          <a:p>
            <a:r>
              <a:rPr lang="en-NZ" sz="1100" noProof="0"/>
              <a:t>Establish</a:t>
            </a:r>
          </a:p>
        </p:txBody>
      </p:sp>
      <p:sp>
        <p:nvSpPr>
          <p:cNvPr id="5" name="TextBox 4">
            <a:extLst>
              <a:ext uri="{FF2B5EF4-FFF2-40B4-BE49-F238E27FC236}">
                <a16:creationId xmlns:a16="http://schemas.microsoft.com/office/drawing/2014/main" id="{FB57F5CC-25B4-2A47-EC6C-C3966BF78B2D}"/>
              </a:ext>
            </a:extLst>
          </p:cNvPr>
          <p:cNvSpPr txBox="1"/>
          <p:nvPr/>
        </p:nvSpPr>
        <p:spPr>
          <a:xfrm>
            <a:off x="8272677" y="3833478"/>
            <a:ext cx="603050" cy="261610"/>
          </a:xfrm>
          <a:prstGeom prst="rect">
            <a:avLst/>
          </a:prstGeom>
          <a:noFill/>
        </p:spPr>
        <p:txBody>
          <a:bodyPr wrap="none" rtlCol="0">
            <a:spAutoFit/>
          </a:bodyPr>
          <a:lstStyle/>
          <a:p>
            <a:r>
              <a:rPr lang="en-NZ" sz="1100" noProof="0"/>
              <a:t>Expand</a:t>
            </a:r>
          </a:p>
        </p:txBody>
      </p:sp>
      <p:sp>
        <p:nvSpPr>
          <p:cNvPr id="6" name="TextBox 5">
            <a:extLst>
              <a:ext uri="{FF2B5EF4-FFF2-40B4-BE49-F238E27FC236}">
                <a16:creationId xmlns:a16="http://schemas.microsoft.com/office/drawing/2014/main" id="{AABD9195-8FAD-28C9-0037-2700C46BF829}"/>
              </a:ext>
            </a:extLst>
          </p:cNvPr>
          <p:cNvSpPr txBox="1"/>
          <p:nvPr/>
        </p:nvSpPr>
        <p:spPr>
          <a:xfrm>
            <a:off x="10434734" y="3833478"/>
            <a:ext cx="583814" cy="261610"/>
          </a:xfrm>
          <a:prstGeom prst="rect">
            <a:avLst/>
          </a:prstGeom>
          <a:noFill/>
        </p:spPr>
        <p:txBody>
          <a:bodyPr wrap="none" rtlCol="0">
            <a:spAutoFit/>
          </a:bodyPr>
          <a:lstStyle/>
          <a:p>
            <a:r>
              <a:rPr lang="en-NZ" sz="1100" noProof="0"/>
              <a:t>Embed</a:t>
            </a:r>
          </a:p>
        </p:txBody>
      </p:sp>
      <p:sp>
        <p:nvSpPr>
          <p:cNvPr id="8" name="TextBox 7">
            <a:extLst>
              <a:ext uri="{FF2B5EF4-FFF2-40B4-BE49-F238E27FC236}">
                <a16:creationId xmlns:a16="http://schemas.microsoft.com/office/drawing/2014/main" id="{ED91CC93-39BF-FBCA-9DED-142961D5F127}"/>
              </a:ext>
            </a:extLst>
          </p:cNvPr>
          <p:cNvSpPr txBox="1"/>
          <p:nvPr/>
        </p:nvSpPr>
        <p:spPr>
          <a:xfrm rot="5400000">
            <a:off x="9499431" y="4059618"/>
            <a:ext cx="49189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Aptos"/>
              </a:rPr>
              <a:t> Copyright. RŪNĀ/Yachting New Zealand. All Rights Reserved. All images are copyrighted. For further information, please refer to </a:t>
            </a:r>
            <a:r>
              <a:rPr lang="en-US" sz="1000" i="1" u="sng">
                <a:solidFill>
                  <a:srgbClr val="0000FF"/>
                </a:solidFill>
                <a:latin typeface="Aptos"/>
                <a:hlinkClick r:id="rId4" tooltip="mailto:enquiries@sciencelearn.org.nz"/>
              </a:rPr>
              <a:t>enquiries@sciencelearn.org.nz</a:t>
            </a:r>
            <a:endParaRPr lang="en-US" sz="1000" i="1" u="sng">
              <a:solidFill>
                <a:srgbClr val="0000FF"/>
              </a:solidFill>
              <a:latin typeface="Aptos"/>
              <a:hlinkClick r:id="rId4"/>
            </a:endParaRPr>
          </a:p>
        </p:txBody>
      </p:sp>
      <p:pic>
        <p:nvPicPr>
          <p:cNvPr id="9" name="Picture 8" descr="A logo of a dolphin&#10;&#10;AI-generated content may be incorrect.">
            <a:extLst>
              <a:ext uri="{FF2B5EF4-FFF2-40B4-BE49-F238E27FC236}">
                <a16:creationId xmlns:a16="http://schemas.microsoft.com/office/drawing/2014/main" id="{B5125F48-AE08-59DB-9A12-D6CE39A8D3C4}"/>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17036" t="18932" r="15478" b="16505"/>
          <a:stretch/>
        </p:blipFill>
        <p:spPr>
          <a:xfrm>
            <a:off x="1426486" y="294868"/>
            <a:ext cx="2225579" cy="1187866"/>
          </a:xfrm>
          <a:prstGeom prst="rect">
            <a:avLst/>
          </a:prstGeom>
        </p:spPr>
      </p:pic>
    </p:spTree>
    <p:extLst>
      <p:ext uri="{BB962C8B-B14F-4D97-AF65-F5344CB8AC3E}">
        <p14:creationId xmlns:p14="http://schemas.microsoft.com/office/powerpoint/2010/main" val="215589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23F057-C041-EDDB-FA0C-B0AB3D75A265}"/>
              </a:ext>
            </a:extLst>
          </p:cNvPr>
          <p:cNvGrpSpPr/>
          <p:nvPr/>
        </p:nvGrpSpPr>
        <p:grpSpPr>
          <a:xfrm>
            <a:off x="220579" y="846695"/>
            <a:ext cx="12620536" cy="6410049"/>
            <a:chOff x="0" y="826642"/>
            <a:chExt cx="12620536" cy="6410049"/>
          </a:xfrm>
        </p:grpSpPr>
        <p:pic>
          <p:nvPicPr>
            <p:cNvPr id="7" name="Picture 6">
              <a:extLst>
                <a:ext uri="{FF2B5EF4-FFF2-40B4-BE49-F238E27FC236}">
                  <a16:creationId xmlns:a16="http://schemas.microsoft.com/office/drawing/2014/main" id="{303F0C54-4948-5B54-B16B-8FAE88EFC221}"/>
                </a:ext>
              </a:extLst>
            </p:cNvPr>
            <p:cNvPicPr>
              <a:picLocks noChangeAspect="1"/>
            </p:cNvPicPr>
            <p:nvPr/>
          </p:nvPicPr>
          <p:blipFill>
            <a:blip r:embed="rId2"/>
            <a:stretch>
              <a:fillRect/>
            </a:stretch>
          </p:blipFill>
          <p:spPr>
            <a:xfrm>
              <a:off x="0" y="826642"/>
              <a:ext cx="12192000" cy="6410049"/>
            </a:xfrm>
            <a:prstGeom prst="rect">
              <a:avLst/>
            </a:prstGeom>
          </p:spPr>
        </p:pic>
        <p:sp>
          <p:nvSpPr>
            <p:cNvPr id="8" name="Freeform: Shape 7">
              <a:extLst>
                <a:ext uri="{FF2B5EF4-FFF2-40B4-BE49-F238E27FC236}">
                  <a16:creationId xmlns:a16="http://schemas.microsoft.com/office/drawing/2014/main" id="{26C604A1-09E4-2AE6-52BB-8EE57D7AAD39}"/>
                </a:ext>
              </a:extLst>
            </p:cNvPr>
            <p:cNvSpPr/>
            <p:nvPr/>
          </p:nvSpPr>
          <p:spPr>
            <a:xfrm>
              <a:off x="7237057" y="3737610"/>
              <a:ext cx="311696" cy="209550"/>
            </a:xfrm>
            <a:custGeom>
              <a:avLst/>
              <a:gdLst>
                <a:gd name="connsiteX0" fmla="*/ 0 w 311696"/>
                <a:gd name="connsiteY0" fmla="*/ 209550 h 209550"/>
                <a:gd name="connsiteX1" fmla="*/ 9525 w 311696"/>
                <a:gd name="connsiteY1" fmla="*/ 205740 h 209550"/>
                <a:gd name="connsiteX2" fmla="*/ 20955 w 311696"/>
                <a:gd name="connsiteY2" fmla="*/ 198120 h 209550"/>
                <a:gd name="connsiteX3" fmla="*/ 26670 w 311696"/>
                <a:gd name="connsiteY3" fmla="*/ 196215 h 209550"/>
                <a:gd name="connsiteX4" fmla="*/ 32385 w 311696"/>
                <a:gd name="connsiteY4" fmla="*/ 192405 h 209550"/>
                <a:gd name="connsiteX5" fmla="*/ 53340 w 311696"/>
                <a:gd name="connsiteY5" fmla="*/ 188595 h 209550"/>
                <a:gd name="connsiteX6" fmla="*/ 64770 w 311696"/>
                <a:gd name="connsiteY6" fmla="*/ 184785 h 209550"/>
                <a:gd name="connsiteX7" fmla="*/ 74295 w 311696"/>
                <a:gd name="connsiteY7" fmla="*/ 182880 h 209550"/>
                <a:gd name="connsiteX8" fmla="*/ 99060 w 311696"/>
                <a:gd name="connsiteY8" fmla="*/ 177165 h 209550"/>
                <a:gd name="connsiteX9" fmla="*/ 106680 w 311696"/>
                <a:gd name="connsiteY9" fmla="*/ 173355 h 209550"/>
                <a:gd name="connsiteX10" fmla="*/ 123825 w 311696"/>
                <a:gd name="connsiteY10" fmla="*/ 167640 h 209550"/>
                <a:gd name="connsiteX11" fmla="*/ 133350 w 311696"/>
                <a:gd name="connsiteY11" fmla="*/ 161925 h 209550"/>
                <a:gd name="connsiteX12" fmla="*/ 158115 w 311696"/>
                <a:gd name="connsiteY12" fmla="*/ 154305 h 209550"/>
                <a:gd name="connsiteX13" fmla="*/ 163830 w 311696"/>
                <a:gd name="connsiteY13" fmla="*/ 150495 h 209550"/>
                <a:gd name="connsiteX14" fmla="*/ 169545 w 311696"/>
                <a:gd name="connsiteY14" fmla="*/ 148590 h 209550"/>
                <a:gd name="connsiteX15" fmla="*/ 186690 w 311696"/>
                <a:gd name="connsiteY15" fmla="*/ 140970 h 209550"/>
                <a:gd name="connsiteX16" fmla="*/ 198120 w 311696"/>
                <a:gd name="connsiteY16" fmla="*/ 133350 h 209550"/>
                <a:gd name="connsiteX17" fmla="*/ 217170 w 311696"/>
                <a:gd name="connsiteY17" fmla="*/ 129540 h 209550"/>
                <a:gd name="connsiteX18" fmla="*/ 234315 w 311696"/>
                <a:gd name="connsiteY18" fmla="*/ 123825 h 209550"/>
                <a:gd name="connsiteX19" fmla="*/ 249555 w 311696"/>
                <a:gd name="connsiteY19" fmla="*/ 114300 h 209550"/>
                <a:gd name="connsiteX20" fmla="*/ 257175 w 311696"/>
                <a:gd name="connsiteY20" fmla="*/ 106680 h 209550"/>
                <a:gd name="connsiteX21" fmla="*/ 268605 w 311696"/>
                <a:gd name="connsiteY21" fmla="*/ 100965 h 209550"/>
                <a:gd name="connsiteX22" fmla="*/ 276225 w 311696"/>
                <a:gd name="connsiteY22" fmla="*/ 93345 h 209550"/>
                <a:gd name="connsiteX23" fmla="*/ 280035 w 311696"/>
                <a:gd name="connsiteY23" fmla="*/ 87630 h 209550"/>
                <a:gd name="connsiteX24" fmla="*/ 291465 w 311696"/>
                <a:gd name="connsiteY24" fmla="*/ 81915 h 209550"/>
                <a:gd name="connsiteX25" fmla="*/ 300990 w 311696"/>
                <a:gd name="connsiteY25" fmla="*/ 66675 h 209550"/>
                <a:gd name="connsiteX26" fmla="*/ 302895 w 311696"/>
                <a:gd name="connsiteY26" fmla="*/ 59055 h 209550"/>
                <a:gd name="connsiteX27" fmla="*/ 306705 w 311696"/>
                <a:gd name="connsiteY27" fmla="*/ 51435 h 209550"/>
                <a:gd name="connsiteX28" fmla="*/ 308610 w 311696"/>
                <a:gd name="connsiteY28" fmla="*/ 38100 h 209550"/>
                <a:gd name="connsiteX29" fmla="*/ 308610 w 311696"/>
                <a:gd name="connsiteY29" fmla="*/ 11430 h 209550"/>
                <a:gd name="connsiteX30" fmla="*/ 300990 w 311696"/>
                <a:gd name="connsiteY30" fmla="*/ 7620 h 209550"/>
                <a:gd name="connsiteX31" fmla="*/ 291465 w 311696"/>
                <a:gd name="connsiteY31"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1696" h="209550">
                  <a:moveTo>
                    <a:pt x="0" y="209550"/>
                  </a:moveTo>
                  <a:cubicBezTo>
                    <a:pt x="3175" y="208280"/>
                    <a:pt x="6523" y="207377"/>
                    <a:pt x="9525" y="205740"/>
                  </a:cubicBezTo>
                  <a:cubicBezTo>
                    <a:pt x="13545" y="203547"/>
                    <a:pt x="16611" y="199568"/>
                    <a:pt x="20955" y="198120"/>
                  </a:cubicBezTo>
                  <a:cubicBezTo>
                    <a:pt x="22860" y="197485"/>
                    <a:pt x="24874" y="197113"/>
                    <a:pt x="26670" y="196215"/>
                  </a:cubicBezTo>
                  <a:cubicBezTo>
                    <a:pt x="28718" y="195191"/>
                    <a:pt x="30337" y="193429"/>
                    <a:pt x="32385" y="192405"/>
                  </a:cubicBezTo>
                  <a:cubicBezTo>
                    <a:pt x="38258" y="189468"/>
                    <a:pt x="48087" y="189252"/>
                    <a:pt x="53340" y="188595"/>
                  </a:cubicBezTo>
                  <a:cubicBezTo>
                    <a:pt x="57150" y="187325"/>
                    <a:pt x="60832" y="185573"/>
                    <a:pt x="64770" y="184785"/>
                  </a:cubicBezTo>
                  <a:lnTo>
                    <a:pt x="74295" y="182880"/>
                  </a:lnTo>
                  <a:cubicBezTo>
                    <a:pt x="85512" y="180840"/>
                    <a:pt x="87723" y="181288"/>
                    <a:pt x="99060" y="177165"/>
                  </a:cubicBezTo>
                  <a:cubicBezTo>
                    <a:pt x="101729" y="176195"/>
                    <a:pt x="104021" y="174352"/>
                    <a:pt x="106680" y="173355"/>
                  </a:cubicBezTo>
                  <a:cubicBezTo>
                    <a:pt x="121232" y="167898"/>
                    <a:pt x="107148" y="175978"/>
                    <a:pt x="123825" y="167640"/>
                  </a:cubicBezTo>
                  <a:cubicBezTo>
                    <a:pt x="127137" y="165984"/>
                    <a:pt x="129979" y="163457"/>
                    <a:pt x="133350" y="161925"/>
                  </a:cubicBezTo>
                  <a:cubicBezTo>
                    <a:pt x="137811" y="159897"/>
                    <a:pt x="153989" y="155484"/>
                    <a:pt x="158115" y="154305"/>
                  </a:cubicBezTo>
                  <a:cubicBezTo>
                    <a:pt x="160020" y="153035"/>
                    <a:pt x="161782" y="151519"/>
                    <a:pt x="163830" y="150495"/>
                  </a:cubicBezTo>
                  <a:cubicBezTo>
                    <a:pt x="165626" y="149597"/>
                    <a:pt x="167802" y="149586"/>
                    <a:pt x="169545" y="148590"/>
                  </a:cubicBezTo>
                  <a:cubicBezTo>
                    <a:pt x="184664" y="139951"/>
                    <a:pt x="169046" y="144499"/>
                    <a:pt x="186690" y="140970"/>
                  </a:cubicBezTo>
                  <a:cubicBezTo>
                    <a:pt x="190500" y="138430"/>
                    <a:pt x="194024" y="135398"/>
                    <a:pt x="198120" y="133350"/>
                  </a:cubicBezTo>
                  <a:cubicBezTo>
                    <a:pt x="201070" y="131875"/>
                    <a:pt x="215575" y="129859"/>
                    <a:pt x="217170" y="129540"/>
                  </a:cubicBezTo>
                  <a:cubicBezTo>
                    <a:pt x="222747" y="128425"/>
                    <a:pt x="229360" y="126493"/>
                    <a:pt x="234315" y="123825"/>
                  </a:cubicBezTo>
                  <a:cubicBezTo>
                    <a:pt x="239590" y="120985"/>
                    <a:pt x="245319" y="118536"/>
                    <a:pt x="249555" y="114300"/>
                  </a:cubicBezTo>
                  <a:cubicBezTo>
                    <a:pt x="252095" y="111760"/>
                    <a:pt x="254252" y="108768"/>
                    <a:pt x="257175" y="106680"/>
                  </a:cubicBezTo>
                  <a:cubicBezTo>
                    <a:pt x="277457" y="92193"/>
                    <a:pt x="247087" y="119409"/>
                    <a:pt x="268605" y="100965"/>
                  </a:cubicBezTo>
                  <a:cubicBezTo>
                    <a:pt x="271332" y="98627"/>
                    <a:pt x="273887" y="96072"/>
                    <a:pt x="276225" y="93345"/>
                  </a:cubicBezTo>
                  <a:cubicBezTo>
                    <a:pt x="277715" y="91607"/>
                    <a:pt x="278416" y="89249"/>
                    <a:pt x="280035" y="87630"/>
                  </a:cubicBezTo>
                  <a:cubicBezTo>
                    <a:pt x="283728" y="83937"/>
                    <a:pt x="286817" y="83464"/>
                    <a:pt x="291465" y="81915"/>
                  </a:cubicBezTo>
                  <a:cubicBezTo>
                    <a:pt x="294014" y="78092"/>
                    <a:pt x="299458" y="70121"/>
                    <a:pt x="300990" y="66675"/>
                  </a:cubicBezTo>
                  <a:cubicBezTo>
                    <a:pt x="302053" y="64282"/>
                    <a:pt x="301976" y="61506"/>
                    <a:pt x="302895" y="59055"/>
                  </a:cubicBezTo>
                  <a:cubicBezTo>
                    <a:pt x="303892" y="56396"/>
                    <a:pt x="305435" y="53975"/>
                    <a:pt x="306705" y="51435"/>
                  </a:cubicBezTo>
                  <a:cubicBezTo>
                    <a:pt x="307340" y="46990"/>
                    <a:pt x="307807" y="42518"/>
                    <a:pt x="308610" y="38100"/>
                  </a:cubicBezTo>
                  <a:cubicBezTo>
                    <a:pt x="310552" y="27416"/>
                    <a:pt x="314457" y="25462"/>
                    <a:pt x="308610" y="11430"/>
                  </a:cubicBezTo>
                  <a:cubicBezTo>
                    <a:pt x="307518" y="8809"/>
                    <a:pt x="303530" y="8890"/>
                    <a:pt x="300990" y="7620"/>
                  </a:cubicBezTo>
                  <a:cubicBezTo>
                    <a:pt x="296066" y="234"/>
                    <a:pt x="299352" y="2629"/>
                    <a:pt x="291465" y="0"/>
                  </a:cubicBezTo>
                </a:path>
              </a:pathLst>
            </a:custGeom>
            <a:noFill/>
            <a:ln w="127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grpSp>
          <p:nvGrpSpPr>
            <p:cNvPr id="27" name="Group 26">
              <a:extLst>
                <a:ext uri="{FF2B5EF4-FFF2-40B4-BE49-F238E27FC236}">
                  <a16:creationId xmlns:a16="http://schemas.microsoft.com/office/drawing/2014/main" id="{80DC81D8-4644-913D-3FEE-9A77C8FD1112}"/>
                </a:ext>
              </a:extLst>
            </p:cNvPr>
            <p:cNvGrpSpPr/>
            <p:nvPr/>
          </p:nvGrpSpPr>
          <p:grpSpPr>
            <a:xfrm>
              <a:off x="1720392" y="3947160"/>
              <a:ext cx="3412503" cy="813376"/>
              <a:chOff x="1720392" y="3947160"/>
              <a:chExt cx="3412503" cy="813376"/>
            </a:xfrm>
          </p:grpSpPr>
          <p:cxnSp>
            <p:nvCxnSpPr>
              <p:cNvPr id="19" name="Straight Connector 18">
                <a:extLst>
                  <a:ext uri="{FF2B5EF4-FFF2-40B4-BE49-F238E27FC236}">
                    <a16:creationId xmlns:a16="http://schemas.microsoft.com/office/drawing/2014/main" id="{ECD7EBF7-AC15-DD8B-ADC3-C06781E73AB1}"/>
                  </a:ext>
                </a:extLst>
              </p:cNvPr>
              <p:cNvCxnSpPr>
                <a:cxnSpLocks/>
              </p:cNvCxnSpPr>
              <p:nvPr/>
            </p:nvCxnSpPr>
            <p:spPr>
              <a:xfrm flipH="1">
                <a:off x="1720392" y="3947160"/>
                <a:ext cx="1315039" cy="530572"/>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6987F4-E78E-3ED1-6BFD-A3CEEEC8BC44}"/>
                  </a:ext>
                </a:extLst>
              </p:cNvPr>
              <p:cNvCxnSpPr>
                <a:cxnSpLocks/>
              </p:cNvCxnSpPr>
              <p:nvPr/>
            </p:nvCxnSpPr>
            <p:spPr>
              <a:xfrm>
                <a:off x="1727060" y="4477732"/>
                <a:ext cx="2439586" cy="27809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D8CC87-DCA2-C922-4D7C-0FF3FDCD078F}"/>
                  </a:ext>
                </a:extLst>
              </p:cNvPr>
              <p:cNvCxnSpPr>
                <a:cxnSpLocks/>
              </p:cNvCxnSpPr>
              <p:nvPr/>
            </p:nvCxnSpPr>
            <p:spPr>
              <a:xfrm flipV="1">
                <a:off x="4166647" y="4232635"/>
                <a:ext cx="966248" cy="527901"/>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E43CFB6-7F67-6958-3331-A8C835064FE5}"/>
                </a:ext>
              </a:extLst>
            </p:cNvPr>
            <p:cNvSpPr txBox="1"/>
            <p:nvPr/>
          </p:nvSpPr>
          <p:spPr>
            <a:xfrm>
              <a:off x="8006080" y="3105834"/>
              <a:ext cx="4614456" cy="646331"/>
            </a:xfrm>
            <a:prstGeom prst="rect">
              <a:avLst/>
            </a:prstGeom>
            <a:noFill/>
          </p:spPr>
          <p:txBody>
            <a:bodyPr wrap="square" rtlCol="0">
              <a:spAutoFit/>
            </a:bodyPr>
            <a:lstStyle/>
            <a:p>
              <a:r>
                <a:rPr lang="en-NZ" noProof="0">
                  <a:latin typeface="Barlow" panose="00000500000000000000" pitchFamily="2" charset="0"/>
                </a:rPr>
                <a:t>Worser Bay </a:t>
              </a:r>
            </a:p>
            <a:p>
              <a:r>
                <a:rPr lang="en-NZ" noProof="0">
                  <a:latin typeface="Barlow" panose="00000500000000000000" pitchFamily="2" charset="0"/>
                </a:rPr>
                <a:t>NZL Blue Belt Site</a:t>
              </a:r>
            </a:p>
          </p:txBody>
        </p:sp>
        <p:cxnSp>
          <p:nvCxnSpPr>
            <p:cNvPr id="30" name="Straight Arrow Connector 29">
              <a:extLst>
                <a:ext uri="{FF2B5EF4-FFF2-40B4-BE49-F238E27FC236}">
                  <a16:creationId xmlns:a16="http://schemas.microsoft.com/office/drawing/2014/main" id="{DB34B49E-71FA-990A-6991-7A9DDEE56441}"/>
                </a:ext>
              </a:extLst>
            </p:cNvPr>
            <p:cNvCxnSpPr>
              <a:cxnSpLocks/>
            </p:cNvCxnSpPr>
            <p:nvPr/>
          </p:nvCxnSpPr>
          <p:spPr>
            <a:xfrm flipH="1">
              <a:off x="7640320" y="3633912"/>
              <a:ext cx="365760" cy="118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C059F77-041E-987A-7B00-ADEE1D310235}"/>
                </a:ext>
              </a:extLst>
            </p:cNvPr>
            <p:cNvSpPr/>
            <p:nvPr/>
          </p:nvSpPr>
          <p:spPr>
            <a:xfrm>
              <a:off x="7195382" y="3757505"/>
              <a:ext cx="353371" cy="193334"/>
            </a:xfrm>
            <a:custGeom>
              <a:avLst/>
              <a:gdLst>
                <a:gd name="connsiteX0" fmla="*/ 37837 w 353371"/>
                <a:gd name="connsiteY0" fmla="*/ 193334 h 193334"/>
                <a:gd name="connsiteX1" fmla="*/ 22072 w 353371"/>
                <a:gd name="connsiteY1" fmla="*/ 187027 h 193334"/>
                <a:gd name="connsiteX2" fmla="*/ 3153 w 353371"/>
                <a:gd name="connsiteY2" fmla="*/ 168109 h 193334"/>
                <a:gd name="connsiteX3" fmla="*/ 0 w 353371"/>
                <a:gd name="connsiteY3" fmla="*/ 158649 h 193334"/>
                <a:gd name="connsiteX4" fmla="*/ 15766 w 353371"/>
                <a:gd name="connsiteY4" fmla="*/ 120812 h 193334"/>
                <a:gd name="connsiteX5" fmla="*/ 37837 w 353371"/>
                <a:gd name="connsiteY5" fmla="*/ 92434 h 193334"/>
                <a:gd name="connsiteX6" fmla="*/ 50450 w 353371"/>
                <a:gd name="connsiteY6" fmla="*/ 89281 h 193334"/>
                <a:gd name="connsiteX7" fmla="*/ 66215 w 353371"/>
                <a:gd name="connsiteY7" fmla="*/ 86128 h 193334"/>
                <a:gd name="connsiteX8" fmla="*/ 94593 w 353371"/>
                <a:gd name="connsiteY8" fmla="*/ 79822 h 193334"/>
                <a:gd name="connsiteX9" fmla="*/ 151349 w 353371"/>
                <a:gd name="connsiteY9" fmla="*/ 76669 h 193334"/>
                <a:gd name="connsiteX10" fmla="*/ 179727 w 353371"/>
                <a:gd name="connsiteY10" fmla="*/ 54597 h 193334"/>
                <a:gd name="connsiteX11" fmla="*/ 192339 w 353371"/>
                <a:gd name="connsiteY11" fmla="*/ 45138 h 193334"/>
                <a:gd name="connsiteX12" fmla="*/ 204952 w 353371"/>
                <a:gd name="connsiteY12" fmla="*/ 32525 h 193334"/>
                <a:gd name="connsiteX13" fmla="*/ 214411 w 353371"/>
                <a:gd name="connsiteY13" fmla="*/ 29372 h 193334"/>
                <a:gd name="connsiteX14" fmla="*/ 227024 w 353371"/>
                <a:gd name="connsiteY14" fmla="*/ 23066 h 193334"/>
                <a:gd name="connsiteX15" fmla="*/ 245942 w 353371"/>
                <a:gd name="connsiteY15" fmla="*/ 19913 h 193334"/>
                <a:gd name="connsiteX16" fmla="*/ 261708 w 353371"/>
                <a:gd name="connsiteY16" fmla="*/ 16760 h 193334"/>
                <a:gd name="connsiteX17" fmla="*/ 271167 w 353371"/>
                <a:gd name="connsiteY17" fmla="*/ 10454 h 193334"/>
                <a:gd name="connsiteX18" fmla="*/ 283779 w 353371"/>
                <a:gd name="connsiteY18" fmla="*/ 7301 h 193334"/>
                <a:gd name="connsiteX19" fmla="*/ 343688 w 353371"/>
                <a:gd name="connsiteY19" fmla="*/ 4147 h 193334"/>
                <a:gd name="connsiteX20" fmla="*/ 353148 w 353371"/>
                <a:gd name="connsiteY20" fmla="*/ 994 h 193334"/>
                <a:gd name="connsiteX21" fmla="*/ 343688 w 353371"/>
                <a:gd name="connsiteY21" fmla="*/ 48291 h 193334"/>
                <a:gd name="connsiteX22" fmla="*/ 340535 w 353371"/>
                <a:gd name="connsiteY22" fmla="*/ 60903 h 193334"/>
                <a:gd name="connsiteX23" fmla="*/ 312157 w 353371"/>
                <a:gd name="connsiteY23" fmla="*/ 76669 h 193334"/>
                <a:gd name="connsiteX24" fmla="*/ 290086 w 353371"/>
                <a:gd name="connsiteY24" fmla="*/ 92434 h 193334"/>
                <a:gd name="connsiteX25" fmla="*/ 274320 w 353371"/>
                <a:gd name="connsiteY25" fmla="*/ 108200 h 193334"/>
                <a:gd name="connsiteX26" fmla="*/ 268014 w 353371"/>
                <a:gd name="connsiteY26" fmla="*/ 117659 h 193334"/>
                <a:gd name="connsiteX27" fmla="*/ 255401 w 353371"/>
                <a:gd name="connsiteY27" fmla="*/ 120812 h 193334"/>
                <a:gd name="connsiteX28" fmla="*/ 227024 w 353371"/>
                <a:gd name="connsiteY28" fmla="*/ 123965 h 193334"/>
                <a:gd name="connsiteX29" fmla="*/ 198646 w 353371"/>
                <a:gd name="connsiteY29" fmla="*/ 130272 h 193334"/>
                <a:gd name="connsiteX30" fmla="*/ 154502 w 353371"/>
                <a:gd name="connsiteY30" fmla="*/ 149190 h 193334"/>
                <a:gd name="connsiteX31" fmla="*/ 126124 w 353371"/>
                <a:gd name="connsiteY31" fmla="*/ 164956 h 193334"/>
                <a:gd name="connsiteX32" fmla="*/ 116665 w 353371"/>
                <a:gd name="connsiteY32" fmla="*/ 168109 h 193334"/>
                <a:gd name="connsiteX33" fmla="*/ 78828 w 353371"/>
                <a:gd name="connsiteY33" fmla="*/ 174415 h 193334"/>
                <a:gd name="connsiteX34" fmla="*/ 69368 w 353371"/>
                <a:gd name="connsiteY34" fmla="*/ 177568 h 193334"/>
                <a:gd name="connsiteX35" fmla="*/ 47297 w 353371"/>
                <a:gd name="connsiteY35" fmla="*/ 187027 h 193334"/>
                <a:gd name="connsiteX36" fmla="*/ 37837 w 353371"/>
                <a:gd name="connsiteY36" fmla="*/ 193334 h 1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371" h="193334">
                  <a:moveTo>
                    <a:pt x="37837" y="193334"/>
                  </a:moveTo>
                  <a:cubicBezTo>
                    <a:pt x="33633" y="193334"/>
                    <a:pt x="26649" y="190356"/>
                    <a:pt x="22072" y="187027"/>
                  </a:cubicBezTo>
                  <a:cubicBezTo>
                    <a:pt x="14860" y="181781"/>
                    <a:pt x="3153" y="168109"/>
                    <a:pt x="3153" y="168109"/>
                  </a:cubicBezTo>
                  <a:cubicBezTo>
                    <a:pt x="2102" y="164956"/>
                    <a:pt x="0" y="161973"/>
                    <a:pt x="0" y="158649"/>
                  </a:cubicBezTo>
                  <a:cubicBezTo>
                    <a:pt x="0" y="134237"/>
                    <a:pt x="4822" y="142700"/>
                    <a:pt x="15766" y="120812"/>
                  </a:cubicBezTo>
                  <a:cubicBezTo>
                    <a:pt x="20221" y="111901"/>
                    <a:pt x="26930" y="95161"/>
                    <a:pt x="37837" y="92434"/>
                  </a:cubicBezTo>
                  <a:cubicBezTo>
                    <a:pt x="42041" y="91383"/>
                    <a:pt x="46219" y="90221"/>
                    <a:pt x="50450" y="89281"/>
                  </a:cubicBezTo>
                  <a:cubicBezTo>
                    <a:pt x="55681" y="88118"/>
                    <a:pt x="61016" y="87428"/>
                    <a:pt x="66215" y="86128"/>
                  </a:cubicBezTo>
                  <a:cubicBezTo>
                    <a:pt x="83730" y="81749"/>
                    <a:pt x="68569" y="81991"/>
                    <a:pt x="94593" y="79822"/>
                  </a:cubicBezTo>
                  <a:cubicBezTo>
                    <a:pt x="113475" y="78249"/>
                    <a:pt x="132430" y="77720"/>
                    <a:pt x="151349" y="76669"/>
                  </a:cubicBezTo>
                  <a:cubicBezTo>
                    <a:pt x="180154" y="59385"/>
                    <a:pt x="155078" y="76165"/>
                    <a:pt x="179727" y="54597"/>
                  </a:cubicBezTo>
                  <a:cubicBezTo>
                    <a:pt x="183682" y="51137"/>
                    <a:pt x="188384" y="48598"/>
                    <a:pt x="192339" y="45138"/>
                  </a:cubicBezTo>
                  <a:cubicBezTo>
                    <a:pt x="196814" y="41223"/>
                    <a:pt x="199311" y="34405"/>
                    <a:pt x="204952" y="32525"/>
                  </a:cubicBezTo>
                  <a:cubicBezTo>
                    <a:pt x="208105" y="31474"/>
                    <a:pt x="211356" y="30681"/>
                    <a:pt x="214411" y="29372"/>
                  </a:cubicBezTo>
                  <a:cubicBezTo>
                    <a:pt x="218731" y="27520"/>
                    <a:pt x="222522" y="24417"/>
                    <a:pt x="227024" y="23066"/>
                  </a:cubicBezTo>
                  <a:cubicBezTo>
                    <a:pt x="233147" y="21229"/>
                    <a:pt x="239652" y="21057"/>
                    <a:pt x="245942" y="19913"/>
                  </a:cubicBezTo>
                  <a:cubicBezTo>
                    <a:pt x="251215" y="18954"/>
                    <a:pt x="256453" y="17811"/>
                    <a:pt x="261708" y="16760"/>
                  </a:cubicBezTo>
                  <a:cubicBezTo>
                    <a:pt x="264861" y="14658"/>
                    <a:pt x="267684" y="11947"/>
                    <a:pt x="271167" y="10454"/>
                  </a:cubicBezTo>
                  <a:cubicBezTo>
                    <a:pt x="275150" y="8747"/>
                    <a:pt x="279462" y="7676"/>
                    <a:pt x="283779" y="7301"/>
                  </a:cubicBezTo>
                  <a:cubicBezTo>
                    <a:pt x="303701" y="5568"/>
                    <a:pt x="323718" y="5198"/>
                    <a:pt x="343688" y="4147"/>
                  </a:cubicBezTo>
                  <a:cubicBezTo>
                    <a:pt x="346841" y="3096"/>
                    <a:pt x="352097" y="-2159"/>
                    <a:pt x="353148" y="994"/>
                  </a:cubicBezTo>
                  <a:cubicBezTo>
                    <a:pt x="355025" y="6625"/>
                    <a:pt x="344502" y="45035"/>
                    <a:pt x="343688" y="48291"/>
                  </a:cubicBezTo>
                  <a:cubicBezTo>
                    <a:pt x="342637" y="52495"/>
                    <a:pt x="344141" y="58499"/>
                    <a:pt x="340535" y="60903"/>
                  </a:cubicBezTo>
                  <a:cubicBezTo>
                    <a:pt x="318851" y="75360"/>
                    <a:pt x="328807" y="71120"/>
                    <a:pt x="312157" y="76669"/>
                  </a:cubicBezTo>
                  <a:cubicBezTo>
                    <a:pt x="306786" y="80250"/>
                    <a:pt x="293997" y="88523"/>
                    <a:pt x="290086" y="92434"/>
                  </a:cubicBezTo>
                  <a:cubicBezTo>
                    <a:pt x="269065" y="113455"/>
                    <a:pt x="299542" y="91385"/>
                    <a:pt x="274320" y="108200"/>
                  </a:cubicBezTo>
                  <a:cubicBezTo>
                    <a:pt x="272218" y="111353"/>
                    <a:pt x="271167" y="115557"/>
                    <a:pt x="268014" y="117659"/>
                  </a:cubicBezTo>
                  <a:cubicBezTo>
                    <a:pt x="264408" y="120063"/>
                    <a:pt x="259684" y="120153"/>
                    <a:pt x="255401" y="120812"/>
                  </a:cubicBezTo>
                  <a:cubicBezTo>
                    <a:pt x="245994" y="122259"/>
                    <a:pt x="236446" y="122619"/>
                    <a:pt x="227024" y="123965"/>
                  </a:cubicBezTo>
                  <a:cubicBezTo>
                    <a:pt x="217674" y="125301"/>
                    <a:pt x="207834" y="127974"/>
                    <a:pt x="198646" y="130272"/>
                  </a:cubicBezTo>
                  <a:cubicBezTo>
                    <a:pt x="176725" y="144885"/>
                    <a:pt x="199971" y="130468"/>
                    <a:pt x="154502" y="149190"/>
                  </a:cubicBezTo>
                  <a:cubicBezTo>
                    <a:pt x="100659" y="171360"/>
                    <a:pt x="158402" y="148816"/>
                    <a:pt x="126124" y="164956"/>
                  </a:cubicBezTo>
                  <a:cubicBezTo>
                    <a:pt x="123151" y="166442"/>
                    <a:pt x="119889" y="167303"/>
                    <a:pt x="116665" y="168109"/>
                  </a:cubicBezTo>
                  <a:cubicBezTo>
                    <a:pt x="104371" y="171182"/>
                    <a:pt x="91284" y="172636"/>
                    <a:pt x="78828" y="174415"/>
                  </a:cubicBezTo>
                  <a:cubicBezTo>
                    <a:pt x="75675" y="175466"/>
                    <a:pt x="72423" y="176259"/>
                    <a:pt x="69368" y="177568"/>
                  </a:cubicBezTo>
                  <a:cubicBezTo>
                    <a:pt x="52545" y="184778"/>
                    <a:pt x="62091" y="182800"/>
                    <a:pt x="47297" y="187027"/>
                  </a:cubicBezTo>
                  <a:cubicBezTo>
                    <a:pt x="43130" y="188218"/>
                    <a:pt x="42041" y="193334"/>
                    <a:pt x="37837" y="193334"/>
                  </a:cubicBezTo>
                  <a:close/>
                </a:path>
              </a:pathLst>
            </a:custGeom>
            <a:solidFill>
              <a:srgbClr val="799AD5">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noProof="0"/>
            </a:p>
          </p:txBody>
        </p:sp>
      </p:grpSp>
      <p:pic>
        <p:nvPicPr>
          <p:cNvPr id="12" name="Picture 11">
            <a:extLst>
              <a:ext uri="{FF2B5EF4-FFF2-40B4-BE49-F238E27FC236}">
                <a16:creationId xmlns:a16="http://schemas.microsoft.com/office/drawing/2014/main" id="{13CFD8F8-5AE0-71E1-1F90-53A668ECA018}"/>
              </a:ext>
            </a:extLst>
          </p:cNvPr>
          <p:cNvPicPr>
            <a:picLocks noChangeAspect="1"/>
          </p:cNvPicPr>
          <p:nvPr/>
        </p:nvPicPr>
        <p:blipFill>
          <a:blip r:embed="rId3"/>
          <a:stretch>
            <a:fillRect/>
          </a:stretch>
        </p:blipFill>
        <p:spPr>
          <a:xfrm>
            <a:off x="0" y="0"/>
            <a:ext cx="12192000" cy="948898"/>
          </a:xfrm>
          <a:prstGeom prst="rect">
            <a:avLst/>
          </a:prstGeom>
        </p:spPr>
      </p:pic>
      <p:sp>
        <p:nvSpPr>
          <p:cNvPr id="13" name="Rectangle 12">
            <a:extLst>
              <a:ext uri="{FF2B5EF4-FFF2-40B4-BE49-F238E27FC236}">
                <a16:creationId xmlns:a16="http://schemas.microsoft.com/office/drawing/2014/main" id="{8E648FEF-F98C-3515-0C35-B8C9E7513D25}"/>
              </a:ext>
            </a:extLst>
          </p:cNvPr>
          <p:cNvSpPr/>
          <p:nvPr/>
        </p:nvSpPr>
        <p:spPr>
          <a:xfrm>
            <a:off x="1" y="0"/>
            <a:ext cx="2061712" cy="948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4" name="Picture 13">
            <a:extLst>
              <a:ext uri="{FF2B5EF4-FFF2-40B4-BE49-F238E27FC236}">
                <a16:creationId xmlns:a16="http://schemas.microsoft.com/office/drawing/2014/main" id="{728B4808-F89F-3A75-CC1B-BE9EEBFDA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2" y="225931"/>
            <a:ext cx="1836000" cy="407542"/>
          </a:xfrm>
          <a:prstGeom prst="rect">
            <a:avLst/>
          </a:prstGeom>
        </p:spPr>
      </p:pic>
      <p:sp>
        <p:nvSpPr>
          <p:cNvPr id="15" name="TextBox 14">
            <a:extLst>
              <a:ext uri="{FF2B5EF4-FFF2-40B4-BE49-F238E27FC236}">
                <a16:creationId xmlns:a16="http://schemas.microsoft.com/office/drawing/2014/main" id="{7650FFBB-DD1E-BE65-FD28-EF7B65652BE6}"/>
              </a:ext>
            </a:extLst>
          </p:cNvPr>
          <p:cNvSpPr txBox="1"/>
          <p:nvPr/>
        </p:nvSpPr>
        <p:spPr>
          <a:xfrm>
            <a:off x="1648082" y="14203"/>
            <a:ext cx="8895835" cy="830997"/>
          </a:xfrm>
          <a:prstGeom prst="rect">
            <a:avLst/>
          </a:prstGeom>
          <a:noFill/>
        </p:spPr>
        <p:txBody>
          <a:bodyPr wrap="square">
            <a:spAutoFit/>
          </a:bodyPr>
          <a:lstStyle/>
          <a:p>
            <a:pPr algn="ctr"/>
            <a:r>
              <a:rPr lang="en-NZ" sz="4800" b="1" spc="600" noProof="0">
                <a:solidFill>
                  <a:schemeClr val="bg1">
                    <a:lumMod val="95000"/>
                  </a:schemeClr>
                </a:solidFill>
              </a:rPr>
              <a:t>NZL BLUE BELT SITE</a:t>
            </a:r>
          </a:p>
        </p:txBody>
      </p:sp>
      <p:sp>
        <p:nvSpPr>
          <p:cNvPr id="16" name="Rectangle 15">
            <a:extLst>
              <a:ext uri="{FF2B5EF4-FFF2-40B4-BE49-F238E27FC236}">
                <a16:creationId xmlns:a16="http://schemas.microsoft.com/office/drawing/2014/main" id="{C32996D1-9D1D-248C-00A3-C7C7B6869988}"/>
              </a:ext>
            </a:extLst>
          </p:cNvPr>
          <p:cNvSpPr/>
          <p:nvPr/>
        </p:nvSpPr>
        <p:spPr>
          <a:xfrm>
            <a:off x="10125974" y="0"/>
            <a:ext cx="2061712" cy="94889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800" noProof="0"/>
          </a:p>
        </p:txBody>
      </p:sp>
      <p:pic>
        <p:nvPicPr>
          <p:cNvPr id="17" name="Picture 16">
            <a:extLst>
              <a:ext uri="{FF2B5EF4-FFF2-40B4-BE49-F238E27FC236}">
                <a16:creationId xmlns:a16="http://schemas.microsoft.com/office/drawing/2014/main" id="{8A695F7D-3144-5332-1528-0E5B7EDB1B52}"/>
              </a:ext>
            </a:extLst>
          </p:cNvPr>
          <p:cNvPicPr>
            <a:picLocks noChangeAspect="1"/>
          </p:cNvPicPr>
          <p:nvPr/>
        </p:nvPicPr>
        <p:blipFill>
          <a:blip r:embed="rId5"/>
          <a:stretch>
            <a:fillRect/>
          </a:stretch>
        </p:blipFill>
        <p:spPr>
          <a:xfrm>
            <a:off x="10449874" y="152173"/>
            <a:ext cx="1368000" cy="555059"/>
          </a:xfrm>
          <a:prstGeom prst="rect">
            <a:avLst/>
          </a:prstGeom>
        </p:spPr>
      </p:pic>
      <p:sp>
        <p:nvSpPr>
          <p:cNvPr id="3" name="TextBox 2">
            <a:extLst>
              <a:ext uri="{FF2B5EF4-FFF2-40B4-BE49-F238E27FC236}">
                <a16:creationId xmlns:a16="http://schemas.microsoft.com/office/drawing/2014/main" id="{E04375CC-308C-9D73-256F-BA4CD2ADE3EA}"/>
              </a:ext>
            </a:extLst>
          </p:cNvPr>
          <p:cNvSpPr txBox="1"/>
          <p:nvPr/>
        </p:nvSpPr>
        <p:spPr>
          <a:xfrm>
            <a:off x="222584" y="6794834"/>
            <a:ext cx="72349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Aptos"/>
              </a:rPr>
              <a:t>© Copyright. RŪNĀ/Yachting New Zealand. All Rights Reserved </a:t>
            </a:r>
          </a:p>
          <a:p>
            <a:r>
              <a:rPr lang="en-US" sz="1000" i="1">
                <a:latin typeface="Aptos"/>
              </a:rPr>
              <a:t>All images are copyrighted. For further information, please refer to </a:t>
            </a:r>
            <a:r>
              <a:rPr lang="en-US" sz="1000" i="1" u="sng">
                <a:solidFill>
                  <a:srgbClr val="0000FF"/>
                </a:solidFill>
                <a:latin typeface="Aptos"/>
                <a:hlinkClick r:id="rId6" tooltip="mailto:enquiries@sciencelearn.org.nz"/>
              </a:rPr>
              <a:t>enquiries@sciencelearn.org.nz</a:t>
            </a:r>
            <a:endParaRPr lang="en-US" sz="1000" i="1" u="sng">
              <a:solidFill>
                <a:srgbClr val="0000FF"/>
              </a:solidFill>
              <a:latin typeface="Aptos"/>
              <a:hlinkClick r:id="rId6"/>
            </a:endParaRPr>
          </a:p>
        </p:txBody>
      </p:sp>
    </p:spTree>
    <p:extLst>
      <p:ext uri="{BB962C8B-B14F-4D97-AF65-F5344CB8AC3E}">
        <p14:creationId xmlns:p14="http://schemas.microsoft.com/office/powerpoint/2010/main" val="2258931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6" ma:contentTypeDescription="Create a new document." ma:contentTypeScope="" ma:versionID="e94e30eee983872289740a9f16a8eead">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4e93a7150f7f06f520f3d4b123b2948e"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D96B7D-A01C-43B9-BFDB-819C002F0A0D}">
  <ds:schemaRefs>
    <ds:schemaRef ds:uri="0335ee8f-960b-4792-93e9-b2b8f8bfecae"/>
    <ds:schemaRef ds:uri="15ffb055-6eb4-45a1-bc20-bf2ac0d420da"/>
    <ds:schemaRef ds:uri="2ebda76e-dfe7-4c63-87f2-a73c06548200"/>
    <ds:schemaRef ds:uri="3bd47f3b-4f15-485c-8b7c-b909ce324eec"/>
    <ds:schemaRef ds:uri="4f9c820c-e7e2-444d-97ee-45f2b3485c1d"/>
    <ds:schemaRef ds:uri="725c79e5-42ce-4aa0-ac78-b6418001f0d2"/>
    <ds:schemaRef ds:uri="acb26242-dc21-4420-965a-f5c1d8109808"/>
    <ds:schemaRef ds:uri="c91a514c-9034-4fa3-897a-8352025b26ed"/>
    <ds:schemaRef ds:uri="d3f96774-ed5c-4303-bb3c-88d5d8414a6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FA433D9-6353-400F-AAA3-96CCF4FA8473}">
  <ds:schemaRefs>
    <ds:schemaRef ds:uri="http://schemas.microsoft.com/sharepoint/v3/contenttype/forms"/>
  </ds:schemaRefs>
</ds:datastoreItem>
</file>

<file path=customXml/itemProps3.xml><?xml version="1.0" encoding="utf-8"?>
<ds:datastoreItem xmlns:ds="http://schemas.openxmlformats.org/officeDocument/2006/customXml" ds:itemID="{3998EF75-B7A6-4D43-ABA1-2E305B9E42E1}">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d5ca952-e4a5-43e6-b17c-c01d313ad135}" enabled="0" method="" siteId="{9d5ca952-e4a5-43e6-b17c-c01d313ad135}"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0</Notes>
  <HiddenSlides>0</HiddenSlide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RŪNĀ WEBSITE How it Works: Teacher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Stanley</dc:creator>
  <cp:revision>2</cp:revision>
  <dcterms:created xsi:type="dcterms:W3CDTF">2024-06-23T02:32:26Z</dcterms:created>
  <dcterms:modified xsi:type="dcterms:W3CDTF">2025-11-06T21:56:28Z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Sport">
    <vt:lpwstr/>
  </property>
  <property fmtid="{D5CDD505-2E9C-101B-9397-08002B2CF9AE}" pid="4" name="Region">
    <vt:lpwstr/>
  </property>
  <property fmtid="{D5CDD505-2E9C-101B-9397-08002B2CF9AE}" pid="5" name="MediaServiceImageTags">
    <vt:lpwstr/>
  </property>
  <property fmtid="{D5CDD505-2E9C-101B-9397-08002B2CF9AE}" pid="6" name="Entity">
    <vt:lpwstr/>
  </property>
</Properties>
</file>