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1"/>
  </p:notesMasterIdLst>
  <p:sldIdLst>
    <p:sldId id="337" r:id="rId5"/>
    <p:sldId id="1654" r:id="rId6"/>
    <p:sldId id="378" r:id="rId7"/>
    <p:sldId id="392" r:id="rId8"/>
    <p:sldId id="338" r:id="rId9"/>
    <p:sldId id="396" r:id="rId10"/>
    <p:sldId id="339" r:id="rId11"/>
    <p:sldId id="340" r:id="rId12"/>
    <p:sldId id="341" r:id="rId13"/>
    <p:sldId id="342" r:id="rId14"/>
    <p:sldId id="343" r:id="rId15"/>
    <p:sldId id="344" r:id="rId16"/>
    <p:sldId id="397" r:id="rId17"/>
    <p:sldId id="345" r:id="rId18"/>
    <p:sldId id="346" r:id="rId19"/>
    <p:sldId id="347" r:id="rId20"/>
    <p:sldId id="348" r:id="rId21"/>
    <p:sldId id="330" r:id="rId22"/>
    <p:sldId id="328" r:id="rId23"/>
    <p:sldId id="264" r:id="rId24"/>
    <p:sldId id="268" r:id="rId25"/>
    <p:sldId id="393" r:id="rId26"/>
    <p:sldId id="266" r:id="rId27"/>
    <p:sldId id="267" r:id="rId28"/>
    <p:sldId id="269" r:id="rId29"/>
    <p:sldId id="355" r:id="rId30"/>
    <p:sldId id="321" r:id="rId31"/>
    <p:sldId id="329" r:id="rId32"/>
    <p:sldId id="331" r:id="rId33"/>
    <p:sldId id="265" r:id="rId34"/>
    <p:sldId id="270" r:id="rId35"/>
    <p:sldId id="398" r:id="rId36"/>
    <p:sldId id="260" r:id="rId37"/>
    <p:sldId id="353" r:id="rId38"/>
    <p:sldId id="349" r:id="rId39"/>
    <p:sldId id="256"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7785"/>
    <a:srgbClr val="FAF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54E7BE-3793-43E6-BEDD-C661332D3B3C}" v="9" dt="2025-11-18T02:31:20.025"/>
    <p1510:client id="{91FE887E-251B-6799-C2C1-1A403726D61C}" v="559" dt="2025-11-17T23:56:22.826"/>
    <p1510:client id="{9D926FD3-3547-5637-F9B5-3ECD861AFFAA}" v="13" dt="2025-11-17T23:19:59.5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7" d="100"/>
          <a:sy n="97" d="100"/>
        </p:scale>
        <p:origin x="1074"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nya Bootham" userId="ee324ef3c8feaad3" providerId="LiveId" clId="{FBD5D925-DFE9-4613-A93E-7752F5010944}"/>
    <pc:docChg chg="modSld">
      <pc:chgData name="Vanya Bootham" userId="ee324ef3c8feaad3" providerId="LiveId" clId="{FBD5D925-DFE9-4613-A93E-7752F5010944}" dt="2025-11-18T02:57:04.220" v="40" actId="20577"/>
      <pc:docMkLst>
        <pc:docMk/>
      </pc:docMkLst>
      <pc:sldChg chg="modNotesTx">
        <pc:chgData name="Vanya Bootham" userId="ee324ef3c8feaad3" providerId="LiveId" clId="{FBD5D925-DFE9-4613-A93E-7752F5010944}" dt="2025-11-18T02:56:21.869" v="38" actId="20577"/>
        <pc:sldMkLst>
          <pc:docMk/>
          <pc:sldMk cId="1087547467" sldId="256"/>
        </pc:sldMkLst>
      </pc:sldChg>
      <pc:sldChg chg="modNotesTx">
        <pc:chgData name="Vanya Bootham" userId="ee324ef3c8feaad3" providerId="LiveId" clId="{FBD5D925-DFE9-4613-A93E-7752F5010944}" dt="2025-11-18T02:57:04.220" v="40" actId="20577"/>
        <pc:sldMkLst>
          <pc:docMk/>
          <pc:sldMk cId="958575488" sldId="328"/>
        </pc:sldMkLst>
      </pc:sldChg>
      <pc:sldChg chg="modSp mod">
        <pc:chgData name="Vanya Bootham" userId="ee324ef3c8feaad3" providerId="LiveId" clId="{FBD5D925-DFE9-4613-A93E-7752F5010944}" dt="2025-11-18T02:14:38.228" v="35" actId="1076"/>
        <pc:sldMkLst>
          <pc:docMk/>
          <pc:sldMk cId="4075680144" sldId="337"/>
        </pc:sldMkLst>
        <pc:spChg chg="mod">
          <ac:chgData name="Vanya Bootham" userId="ee324ef3c8feaad3" providerId="LiveId" clId="{FBD5D925-DFE9-4613-A93E-7752F5010944}" dt="2025-11-18T02:12:53.687" v="17" actId="20577"/>
          <ac:spMkLst>
            <pc:docMk/>
            <pc:sldMk cId="4075680144" sldId="337"/>
            <ac:spMk id="2" creationId="{B8F21E4A-B31F-B719-1241-BF861F9B46B0}"/>
          </ac:spMkLst>
        </pc:spChg>
        <pc:spChg chg="mod">
          <ac:chgData name="Vanya Bootham" userId="ee324ef3c8feaad3" providerId="LiveId" clId="{FBD5D925-DFE9-4613-A93E-7752F5010944}" dt="2025-11-18T02:13:57.026" v="29" actId="14100"/>
          <ac:spMkLst>
            <pc:docMk/>
            <pc:sldMk cId="4075680144" sldId="337"/>
            <ac:spMk id="3" creationId="{15EF2715-7060-AD9E-B71F-6752A30E99EF}"/>
          </ac:spMkLst>
        </pc:spChg>
        <pc:spChg chg="mod">
          <ac:chgData name="Vanya Bootham" userId="ee324ef3c8feaad3" providerId="LiveId" clId="{FBD5D925-DFE9-4613-A93E-7752F5010944}" dt="2025-11-18T02:11:57.979" v="1" actId="1076"/>
          <ac:spMkLst>
            <pc:docMk/>
            <pc:sldMk cId="4075680144" sldId="337"/>
            <ac:spMk id="5" creationId="{8B8AF6A4-3CA1-2925-C785-A4768D735FFE}"/>
          </ac:spMkLst>
        </pc:spChg>
        <pc:spChg chg="mod">
          <ac:chgData name="Vanya Bootham" userId="ee324ef3c8feaad3" providerId="LiveId" clId="{FBD5D925-DFE9-4613-A93E-7752F5010944}" dt="2025-11-18T02:14:31.655" v="34" actId="1076"/>
          <ac:spMkLst>
            <pc:docMk/>
            <pc:sldMk cId="4075680144" sldId="337"/>
            <ac:spMk id="6" creationId="{CBFAACE3-A741-F633-E897-03786ABE74B7}"/>
          </ac:spMkLst>
        </pc:spChg>
        <pc:spChg chg="mod">
          <ac:chgData name="Vanya Bootham" userId="ee324ef3c8feaad3" providerId="LiveId" clId="{FBD5D925-DFE9-4613-A93E-7752F5010944}" dt="2025-11-18T02:14:12.288" v="31" actId="14100"/>
          <ac:spMkLst>
            <pc:docMk/>
            <pc:sldMk cId="4075680144" sldId="337"/>
            <ac:spMk id="8" creationId="{DDC4F788-1171-7E9A-6E5E-7B127E541D6A}"/>
          </ac:spMkLst>
        </pc:spChg>
        <pc:spChg chg="mod">
          <ac:chgData name="Vanya Bootham" userId="ee324ef3c8feaad3" providerId="LiveId" clId="{FBD5D925-DFE9-4613-A93E-7752F5010944}" dt="2025-11-18T02:12:01.224" v="2" actId="1076"/>
          <ac:spMkLst>
            <pc:docMk/>
            <pc:sldMk cId="4075680144" sldId="337"/>
            <ac:spMk id="10" creationId="{C922D1ED-A855-4150-D719-EF884A4934A8}"/>
          </ac:spMkLst>
        </pc:spChg>
        <pc:spChg chg="mod">
          <ac:chgData name="Vanya Bootham" userId="ee324ef3c8feaad3" providerId="LiveId" clId="{FBD5D925-DFE9-4613-A93E-7752F5010944}" dt="2025-11-18T02:11:47.804" v="0" actId="1076"/>
          <ac:spMkLst>
            <pc:docMk/>
            <pc:sldMk cId="4075680144" sldId="337"/>
            <ac:spMk id="11" creationId="{6575C492-274F-5B30-A4DD-26B6610E452B}"/>
          </ac:spMkLst>
        </pc:spChg>
        <pc:picChg chg="mod">
          <ac:chgData name="Vanya Bootham" userId="ee324ef3c8feaad3" providerId="LiveId" clId="{FBD5D925-DFE9-4613-A93E-7752F5010944}" dt="2025-11-18T02:13:25.154" v="21" actId="1076"/>
          <ac:picMkLst>
            <pc:docMk/>
            <pc:sldMk cId="4075680144" sldId="337"/>
            <ac:picMk id="7" creationId="{701D9C31-BBE5-305E-37D8-01EBD50E2842}"/>
          </ac:picMkLst>
        </pc:picChg>
        <pc:picChg chg="mod">
          <ac:chgData name="Vanya Bootham" userId="ee324ef3c8feaad3" providerId="LiveId" clId="{FBD5D925-DFE9-4613-A93E-7752F5010944}" dt="2025-11-18T02:14:38.228" v="35" actId="1076"/>
          <ac:picMkLst>
            <pc:docMk/>
            <pc:sldMk cId="4075680144" sldId="337"/>
            <ac:picMk id="29700" creationId="{710DE889-62FA-3874-9920-D4934E40E52E}"/>
          </ac:picMkLst>
        </pc:picChg>
      </pc:sldChg>
      <pc:sldChg chg="modNotesTx">
        <pc:chgData name="Vanya Bootham" userId="ee324ef3c8feaad3" providerId="LiveId" clId="{FBD5D925-DFE9-4613-A93E-7752F5010944}" dt="2025-11-18T02:56:24.540" v="39" actId="20577"/>
        <pc:sldMkLst>
          <pc:docMk/>
          <pc:sldMk cId="1298395656" sldId="349"/>
        </pc:sldMkLst>
      </pc:sldChg>
      <pc:sldChg chg="modSp mod">
        <pc:chgData name="Vanya Bootham" userId="ee324ef3c8feaad3" providerId="LiveId" clId="{FBD5D925-DFE9-4613-A93E-7752F5010944}" dt="2025-11-18T02:26:30.313" v="37" actId="20577"/>
        <pc:sldMkLst>
          <pc:docMk/>
          <pc:sldMk cId="4233778445" sldId="1654"/>
        </pc:sldMkLst>
        <pc:graphicFrameChg chg="modGraphic">
          <ac:chgData name="Vanya Bootham" userId="ee324ef3c8feaad3" providerId="LiveId" clId="{FBD5D925-DFE9-4613-A93E-7752F5010944}" dt="2025-11-18T02:26:30.313" v="37" actId="20577"/>
          <ac:graphicFrameMkLst>
            <pc:docMk/>
            <pc:sldMk cId="4233778445" sldId="1654"/>
            <ac:graphicFrameMk id="7" creationId="{05D44575-E6ED-81B4-5B34-3DD8F615676D}"/>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100386-36CE-D24F-9C26-75E67AEC3D37}" type="datetimeFigureOut">
              <a:rPr lang="en-GB" smtClean="0"/>
              <a:t>18/11/2025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3E30CA-A071-7A45-906D-562DE497ED06}" type="slidenum">
              <a:rPr lang="en-GB" smtClean="0"/>
              <a:t>‹#›</a:t>
            </a:fld>
            <a:endParaRPr lang="en-GB"/>
          </a:p>
        </p:txBody>
      </p:sp>
    </p:spTree>
    <p:extLst>
      <p:ext uri="{BB962C8B-B14F-4D97-AF65-F5344CB8AC3E}">
        <p14:creationId xmlns:p14="http://schemas.microsoft.com/office/powerpoint/2010/main" val="2335960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33E30CA-A071-7A45-906D-562DE497ED06}" type="slidenum">
              <a:rPr lang="en-GB" smtClean="0"/>
              <a:t>1</a:t>
            </a:fld>
            <a:endParaRPr lang="en-GB"/>
          </a:p>
        </p:txBody>
      </p:sp>
    </p:spTree>
    <p:extLst>
      <p:ext uri="{BB962C8B-B14F-4D97-AF65-F5344CB8AC3E}">
        <p14:creationId xmlns:p14="http://schemas.microsoft.com/office/powerpoint/2010/main" val="3083317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33E30CA-A071-7A45-906D-562DE497ED06}" type="slidenum">
              <a:rPr lang="en-GB" smtClean="0"/>
              <a:t>24</a:t>
            </a:fld>
            <a:endParaRPr lang="en-GB"/>
          </a:p>
        </p:txBody>
      </p:sp>
    </p:spTree>
    <p:extLst>
      <p:ext uri="{BB962C8B-B14F-4D97-AF65-F5344CB8AC3E}">
        <p14:creationId xmlns:p14="http://schemas.microsoft.com/office/powerpoint/2010/main" val="1599883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33E30CA-A071-7A45-906D-562DE497ED06}" type="slidenum">
              <a:rPr lang="en-GB" smtClean="0"/>
              <a:t>25</a:t>
            </a:fld>
            <a:endParaRPr lang="en-GB"/>
          </a:p>
        </p:txBody>
      </p:sp>
    </p:spTree>
    <p:extLst>
      <p:ext uri="{BB962C8B-B14F-4D97-AF65-F5344CB8AC3E}">
        <p14:creationId xmlns:p14="http://schemas.microsoft.com/office/powerpoint/2010/main" val="4102171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33E30CA-A071-7A45-906D-562DE497ED06}" type="slidenum">
              <a:rPr lang="en-GB" smtClean="0"/>
              <a:t>34</a:t>
            </a:fld>
            <a:endParaRPr lang="en-GB"/>
          </a:p>
        </p:txBody>
      </p:sp>
    </p:spTree>
    <p:extLst>
      <p:ext uri="{BB962C8B-B14F-4D97-AF65-F5344CB8AC3E}">
        <p14:creationId xmlns:p14="http://schemas.microsoft.com/office/powerpoint/2010/main" val="1362924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33E30CA-A071-7A45-906D-562DE497ED06}" type="slidenum">
              <a:rPr lang="en-GB" smtClean="0"/>
              <a:t>35</a:t>
            </a:fld>
            <a:endParaRPr lang="en-GB"/>
          </a:p>
        </p:txBody>
      </p:sp>
    </p:spTree>
    <p:extLst>
      <p:ext uri="{BB962C8B-B14F-4D97-AF65-F5344CB8AC3E}">
        <p14:creationId xmlns:p14="http://schemas.microsoft.com/office/powerpoint/2010/main" val="38734599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n-NZ"/>
          </a:p>
        </p:txBody>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2940E640-D77C-A146-B371-0A2B53BCA168}" type="slidenum">
              <a:rPr lang="en-US" smtClean="0"/>
              <a:t>36</a:t>
            </a:fld>
            <a:endParaRPr lang="en-US"/>
          </a:p>
        </p:txBody>
      </p:sp>
    </p:spTree>
    <p:extLst>
      <p:ext uri="{BB962C8B-B14F-4D97-AF65-F5344CB8AC3E}">
        <p14:creationId xmlns:p14="http://schemas.microsoft.com/office/powerpoint/2010/main" val="3642442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g28b4af9033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NZ"/>
          </a:p>
        </p:txBody>
      </p:sp>
      <p:sp>
        <p:nvSpPr>
          <p:cNvPr id="45" name="Google Shape;45;g28b4af9033d_0_7: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endParaRPr dirty="0"/>
          </a:p>
        </p:txBody>
      </p:sp>
      <p:sp>
        <p:nvSpPr>
          <p:cNvPr id="46" name="Google Shape;46;g28b4af9033d_0_7: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733E30CA-A071-7A45-906D-562DE497ED06}" type="slidenum">
              <a:rPr lang="en-GB" smtClean="0"/>
              <a:t>9</a:t>
            </a:fld>
            <a:endParaRPr lang="en-GB"/>
          </a:p>
        </p:txBody>
      </p:sp>
    </p:spTree>
    <p:extLst>
      <p:ext uri="{BB962C8B-B14F-4D97-AF65-F5344CB8AC3E}">
        <p14:creationId xmlns:p14="http://schemas.microsoft.com/office/powerpoint/2010/main" val="1783608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33E30CA-A071-7A45-906D-562DE497ED06}" type="slidenum">
              <a:rPr lang="en-GB" smtClean="0"/>
              <a:t>11</a:t>
            </a:fld>
            <a:endParaRPr lang="en-GB"/>
          </a:p>
        </p:txBody>
      </p:sp>
    </p:spTree>
    <p:extLst>
      <p:ext uri="{BB962C8B-B14F-4D97-AF65-F5344CB8AC3E}">
        <p14:creationId xmlns:p14="http://schemas.microsoft.com/office/powerpoint/2010/main" val="2998792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33E30CA-A071-7A45-906D-562DE497ED06}" type="slidenum">
              <a:rPr lang="en-GB" smtClean="0"/>
              <a:t>17</a:t>
            </a:fld>
            <a:endParaRPr lang="en-GB"/>
          </a:p>
        </p:txBody>
      </p:sp>
    </p:spTree>
    <p:extLst>
      <p:ext uri="{BB962C8B-B14F-4D97-AF65-F5344CB8AC3E}">
        <p14:creationId xmlns:p14="http://schemas.microsoft.com/office/powerpoint/2010/main" val="3235888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33E30CA-A071-7A45-906D-562DE497ED06}" type="slidenum">
              <a:rPr lang="en-GB" smtClean="0"/>
              <a:t>18</a:t>
            </a:fld>
            <a:endParaRPr lang="en-GB"/>
          </a:p>
        </p:txBody>
      </p:sp>
    </p:spTree>
    <p:extLst>
      <p:ext uri="{BB962C8B-B14F-4D97-AF65-F5344CB8AC3E}">
        <p14:creationId xmlns:p14="http://schemas.microsoft.com/office/powerpoint/2010/main" val="2384430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33E30CA-A071-7A45-906D-562DE497ED06}" type="slidenum">
              <a:rPr lang="en-GB" smtClean="0"/>
              <a:t>19</a:t>
            </a:fld>
            <a:endParaRPr lang="en-GB"/>
          </a:p>
        </p:txBody>
      </p:sp>
    </p:spTree>
    <p:extLst>
      <p:ext uri="{BB962C8B-B14F-4D97-AF65-F5344CB8AC3E}">
        <p14:creationId xmlns:p14="http://schemas.microsoft.com/office/powerpoint/2010/main" val="1307010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33E30CA-A071-7A45-906D-562DE497ED06}" type="slidenum">
              <a:rPr lang="en-GB" smtClean="0"/>
              <a:t>20</a:t>
            </a:fld>
            <a:endParaRPr lang="en-GB"/>
          </a:p>
        </p:txBody>
      </p:sp>
    </p:spTree>
    <p:extLst>
      <p:ext uri="{BB962C8B-B14F-4D97-AF65-F5344CB8AC3E}">
        <p14:creationId xmlns:p14="http://schemas.microsoft.com/office/powerpoint/2010/main" val="3053737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33E30CA-A071-7A45-906D-562DE497ED06}" type="slidenum">
              <a:rPr lang="en-GB" smtClean="0"/>
              <a:t>21</a:t>
            </a:fld>
            <a:endParaRPr lang="en-GB"/>
          </a:p>
        </p:txBody>
      </p:sp>
    </p:spTree>
    <p:extLst>
      <p:ext uri="{BB962C8B-B14F-4D97-AF65-F5344CB8AC3E}">
        <p14:creationId xmlns:p14="http://schemas.microsoft.com/office/powerpoint/2010/main" val="3192180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44142-24B9-040D-DB9C-639A889609E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9FA5410E-1B97-6567-1D37-F2C078C6D2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08AC4E29-B81D-BE7B-9850-3302608E75A9}"/>
              </a:ext>
            </a:extLst>
          </p:cNvPr>
          <p:cNvSpPr>
            <a:spLocks noGrp="1"/>
          </p:cNvSpPr>
          <p:nvPr>
            <p:ph type="dt" sz="half" idx="10"/>
          </p:nvPr>
        </p:nvSpPr>
        <p:spPr/>
        <p:txBody>
          <a:bodyPr/>
          <a:lstStyle/>
          <a:p>
            <a:fld id="{B119C9A0-230A-2E46-952B-C5B0F753437E}" type="datetimeFigureOut">
              <a:rPr lang="en-GB" smtClean="0"/>
              <a:t>18/11/2025</a:t>
            </a:fld>
            <a:endParaRPr lang="en-GB"/>
          </a:p>
        </p:txBody>
      </p:sp>
      <p:sp>
        <p:nvSpPr>
          <p:cNvPr id="5" name="Footer Placeholder 4">
            <a:extLst>
              <a:ext uri="{FF2B5EF4-FFF2-40B4-BE49-F238E27FC236}">
                <a16:creationId xmlns:a16="http://schemas.microsoft.com/office/drawing/2014/main" id="{0688FBCB-4582-BB87-EAE2-5BA9EC6B712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17584C-95F8-CF72-C8FF-9E30E43165DD}"/>
              </a:ext>
            </a:extLst>
          </p:cNvPr>
          <p:cNvSpPr>
            <a:spLocks noGrp="1"/>
          </p:cNvSpPr>
          <p:nvPr>
            <p:ph type="sldNum" sz="quarter" idx="12"/>
          </p:nvPr>
        </p:nvSpPr>
        <p:spPr/>
        <p:txBody>
          <a:bodyPr/>
          <a:lstStyle/>
          <a:p>
            <a:fld id="{B3A31E07-D9EE-2646-93E4-25C89B780BCD}" type="slidenum">
              <a:rPr lang="en-GB" smtClean="0"/>
              <a:t>‹#›</a:t>
            </a:fld>
            <a:endParaRPr lang="en-GB"/>
          </a:p>
        </p:txBody>
      </p:sp>
    </p:spTree>
    <p:extLst>
      <p:ext uri="{BB962C8B-B14F-4D97-AF65-F5344CB8AC3E}">
        <p14:creationId xmlns:p14="http://schemas.microsoft.com/office/powerpoint/2010/main" val="330756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416D0-CD4E-DB93-94C6-BB36A186F6A6}"/>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6B8DD0DC-F8B7-645A-082F-C585F4BBD96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FD9CD2E-5B61-44E9-AC03-FD2673965A28}"/>
              </a:ext>
            </a:extLst>
          </p:cNvPr>
          <p:cNvSpPr>
            <a:spLocks noGrp="1"/>
          </p:cNvSpPr>
          <p:nvPr>
            <p:ph type="dt" sz="half" idx="10"/>
          </p:nvPr>
        </p:nvSpPr>
        <p:spPr/>
        <p:txBody>
          <a:bodyPr/>
          <a:lstStyle/>
          <a:p>
            <a:fld id="{B119C9A0-230A-2E46-952B-C5B0F753437E}" type="datetimeFigureOut">
              <a:rPr lang="en-GB" smtClean="0"/>
              <a:t>18/11/2025</a:t>
            </a:fld>
            <a:endParaRPr lang="en-GB"/>
          </a:p>
        </p:txBody>
      </p:sp>
      <p:sp>
        <p:nvSpPr>
          <p:cNvPr id="5" name="Footer Placeholder 4">
            <a:extLst>
              <a:ext uri="{FF2B5EF4-FFF2-40B4-BE49-F238E27FC236}">
                <a16:creationId xmlns:a16="http://schemas.microsoft.com/office/drawing/2014/main" id="{B4EFF0C9-1236-3175-EBB9-B56AEB349A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D52B932-1BC0-C9B1-1808-E9A68CBE2536}"/>
              </a:ext>
            </a:extLst>
          </p:cNvPr>
          <p:cNvSpPr>
            <a:spLocks noGrp="1"/>
          </p:cNvSpPr>
          <p:nvPr>
            <p:ph type="sldNum" sz="quarter" idx="12"/>
          </p:nvPr>
        </p:nvSpPr>
        <p:spPr/>
        <p:txBody>
          <a:bodyPr/>
          <a:lstStyle/>
          <a:p>
            <a:fld id="{B3A31E07-D9EE-2646-93E4-25C89B780BCD}" type="slidenum">
              <a:rPr lang="en-GB" smtClean="0"/>
              <a:t>‹#›</a:t>
            </a:fld>
            <a:endParaRPr lang="en-GB"/>
          </a:p>
        </p:txBody>
      </p:sp>
    </p:spTree>
    <p:extLst>
      <p:ext uri="{BB962C8B-B14F-4D97-AF65-F5344CB8AC3E}">
        <p14:creationId xmlns:p14="http://schemas.microsoft.com/office/powerpoint/2010/main" val="4044849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0AF942-1814-5298-EA2C-B9ED2F1D7C0D}"/>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5C8CE169-D5BD-32CF-D75F-D93F6BE71DE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ABC6ACE-652F-AB03-5AF1-7C5E66377C8A}"/>
              </a:ext>
            </a:extLst>
          </p:cNvPr>
          <p:cNvSpPr>
            <a:spLocks noGrp="1"/>
          </p:cNvSpPr>
          <p:nvPr>
            <p:ph type="dt" sz="half" idx="10"/>
          </p:nvPr>
        </p:nvSpPr>
        <p:spPr/>
        <p:txBody>
          <a:bodyPr/>
          <a:lstStyle/>
          <a:p>
            <a:fld id="{B119C9A0-230A-2E46-952B-C5B0F753437E}" type="datetimeFigureOut">
              <a:rPr lang="en-GB" smtClean="0"/>
              <a:t>18/11/2025</a:t>
            </a:fld>
            <a:endParaRPr lang="en-GB"/>
          </a:p>
        </p:txBody>
      </p:sp>
      <p:sp>
        <p:nvSpPr>
          <p:cNvPr id="5" name="Footer Placeholder 4">
            <a:extLst>
              <a:ext uri="{FF2B5EF4-FFF2-40B4-BE49-F238E27FC236}">
                <a16:creationId xmlns:a16="http://schemas.microsoft.com/office/drawing/2014/main" id="{2FA14D17-3A48-E095-4758-F2DC18D940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824566-A78E-76C7-FE89-6655F295670C}"/>
              </a:ext>
            </a:extLst>
          </p:cNvPr>
          <p:cNvSpPr>
            <a:spLocks noGrp="1"/>
          </p:cNvSpPr>
          <p:nvPr>
            <p:ph type="sldNum" sz="quarter" idx="12"/>
          </p:nvPr>
        </p:nvSpPr>
        <p:spPr/>
        <p:txBody>
          <a:bodyPr/>
          <a:lstStyle/>
          <a:p>
            <a:fld id="{B3A31E07-D9EE-2646-93E4-25C89B780BCD}" type="slidenum">
              <a:rPr lang="en-GB" smtClean="0"/>
              <a:t>‹#›</a:t>
            </a:fld>
            <a:endParaRPr lang="en-GB"/>
          </a:p>
        </p:txBody>
      </p:sp>
    </p:spTree>
    <p:extLst>
      <p:ext uri="{BB962C8B-B14F-4D97-AF65-F5344CB8AC3E}">
        <p14:creationId xmlns:p14="http://schemas.microsoft.com/office/powerpoint/2010/main" val="3448204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ACCF8-BC43-C564-F708-BD60F942C2D6}"/>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2A2466A6-60D9-808A-7CA2-F9CE16E243D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CD295C2-7840-9F2F-4053-3282A565D7C2}"/>
              </a:ext>
            </a:extLst>
          </p:cNvPr>
          <p:cNvSpPr>
            <a:spLocks noGrp="1"/>
          </p:cNvSpPr>
          <p:nvPr>
            <p:ph type="dt" sz="half" idx="10"/>
          </p:nvPr>
        </p:nvSpPr>
        <p:spPr/>
        <p:txBody>
          <a:bodyPr/>
          <a:lstStyle/>
          <a:p>
            <a:fld id="{B119C9A0-230A-2E46-952B-C5B0F753437E}" type="datetimeFigureOut">
              <a:rPr lang="en-GB" smtClean="0"/>
              <a:t>18/11/2025</a:t>
            </a:fld>
            <a:endParaRPr lang="en-GB"/>
          </a:p>
        </p:txBody>
      </p:sp>
      <p:sp>
        <p:nvSpPr>
          <p:cNvPr id="5" name="Footer Placeholder 4">
            <a:extLst>
              <a:ext uri="{FF2B5EF4-FFF2-40B4-BE49-F238E27FC236}">
                <a16:creationId xmlns:a16="http://schemas.microsoft.com/office/drawing/2014/main" id="{722B58F1-8516-D071-8B07-95E392B2E3B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99BBF4-4242-2B4E-215E-71396E9ACC8F}"/>
              </a:ext>
            </a:extLst>
          </p:cNvPr>
          <p:cNvSpPr>
            <a:spLocks noGrp="1"/>
          </p:cNvSpPr>
          <p:nvPr>
            <p:ph type="sldNum" sz="quarter" idx="12"/>
          </p:nvPr>
        </p:nvSpPr>
        <p:spPr/>
        <p:txBody>
          <a:bodyPr/>
          <a:lstStyle/>
          <a:p>
            <a:fld id="{B3A31E07-D9EE-2646-93E4-25C89B780BCD}" type="slidenum">
              <a:rPr lang="en-GB" smtClean="0"/>
              <a:t>‹#›</a:t>
            </a:fld>
            <a:endParaRPr lang="en-GB"/>
          </a:p>
        </p:txBody>
      </p:sp>
    </p:spTree>
    <p:extLst>
      <p:ext uri="{BB962C8B-B14F-4D97-AF65-F5344CB8AC3E}">
        <p14:creationId xmlns:p14="http://schemas.microsoft.com/office/powerpoint/2010/main" val="1993838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4141B-7943-CADF-E36C-0481DEB857D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323C9350-B58D-640D-6D75-B2D7EB98DA9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4556F37-B0BE-7EC8-3E44-EB4464043659}"/>
              </a:ext>
            </a:extLst>
          </p:cNvPr>
          <p:cNvSpPr>
            <a:spLocks noGrp="1"/>
          </p:cNvSpPr>
          <p:nvPr>
            <p:ph type="dt" sz="half" idx="10"/>
          </p:nvPr>
        </p:nvSpPr>
        <p:spPr/>
        <p:txBody>
          <a:bodyPr/>
          <a:lstStyle/>
          <a:p>
            <a:fld id="{B119C9A0-230A-2E46-952B-C5B0F753437E}" type="datetimeFigureOut">
              <a:rPr lang="en-GB" smtClean="0"/>
              <a:t>18/11/2025</a:t>
            </a:fld>
            <a:endParaRPr lang="en-GB"/>
          </a:p>
        </p:txBody>
      </p:sp>
      <p:sp>
        <p:nvSpPr>
          <p:cNvPr id="5" name="Footer Placeholder 4">
            <a:extLst>
              <a:ext uri="{FF2B5EF4-FFF2-40B4-BE49-F238E27FC236}">
                <a16:creationId xmlns:a16="http://schemas.microsoft.com/office/drawing/2014/main" id="{74675972-2CAC-C00B-54EC-DC6BF4145D3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5A06222-8BD5-43A7-562D-73FD8C9A3918}"/>
              </a:ext>
            </a:extLst>
          </p:cNvPr>
          <p:cNvSpPr>
            <a:spLocks noGrp="1"/>
          </p:cNvSpPr>
          <p:nvPr>
            <p:ph type="sldNum" sz="quarter" idx="12"/>
          </p:nvPr>
        </p:nvSpPr>
        <p:spPr/>
        <p:txBody>
          <a:bodyPr/>
          <a:lstStyle/>
          <a:p>
            <a:fld id="{B3A31E07-D9EE-2646-93E4-25C89B780BCD}" type="slidenum">
              <a:rPr lang="en-GB" smtClean="0"/>
              <a:t>‹#›</a:t>
            </a:fld>
            <a:endParaRPr lang="en-GB"/>
          </a:p>
        </p:txBody>
      </p:sp>
    </p:spTree>
    <p:extLst>
      <p:ext uri="{BB962C8B-B14F-4D97-AF65-F5344CB8AC3E}">
        <p14:creationId xmlns:p14="http://schemas.microsoft.com/office/powerpoint/2010/main" val="2191744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24B05-0C1D-F2A8-D213-1774BC682E0C}"/>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48DFA27-408D-E8EA-6903-706215D0085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A8240157-86BF-3919-969C-4EAF26092BE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49B7DC68-B68C-F4D2-DE9E-3AB469817FC4}"/>
              </a:ext>
            </a:extLst>
          </p:cNvPr>
          <p:cNvSpPr>
            <a:spLocks noGrp="1"/>
          </p:cNvSpPr>
          <p:nvPr>
            <p:ph type="dt" sz="half" idx="10"/>
          </p:nvPr>
        </p:nvSpPr>
        <p:spPr/>
        <p:txBody>
          <a:bodyPr/>
          <a:lstStyle/>
          <a:p>
            <a:fld id="{B119C9A0-230A-2E46-952B-C5B0F753437E}" type="datetimeFigureOut">
              <a:rPr lang="en-GB" smtClean="0"/>
              <a:t>18/11/2025</a:t>
            </a:fld>
            <a:endParaRPr lang="en-GB"/>
          </a:p>
        </p:txBody>
      </p:sp>
      <p:sp>
        <p:nvSpPr>
          <p:cNvPr id="6" name="Footer Placeholder 5">
            <a:extLst>
              <a:ext uri="{FF2B5EF4-FFF2-40B4-BE49-F238E27FC236}">
                <a16:creationId xmlns:a16="http://schemas.microsoft.com/office/drawing/2014/main" id="{963748E4-01A1-C502-3661-F581B1677D1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4770EA0-A983-D67C-1CD8-D54774DB2A0D}"/>
              </a:ext>
            </a:extLst>
          </p:cNvPr>
          <p:cNvSpPr>
            <a:spLocks noGrp="1"/>
          </p:cNvSpPr>
          <p:nvPr>
            <p:ph type="sldNum" sz="quarter" idx="12"/>
          </p:nvPr>
        </p:nvSpPr>
        <p:spPr/>
        <p:txBody>
          <a:bodyPr/>
          <a:lstStyle/>
          <a:p>
            <a:fld id="{B3A31E07-D9EE-2646-93E4-25C89B780BCD}" type="slidenum">
              <a:rPr lang="en-GB" smtClean="0"/>
              <a:t>‹#›</a:t>
            </a:fld>
            <a:endParaRPr lang="en-GB"/>
          </a:p>
        </p:txBody>
      </p:sp>
    </p:spTree>
    <p:extLst>
      <p:ext uri="{BB962C8B-B14F-4D97-AF65-F5344CB8AC3E}">
        <p14:creationId xmlns:p14="http://schemas.microsoft.com/office/powerpoint/2010/main" val="1693525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D2453-FC13-D829-5BDE-A35CC683F87C}"/>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70E69DA9-80B9-478B-D524-C4DEF1292A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B8BD8A5-88CD-7AE9-108C-5B22870CCFB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4F8B3BE3-1B96-52FA-5D45-F7F803ADD4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37EA042-9EEA-C3D4-29F4-8908B137B2B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1B934861-E3DE-C185-8452-90384C28D35F}"/>
              </a:ext>
            </a:extLst>
          </p:cNvPr>
          <p:cNvSpPr>
            <a:spLocks noGrp="1"/>
          </p:cNvSpPr>
          <p:nvPr>
            <p:ph type="dt" sz="half" idx="10"/>
          </p:nvPr>
        </p:nvSpPr>
        <p:spPr/>
        <p:txBody>
          <a:bodyPr/>
          <a:lstStyle/>
          <a:p>
            <a:fld id="{B119C9A0-230A-2E46-952B-C5B0F753437E}" type="datetimeFigureOut">
              <a:rPr lang="en-GB" smtClean="0"/>
              <a:t>18/11/2025</a:t>
            </a:fld>
            <a:endParaRPr lang="en-GB"/>
          </a:p>
        </p:txBody>
      </p:sp>
      <p:sp>
        <p:nvSpPr>
          <p:cNvPr id="8" name="Footer Placeholder 7">
            <a:extLst>
              <a:ext uri="{FF2B5EF4-FFF2-40B4-BE49-F238E27FC236}">
                <a16:creationId xmlns:a16="http://schemas.microsoft.com/office/drawing/2014/main" id="{9F6BEF94-4D89-D4D0-EEB6-8C119BF2F39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45EE074-5D68-77A7-32E8-87C3EDD7EDC9}"/>
              </a:ext>
            </a:extLst>
          </p:cNvPr>
          <p:cNvSpPr>
            <a:spLocks noGrp="1"/>
          </p:cNvSpPr>
          <p:nvPr>
            <p:ph type="sldNum" sz="quarter" idx="12"/>
          </p:nvPr>
        </p:nvSpPr>
        <p:spPr/>
        <p:txBody>
          <a:bodyPr/>
          <a:lstStyle/>
          <a:p>
            <a:fld id="{B3A31E07-D9EE-2646-93E4-25C89B780BCD}" type="slidenum">
              <a:rPr lang="en-GB" smtClean="0"/>
              <a:t>‹#›</a:t>
            </a:fld>
            <a:endParaRPr lang="en-GB"/>
          </a:p>
        </p:txBody>
      </p:sp>
    </p:spTree>
    <p:extLst>
      <p:ext uri="{BB962C8B-B14F-4D97-AF65-F5344CB8AC3E}">
        <p14:creationId xmlns:p14="http://schemas.microsoft.com/office/powerpoint/2010/main" val="1071108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BD599-4E60-BF37-7DFC-78F7E404B328}"/>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6186597A-5FEB-ABB8-305A-1BD6DE225D40}"/>
              </a:ext>
            </a:extLst>
          </p:cNvPr>
          <p:cNvSpPr>
            <a:spLocks noGrp="1"/>
          </p:cNvSpPr>
          <p:nvPr>
            <p:ph type="dt" sz="half" idx="10"/>
          </p:nvPr>
        </p:nvSpPr>
        <p:spPr/>
        <p:txBody>
          <a:bodyPr/>
          <a:lstStyle/>
          <a:p>
            <a:fld id="{B119C9A0-230A-2E46-952B-C5B0F753437E}" type="datetimeFigureOut">
              <a:rPr lang="en-GB" smtClean="0"/>
              <a:t>18/11/2025</a:t>
            </a:fld>
            <a:endParaRPr lang="en-GB"/>
          </a:p>
        </p:txBody>
      </p:sp>
      <p:sp>
        <p:nvSpPr>
          <p:cNvPr id="4" name="Footer Placeholder 3">
            <a:extLst>
              <a:ext uri="{FF2B5EF4-FFF2-40B4-BE49-F238E27FC236}">
                <a16:creationId xmlns:a16="http://schemas.microsoft.com/office/drawing/2014/main" id="{547D7783-625C-4BE1-E72A-FD94EB31AEE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8519727-8BDB-712E-CF6C-30BBCB3E881E}"/>
              </a:ext>
            </a:extLst>
          </p:cNvPr>
          <p:cNvSpPr>
            <a:spLocks noGrp="1"/>
          </p:cNvSpPr>
          <p:nvPr>
            <p:ph type="sldNum" sz="quarter" idx="12"/>
          </p:nvPr>
        </p:nvSpPr>
        <p:spPr/>
        <p:txBody>
          <a:bodyPr/>
          <a:lstStyle/>
          <a:p>
            <a:fld id="{B3A31E07-D9EE-2646-93E4-25C89B780BCD}" type="slidenum">
              <a:rPr lang="en-GB" smtClean="0"/>
              <a:t>‹#›</a:t>
            </a:fld>
            <a:endParaRPr lang="en-GB"/>
          </a:p>
        </p:txBody>
      </p:sp>
    </p:spTree>
    <p:extLst>
      <p:ext uri="{BB962C8B-B14F-4D97-AF65-F5344CB8AC3E}">
        <p14:creationId xmlns:p14="http://schemas.microsoft.com/office/powerpoint/2010/main" val="1891535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142460-C57C-8A45-C571-74B8BB15A449}"/>
              </a:ext>
            </a:extLst>
          </p:cNvPr>
          <p:cNvSpPr>
            <a:spLocks noGrp="1"/>
          </p:cNvSpPr>
          <p:nvPr>
            <p:ph type="dt" sz="half" idx="10"/>
          </p:nvPr>
        </p:nvSpPr>
        <p:spPr/>
        <p:txBody>
          <a:bodyPr/>
          <a:lstStyle/>
          <a:p>
            <a:fld id="{B119C9A0-230A-2E46-952B-C5B0F753437E}" type="datetimeFigureOut">
              <a:rPr lang="en-GB" smtClean="0"/>
              <a:t>18/11/2025</a:t>
            </a:fld>
            <a:endParaRPr lang="en-GB"/>
          </a:p>
        </p:txBody>
      </p:sp>
      <p:sp>
        <p:nvSpPr>
          <p:cNvPr id="3" name="Footer Placeholder 2">
            <a:extLst>
              <a:ext uri="{FF2B5EF4-FFF2-40B4-BE49-F238E27FC236}">
                <a16:creationId xmlns:a16="http://schemas.microsoft.com/office/drawing/2014/main" id="{BE5A2FC2-2694-7487-C8A6-1B3EA245C46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B96C667-9B5F-EDF6-16E7-50BB6645644A}"/>
              </a:ext>
            </a:extLst>
          </p:cNvPr>
          <p:cNvSpPr>
            <a:spLocks noGrp="1"/>
          </p:cNvSpPr>
          <p:nvPr>
            <p:ph type="sldNum" sz="quarter" idx="12"/>
          </p:nvPr>
        </p:nvSpPr>
        <p:spPr/>
        <p:txBody>
          <a:bodyPr/>
          <a:lstStyle/>
          <a:p>
            <a:fld id="{B3A31E07-D9EE-2646-93E4-25C89B780BCD}" type="slidenum">
              <a:rPr lang="en-GB" smtClean="0"/>
              <a:t>‹#›</a:t>
            </a:fld>
            <a:endParaRPr lang="en-GB"/>
          </a:p>
        </p:txBody>
      </p:sp>
    </p:spTree>
    <p:extLst>
      <p:ext uri="{BB962C8B-B14F-4D97-AF65-F5344CB8AC3E}">
        <p14:creationId xmlns:p14="http://schemas.microsoft.com/office/powerpoint/2010/main" val="1260457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95C45-CD28-5F48-EFFB-3906AD959FB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3709E296-F537-730B-1DF5-26C5786C64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FF07B56D-867A-5C6D-EAE8-EC6A219C03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FC0200F-715E-99AA-2415-738F36F36495}"/>
              </a:ext>
            </a:extLst>
          </p:cNvPr>
          <p:cNvSpPr>
            <a:spLocks noGrp="1"/>
          </p:cNvSpPr>
          <p:nvPr>
            <p:ph type="dt" sz="half" idx="10"/>
          </p:nvPr>
        </p:nvSpPr>
        <p:spPr/>
        <p:txBody>
          <a:bodyPr/>
          <a:lstStyle/>
          <a:p>
            <a:fld id="{B119C9A0-230A-2E46-952B-C5B0F753437E}" type="datetimeFigureOut">
              <a:rPr lang="en-GB" smtClean="0"/>
              <a:t>18/11/2025</a:t>
            </a:fld>
            <a:endParaRPr lang="en-GB"/>
          </a:p>
        </p:txBody>
      </p:sp>
      <p:sp>
        <p:nvSpPr>
          <p:cNvPr id="6" name="Footer Placeholder 5">
            <a:extLst>
              <a:ext uri="{FF2B5EF4-FFF2-40B4-BE49-F238E27FC236}">
                <a16:creationId xmlns:a16="http://schemas.microsoft.com/office/drawing/2014/main" id="{75A70069-BAFC-860D-459C-7B3CA22BBD3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328A980-6278-7983-D0FE-B91E84AA5DCF}"/>
              </a:ext>
            </a:extLst>
          </p:cNvPr>
          <p:cNvSpPr>
            <a:spLocks noGrp="1"/>
          </p:cNvSpPr>
          <p:nvPr>
            <p:ph type="sldNum" sz="quarter" idx="12"/>
          </p:nvPr>
        </p:nvSpPr>
        <p:spPr/>
        <p:txBody>
          <a:bodyPr/>
          <a:lstStyle/>
          <a:p>
            <a:fld id="{B3A31E07-D9EE-2646-93E4-25C89B780BCD}" type="slidenum">
              <a:rPr lang="en-GB" smtClean="0"/>
              <a:t>‹#›</a:t>
            </a:fld>
            <a:endParaRPr lang="en-GB"/>
          </a:p>
        </p:txBody>
      </p:sp>
    </p:spTree>
    <p:extLst>
      <p:ext uri="{BB962C8B-B14F-4D97-AF65-F5344CB8AC3E}">
        <p14:creationId xmlns:p14="http://schemas.microsoft.com/office/powerpoint/2010/main" val="54786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E041E-2F2D-06BA-D998-612B1413430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B4969B3C-8412-4DF5-A05C-7E33A4FD78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547B02D-2307-9869-39C0-398C2C9EF9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CD4634B-C3D5-82E4-8F86-110E71EE3649}"/>
              </a:ext>
            </a:extLst>
          </p:cNvPr>
          <p:cNvSpPr>
            <a:spLocks noGrp="1"/>
          </p:cNvSpPr>
          <p:nvPr>
            <p:ph type="dt" sz="half" idx="10"/>
          </p:nvPr>
        </p:nvSpPr>
        <p:spPr/>
        <p:txBody>
          <a:bodyPr/>
          <a:lstStyle/>
          <a:p>
            <a:fld id="{B119C9A0-230A-2E46-952B-C5B0F753437E}" type="datetimeFigureOut">
              <a:rPr lang="en-GB" smtClean="0"/>
              <a:t>18/11/2025</a:t>
            </a:fld>
            <a:endParaRPr lang="en-GB"/>
          </a:p>
        </p:txBody>
      </p:sp>
      <p:sp>
        <p:nvSpPr>
          <p:cNvPr id="6" name="Footer Placeholder 5">
            <a:extLst>
              <a:ext uri="{FF2B5EF4-FFF2-40B4-BE49-F238E27FC236}">
                <a16:creationId xmlns:a16="http://schemas.microsoft.com/office/drawing/2014/main" id="{95863B66-E219-3E6B-AC9C-CEB96B9F2EE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FFB5571-A8F6-153F-7A4F-865E4BDC06A9}"/>
              </a:ext>
            </a:extLst>
          </p:cNvPr>
          <p:cNvSpPr>
            <a:spLocks noGrp="1"/>
          </p:cNvSpPr>
          <p:nvPr>
            <p:ph type="sldNum" sz="quarter" idx="12"/>
          </p:nvPr>
        </p:nvSpPr>
        <p:spPr/>
        <p:txBody>
          <a:bodyPr/>
          <a:lstStyle/>
          <a:p>
            <a:fld id="{B3A31E07-D9EE-2646-93E4-25C89B780BCD}" type="slidenum">
              <a:rPr lang="en-GB" smtClean="0"/>
              <a:t>‹#›</a:t>
            </a:fld>
            <a:endParaRPr lang="en-GB"/>
          </a:p>
        </p:txBody>
      </p:sp>
    </p:spTree>
    <p:extLst>
      <p:ext uri="{BB962C8B-B14F-4D97-AF65-F5344CB8AC3E}">
        <p14:creationId xmlns:p14="http://schemas.microsoft.com/office/powerpoint/2010/main" val="632041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A34450-7307-1453-858B-FE9A7AB77C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9AF88ED6-C39D-5B8C-49F9-79C7D5E225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A1C9457-45EB-B230-DD50-E4AB32F6EA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119C9A0-230A-2E46-952B-C5B0F753437E}" type="datetimeFigureOut">
              <a:rPr lang="en-GB" smtClean="0"/>
              <a:t>18/11/2025</a:t>
            </a:fld>
            <a:endParaRPr lang="en-GB"/>
          </a:p>
        </p:txBody>
      </p:sp>
      <p:sp>
        <p:nvSpPr>
          <p:cNvPr id="5" name="Footer Placeholder 4">
            <a:extLst>
              <a:ext uri="{FF2B5EF4-FFF2-40B4-BE49-F238E27FC236}">
                <a16:creationId xmlns:a16="http://schemas.microsoft.com/office/drawing/2014/main" id="{8758F434-925B-F447-0274-07D8D1BCE4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175DAC3F-DD0E-0D03-E601-FBB5FB8D94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3A31E07-D9EE-2646-93E4-25C89B780BCD}" type="slidenum">
              <a:rPr lang="en-GB" smtClean="0"/>
              <a:t>‹#›</a:t>
            </a:fld>
            <a:endParaRPr lang="en-GB"/>
          </a:p>
        </p:txBody>
      </p:sp>
    </p:spTree>
    <p:extLst>
      <p:ext uri="{BB962C8B-B14F-4D97-AF65-F5344CB8AC3E}">
        <p14:creationId xmlns:p14="http://schemas.microsoft.com/office/powerpoint/2010/main" val="3677656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mailto:nic.rawlence@otago.ac.nz" TargetMode="External"/><Relationship Id="rId7" Type="http://schemas.openxmlformats.org/officeDocument/2006/relationships/hyperlink" Target="https://blogs.otago.ac.nz/lost-world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hyperlink" Target="mailto:enquiries@sciencelearn.org.nz" TargetMode="External"/><Relationship Id="rId5" Type="http://schemas.openxmlformats.org/officeDocument/2006/relationships/hyperlink" Target="https://theconversation.com/profiles/nic-rawlence-392371/articles" TargetMode="External"/><Relationship Id="rId10" Type="http://schemas.openxmlformats.org/officeDocument/2006/relationships/image" Target="../media/image4.png"/><Relationship Id="rId4" Type="http://schemas.openxmlformats.org/officeDocument/2006/relationships/image" Target="../media/image1.jpeg"/><Relationship Id="rId9" Type="http://schemas.openxmlformats.org/officeDocument/2006/relationships/hyperlink" Target="https://creativecommons.org/licenses/by/2.0/deed.en"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 Id="rId5" Type="http://schemas.openxmlformats.org/officeDocument/2006/relationships/hyperlink" Target="mailto:enquiries@sciencelearn.org.nz" TargetMode="External"/><Relationship Id="rId4" Type="http://schemas.openxmlformats.org/officeDocument/2006/relationships/hyperlink" Target="https://creativecommons.org/licenses/by-sa/4.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mailto:enquiries@sciencelearn.org.nz"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mailto:enquiries@sciencelearn.org.nz"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creativecommons.org/licenses/by-sa/3.0/deed.en" TargetMode="External"/><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hyperlink" Target="mailto:enquiries@sciencelearn.org.nz" TargetMode="External"/><Relationship Id="rId5" Type="http://schemas.openxmlformats.org/officeDocument/2006/relationships/hyperlink" Target="https://creativecommons.org/licenses/by-sa/4.0/deed.en" TargetMode="Externa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hyperlink" Target="mailto:enquiries@sciencelearn.org.nz" TargetMode="External"/><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hyperlink" Target="https://www.researchgate.net/publication/322642476_History_of_CRISPR-Cas_from_Encounter_with_a_Mysterious_Repeated_Sequence_to_Genome_Editing_Technology"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4.xml"/><Relationship Id="rId5" Type="http://schemas.openxmlformats.org/officeDocument/2006/relationships/hyperlink" Target="mailto:enquiries@sciencelearn.org.nz" TargetMode="External"/><Relationship Id="rId4" Type="http://schemas.openxmlformats.org/officeDocument/2006/relationships/hyperlink" Target="https://creativecommons.org/licenses/by/4.0/"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mailto:enquiries@sciencelearn.org.nz" TargetMode="External"/><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8.jpeg"/><Relationship Id="rId7" Type="http://schemas.openxmlformats.org/officeDocument/2006/relationships/hyperlink" Target="https://inaturalist.nz/observations/75764762"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creativecommons.org/licenses/by-nc/4.0/" TargetMode="External"/><Relationship Id="rId5" Type="http://schemas.openxmlformats.org/officeDocument/2006/relationships/hyperlink" Target="mailto:enquiries@sciencelearn.org.nz" TargetMode="External"/><Relationship Id="rId10" Type="http://schemas.openxmlformats.org/officeDocument/2006/relationships/hyperlink" Target="https://creativecommons.org/licenses/by/4.0/deed.en" TargetMode="External"/><Relationship Id="rId4" Type="http://schemas.openxmlformats.org/officeDocument/2006/relationships/image" Target="../media/image29.jpeg"/><Relationship Id="rId9" Type="http://schemas.openxmlformats.org/officeDocument/2006/relationships/image" Target="../media/image31.jpeg"/></Relationships>
</file>

<file path=ppt/slides/_rels/slide18.xml.rels><?xml version="1.0" encoding="UTF-8" standalone="yes"?>
<Relationships xmlns="http://schemas.openxmlformats.org/package/2006/relationships"><Relationship Id="rId8" Type="http://schemas.openxmlformats.org/officeDocument/2006/relationships/hyperlink" Target="https://creativecommons.org/licenses/by-sa/2.5/deed.en" TargetMode="External"/><Relationship Id="rId3" Type="http://schemas.openxmlformats.org/officeDocument/2006/relationships/image" Target="../media/image32.jpeg"/><Relationship Id="rId7"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inaturalist.org/observations/48423240" TargetMode="External"/><Relationship Id="rId5" Type="http://schemas.openxmlformats.org/officeDocument/2006/relationships/image" Target="../media/image33.jpeg"/><Relationship Id="rId10" Type="http://schemas.openxmlformats.org/officeDocument/2006/relationships/image" Target="../media/image15.jpeg"/><Relationship Id="rId4" Type="http://schemas.openxmlformats.org/officeDocument/2006/relationships/hyperlink" Target="mailto:enquiries@sciencelearn.org.nz" TargetMode="External"/><Relationship Id="rId9" Type="http://schemas.openxmlformats.org/officeDocument/2006/relationships/hyperlink" Target="https://www.nfsa.gov.au/latest/colourised-footage-last-tasmanian-tiger"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creativecommons.org/licenses/by-sa/4.0/deed.en" TargetMode="External"/><Relationship Id="rId3" Type="http://schemas.openxmlformats.org/officeDocument/2006/relationships/image" Target="../media/image35.jpeg"/><Relationship Id="rId7" Type="http://schemas.openxmlformats.org/officeDocument/2006/relationships/hyperlink" Target="mailto:enquiries@sciencelearn.org.nz"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hyperlink" Target="https://doi.org/10.1126/science.1251981" TargetMode="External"/><Relationship Id="rId4" Type="http://schemas.openxmlformats.org/officeDocument/2006/relationships/image" Target="../media/image36.jpeg"/><Relationship Id="rId9" Type="http://schemas.openxmlformats.org/officeDocument/2006/relationships/hyperlink" Target="https://creativecommons.org/licenses/by-sa/2.0/deed.e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hyperlink" Target="http://www.sciencelearn.org.nz/"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mailto:enquiries@sciencelearn.org.nz" TargetMode="External"/><Relationship Id="rId4" Type="http://schemas.openxmlformats.org/officeDocument/2006/relationships/hyperlink" Target="https://doi.org/10.1126/sciadv.adj6823"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hyperlink" Target="https://creativecommons.org/licenses/by-nc-sa/4.0/deed.en"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doi.org/10.26879/1169" TargetMode="External"/><Relationship Id="rId5" Type="http://schemas.openxmlformats.org/officeDocument/2006/relationships/hyperlink" Target="mailto:enquiries@sciencelearn.org.nz" TargetMode="External"/><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hyperlink" Target="mailto:enquiries@sciencelearn.org.nz" TargetMode="External"/><Relationship Id="rId4" Type="http://schemas.openxmlformats.org/officeDocument/2006/relationships/hyperlink" Target="https://doi.org/10.1073/pnas.1722598115"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NULL" TargetMode="External"/><Relationship Id="rId2" Type="http://schemas.openxmlformats.org/officeDocument/2006/relationships/hyperlink" Target="https://creativecommons.org/licenses/by-sa/4.0/deed.en" TargetMode="External"/><Relationship Id="rId1" Type="http://schemas.openxmlformats.org/officeDocument/2006/relationships/slideLayout" Target="../slideLayouts/slideLayout2.xml"/><Relationship Id="rId6" Type="http://schemas.openxmlformats.org/officeDocument/2006/relationships/hyperlink" Target="mailto:enquiries@sciencelearn.org.nz" TargetMode="External"/><Relationship Id="rId5" Type="http://schemas.openxmlformats.org/officeDocument/2006/relationships/image" Target="../media/image43.jpeg"/><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hyperlink" Target="https://creativecommons.org/licenses/by-nc-nd/4.0/" TargetMode="External"/><Relationship Id="rId3" Type="http://schemas.openxmlformats.org/officeDocument/2006/relationships/image" Target="../media/image44.jpeg"/><Relationship Id="rId7" Type="http://schemas.openxmlformats.org/officeDocument/2006/relationships/image" Target="../media/image45.jpeg"/><Relationship Id="rId12" Type="http://schemas.openxmlformats.org/officeDocument/2006/relationships/hyperlink" Target="https://collections.tepapa.govt.nz/object/710919"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mailto:enquiries@sciencelearn.org.nz" TargetMode="External"/><Relationship Id="rId11" Type="http://schemas.openxmlformats.org/officeDocument/2006/relationships/hyperlink" Target="https://creativecommons.org/licenses/by-sa/2.0/deed.en" TargetMode="External"/><Relationship Id="rId5" Type="http://schemas.openxmlformats.org/officeDocument/2006/relationships/image" Target="../media/image12.jpeg"/><Relationship Id="rId10" Type="http://schemas.openxmlformats.org/officeDocument/2006/relationships/hyperlink" Target="https://creativecommons.org/licenses/by/2.0/" TargetMode="External"/><Relationship Id="rId4" Type="http://schemas.openxmlformats.org/officeDocument/2006/relationships/hyperlink" Target="https://doi.org/10.1038/s41559-016-0053" TargetMode="External"/><Relationship Id="rId9"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hyperlink" Target="mailto:enquiries@sciencelearn.org.nz"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hyperlink" Target="https://creativecommons.org/licenses/by/4.0/"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s://creativecommons.org/licenses/by/4.0/" TargetMode="External"/><Relationship Id="rId1" Type="http://schemas.openxmlformats.org/officeDocument/2006/relationships/slideLayout" Target="../slideLayouts/slideLayout2.xml"/><Relationship Id="rId4" Type="http://schemas.openxmlformats.org/officeDocument/2006/relationships/hyperlink" Target="mailto:enquiries@sciencelearn.org.nz"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mailto:enquiries@sciencelearn.org.nz" TargetMode="External"/><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hyperlink" Target="https://collections.tepapa.govt.nz/object/710939" TargetMode="External"/><Relationship Id="rId5" Type="http://schemas.openxmlformats.org/officeDocument/2006/relationships/hyperlink" Target="https://collections.tepapa.govt.nz/object/711025" TargetMode="External"/><Relationship Id="rId4" Type="http://schemas.openxmlformats.org/officeDocument/2006/relationships/hyperlink" Target="https://collections.tepapa.govt.nz/object/710922"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theconversation.com/return-of-the-huia-why-maori-worldviews-must-be-part-of-the-de-extinction-debate-255605" TargetMode="External"/><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hyperlink" Target="mailto:enquiries@sciencelearn.org.nz" TargetMode="External"/><Relationship Id="rId5" Type="http://schemas.openxmlformats.org/officeDocument/2006/relationships/image" Target="../media/image52.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hyperlink" Target="mailto:enquiries@sciencelearn.org.nz" TargetMode="Externa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nature.com/articles/s41559-018-0777-y" TargetMode="External"/><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hyperlink" Target="mailto:enquiries@sciencelearn.org.nz"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hyperlink" Target="mailto:enquiries@sciencelearn.org.nz" TargetMode="External"/><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hyperlink" Target="https://creativecommons.org/licenses/by/2.0/" TargetMode="External"/><Relationship Id="rId5" Type="http://schemas.openxmlformats.org/officeDocument/2006/relationships/hyperlink" Target="https://creativecommons.org/licenses/by-sa/2.0/deed.en" TargetMode="External"/><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3" Type="http://schemas.openxmlformats.org/officeDocument/2006/relationships/hyperlink" Target="mailto:enquiries@sciencelearn.org.nz" TargetMode="External"/><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hyperlink" Target="https://theconversation.com/return-of-the-huia-why-maori-worldviews-must-be-part-of-the-de-extinction-debate-255605" TargetMode="External"/><Relationship Id="rId7" Type="http://schemas.openxmlformats.org/officeDocument/2006/relationships/image" Target="../media/image58.png"/><Relationship Id="rId2" Type="http://schemas.openxmlformats.org/officeDocument/2006/relationships/hyperlink" Target="https://theconversation.com/first-the-dire-wolf-now-nzs-giant-moa-why-real-de-extinction-is-unlikely-to-fly-260797" TargetMode="Externa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hyperlink" Target="mailto:enquiries@sciencelearn.org.nz"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hyperlink" Target="mailto:enquiries@sciencelearn.org.nz"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jpeg"/></Relationships>
</file>

<file path=ppt/slides/_rels/slide3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eg"/><Relationship Id="rId7"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blogs.otago.ac.nz/lost-worlds/" TargetMode="External"/><Relationship Id="rId5" Type="http://schemas.openxmlformats.org/officeDocument/2006/relationships/image" Target="../media/image2.png"/><Relationship Id="rId10" Type="http://schemas.openxmlformats.org/officeDocument/2006/relationships/hyperlink" Target="mailto:enquiries@sciencelearn.org.nz" TargetMode="External"/><Relationship Id="rId4" Type="http://schemas.openxmlformats.org/officeDocument/2006/relationships/hyperlink" Target="https://theconversation.com/profiles/nic-rawlence-392371/articles" TargetMode="External"/><Relationship Id="rId9" Type="http://schemas.openxmlformats.org/officeDocument/2006/relationships/hyperlink" Target="https://creativecommons.org/licenses/by-sa/4.0/"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nz.pinterest.com/nzsciencelearn/" TargetMode="External"/><Relationship Id="rId13" Type="http://schemas.openxmlformats.org/officeDocument/2006/relationships/image" Target="../media/image68.png"/><Relationship Id="rId3" Type="http://schemas.openxmlformats.org/officeDocument/2006/relationships/image" Target="../media/image5.png"/><Relationship Id="rId7" Type="http://schemas.openxmlformats.org/officeDocument/2006/relationships/hyperlink" Target="https://www.youtube.com/@ScienceLearningHubNZ" TargetMode="External"/><Relationship Id="rId12" Type="http://schemas.openxmlformats.org/officeDocument/2006/relationships/image" Target="../media/image67.png"/><Relationship Id="rId2" Type="http://schemas.openxmlformats.org/officeDocument/2006/relationships/notesSlide" Target="../notesSlides/notesSlide14.xml"/><Relationship Id="rId16"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hyperlink" Target="http://bit.ly/slhnz_li" TargetMode="External"/><Relationship Id="rId11" Type="http://schemas.openxmlformats.org/officeDocument/2006/relationships/image" Target="../media/image66.png"/><Relationship Id="rId5" Type="http://schemas.openxmlformats.org/officeDocument/2006/relationships/hyperlink" Target="http://www.instagram.com/sciencelearninghubnz" TargetMode="External"/><Relationship Id="rId15" Type="http://schemas.openxmlformats.org/officeDocument/2006/relationships/image" Target="../media/image70.png"/><Relationship Id="rId10" Type="http://schemas.openxmlformats.org/officeDocument/2006/relationships/image" Target="../media/image65.png"/><Relationship Id="rId4" Type="http://schemas.openxmlformats.org/officeDocument/2006/relationships/hyperlink" Target="mailto:enquiries@sciencelearn.org.nz" TargetMode="External"/><Relationship Id="rId9" Type="http://schemas.openxmlformats.org/officeDocument/2006/relationships/image" Target="../media/image64.jpeg"/><Relationship Id="rId1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hyperlink" Target="https://www.frontiersin.org/articles/10.3389/fevo.2021.757988/full" TargetMode="External"/><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hyperlink" Target="mailto:enquiries@sciencelearn.org.nz"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hyperlink" Target="https://www.news.com.au/technology/science/jurassic-park-myth-busted-by-murdoch-university-scientists/news-story/e1e20419a1e8b4d426721d27b6ca335c" TargetMode="External"/><Relationship Id="rId4" Type="http://schemas.openxmlformats.org/officeDocument/2006/relationships/hyperlink" Target="mailto:enquiries@sciencelearn.org.nz"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hyperlink" Target="https://colossal.com/" TargetMode="External"/><Relationship Id="rId5" Type="http://schemas.openxmlformats.org/officeDocument/2006/relationships/hyperlink" Target="https://creativecommons.org/licenses/by-sa/4.0/deed.en" TargetMode="External"/><Relationship Id="rId4" Type="http://schemas.openxmlformats.org/officeDocument/2006/relationships/hyperlink" Target="mailto:enquiries@sciencelearn.org.nz"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creativecommons.org/licenses/by-sa/3.0/deed.en" TargetMode="External"/><Relationship Id="rId3" Type="http://schemas.openxmlformats.org/officeDocument/2006/relationships/hyperlink" Target="https://collections.tepapa.govt.nz/object/710919" TargetMode="External"/><Relationship Id="rId7" Type="http://schemas.openxmlformats.org/officeDocument/2006/relationships/image" Target="../media/image14.jpeg"/><Relationship Id="rId2" Type="http://schemas.openxmlformats.org/officeDocument/2006/relationships/image" Target="../media/image12.jpeg"/><Relationship Id="rId1" Type="http://schemas.openxmlformats.org/officeDocument/2006/relationships/slideLayout" Target="../slideLayouts/slideLayout4.xml"/><Relationship Id="rId6" Type="http://schemas.openxmlformats.org/officeDocument/2006/relationships/image" Target="../media/image13.jpeg"/><Relationship Id="rId11" Type="http://schemas.openxmlformats.org/officeDocument/2006/relationships/image" Target="../media/image16.png"/><Relationship Id="rId5" Type="http://schemas.openxmlformats.org/officeDocument/2006/relationships/hyperlink" Target="mailto:enquiries@sciencelearn.org.nz" TargetMode="External"/><Relationship Id="rId10" Type="http://schemas.openxmlformats.org/officeDocument/2006/relationships/image" Target="../media/image15.jpeg"/><Relationship Id="rId4" Type="http://schemas.openxmlformats.org/officeDocument/2006/relationships/hyperlink" Target="https://creativecommons.org/licenses/by-nc-nd/4.0/" TargetMode="External"/><Relationship Id="rId9" Type="http://schemas.openxmlformats.org/officeDocument/2006/relationships/hyperlink" Target="https://www.nfsa.gov.au/latest/colourised-footage-last-tasmanian-tiger"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mailto:enquiries@sciencelearn.org.nz"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researchgate.net/publication/7486820_Epigenetic_Modification_Is_Central_to_Genome_Reprogramming_in_Somatic_Cell_Nuclear_Transfer"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mailto:enquiries@sciencelearn.org.nz"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21E4A-B31F-B719-1241-BF861F9B46B0}"/>
              </a:ext>
            </a:extLst>
          </p:cNvPr>
          <p:cNvSpPr>
            <a:spLocks noGrp="1"/>
          </p:cNvSpPr>
          <p:nvPr>
            <p:ph type="title"/>
          </p:nvPr>
        </p:nvSpPr>
        <p:spPr>
          <a:xfrm>
            <a:off x="359241" y="224346"/>
            <a:ext cx="10679766" cy="1325563"/>
          </a:xfrm>
        </p:spPr>
        <p:txBody>
          <a:bodyPr>
            <a:noAutofit/>
          </a:bodyPr>
          <a:lstStyle/>
          <a:p>
            <a:r>
              <a:rPr lang="en-GB" sz="4600" dirty="0"/>
              <a:t>Mythbusting de-extinction</a:t>
            </a:r>
            <a:br>
              <a:rPr lang="en-GB" sz="4600" dirty="0"/>
            </a:br>
            <a:r>
              <a:rPr lang="en-GB" sz="4600" dirty="0"/>
              <a:t>to sort fact from fiction</a:t>
            </a:r>
          </a:p>
        </p:txBody>
      </p:sp>
      <p:sp>
        <p:nvSpPr>
          <p:cNvPr id="3" name="Content Placeholder 2">
            <a:extLst>
              <a:ext uri="{FF2B5EF4-FFF2-40B4-BE49-F238E27FC236}">
                <a16:creationId xmlns:a16="http://schemas.microsoft.com/office/drawing/2014/main" id="{15EF2715-7060-AD9E-B71F-6752A30E99EF}"/>
              </a:ext>
            </a:extLst>
          </p:cNvPr>
          <p:cNvSpPr>
            <a:spLocks noGrp="1"/>
          </p:cNvSpPr>
          <p:nvPr>
            <p:ph idx="1"/>
          </p:nvPr>
        </p:nvSpPr>
        <p:spPr>
          <a:xfrm>
            <a:off x="359242" y="1702478"/>
            <a:ext cx="6275156" cy="2452762"/>
          </a:xfrm>
        </p:spPr>
        <p:txBody>
          <a:bodyPr vert="horz" lIns="91440" tIns="45720" rIns="91440" bIns="45720" rtlCol="0" anchor="t">
            <a:normAutofit/>
          </a:bodyPr>
          <a:lstStyle/>
          <a:p>
            <a:pPr marL="0" indent="0">
              <a:buNone/>
            </a:pPr>
            <a:r>
              <a:rPr lang="en-GB" b="1" dirty="0"/>
              <a:t>Associate Professor Nic Rawlence</a:t>
            </a:r>
          </a:p>
          <a:p>
            <a:pPr marL="0" indent="0">
              <a:buNone/>
            </a:pPr>
            <a:endParaRPr lang="en-GB" sz="1200" dirty="0"/>
          </a:p>
          <a:p>
            <a:pPr marL="0" indent="0">
              <a:buNone/>
            </a:pPr>
            <a:r>
              <a:rPr lang="en-GB" sz="2000" dirty="0"/>
              <a:t>Otago Palaeogenetics Lab</a:t>
            </a:r>
          </a:p>
          <a:p>
            <a:pPr marL="0" indent="0">
              <a:buNone/>
            </a:pPr>
            <a:r>
              <a:rPr lang="en-GB" sz="2000" dirty="0"/>
              <a:t>Department of Zoology</a:t>
            </a:r>
          </a:p>
          <a:p>
            <a:pPr marL="0" indent="0">
              <a:buNone/>
            </a:pPr>
            <a:r>
              <a:rPr lang="en-GB" sz="2000" dirty="0"/>
              <a:t>University of Otago, Dunedin</a:t>
            </a:r>
          </a:p>
          <a:p>
            <a:pPr marL="0" indent="0">
              <a:buNone/>
            </a:pPr>
            <a:r>
              <a:rPr lang="en-GB" sz="2000" dirty="0">
                <a:hlinkClick r:id="rId3"/>
              </a:rPr>
              <a:t>nic.rawlence@otago.ac.nz</a:t>
            </a:r>
            <a:r>
              <a:rPr lang="en-GB" sz="2000" dirty="0"/>
              <a:t> </a:t>
            </a:r>
          </a:p>
        </p:txBody>
      </p:sp>
      <p:pic>
        <p:nvPicPr>
          <p:cNvPr id="29698" name="Picture 2" descr="Return of the huia? Why Māori worldviews must be part of the  'de-extinction' debate">
            <a:extLst>
              <a:ext uri="{FF2B5EF4-FFF2-40B4-BE49-F238E27FC236}">
                <a16:creationId xmlns:a16="http://schemas.microsoft.com/office/drawing/2014/main" id="{025A78E6-BA40-5ED8-39A2-DC76CF94C4F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575" r="16488"/>
          <a:stretch>
            <a:fillRect/>
          </a:stretch>
        </p:blipFill>
        <p:spPr bwMode="auto">
          <a:xfrm>
            <a:off x="6865495" y="176707"/>
            <a:ext cx="4967264" cy="3779138"/>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BFAACE3-A741-F633-E897-03786ABE74B7}"/>
              </a:ext>
            </a:extLst>
          </p:cNvPr>
          <p:cNvSpPr txBox="1"/>
          <p:nvPr/>
        </p:nvSpPr>
        <p:spPr>
          <a:xfrm>
            <a:off x="359242" y="6039622"/>
            <a:ext cx="6275156" cy="338554"/>
          </a:xfrm>
          <a:prstGeom prst="rect">
            <a:avLst/>
          </a:prstGeom>
          <a:noFill/>
        </p:spPr>
        <p:txBody>
          <a:bodyPr wrap="square" lIns="91440" tIns="45720" rIns="91440" bIns="45720" anchor="t">
            <a:spAutoFit/>
          </a:bodyPr>
          <a:lstStyle/>
          <a:p>
            <a:r>
              <a:rPr lang="en-GB" sz="1600" dirty="0">
                <a:hlinkClick r:id="rId5"/>
              </a:rPr>
              <a:t>https://theconversation.com/profiles/nic-rawlence-392371/articles</a:t>
            </a:r>
            <a:r>
              <a:rPr lang="en-GB" sz="1600" dirty="0"/>
              <a:t> </a:t>
            </a:r>
          </a:p>
        </p:txBody>
      </p:sp>
      <p:pic>
        <p:nvPicPr>
          <p:cNvPr id="7" name="Picture 6">
            <a:extLst>
              <a:ext uri="{FF2B5EF4-FFF2-40B4-BE49-F238E27FC236}">
                <a16:creationId xmlns:a16="http://schemas.microsoft.com/office/drawing/2014/main" id="{701D9C31-BBE5-305E-37D8-01EBD50E2842}"/>
              </a:ext>
            </a:extLst>
          </p:cNvPr>
          <p:cNvPicPr>
            <a:picLocks noChangeAspect="1"/>
          </p:cNvPicPr>
          <p:nvPr/>
        </p:nvPicPr>
        <p:blipFill rotWithShape="1">
          <a:blip r:embed="rId6"/>
          <a:srcRect t="31214" r="30564" b="51229"/>
          <a:stretch/>
        </p:blipFill>
        <p:spPr>
          <a:xfrm>
            <a:off x="486060" y="4311163"/>
            <a:ext cx="4835381" cy="764178"/>
          </a:xfrm>
          <a:prstGeom prst="rect">
            <a:avLst/>
          </a:prstGeom>
          <a:effectLst>
            <a:outerShdw blurRad="50800" dist="38100" algn="l" rotWithShape="0">
              <a:prstClr val="black">
                <a:alpha val="40000"/>
              </a:prstClr>
            </a:outerShdw>
          </a:effectLst>
        </p:spPr>
      </p:pic>
      <p:sp>
        <p:nvSpPr>
          <p:cNvPr id="8" name="TextBox 7">
            <a:extLst>
              <a:ext uri="{FF2B5EF4-FFF2-40B4-BE49-F238E27FC236}">
                <a16:creationId xmlns:a16="http://schemas.microsoft.com/office/drawing/2014/main" id="{DDC4F788-1171-7E9A-6E5E-7B127E541D6A}"/>
              </a:ext>
            </a:extLst>
          </p:cNvPr>
          <p:cNvSpPr txBox="1"/>
          <p:nvPr/>
        </p:nvSpPr>
        <p:spPr>
          <a:xfrm>
            <a:off x="359242" y="5097431"/>
            <a:ext cx="4270678" cy="338554"/>
          </a:xfrm>
          <a:prstGeom prst="rect">
            <a:avLst/>
          </a:prstGeom>
          <a:noFill/>
        </p:spPr>
        <p:txBody>
          <a:bodyPr wrap="square" lIns="91440" tIns="45720" rIns="91440" bIns="45720" rtlCol="0" anchor="t">
            <a:spAutoFit/>
          </a:bodyPr>
          <a:lstStyle/>
          <a:p>
            <a:r>
              <a:rPr lang="en-NZ" sz="1600" dirty="0">
                <a:latin typeface="Arial"/>
                <a:cs typeface="Arial"/>
                <a:hlinkClick r:id="rId7"/>
              </a:rPr>
              <a:t>https://</a:t>
            </a:r>
            <a:r>
              <a:rPr lang="en-NZ" sz="1600" dirty="0">
                <a:cs typeface="Arial"/>
                <a:hlinkClick r:id="rId7"/>
              </a:rPr>
              <a:t>blogs</a:t>
            </a:r>
            <a:r>
              <a:rPr lang="en-NZ" sz="1600" dirty="0">
                <a:latin typeface="Arial"/>
                <a:cs typeface="Arial"/>
                <a:hlinkClick r:id="rId7"/>
              </a:rPr>
              <a:t>.otago.ac.nz/lost-worlds/</a:t>
            </a:r>
            <a:r>
              <a:rPr lang="en-NZ" sz="1600" dirty="0">
                <a:latin typeface="Arial"/>
                <a:cs typeface="Arial"/>
              </a:rPr>
              <a:t> </a:t>
            </a:r>
            <a:endParaRPr lang="en-US" dirty="0"/>
          </a:p>
        </p:txBody>
      </p:sp>
      <p:pic>
        <p:nvPicPr>
          <p:cNvPr id="29700" name="Picture 4" descr="Resources for media | The Conversation">
            <a:extLst>
              <a:ext uri="{FF2B5EF4-FFF2-40B4-BE49-F238E27FC236}">
                <a16:creationId xmlns:a16="http://schemas.microsoft.com/office/drawing/2014/main" id="{710DE889-62FA-3874-9920-D4934E40E52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9241" y="5373265"/>
            <a:ext cx="4835381" cy="7290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B8AF6A4-3CA1-2925-C785-A4768D735FFE}"/>
              </a:ext>
            </a:extLst>
          </p:cNvPr>
          <p:cNvSpPr txBox="1"/>
          <p:nvPr/>
        </p:nvSpPr>
        <p:spPr>
          <a:xfrm>
            <a:off x="6948054" y="3909019"/>
            <a:ext cx="337358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Verdana"/>
                <a:ea typeface="Verdana"/>
              </a:rPr>
              <a:t>© Auckland Museum Collections, </a:t>
            </a:r>
            <a:r>
              <a:rPr lang="en-GB" sz="1000" dirty="0">
                <a:latin typeface="Verdana"/>
                <a:ea typeface="Verdana"/>
                <a:hlinkClick r:id="rId9"/>
              </a:rPr>
              <a:t>CC BY 2.0</a:t>
            </a:r>
            <a:endParaRPr lang="en-GB" sz="1000" dirty="0">
              <a:latin typeface="Verdana"/>
              <a:ea typeface="Verdana"/>
            </a:endParaRPr>
          </a:p>
        </p:txBody>
      </p:sp>
      <p:pic>
        <p:nvPicPr>
          <p:cNvPr id="9" name="Picture 8">
            <a:extLst>
              <a:ext uri="{FF2B5EF4-FFF2-40B4-BE49-F238E27FC236}">
                <a16:creationId xmlns:a16="http://schemas.microsoft.com/office/drawing/2014/main" id="{6A2115DE-BF53-B8B8-3006-D6C09B887BC6}"/>
              </a:ext>
            </a:extLst>
          </p:cNvPr>
          <p:cNvPicPr>
            <a:picLocks noChangeAspect="1"/>
          </p:cNvPicPr>
          <p:nvPr/>
        </p:nvPicPr>
        <p:blipFill>
          <a:blip r:embed="rId10"/>
          <a:srcRect l="186" t="12802" r="-16" b="10252"/>
          <a:stretch>
            <a:fillRect/>
          </a:stretch>
        </p:blipFill>
        <p:spPr>
          <a:xfrm>
            <a:off x="6870560" y="4383538"/>
            <a:ext cx="4961300" cy="2190673"/>
          </a:xfrm>
          <a:prstGeom prst="rect">
            <a:avLst/>
          </a:prstGeom>
        </p:spPr>
      </p:pic>
      <p:sp>
        <p:nvSpPr>
          <p:cNvPr id="10" name="TextBox 9">
            <a:extLst>
              <a:ext uri="{FF2B5EF4-FFF2-40B4-BE49-F238E27FC236}">
                <a16:creationId xmlns:a16="http://schemas.microsoft.com/office/drawing/2014/main" id="{C922D1ED-A855-4150-D719-EF884A4934A8}"/>
              </a:ext>
            </a:extLst>
          </p:cNvPr>
          <p:cNvSpPr txBox="1"/>
          <p:nvPr/>
        </p:nvSpPr>
        <p:spPr>
          <a:xfrm>
            <a:off x="6865495" y="6552718"/>
            <a:ext cx="473193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Verdana"/>
              </a:rPr>
              <a:t>© shutter2you, 123RF Ltd</a:t>
            </a:r>
            <a:endParaRPr lang="en-GB" sz="1000" u="sng" dirty="0">
              <a:solidFill>
                <a:srgbClr val="467886"/>
              </a:solidFill>
              <a:latin typeface="Verdana"/>
              <a:ea typeface="Verdana"/>
              <a:cs typeface="Segoe UI"/>
            </a:endParaRPr>
          </a:p>
        </p:txBody>
      </p:sp>
      <p:sp>
        <p:nvSpPr>
          <p:cNvPr id="11" name="TextBox 10">
            <a:extLst>
              <a:ext uri="{FF2B5EF4-FFF2-40B4-BE49-F238E27FC236}">
                <a16:creationId xmlns:a16="http://schemas.microsoft.com/office/drawing/2014/main" id="{6575C492-274F-5B30-A4DD-26B6610E452B}"/>
              </a:ext>
            </a:extLst>
          </p:cNvPr>
          <p:cNvSpPr txBox="1"/>
          <p:nvPr/>
        </p:nvSpPr>
        <p:spPr>
          <a:xfrm>
            <a:off x="125590" y="6498026"/>
            <a:ext cx="645690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dirty="0">
                <a:solidFill>
                  <a:srgbClr val="000000"/>
                </a:solidFill>
                <a:latin typeface="Verdana"/>
                <a:ea typeface="Verdana"/>
                <a:cs typeface="Segoe UI"/>
              </a:rPr>
              <a:t>All images are copyrighted. For further information, please refer to </a:t>
            </a:r>
            <a:r>
              <a:rPr lang="en-US" sz="1000" i="1" dirty="0">
                <a:solidFill>
                  <a:srgbClr val="467886"/>
                </a:solidFill>
                <a:latin typeface="Verdana"/>
                <a:ea typeface="Verdana"/>
                <a:cs typeface="Segoe UI"/>
                <a:hlinkClick r:id="rId11"/>
              </a:rPr>
              <a:t>enquiries@sciencelearn.org.nz</a:t>
            </a:r>
            <a:endParaRPr lang="en-US" dirty="0">
              <a:latin typeface="Verdana"/>
            </a:endParaRPr>
          </a:p>
        </p:txBody>
      </p:sp>
    </p:spTree>
    <p:extLst>
      <p:ext uri="{BB962C8B-B14F-4D97-AF65-F5344CB8AC3E}">
        <p14:creationId xmlns:p14="http://schemas.microsoft.com/office/powerpoint/2010/main" val="4075680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5A36B-DA7E-3B3B-5A1C-CC9999863B37}"/>
              </a:ext>
            </a:extLst>
          </p:cNvPr>
          <p:cNvSpPr>
            <a:spLocks noGrp="1"/>
          </p:cNvSpPr>
          <p:nvPr>
            <p:ph type="title"/>
          </p:nvPr>
        </p:nvSpPr>
        <p:spPr>
          <a:xfrm>
            <a:off x="838200" y="16871"/>
            <a:ext cx="10515600" cy="1325563"/>
          </a:xfrm>
        </p:spPr>
        <p:txBody>
          <a:bodyPr/>
          <a:lstStyle/>
          <a:p>
            <a:pPr algn="ctr"/>
            <a:r>
              <a:rPr lang="en-GB"/>
              <a:t>Ancient DNA preservation</a:t>
            </a:r>
          </a:p>
        </p:txBody>
      </p:sp>
      <p:pic>
        <p:nvPicPr>
          <p:cNvPr id="5" name="Content Placeholder 4" descr="Alice in Wonderland pg 3">
            <a:extLst>
              <a:ext uri="{FF2B5EF4-FFF2-40B4-BE49-F238E27FC236}">
                <a16:creationId xmlns:a16="http://schemas.microsoft.com/office/drawing/2014/main" id="{6201AE2A-A7EF-27C3-89C2-C19809149EC9}"/>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752088" y="1690688"/>
            <a:ext cx="2783492" cy="4351338"/>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2" descr="Ancient DNA offers clues to physical origins of Dead Sea Scrolls | National  Geographic">
            <a:extLst>
              <a:ext uri="{FF2B5EF4-FFF2-40B4-BE49-F238E27FC236}">
                <a16:creationId xmlns:a16="http://schemas.microsoft.com/office/drawing/2014/main" id="{1F1D2EFD-73FF-C91C-ADA0-5B55998BFDC1}"/>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047938" y="1690688"/>
            <a:ext cx="5523682" cy="4351338"/>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3C5D5A3-A7DD-82F7-563F-DA52056847A1}"/>
              </a:ext>
            </a:extLst>
          </p:cNvPr>
          <p:cNvSpPr txBox="1"/>
          <p:nvPr/>
        </p:nvSpPr>
        <p:spPr>
          <a:xfrm>
            <a:off x="2639975" y="6042326"/>
            <a:ext cx="197908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err="1">
                <a:latin typeface="Verdana"/>
                <a:ea typeface="Verdana"/>
              </a:rPr>
              <a:t>Wikisource</a:t>
            </a:r>
            <a:r>
              <a:rPr lang="en-GB" sz="1000">
                <a:latin typeface="Verdana"/>
                <a:ea typeface="Verdana"/>
              </a:rPr>
              <a:t>, </a:t>
            </a:r>
            <a:r>
              <a:rPr lang="en-GB" sz="1000">
                <a:latin typeface="Verdana"/>
                <a:ea typeface="Verdana"/>
                <a:hlinkClick r:id="rId4"/>
              </a:rPr>
              <a:t>CC BY-SA 2.0</a:t>
            </a:r>
            <a:endParaRPr lang="en-GB" sz="1000">
              <a:latin typeface="Verdana"/>
              <a:ea typeface="Verdana"/>
            </a:endParaRPr>
          </a:p>
        </p:txBody>
      </p:sp>
      <p:sp>
        <p:nvSpPr>
          <p:cNvPr id="4" name="TextBox 3">
            <a:extLst>
              <a:ext uri="{FF2B5EF4-FFF2-40B4-BE49-F238E27FC236}">
                <a16:creationId xmlns:a16="http://schemas.microsoft.com/office/drawing/2014/main" id="{77011D69-DBCA-E6A3-9A31-74FDF6814084}"/>
              </a:ext>
            </a:extLst>
          </p:cNvPr>
          <p:cNvSpPr txBox="1"/>
          <p:nvPr/>
        </p:nvSpPr>
        <p:spPr>
          <a:xfrm>
            <a:off x="6812533" y="6037903"/>
            <a:ext cx="390935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Verdana"/>
                <a:ea typeface="Verdana"/>
              </a:rPr>
              <a:t>Photo by Shai Halevi, ©</a:t>
            </a:r>
            <a:r>
              <a:rPr lang="en-US" sz="1000">
                <a:solidFill>
                  <a:srgbClr val="000000"/>
                </a:solidFill>
                <a:latin typeface="Verdana"/>
                <a:ea typeface="+mn-lt"/>
                <a:cs typeface="+mn-lt"/>
              </a:rPr>
              <a:t> The Israel Antiquities Authority </a:t>
            </a:r>
            <a:endParaRPr lang="en-US" sz="1000" cap="all">
              <a:solidFill>
                <a:srgbClr val="6C6E6F"/>
              </a:solidFill>
              <a:latin typeface="Verdana"/>
              <a:ea typeface="+mn-lt"/>
              <a:cs typeface="+mn-lt"/>
            </a:endParaRPr>
          </a:p>
        </p:txBody>
      </p:sp>
      <p:sp>
        <p:nvSpPr>
          <p:cNvPr id="7" name="TextBox 6">
            <a:extLst>
              <a:ext uri="{FF2B5EF4-FFF2-40B4-BE49-F238E27FC236}">
                <a16:creationId xmlns:a16="http://schemas.microsoft.com/office/drawing/2014/main" id="{5103D9E2-378C-68F4-0EE5-F28A8519FB60}"/>
              </a:ext>
            </a:extLst>
          </p:cNvPr>
          <p:cNvSpPr txBox="1"/>
          <p:nvPr/>
        </p:nvSpPr>
        <p:spPr>
          <a:xfrm>
            <a:off x="165244" y="6500973"/>
            <a:ext cx="728095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latin typeface="Verdana"/>
                <a:ea typeface="Verdana"/>
              </a:rPr>
              <a:t>All images are copyrighted. For further information, please refer to </a:t>
            </a:r>
            <a:r>
              <a:rPr lang="en-US" sz="1000" i="1" u="sng">
                <a:solidFill>
                  <a:srgbClr val="467886"/>
                </a:solidFill>
                <a:latin typeface="Verdana"/>
                <a:ea typeface="Verdana"/>
                <a:hlinkClick r:id="rId5"/>
              </a:rPr>
              <a:t>enquiries@sciencelearn.org.nz</a:t>
            </a:r>
            <a:endParaRPr lang="en-GB"/>
          </a:p>
        </p:txBody>
      </p:sp>
    </p:spTree>
    <p:extLst>
      <p:ext uri="{BB962C8B-B14F-4D97-AF65-F5344CB8AC3E}">
        <p14:creationId xmlns:p14="http://schemas.microsoft.com/office/powerpoint/2010/main" val="299446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CBA7E-C931-11B1-8AC8-19BB95B6E9F6}"/>
              </a:ext>
            </a:extLst>
          </p:cNvPr>
          <p:cNvSpPr>
            <a:spLocks noGrp="1"/>
          </p:cNvSpPr>
          <p:nvPr>
            <p:ph type="title"/>
          </p:nvPr>
        </p:nvSpPr>
        <p:spPr>
          <a:xfrm>
            <a:off x="0" y="20570"/>
            <a:ext cx="12192000" cy="1325563"/>
          </a:xfrm>
        </p:spPr>
        <p:txBody>
          <a:bodyPr>
            <a:normAutofit/>
          </a:bodyPr>
          <a:lstStyle/>
          <a:p>
            <a:r>
              <a:rPr lang="en-GB" sz="4000"/>
              <a:t>The picture on the puzzle box: scaffold reference genomes</a:t>
            </a:r>
          </a:p>
        </p:txBody>
      </p:sp>
      <p:pic>
        <p:nvPicPr>
          <p:cNvPr id="4" name="Picture 10" descr="Dire wolves were real—and even stranger than we thought | National  Geographic">
            <a:extLst>
              <a:ext uri="{FF2B5EF4-FFF2-40B4-BE49-F238E27FC236}">
                <a16:creationId xmlns:a16="http://schemas.microsoft.com/office/drawing/2014/main" id="{51FDDB2E-4351-02CE-B1FE-A1A3EAB72A85}"/>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489" t="426" r="-5504" b="-426"/>
          <a:stretch>
            <a:fillRect/>
          </a:stretch>
        </p:blipFill>
        <p:spPr bwMode="auto">
          <a:xfrm>
            <a:off x="2254708" y="968670"/>
            <a:ext cx="7680227" cy="4917859"/>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1875EC2-CADB-D23E-0A1B-51D934F8CEA6}"/>
              </a:ext>
            </a:extLst>
          </p:cNvPr>
          <p:cNvSpPr txBox="1"/>
          <p:nvPr/>
        </p:nvSpPr>
        <p:spPr>
          <a:xfrm>
            <a:off x="182880" y="6362700"/>
            <a:ext cx="76581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latin typeface="Verdana"/>
              </a:rPr>
              <a:t>All images are copyrighted. For further information, please refer to </a:t>
            </a:r>
            <a:r>
              <a:rPr lang="en-US" sz="1000" i="1" u="sng">
                <a:solidFill>
                  <a:srgbClr val="467886"/>
                </a:solidFill>
                <a:latin typeface="Verdana"/>
                <a:cs typeface="Segoe UI"/>
                <a:hlinkClick r:id="rId4"/>
              </a:rPr>
              <a:t>enquiries@sciencelearn.org.nz</a:t>
            </a:r>
            <a:r>
              <a:rPr lang="en-GB" sz="1000"/>
              <a:t>​</a:t>
            </a:r>
            <a:endParaRPr lang="en-GB"/>
          </a:p>
        </p:txBody>
      </p:sp>
      <p:sp>
        <p:nvSpPr>
          <p:cNvPr id="5" name="TextBox 4">
            <a:extLst>
              <a:ext uri="{FF2B5EF4-FFF2-40B4-BE49-F238E27FC236}">
                <a16:creationId xmlns:a16="http://schemas.microsoft.com/office/drawing/2014/main" id="{E019204A-4BE9-E589-C123-C9E471505378}"/>
              </a:ext>
            </a:extLst>
          </p:cNvPr>
          <p:cNvSpPr txBox="1"/>
          <p:nvPr/>
        </p:nvSpPr>
        <p:spPr>
          <a:xfrm>
            <a:off x="7610788" y="5867570"/>
            <a:ext cx="197059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solidFill>
                  <a:srgbClr val="333333"/>
                </a:solidFill>
                <a:latin typeface="Verdana"/>
                <a:ea typeface="Verdana"/>
                <a:cs typeface="Helvetica"/>
              </a:rPr>
              <a:t>Art by Mauricio Antón</a:t>
            </a:r>
            <a:endParaRPr lang="en-US" sz="1000">
              <a:latin typeface="Verdana"/>
              <a:ea typeface="Verdana"/>
            </a:endParaRPr>
          </a:p>
        </p:txBody>
      </p:sp>
    </p:spTree>
    <p:extLst>
      <p:ext uri="{BB962C8B-B14F-4D97-AF65-F5344CB8AC3E}">
        <p14:creationId xmlns:p14="http://schemas.microsoft.com/office/powerpoint/2010/main" val="33171559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86582-39D8-41B5-B817-D76B165D74CD}"/>
              </a:ext>
            </a:extLst>
          </p:cNvPr>
          <p:cNvSpPr>
            <a:spLocks noGrp="1"/>
          </p:cNvSpPr>
          <p:nvPr>
            <p:ph type="title"/>
          </p:nvPr>
        </p:nvSpPr>
        <p:spPr>
          <a:xfrm>
            <a:off x="838200" y="18255"/>
            <a:ext cx="10515600" cy="1325563"/>
          </a:xfrm>
        </p:spPr>
        <p:txBody>
          <a:bodyPr/>
          <a:lstStyle/>
          <a:p>
            <a:pPr algn="ctr"/>
            <a:r>
              <a:rPr lang="en-GB"/>
              <a:t>Genome engineering an extinct species</a:t>
            </a:r>
          </a:p>
        </p:txBody>
      </p:sp>
      <p:pic>
        <p:nvPicPr>
          <p:cNvPr id="4" name="Picture 2" descr="De-Extinction of Dire Wolf">
            <a:extLst>
              <a:ext uri="{FF2B5EF4-FFF2-40B4-BE49-F238E27FC236}">
                <a16:creationId xmlns:a16="http://schemas.microsoft.com/office/drawing/2014/main" id="{91DD3F9C-7E44-75BA-0653-0CC34ECBEBD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16989" y="1137683"/>
            <a:ext cx="8158022" cy="4916819"/>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D0D5E8C-8934-656F-8892-5EBB3978F334}"/>
              </a:ext>
            </a:extLst>
          </p:cNvPr>
          <p:cNvSpPr txBox="1"/>
          <p:nvPr/>
        </p:nvSpPr>
        <p:spPr>
          <a:xfrm>
            <a:off x="160020" y="6526530"/>
            <a:ext cx="706755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latin typeface="Verdana"/>
              </a:rPr>
              <a:t>All images are copyrighted. For further information, please refer to </a:t>
            </a:r>
            <a:r>
              <a:rPr lang="en-US" sz="1000" i="1" u="sng">
                <a:solidFill>
                  <a:srgbClr val="467886"/>
                </a:solidFill>
                <a:latin typeface="Verdana"/>
                <a:cs typeface="Segoe UI"/>
                <a:hlinkClick r:id="rId3"/>
              </a:rPr>
              <a:t>enquiries@sciencelearn.org.nz</a:t>
            </a:r>
            <a:r>
              <a:rPr lang="en-GB" sz="1000"/>
              <a:t>​</a:t>
            </a:r>
            <a:endParaRPr lang="en-GB"/>
          </a:p>
        </p:txBody>
      </p:sp>
    </p:spTree>
    <p:extLst>
      <p:ext uri="{BB962C8B-B14F-4D97-AF65-F5344CB8AC3E}">
        <p14:creationId xmlns:p14="http://schemas.microsoft.com/office/powerpoint/2010/main" val="2708159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ird statue on a stand&#10;&#10;AI-generated content may be incorrect.">
            <a:extLst>
              <a:ext uri="{FF2B5EF4-FFF2-40B4-BE49-F238E27FC236}">
                <a16:creationId xmlns:a16="http://schemas.microsoft.com/office/drawing/2014/main" id="{3EC22758-A2C0-77F9-A036-F7FC4F9FB5EB}"/>
              </a:ext>
            </a:extLst>
          </p:cNvPr>
          <p:cNvPicPr>
            <a:picLocks noChangeAspect="1"/>
          </p:cNvPicPr>
          <p:nvPr/>
        </p:nvPicPr>
        <p:blipFill>
          <a:blip r:embed="rId2"/>
          <a:stretch>
            <a:fillRect/>
          </a:stretch>
        </p:blipFill>
        <p:spPr>
          <a:xfrm>
            <a:off x="6309450" y="1013098"/>
            <a:ext cx="5003930" cy="5207536"/>
          </a:xfrm>
          <a:prstGeom prst="rect">
            <a:avLst/>
          </a:prstGeom>
          <a:effectLst>
            <a:outerShdw blurRad="50800" dist="38100" dir="2700000">
              <a:srgbClr val="000000">
                <a:alpha val="40000"/>
              </a:srgbClr>
            </a:outerShdw>
          </a:effectLst>
        </p:spPr>
      </p:pic>
      <p:sp>
        <p:nvSpPr>
          <p:cNvPr id="7" name="TextBox 6">
            <a:extLst>
              <a:ext uri="{FF2B5EF4-FFF2-40B4-BE49-F238E27FC236}">
                <a16:creationId xmlns:a16="http://schemas.microsoft.com/office/drawing/2014/main" id="{6D6274AB-B019-6D67-EA8E-FEA9C6804A45}"/>
              </a:ext>
            </a:extLst>
          </p:cNvPr>
          <p:cNvSpPr txBox="1"/>
          <p:nvPr/>
        </p:nvSpPr>
        <p:spPr>
          <a:xfrm>
            <a:off x="9496992" y="6234233"/>
            <a:ext cx="22785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Verdana"/>
                <a:ea typeface="Verdana"/>
              </a:rPr>
              <a:t>© Ballista, </a:t>
            </a:r>
            <a:r>
              <a:rPr lang="en-GB" sz="1000">
                <a:latin typeface="Verdana"/>
                <a:ea typeface="Verdana"/>
                <a:hlinkClick r:id="rId3"/>
              </a:rPr>
              <a:t>CC BY-SA 3.0</a:t>
            </a:r>
            <a:endParaRPr lang="en-GB" sz="1000">
              <a:latin typeface="Verdana"/>
              <a:ea typeface="Verdana"/>
            </a:endParaRPr>
          </a:p>
        </p:txBody>
      </p:sp>
      <p:pic>
        <p:nvPicPr>
          <p:cNvPr id="8" name="Picture 7" descr="A bird in a nest&#10;&#10;AI-generated content may be incorrect.">
            <a:extLst>
              <a:ext uri="{FF2B5EF4-FFF2-40B4-BE49-F238E27FC236}">
                <a16:creationId xmlns:a16="http://schemas.microsoft.com/office/drawing/2014/main" id="{6A325FCB-F65E-1310-10F3-C8437EB6B23F}"/>
              </a:ext>
            </a:extLst>
          </p:cNvPr>
          <p:cNvPicPr>
            <a:picLocks noChangeAspect="1"/>
          </p:cNvPicPr>
          <p:nvPr/>
        </p:nvPicPr>
        <p:blipFill>
          <a:blip r:embed="rId4"/>
          <a:srcRect l="10725" t="7326" r="29912" b="92"/>
          <a:stretch>
            <a:fillRect/>
          </a:stretch>
        </p:blipFill>
        <p:spPr>
          <a:xfrm>
            <a:off x="957766" y="1014510"/>
            <a:ext cx="5013791" cy="5207376"/>
          </a:xfrm>
          <a:prstGeom prst="rect">
            <a:avLst/>
          </a:prstGeom>
          <a:effectLst>
            <a:outerShdw blurRad="50800" dist="38100" dir="2700000">
              <a:srgbClr val="000000">
                <a:alpha val="40000"/>
              </a:srgbClr>
            </a:outerShdw>
          </a:effectLst>
        </p:spPr>
      </p:pic>
      <p:sp>
        <p:nvSpPr>
          <p:cNvPr id="9" name="TextBox 8">
            <a:extLst>
              <a:ext uri="{FF2B5EF4-FFF2-40B4-BE49-F238E27FC236}">
                <a16:creationId xmlns:a16="http://schemas.microsoft.com/office/drawing/2014/main" id="{4FFE212D-B73C-CC95-16F7-5453DFD9548F}"/>
              </a:ext>
            </a:extLst>
          </p:cNvPr>
          <p:cNvSpPr txBox="1"/>
          <p:nvPr/>
        </p:nvSpPr>
        <p:spPr>
          <a:xfrm>
            <a:off x="3159603" y="6234233"/>
            <a:ext cx="361635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Verdana"/>
                <a:ea typeface="Verdana"/>
              </a:rPr>
              <a:t>© </a:t>
            </a:r>
            <a:r>
              <a:rPr lang="en-GB" sz="1000" err="1">
                <a:latin typeface="Verdana"/>
                <a:ea typeface="+mn-lt"/>
                <a:cs typeface="+mn-lt"/>
              </a:rPr>
              <a:t>Kirkamon</a:t>
            </a:r>
            <a:r>
              <a:rPr lang="en-GB" sz="1000">
                <a:latin typeface="Verdana"/>
                <a:ea typeface="+mn-lt"/>
                <a:cs typeface="+mn-lt"/>
              </a:rPr>
              <a:t> Guapo Cabello</a:t>
            </a:r>
            <a:r>
              <a:rPr lang="en-GB" sz="1000">
                <a:latin typeface="Verdana"/>
                <a:ea typeface="Verdana"/>
              </a:rPr>
              <a:t>, </a:t>
            </a:r>
            <a:r>
              <a:rPr lang="en-GB" sz="1000">
                <a:latin typeface="Verdana"/>
                <a:ea typeface="Verdana"/>
                <a:hlinkClick r:id="rId5"/>
              </a:rPr>
              <a:t>CC BY-SA 4.0</a:t>
            </a:r>
            <a:r>
              <a:rPr lang="en-GB" sz="1000">
                <a:latin typeface="Verdana"/>
                <a:ea typeface="Verdana"/>
              </a:rPr>
              <a:t> </a:t>
            </a:r>
          </a:p>
        </p:txBody>
      </p:sp>
      <p:sp>
        <p:nvSpPr>
          <p:cNvPr id="11" name="TextBox 10">
            <a:extLst>
              <a:ext uri="{FF2B5EF4-FFF2-40B4-BE49-F238E27FC236}">
                <a16:creationId xmlns:a16="http://schemas.microsoft.com/office/drawing/2014/main" id="{CAEE8A2B-936A-364B-6062-64C1F4A8683D}"/>
              </a:ext>
            </a:extLst>
          </p:cNvPr>
          <p:cNvSpPr txBox="1"/>
          <p:nvPr/>
        </p:nvSpPr>
        <p:spPr>
          <a:xfrm>
            <a:off x="114771" y="6591770"/>
            <a:ext cx="775264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latin typeface="Verdana"/>
              </a:rPr>
              <a:t>All images are copyrighted. For further information, please refer to </a:t>
            </a:r>
            <a:r>
              <a:rPr lang="en-US" sz="1000" i="1" u="sng">
                <a:solidFill>
                  <a:srgbClr val="467886"/>
                </a:solidFill>
                <a:latin typeface="Verdana"/>
                <a:cs typeface="Segoe UI"/>
                <a:hlinkClick r:id="rId6"/>
              </a:rPr>
              <a:t>enquiries@sciencelearn.org.nz</a:t>
            </a:r>
            <a:r>
              <a:rPr lang="en-GB" sz="1000"/>
              <a:t>​</a:t>
            </a:r>
            <a:endParaRPr lang="en-GB"/>
          </a:p>
        </p:txBody>
      </p:sp>
      <p:sp>
        <p:nvSpPr>
          <p:cNvPr id="12" name="TextBox 11">
            <a:extLst>
              <a:ext uri="{FF2B5EF4-FFF2-40B4-BE49-F238E27FC236}">
                <a16:creationId xmlns:a16="http://schemas.microsoft.com/office/drawing/2014/main" id="{048F7C32-5CA0-B527-A288-B36DC61CE8F7}"/>
              </a:ext>
            </a:extLst>
          </p:cNvPr>
          <p:cNvSpPr txBox="1"/>
          <p:nvPr/>
        </p:nvSpPr>
        <p:spPr>
          <a:xfrm>
            <a:off x="958591" y="246244"/>
            <a:ext cx="1035982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a:t>Nicobar pigeon                  Dodo</a:t>
            </a:r>
          </a:p>
        </p:txBody>
      </p:sp>
    </p:spTree>
    <p:extLst>
      <p:ext uri="{BB962C8B-B14F-4D97-AF65-F5344CB8AC3E}">
        <p14:creationId xmlns:p14="http://schemas.microsoft.com/office/powerpoint/2010/main" val="39896816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796D8-BD4D-8107-976B-133E98F8246A}"/>
              </a:ext>
            </a:extLst>
          </p:cNvPr>
          <p:cNvSpPr>
            <a:spLocks noGrp="1"/>
          </p:cNvSpPr>
          <p:nvPr>
            <p:ph type="title"/>
          </p:nvPr>
        </p:nvSpPr>
        <p:spPr>
          <a:xfrm>
            <a:off x="2459" y="0"/>
            <a:ext cx="12180937" cy="1325563"/>
          </a:xfrm>
        </p:spPr>
        <p:txBody>
          <a:bodyPr/>
          <a:lstStyle/>
          <a:p>
            <a:pPr algn="ctr"/>
            <a:r>
              <a:rPr lang="en-GB"/>
              <a:t>Molecular scissors: Crispr-Cas9</a:t>
            </a:r>
          </a:p>
        </p:txBody>
      </p:sp>
      <p:pic>
        <p:nvPicPr>
          <p:cNvPr id="4" name="Picture 2" descr="Back from Extinction: The Dire Wolf's Second Chance | THRIVE Project">
            <a:extLst>
              <a:ext uri="{FF2B5EF4-FFF2-40B4-BE49-F238E27FC236}">
                <a16:creationId xmlns:a16="http://schemas.microsoft.com/office/drawing/2014/main" id="{B5481343-4C04-A9AD-E8C4-3B3B4570899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4313" y="1050319"/>
            <a:ext cx="8383374" cy="5006620"/>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0E1C284-F141-3500-54DE-8B6B68FD4674}"/>
              </a:ext>
            </a:extLst>
          </p:cNvPr>
          <p:cNvSpPr txBox="1"/>
          <p:nvPr/>
        </p:nvSpPr>
        <p:spPr>
          <a:xfrm>
            <a:off x="179070" y="6560820"/>
            <a:ext cx="726948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latin typeface="Verdana"/>
              </a:rPr>
              <a:t>All images are copyrighted. For further information, please refer to </a:t>
            </a:r>
            <a:r>
              <a:rPr lang="en-US" sz="1000" i="1" u="sng">
                <a:solidFill>
                  <a:srgbClr val="467886"/>
                </a:solidFill>
                <a:latin typeface="Verdana"/>
                <a:cs typeface="Segoe UI"/>
                <a:hlinkClick r:id="rId3"/>
              </a:rPr>
              <a:t>enquiries@sciencelearn.org.nz</a:t>
            </a:r>
            <a:r>
              <a:rPr lang="en-GB" sz="1000"/>
              <a:t>​</a:t>
            </a:r>
            <a:endParaRPr lang="en-GB"/>
          </a:p>
        </p:txBody>
      </p:sp>
      <p:sp>
        <p:nvSpPr>
          <p:cNvPr id="5" name="TextBox 4">
            <a:extLst>
              <a:ext uri="{FF2B5EF4-FFF2-40B4-BE49-F238E27FC236}">
                <a16:creationId xmlns:a16="http://schemas.microsoft.com/office/drawing/2014/main" id="{11111002-EC61-621E-FDA4-CF84E0D09F14}"/>
              </a:ext>
            </a:extLst>
          </p:cNvPr>
          <p:cNvSpPr txBox="1"/>
          <p:nvPr/>
        </p:nvSpPr>
        <p:spPr>
          <a:xfrm>
            <a:off x="1763675" y="6061137"/>
            <a:ext cx="85217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900">
                <a:latin typeface="Verdana"/>
                <a:ea typeface="+mn-lt"/>
                <a:cs typeface="+mn-lt"/>
              </a:rPr>
              <a:t>Ishino, Yoshizumi &amp; </a:t>
            </a:r>
            <a:r>
              <a:rPr lang="en-GB" sz="900" err="1">
                <a:latin typeface="Verdana"/>
                <a:ea typeface="+mn-lt"/>
                <a:cs typeface="+mn-lt"/>
              </a:rPr>
              <a:t>Krupovic</a:t>
            </a:r>
            <a:r>
              <a:rPr lang="en-GB" sz="900">
                <a:latin typeface="Verdana"/>
                <a:ea typeface="+mn-lt"/>
                <a:cs typeface="+mn-lt"/>
              </a:rPr>
              <a:t>, Mart &amp; </a:t>
            </a:r>
            <a:r>
              <a:rPr lang="en-GB" sz="900" err="1">
                <a:latin typeface="Verdana"/>
                <a:ea typeface="+mn-lt"/>
                <a:cs typeface="+mn-lt"/>
              </a:rPr>
              <a:t>Forterre</a:t>
            </a:r>
            <a:r>
              <a:rPr lang="en-GB" sz="900">
                <a:latin typeface="Verdana"/>
                <a:ea typeface="+mn-lt"/>
                <a:cs typeface="+mn-lt"/>
              </a:rPr>
              <a:t>, Patrick. (2018). History of CRISPR-Cas from Encounter with a Mysterious Repeated Sequence to Genome Editing Technology. Journal of Bacteriology. 200. JB.00580-17. </a:t>
            </a:r>
            <a:r>
              <a:rPr lang="en-GB" sz="900">
                <a:latin typeface="Verdana"/>
                <a:ea typeface="+mn-lt"/>
                <a:cs typeface="+mn-lt"/>
                <a:hlinkClick r:id="rId4"/>
              </a:rPr>
              <a:t>10.1128/JB.00580-17</a:t>
            </a:r>
            <a:r>
              <a:rPr lang="en-GB" sz="900">
                <a:latin typeface="Verdana"/>
                <a:ea typeface="+mn-lt"/>
                <a:cs typeface="+mn-lt"/>
              </a:rPr>
              <a:t>. </a:t>
            </a:r>
            <a:endParaRPr lang="en-US" sz="900">
              <a:latin typeface="Verdana"/>
              <a:ea typeface="Verdana"/>
            </a:endParaRPr>
          </a:p>
        </p:txBody>
      </p:sp>
    </p:spTree>
    <p:extLst>
      <p:ext uri="{BB962C8B-B14F-4D97-AF65-F5344CB8AC3E}">
        <p14:creationId xmlns:p14="http://schemas.microsoft.com/office/powerpoint/2010/main" val="988347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2DEC7-B601-1DFF-04FF-B183FBB926CE}"/>
              </a:ext>
            </a:extLst>
          </p:cNvPr>
          <p:cNvSpPr>
            <a:spLocks noGrp="1"/>
          </p:cNvSpPr>
          <p:nvPr>
            <p:ph type="title"/>
          </p:nvPr>
        </p:nvSpPr>
        <p:spPr>
          <a:xfrm>
            <a:off x="838200" y="18255"/>
            <a:ext cx="10515600" cy="1325563"/>
          </a:xfrm>
        </p:spPr>
        <p:txBody>
          <a:bodyPr/>
          <a:lstStyle/>
          <a:p>
            <a:pPr algn="ctr"/>
            <a:r>
              <a:rPr lang="en-GB"/>
              <a:t>When surrogates are not enough</a:t>
            </a:r>
          </a:p>
        </p:txBody>
      </p:sp>
      <p:pic>
        <p:nvPicPr>
          <p:cNvPr id="5" name="Picture 2" descr="Scientists create artificial womb">
            <a:extLst>
              <a:ext uri="{FF2B5EF4-FFF2-40B4-BE49-F238E27FC236}">
                <a16:creationId xmlns:a16="http://schemas.microsoft.com/office/drawing/2014/main" id="{EFC034D5-8C93-FF7D-5DD9-688A57B80AC9}"/>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42902" y="2455498"/>
            <a:ext cx="5382512" cy="3036740"/>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4" descr="Moa and emu eggs | Moa | Te Ara Encyclopedia of New Zealand">
            <a:extLst>
              <a:ext uri="{FF2B5EF4-FFF2-40B4-BE49-F238E27FC236}">
                <a16:creationId xmlns:a16="http://schemas.microsoft.com/office/drawing/2014/main" id="{F39650D7-CDB0-66FF-8596-766120B80FB7}"/>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096000" y="1540824"/>
            <a:ext cx="5871772" cy="4626245"/>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C8348E3-B1EB-7284-3C49-3D5D2D40060F}"/>
              </a:ext>
            </a:extLst>
          </p:cNvPr>
          <p:cNvSpPr txBox="1"/>
          <p:nvPr/>
        </p:nvSpPr>
        <p:spPr>
          <a:xfrm>
            <a:off x="360012" y="5507558"/>
            <a:ext cx="537492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Verdana"/>
                <a:ea typeface="+mn-lt"/>
                <a:cs typeface="+mn-lt"/>
              </a:rPr>
              <a:t>© E. A. Partridge </a:t>
            </a:r>
            <a:r>
              <a:rPr lang="en-GB" sz="1000" i="1">
                <a:latin typeface="Verdana"/>
                <a:ea typeface="+mn-lt"/>
                <a:cs typeface="+mn-lt"/>
              </a:rPr>
              <a:t>et al./Nature.</a:t>
            </a:r>
            <a:r>
              <a:rPr lang="en-GB" sz="1000" i="1">
                <a:solidFill>
                  <a:srgbClr val="666666"/>
                </a:solidFill>
                <a:latin typeface="Verdana"/>
                <a:ea typeface="+mn-lt"/>
                <a:cs typeface="+mn-lt"/>
              </a:rPr>
              <a:t> </a:t>
            </a:r>
            <a:r>
              <a:rPr lang="en-GB" sz="1000" u="sng">
                <a:solidFill>
                  <a:srgbClr val="006699"/>
                </a:solidFill>
                <a:latin typeface="Verdana"/>
                <a:ea typeface="+mn-lt"/>
                <a:cs typeface="+mn-lt"/>
                <a:hlinkClick r:id="rId4"/>
              </a:rPr>
              <a:t>CC BY 4.0</a:t>
            </a:r>
            <a:endParaRPr lang="en-GB" sz="1000">
              <a:solidFill>
                <a:srgbClr val="666666"/>
              </a:solidFill>
              <a:latin typeface="Verdana"/>
            </a:endParaRPr>
          </a:p>
        </p:txBody>
      </p:sp>
      <p:sp>
        <p:nvSpPr>
          <p:cNvPr id="4" name="TextBox 3">
            <a:extLst>
              <a:ext uri="{FF2B5EF4-FFF2-40B4-BE49-F238E27FC236}">
                <a16:creationId xmlns:a16="http://schemas.microsoft.com/office/drawing/2014/main" id="{50E2C0D6-B93E-B967-3C7B-96B3074A70DA}"/>
              </a:ext>
            </a:extLst>
          </p:cNvPr>
          <p:cNvSpPr txBox="1"/>
          <p:nvPr/>
        </p:nvSpPr>
        <p:spPr>
          <a:xfrm>
            <a:off x="9909413" y="6173143"/>
            <a:ext cx="221736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Verdana"/>
                <a:ea typeface="Verdana"/>
              </a:rPr>
              <a:t>© </a:t>
            </a:r>
            <a:r>
              <a:rPr lang="en-GB" sz="1000" err="1">
                <a:latin typeface="Verdana"/>
                <a:ea typeface="Verdana"/>
              </a:rPr>
              <a:t>Te</a:t>
            </a:r>
            <a:r>
              <a:rPr lang="en-GB" sz="1000">
                <a:latin typeface="Verdana"/>
                <a:ea typeface="Verdana"/>
              </a:rPr>
              <a:t> Papa. MA_B.021408</a:t>
            </a:r>
            <a:endParaRPr lang="en-US" sz="1000">
              <a:latin typeface="Verdana"/>
              <a:ea typeface="Verdana"/>
            </a:endParaRPr>
          </a:p>
        </p:txBody>
      </p:sp>
      <p:sp>
        <p:nvSpPr>
          <p:cNvPr id="7" name="TextBox 6">
            <a:extLst>
              <a:ext uri="{FF2B5EF4-FFF2-40B4-BE49-F238E27FC236}">
                <a16:creationId xmlns:a16="http://schemas.microsoft.com/office/drawing/2014/main" id="{BA1F3847-A4E4-D7DE-2FD2-5EF7F837E8FD}"/>
              </a:ext>
            </a:extLst>
          </p:cNvPr>
          <p:cNvSpPr txBox="1"/>
          <p:nvPr/>
        </p:nvSpPr>
        <p:spPr>
          <a:xfrm>
            <a:off x="83820" y="6545580"/>
            <a:ext cx="77114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latin typeface="Verdana"/>
              </a:rPr>
              <a:t>All images are copyrighted. For further information, please refer to </a:t>
            </a:r>
            <a:r>
              <a:rPr lang="en-US" sz="1000" i="1" u="sng">
                <a:solidFill>
                  <a:srgbClr val="467886"/>
                </a:solidFill>
                <a:latin typeface="Verdana"/>
                <a:cs typeface="Segoe UI"/>
                <a:hlinkClick r:id="rId5"/>
              </a:rPr>
              <a:t>enquiries@sciencelearn.org.nz</a:t>
            </a:r>
            <a:r>
              <a:rPr lang="en-GB" sz="1000"/>
              <a:t>​</a:t>
            </a:r>
            <a:endParaRPr lang="en-GB"/>
          </a:p>
        </p:txBody>
      </p:sp>
    </p:spTree>
    <p:extLst>
      <p:ext uri="{BB962C8B-B14F-4D97-AF65-F5344CB8AC3E}">
        <p14:creationId xmlns:p14="http://schemas.microsoft.com/office/powerpoint/2010/main" val="5254386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9906A-1794-F460-F100-A01947ABFE86}"/>
              </a:ext>
            </a:extLst>
          </p:cNvPr>
          <p:cNvSpPr>
            <a:spLocks noGrp="1"/>
          </p:cNvSpPr>
          <p:nvPr>
            <p:ph type="title"/>
          </p:nvPr>
        </p:nvSpPr>
        <p:spPr>
          <a:xfrm>
            <a:off x="838200" y="18255"/>
            <a:ext cx="10515600" cy="1325563"/>
          </a:xfrm>
        </p:spPr>
        <p:txBody>
          <a:bodyPr/>
          <a:lstStyle/>
          <a:p>
            <a:pPr algn="ctr"/>
            <a:r>
              <a:rPr lang="en-GB"/>
              <a:t>Functional ‘de-extinction’</a:t>
            </a:r>
          </a:p>
        </p:txBody>
      </p:sp>
      <p:pic>
        <p:nvPicPr>
          <p:cNvPr id="6" name="Picture 2" descr="Quacks Like A Duck Cartoons and Comics - funny pictures from CartoonStock">
            <a:extLst>
              <a:ext uri="{FF2B5EF4-FFF2-40B4-BE49-F238E27FC236}">
                <a16:creationId xmlns:a16="http://schemas.microsoft.com/office/drawing/2014/main" id="{FAFCDC60-88F8-A388-B987-9BECF130A642}"/>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t="87938" r="-36" b="-78"/>
          <a:stretch>
            <a:fillRect/>
          </a:stretch>
        </p:blipFill>
        <p:spPr bwMode="auto">
          <a:xfrm>
            <a:off x="3532894" y="2243648"/>
            <a:ext cx="5123596" cy="613084"/>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E145448-F503-ACA2-70CF-9C9634C442CB}"/>
              </a:ext>
            </a:extLst>
          </p:cNvPr>
          <p:cNvSpPr txBox="1"/>
          <p:nvPr/>
        </p:nvSpPr>
        <p:spPr>
          <a:xfrm>
            <a:off x="260488" y="6483631"/>
            <a:ext cx="730758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latin typeface="Verdana"/>
              </a:rPr>
              <a:t>All images are copyrighted. For further information, please refer to </a:t>
            </a:r>
            <a:r>
              <a:rPr lang="en-US" sz="1000" i="1" u="sng">
                <a:solidFill>
                  <a:srgbClr val="467886"/>
                </a:solidFill>
                <a:latin typeface="Verdana"/>
                <a:cs typeface="Segoe UI"/>
                <a:hlinkClick r:id="rId3"/>
              </a:rPr>
              <a:t>enquiries@sciencelearn.org.nz</a:t>
            </a:r>
            <a:r>
              <a:rPr lang="en-GB" sz="1000"/>
              <a:t>​</a:t>
            </a:r>
            <a:endParaRPr lang="en-GB"/>
          </a:p>
        </p:txBody>
      </p:sp>
      <p:sp>
        <p:nvSpPr>
          <p:cNvPr id="8" name="TextBox 7">
            <a:extLst>
              <a:ext uri="{FF2B5EF4-FFF2-40B4-BE49-F238E27FC236}">
                <a16:creationId xmlns:a16="http://schemas.microsoft.com/office/drawing/2014/main" id="{FA128C00-53DC-0DFB-E306-878A81EC75E0}"/>
              </a:ext>
            </a:extLst>
          </p:cNvPr>
          <p:cNvSpPr txBox="1"/>
          <p:nvPr/>
        </p:nvSpPr>
        <p:spPr>
          <a:xfrm>
            <a:off x="7570216" y="2859273"/>
            <a:ext cx="1231889"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solidFill>
                  <a:srgbClr val="3D3D3D"/>
                </a:solidFill>
                <a:latin typeface="Verdana"/>
                <a:ea typeface="Verdana"/>
              </a:rPr>
              <a:t>Chris Wildt (cartoonist)</a:t>
            </a:r>
            <a:endParaRPr lang="en-US" sz="1000">
              <a:latin typeface="Verdana"/>
              <a:ea typeface="Verdana"/>
            </a:endParaRPr>
          </a:p>
          <a:p>
            <a:endParaRPr lang="en-GB"/>
          </a:p>
        </p:txBody>
      </p:sp>
    </p:spTree>
    <p:extLst>
      <p:ext uri="{BB962C8B-B14F-4D97-AF65-F5344CB8AC3E}">
        <p14:creationId xmlns:p14="http://schemas.microsoft.com/office/powerpoint/2010/main" val="887276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72018E1B-E0B9-4440-AFF3-4112E50A2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650DE7-431A-C6BF-34AB-456F5E906DAA}"/>
              </a:ext>
            </a:extLst>
          </p:cNvPr>
          <p:cNvSpPr>
            <a:spLocks noGrp="1"/>
          </p:cNvSpPr>
          <p:nvPr>
            <p:ph type="title"/>
          </p:nvPr>
        </p:nvSpPr>
        <p:spPr>
          <a:xfrm>
            <a:off x="182787" y="63555"/>
            <a:ext cx="11821784" cy="1331292"/>
          </a:xfrm>
        </p:spPr>
        <p:txBody>
          <a:bodyPr vert="horz" lIns="91440" tIns="45720" rIns="91440" bIns="45720" rtlCol="0" anchor="ctr">
            <a:normAutofit/>
          </a:bodyPr>
          <a:lstStyle/>
          <a:p>
            <a:pPr algn="ctr"/>
            <a:r>
              <a:rPr lang="en-US" kern="1200">
                <a:solidFill>
                  <a:schemeClr val="tx1"/>
                </a:solidFill>
                <a:latin typeface="+mj-lt"/>
                <a:ea typeface="+mj-ea"/>
                <a:cs typeface="+mj-cs"/>
              </a:rPr>
              <a:t>The often quoted argument for ‘de-extinction’</a:t>
            </a:r>
          </a:p>
        </p:txBody>
      </p:sp>
      <p:pic>
        <p:nvPicPr>
          <p:cNvPr id="5" name="Picture 6" descr="New Zealand's truffle-like fungi: Ghosts of mutualisms past » Manaaki Whenua">
            <a:extLst>
              <a:ext uri="{FF2B5EF4-FFF2-40B4-BE49-F238E27FC236}">
                <a16:creationId xmlns:a16="http://schemas.microsoft.com/office/drawing/2014/main" id="{C12E80DD-EF1B-660B-5635-52E917D9D3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622" r="5" b="5"/>
          <a:stretch>
            <a:fillRect/>
          </a:stretch>
        </p:blipFill>
        <p:spPr bwMode="auto">
          <a:xfrm>
            <a:off x="3191844" y="1827265"/>
            <a:ext cx="2827865" cy="373189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8" descr="How the Ice Ages spurred the evolution of New Zealand's weird and wiry  native plants">
            <a:extLst>
              <a:ext uri="{FF2B5EF4-FFF2-40B4-BE49-F238E27FC236}">
                <a16:creationId xmlns:a16="http://schemas.microsoft.com/office/drawing/2014/main" id="{5F85091E-F27D-DF7E-5E79-B2F9017D92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0039" r="23131" b="3"/>
          <a:stretch>
            <a:fillRect/>
          </a:stretch>
        </p:blipFill>
        <p:spPr bwMode="auto">
          <a:xfrm>
            <a:off x="6097440" y="1817070"/>
            <a:ext cx="2827865" cy="373189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B646C43-DA9D-E19A-8E90-4EBB04B07F5D}"/>
              </a:ext>
            </a:extLst>
          </p:cNvPr>
          <p:cNvSpPr txBox="1"/>
          <p:nvPr/>
        </p:nvSpPr>
        <p:spPr>
          <a:xfrm>
            <a:off x="182880" y="6522720"/>
            <a:ext cx="75819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latin typeface="Verdana"/>
              </a:rPr>
              <a:t>All images are copyrighted. For further information, please refer to </a:t>
            </a:r>
            <a:r>
              <a:rPr lang="en-US" sz="1000" i="1" u="sng">
                <a:solidFill>
                  <a:srgbClr val="467886"/>
                </a:solidFill>
                <a:latin typeface="Verdana"/>
                <a:cs typeface="Segoe UI"/>
                <a:hlinkClick r:id="rId5"/>
              </a:rPr>
              <a:t>enquiries@sciencelearn.org.nz</a:t>
            </a:r>
            <a:r>
              <a:rPr lang="en-GB" sz="1000"/>
              <a:t>​</a:t>
            </a:r>
            <a:endParaRPr lang="en-GB"/>
          </a:p>
        </p:txBody>
      </p:sp>
      <p:sp>
        <p:nvSpPr>
          <p:cNvPr id="8" name="TextBox 7">
            <a:extLst>
              <a:ext uri="{FF2B5EF4-FFF2-40B4-BE49-F238E27FC236}">
                <a16:creationId xmlns:a16="http://schemas.microsoft.com/office/drawing/2014/main" id="{FEFB28F8-380D-7834-3CDD-99150BE53802}"/>
              </a:ext>
            </a:extLst>
          </p:cNvPr>
          <p:cNvSpPr txBox="1"/>
          <p:nvPr/>
        </p:nvSpPr>
        <p:spPr>
          <a:xfrm>
            <a:off x="6089892" y="5556495"/>
            <a:ext cx="283588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b="1">
                <a:solidFill>
                  <a:srgbClr val="111827"/>
                </a:solidFill>
                <a:latin typeface="Verdana"/>
                <a:ea typeface="+mn-lt"/>
                <a:cs typeface="+mn-lt"/>
              </a:rPr>
              <a:t>© </a:t>
            </a:r>
            <a:r>
              <a:rPr lang="en-GB" sz="1000">
                <a:solidFill>
                  <a:srgbClr val="374151"/>
                </a:solidFill>
                <a:latin typeface="Verdana"/>
                <a:ea typeface="+mn-lt"/>
                <a:cs typeface="+mn-lt"/>
              </a:rPr>
              <a:t>Jenny Saito, </a:t>
            </a:r>
            <a:r>
              <a:rPr lang="en-GB" sz="1000">
                <a:solidFill>
                  <a:srgbClr val="477DCA"/>
                </a:solidFill>
                <a:latin typeface="Verdana"/>
                <a:ea typeface="+mn-lt"/>
                <a:cs typeface="+mn-lt"/>
                <a:hlinkClick r:id="rId6"/>
              </a:rPr>
              <a:t>CC BY-NC 4.0</a:t>
            </a:r>
            <a:r>
              <a:rPr lang="en-GB" sz="1000">
                <a:solidFill>
                  <a:srgbClr val="477DCA"/>
                </a:solidFill>
                <a:latin typeface="Verdana"/>
                <a:ea typeface="+mn-lt"/>
                <a:cs typeface="+mn-lt"/>
              </a:rPr>
              <a:t>. </a:t>
            </a:r>
            <a:r>
              <a:rPr lang="en-GB" sz="1000">
                <a:solidFill>
                  <a:srgbClr val="374151"/>
                </a:solidFill>
                <a:latin typeface="Verdana"/>
                <a:ea typeface="+mn-lt"/>
                <a:cs typeface="+mn-lt"/>
              </a:rPr>
              <a:t>Sourced from </a:t>
            </a:r>
            <a:r>
              <a:rPr lang="en-GB" sz="1000">
                <a:solidFill>
                  <a:srgbClr val="477DCA"/>
                </a:solidFill>
                <a:latin typeface="Verdana"/>
                <a:ea typeface="+mn-lt"/>
                <a:cs typeface="+mn-lt"/>
                <a:hlinkClick r:id="rId7"/>
              </a:rPr>
              <a:t>iNaturalistNZ</a:t>
            </a:r>
            <a:r>
              <a:rPr lang="en-GB" sz="1000">
                <a:solidFill>
                  <a:srgbClr val="374151"/>
                </a:solidFill>
                <a:latin typeface="Verdana"/>
                <a:ea typeface="+mn-lt"/>
                <a:cs typeface="+mn-lt"/>
              </a:rPr>
              <a:t>.</a:t>
            </a:r>
            <a:endParaRPr lang="en-GB" sz="1000">
              <a:solidFill>
                <a:srgbClr val="000000"/>
              </a:solidFill>
              <a:latin typeface="Verdana"/>
              <a:ea typeface="+mn-lt"/>
              <a:cs typeface="+mn-lt"/>
            </a:endParaRPr>
          </a:p>
        </p:txBody>
      </p:sp>
      <p:pic>
        <p:nvPicPr>
          <p:cNvPr id="9" name="Picture 8" descr="A stream in a forest&#10;&#10;AI-generated content may be incorrect.">
            <a:extLst>
              <a:ext uri="{FF2B5EF4-FFF2-40B4-BE49-F238E27FC236}">
                <a16:creationId xmlns:a16="http://schemas.microsoft.com/office/drawing/2014/main" id="{B1A3E40C-C6FF-957A-8012-011E4C4601C6}"/>
              </a:ext>
            </a:extLst>
          </p:cNvPr>
          <p:cNvPicPr>
            <a:picLocks noChangeAspect="1"/>
          </p:cNvPicPr>
          <p:nvPr/>
        </p:nvPicPr>
        <p:blipFill>
          <a:blip r:embed="rId8"/>
          <a:srcRect l="40917" r="340" b="39"/>
          <a:stretch>
            <a:fillRect/>
          </a:stretch>
        </p:blipFill>
        <p:spPr>
          <a:xfrm>
            <a:off x="134718" y="1848165"/>
            <a:ext cx="2911393" cy="3724350"/>
          </a:xfrm>
          <a:prstGeom prst="rect">
            <a:avLst/>
          </a:prstGeom>
          <a:effectLst>
            <a:outerShdw blurRad="50800" dist="38100" dir="2700000">
              <a:srgbClr val="000000">
                <a:alpha val="40000"/>
              </a:srgbClr>
            </a:outerShdw>
          </a:effectLst>
        </p:spPr>
      </p:pic>
      <p:sp>
        <p:nvSpPr>
          <p:cNvPr id="10" name="TextBox 9">
            <a:extLst>
              <a:ext uri="{FF2B5EF4-FFF2-40B4-BE49-F238E27FC236}">
                <a16:creationId xmlns:a16="http://schemas.microsoft.com/office/drawing/2014/main" id="{CDBC51FA-72F4-A3C4-3D83-67EB6043C518}"/>
              </a:ext>
            </a:extLst>
          </p:cNvPr>
          <p:cNvSpPr txBox="1"/>
          <p:nvPr/>
        </p:nvSpPr>
        <p:spPr>
          <a:xfrm>
            <a:off x="134149" y="5582220"/>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b="1">
                <a:solidFill>
                  <a:srgbClr val="111827"/>
                </a:solidFill>
                <a:latin typeface="Verdana"/>
              </a:rPr>
              <a:t>© </a:t>
            </a:r>
            <a:r>
              <a:rPr lang="en-GB" sz="1000">
                <a:solidFill>
                  <a:srgbClr val="374151"/>
                </a:solidFill>
                <a:latin typeface="Verdana"/>
              </a:rPr>
              <a:t>The University of Waikato </a:t>
            </a:r>
            <a:r>
              <a:rPr lang="en-GB" sz="1000" err="1">
                <a:solidFill>
                  <a:srgbClr val="374151"/>
                </a:solidFill>
                <a:latin typeface="Verdana"/>
              </a:rPr>
              <a:t>Te</a:t>
            </a:r>
            <a:r>
              <a:rPr lang="en-GB" sz="1000">
                <a:solidFill>
                  <a:srgbClr val="374151"/>
                </a:solidFill>
                <a:latin typeface="Verdana"/>
              </a:rPr>
              <a:t> Whare Wānanga o Waikato</a:t>
            </a:r>
            <a:endParaRPr lang="en-GB"/>
          </a:p>
        </p:txBody>
      </p:sp>
      <p:sp>
        <p:nvSpPr>
          <p:cNvPr id="11" name="TextBox 10">
            <a:extLst>
              <a:ext uri="{FF2B5EF4-FFF2-40B4-BE49-F238E27FC236}">
                <a16:creationId xmlns:a16="http://schemas.microsoft.com/office/drawing/2014/main" id="{E789A8BD-138F-66C3-8D15-05A1C1F5F8D9}"/>
              </a:ext>
            </a:extLst>
          </p:cNvPr>
          <p:cNvSpPr txBox="1"/>
          <p:nvPr/>
        </p:nvSpPr>
        <p:spPr>
          <a:xfrm>
            <a:off x="3120538" y="5583816"/>
            <a:ext cx="327249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solidFill>
                  <a:srgbClr val="111827"/>
                </a:solidFill>
                <a:latin typeface="Verdana"/>
              </a:rPr>
              <a:t>© Manaaki Whenua – Landcare Research</a:t>
            </a:r>
            <a:endParaRPr lang="en-GB" sz="1000">
              <a:solidFill>
                <a:srgbClr val="374151"/>
              </a:solidFill>
              <a:latin typeface="Verdana"/>
              <a:ea typeface="Verdana"/>
            </a:endParaRPr>
          </a:p>
        </p:txBody>
      </p:sp>
      <p:pic>
        <p:nvPicPr>
          <p:cNvPr id="12" name="Picture 11" descr="A group of trees with long thin leaves&#10;&#10;AI-generated content may be incorrect.">
            <a:extLst>
              <a:ext uri="{FF2B5EF4-FFF2-40B4-BE49-F238E27FC236}">
                <a16:creationId xmlns:a16="http://schemas.microsoft.com/office/drawing/2014/main" id="{2FE926DC-E08C-E38F-9109-1B35B0AAC97A}"/>
              </a:ext>
            </a:extLst>
          </p:cNvPr>
          <p:cNvPicPr>
            <a:picLocks noChangeAspect="1"/>
          </p:cNvPicPr>
          <p:nvPr/>
        </p:nvPicPr>
        <p:blipFill>
          <a:blip r:embed="rId9"/>
          <a:stretch>
            <a:fillRect/>
          </a:stretch>
        </p:blipFill>
        <p:spPr>
          <a:xfrm>
            <a:off x="9037042" y="1816097"/>
            <a:ext cx="2831350" cy="3755870"/>
          </a:xfrm>
          <a:prstGeom prst="rect">
            <a:avLst/>
          </a:prstGeom>
          <a:effectLst>
            <a:outerShdw blurRad="50800" dist="38100" dir="2700000">
              <a:srgbClr val="000000">
                <a:alpha val="40000"/>
              </a:srgbClr>
            </a:outerShdw>
          </a:effectLst>
        </p:spPr>
      </p:pic>
      <p:sp>
        <p:nvSpPr>
          <p:cNvPr id="3" name="TextBox 2">
            <a:extLst>
              <a:ext uri="{FF2B5EF4-FFF2-40B4-BE49-F238E27FC236}">
                <a16:creationId xmlns:a16="http://schemas.microsoft.com/office/drawing/2014/main" id="{EB1F591C-8C51-F0E0-7734-5C55B52565E1}"/>
              </a:ext>
            </a:extLst>
          </p:cNvPr>
          <p:cNvSpPr txBox="1"/>
          <p:nvPr/>
        </p:nvSpPr>
        <p:spPr>
          <a:xfrm>
            <a:off x="9084039" y="5553023"/>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b="1">
                <a:solidFill>
                  <a:srgbClr val="111827"/>
                </a:solidFill>
                <a:latin typeface="Verdana"/>
              </a:rPr>
              <a:t>© </a:t>
            </a:r>
            <a:r>
              <a:rPr lang="en-GB" sz="1000">
                <a:solidFill>
                  <a:srgbClr val="374151"/>
                </a:solidFill>
                <a:latin typeface="Verdana"/>
              </a:rPr>
              <a:t>John Barkla, </a:t>
            </a:r>
            <a:r>
              <a:rPr lang="en-GB" sz="1000" u="sng">
                <a:solidFill>
                  <a:srgbClr val="467886"/>
                </a:solidFill>
                <a:latin typeface="Verdana"/>
                <a:cs typeface="Segoe UI"/>
                <a:hlinkClick r:id="rId10"/>
              </a:rPr>
              <a:t>CC BY 4.0</a:t>
            </a:r>
            <a:r>
              <a:rPr lang="en-GB" sz="1000">
                <a:solidFill>
                  <a:srgbClr val="477DCA"/>
                </a:solidFill>
                <a:latin typeface="Verdana"/>
              </a:rPr>
              <a:t> </a:t>
            </a:r>
            <a:endParaRPr lang="en-GB" sz="1000">
              <a:solidFill>
                <a:srgbClr val="374151"/>
              </a:solidFill>
              <a:latin typeface="Verdana"/>
              <a:ea typeface="Verdana"/>
            </a:endParaRPr>
          </a:p>
        </p:txBody>
      </p:sp>
    </p:spTree>
    <p:extLst>
      <p:ext uri="{BB962C8B-B14F-4D97-AF65-F5344CB8AC3E}">
        <p14:creationId xmlns:p14="http://schemas.microsoft.com/office/powerpoint/2010/main" val="453349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39732-925B-7956-8BC2-A89F0795EF73}"/>
            </a:ext>
          </a:extLst>
        </p:cNvPr>
        <p:cNvGrpSpPr/>
        <p:nvPr/>
      </p:nvGrpSpPr>
      <p:grpSpPr>
        <a:xfrm>
          <a:off x="0" y="0"/>
          <a:ext cx="0" cy="0"/>
          <a:chOff x="0" y="0"/>
          <a:chExt cx="0" cy="0"/>
        </a:xfrm>
      </p:grpSpPr>
      <p:pic>
        <p:nvPicPr>
          <p:cNvPr id="3" name="Picture 2" descr="Dire wolves went extinct 13,000 years ago but thanks to new genetic  analysis their true story can now be told">
            <a:extLst>
              <a:ext uri="{FF2B5EF4-FFF2-40B4-BE49-F238E27FC236}">
                <a16:creationId xmlns:a16="http://schemas.microsoft.com/office/drawing/2014/main" id="{1023C397-2750-0D2C-F46B-550498C75C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7072" y="984041"/>
            <a:ext cx="4098928" cy="277318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B7AEC9AE-0C4D-F20F-AA62-81532541008B}"/>
              </a:ext>
            </a:extLst>
          </p:cNvPr>
          <p:cNvSpPr>
            <a:spLocks noGrp="1"/>
          </p:cNvSpPr>
          <p:nvPr>
            <p:ph type="title"/>
          </p:nvPr>
        </p:nvSpPr>
        <p:spPr>
          <a:xfrm>
            <a:off x="838200" y="0"/>
            <a:ext cx="10515600" cy="1325563"/>
          </a:xfrm>
        </p:spPr>
        <p:txBody>
          <a:bodyPr/>
          <a:lstStyle/>
          <a:p>
            <a:pPr algn="ctr"/>
            <a:r>
              <a:rPr lang="en-GB"/>
              <a:t>Technological limits: genomic differences</a:t>
            </a:r>
          </a:p>
        </p:txBody>
      </p:sp>
      <p:sp>
        <p:nvSpPr>
          <p:cNvPr id="2" name="TextBox 1">
            <a:extLst>
              <a:ext uri="{FF2B5EF4-FFF2-40B4-BE49-F238E27FC236}">
                <a16:creationId xmlns:a16="http://schemas.microsoft.com/office/drawing/2014/main" id="{87A0CF50-BB68-3E00-B93F-DE2F1B7AC0EF}"/>
              </a:ext>
            </a:extLst>
          </p:cNvPr>
          <p:cNvSpPr txBox="1"/>
          <p:nvPr/>
        </p:nvSpPr>
        <p:spPr>
          <a:xfrm>
            <a:off x="4335780" y="3741420"/>
            <a:ext cx="176022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solidFill>
                  <a:srgbClr val="333333"/>
                </a:solidFill>
                <a:latin typeface="Verdana"/>
              </a:rPr>
              <a:t>Art by Mauricio Antón</a:t>
            </a:r>
            <a:endParaRPr lang="en-GB"/>
          </a:p>
        </p:txBody>
      </p:sp>
      <p:sp>
        <p:nvSpPr>
          <p:cNvPr id="6" name="TextBox 5">
            <a:extLst>
              <a:ext uri="{FF2B5EF4-FFF2-40B4-BE49-F238E27FC236}">
                <a16:creationId xmlns:a16="http://schemas.microsoft.com/office/drawing/2014/main" id="{29EBB72E-D3D3-C85C-0626-244126006902}"/>
              </a:ext>
            </a:extLst>
          </p:cNvPr>
          <p:cNvSpPr txBox="1"/>
          <p:nvPr/>
        </p:nvSpPr>
        <p:spPr>
          <a:xfrm rot="5400000">
            <a:off x="8315325" y="3865418"/>
            <a:ext cx="73914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latin typeface="Verdana"/>
              </a:rPr>
              <a:t>All images are copyrighted. For further information, please refer to </a:t>
            </a:r>
            <a:r>
              <a:rPr lang="en-US" sz="1000" i="1" u="sng">
                <a:solidFill>
                  <a:srgbClr val="467886"/>
                </a:solidFill>
                <a:latin typeface="Verdana"/>
                <a:cs typeface="Segoe UI"/>
                <a:hlinkClick r:id="rId4"/>
              </a:rPr>
              <a:t>enquiries@sciencelearn.org.nz</a:t>
            </a:r>
            <a:r>
              <a:rPr lang="en-GB" sz="1000"/>
              <a:t>​</a:t>
            </a:r>
            <a:endParaRPr lang="en-GB"/>
          </a:p>
        </p:txBody>
      </p:sp>
      <p:pic>
        <p:nvPicPr>
          <p:cNvPr id="9" name="Content Placeholder 8" descr="A small animal on the ground&#10;&#10;AI-generated content may be incorrect.">
            <a:extLst>
              <a:ext uri="{FF2B5EF4-FFF2-40B4-BE49-F238E27FC236}">
                <a16:creationId xmlns:a16="http://schemas.microsoft.com/office/drawing/2014/main" id="{90C01C3A-C9B1-4A94-919B-C7F11BDE83B5}"/>
              </a:ext>
            </a:extLst>
          </p:cNvPr>
          <p:cNvPicPr>
            <a:picLocks noGrp="1" noChangeAspect="1"/>
          </p:cNvPicPr>
          <p:nvPr>
            <p:ph idx="1"/>
          </p:nvPr>
        </p:nvPicPr>
        <p:blipFill>
          <a:blip r:embed="rId5"/>
          <a:srcRect l="-42" t="3257" r="5044" b="7794"/>
          <a:stretch>
            <a:fillRect/>
          </a:stretch>
        </p:blipFill>
        <p:spPr>
          <a:xfrm>
            <a:off x="6683097" y="4038260"/>
            <a:ext cx="3606418" cy="2226804"/>
          </a:xfrm>
          <a:prstGeom prst="rect">
            <a:avLst/>
          </a:prstGeom>
          <a:effectLst>
            <a:outerShdw blurRad="50800" dist="38100" dir="2700000">
              <a:srgbClr val="000000">
                <a:alpha val="40000"/>
              </a:srgbClr>
            </a:outerShdw>
          </a:effectLst>
        </p:spPr>
      </p:pic>
      <p:sp>
        <p:nvSpPr>
          <p:cNvPr id="11" name="TextBox 10">
            <a:extLst>
              <a:ext uri="{FF2B5EF4-FFF2-40B4-BE49-F238E27FC236}">
                <a16:creationId xmlns:a16="http://schemas.microsoft.com/office/drawing/2014/main" id="{AB9CC0C8-338B-ADF7-70DF-2DA8E7A7C9CD}"/>
              </a:ext>
            </a:extLst>
          </p:cNvPr>
          <p:cNvSpPr txBox="1"/>
          <p:nvPr/>
        </p:nvSpPr>
        <p:spPr>
          <a:xfrm>
            <a:off x="6683164" y="6270491"/>
            <a:ext cx="3611074" cy="4092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Verdana"/>
                <a:ea typeface="Verdana"/>
              </a:rPr>
              <a:t>Photo by Richard Fuller, released into public domain. Sourced from </a:t>
            </a:r>
            <a:r>
              <a:rPr lang="en-GB" sz="1000">
                <a:latin typeface="Verdana"/>
                <a:ea typeface="Verdana"/>
                <a:hlinkClick r:id="rId6"/>
              </a:rPr>
              <a:t>iNaturalist</a:t>
            </a:r>
          </a:p>
        </p:txBody>
      </p:sp>
      <p:pic>
        <p:nvPicPr>
          <p:cNvPr id="4" name="Picture 3" descr="A wolf standing in a grassy field&#10;&#10;AI-generated content may be incorrect.">
            <a:extLst>
              <a:ext uri="{FF2B5EF4-FFF2-40B4-BE49-F238E27FC236}">
                <a16:creationId xmlns:a16="http://schemas.microsoft.com/office/drawing/2014/main" id="{45BA0BA0-00FB-0034-D3B3-FEC4A88336C6}"/>
              </a:ext>
            </a:extLst>
          </p:cNvPr>
          <p:cNvPicPr>
            <a:picLocks noChangeAspect="1"/>
          </p:cNvPicPr>
          <p:nvPr/>
        </p:nvPicPr>
        <p:blipFill>
          <a:blip r:embed="rId7"/>
          <a:srcRect l="22495" t="14331" r="18112" b="8537"/>
          <a:stretch>
            <a:fillRect/>
          </a:stretch>
        </p:blipFill>
        <p:spPr>
          <a:xfrm>
            <a:off x="6681815" y="982831"/>
            <a:ext cx="2880638" cy="2779067"/>
          </a:xfrm>
          <a:prstGeom prst="rect">
            <a:avLst/>
          </a:prstGeom>
          <a:effectLst>
            <a:outerShdw blurRad="50800" dist="38100" dir="2700000">
              <a:srgbClr val="000000">
                <a:alpha val="40000"/>
              </a:srgbClr>
            </a:outerShdw>
          </a:effectLst>
        </p:spPr>
      </p:pic>
      <p:sp>
        <p:nvSpPr>
          <p:cNvPr id="10" name="TextBox 9">
            <a:extLst>
              <a:ext uri="{FF2B5EF4-FFF2-40B4-BE49-F238E27FC236}">
                <a16:creationId xmlns:a16="http://schemas.microsoft.com/office/drawing/2014/main" id="{790399D3-7783-0776-4174-24C782C62BDB}"/>
              </a:ext>
            </a:extLst>
          </p:cNvPr>
          <p:cNvSpPr txBox="1"/>
          <p:nvPr/>
        </p:nvSpPr>
        <p:spPr>
          <a:xfrm>
            <a:off x="7627048" y="3755382"/>
            <a:ext cx="313080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solidFill>
                  <a:srgbClr val="333333"/>
                </a:solidFill>
                <a:latin typeface="Verdana"/>
              </a:rPr>
              <a:t>© </a:t>
            </a:r>
            <a:r>
              <a:rPr lang="en-GB" sz="1000">
                <a:solidFill>
                  <a:srgbClr val="000000"/>
                </a:solidFill>
                <a:latin typeface="Verdana"/>
              </a:rPr>
              <a:t>Petter Fjeld</a:t>
            </a:r>
            <a:r>
              <a:rPr lang="en-GB" sz="1000">
                <a:solidFill>
                  <a:srgbClr val="333333"/>
                </a:solidFill>
                <a:latin typeface="Verdana"/>
              </a:rPr>
              <a:t>, </a:t>
            </a:r>
            <a:r>
              <a:rPr lang="en-GB" sz="1000">
                <a:solidFill>
                  <a:srgbClr val="333333"/>
                </a:solidFill>
                <a:latin typeface="Verdana"/>
                <a:hlinkClick r:id="rId8"/>
              </a:rPr>
              <a:t>CC BY-SA 2.5</a:t>
            </a:r>
            <a:endParaRPr lang="en-GB"/>
          </a:p>
        </p:txBody>
      </p:sp>
      <p:sp>
        <p:nvSpPr>
          <p:cNvPr id="8" name="TextBox 7">
            <a:extLst>
              <a:ext uri="{FF2B5EF4-FFF2-40B4-BE49-F238E27FC236}">
                <a16:creationId xmlns:a16="http://schemas.microsoft.com/office/drawing/2014/main" id="{C46FCAF3-479C-E879-5895-EDF7748E1807}"/>
              </a:ext>
            </a:extLst>
          </p:cNvPr>
          <p:cNvSpPr txBox="1"/>
          <p:nvPr/>
        </p:nvSpPr>
        <p:spPr>
          <a:xfrm>
            <a:off x="1997015" y="6197879"/>
            <a:ext cx="4048125" cy="659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900">
                <a:latin typeface="Verdana"/>
                <a:cs typeface="Segoe UI"/>
              </a:rPr>
              <a:t>Courtesy of the National Film and Sound Archive, Australia. </a:t>
            </a:r>
            <a:endParaRPr lang="en-GB">
              <a:latin typeface="Aptos" panose="02110004020202020204"/>
              <a:cs typeface="Segoe UI"/>
            </a:endParaRPr>
          </a:p>
          <a:p>
            <a:r>
              <a:rPr lang="en-GB" sz="900">
                <a:latin typeface="Verdana"/>
                <a:cs typeface="Segoe UI"/>
              </a:rPr>
              <a:t>From </a:t>
            </a:r>
            <a:r>
              <a:rPr lang="en-GB" sz="900">
                <a:latin typeface="Verdana"/>
                <a:cs typeface="Segoe UI"/>
                <a:hlinkClick r:id="rId9"/>
              </a:rPr>
              <a:t>Colourised footage of last Tasmanian tiger</a:t>
            </a:r>
            <a:endParaRPr lang="en-GB"/>
          </a:p>
          <a:p>
            <a:pPr algn="ctr"/>
            <a:endParaRPr lang="en-GB"/>
          </a:p>
        </p:txBody>
      </p:sp>
      <p:pic>
        <p:nvPicPr>
          <p:cNvPr id="14" name="Picture 13" descr="A cat walking on concrete&#10;&#10;AI-generated content may be incorrect.">
            <a:extLst>
              <a:ext uri="{FF2B5EF4-FFF2-40B4-BE49-F238E27FC236}">
                <a16:creationId xmlns:a16="http://schemas.microsoft.com/office/drawing/2014/main" id="{483661EE-3429-5DCD-87AB-3120ECBC0059}"/>
              </a:ext>
            </a:extLst>
          </p:cNvPr>
          <p:cNvPicPr>
            <a:picLocks noChangeAspect="1"/>
          </p:cNvPicPr>
          <p:nvPr/>
        </p:nvPicPr>
        <p:blipFill>
          <a:blip r:embed="rId10"/>
          <a:srcRect r="8061"/>
          <a:stretch>
            <a:fillRect/>
          </a:stretch>
        </p:blipFill>
        <p:spPr>
          <a:xfrm>
            <a:off x="1999045" y="4040001"/>
            <a:ext cx="4099395" cy="2151785"/>
          </a:xfrm>
          <a:prstGeom prst="rect">
            <a:avLst/>
          </a:prstGeom>
        </p:spPr>
      </p:pic>
    </p:spTree>
    <p:extLst>
      <p:ext uri="{BB962C8B-B14F-4D97-AF65-F5344CB8AC3E}">
        <p14:creationId xmlns:p14="http://schemas.microsoft.com/office/powerpoint/2010/main" val="3395773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o birds of a feather flock together? | Science in the Classroom">
            <a:extLst>
              <a:ext uri="{FF2B5EF4-FFF2-40B4-BE49-F238E27FC236}">
                <a16:creationId xmlns:a16="http://schemas.microsoft.com/office/drawing/2014/main" id="{AA6D449A-7DBC-F3C9-7B85-FBC53407B1C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75858" y="1015063"/>
            <a:ext cx="4413713" cy="5126636"/>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6" descr="Tinamou - Wikipedia">
            <a:extLst>
              <a:ext uri="{FF2B5EF4-FFF2-40B4-BE49-F238E27FC236}">
                <a16:creationId xmlns:a16="http://schemas.microsoft.com/office/drawing/2014/main" id="{3D563DAC-126B-D19A-1738-8FFC0384E2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372" y="1015792"/>
            <a:ext cx="3620370" cy="2413208"/>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A6738CB-D403-1BA8-5686-C16632D45B63}"/>
              </a:ext>
            </a:extLst>
          </p:cNvPr>
          <p:cNvSpPr txBox="1"/>
          <p:nvPr/>
        </p:nvSpPr>
        <p:spPr>
          <a:xfrm>
            <a:off x="1360835" y="6151332"/>
            <a:ext cx="4398729" cy="507831"/>
          </a:xfrm>
          <a:prstGeom prst="rect">
            <a:avLst/>
          </a:prstGeom>
          <a:noFill/>
        </p:spPr>
        <p:txBody>
          <a:bodyPr wrap="square" lIns="91440" tIns="45720" rIns="91440" bIns="45720" anchor="t">
            <a:spAutoFit/>
          </a:bodyPr>
          <a:lstStyle/>
          <a:p>
            <a:r>
              <a:rPr lang="en-NZ" sz="900">
                <a:latin typeface="Verdana"/>
                <a:ea typeface="Roboto"/>
                <a:cs typeface="Roboto"/>
              </a:rPr>
              <a:t>Kieren J. </a:t>
            </a:r>
            <a:r>
              <a:rPr lang="en-NZ" sz="900" i="0">
                <a:effectLst/>
                <a:latin typeface="Verdana"/>
                <a:ea typeface="Roboto"/>
                <a:cs typeface="Roboto"/>
              </a:rPr>
              <a:t>Mitchell</a:t>
            </a:r>
            <a:r>
              <a:rPr lang="en-NZ" sz="900">
                <a:latin typeface="Verdana"/>
                <a:ea typeface="Roboto"/>
                <a:cs typeface="Roboto"/>
              </a:rPr>
              <a:t> </a:t>
            </a:r>
            <a:r>
              <a:rPr lang="en-NZ" sz="900" i="1">
                <a:effectLst/>
                <a:latin typeface="Verdana"/>
                <a:ea typeface="Roboto"/>
                <a:cs typeface="Roboto"/>
              </a:rPr>
              <a:t>et al.</a:t>
            </a:r>
            <a:r>
              <a:rPr lang="en-NZ" sz="900" i="1">
                <a:latin typeface="Verdana"/>
                <a:ea typeface="Roboto"/>
                <a:cs typeface="Roboto"/>
              </a:rPr>
              <a:t> </a:t>
            </a:r>
            <a:r>
              <a:rPr lang="en-NZ" sz="900">
                <a:latin typeface="Verdana"/>
                <a:ea typeface="Roboto"/>
                <a:cs typeface="Roboto"/>
              </a:rPr>
              <a:t>Ancient DNA reveals elephant birds and kiwi are sister taxa and clarifies ratite bird evolution. </a:t>
            </a:r>
            <a:r>
              <a:rPr lang="en-NZ" sz="900" i="1">
                <a:latin typeface="Verdana"/>
                <a:ea typeface="Roboto"/>
                <a:cs typeface="Roboto"/>
              </a:rPr>
              <a:t>Science </a:t>
            </a:r>
            <a:r>
              <a:rPr lang="en-NZ" sz="900" b="1">
                <a:latin typeface="Verdana"/>
                <a:ea typeface="Roboto"/>
                <a:cs typeface="Roboto"/>
              </a:rPr>
              <a:t>344</a:t>
            </a:r>
            <a:r>
              <a:rPr lang="en-NZ" sz="900">
                <a:latin typeface="Verdana"/>
                <a:ea typeface="Roboto"/>
                <a:cs typeface="Roboto"/>
              </a:rPr>
              <a:t>,898-900(2014).DOI:</a:t>
            </a:r>
            <a:r>
              <a:rPr lang="en-NZ" sz="900">
                <a:solidFill>
                  <a:srgbClr val="CA2015"/>
                </a:solidFill>
                <a:latin typeface="Verdana"/>
                <a:ea typeface="Roboto"/>
                <a:cs typeface="Roboto"/>
                <a:hlinkClick r:id="rId5"/>
              </a:rPr>
              <a:t>10.1126/science.1251981</a:t>
            </a:r>
            <a:endParaRPr lang="en-GB" sz="900">
              <a:latin typeface="Verdana"/>
            </a:endParaRPr>
          </a:p>
        </p:txBody>
      </p:sp>
      <p:sp>
        <p:nvSpPr>
          <p:cNvPr id="7" name="Title 1">
            <a:extLst>
              <a:ext uri="{FF2B5EF4-FFF2-40B4-BE49-F238E27FC236}">
                <a16:creationId xmlns:a16="http://schemas.microsoft.com/office/drawing/2014/main" id="{B7F66D03-AA65-35F2-22DD-ABFB03998D41}"/>
              </a:ext>
            </a:extLst>
          </p:cNvPr>
          <p:cNvSpPr>
            <a:spLocks noGrp="1"/>
          </p:cNvSpPr>
          <p:nvPr>
            <p:ph type="title"/>
          </p:nvPr>
        </p:nvSpPr>
        <p:spPr>
          <a:xfrm>
            <a:off x="838200" y="0"/>
            <a:ext cx="10515600" cy="1325563"/>
          </a:xfrm>
        </p:spPr>
        <p:txBody>
          <a:bodyPr/>
          <a:lstStyle/>
          <a:p>
            <a:pPr algn="ctr"/>
            <a:r>
              <a:rPr lang="en-GB"/>
              <a:t>Technological limits: genomic differences</a:t>
            </a:r>
          </a:p>
        </p:txBody>
      </p:sp>
      <p:pic>
        <p:nvPicPr>
          <p:cNvPr id="8" name="Picture 8" descr="Emu - Wikipedia">
            <a:extLst>
              <a:ext uri="{FF2B5EF4-FFF2-40B4-BE49-F238E27FC236}">
                <a16:creationId xmlns:a16="http://schemas.microsoft.com/office/drawing/2014/main" id="{4A491C54-C6AD-7BBF-CB0B-16D88C916C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43372" y="3673631"/>
            <a:ext cx="3620370" cy="2896832"/>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D5B5E71-AF07-6D08-C30D-5E7035A53C17}"/>
              </a:ext>
            </a:extLst>
          </p:cNvPr>
          <p:cNvSpPr txBox="1"/>
          <p:nvPr/>
        </p:nvSpPr>
        <p:spPr>
          <a:xfrm rot="5400000">
            <a:off x="8321297" y="3866294"/>
            <a:ext cx="732282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latin typeface="Verdana"/>
              </a:rPr>
              <a:t>All images are copyrighted. For further information, please refer to </a:t>
            </a:r>
            <a:r>
              <a:rPr lang="en-US" sz="1000" i="1" u="sng">
                <a:solidFill>
                  <a:srgbClr val="467886"/>
                </a:solidFill>
                <a:latin typeface="Verdana"/>
                <a:cs typeface="Segoe UI"/>
                <a:hlinkClick r:id="rId7"/>
              </a:rPr>
              <a:t>enquiries@sciencelearn.org.nz</a:t>
            </a:r>
            <a:r>
              <a:rPr lang="en-GB" sz="1000"/>
              <a:t>​</a:t>
            </a:r>
            <a:endParaRPr lang="en-GB"/>
          </a:p>
        </p:txBody>
      </p:sp>
      <p:sp>
        <p:nvSpPr>
          <p:cNvPr id="3" name="TextBox 2">
            <a:extLst>
              <a:ext uri="{FF2B5EF4-FFF2-40B4-BE49-F238E27FC236}">
                <a16:creationId xmlns:a16="http://schemas.microsoft.com/office/drawing/2014/main" id="{ECCEA01F-480D-A6D3-BB23-2A6B66DD540B}"/>
              </a:ext>
            </a:extLst>
          </p:cNvPr>
          <p:cNvSpPr txBox="1"/>
          <p:nvPr/>
        </p:nvSpPr>
        <p:spPr>
          <a:xfrm>
            <a:off x="8853517" y="6568972"/>
            <a:ext cx="223862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Verdana"/>
                <a:ea typeface="Verdana"/>
              </a:rPr>
              <a:t>© JJ Harrison, </a:t>
            </a:r>
            <a:r>
              <a:rPr lang="en-GB" sz="1000">
                <a:latin typeface="Verdana"/>
                <a:ea typeface="Verdana"/>
                <a:cs typeface="+mn-lt"/>
                <a:hlinkClick r:id="rId8"/>
              </a:rPr>
              <a:t>CC BY-SA 4.0</a:t>
            </a:r>
            <a:endParaRPr lang="en-US">
              <a:latin typeface="Aptos" panose="02110004020202020204"/>
              <a:ea typeface="Verdana"/>
            </a:endParaRPr>
          </a:p>
          <a:p>
            <a:endParaRPr lang="en-GB"/>
          </a:p>
        </p:txBody>
      </p:sp>
      <p:sp>
        <p:nvSpPr>
          <p:cNvPr id="5" name="TextBox 4">
            <a:extLst>
              <a:ext uri="{FF2B5EF4-FFF2-40B4-BE49-F238E27FC236}">
                <a16:creationId xmlns:a16="http://schemas.microsoft.com/office/drawing/2014/main" id="{0D668CCE-B463-3716-C46B-53BD1D10AF80}"/>
              </a:ext>
            </a:extLst>
          </p:cNvPr>
          <p:cNvSpPr txBox="1"/>
          <p:nvPr/>
        </p:nvSpPr>
        <p:spPr>
          <a:xfrm>
            <a:off x="8475187" y="3426485"/>
            <a:ext cx="243158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Verdana"/>
                <a:ea typeface="Verdana"/>
              </a:rPr>
              <a:t>© Dominic </a:t>
            </a:r>
            <a:r>
              <a:rPr lang="en-GB" sz="1000" err="1">
                <a:latin typeface="Verdana"/>
                <a:ea typeface="Verdana"/>
              </a:rPr>
              <a:t>Sherony</a:t>
            </a:r>
            <a:r>
              <a:rPr lang="en-GB" sz="1000">
                <a:latin typeface="Verdana"/>
                <a:ea typeface="Verdana"/>
              </a:rPr>
              <a:t>, </a:t>
            </a:r>
            <a:r>
              <a:rPr lang="en-GB" sz="1000">
                <a:latin typeface="Verdana"/>
                <a:ea typeface="Verdana"/>
                <a:hlinkClick r:id="rId9"/>
              </a:rPr>
              <a:t>CC BY-SA 2.0</a:t>
            </a:r>
            <a:endParaRPr lang="en-GB" sz="1000">
              <a:latin typeface="Verdana"/>
              <a:ea typeface="Verdana"/>
            </a:endParaRPr>
          </a:p>
        </p:txBody>
      </p:sp>
    </p:spTree>
    <p:extLst>
      <p:ext uri="{BB962C8B-B14F-4D97-AF65-F5344CB8AC3E}">
        <p14:creationId xmlns:p14="http://schemas.microsoft.com/office/powerpoint/2010/main" val="958575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47"/>
        <p:cNvGrpSpPr/>
        <p:nvPr/>
      </p:nvGrpSpPr>
      <p:grpSpPr>
        <a:xfrm>
          <a:off x="0" y="0"/>
          <a:ext cx="0" cy="0"/>
          <a:chOff x="0" y="0"/>
          <a:chExt cx="0" cy="0"/>
        </a:xfrm>
      </p:grpSpPr>
      <p:sp>
        <p:nvSpPr>
          <p:cNvPr id="48" name="Google Shape;48;p5"/>
          <p:cNvSpPr txBox="1"/>
          <p:nvPr/>
        </p:nvSpPr>
        <p:spPr>
          <a:xfrm>
            <a:off x="524929" y="104400"/>
            <a:ext cx="5372847" cy="705786"/>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AU" sz="3600" b="1">
                <a:solidFill>
                  <a:srgbClr val="2C7C9F"/>
                </a:solidFill>
              </a:rPr>
              <a:t>Index</a:t>
            </a:r>
            <a:endParaRPr lang="en-US" sz="3600">
              <a:solidFill>
                <a:srgbClr val="2C7C9F"/>
              </a:solidFill>
              <a:ea typeface="Calibri" panose="020F0502020204030204"/>
              <a:cs typeface="Calibri" panose="020F0502020204030204"/>
            </a:endParaRPr>
          </a:p>
        </p:txBody>
      </p:sp>
      <p:sp>
        <p:nvSpPr>
          <p:cNvPr id="50" name="Google Shape;50;p5"/>
          <p:cNvSpPr txBox="1"/>
          <p:nvPr/>
        </p:nvSpPr>
        <p:spPr>
          <a:xfrm>
            <a:off x="194095" y="6408800"/>
            <a:ext cx="10517605" cy="50318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 Copyright. Science Learning Hub </a:t>
            </a:r>
            <a:r>
              <a:rPr lang="en-AU" sz="900" err="1">
                <a:solidFill>
                  <a:schemeClr val="dk1"/>
                </a:solidFill>
                <a:latin typeface="Verdana"/>
                <a:ea typeface="Verdana"/>
                <a:cs typeface="Verdana"/>
                <a:sym typeface="Verdana"/>
              </a:rPr>
              <a:t>Pokapū</a:t>
            </a:r>
            <a:r>
              <a:rPr lang="en-AU" sz="900">
                <a:solidFill>
                  <a:schemeClr val="dk1"/>
                </a:solidFill>
                <a:latin typeface="Verdana"/>
                <a:ea typeface="Verdana"/>
                <a:cs typeface="Verdana"/>
                <a:sym typeface="Verdana"/>
              </a:rPr>
              <a:t> Akoranga </a:t>
            </a:r>
            <a:r>
              <a:rPr lang="en-AU" sz="900" err="1">
                <a:solidFill>
                  <a:schemeClr val="dk1"/>
                </a:solidFill>
                <a:latin typeface="Verdana"/>
                <a:ea typeface="Verdana"/>
                <a:cs typeface="Verdana"/>
                <a:sym typeface="Verdana"/>
              </a:rPr>
              <a:t>Pūtaiao</a:t>
            </a:r>
            <a:r>
              <a:rPr lang="en-AU" sz="900">
                <a:solidFill>
                  <a:schemeClr val="dk1"/>
                </a:solidFill>
                <a:latin typeface="Verdana"/>
                <a:ea typeface="Verdana"/>
                <a:cs typeface="Verdana"/>
                <a:sym typeface="Verdana"/>
              </a:rPr>
              <a:t> The University of Waikato </a:t>
            </a:r>
            <a:r>
              <a:rPr lang="en-AU" sz="900" err="1">
                <a:solidFill>
                  <a:schemeClr val="dk1"/>
                </a:solidFill>
                <a:latin typeface="Verdana"/>
                <a:ea typeface="Verdana"/>
                <a:cs typeface="Verdana"/>
                <a:sym typeface="Verdana"/>
              </a:rPr>
              <a:t>Te</a:t>
            </a:r>
            <a:r>
              <a:rPr lang="en-AU" sz="900">
                <a:solidFill>
                  <a:schemeClr val="dk1"/>
                </a:solidFill>
                <a:latin typeface="Verdana"/>
                <a:ea typeface="Verdana"/>
                <a:cs typeface="Verdana"/>
                <a:sym typeface="Verdana"/>
              </a:rPr>
              <a:t> Whare Wananga o Waikato.</a:t>
            </a:r>
            <a:endParaRPr sz="900">
              <a:solidFill>
                <a:schemeClr val="dk1"/>
              </a:solidFill>
              <a:latin typeface="Verdana"/>
              <a:ea typeface="Verdana"/>
              <a:cs typeface="Verdana"/>
              <a:sym typeface="Verdana"/>
            </a:endParaRPr>
          </a:p>
          <a:p>
            <a:pPr marL="0" lvl="0" indent="0" algn="l" rtl="0">
              <a:lnSpc>
                <a:spcPct val="115000"/>
              </a:lnSpc>
              <a:spcBef>
                <a:spcPts val="0"/>
              </a:spcBef>
              <a:spcAft>
                <a:spcPts val="0"/>
              </a:spcAft>
              <a:buNone/>
            </a:pPr>
            <a:r>
              <a:rPr lang="en-AU" sz="900">
                <a:solidFill>
                  <a:schemeClr val="dk1"/>
                </a:solidFill>
                <a:latin typeface="Verdana"/>
                <a:ea typeface="Verdana"/>
                <a:cs typeface="Verdana"/>
                <a:sym typeface="Verdana"/>
              </a:rPr>
              <a:t>All Rights Reserved |</a:t>
            </a:r>
            <a:r>
              <a:rPr lang="en-AU" sz="900">
                <a:solidFill>
                  <a:srgbClr val="244A58"/>
                </a:solidFill>
                <a:uFill>
                  <a:noFill/>
                </a:uFill>
                <a:latin typeface="Verdana"/>
                <a:ea typeface="Verdana"/>
                <a:cs typeface="Verdana"/>
                <a:sym typeface="Verdana"/>
                <a:hlinkClick r:id="rId4">
                  <a:extLst>
                    <a:ext uri="{A12FA001-AC4F-418D-AE19-62706E023703}">
                      <ahyp:hlinkClr xmlns:ahyp="http://schemas.microsoft.com/office/drawing/2018/hyperlinkcolor" val="tx"/>
                    </a:ext>
                  </a:extLst>
                </a:hlinkClick>
              </a:rPr>
              <a:t> </a:t>
            </a:r>
            <a:r>
              <a:rPr lang="en-AU" sz="900" u="sng">
                <a:solidFill>
                  <a:schemeClr val="hlink"/>
                </a:solidFill>
                <a:latin typeface="Verdana"/>
                <a:ea typeface="Verdana"/>
                <a:cs typeface="Verdana"/>
                <a:sym typeface="Verdana"/>
                <a:hlinkClick r:id="rId4">
                  <a:extLst>
                    <a:ext uri="{A12FA001-AC4F-418D-AE19-62706E023703}">
                      <ahyp:hlinkClr xmlns:ahyp="http://schemas.microsoft.com/office/drawing/2018/hyperlinkcolor" val="tx"/>
                    </a:ext>
                  </a:extLst>
                </a:hlinkClick>
              </a:rPr>
              <a:t>www.sciencelearn.org.nz</a:t>
            </a:r>
            <a:r>
              <a:rPr lang="en-AU" sz="900">
                <a:solidFill>
                  <a:schemeClr val="dk1"/>
                </a:solidFill>
                <a:latin typeface="Verdana"/>
                <a:ea typeface="Verdana"/>
                <a:cs typeface="Verdana"/>
                <a:sym typeface="Verdana"/>
              </a:rPr>
              <a:t>. All images are copyrighted. For further information, please refer to </a:t>
            </a:r>
            <a:r>
              <a:rPr lang="en-AU" sz="900" u="sng">
                <a:solidFill>
                  <a:srgbClr val="7030A0"/>
                </a:solidFill>
                <a:latin typeface="Verdana"/>
                <a:ea typeface="Verdana"/>
                <a:cs typeface="Verdana"/>
                <a:sym typeface="Verdana"/>
              </a:rPr>
              <a:t>enquiries@sciencelearn.org.nz</a:t>
            </a:r>
            <a:endParaRPr sz="900" u="sng">
              <a:solidFill>
                <a:srgbClr val="7030A0"/>
              </a:solidFill>
              <a:latin typeface="Verdana"/>
              <a:ea typeface="Verdana"/>
              <a:cs typeface="Verdana"/>
              <a:sym typeface="Verdana"/>
            </a:endParaRPr>
          </a:p>
        </p:txBody>
      </p:sp>
      <p:graphicFrame>
        <p:nvGraphicFramePr>
          <p:cNvPr id="7" name="Table 6">
            <a:extLst>
              <a:ext uri="{FF2B5EF4-FFF2-40B4-BE49-F238E27FC236}">
                <a16:creationId xmlns:a16="http://schemas.microsoft.com/office/drawing/2014/main" id="{05D44575-E6ED-81B4-5B34-3DD8F615676D}"/>
              </a:ext>
            </a:extLst>
          </p:cNvPr>
          <p:cNvGraphicFramePr>
            <a:graphicFrameLocks noGrp="1"/>
          </p:cNvGraphicFramePr>
          <p:nvPr>
            <p:extLst>
              <p:ext uri="{D42A27DB-BD31-4B8C-83A1-F6EECF244321}">
                <p14:modId xmlns:p14="http://schemas.microsoft.com/office/powerpoint/2010/main" val="2703203591"/>
              </p:ext>
            </p:extLst>
          </p:nvPr>
        </p:nvGraphicFramePr>
        <p:xfrm>
          <a:off x="383458" y="812131"/>
          <a:ext cx="11036808" cy="5513135"/>
        </p:xfrm>
        <a:graphic>
          <a:graphicData uri="http://schemas.openxmlformats.org/drawingml/2006/table">
            <a:tbl>
              <a:tblPr firstRow="1" firstCol="1" bandRow="1">
                <a:tableStyleId>{5C22544A-7EE6-4342-B048-85BDC9FD1C3A}</a:tableStyleId>
              </a:tblPr>
              <a:tblGrid>
                <a:gridCol w="7563396">
                  <a:extLst>
                    <a:ext uri="{9D8B030D-6E8A-4147-A177-3AD203B41FA5}">
                      <a16:colId xmlns:a16="http://schemas.microsoft.com/office/drawing/2014/main" val="1149433018"/>
                    </a:ext>
                  </a:extLst>
                </a:gridCol>
                <a:gridCol w="1857072">
                  <a:extLst>
                    <a:ext uri="{9D8B030D-6E8A-4147-A177-3AD203B41FA5}">
                      <a16:colId xmlns:a16="http://schemas.microsoft.com/office/drawing/2014/main" val="4096513787"/>
                    </a:ext>
                  </a:extLst>
                </a:gridCol>
                <a:gridCol w="1616340">
                  <a:extLst>
                    <a:ext uri="{9D8B030D-6E8A-4147-A177-3AD203B41FA5}">
                      <a16:colId xmlns:a16="http://schemas.microsoft.com/office/drawing/2014/main" val="2337470893"/>
                    </a:ext>
                  </a:extLst>
                </a:gridCol>
              </a:tblGrid>
              <a:tr h="758255">
                <a:tc>
                  <a:txBody>
                    <a:bodyPr/>
                    <a:lstStyle/>
                    <a:p>
                      <a:pPr>
                        <a:buNone/>
                      </a:pPr>
                      <a:r>
                        <a:rPr lang="en-GB" sz="2000" b="1" dirty="0">
                          <a:solidFill>
                            <a:schemeClr val="tx1"/>
                          </a:solidFill>
                          <a:effectLst/>
                        </a:rPr>
                        <a:t>Topic</a:t>
                      </a:r>
                      <a:r>
                        <a:rPr lang="en-GB" sz="2000" dirty="0">
                          <a:solidFill>
                            <a:schemeClr val="tx1"/>
                          </a:solidFill>
                          <a:effectLst/>
                        </a:rPr>
                        <a:t>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buNone/>
                      </a:pPr>
                      <a:r>
                        <a:rPr lang="en-GB" sz="2000" b="1" dirty="0">
                          <a:solidFill>
                            <a:schemeClr val="tx1"/>
                          </a:solidFill>
                          <a:effectLst/>
                        </a:rPr>
                        <a:t>Slideshow number(s)</a:t>
                      </a:r>
                      <a:r>
                        <a:rPr lang="en-GB" sz="2000" dirty="0">
                          <a:solidFill>
                            <a:schemeClr val="tx1"/>
                          </a:solidFill>
                          <a:effectLst/>
                        </a:rPr>
                        <a:t>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buNone/>
                      </a:pPr>
                      <a:r>
                        <a:rPr lang="en-GB" sz="2000" b="1">
                          <a:solidFill>
                            <a:schemeClr val="tx1"/>
                          </a:solidFill>
                          <a:effectLst/>
                        </a:rPr>
                        <a:t>Video timecode</a:t>
                      </a:r>
                      <a:r>
                        <a:rPr lang="en-GB" sz="2000">
                          <a:solidFill>
                            <a:schemeClr val="tx1"/>
                          </a:solidFill>
                          <a:effectLst/>
                        </a:rPr>
                        <a:t>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91811351"/>
                  </a:ext>
                </a:extLst>
              </a:tr>
              <a:tr h="373469">
                <a:tc>
                  <a:txBody>
                    <a:bodyPr/>
                    <a:lstStyle/>
                    <a:p>
                      <a:pPr>
                        <a:buNone/>
                      </a:pPr>
                      <a:r>
                        <a:rPr lang="en-GB" sz="2000" b="0">
                          <a:solidFill>
                            <a:schemeClr val="tx1"/>
                          </a:solidFill>
                          <a:effectLst/>
                        </a:rPr>
                        <a:t>Introduction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r">
                        <a:buNone/>
                      </a:pPr>
                      <a:r>
                        <a:rPr lang="en-GB" sz="2000" b="0">
                          <a:solidFill>
                            <a:schemeClr val="tx1"/>
                          </a:solidFill>
                          <a:effectLst/>
                        </a:rPr>
                        <a:t>1 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r">
                        <a:buNone/>
                      </a:pPr>
                      <a:r>
                        <a:rPr lang="en-GB" sz="2000" b="0" dirty="0">
                          <a:solidFill>
                            <a:schemeClr val="tx1"/>
                          </a:solidFill>
                          <a:effectLst/>
                        </a:rPr>
                        <a:t>00:00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882667912"/>
                  </a:ext>
                </a:extLst>
              </a:tr>
              <a:tr h="373469">
                <a:tc>
                  <a:txBody>
                    <a:bodyPr/>
                    <a:lstStyle/>
                    <a:p>
                      <a:pPr>
                        <a:buNone/>
                      </a:pPr>
                      <a:r>
                        <a:rPr lang="en-GB" sz="2000" b="0">
                          <a:solidFill>
                            <a:schemeClr val="tx1"/>
                          </a:solidFill>
                          <a:effectLst/>
                        </a:rPr>
                        <a:t>Index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r">
                        <a:buNone/>
                      </a:pPr>
                      <a:r>
                        <a:rPr lang="en-GB" sz="2000" b="0">
                          <a:solidFill>
                            <a:schemeClr val="tx1"/>
                          </a:solidFill>
                          <a:effectLst/>
                        </a:rPr>
                        <a:t>2 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r">
                        <a:buNone/>
                      </a:pPr>
                      <a:r>
                        <a:rPr lang="en-GB" sz="2000" b="0" dirty="0">
                          <a:solidFill>
                            <a:schemeClr val="tx1"/>
                          </a:solidFill>
                          <a:effectLst/>
                        </a:rPr>
                        <a:t>00:22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2451664647"/>
                  </a:ext>
                </a:extLst>
              </a:tr>
              <a:tr h="373469">
                <a:tc>
                  <a:txBody>
                    <a:bodyPr/>
                    <a:lstStyle/>
                    <a:p>
                      <a:pPr>
                        <a:buNone/>
                      </a:pPr>
                      <a:r>
                        <a:rPr lang="en-GB" sz="2000" b="0">
                          <a:solidFill>
                            <a:schemeClr val="tx1"/>
                          </a:solidFill>
                          <a:effectLst/>
                        </a:rPr>
                        <a:t>History of extinction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r">
                        <a:buNone/>
                      </a:pPr>
                      <a:r>
                        <a:rPr lang="en-GB" sz="2000" b="0">
                          <a:solidFill>
                            <a:schemeClr val="tx1"/>
                          </a:solidFill>
                          <a:effectLst/>
                        </a:rPr>
                        <a:t>3–4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r">
                        <a:buNone/>
                      </a:pPr>
                      <a:r>
                        <a:rPr lang="en-GB" sz="2000" b="0" dirty="0">
                          <a:solidFill>
                            <a:schemeClr val="tx1"/>
                          </a:solidFill>
                          <a:effectLst/>
                        </a:rPr>
                        <a:t>01:43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330930172"/>
                  </a:ext>
                </a:extLst>
              </a:tr>
              <a:tr h="373469">
                <a:tc>
                  <a:txBody>
                    <a:bodyPr/>
                    <a:lstStyle/>
                    <a:p>
                      <a:pPr>
                        <a:buNone/>
                      </a:pPr>
                      <a:r>
                        <a:rPr lang="en-GB" sz="2000" b="0">
                          <a:solidFill>
                            <a:schemeClr val="tx1"/>
                          </a:solidFill>
                          <a:effectLst/>
                        </a:rPr>
                        <a:t>De-extinction in the headlines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r">
                        <a:buNone/>
                      </a:pPr>
                      <a:r>
                        <a:rPr lang="en-GB" sz="2000" b="0">
                          <a:solidFill>
                            <a:schemeClr val="tx1"/>
                          </a:solidFill>
                          <a:effectLst/>
                        </a:rPr>
                        <a:t>5–6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r">
                        <a:buNone/>
                      </a:pPr>
                      <a:r>
                        <a:rPr lang="en-GB" sz="2000" b="0">
                          <a:solidFill>
                            <a:schemeClr val="tx1"/>
                          </a:solidFill>
                          <a:effectLst/>
                        </a:rPr>
                        <a:t>03:30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3261713267"/>
                  </a:ext>
                </a:extLst>
              </a:tr>
              <a:tr h="373469">
                <a:tc>
                  <a:txBody>
                    <a:bodyPr/>
                    <a:lstStyle/>
                    <a:p>
                      <a:pPr>
                        <a:buNone/>
                      </a:pPr>
                      <a:r>
                        <a:rPr lang="en-GB" sz="2000" b="0" dirty="0">
                          <a:solidFill>
                            <a:schemeClr val="tx1"/>
                          </a:solidFill>
                          <a:effectLst/>
                        </a:rPr>
                        <a:t>De-extinction and gene technology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r">
                        <a:buNone/>
                      </a:pPr>
                      <a:r>
                        <a:rPr lang="en-GB" sz="2000" b="0">
                          <a:solidFill>
                            <a:schemeClr val="tx1"/>
                          </a:solidFill>
                          <a:effectLst/>
                        </a:rPr>
                        <a:t>7–15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r">
                        <a:buNone/>
                      </a:pPr>
                      <a:r>
                        <a:rPr lang="en-GB" sz="2000" b="0" dirty="0">
                          <a:solidFill>
                            <a:schemeClr val="tx1"/>
                          </a:solidFill>
                          <a:effectLst/>
                        </a:rPr>
                        <a:t>04:59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1435821371"/>
                  </a:ext>
                </a:extLst>
              </a:tr>
              <a:tr h="373469">
                <a:tc>
                  <a:txBody>
                    <a:bodyPr/>
                    <a:lstStyle/>
                    <a:p>
                      <a:pPr>
                        <a:buNone/>
                      </a:pPr>
                      <a:r>
                        <a:rPr lang="en-GB" sz="2000" b="0">
                          <a:solidFill>
                            <a:schemeClr val="tx1"/>
                          </a:solidFill>
                          <a:effectLst/>
                        </a:rPr>
                        <a:t>Functional de-extinction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r">
                        <a:buNone/>
                      </a:pPr>
                      <a:r>
                        <a:rPr lang="en-GB" sz="2000" b="0">
                          <a:solidFill>
                            <a:schemeClr val="tx1"/>
                          </a:solidFill>
                          <a:effectLst/>
                        </a:rPr>
                        <a:t>16–17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r">
                        <a:buNone/>
                      </a:pPr>
                      <a:r>
                        <a:rPr lang="en-GB" sz="2000" b="0">
                          <a:solidFill>
                            <a:schemeClr val="tx1"/>
                          </a:solidFill>
                          <a:effectLst/>
                        </a:rPr>
                        <a:t>16:54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3759230633"/>
                  </a:ext>
                </a:extLst>
              </a:tr>
              <a:tr h="373469">
                <a:tc>
                  <a:txBody>
                    <a:bodyPr/>
                    <a:lstStyle/>
                    <a:p>
                      <a:pPr>
                        <a:buNone/>
                      </a:pPr>
                      <a:r>
                        <a:rPr lang="en-GB" sz="2000" b="0">
                          <a:solidFill>
                            <a:schemeClr val="tx1"/>
                          </a:solidFill>
                          <a:effectLst/>
                        </a:rPr>
                        <a:t>Technological limits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r">
                        <a:buNone/>
                      </a:pPr>
                      <a:r>
                        <a:rPr lang="en-GB" sz="2000" b="0">
                          <a:solidFill>
                            <a:schemeClr val="tx1"/>
                          </a:solidFill>
                          <a:effectLst/>
                        </a:rPr>
                        <a:t>18–20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r">
                        <a:buNone/>
                      </a:pPr>
                      <a:r>
                        <a:rPr lang="en-GB" sz="2000" b="0" dirty="0">
                          <a:solidFill>
                            <a:schemeClr val="tx1"/>
                          </a:solidFill>
                          <a:effectLst/>
                        </a:rPr>
                        <a:t>19:25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166388008"/>
                  </a:ext>
                </a:extLst>
              </a:tr>
              <a:tr h="384786">
                <a:tc>
                  <a:txBody>
                    <a:bodyPr/>
                    <a:lstStyle/>
                    <a:p>
                      <a:pPr>
                        <a:buNone/>
                      </a:pPr>
                      <a:r>
                        <a:rPr lang="en-GB" sz="2000" b="0">
                          <a:solidFill>
                            <a:schemeClr val="tx1"/>
                          </a:solidFill>
                          <a:effectLst/>
                        </a:rPr>
                        <a:t>Ecological concerns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r">
                        <a:buNone/>
                      </a:pPr>
                      <a:r>
                        <a:rPr lang="en-GB" sz="2000" b="0" dirty="0">
                          <a:solidFill>
                            <a:schemeClr val="tx1"/>
                          </a:solidFill>
                          <a:effectLst/>
                        </a:rPr>
                        <a:t>21–26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r">
                        <a:buNone/>
                      </a:pPr>
                      <a:r>
                        <a:rPr lang="en-GB" sz="2000" b="0">
                          <a:solidFill>
                            <a:schemeClr val="tx1"/>
                          </a:solidFill>
                          <a:effectLst/>
                        </a:rPr>
                        <a:t>22:09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2827554647"/>
                  </a:ext>
                </a:extLst>
              </a:tr>
              <a:tr h="373469">
                <a:tc>
                  <a:txBody>
                    <a:bodyPr/>
                    <a:lstStyle/>
                    <a:p>
                      <a:pPr>
                        <a:buNone/>
                      </a:pPr>
                      <a:r>
                        <a:rPr lang="en-GB" sz="2000" b="0">
                          <a:solidFill>
                            <a:schemeClr val="tx1"/>
                          </a:solidFill>
                          <a:effectLst/>
                        </a:rPr>
                        <a:t>De-extinction in Aotearoa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r">
                        <a:buNone/>
                      </a:pPr>
                      <a:r>
                        <a:rPr lang="en-GB" sz="2000" b="0">
                          <a:solidFill>
                            <a:schemeClr val="tx1"/>
                          </a:solidFill>
                          <a:effectLst/>
                        </a:rPr>
                        <a:t>27–30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r">
                        <a:buNone/>
                      </a:pPr>
                      <a:r>
                        <a:rPr lang="en-GB" sz="2000" b="0" dirty="0">
                          <a:solidFill>
                            <a:schemeClr val="tx1"/>
                          </a:solidFill>
                          <a:effectLst/>
                        </a:rPr>
                        <a:t>29:54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1372100498"/>
                  </a:ext>
                </a:extLst>
              </a:tr>
              <a:tr h="373469">
                <a:tc>
                  <a:txBody>
                    <a:bodyPr/>
                    <a:lstStyle/>
                    <a:p>
                      <a:pPr>
                        <a:buNone/>
                      </a:pPr>
                      <a:r>
                        <a:rPr lang="en-GB" sz="2000" b="0">
                          <a:solidFill>
                            <a:schemeClr val="tx1"/>
                          </a:solidFill>
                          <a:effectLst/>
                        </a:rPr>
                        <a:t>Using de-extinction tech for conservation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r">
                        <a:buNone/>
                      </a:pPr>
                      <a:r>
                        <a:rPr lang="en-GB" sz="2000" b="0">
                          <a:solidFill>
                            <a:schemeClr val="tx1"/>
                          </a:solidFill>
                          <a:effectLst/>
                        </a:rPr>
                        <a:t>31–32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r">
                        <a:buNone/>
                      </a:pPr>
                      <a:r>
                        <a:rPr lang="en-GB" sz="2000" b="0" dirty="0">
                          <a:solidFill>
                            <a:schemeClr val="tx1"/>
                          </a:solidFill>
                          <a:effectLst/>
                        </a:rPr>
                        <a:t>33:06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1368509929"/>
                  </a:ext>
                </a:extLst>
              </a:tr>
              <a:tr h="373469">
                <a:tc>
                  <a:txBody>
                    <a:bodyPr/>
                    <a:lstStyle/>
                    <a:p>
                      <a:pPr>
                        <a:buNone/>
                      </a:pPr>
                      <a:r>
                        <a:rPr lang="en-GB" sz="2000" b="0">
                          <a:solidFill>
                            <a:schemeClr val="tx1"/>
                          </a:solidFill>
                          <a:effectLst/>
                        </a:rPr>
                        <a:t>De-extinction and sci comm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r">
                        <a:buNone/>
                      </a:pPr>
                      <a:r>
                        <a:rPr lang="en-GB" sz="2000" b="0">
                          <a:solidFill>
                            <a:schemeClr val="tx1"/>
                          </a:solidFill>
                          <a:effectLst/>
                        </a:rPr>
                        <a:t>33–34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r">
                        <a:buNone/>
                      </a:pPr>
                      <a:r>
                        <a:rPr lang="en-GB" sz="2000" b="0" dirty="0">
                          <a:solidFill>
                            <a:schemeClr val="tx1"/>
                          </a:solidFill>
                          <a:effectLst/>
                        </a:rPr>
                        <a:t>34:28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3201997780"/>
                  </a:ext>
                </a:extLst>
              </a:tr>
              <a:tr h="373469">
                <a:tc>
                  <a:txBody>
                    <a:bodyPr/>
                    <a:lstStyle/>
                    <a:p>
                      <a:pPr>
                        <a:buNone/>
                      </a:pPr>
                      <a:r>
                        <a:rPr lang="en-GB" sz="2000" b="0">
                          <a:solidFill>
                            <a:schemeClr val="tx1"/>
                          </a:solidFill>
                          <a:effectLst/>
                        </a:rPr>
                        <a:t>Conclusions and thanks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r">
                        <a:buNone/>
                      </a:pPr>
                      <a:r>
                        <a:rPr lang="en-GB" sz="2000" b="0">
                          <a:solidFill>
                            <a:schemeClr val="tx1"/>
                          </a:solidFill>
                          <a:effectLst/>
                        </a:rPr>
                        <a:t>35–36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tc>
                  <a:txBody>
                    <a:bodyPr/>
                    <a:lstStyle/>
                    <a:p>
                      <a:pPr algn="r">
                        <a:buNone/>
                      </a:pPr>
                      <a:r>
                        <a:rPr lang="en-GB" sz="2000" b="0" dirty="0">
                          <a:solidFill>
                            <a:schemeClr val="tx1"/>
                          </a:solidFill>
                          <a:effectLst/>
                        </a:rPr>
                        <a:t>35:55 </a:t>
                      </a:r>
                    </a:p>
                  </a:txBody>
                  <a:tcPr>
                    <a:lnL w="6350" cap="flat" cmpd="sng" algn="ctr">
                      <a:solidFill>
                        <a:schemeClr val="tx1">
                          <a:lumMod val="65000"/>
                          <a:lumOff val="35000"/>
                        </a:schemeClr>
                      </a:solidFill>
                      <a:prstDash val="solid"/>
                      <a:round/>
                      <a:headEnd type="none" w="med" len="med"/>
                      <a:tailEnd type="none" w="med" len="med"/>
                    </a:lnL>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noFill/>
                  </a:tcPr>
                </a:tc>
                <a:extLst>
                  <a:ext uri="{0D108BD9-81ED-4DB2-BD59-A6C34878D82A}">
                    <a16:rowId xmlns:a16="http://schemas.microsoft.com/office/drawing/2014/main" val="3748665002"/>
                  </a:ext>
                </a:extLst>
              </a:tr>
            </a:tbl>
          </a:graphicData>
        </a:graphic>
      </p:graphicFrame>
    </p:spTree>
    <p:extLst>
      <p:ext uri="{BB962C8B-B14F-4D97-AF65-F5344CB8AC3E}">
        <p14:creationId xmlns:p14="http://schemas.microsoft.com/office/powerpoint/2010/main" val="42337784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What scientists learned after reconstructing DNA of extinct New Zealand  bird - ABC News">
            <a:extLst>
              <a:ext uri="{FF2B5EF4-FFF2-40B4-BE49-F238E27FC236}">
                <a16:creationId xmlns:a16="http://schemas.microsoft.com/office/drawing/2014/main" id="{846B7608-AD31-6AC4-713A-18DEE31DA8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021" y="929548"/>
            <a:ext cx="7143115" cy="5467969"/>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FD4199B-148D-00DB-E3A7-5AE4454E1056}"/>
              </a:ext>
            </a:extLst>
          </p:cNvPr>
          <p:cNvSpPr txBox="1"/>
          <p:nvPr/>
        </p:nvSpPr>
        <p:spPr>
          <a:xfrm>
            <a:off x="2492209" y="6397518"/>
            <a:ext cx="7388764" cy="369332"/>
          </a:xfrm>
          <a:prstGeom prst="rect">
            <a:avLst/>
          </a:prstGeom>
          <a:noFill/>
        </p:spPr>
        <p:txBody>
          <a:bodyPr wrap="square" lIns="91440" tIns="45720" rIns="91440" bIns="45720" anchor="t">
            <a:spAutoFit/>
          </a:bodyPr>
          <a:lstStyle/>
          <a:p>
            <a:r>
              <a:rPr lang="en-NZ" sz="900">
                <a:latin typeface="Verdana"/>
                <a:ea typeface="Verdana"/>
                <a:cs typeface="Arial"/>
              </a:rPr>
              <a:t>Illustration by Wren Lu with annotations by Professor Scott V Edwards based on: </a:t>
            </a:r>
            <a:r>
              <a:rPr lang="en-NZ" sz="900">
                <a:latin typeface="Verdana"/>
                <a:ea typeface="Roboto"/>
                <a:cs typeface="Roboto"/>
              </a:rPr>
              <a:t>Scott V. Edwards </a:t>
            </a:r>
            <a:r>
              <a:rPr lang="en-NZ" sz="900" i="1">
                <a:latin typeface="Verdana"/>
                <a:ea typeface="Roboto"/>
                <a:cs typeface="Roboto"/>
              </a:rPr>
              <a:t>et al.</a:t>
            </a:r>
            <a:r>
              <a:rPr lang="en-NZ" sz="900">
                <a:latin typeface="Verdana"/>
                <a:ea typeface="Roboto"/>
                <a:cs typeface="Roboto"/>
              </a:rPr>
              <a:t>, A nuclear genome assembly of an extinct flightless bird, the little bush moa. </a:t>
            </a:r>
            <a:r>
              <a:rPr lang="en-NZ" sz="900" i="1">
                <a:latin typeface="Verdana"/>
                <a:ea typeface="Roboto"/>
                <a:cs typeface="Roboto"/>
              </a:rPr>
              <a:t>Sci. Adv.</a:t>
            </a:r>
            <a:r>
              <a:rPr lang="en-NZ" sz="900" b="1">
                <a:latin typeface="Verdana"/>
                <a:ea typeface="Roboto"/>
                <a:cs typeface="Roboto"/>
              </a:rPr>
              <a:t>10</a:t>
            </a:r>
            <a:r>
              <a:rPr lang="en-NZ" sz="900">
                <a:latin typeface="Verdana"/>
                <a:ea typeface="Roboto"/>
                <a:cs typeface="Roboto"/>
              </a:rPr>
              <a:t>,eadj6823(2024). DOI:</a:t>
            </a:r>
            <a:r>
              <a:rPr lang="en-NZ" sz="900">
                <a:solidFill>
                  <a:srgbClr val="CA2015"/>
                </a:solidFill>
                <a:latin typeface="Verdana"/>
                <a:ea typeface="Roboto"/>
                <a:cs typeface="Roboto"/>
                <a:hlinkClick r:id="rId4"/>
              </a:rPr>
              <a:t>10.1126/sciadv.adj6823</a:t>
            </a:r>
            <a:endParaRPr lang="en-US" sz="900">
              <a:latin typeface="Verdana"/>
            </a:endParaRPr>
          </a:p>
        </p:txBody>
      </p:sp>
      <p:sp>
        <p:nvSpPr>
          <p:cNvPr id="5" name="Title 1">
            <a:extLst>
              <a:ext uri="{FF2B5EF4-FFF2-40B4-BE49-F238E27FC236}">
                <a16:creationId xmlns:a16="http://schemas.microsoft.com/office/drawing/2014/main" id="{E243975B-4511-B5E9-03EE-FDBC9AAC9B12}"/>
              </a:ext>
            </a:extLst>
          </p:cNvPr>
          <p:cNvSpPr>
            <a:spLocks noGrp="1"/>
          </p:cNvSpPr>
          <p:nvPr>
            <p:ph type="title"/>
          </p:nvPr>
        </p:nvSpPr>
        <p:spPr>
          <a:xfrm>
            <a:off x="0" y="0"/>
            <a:ext cx="12192000" cy="1325563"/>
          </a:xfrm>
        </p:spPr>
        <p:txBody>
          <a:bodyPr/>
          <a:lstStyle/>
          <a:p>
            <a:pPr algn="ctr"/>
            <a:r>
              <a:rPr lang="en-GB"/>
              <a:t>Technological limits: genes don’t hold all the answers</a:t>
            </a:r>
          </a:p>
        </p:txBody>
      </p:sp>
      <p:sp>
        <p:nvSpPr>
          <p:cNvPr id="2" name="TextBox 1">
            <a:extLst>
              <a:ext uri="{FF2B5EF4-FFF2-40B4-BE49-F238E27FC236}">
                <a16:creationId xmlns:a16="http://schemas.microsoft.com/office/drawing/2014/main" id="{EDB545A8-4064-33C6-9497-EF411F2F4957}"/>
              </a:ext>
            </a:extLst>
          </p:cNvPr>
          <p:cNvSpPr txBox="1"/>
          <p:nvPr/>
        </p:nvSpPr>
        <p:spPr>
          <a:xfrm rot="5400000">
            <a:off x="9741098" y="4407855"/>
            <a:ext cx="432957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latin typeface="Verdana"/>
              </a:rPr>
              <a:t>All images are copyrighted. For further information, please refer to </a:t>
            </a:r>
            <a:r>
              <a:rPr lang="en-US" sz="1000" i="1" u="sng">
                <a:solidFill>
                  <a:srgbClr val="467886"/>
                </a:solidFill>
                <a:latin typeface="Verdana"/>
                <a:cs typeface="Segoe UI"/>
                <a:hlinkClick r:id="rId5"/>
              </a:rPr>
              <a:t>enquiries@sciencelearn.org.nz</a:t>
            </a:r>
            <a:r>
              <a:rPr lang="en-GB" sz="1000"/>
              <a:t>​</a:t>
            </a:r>
            <a:endParaRPr lang="en-GB"/>
          </a:p>
        </p:txBody>
      </p:sp>
    </p:spTree>
    <p:extLst>
      <p:ext uri="{BB962C8B-B14F-4D97-AF65-F5344CB8AC3E}">
        <p14:creationId xmlns:p14="http://schemas.microsoft.com/office/powerpoint/2010/main" val="31022053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entral once covered in kowhai | Otago Daily Times Online News">
            <a:extLst>
              <a:ext uri="{FF2B5EF4-FFF2-40B4-BE49-F238E27FC236}">
                <a16:creationId xmlns:a16="http://schemas.microsoft.com/office/drawing/2014/main" id="{8717F2E2-23A8-7FC3-E049-0716E2B4F1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5183" y="1571081"/>
            <a:ext cx="6510727" cy="4340485"/>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CC653F58-C052-2B68-DCE2-93CC9F3E8291}"/>
              </a:ext>
            </a:extLst>
          </p:cNvPr>
          <p:cNvSpPr>
            <a:spLocks noGrp="1"/>
          </p:cNvSpPr>
          <p:nvPr>
            <p:ph type="title"/>
          </p:nvPr>
        </p:nvSpPr>
        <p:spPr>
          <a:xfrm>
            <a:off x="5080000" y="0"/>
            <a:ext cx="7532974" cy="1325563"/>
          </a:xfrm>
        </p:spPr>
        <p:txBody>
          <a:bodyPr/>
          <a:lstStyle/>
          <a:p>
            <a:pPr algn="ctr"/>
            <a:r>
              <a:rPr lang="en-GB"/>
              <a:t>Ecological concerns: </a:t>
            </a:r>
            <a:br>
              <a:rPr lang="en-GB"/>
            </a:br>
            <a:r>
              <a:rPr lang="en-GB"/>
              <a:t>loss of habitat</a:t>
            </a:r>
          </a:p>
        </p:txBody>
      </p:sp>
      <p:pic>
        <p:nvPicPr>
          <p:cNvPr id="11268" name="Picture 4" descr="The future of our forests | New Zealand Geographic">
            <a:extLst>
              <a:ext uri="{FF2B5EF4-FFF2-40B4-BE49-F238E27FC236}">
                <a16:creationId xmlns:a16="http://schemas.microsoft.com/office/drawing/2014/main" id="{CE9150A0-05FE-D65F-614D-C9020BDD15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758" y="171"/>
            <a:ext cx="4668520" cy="6305550"/>
          </a:xfrm>
          <a:prstGeom prst="rect">
            <a:avLst/>
          </a:prstGeom>
          <a:noFill/>
          <a:effectLst>
            <a:outerShdw blurRad="50800" dist="38100" dir="270000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FADF446-2666-703D-C502-92F1795786DE}"/>
              </a:ext>
            </a:extLst>
          </p:cNvPr>
          <p:cNvSpPr txBox="1"/>
          <p:nvPr/>
        </p:nvSpPr>
        <p:spPr>
          <a:xfrm rot="5400000">
            <a:off x="8436796" y="3722584"/>
            <a:ext cx="720852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latin typeface="Verdana"/>
              </a:rPr>
              <a:t>All images are copyrighted. For further information, please refer to </a:t>
            </a:r>
            <a:r>
              <a:rPr lang="en-US" sz="1000" i="1" u="sng">
                <a:solidFill>
                  <a:srgbClr val="467886"/>
                </a:solidFill>
                <a:latin typeface="Verdana"/>
                <a:cs typeface="Segoe UI"/>
                <a:hlinkClick r:id="rId5"/>
              </a:rPr>
              <a:t>enquiries@sciencelearn.org.nz</a:t>
            </a:r>
            <a:r>
              <a:rPr lang="en-GB" sz="1000"/>
              <a:t>​</a:t>
            </a:r>
            <a:endParaRPr lang="en-GB"/>
          </a:p>
        </p:txBody>
      </p:sp>
      <p:sp>
        <p:nvSpPr>
          <p:cNvPr id="3" name="TextBox 2">
            <a:extLst>
              <a:ext uri="{FF2B5EF4-FFF2-40B4-BE49-F238E27FC236}">
                <a16:creationId xmlns:a16="http://schemas.microsoft.com/office/drawing/2014/main" id="{C7E9F683-9011-5D72-215D-D91B47DE8AAB}"/>
              </a:ext>
            </a:extLst>
          </p:cNvPr>
          <p:cNvSpPr txBox="1"/>
          <p:nvPr/>
        </p:nvSpPr>
        <p:spPr>
          <a:xfrm>
            <a:off x="10326898" y="5911962"/>
            <a:ext cx="249704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Verdana"/>
                <a:ea typeface="Verdana"/>
              </a:rPr>
              <a:t>© Anna Yeoman</a:t>
            </a:r>
          </a:p>
        </p:txBody>
      </p:sp>
      <p:sp>
        <p:nvSpPr>
          <p:cNvPr id="6" name="TextBox 5">
            <a:extLst>
              <a:ext uri="{FF2B5EF4-FFF2-40B4-BE49-F238E27FC236}">
                <a16:creationId xmlns:a16="http://schemas.microsoft.com/office/drawing/2014/main" id="{077E5B55-DBBD-4109-7C9E-AABA9DB1AD2A}"/>
              </a:ext>
            </a:extLst>
          </p:cNvPr>
          <p:cNvSpPr txBox="1"/>
          <p:nvPr/>
        </p:nvSpPr>
        <p:spPr>
          <a:xfrm>
            <a:off x="174123" y="6307850"/>
            <a:ext cx="4898445"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800">
                <a:latin typeface="Verdana"/>
                <a:ea typeface="Verdana"/>
                <a:cs typeface="helvetica"/>
              </a:rPr>
              <a:t>Pole, Mike. 2022. A vanished ecosystem: </a:t>
            </a:r>
            <a:r>
              <a:rPr lang="en-GB" sz="800" i="1">
                <a:latin typeface="Verdana"/>
                <a:ea typeface="Verdana"/>
                <a:cs typeface="helvetica"/>
              </a:rPr>
              <a:t>Sophora </a:t>
            </a:r>
            <a:r>
              <a:rPr lang="en-GB" sz="800" i="1" err="1">
                <a:latin typeface="Verdana"/>
                <a:ea typeface="Verdana"/>
                <a:cs typeface="helvetica"/>
              </a:rPr>
              <a:t>microphylla</a:t>
            </a:r>
            <a:r>
              <a:rPr lang="en-GB" sz="800" i="1">
                <a:latin typeface="Verdana"/>
                <a:ea typeface="Verdana"/>
                <a:cs typeface="helvetica"/>
              </a:rPr>
              <a:t> </a:t>
            </a:r>
            <a:r>
              <a:rPr lang="en-GB" sz="800">
                <a:latin typeface="Verdana"/>
                <a:ea typeface="Verdana"/>
                <a:cs typeface="helvetica"/>
              </a:rPr>
              <a:t>(Kōwhai</a:t>
            </a:r>
            <a:r>
              <a:rPr lang="en-GB" sz="800" i="1">
                <a:latin typeface="Verdana"/>
                <a:ea typeface="Verdana"/>
                <a:cs typeface="helvetica"/>
              </a:rPr>
              <a:t>) </a:t>
            </a:r>
            <a:r>
              <a:rPr lang="en-GB" sz="800">
                <a:latin typeface="Verdana"/>
                <a:ea typeface="Verdana"/>
                <a:cs typeface="helvetica"/>
              </a:rPr>
              <a:t>dominated forest recorded in mid-late Holocene rock shelters in Central Otago, New Zealand. </a:t>
            </a:r>
            <a:r>
              <a:rPr lang="en-GB" sz="800" err="1">
                <a:latin typeface="Verdana"/>
                <a:ea typeface="Verdana"/>
                <a:cs typeface="helvetica"/>
              </a:rPr>
              <a:t>Palaeontologia</a:t>
            </a:r>
            <a:r>
              <a:rPr lang="en-GB" sz="800">
                <a:latin typeface="Verdana"/>
                <a:ea typeface="Verdana"/>
                <a:cs typeface="helvetica"/>
              </a:rPr>
              <a:t> Electronica, 25(1):a1.</a:t>
            </a:r>
            <a:r>
              <a:rPr lang="en-GB" sz="800">
                <a:solidFill>
                  <a:srgbClr val="666666"/>
                </a:solidFill>
                <a:latin typeface="Verdana"/>
                <a:ea typeface="Verdana"/>
                <a:cs typeface="helvetica"/>
              </a:rPr>
              <a:t> </a:t>
            </a:r>
            <a:r>
              <a:rPr lang="en-GB" sz="800">
                <a:solidFill>
                  <a:srgbClr val="666666"/>
                </a:solidFill>
                <a:latin typeface="Verdana"/>
                <a:ea typeface="Verdana"/>
                <a:cs typeface="helvetica"/>
                <a:hlinkClick r:id="rId6"/>
              </a:rPr>
              <a:t>https://doi.org/10.26879/1169</a:t>
            </a:r>
            <a:r>
              <a:rPr lang="en-GB" sz="800">
                <a:solidFill>
                  <a:srgbClr val="666666"/>
                </a:solidFill>
                <a:latin typeface="Verdana"/>
                <a:ea typeface="Verdana"/>
                <a:cs typeface="helvetica"/>
              </a:rPr>
              <a:t>. </a:t>
            </a:r>
            <a:endParaRPr lang="en-GB" sz="800">
              <a:latin typeface="Verdana"/>
              <a:ea typeface="Verdana"/>
              <a:cs typeface="helvetica"/>
            </a:endParaRPr>
          </a:p>
          <a:p>
            <a:r>
              <a:rPr lang="en-GB" sz="800">
                <a:latin typeface="Verdana"/>
                <a:ea typeface="Verdana"/>
                <a:cs typeface="helvetica"/>
              </a:rPr>
              <a:t>Copyright: January 2022 Paleontological Society. </a:t>
            </a:r>
            <a:r>
              <a:rPr lang="en-GB" sz="800">
                <a:latin typeface="Verdana"/>
                <a:ea typeface="Verdana"/>
                <a:cs typeface="helvetica"/>
                <a:hlinkClick r:id="rId7"/>
              </a:rPr>
              <a:t>CC BY-NC-SA 4.0</a:t>
            </a:r>
            <a:r>
              <a:rPr lang="en-GB" sz="800">
                <a:latin typeface="Verdana"/>
                <a:ea typeface="Verdana"/>
                <a:cs typeface="helvetica"/>
              </a:rPr>
              <a:t>.</a:t>
            </a:r>
            <a:endParaRPr lang="en-GB" sz="800">
              <a:latin typeface="Verdana"/>
              <a:ea typeface="Verdana"/>
            </a:endParaRPr>
          </a:p>
          <a:p>
            <a:pPr algn="l"/>
            <a:endParaRPr lang="en-GB"/>
          </a:p>
        </p:txBody>
      </p:sp>
    </p:spTree>
    <p:extLst>
      <p:ext uri="{BB962C8B-B14F-4D97-AF65-F5344CB8AC3E}">
        <p14:creationId xmlns:p14="http://schemas.microsoft.com/office/powerpoint/2010/main" val="30525972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New Zealand's truffle-like fungi: Ghosts of mutualisms past » Manaaki Whenua">
            <a:extLst>
              <a:ext uri="{FF2B5EF4-FFF2-40B4-BE49-F238E27FC236}">
                <a16:creationId xmlns:a16="http://schemas.microsoft.com/office/drawing/2014/main" id="{4C0109A8-40F3-E946-0192-16F4B2836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622" r="5" b="5"/>
          <a:stretch>
            <a:fillRect/>
          </a:stretch>
        </p:blipFill>
        <p:spPr bwMode="auto">
          <a:xfrm>
            <a:off x="3193440" y="1848084"/>
            <a:ext cx="2827865" cy="3731891"/>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360B52C2-8C08-237C-DAB4-C806E4A965D7}"/>
              </a:ext>
            </a:extLst>
          </p:cNvPr>
          <p:cNvSpPr>
            <a:spLocks noGrp="1"/>
          </p:cNvSpPr>
          <p:nvPr>
            <p:ph type="title"/>
          </p:nvPr>
        </p:nvSpPr>
        <p:spPr>
          <a:xfrm>
            <a:off x="0" y="0"/>
            <a:ext cx="12192000" cy="1325563"/>
          </a:xfrm>
        </p:spPr>
        <p:txBody>
          <a:bodyPr/>
          <a:lstStyle/>
          <a:p>
            <a:pPr algn="ctr"/>
            <a:r>
              <a:rPr lang="en-GB"/>
              <a:t>Ecological concerns: gut microflora</a:t>
            </a:r>
          </a:p>
        </p:txBody>
      </p:sp>
      <p:pic>
        <p:nvPicPr>
          <p:cNvPr id="2050" name="Picture 2">
            <a:extLst>
              <a:ext uri="{FF2B5EF4-FFF2-40B4-BE49-F238E27FC236}">
                <a16:creationId xmlns:a16="http://schemas.microsoft.com/office/drawing/2014/main" id="{912CE5B3-AC77-980B-886D-51B1F3A5B7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3188" y="1325563"/>
            <a:ext cx="5147567" cy="4781227"/>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E83E87E-B57A-C304-F671-987EDCD23AF1}"/>
              </a:ext>
            </a:extLst>
          </p:cNvPr>
          <p:cNvSpPr txBox="1"/>
          <p:nvPr/>
        </p:nvSpPr>
        <p:spPr>
          <a:xfrm>
            <a:off x="6306849" y="6106498"/>
            <a:ext cx="5149632" cy="461665"/>
          </a:xfrm>
          <a:prstGeom prst="rect">
            <a:avLst/>
          </a:prstGeom>
          <a:noFill/>
        </p:spPr>
        <p:txBody>
          <a:bodyPr wrap="square" lIns="91440" tIns="45720" rIns="91440" bIns="45720" anchor="t">
            <a:spAutoFit/>
          </a:bodyPr>
          <a:lstStyle/>
          <a:p>
            <a:r>
              <a:rPr lang="en-NZ" sz="800">
                <a:solidFill>
                  <a:srgbClr val="262626"/>
                </a:solidFill>
                <a:latin typeface="Verdana"/>
                <a:ea typeface="Open Sans"/>
                <a:cs typeface="Open Sans"/>
              </a:rPr>
              <a:t>K.D. Lafferty, &amp; S.R. Hopkins, Unique parasite </a:t>
            </a:r>
            <a:r>
              <a:rPr lang="en-NZ" sz="800" err="1">
                <a:solidFill>
                  <a:srgbClr val="262626"/>
                </a:solidFill>
                <a:latin typeface="Verdana"/>
                <a:ea typeface="Open Sans"/>
                <a:cs typeface="Open Sans"/>
              </a:rPr>
              <a:t>aDNA</a:t>
            </a:r>
            <a:r>
              <a:rPr lang="en-NZ" sz="800">
                <a:solidFill>
                  <a:srgbClr val="262626"/>
                </a:solidFill>
                <a:latin typeface="Verdana"/>
                <a:ea typeface="Open Sans"/>
                <a:cs typeface="Open Sans"/>
              </a:rPr>
              <a:t> in moa coprolites from New Zealand suggests mass parasite extinctions followed human-induced megafauna extinctions, </a:t>
            </a:r>
            <a:r>
              <a:rPr lang="en-NZ" sz="800" i="1">
                <a:solidFill>
                  <a:srgbClr val="262626"/>
                </a:solidFill>
                <a:latin typeface="Verdana"/>
                <a:ea typeface="Open Sans"/>
                <a:cs typeface="Open Sans"/>
              </a:rPr>
              <a:t>Proc. Natl. Acad. Sci</a:t>
            </a:r>
            <a:r>
              <a:rPr lang="en-NZ" sz="800" i="1">
                <a:solidFill>
                  <a:srgbClr val="262626"/>
                </a:solidFill>
                <a:effectLst/>
                <a:latin typeface="Verdana"/>
                <a:ea typeface="Open Sans"/>
                <a:cs typeface="Open Sans"/>
              </a:rPr>
              <a:t>. </a:t>
            </a:r>
            <a:r>
              <a:rPr lang="en-NZ" sz="800" i="1">
                <a:solidFill>
                  <a:srgbClr val="262626"/>
                </a:solidFill>
                <a:latin typeface="Verdana"/>
                <a:ea typeface="Open Sans"/>
                <a:cs typeface="Open Sans"/>
              </a:rPr>
              <a:t>U.S.A.</a:t>
            </a:r>
            <a:r>
              <a:rPr lang="en-NZ" sz="800">
                <a:solidFill>
                  <a:srgbClr val="262626"/>
                </a:solidFill>
                <a:latin typeface="Verdana"/>
                <a:ea typeface="Open Sans"/>
                <a:cs typeface="Open Sans"/>
              </a:rPr>
              <a:t> 115 (7) 1411-1413, </a:t>
            </a:r>
            <a:r>
              <a:rPr lang="en-NZ" sz="800">
                <a:solidFill>
                  <a:srgbClr val="1F75B9"/>
                </a:solidFill>
                <a:latin typeface="Verdana"/>
                <a:ea typeface="Open Sans"/>
                <a:cs typeface="Open Sans"/>
                <a:hlinkClick r:id="rId4"/>
              </a:rPr>
              <a:t>doi.org/10.1073/pnas.1722598115</a:t>
            </a:r>
            <a:r>
              <a:rPr lang="en-NZ" sz="800">
                <a:solidFill>
                  <a:srgbClr val="262626"/>
                </a:solidFill>
                <a:latin typeface="Verdana"/>
                <a:ea typeface="Open Sans"/>
                <a:cs typeface="Open Sans"/>
              </a:rPr>
              <a:t> </a:t>
            </a:r>
            <a:r>
              <a:rPr lang="en-NZ" sz="800" i="0">
                <a:solidFill>
                  <a:srgbClr val="262626"/>
                </a:solidFill>
                <a:effectLst/>
                <a:latin typeface="Verdana"/>
                <a:ea typeface="Open Sans"/>
                <a:cs typeface="Open Sans"/>
              </a:rPr>
              <a:t>(2018</a:t>
            </a:r>
            <a:r>
              <a:rPr lang="en-NZ" sz="800">
                <a:solidFill>
                  <a:srgbClr val="262626"/>
                </a:solidFill>
                <a:latin typeface="Verdana"/>
                <a:ea typeface="Open Sans"/>
                <a:cs typeface="Open Sans"/>
              </a:rPr>
              <a:t>).</a:t>
            </a:r>
            <a:endParaRPr lang="en-GB" sz="800">
              <a:latin typeface="Verdana"/>
            </a:endParaRPr>
          </a:p>
        </p:txBody>
      </p:sp>
      <p:sp>
        <p:nvSpPr>
          <p:cNvPr id="2" name="TextBox 1">
            <a:extLst>
              <a:ext uri="{FF2B5EF4-FFF2-40B4-BE49-F238E27FC236}">
                <a16:creationId xmlns:a16="http://schemas.microsoft.com/office/drawing/2014/main" id="{C5BF3EBC-D99C-F20E-4004-C6FC3AE329E0}"/>
              </a:ext>
            </a:extLst>
          </p:cNvPr>
          <p:cNvSpPr txBox="1"/>
          <p:nvPr/>
        </p:nvSpPr>
        <p:spPr>
          <a:xfrm>
            <a:off x="182880" y="6537960"/>
            <a:ext cx="74676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latin typeface="Verdana"/>
              </a:rPr>
              <a:t>All images are copyrighted. For further information, please refer to </a:t>
            </a:r>
            <a:r>
              <a:rPr lang="en-US" sz="1000" i="1" u="sng">
                <a:solidFill>
                  <a:srgbClr val="467886"/>
                </a:solidFill>
                <a:latin typeface="Verdana"/>
                <a:cs typeface="Segoe UI"/>
                <a:hlinkClick r:id="rId5"/>
              </a:rPr>
              <a:t>enquiries@sciencelearn.org.nz</a:t>
            </a:r>
            <a:r>
              <a:rPr lang="en-GB" sz="1000"/>
              <a:t>​</a:t>
            </a:r>
            <a:endParaRPr lang="en-GB"/>
          </a:p>
        </p:txBody>
      </p:sp>
      <p:pic>
        <p:nvPicPr>
          <p:cNvPr id="8" name="Picture 7" descr="A stream in a forest&#10;&#10;AI-generated content may be incorrect.">
            <a:extLst>
              <a:ext uri="{FF2B5EF4-FFF2-40B4-BE49-F238E27FC236}">
                <a16:creationId xmlns:a16="http://schemas.microsoft.com/office/drawing/2014/main" id="{03E01D60-72E8-CBE4-914B-E1F84768267D}"/>
              </a:ext>
            </a:extLst>
          </p:cNvPr>
          <p:cNvPicPr>
            <a:picLocks noChangeAspect="1"/>
          </p:cNvPicPr>
          <p:nvPr/>
        </p:nvPicPr>
        <p:blipFill>
          <a:blip r:embed="rId6"/>
          <a:srcRect l="40917" r="340" b="39"/>
          <a:stretch>
            <a:fillRect/>
          </a:stretch>
        </p:blipFill>
        <p:spPr>
          <a:xfrm>
            <a:off x="134718" y="1848165"/>
            <a:ext cx="2911393" cy="3724350"/>
          </a:xfrm>
          <a:prstGeom prst="rect">
            <a:avLst/>
          </a:prstGeom>
          <a:effectLst>
            <a:outerShdw blurRad="50800" dist="38100" dir="2700000">
              <a:srgbClr val="000000">
                <a:alpha val="40000"/>
              </a:srgbClr>
            </a:outerShdw>
          </a:effectLst>
        </p:spPr>
      </p:pic>
      <p:sp>
        <p:nvSpPr>
          <p:cNvPr id="10" name="TextBox 9">
            <a:extLst>
              <a:ext uri="{FF2B5EF4-FFF2-40B4-BE49-F238E27FC236}">
                <a16:creationId xmlns:a16="http://schemas.microsoft.com/office/drawing/2014/main" id="{1D6A3BDC-D838-35B6-0600-988E6BA61C93}"/>
              </a:ext>
            </a:extLst>
          </p:cNvPr>
          <p:cNvSpPr txBox="1"/>
          <p:nvPr/>
        </p:nvSpPr>
        <p:spPr>
          <a:xfrm>
            <a:off x="134149" y="5582220"/>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b="1">
                <a:solidFill>
                  <a:srgbClr val="111827"/>
                </a:solidFill>
                <a:latin typeface="Verdana"/>
              </a:rPr>
              <a:t>© </a:t>
            </a:r>
            <a:r>
              <a:rPr lang="en-GB" sz="1000">
                <a:solidFill>
                  <a:srgbClr val="374151"/>
                </a:solidFill>
                <a:latin typeface="Verdana"/>
              </a:rPr>
              <a:t>The University of Waikato </a:t>
            </a:r>
            <a:r>
              <a:rPr lang="en-GB" sz="1000" err="1">
                <a:solidFill>
                  <a:srgbClr val="374151"/>
                </a:solidFill>
                <a:latin typeface="Verdana"/>
              </a:rPr>
              <a:t>Te</a:t>
            </a:r>
            <a:r>
              <a:rPr lang="en-GB" sz="1000">
                <a:solidFill>
                  <a:srgbClr val="374151"/>
                </a:solidFill>
                <a:latin typeface="Verdana"/>
              </a:rPr>
              <a:t> Whare Wānanga o Waikato</a:t>
            </a:r>
            <a:endParaRPr lang="en-GB"/>
          </a:p>
        </p:txBody>
      </p:sp>
      <p:sp>
        <p:nvSpPr>
          <p:cNvPr id="12" name="TextBox 11">
            <a:extLst>
              <a:ext uri="{FF2B5EF4-FFF2-40B4-BE49-F238E27FC236}">
                <a16:creationId xmlns:a16="http://schemas.microsoft.com/office/drawing/2014/main" id="{0238364A-4714-B8C2-3599-6F3311380C22}"/>
              </a:ext>
            </a:extLst>
          </p:cNvPr>
          <p:cNvSpPr txBox="1"/>
          <p:nvPr/>
        </p:nvSpPr>
        <p:spPr>
          <a:xfrm>
            <a:off x="3287095" y="5600472"/>
            <a:ext cx="327249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solidFill>
                  <a:srgbClr val="111827"/>
                </a:solidFill>
                <a:latin typeface="Verdana"/>
              </a:rPr>
              <a:t>© Manaaki Whenua – Landcare Research</a:t>
            </a:r>
            <a:endParaRPr lang="en-GB" sz="1000">
              <a:solidFill>
                <a:srgbClr val="374151"/>
              </a:solidFill>
              <a:latin typeface="Verdana"/>
              <a:ea typeface="Verdana"/>
            </a:endParaRPr>
          </a:p>
        </p:txBody>
      </p:sp>
    </p:spTree>
    <p:extLst>
      <p:ext uri="{BB962C8B-B14F-4D97-AF65-F5344CB8AC3E}">
        <p14:creationId xmlns:p14="http://schemas.microsoft.com/office/powerpoint/2010/main" val="24239627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6C6A67-52A0-47F4-B5EC-C0B87F03366F}"/>
              </a:ext>
            </a:extLst>
          </p:cNvPr>
          <p:cNvSpPr>
            <a:spLocks noGrp="1"/>
          </p:cNvSpPr>
          <p:nvPr>
            <p:ph type="title"/>
          </p:nvPr>
        </p:nvSpPr>
        <p:spPr>
          <a:xfrm>
            <a:off x="0" y="0"/>
            <a:ext cx="12192000" cy="1325563"/>
          </a:xfrm>
        </p:spPr>
        <p:txBody>
          <a:bodyPr/>
          <a:lstStyle/>
          <a:p>
            <a:pPr algn="ctr"/>
            <a:r>
              <a:rPr lang="en-GB"/>
              <a:t>Ecological concerns: mal- or hyper-adapted</a:t>
            </a:r>
          </a:p>
        </p:txBody>
      </p:sp>
      <p:sp>
        <p:nvSpPr>
          <p:cNvPr id="2" name="TextBox 1">
            <a:extLst>
              <a:ext uri="{FF2B5EF4-FFF2-40B4-BE49-F238E27FC236}">
                <a16:creationId xmlns:a16="http://schemas.microsoft.com/office/drawing/2014/main" id="{0DA9E918-75ED-3C83-301B-9D6C3F7068D6}"/>
              </a:ext>
            </a:extLst>
          </p:cNvPr>
          <p:cNvSpPr txBox="1"/>
          <p:nvPr/>
        </p:nvSpPr>
        <p:spPr>
          <a:xfrm>
            <a:off x="7257228" y="6458397"/>
            <a:ext cx="331717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Verdana"/>
                <a:ea typeface="Verdana"/>
              </a:rPr>
              <a:t>© </a:t>
            </a:r>
            <a:r>
              <a:rPr lang="en-GB" sz="1000" err="1">
                <a:latin typeface="Verdana"/>
                <a:ea typeface="Verdana"/>
              </a:rPr>
              <a:t>Fährtenleser</a:t>
            </a:r>
            <a:r>
              <a:rPr lang="en-GB" sz="1000">
                <a:latin typeface="Verdana"/>
                <a:ea typeface="Verdana"/>
              </a:rPr>
              <a:t>, </a:t>
            </a:r>
            <a:r>
              <a:rPr lang="en-GB" sz="1000">
                <a:latin typeface="Verdana"/>
                <a:ea typeface="Verdana"/>
                <a:hlinkClick r:id="rId2"/>
              </a:rPr>
              <a:t>CC BY-SA 4.0</a:t>
            </a:r>
            <a:endParaRPr lang="en-GB" sz="1000">
              <a:latin typeface="Verdana"/>
              <a:ea typeface="Verdana"/>
            </a:endParaRPr>
          </a:p>
        </p:txBody>
      </p:sp>
      <p:graphicFrame>
        <p:nvGraphicFramePr>
          <p:cNvPr id="5" name="Table 4">
            <a:extLst>
              <a:ext uri="{FF2B5EF4-FFF2-40B4-BE49-F238E27FC236}">
                <a16:creationId xmlns:a16="http://schemas.microsoft.com/office/drawing/2014/main" id="{FFCAFB9C-B7F2-19A4-911D-27D15F76508C}"/>
              </a:ext>
            </a:extLst>
          </p:cNvPr>
          <p:cNvGraphicFramePr>
            <a:graphicFrameLocks noGrp="1"/>
          </p:cNvGraphicFramePr>
          <p:nvPr>
            <p:extLst>
              <p:ext uri="{D42A27DB-BD31-4B8C-83A1-F6EECF244321}">
                <p14:modId xmlns:p14="http://schemas.microsoft.com/office/powerpoint/2010/main" val="1738916027"/>
              </p:ext>
            </p:extLst>
          </p:nvPr>
        </p:nvGraphicFramePr>
        <p:xfrm>
          <a:off x="8092440" y="2926080"/>
          <a:ext cx="657607" cy="599947"/>
        </p:xfrm>
        <a:graphic>
          <a:graphicData uri="http://schemas.openxmlformats.org/drawingml/2006/table">
            <a:tbl>
              <a:tblPr bandRow="1">
                <a:tableStyleId>{5C22544A-7EE6-4342-B048-85BDC9FD1C3A}</a:tableStyleId>
              </a:tblPr>
              <a:tblGrid>
                <a:gridCol w="657607">
                  <a:extLst>
                    <a:ext uri="{9D8B030D-6E8A-4147-A177-3AD203B41FA5}">
                      <a16:colId xmlns:a16="http://schemas.microsoft.com/office/drawing/2014/main" val="2984469958"/>
                    </a:ext>
                  </a:extLst>
                </a:gridCol>
              </a:tblGrid>
              <a:tr h="599947">
                <a:tc>
                  <a:txBody>
                    <a:bodyPr/>
                    <a:lstStyle/>
                    <a:p>
                      <a:pPr rtl="0">
                        <a:buNone/>
                      </a:pPr>
                      <a:endParaRPr lang="en-GB" u="none" strike="noStrike">
                        <a:solidFill>
                          <a:srgbClr val="3366CC"/>
                        </a:solidFill>
                        <a:effectLst/>
                        <a:hlinkClick r:id="rId3" invalidUrl="http://"/>
                      </a:endParaRPr>
                    </a:p>
                  </a:txBody>
                  <a:tcPr marL="38100" marR="38100" marT="38100" marB="38100">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036987095"/>
                  </a:ext>
                </a:extLst>
              </a:tr>
            </a:tbl>
          </a:graphicData>
        </a:graphic>
      </p:graphicFrame>
      <p:pic>
        <p:nvPicPr>
          <p:cNvPr id="9218" name="Picture 2" descr="Hybrids May Thrive Where Parent Species Fear to Tread - The New York Times">
            <a:extLst>
              <a:ext uri="{FF2B5EF4-FFF2-40B4-BE49-F238E27FC236}">
                <a16:creationId xmlns:a16="http://schemas.microsoft.com/office/drawing/2014/main" id="{75EC0032-4610-B5C1-9331-5C102EF4AB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3016" y="2297113"/>
            <a:ext cx="4753881" cy="2781987"/>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5" descr="A zebra standing in dirt&#10;&#10;AI-generated content may be incorrect.">
            <a:extLst>
              <a:ext uri="{FF2B5EF4-FFF2-40B4-BE49-F238E27FC236}">
                <a16:creationId xmlns:a16="http://schemas.microsoft.com/office/drawing/2014/main" id="{DDA48BB4-9D7D-D6FE-55AC-9C273425AED5}"/>
              </a:ext>
            </a:extLst>
          </p:cNvPr>
          <p:cNvPicPr>
            <a:picLocks noChangeAspect="1"/>
          </p:cNvPicPr>
          <p:nvPr/>
        </p:nvPicPr>
        <p:blipFill>
          <a:blip r:embed="rId5"/>
          <a:stretch>
            <a:fillRect/>
          </a:stretch>
        </p:blipFill>
        <p:spPr>
          <a:xfrm>
            <a:off x="2830223" y="1066800"/>
            <a:ext cx="6531554" cy="5387340"/>
          </a:xfrm>
          <a:prstGeom prst="rect">
            <a:avLst/>
          </a:prstGeom>
        </p:spPr>
      </p:pic>
      <p:sp>
        <p:nvSpPr>
          <p:cNvPr id="3" name="TextBox 2">
            <a:extLst>
              <a:ext uri="{FF2B5EF4-FFF2-40B4-BE49-F238E27FC236}">
                <a16:creationId xmlns:a16="http://schemas.microsoft.com/office/drawing/2014/main" id="{9D5EBFF3-E952-3E82-CAFC-4666FB2865BA}"/>
              </a:ext>
            </a:extLst>
          </p:cNvPr>
          <p:cNvSpPr txBox="1"/>
          <p:nvPr/>
        </p:nvSpPr>
        <p:spPr>
          <a:xfrm>
            <a:off x="0" y="6610350"/>
            <a:ext cx="725805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latin typeface="Verdana"/>
              </a:rPr>
              <a:t>All images are copyrighted. For further information, please refer to </a:t>
            </a:r>
            <a:r>
              <a:rPr lang="en-US" sz="1000" i="1" u="sng">
                <a:solidFill>
                  <a:srgbClr val="467886"/>
                </a:solidFill>
                <a:latin typeface="Verdana"/>
                <a:cs typeface="Segoe UI"/>
                <a:hlinkClick r:id="rId6"/>
              </a:rPr>
              <a:t>enquiries@sciencelearn.org.nz</a:t>
            </a:r>
            <a:r>
              <a:rPr lang="en-GB" sz="1000"/>
              <a:t>​</a:t>
            </a:r>
            <a:endParaRPr lang="en-GB"/>
          </a:p>
        </p:txBody>
      </p:sp>
    </p:spTree>
    <p:extLst>
      <p:ext uri="{BB962C8B-B14F-4D97-AF65-F5344CB8AC3E}">
        <p14:creationId xmlns:p14="http://schemas.microsoft.com/office/powerpoint/2010/main" val="8887081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igure 1">
            <a:extLst>
              <a:ext uri="{FF2B5EF4-FFF2-40B4-BE49-F238E27FC236}">
                <a16:creationId xmlns:a16="http://schemas.microsoft.com/office/drawing/2014/main" id="{C5EBBCDA-46FB-EED5-C08D-1E7F50DB44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1334"/>
          <a:stretch>
            <a:fillRect/>
          </a:stretch>
        </p:blipFill>
        <p:spPr bwMode="auto">
          <a:xfrm>
            <a:off x="1417927" y="1079292"/>
            <a:ext cx="4683216" cy="5232608"/>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FF53B3E-18ED-AB6F-D78A-0277FAD5928D}"/>
              </a:ext>
            </a:extLst>
          </p:cNvPr>
          <p:cNvSpPr txBox="1"/>
          <p:nvPr/>
        </p:nvSpPr>
        <p:spPr>
          <a:xfrm rot="-5400000">
            <a:off x="-1585996" y="3514286"/>
            <a:ext cx="5501702" cy="338554"/>
          </a:xfrm>
          <a:prstGeom prst="rect">
            <a:avLst/>
          </a:prstGeom>
          <a:noFill/>
        </p:spPr>
        <p:txBody>
          <a:bodyPr wrap="square" lIns="91440" tIns="45720" rIns="91440" bIns="45720" anchor="t">
            <a:spAutoFit/>
          </a:bodyPr>
          <a:lstStyle/>
          <a:p>
            <a:r>
              <a:rPr lang="en-NZ" sz="800" i="0">
                <a:solidFill>
                  <a:srgbClr val="222222"/>
                </a:solidFill>
                <a:effectLst/>
                <a:latin typeface="Verdana"/>
                <a:ea typeface="+mn-lt"/>
                <a:cs typeface="+mn-lt"/>
              </a:rPr>
              <a:t>Bennett</a:t>
            </a:r>
            <a:r>
              <a:rPr lang="en-NZ" sz="800">
                <a:solidFill>
                  <a:srgbClr val="222222"/>
                </a:solidFill>
                <a:latin typeface="Verdana"/>
                <a:ea typeface="+mn-lt"/>
                <a:cs typeface="+mn-lt"/>
              </a:rPr>
              <a:t>, J., Maloney, R., Steeves, T. </a:t>
            </a:r>
            <a:r>
              <a:rPr lang="en-NZ" sz="800" i="1">
                <a:solidFill>
                  <a:srgbClr val="222222"/>
                </a:solidFill>
                <a:effectLst/>
                <a:latin typeface="Verdana"/>
                <a:ea typeface="+mn-lt"/>
                <a:cs typeface="+mn-lt"/>
              </a:rPr>
              <a:t>et al.</a:t>
            </a:r>
            <a:r>
              <a:rPr lang="en-NZ" sz="800">
                <a:solidFill>
                  <a:srgbClr val="222222"/>
                </a:solidFill>
                <a:latin typeface="Verdana"/>
                <a:ea typeface="+mn-lt"/>
                <a:cs typeface="+mn-lt"/>
              </a:rPr>
              <a:t> Spending limited resources on de-extinction could lead to net biodiversity loss. </a:t>
            </a:r>
            <a:r>
              <a:rPr lang="en-NZ" sz="800" i="1">
                <a:solidFill>
                  <a:srgbClr val="222222"/>
                </a:solidFill>
                <a:latin typeface="Verdana"/>
                <a:ea typeface="+mn-lt"/>
                <a:cs typeface="+mn-lt"/>
              </a:rPr>
              <a:t>Nat Ecol Evol</a:t>
            </a:r>
            <a:r>
              <a:rPr lang="en-NZ" sz="800">
                <a:solidFill>
                  <a:srgbClr val="222222"/>
                </a:solidFill>
                <a:latin typeface="Verdana"/>
                <a:ea typeface="+mn-lt"/>
                <a:cs typeface="+mn-lt"/>
              </a:rPr>
              <a:t> </a:t>
            </a:r>
            <a:r>
              <a:rPr lang="en-NZ" sz="800" b="1">
                <a:solidFill>
                  <a:srgbClr val="222222"/>
                </a:solidFill>
                <a:latin typeface="Verdana"/>
                <a:ea typeface="+mn-lt"/>
                <a:cs typeface="+mn-lt"/>
              </a:rPr>
              <a:t>1</a:t>
            </a:r>
            <a:r>
              <a:rPr lang="en-NZ" sz="800">
                <a:solidFill>
                  <a:srgbClr val="222222"/>
                </a:solidFill>
                <a:latin typeface="Verdana"/>
                <a:ea typeface="+mn-lt"/>
                <a:cs typeface="+mn-lt"/>
              </a:rPr>
              <a:t>, 0053</a:t>
            </a:r>
            <a:r>
              <a:rPr lang="en-NZ" sz="800" i="0">
                <a:solidFill>
                  <a:srgbClr val="222222"/>
                </a:solidFill>
                <a:effectLst/>
                <a:latin typeface="Verdana"/>
                <a:ea typeface="+mn-lt"/>
                <a:cs typeface="+mn-lt"/>
              </a:rPr>
              <a:t> (2017</a:t>
            </a:r>
            <a:r>
              <a:rPr lang="en-NZ" sz="800">
                <a:solidFill>
                  <a:srgbClr val="222222"/>
                </a:solidFill>
                <a:latin typeface="Verdana"/>
                <a:ea typeface="+mn-lt"/>
                <a:cs typeface="+mn-lt"/>
              </a:rPr>
              <a:t>). </a:t>
            </a:r>
            <a:r>
              <a:rPr lang="en-NZ" sz="800">
                <a:solidFill>
                  <a:srgbClr val="222222"/>
                </a:solidFill>
                <a:latin typeface="Verdana"/>
                <a:ea typeface="+mn-lt"/>
                <a:cs typeface="+mn-lt"/>
                <a:hlinkClick r:id="rId4"/>
              </a:rPr>
              <a:t>doi</a:t>
            </a:r>
            <a:r>
              <a:rPr lang="en-NZ" sz="800" i="0">
                <a:solidFill>
                  <a:srgbClr val="222222"/>
                </a:solidFill>
                <a:effectLst/>
                <a:latin typeface="Verdana"/>
                <a:ea typeface="+mn-lt"/>
                <a:cs typeface="+mn-lt"/>
                <a:hlinkClick r:id="rId4"/>
              </a:rPr>
              <a:t>.</a:t>
            </a:r>
            <a:r>
              <a:rPr lang="en-NZ" sz="800">
                <a:solidFill>
                  <a:srgbClr val="222222"/>
                </a:solidFill>
                <a:latin typeface="Verdana"/>
                <a:ea typeface="+mn-lt"/>
                <a:cs typeface="+mn-lt"/>
                <a:hlinkClick r:id="rId4"/>
              </a:rPr>
              <a:t>org/10.1038/s41559-016-0053</a:t>
            </a:r>
            <a:r>
              <a:rPr lang="en-NZ" sz="800" i="0">
                <a:solidFill>
                  <a:srgbClr val="080809"/>
                </a:solidFill>
                <a:effectLst/>
                <a:latin typeface="Verdana"/>
                <a:ea typeface="Verdana"/>
                <a:cs typeface="Arial"/>
              </a:rPr>
              <a:t>.</a:t>
            </a:r>
            <a:endParaRPr lang="en-GB" sz="800">
              <a:latin typeface="Verdana"/>
              <a:ea typeface="Verdana"/>
              <a:cs typeface="Arial"/>
            </a:endParaRPr>
          </a:p>
        </p:txBody>
      </p:sp>
      <p:pic>
        <p:nvPicPr>
          <p:cNvPr id="6" name="Picture 10" descr="Moa | Te Ara Encyclopedia of New Zealand">
            <a:extLst>
              <a:ext uri="{FF2B5EF4-FFF2-40B4-BE49-F238E27FC236}">
                <a16:creationId xmlns:a16="http://schemas.microsoft.com/office/drawing/2014/main" id="{EA78E5B0-C668-A959-EC97-07148F0030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2622" y="1079292"/>
            <a:ext cx="1061216" cy="1244184"/>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10" descr="Moa | Te Ara Encyclopedia of New Zealand">
            <a:extLst>
              <a:ext uri="{FF2B5EF4-FFF2-40B4-BE49-F238E27FC236}">
                <a16:creationId xmlns:a16="http://schemas.microsoft.com/office/drawing/2014/main" id="{340AF200-0E75-CF14-902F-0B1A721D3C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2622" y="3998417"/>
            <a:ext cx="1061216" cy="1244184"/>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10" descr="Moa | Te Ara Encyclopedia of New Zealand">
            <a:extLst>
              <a:ext uri="{FF2B5EF4-FFF2-40B4-BE49-F238E27FC236}">
                <a16:creationId xmlns:a16="http://schemas.microsoft.com/office/drawing/2014/main" id="{192A31AA-0DA2-CBB5-A87B-8DFE32C142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2622" y="2538854"/>
            <a:ext cx="1061216" cy="1244184"/>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Multiply 10">
            <a:extLst>
              <a:ext uri="{FF2B5EF4-FFF2-40B4-BE49-F238E27FC236}">
                <a16:creationId xmlns:a16="http://schemas.microsoft.com/office/drawing/2014/main" id="{DDEB66EC-AB3D-9300-0070-3D493320D2C2}"/>
              </a:ext>
            </a:extLst>
          </p:cNvPr>
          <p:cNvSpPr/>
          <p:nvPr/>
        </p:nvSpPr>
        <p:spPr>
          <a:xfrm>
            <a:off x="6569794" y="3575562"/>
            <a:ext cx="1856323" cy="2062652"/>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a:extLst>
              <a:ext uri="{FF2B5EF4-FFF2-40B4-BE49-F238E27FC236}">
                <a16:creationId xmlns:a16="http://schemas.microsoft.com/office/drawing/2014/main" id="{5D6FD49E-E9BA-534C-15EC-38FFF7B2C930}"/>
              </a:ext>
            </a:extLst>
          </p:cNvPr>
          <p:cNvSpPr>
            <a:spLocks noGrp="1"/>
          </p:cNvSpPr>
          <p:nvPr>
            <p:ph type="title"/>
          </p:nvPr>
        </p:nvSpPr>
        <p:spPr>
          <a:xfrm>
            <a:off x="0" y="0"/>
            <a:ext cx="12192000" cy="1325563"/>
          </a:xfrm>
        </p:spPr>
        <p:txBody>
          <a:bodyPr/>
          <a:lstStyle/>
          <a:p>
            <a:pPr algn="ctr"/>
            <a:r>
              <a:rPr lang="en-GB"/>
              <a:t>Ecological concerns: opportunity costs</a:t>
            </a:r>
          </a:p>
        </p:txBody>
      </p:sp>
      <p:sp>
        <p:nvSpPr>
          <p:cNvPr id="2" name="TextBox 1">
            <a:extLst>
              <a:ext uri="{FF2B5EF4-FFF2-40B4-BE49-F238E27FC236}">
                <a16:creationId xmlns:a16="http://schemas.microsoft.com/office/drawing/2014/main" id="{2F4372C9-80DF-3E96-34CA-D83035F8601B}"/>
              </a:ext>
            </a:extLst>
          </p:cNvPr>
          <p:cNvSpPr txBox="1"/>
          <p:nvPr/>
        </p:nvSpPr>
        <p:spPr>
          <a:xfrm>
            <a:off x="87630" y="6572250"/>
            <a:ext cx="66294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latin typeface="Verdana"/>
              </a:rPr>
              <a:t>All images are copyrighted. For further information, please refer to </a:t>
            </a:r>
            <a:r>
              <a:rPr lang="en-US" sz="1000" i="1" u="sng">
                <a:solidFill>
                  <a:srgbClr val="467886"/>
                </a:solidFill>
                <a:latin typeface="Verdana"/>
                <a:cs typeface="Segoe UI"/>
                <a:hlinkClick r:id="rId6"/>
              </a:rPr>
              <a:t>enquiries@sciencelearn.org.nz</a:t>
            </a:r>
            <a:r>
              <a:rPr lang="en-GB" sz="1000"/>
              <a:t>​</a:t>
            </a:r>
            <a:endParaRPr lang="en-GB"/>
          </a:p>
        </p:txBody>
      </p:sp>
      <p:pic>
        <p:nvPicPr>
          <p:cNvPr id="5" name="Picture 4" descr="Beehive with a circular building and a lawn&#10;&#10;AI-generated content may be incorrect.">
            <a:extLst>
              <a:ext uri="{FF2B5EF4-FFF2-40B4-BE49-F238E27FC236}">
                <a16:creationId xmlns:a16="http://schemas.microsoft.com/office/drawing/2014/main" id="{45D36A1F-CDD5-F369-0280-4B3705428A23}"/>
              </a:ext>
            </a:extLst>
          </p:cNvPr>
          <p:cNvPicPr>
            <a:picLocks noChangeAspect="1"/>
          </p:cNvPicPr>
          <p:nvPr/>
        </p:nvPicPr>
        <p:blipFill>
          <a:blip r:embed="rId7"/>
          <a:srcRect l="360" t="10309" r="-1439" b="5233"/>
          <a:stretch>
            <a:fillRect/>
          </a:stretch>
        </p:blipFill>
        <p:spPr>
          <a:xfrm>
            <a:off x="9104948" y="1078230"/>
            <a:ext cx="1070247" cy="1247370"/>
          </a:xfrm>
          <a:prstGeom prst="rect">
            <a:avLst/>
          </a:prstGeom>
          <a:effectLst>
            <a:outerShdw blurRad="50800" dist="38100" dir="2700000">
              <a:srgbClr val="000000">
                <a:alpha val="40000"/>
              </a:srgbClr>
            </a:outerShdw>
          </a:effectLst>
        </p:spPr>
      </p:pic>
      <p:pic>
        <p:nvPicPr>
          <p:cNvPr id="13" name="Picture 12" descr="A blue bird walking on grass&#10;&#10;AI-generated content may be incorrect.">
            <a:extLst>
              <a:ext uri="{FF2B5EF4-FFF2-40B4-BE49-F238E27FC236}">
                <a16:creationId xmlns:a16="http://schemas.microsoft.com/office/drawing/2014/main" id="{4D95180D-4948-7541-8E4E-336B61B0E022}"/>
              </a:ext>
            </a:extLst>
          </p:cNvPr>
          <p:cNvPicPr>
            <a:picLocks noChangeAspect="1"/>
          </p:cNvPicPr>
          <p:nvPr/>
        </p:nvPicPr>
        <p:blipFill>
          <a:blip r:embed="rId8"/>
          <a:srcRect l="12124" r="16459" b="468"/>
          <a:stretch>
            <a:fillRect/>
          </a:stretch>
        </p:blipFill>
        <p:spPr>
          <a:xfrm>
            <a:off x="8320382" y="3909060"/>
            <a:ext cx="1404118" cy="1396649"/>
          </a:xfrm>
          <a:prstGeom prst="rect">
            <a:avLst/>
          </a:prstGeom>
          <a:effectLst>
            <a:outerShdw blurRad="50800" dist="38100" dir="2700000">
              <a:srgbClr val="000000">
                <a:alpha val="40000"/>
              </a:srgbClr>
            </a:outerShdw>
          </a:effectLst>
        </p:spPr>
      </p:pic>
      <p:pic>
        <p:nvPicPr>
          <p:cNvPr id="14" name="Picture 13" descr="A close-up of a bird&#10;&#10;AI-generated content may be incorrect.">
            <a:extLst>
              <a:ext uri="{FF2B5EF4-FFF2-40B4-BE49-F238E27FC236}">
                <a16:creationId xmlns:a16="http://schemas.microsoft.com/office/drawing/2014/main" id="{3A2391B6-D720-57AB-BEEC-8B1A1B9E4248}"/>
              </a:ext>
            </a:extLst>
          </p:cNvPr>
          <p:cNvPicPr>
            <a:picLocks noChangeAspect="1"/>
          </p:cNvPicPr>
          <p:nvPr/>
        </p:nvPicPr>
        <p:blipFill>
          <a:blip r:embed="rId9"/>
          <a:srcRect t="4845" b="7891"/>
          <a:stretch>
            <a:fillRect/>
          </a:stretch>
        </p:blipFill>
        <p:spPr>
          <a:xfrm>
            <a:off x="9867900" y="3901604"/>
            <a:ext cx="1245870" cy="1409698"/>
          </a:xfrm>
          <a:prstGeom prst="rect">
            <a:avLst/>
          </a:prstGeom>
          <a:effectLst>
            <a:outerShdw blurRad="50800" dist="38100" dir="2700000">
              <a:srgbClr val="000000">
                <a:alpha val="40000"/>
              </a:srgbClr>
            </a:outerShdw>
          </a:effectLst>
        </p:spPr>
      </p:pic>
      <p:sp>
        <p:nvSpPr>
          <p:cNvPr id="15" name="TextBox 14">
            <a:extLst>
              <a:ext uri="{FF2B5EF4-FFF2-40B4-BE49-F238E27FC236}">
                <a16:creationId xmlns:a16="http://schemas.microsoft.com/office/drawing/2014/main" id="{6FB1D7D9-4248-C4B1-6CDA-0FA1856E4431}"/>
              </a:ext>
            </a:extLst>
          </p:cNvPr>
          <p:cNvSpPr txBox="1"/>
          <p:nvPr/>
        </p:nvSpPr>
        <p:spPr>
          <a:xfrm>
            <a:off x="9796155" y="5305140"/>
            <a:ext cx="161801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Verdana"/>
                <a:ea typeface="Verdana"/>
              </a:rPr>
              <a:t>Photo by Mike Bodie, © DOC, </a:t>
            </a:r>
            <a:r>
              <a:rPr lang="en-GB" sz="1000">
                <a:latin typeface="Verdana"/>
                <a:ea typeface="Verdana"/>
                <a:hlinkClick r:id="rId10"/>
              </a:rPr>
              <a:t>CC BY 2.0</a:t>
            </a:r>
            <a:endParaRPr lang="en-GB" sz="1000">
              <a:latin typeface="Verdana"/>
              <a:ea typeface="Verdana"/>
            </a:endParaRPr>
          </a:p>
        </p:txBody>
      </p:sp>
      <p:sp>
        <p:nvSpPr>
          <p:cNvPr id="17" name="TextBox 16">
            <a:extLst>
              <a:ext uri="{FF2B5EF4-FFF2-40B4-BE49-F238E27FC236}">
                <a16:creationId xmlns:a16="http://schemas.microsoft.com/office/drawing/2014/main" id="{35801B42-2D7B-4619-7962-A2CEC0E04658}"/>
              </a:ext>
            </a:extLst>
          </p:cNvPr>
          <p:cNvSpPr txBox="1"/>
          <p:nvPr/>
        </p:nvSpPr>
        <p:spPr>
          <a:xfrm>
            <a:off x="8317234" y="5298722"/>
            <a:ext cx="132809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Verdana"/>
                <a:ea typeface="Verdana"/>
              </a:rPr>
              <a:t>© Harald Selke, </a:t>
            </a:r>
            <a:r>
              <a:rPr lang="en-GB" sz="1000">
                <a:latin typeface="Verdana"/>
                <a:ea typeface="Verdana"/>
                <a:hlinkClick r:id="rId11"/>
              </a:rPr>
              <a:t>CC BY-SA 2.0</a:t>
            </a:r>
            <a:endParaRPr lang="en-GB" sz="1000">
              <a:latin typeface="Verdana"/>
              <a:ea typeface="Verdana"/>
            </a:endParaRPr>
          </a:p>
        </p:txBody>
      </p:sp>
      <p:sp>
        <p:nvSpPr>
          <p:cNvPr id="18" name="TextBox 17">
            <a:extLst>
              <a:ext uri="{FF2B5EF4-FFF2-40B4-BE49-F238E27FC236}">
                <a16:creationId xmlns:a16="http://schemas.microsoft.com/office/drawing/2014/main" id="{81EEF95F-221A-A019-C069-45285C1B2902}"/>
              </a:ext>
            </a:extLst>
          </p:cNvPr>
          <p:cNvSpPr txBox="1"/>
          <p:nvPr/>
        </p:nvSpPr>
        <p:spPr>
          <a:xfrm>
            <a:off x="9636172" y="2313858"/>
            <a:ext cx="236445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Verdana"/>
                <a:ea typeface="Verdana"/>
              </a:rPr>
              <a:t>© UOW</a:t>
            </a:r>
          </a:p>
        </p:txBody>
      </p:sp>
      <p:sp>
        <p:nvSpPr>
          <p:cNvPr id="19" name="TextBox 18">
            <a:extLst>
              <a:ext uri="{FF2B5EF4-FFF2-40B4-BE49-F238E27FC236}">
                <a16:creationId xmlns:a16="http://schemas.microsoft.com/office/drawing/2014/main" id="{54DE8D13-3BC2-B8C9-1381-5EE01FB64F76}"/>
              </a:ext>
            </a:extLst>
          </p:cNvPr>
          <p:cNvSpPr txBox="1"/>
          <p:nvPr/>
        </p:nvSpPr>
        <p:spPr>
          <a:xfrm rot="16200000">
            <a:off x="5082540" y="2135586"/>
            <a:ext cx="298323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800" u="sng">
                <a:solidFill>
                  <a:srgbClr val="467886"/>
                </a:solidFill>
                <a:latin typeface="Verdana"/>
                <a:cs typeface="Segoe UI"/>
                <a:hlinkClick r:id="rId12"/>
              </a:rPr>
              <a:t>Heavy-footed Moa. Pachyornis elephantopus. From the series: Extinct Birds of New Zealand.</a:t>
            </a:r>
            <a:r>
              <a:rPr lang="en-GB" sz="800">
                <a:solidFill>
                  <a:srgbClr val="333333"/>
                </a:solidFill>
                <a:latin typeface="Verdana"/>
                <a:cs typeface="Segoe UI"/>
              </a:rPr>
              <a:t>, 2005, Masterton, by Paul Martinson. Purchased 2006. </a:t>
            </a:r>
            <a:r>
              <a:rPr lang="en-US" sz="800">
                <a:latin typeface="Verdana"/>
                <a:cs typeface="Segoe UI"/>
              </a:rPr>
              <a:t>​</a:t>
            </a:r>
            <a:r>
              <a:rPr lang="en-GB" sz="800">
                <a:solidFill>
                  <a:srgbClr val="333333"/>
                </a:solidFill>
                <a:latin typeface="Verdana"/>
                <a:cs typeface="Segoe UI"/>
              </a:rPr>
              <a:t>© </a:t>
            </a:r>
            <a:r>
              <a:rPr lang="en-GB" sz="800" err="1">
                <a:solidFill>
                  <a:srgbClr val="333333"/>
                </a:solidFill>
                <a:latin typeface="Verdana"/>
                <a:cs typeface="Segoe UI"/>
              </a:rPr>
              <a:t>Te</a:t>
            </a:r>
            <a:r>
              <a:rPr lang="en-GB" sz="800">
                <a:solidFill>
                  <a:srgbClr val="333333"/>
                </a:solidFill>
                <a:latin typeface="Verdana"/>
                <a:cs typeface="Segoe UI"/>
              </a:rPr>
              <a:t> Papa. </a:t>
            </a:r>
            <a:r>
              <a:rPr lang="en-GB" sz="800" u="sng">
                <a:solidFill>
                  <a:srgbClr val="467886"/>
                </a:solidFill>
                <a:latin typeface="Verdana"/>
                <a:cs typeface="Segoe UI"/>
                <a:hlinkClick r:id="rId13"/>
              </a:rPr>
              <a:t>CC BY-NC-ND 4.0</a:t>
            </a:r>
            <a:r>
              <a:rPr lang="en-GB" sz="800">
                <a:solidFill>
                  <a:srgbClr val="333333"/>
                </a:solidFill>
                <a:latin typeface="Verdana"/>
                <a:cs typeface="Segoe UI"/>
              </a:rPr>
              <a:t>. </a:t>
            </a:r>
            <a:r>
              <a:rPr lang="en-GB" sz="800" err="1">
                <a:solidFill>
                  <a:srgbClr val="333333"/>
                </a:solidFill>
                <a:latin typeface="Verdana"/>
                <a:cs typeface="Segoe UI"/>
              </a:rPr>
              <a:t>Te</a:t>
            </a:r>
            <a:r>
              <a:rPr lang="en-GB" sz="800">
                <a:solidFill>
                  <a:srgbClr val="333333"/>
                </a:solidFill>
                <a:latin typeface="Verdana"/>
                <a:cs typeface="Segoe UI"/>
              </a:rPr>
              <a:t> Papa (2006-0010-1/20)</a:t>
            </a:r>
            <a:endParaRPr lang="en-US" sz="800"/>
          </a:p>
        </p:txBody>
      </p:sp>
      <p:sp>
        <p:nvSpPr>
          <p:cNvPr id="20" name="TextBox 19">
            <a:extLst>
              <a:ext uri="{FF2B5EF4-FFF2-40B4-BE49-F238E27FC236}">
                <a16:creationId xmlns:a16="http://schemas.microsoft.com/office/drawing/2014/main" id="{3528D0CF-0614-902F-4CED-F4C10FFB536A}"/>
              </a:ext>
            </a:extLst>
          </p:cNvPr>
          <p:cNvSpPr txBox="1"/>
          <p:nvPr/>
        </p:nvSpPr>
        <p:spPr>
          <a:xfrm>
            <a:off x="8429932" y="2563257"/>
            <a:ext cx="315798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t>Colossal Bioscience</a:t>
            </a:r>
          </a:p>
        </p:txBody>
      </p:sp>
    </p:spTree>
    <p:extLst>
      <p:ext uri="{BB962C8B-B14F-4D97-AF65-F5344CB8AC3E}">
        <p14:creationId xmlns:p14="http://schemas.microsoft.com/office/powerpoint/2010/main" val="402251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A1C93EE-671F-DE04-18CB-EDB640485C38}"/>
              </a:ext>
            </a:extLst>
          </p:cNvPr>
          <p:cNvSpPr>
            <a:spLocks noGrp="1"/>
          </p:cNvSpPr>
          <p:nvPr>
            <p:ph type="title"/>
          </p:nvPr>
        </p:nvSpPr>
        <p:spPr>
          <a:xfrm>
            <a:off x="13245" y="0"/>
            <a:ext cx="12174071" cy="1325563"/>
          </a:xfrm>
        </p:spPr>
        <p:txBody>
          <a:bodyPr/>
          <a:lstStyle/>
          <a:p>
            <a:pPr algn="ctr"/>
            <a:r>
              <a:rPr lang="en-GB"/>
              <a:t>Ecological (ethical) concerns: inbreeding</a:t>
            </a:r>
          </a:p>
        </p:txBody>
      </p:sp>
      <p:sp>
        <p:nvSpPr>
          <p:cNvPr id="2" name="TextBox 1">
            <a:extLst>
              <a:ext uri="{FF2B5EF4-FFF2-40B4-BE49-F238E27FC236}">
                <a16:creationId xmlns:a16="http://schemas.microsoft.com/office/drawing/2014/main" id="{3A4EAE6C-20AF-6DDF-0131-9E381AAC6ECD}"/>
              </a:ext>
            </a:extLst>
          </p:cNvPr>
          <p:cNvSpPr txBox="1"/>
          <p:nvPr/>
        </p:nvSpPr>
        <p:spPr>
          <a:xfrm>
            <a:off x="106680" y="6541770"/>
            <a:ext cx="7044690" cy="289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650"/>
              </a:lnSpc>
            </a:pPr>
            <a:r>
              <a:rPr lang="en-US" sz="1000" i="1">
                <a:solidFill>
                  <a:srgbClr val="000000"/>
                </a:solidFill>
                <a:latin typeface="Verdana"/>
                <a:cs typeface="Segoe UI"/>
              </a:rPr>
              <a:t>All images are copyrighted. For further information, please refer to </a:t>
            </a:r>
            <a:r>
              <a:rPr lang="en-US" sz="1000" i="1">
                <a:latin typeface="Verdana"/>
                <a:cs typeface="Segoe UI"/>
                <a:hlinkClick r:id="rId3"/>
              </a:rPr>
              <a:t>enquiries@sciencelearn.org.nz</a:t>
            </a:r>
            <a:r>
              <a:rPr lang="en-GB" sz="1000">
                <a:solidFill>
                  <a:srgbClr val="000000"/>
                </a:solidFill>
                <a:latin typeface="Aptos"/>
                <a:cs typeface="Segoe UI"/>
              </a:rPr>
              <a:t> </a:t>
            </a:r>
            <a:endParaRPr lang="en-US"/>
          </a:p>
        </p:txBody>
      </p:sp>
      <p:sp>
        <p:nvSpPr>
          <p:cNvPr id="3" name="TextBox 2">
            <a:extLst>
              <a:ext uri="{FF2B5EF4-FFF2-40B4-BE49-F238E27FC236}">
                <a16:creationId xmlns:a16="http://schemas.microsoft.com/office/drawing/2014/main" id="{E1434FE0-CF1D-423B-4C9C-B27F42D2F349}"/>
              </a:ext>
            </a:extLst>
          </p:cNvPr>
          <p:cNvSpPr txBox="1"/>
          <p:nvPr/>
        </p:nvSpPr>
        <p:spPr>
          <a:xfrm>
            <a:off x="1312990" y="5924968"/>
            <a:ext cx="956339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u="sng">
                <a:solidFill>
                  <a:schemeClr val="tx2"/>
                </a:solidFill>
                <a:latin typeface="Verdana"/>
                <a:ea typeface="Verdana"/>
                <a:cs typeface="Arial"/>
              </a:rPr>
              <a:t>Temporal dynamics of woolly mammoth genome erosion prior to extinction</a:t>
            </a:r>
            <a:endParaRPr lang="en-US" sz="1000">
              <a:solidFill>
                <a:schemeClr val="tx2"/>
              </a:solidFill>
              <a:latin typeface="Verdana"/>
              <a:ea typeface="Verdana"/>
            </a:endParaRPr>
          </a:p>
          <a:p>
            <a:r>
              <a:rPr lang="en-GB" sz="1000" err="1">
                <a:solidFill>
                  <a:srgbClr val="333333"/>
                </a:solidFill>
                <a:latin typeface="Verdana"/>
                <a:ea typeface="Verdana"/>
                <a:cs typeface="Arial"/>
              </a:rPr>
              <a:t>Dehasque</a:t>
            </a:r>
            <a:r>
              <a:rPr lang="en-GB" sz="1000">
                <a:solidFill>
                  <a:srgbClr val="333333"/>
                </a:solidFill>
                <a:latin typeface="Verdana"/>
                <a:ea typeface="Verdana"/>
                <a:cs typeface="Arial"/>
              </a:rPr>
              <a:t>, Marianne et al. </a:t>
            </a:r>
            <a:r>
              <a:rPr lang="en-GB" sz="1000" i="1">
                <a:solidFill>
                  <a:srgbClr val="333333"/>
                </a:solidFill>
                <a:latin typeface="Verdana"/>
                <a:ea typeface="Verdana"/>
                <a:cs typeface="Arial"/>
              </a:rPr>
              <a:t>Cell</a:t>
            </a:r>
            <a:r>
              <a:rPr lang="en-GB" sz="1000">
                <a:solidFill>
                  <a:srgbClr val="333333"/>
                </a:solidFill>
                <a:latin typeface="Verdana"/>
                <a:ea typeface="Verdana"/>
                <a:cs typeface="Arial"/>
              </a:rPr>
              <a:t>, Volume 187, Issue 14, 3531 - 3540.e13. </a:t>
            </a:r>
            <a:r>
              <a:rPr lang="en-GB" sz="1000">
                <a:solidFill>
                  <a:srgbClr val="000000"/>
                </a:solidFill>
                <a:latin typeface="Verdana"/>
                <a:ea typeface="Verdana"/>
                <a:cs typeface="Arial"/>
                <a:hlinkClick r:id="rId4"/>
              </a:rPr>
              <a:t>CC</a:t>
            </a:r>
            <a:r>
              <a:rPr lang="en-GB" sz="1000">
                <a:latin typeface="Verdana"/>
                <a:ea typeface="Verdana"/>
                <a:hlinkClick r:id="rId4"/>
              </a:rPr>
              <a:t> BY 4.0</a:t>
            </a:r>
            <a:endParaRPr lang="en-GB" sz="1000">
              <a:latin typeface="Verdana"/>
              <a:ea typeface="Verdana"/>
            </a:endParaRPr>
          </a:p>
        </p:txBody>
      </p:sp>
      <p:pic>
        <p:nvPicPr>
          <p:cNvPr id="4" name="Picture 3" descr="A close-up of an elephant&#10;&#10;AI-generated content may be incorrect.">
            <a:extLst>
              <a:ext uri="{FF2B5EF4-FFF2-40B4-BE49-F238E27FC236}">
                <a16:creationId xmlns:a16="http://schemas.microsoft.com/office/drawing/2014/main" id="{F612F4CD-4218-080F-8FC1-FE5AE32577D3}"/>
              </a:ext>
            </a:extLst>
          </p:cNvPr>
          <p:cNvPicPr>
            <a:picLocks noChangeAspect="1"/>
          </p:cNvPicPr>
          <p:nvPr/>
        </p:nvPicPr>
        <p:blipFill>
          <a:blip r:embed="rId5"/>
          <a:srcRect r="1515" b="50460"/>
          <a:stretch>
            <a:fillRect/>
          </a:stretch>
        </p:blipFill>
        <p:spPr>
          <a:xfrm>
            <a:off x="1304365" y="1246094"/>
            <a:ext cx="9577975" cy="4680902"/>
          </a:xfrm>
          <a:prstGeom prst="rect">
            <a:avLst/>
          </a:prstGeom>
          <a:effectLst>
            <a:outerShdw blurRad="50800" dist="38100" dir="2700000">
              <a:srgbClr val="000000">
                <a:alpha val="40000"/>
              </a:srgbClr>
            </a:outerShdw>
          </a:effectLst>
        </p:spPr>
      </p:pic>
    </p:spTree>
    <p:extLst>
      <p:ext uri="{BB962C8B-B14F-4D97-AF65-F5344CB8AC3E}">
        <p14:creationId xmlns:p14="http://schemas.microsoft.com/office/powerpoint/2010/main" val="28998856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DAA4642-75B8-2A16-9B00-0E5943BE0DAD}"/>
              </a:ext>
            </a:extLst>
          </p:cNvPr>
          <p:cNvSpPr txBox="1">
            <a:spLocks/>
          </p:cNvSpPr>
          <p:nvPr/>
        </p:nvSpPr>
        <p:spPr>
          <a:xfrm>
            <a:off x="-327413"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t>Ecological (ethical) concerns: inbreeding</a:t>
            </a:r>
          </a:p>
        </p:txBody>
      </p:sp>
      <p:sp>
        <p:nvSpPr>
          <p:cNvPr id="6" name="TextBox 5">
            <a:extLst>
              <a:ext uri="{FF2B5EF4-FFF2-40B4-BE49-F238E27FC236}">
                <a16:creationId xmlns:a16="http://schemas.microsoft.com/office/drawing/2014/main" id="{7904D691-FDE6-4F75-545A-AEDD1B7E0B09}"/>
              </a:ext>
            </a:extLst>
          </p:cNvPr>
          <p:cNvSpPr txBox="1"/>
          <p:nvPr/>
        </p:nvSpPr>
        <p:spPr>
          <a:xfrm>
            <a:off x="1260025" y="6054508"/>
            <a:ext cx="11432554" cy="400110"/>
          </a:xfrm>
          <a:prstGeom prst="rect">
            <a:avLst/>
          </a:prstGeom>
          <a:noFill/>
        </p:spPr>
        <p:txBody>
          <a:bodyPr wrap="square" lIns="91440" tIns="45720" rIns="91440" bIns="45720" anchor="t">
            <a:spAutoFit/>
          </a:bodyPr>
          <a:lstStyle/>
          <a:p>
            <a:r>
              <a:rPr lang="en-GB" sz="1000" u="sng">
                <a:solidFill>
                  <a:schemeClr val="tx2"/>
                </a:solidFill>
                <a:latin typeface="Verdana"/>
                <a:ea typeface="Verdana"/>
                <a:cs typeface="Arial"/>
              </a:rPr>
              <a:t>Temporal dynamics of woolly mammoth genome erosion prior to extinction</a:t>
            </a:r>
            <a:endParaRPr lang="en-GB" sz="1000">
              <a:solidFill>
                <a:schemeClr val="tx2"/>
              </a:solidFill>
              <a:latin typeface="Verdana"/>
              <a:ea typeface="Verdana"/>
            </a:endParaRPr>
          </a:p>
          <a:p>
            <a:r>
              <a:rPr lang="en-GB" sz="1000" err="1">
                <a:solidFill>
                  <a:srgbClr val="333333"/>
                </a:solidFill>
                <a:latin typeface="Verdana"/>
                <a:ea typeface="Verdana"/>
                <a:cs typeface="Arial"/>
              </a:rPr>
              <a:t>Dehasque</a:t>
            </a:r>
            <a:r>
              <a:rPr lang="en-GB" sz="1000">
                <a:solidFill>
                  <a:srgbClr val="333333"/>
                </a:solidFill>
                <a:latin typeface="Verdana"/>
                <a:ea typeface="Verdana"/>
                <a:cs typeface="Arial"/>
              </a:rPr>
              <a:t>, Marianne et al. </a:t>
            </a:r>
            <a:r>
              <a:rPr lang="en-GB" sz="1000" i="1">
                <a:solidFill>
                  <a:srgbClr val="333333"/>
                </a:solidFill>
                <a:latin typeface="Verdana"/>
                <a:ea typeface="Verdana"/>
                <a:cs typeface="Arial"/>
              </a:rPr>
              <a:t>Cell</a:t>
            </a:r>
            <a:r>
              <a:rPr lang="en-GB" sz="1000">
                <a:solidFill>
                  <a:srgbClr val="333333"/>
                </a:solidFill>
                <a:latin typeface="Verdana"/>
                <a:ea typeface="Verdana"/>
                <a:cs typeface="Arial"/>
              </a:rPr>
              <a:t>, Volume 187, Issue 14, 3531 - 3540.e13. </a:t>
            </a:r>
            <a:r>
              <a:rPr lang="en-GB" sz="1000">
                <a:solidFill>
                  <a:srgbClr val="000000"/>
                </a:solidFill>
                <a:latin typeface="Verdana"/>
                <a:ea typeface="Verdana"/>
                <a:cs typeface="Arial"/>
                <a:hlinkClick r:id="rId2"/>
              </a:rPr>
              <a:t>CC BY 4.0</a:t>
            </a:r>
            <a:endParaRPr lang="en-NZ"/>
          </a:p>
        </p:txBody>
      </p:sp>
      <p:pic>
        <p:nvPicPr>
          <p:cNvPr id="7" name="Picture 6" descr="Temporal dynamics of woolly mammoth genome erosion prior to extinction: Cell">
            <a:extLst>
              <a:ext uri="{FF2B5EF4-FFF2-40B4-BE49-F238E27FC236}">
                <a16:creationId xmlns:a16="http://schemas.microsoft.com/office/drawing/2014/main" id="{FA5D7223-9D88-E06A-B86F-9BD78C7A4E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0510"/>
          <a:stretch>
            <a:fillRect/>
          </a:stretch>
        </p:blipFill>
        <p:spPr bwMode="auto">
          <a:xfrm>
            <a:off x="1297708" y="1429018"/>
            <a:ext cx="9346961" cy="4625786"/>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Content Placeholder 4" descr="Temporal dynamics of woolly mammoth genome erosion prior to extinction: Cell">
            <a:extLst>
              <a:ext uri="{FF2B5EF4-FFF2-40B4-BE49-F238E27FC236}">
                <a16:creationId xmlns:a16="http://schemas.microsoft.com/office/drawing/2014/main" id="{46F3C7E9-0F1E-E09F-5F04-36C229876B78}"/>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49490"/>
          <a:stretch>
            <a:fillRect/>
          </a:stretch>
        </p:blipFill>
        <p:spPr bwMode="auto">
          <a:xfrm>
            <a:off x="1263072" y="1147746"/>
            <a:ext cx="9414672" cy="4755376"/>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F929F8C-A13C-BBB0-0943-C463189ED032}"/>
              </a:ext>
            </a:extLst>
          </p:cNvPr>
          <p:cNvSpPr txBox="1"/>
          <p:nvPr/>
        </p:nvSpPr>
        <p:spPr>
          <a:xfrm>
            <a:off x="217170" y="6484620"/>
            <a:ext cx="725805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latin typeface="Verdana"/>
              </a:rPr>
              <a:t>All images are copyrighted. For further information, please refer to </a:t>
            </a:r>
            <a:r>
              <a:rPr lang="en-US" sz="1000" i="1" u="sng">
                <a:solidFill>
                  <a:srgbClr val="467886"/>
                </a:solidFill>
                <a:latin typeface="Verdana"/>
                <a:cs typeface="Segoe UI"/>
                <a:hlinkClick r:id="rId4"/>
              </a:rPr>
              <a:t>enquiries@sciencelearn.org.nz</a:t>
            </a:r>
            <a:r>
              <a:rPr lang="en-GB" sz="1000"/>
              <a:t>​</a:t>
            </a:r>
            <a:endParaRPr lang="en-GB"/>
          </a:p>
        </p:txBody>
      </p:sp>
    </p:spTree>
    <p:extLst>
      <p:ext uri="{BB962C8B-B14F-4D97-AF65-F5344CB8AC3E}">
        <p14:creationId xmlns:p14="http://schemas.microsoft.com/office/powerpoint/2010/main" val="3599557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Return of the huia? Why Māori worldviews must be part of the 'de-extinction'  debate">
            <a:extLst>
              <a:ext uri="{FF2B5EF4-FFF2-40B4-BE49-F238E27FC236}">
                <a16:creationId xmlns:a16="http://schemas.microsoft.com/office/drawing/2014/main" id="{09073BB5-EA42-E239-8CA8-2D9B116CD9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928" y="971233"/>
            <a:ext cx="10819954" cy="4604478"/>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60C27F30-C973-F031-BFD3-BB91F60A9AC7}"/>
              </a:ext>
            </a:extLst>
          </p:cNvPr>
          <p:cNvSpPr>
            <a:spLocks noGrp="1"/>
          </p:cNvSpPr>
          <p:nvPr>
            <p:ph type="title"/>
          </p:nvPr>
        </p:nvSpPr>
        <p:spPr>
          <a:xfrm>
            <a:off x="-327413" y="0"/>
            <a:ext cx="12192000" cy="1325563"/>
          </a:xfrm>
        </p:spPr>
        <p:txBody>
          <a:bodyPr/>
          <a:lstStyle/>
          <a:p>
            <a:pPr algn="ctr"/>
            <a:r>
              <a:rPr lang="en-GB"/>
              <a:t>‘De-extinction’ in Aotearoa</a:t>
            </a:r>
          </a:p>
        </p:txBody>
      </p:sp>
      <p:sp>
        <p:nvSpPr>
          <p:cNvPr id="2" name="TextBox 1">
            <a:extLst>
              <a:ext uri="{FF2B5EF4-FFF2-40B4-BE49-F238E27FC236}">
                <a16:creationId xmlns:a16="http://schemas.microsoft.com/office/drawing/2014/main" id="{D1E3B9BC-E26A-92E2-B537-BFA768E7CDDE}"/>
              </a:ext>
            </a:extLst>
          </p:cNvPr>
          <p:cNvSpPr txBox="1"/>
          <p:nvPr/>
        </p:nvSpPr>
        <p:spPr>
          <a:xfrm>
            <a:off x="0" y="6526530"/>
            <a:ext cx="745236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latin typeface="Verdana"/>
              </a:rPr>
              <a:t>All images are copyrighted. For further information, please refer to </a:t>
            </a:r>
            <a:r>
              <a:rPr lang="en-US" sz="1000" i="1" u="sng">
                <a:solidFill>
                  <a:srgbClr val="467886"/>
                </a:solidFill>
                <a:latin typeface="Verdana"/>
                <a:cs typeface="Segoe UI"/>
                <a:hlinkClick r:id="rId3"/>
              </a:rPr>
              <a:t>enquiries@sciencelearn.org.nz</a:t>
            </a:r>
            <a:r>
              <a:rPr lang="en-GB" sz="1000"/>
              <a:t>​</a:t>
            </a:r>
            <a:endParaRPr lang="en-GB"/>
          </a:p>
        </p:txBody>
      </p:sp>
      <p:sp>
        <p:nvSpPr>
          <p:cNvPr id="3" name="TextBox 2">
            <a:extLst>
              <a:ext uri="{FF2B5EF4-FFF2-40B4-BE49-F238E27FC236}">
                <a16:creationId xmlns:a16="http://schemas.microsoft.com/office/drawing/2014/main" id="{FEAEAC98-8C71-9DD2-1975-8F3643EC24AB}"/>
              </a:ext>
            </a:extLst>
          </p:cNvPr>
          <p:cNvSpPr txBox="1"/>
          <p:nvPr/>
        </p:nvSpPr>
        <p:spPr>
          <a:xfrm>
            <a:off x="601980" y="5528310"/>
            <a:ext cx="3627120"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NZ" sz="900">
                <a:latin typeface="Verdana"/>
                <a:ea typeface="Verdana"/>
                <a:hlinkClick r:id="rId4"/>
              </a:rPr>
              <a:t>Eastern moa</a:t>
            </a:r>
            <a:r>
              <a:rPr lang="mi-NZ" sz="900">
                <a:latin typeface="Verdana"/>
                <a:ea typeface="Verdana"/>
              </a:rPr>
              <a:t>|Moa mōmona</a:t>
            </a:r>
            <a:r>
              <a:rPr lang="en-GB" sz="900">
                <a:latin typeface="Verdana"/>
                <a:ea typeface="Verdana"/>
              </a:rPr>
              <a:t> Image 2006-0010-1/23 from the series 'Extinct birds of New Zealand'. </a:t>
            </a:r>
            <a:endParaRPr lang="en-US"/>
          </a:p>
          <a:p>
            <a:r>
              <a:rPr lang="en-GB" sz="900">
                <a:latin typeface="Verdana"/>
                <a:ea typeface="Verdana"/>
              </a:rPr>
              <a:t>Masterton, December 2004. Image © Purchased 2006. © </a:t>
            </a:r>
            <a:r>
              <a:rPr lang="en-GB" sz="900" err="1">
                <a:latin typeface="Verdana"/>
                <a:ea typeface="Verdana"/>
              </a:rPr>
              <a:t>Te</a:t>
            </a:r>
            <a:r>
              <a:rPr lang="en-GB" sz="900">
                <a:latin typeface="Verdana"/>
                <a:ea typeface="Verdana"/>
              </a:rPr>
              <a:t> Papa by Paul Martinson.</a:t>
            </a:r>
            <a:endParaRPr lang="en-GB"/>
          </a:p>
          <a:p>
            <a:endParaRPr lang="en-GB" sz="900">
              <a:solidFill>
                <a:srgbClr val="000000"/>
              </a:solidFill>
              <a:latin typeface="Verdana"/>
              <a:ea typeface="Verdana"/>
            </a:endParaRPr>
          </a:p>
        </p:txBody>
      </p:sp>
      <p:sp>
        <p:nvSpPr>
          <p:cNvPr id="5" name="TextBox 4">
            <a:extLst>
              <a:ext uri="{FF2B5EF4-FFF2-40B4-BE49-F238E27FC236}">
                <a16:creationId xmlns:a16="http://schemas.microsoft.com/office/drawing/2014/main" id="{14AD414E-DE30-BCBC-8C79-EB5B90DC14CD}"/>
              </a:ext>
            </a:extLst>
          </p:cNvPr>
          <p:cNvSpPr txBox="1"/>
          <p:nvPr/>
        </p:nvSpPr>
        <p:spPr>
          <a:xfrm>
            <a:off x="7990520" y="5574608"/>
            <a:ext cx="351288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900">
                <a:latin typeface="Verdana"/>
                <a:ea typeface="+mn-lt"/>
                <a:cs typeface="+mn-lt"/>
                <a:hlinkClick r:id="rId5"/>
              </a:rPr>
              <a:t>Huia</a:t>
            </a:r>
            <a:r>
              <a:rPr lang="en-GB" sz="900">
                <a:latin typeface="Verdana"/>
                <a:ea typeface="+mn-lt"/>
                <a:cs typeface="+mn-lt"/>
              </a:rPr>
              <a:t>. Image 2006-0010-1/11 from the series 'Extinct birds of New Zealand'. Masterton, January 2005. Image © Purchased 2006. © </a:t>
            </a:r>
            <a:r>
              <a:rPr lang="en-GB" sz="900" err="1">
                <a:latin typeface="Verdana"/>
                <a:ea typeface="+mn-lt"/>
                <a:cs typeface="+mn-lt"/>
              </a:rPr>
              <a:t>Te</a:t>
            </a:r>
            <a:r>
              <a:rPr lang="en-GB" sz="900">
                <a:latin typeface="Verdana"/>
                <a:ea typeface="+mn-lt"/>
                <a:cs typeface="+mn-lt"/>
              </a:rPr>
              <a:t> Papa by Paul Martinson.</a:t>
            </a:r>
            <a:endParaRPr lang="en-US" sz="900">
              <a:latin typeface="Verdana"/>
              <a:ea typeface="Verdana"/>
            </a:endParaRPr>
          </a:p>
          <a:p>
            <a:endParaRPr lang="en-GB" sz="900">
              <a:solidFill>
                <a:srgbClr val="EEEEEE"/>
              </a:solidFill>
              <a:latin typeface="Verdana"/>
            </a:endParaRPr>
          </a:p>
          <a:p>
            <a:pPr algn="l"/>
            <a:endParaRPr lang="en-GB"/>
          </a:p>
        </p:txBody>
      </p:sp>
      <p:sp>
        <p:nvSpPr>
          <p:cNvPr id="6" name="TextBox 5">
            <a:extLst>
              <a:ext uri="{FF2B5EF4-FFF2-40B4-BE49-F238E27FC236}">
                <a16:creationId xmlns:a16="http://schemas.microsoft.com/office/drawing/2014/main" id="{7D511E73-DF95-E9B8-8A39-55DF8817F482}"/>
              </a:ext>
            </a:extLst>
          </p:cNvPr>
          <p:cNvSpPr txBox="1"/>
          <p:nvPr/>
        </p:nvSpPr>
        <p:spPr>
          <a:xfrm>
            <a:off x="4307516" y="5602298"/>
            <a:ext cx="3568544" cy="10618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900">
                <a:latin typeface="Verdana"/>
                <a:ea typeface="+mn-lt"/>
                <a:cs typeface="+mn-lt"/>
                <a:hlinkClick r:id="rId6"/>
              </a:rPr>
              <a:t>Haast’s eagle</a:t>
            </a:r>
            <a:r>
              <a:rPr lang="en-GB" sz="900">
                <a:latin typeface="Verdana"/>
                <a:ea typeface="+mn-lt"/>
                <a:cs typeface="+mn-lt"/>
              </a:rPr>
              <a:t> (</a:t>
            </a:r>
            <a:r>
              <a:rPr lang="en-GB" sz="900" err="1">
                <a:latin typeface="Verdana"/>
                <a:ea typeface="+mn-lt"/>
                <a:cs typeface="+mn-lt"/>
              </a:rPr>
              <a:t>Harpagornis</a:t>
            </a:r>
            <a:r>
              <a:rPr lang="en-GB" sz="900">
                <a:latin typeface="Verdana"/>
                <a:ea typeface="+mn-lt"/>
                <a:cs typeface="+mn-lt"/>
              </a:rPr>
              <a:t> </a:t>
            </a:r>
            <a:r>
              <a:rPr lang="en-GB" sz="900" err="1">
                <a:latin typeface="Verdana"/>
                <a:ea typeface="+mn-lt"/>
                <a:cs typeface="+mn-lt"/>
              </a:rPr>
              <a:t>moorei</a:t>
            </a:r>
            <a:r>
              <a:rPr lang="en-GB" sz="900">
                <a:latin typeface="Verdana"/>
                <a:ea typeface="+mn-lt"/>
                <a:cs typeface="+mn-lt"/>
              </a:rPr>
              <a:t>). Image 2006-0010-1/37 from the series 'Extinct birds of New Zealand'. </a:t>
            </a:r>
            <a:endParaRPr lang="en-US" sz="900">
              <a:latin typeface="Verdana"/>
              <a:ea typeface="Verdana"/>
              <a:cs typeface="+mn-lt"/>
            </a:endParaRPr>
          </a:p>
          <a:p>
            <a:r>
              <a:rPr lang="en-GB" sz="900">
                <a:latin typeface="Verdana"/>
                <a:ea typeface="+mn-lt"/>
                <a:cs typeface="+mn-lt"/>
              </a:rPr>
              <a:t>Masterton, December 2004. Image © Purchased 2006. © </a:t>
            </a:r>
            <a:r>
              <a:rPr lang="en-GB" sz="900" err="1">
                <a:latin typeface="Verdana"/>
                <a:ea typeface="+mn-lt"/>
                <a:cs typeface="+mn-lt"/>
              </a:rPr>
              <a:t>Te</a:t>
            </a:r>
            <a:r>
              <a:rPr lang="en-GB" sz="900">
                <a:latin typeface="Verdana"/>
                <a:ea typeface="+mn-lt"/>
                <a:cs typeface="+mn-lt"/>
              </a:rPr>
              <a:t> Papa by Paul Martinson.</a:t>
            </a:r>
            <a:endParaRPr lang="en-US" sz="900">
              <a:latin typeface="Verdana"/>
              <a:ea typeface="Verdana"/>
            </a:endParaRPr>
          </a:p>
          <a:p>
            <a:endParaRPr lang="en-GB" sz="900">
              <a:solidFill>
                <a:srgbClr val="000000"/>
              </a:solidFill>
              <a:latin typeface="Verdana"/>
            </a:endParaRPr>
          </a:p>
          <a:p>
            <a:pPr algn="l"/>
            <a:endParaRPr lang="en-GB"/>
          </a:p>
        </p:txBody>
      </p:sp>
    </p:spTree>
    <p:extLst>
      <p:ext uri="{BB962C8B-B14F-4D97-AF65-F5344CB8AC3E}">
        <p14:creationId xmlns:p14="http://schemas.microsoft.com/office/powerpoint/2010/main" val="38373464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E985254-4E83-F426-9025-925213CD2F24}"/>
              </a:ext>
            </a:extLst>
          </p:cNvPr>
          <p:cNvSpPr>
            <a:spLocks noGrp="1"/>
          </p:cNvSpPr>
          <p:nvPr>
            <p:ph type="title"/>
          </p:nvPr>
        </p:nvSpPr>
        <p:spPr>
          <a:xfrm>
            <a:off x="0" y="2208068"/>
            <a:ext cx="12192000" cy="1325563"/>
          </a:xfrm>
        </p:spPr>
        <p:txBody>
          <a:bodyPr>
            <a:noAutofit/>
          </a:bodyPr>
          <a:lstStyle/>
          <a:p>
            <a:pPr algn="ctr"/>
            <a:r>
              <a:rPr lang="en-GB" sz="7200"/>
              <a:t>Engagement with Indigenous peoples is key</a:t>
            </a:r>
          </a:p>
        </p:txBody>
      </p:sp>
    </p:spTree>
    <p:extLst>
      <p:ext uri="{BB962C8B-B14F-4D97-AF65-F5344CB8AC3E}">
        <p14:creationId xmlns:p14="http://schemas.microsoft.com/office/powerpoint/2010/main" val="14168397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7CAA25-FDFD-0D32-8BC6-0E690499BFB5}"/>
              </a:ext>
            </a:extLst>
          </p:cNvPr>
          <p:cNvPicPr>
            <a:picLocks noChangeAspect="1"/>
          </p:cNvPicPr>
          <p:nvPr/>
        </p:nvPicPr>
        <p:blipFill>
          <a:blip r:embed="rId2"/>
          <a:srcRect l="-38" t="1585" r="-31" b="1990"/>
          <a:stretch>
            <a:fillRect/>
          </a:stretch>
        </p:blipFill>
        <p:spPr>
          <a:xfrm>
            <a:off x="7339880" y="3342505"/>
            <a:ext cx="4060303" cy="3162633"/>
          </a:xfrm>
          <a:prstGeom prst="rect">
            <a:avLst/>
          </a:prstGeom>
          <a:effectLst>
            <a:outerShdw blurRad="50800" dist="38100" algn="l" rotWithShape="0">
              <a:prstClr val="black">
                <a:alpha val="40000"/>
              </a:prstClr>
            </a:outerShdw>
          </a:effectLst>
        </p:spPr>
      </p:pic>
      <p:sp>
        <p:nvSpPr>
          <p:cNvPr id="7" name="Title 1">
            <a:extLst>
              <a:ext uri="{FF2B5EF4-FFF2-40B4-BE49-F238E27FC236}">
                <a16:creationId xmlns:a16="http://schemas.microsoft.com/office/drawing/2014/main" id="{611E5530-602E-0DBF-2BAB-5E10B995B359}"/>
              </a:ext>
            </a:extLst>
          </p:cNvPr>
          <p:cNvSpPr>
            <a:spLocks noGrp="1"/>
          </p:cNvSpPr>
          <p:nvPr>
            <p:ph type="title"/>
          </p:nvPr>
        </p:nvSpPr>
        <p:spPr>
          <a:xfrm>
            <a:off x="0" y="0"/>
            <a:ext cx="12192000" cy="1325563"/>
          </a:xfrm>
        </p:spPr>
        <p:txBody>
          <a:bodyPr/>
          <a:lstStyle/>
          <a:p>
            <a:pPr algn="ctr"/>
            <a:r>
              <a:rPr lang="en-GB"/>
              <a:t>Whakapapa and genetic engineering</a:t>
            </a:r>
          </a:p>
        </p:txBody>
      </p:sp>
      <p:sp>
        <p:nvSpPr>
          <p:cNvPr id="3" name="TextBox 2">
            <a:extLst>
              <a:ext uri="{FF2B5EF4-FFF2-40B4-BE49-F238E27FC236}">
                <a16:creationId xmlns:a16="http://schemas.microsoft.com/office/drawing/2014/main" id="{9AA54765-1067-08A1-9F34-18C6D6B49697}"/>
              </a:ext>
            </a:extLst>
          </p:cNvPr>
          <p:cNvSpPr txBox="1"/>
          <p:nvPr/>
        </p:nvSpPr>
        <p:spPr>
          <a:xfrm>
            <a:off x="680521" y="6183824"/>
            <a:ext cx="7125860" cy="646331"/>
          </a:xfrm>
          <a:prstGeom prst="rect">
            <a:avLst/>
          </a:prstGeom>
          <a:noFill/>
        </p:spPr>
        <p:txBody>
          <a:bodyPr wrap="square">
            <a:spAutoFit/>
          </a:bodyPr>
          <a:lstStyle/>
          <a:p>
            <a:r>
              <a:rPr lang="en-GB">
                <a:hlinkClick r:id="rId3"/>
              </a:rPr>
              <a:t>https://theconversation.com/return-of-the-huia-why-maori-worldviews-must-be-part-of-the-de-extinction-debate-255605</a:t>
            </a:r>
            <a:r>
              <a:rPr lang="en-GB"/>
              <a:t> </a:t>
            </a:r>
          </a:p>
        </p:txBody>
      </p:sp>
      <p:pic>
        <p:nvPicPr>
          <p:cNvPr id="2" name="Picture 1">
            <a:extLst>
              <a:ext uri="{FF2B5EF4-FFF2-40B4-BE49-F238E27FC236}">
                <a16:creationId xmlns:a16="http://schemas.microsoft.com/office/drawing/2014/main" id="{8213CAD8-8306-6653-21E8-DB9976B6B970}"/>
              </a:ext>
            </a:extLst>
          </p:cNvPr>
          <p:cNvPicPr>
            <a:picLocks noChangeAspect="1"/>
          </p:cNvPicPr>
          <p:nvPr/>
        </p:nvPicPr>
        <p:blipFill>
          <a:blip r:embed="rId4"/>
          <a:srcRect l="130" t="6266" r="176" b="4492"/>
          <a:stretch>
            <a:fillRect/>
          </a:stretch>
        </p:blipFill>
        <p:spPr>
          <a:xfrm>
            <a:off x="7339104" y="1050265"/>
            <a:ext cx="4060420" cy="2043458"/>
          </a:xfrm>
          <a:prstGeom prst="rect">
            <a:avLst/>
          </a:prstGeom>
          <a:effectLst>
            <a:outerShdw blurRad="50800" dist="38100" dir="2700000">
              <a:srgbClr val="000000">
                <a:alpha val="40000"/>
              </a:srgbClr>
            </a:outerShdw>
          </a:effectLst>
        </p:spPr>
      </p:pic>
      <p:sp>
        <p:nvSpPr>
          <p:cNvPr id="8" name="TextBox 7">
            <a:extLst>
              <a:ext uri="{FF2B5EF4-FFF2-40B4-BE49-F238E27FC236}">
                <a16:creationId xmlns:a16="http://schemas.microsoft.com/office/drawing/2014/main" id="{3D28FC62-AA7B-EA41-E451-F66C94E92547}"/>
              </a:ext>
            </a:extLst>
          </p:cNvPr>
          <p:cNvSpPr txBox="1"/>
          <p:nvPr/>
        </p:nvSpPr>
        <p:spPr>
          <a:xfrm>
            <a:off x="9482249" y="3094843"/>
            <a:ext cx="202542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Verdana"/>
                <a:ea typeface="Verdana"/>
              </a:rPr>
              <a:t>© shutter2you, 123RF Ltd</a:t>
            </a:r>
            <a:endParaRPr lang="en-US"/>
          </a:p>
        </p:txBody>
      </p:sp>
      <p:sp>
        <p:nvSpPr>
          <p:cNvPr id="9" name="TextBox 8">
            <a:extLst>
              <a:ext uri="{FF2B5EF4-FFF2-40B4-BE49-F238E27FC236}">
                <a16:creationId xmlns:a16="http://schemas.microsoft.com/office/drawing/2014/main" id="{201C6883-89DE-6215-E42E-60C04C631FC6}"/>
              </a:ext>
            </a:extLst>
          </p:cNvPr>
          <p:cNvSpPr txBox="1"/>
          <p:nvPr/>
        </p:nvSpPr>
        <p:spPr>
          <a:xfrm>
            <a:off x="9212827" y="6549699"/>
            <a:ext cx="249278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solidFill>
                  <a:srgbClr val="565656"/>
                </a:solidFill>
                <a:latin typeface="Verdana"/>
                <a:ea typeface="+mn-lt"/>
                <a:cs typeface="+mn-lt"/>
              </a:rPr>
              <a:t>Generated using AI.</a:t>
            </a:r>
            <a:r>
              <a:rPr lang="en-GB" sz="1000" cap="all">
                <a:solidFill>
                  <a:srgbClr val="565656"/>
                </a:solidFill>
                <a:latin typeface="Verdana"/>
                <a:ea typeface="+mn-lt"/>
                <a:cs typeface="+mn-lt"/>
              </a:rPr>
              <a:t> THE PRESS</a:t>
            </a:r>
            <a:endParaRPr lang="en-GB" sz="1000" cap="all">
              <a:solidFill>
                <a:srgbClr val="565656"/>
              </a:solidFill>
              <a:latin typeface="Verdana"/>
            </a:endParaRPr>
          </a:p>
        </p:txBody>
      </p:sp>
      <p:pic>
        <p:nvPicPr>
          <p:cNvPr id="5" name="Picture 4" descr="A large tree in the woods&#10;&#10;AI-generated content may be incorrect.">
            <a:extLst>
              <a:ext uri="{FF2B5EF4-FFF2-40B4-BE49-F238E27FC236}">
                <a16:creationId xmlns:a16="http://schemas.microsoft.com/office/drawing/2014/main" id="{06230EEF-EC4F-3406-CE4A-BBCDC28F7B83}"/>
              </a:ext>
            </a:extLst>
          </p:cNvPr>
          <p:cNvPicPr>
            <a:picLocks noChangeAspect="1"/>
          </p:cNvPicPr>
          <p:nvPr/>
        </p:nvPicPr>
        <p:blipFill>
          <a:blip r:embed="rId5"/>
          <a:srcRect t="3115" r="239" b="16374"/>
          <a:stretch>
            <a:fillRect/>
          </a:stretch>
        </p:blipFill>
        <p:spPr>
          <a:xfrm>
            <a:off x="1824502" y="1049644"/>
            <a:ext cx="4208195" cy="5082679"/>
          </a:xfrm>
          <a:prstGeom prst="rect">
            <a:avLst/>
          </a:prstGeom>
          <a:effectLst>
            <a:outerShdw blurRad="50800" dist="38100" dir="2700000">
              <a:srgbClr val="000000">
                <a:alpha val="40000"/>
              </a:srgbClr>
            </a:outerShdw>
          </a:effectLst>
        </p:spPr>
      </p:pic>
      <p:sp>
        <p:nvSpPr>
          <p:cNvPr id="10" name="TextBox 9">
            <a:extLst>
              <a:ext uri="{FF2B5EF4-FFF2-40B4-BE49-F238E27FC236}">
                <a16:creationId xmlns:a16="http://schemas.microsoft.com/office/drawing/2014/main" id="{70222B62-019D-CD53-0607-2CAD5F1C6DE0}"/>
              </a:ext>
            </a:extLst>
          </p:cNvPr>
          <p:cNvSpPr txBox="1"/>
          <p:nvPr/>
        </p:nvSpPr>
        <p:spPr>
          <a:xfrm rot="-5400000">
            <a:off x="630854" y="1591390"/>
            <a:ext cx="214252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Verdana"/>
                <a:ea typeface="Verdana"/>
              </a:rPr>
              <a:t>© adwo123, 123RF Ltd</a:t>
            </a:r>
          </a:p>
        </p:txBody>
      </p:sp>
      <p:sp>
        <p:nvSpPr>
          <p:cNvPr id="11" name="TextBox 10">
            <a:extLst>
              <a:ext uri="{FF2B5EF4-FFF2-40B4-BE49-F238E27FC236}">
                <a16:creationId xmlns:a16="http://schemas.microsoft.com/office/drawing/2014/main" id="{EEEF0203-B6AB-6F4F-4892-2BD125AFB6AC}"/>
              </a:ext>
            </a:extLst>
          </p:cNvPr>
          <p:cNvSpPr txBox="1"/>
          <p:nvPr/>
        </p:nvSpPr>
        <p:spPr>
          <a:xfrm rot="5400000">
            <a:off x="8657746" y="3351547"/>
            <a:ext cx="660801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latin typeface="Verdana"/>
              </a:rPr>
              <a:t>All images are copyrighted. For further information, please refer to </a:t>
            </a:r>
            <a:r>
              <a:rPr lang="en-US" sz="1000" i="1" u="sng">
                <a:solidFill>
                  <a:srgbClr val="467886"/>
                </a:solidFill>
                <a:latin typeface="Verdana"/>
                <a:cs typeface="Segoe UI"/>
                <a:hlinkClick r:id="rId6"/>
              </a:rPr>
              <a:t>enquiries@sciencelearn.org.nz</a:t>
            </a:r>
            <a:r>
              <a:rPr lang="en-GB" sz="1000"/>
              <a:t>​</a:t>
            </a:r>
            <a:endParaRPr lang="en-GB"/>
          </a:p>
        </p:txBody>
      </p:sp>
    </p:spTree>
    <p:extLst>
      <p:ext uri="{BB962C8B-B14F-4D97-AF65-F5344CB8AC3E}">
        <p14:creationId xmlns:p14="http://schemas.microsoft.com/office/powerpoint/2010/main" val="219930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F3F50-AA3E-2C48-AD7E-A9B2429FDCD0}"/>
              </a:ext>
            </a:extLst>
          </p:cNvPr>
          <p:cNvSpPr>
            <a:spLocks noGrp="1"/>
          </p:cNvSpPr>
          <p:nvPr>
            <p:ph type="title"/>
          </p:nvPr>
        </p:nvSpPr>
        <p:spPr>
          <a:xfrm>
            <a:off x="844947" y="57890"/>
            <a:ext cx="10515600" cy="1325563"/>
          </a:xfrm>
        </p:spPr>
        <p:txBody>
          <a:bodyPr>
            <a:normAutofit/>
          </a:bodyPr>
          <a:lstStyle/>
          <a:p>
            <a:pPr algn="ctr"/>
            <a:r>
              <a:rPr lang="en-US">
                <a:latin typeface="+mn-lt"/>
                <a:cs typeface="Arial" panose="020B0604020202020204" pitchFamily="34" charset="0"/>
              </a:rPr>
              <a:t>Mass extinctions</a:t>
            </a:r>
          </a:p>
        </p:txBody>
      </p:sp>
      <p:pic>
        <p:nvPicPr>
          <p:cNvPr id="6148" name="Picture 4" descr="Unchecked Global Emissions on Course To Trigger Mass Extinction of Marine  Life">
            <a:extLst>
              <a:ext uri="{FF2B5EF4-FFF2-40B4-BE49-F238E27FC236}">
                <a16:creationId xmlns:a16="http://schemas.microsoft.com/office/drawing/2014/main" id="{1FD4B969-F368-7145-8566-A40556AA31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277" y="1282717"/>
            <a:ext cx="10529094" cy="4544786"/>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0649CD5-AC0C-A75A-2B0A-8539939B9D7D}"/>
              </a:ext>
            </a:extLst>
          </p:cNvPr>
          <p:cNvSpPr txBox="1"/>
          <p:nvPr/>
        </p:nvSpPr>
        <p:spPr>
          <a:xfrm>
            <a:off x="261257" y="6420059"/>
            <a:ext cx="730263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t>© All images are copyrighted. For further information, please refer to </a:t>
            </a:r>
            <a:r>
              <a:rPr lang="en-US" sz="1000" i="1" u="sng">
                <a:solidFill>
                  <a:srgbClr val="0563C1"/>
                </a:solidFill>
                <a:cs typeface="Segoe UI"/>
                <a:hlinkClick r:id="rId3"/>
              </a:rPr>
              <a:t>enquiries@sciencelearn.org.nz</a:t>
            </a:r>
            <a:endParaRPr lang="en-GB"/>
          </a:p>
        </p:txBody>
      </p:sp>
      <p:sp>
        <p:nvSpPr>
          <p:cNvPr id="5" name="TextBox 4">
            <a:extLst>
              <a:ext uri="{FF2B5EF4-FFF2-40B4-BE49-F238E27FC236}">
                <a16:creationId xmlns:a16="http://schemas.microsoft.com/office/drawing/2014/main" id="{A5ADE642-B04B-FED9-F780-F01A254976F4}"/>
              </a:ext>
            </a:extLst>
          </p:cNvPr>
          <p:cNvSpPr txBox="1"/>
          <p:nvPr/>
        </p:nvSpPr>
        <p:spPr>
          <a:xfrm>
            <a:off x="6104469" y="5876565"/>
            <a:ext cx="556408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Verdana"/>
                <a:ea typeface="Verdana"/>
                <a:cs typeface="+mn-lt"/>
              </a:rPr>
              <a:t>Data by Justin Penn and Curtis Deutsch with illustrations by Yesenia Román</a:t>
            </a:r>
            <a:endParaRPr lang="en-US" sz="1000">
              <a:latin typeface="Verdana"/>
              <a:ea typeface="Verdana"/>
            </a:endParaRPr>
          </a:p>
        </p:txBody>
      </p:sp>
    </p:spTree>
    <p:extLst>
      <p:ext uri="{BB962C8B-B14F-4D97-AF65-F5344CB8AC3E}">
        <p14:creationId xmlns:p14="http://schemas.microsoft.com/office/powerpoint/2010/main" val="2501575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e-extinction needs consultation | Nature Ecology &amp; Evolution">
            <a:extLst>
              <a:ext uri="{FF2B5EF4-FFF2-40B4-BE49-F238E27FC236}">
                <a16:creationId xmlns:a16="http://schemas.microsoft.com/office/drawing/2014/main" id="{C1B09BF7-B1FE-B384-22CC-D58134CE79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925" y="1265522"/>
            <a:ext cx="10990150" cy="4572544"/>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1E651E7-AD92-7574-8941-F640EC1A7EC6}"/>
              </a:ext>
            </a:extLst>
          </p:cNvPr>
          <p:cNvSpPr txBox="1"/>
          <p:nvPr/>
        </p:nvSpPr>
        <p:spPr>
          <a:xfrm>
            <a:off x="496796" y="5835713"/>
            <a:ext cx="8470310" cy="338554"/>
          </a:xfrm>
          <a:prstGeom prst="rect">
            <a:avLst/>
          </a:prstGeom>
          <a:noFill/>
        </p:spPr>
        <p:txBody>
          <a:bodyPr wrap="square" lIns="91440" tIns="45720" rIns="91440" bIns="45720" anchor="t">
            <a:spAutoFit/>
          </a:bodyPr>
          <a:lstStyle/>
          <a:p>
            <a:r>
              <a:rPr lang="en-NZ" sz="800" i="0">
                <a:solidFill>
                  <a:srgbClr val="212121"/>
                </a:solidFill>
                <a:effectLst/>
                <a:latin typeface="Verdana"/>
                <a:ea typeface="+mn-lt"/>
                <a:cs typeface="+mn-lt"/>
              </a:rPr>
              <a:t>Taylor </a:t>
            </a:r>
            <a:r>
              <a:rPr lang="en-NZ" sz="800">
                <a:solidFill>
                  <a:srgbClr val="212121"/>
                </a:solidFill>
                <a:latin typeface="Verdana"/>
                <a:ea typeface="+mn-lt"/>
                <a:cs typeface="+mn-lt"/>
              </a:rPr>
              <a:t>SA, Larson EL. Insights from genomes into the evolutionary importance and prevalence of hybridization in nature</a:t>
            </a:r>
            <a:r>
              <a:rPr lang="en-NZ" sz="800" i="0">
                <a:solidFill>
                  <a:srgbClr val="212121"/>
                </a:solidFill>
                <a:effectLst/>
                <a:latin typeface="Verdana"/>
                <a:ea typeface="+mn-lt"/>
                <a:cs typeface="+mn-lt"/>
              </a:rPr>
              <a:t>. Nat Ecol</a:t>
            </a:r>
            <a:r>
              <a:rPr lang="en-NZ" sz="800">
                <a:solidFill>
                  <a:srgbClr val="212121"/>
                </a:solidFill>
                <a:latin typeface="Verdana"/>
                <a:ea typeface="+mn-lt"/>
                <a:cs typeface="+mn-lt"/>
              </a:rPr>
              <a:t> Evol</a:t>
            </a:r>
            <a:r>
              <a:rPr lang="en-NZ" sz="800" i="0">
                <a:solidFill>
                  <a:srgbClr val="212121"/>
                </a:solidFill>
                <a:effectLst/>
                <a:latin typeface="Verdana"/>
                <a:ea typeface="+mn-lt"/>
                <a:cs typeface="+mn-lt"/>
              </a:rPr>
              <a:t>. </a:t>
            </a:r>
            <a:r>
              <a:rPr lang="en-NZ" sz="800">
                <a:solidFill>
                  <a:srgbClr val="212121"/>
                </a:solidFill>
                <a:latin typeface="Verdana"/>
                <a:ea typeface="+mn-lt"/>
                <a:cs typeface="+mn-lt"/>
              </a:rPr>
              <a:t>2019 Feb;3(2):170-177. </a:t>
            </a:r>
            <a:r>
              <a:rPr lang="en-NZ" sz="800" err="1">
                <a:solidFill>
                  <a:srgbClr val="212121"/>
                </a:solidFill>
                <a:latin typeface="Verdana"/>
                <a:ea typeface="+mn-lt"/>
                <a:cs typeface="+mn-lt"/>
              </a:rPr>
              <a:t>doi</a:t>
            </a:r>
            <a:r>
              <a:rPr lang="en-NZ" sz="800">
                <a:solidFill>
                  <a:srgbClr val="212121"/>
                </a:solidFill>
                <a:latin typeface="Verdana"/>
                <a:ea typeface="+mn-lt"/>
                <a:cs typeface="+mn-lt"/>
              </a:rPr>
              <a:t>: </a:t>
            </a:r>
            <a:r>
              <a:rPr lang="en-NZ" sz="800">
                <a:solidFill>
                  <a:srgbClr val="212121"/>
                </a:solidFill>
                <a:latin typeface="Verdana"/>
                <a:ea typeface="+mn-lt"/>
                <a:cs typeface="+mn-lt"/>
                <a:hlinkClick r:id="rId3"/>
              </a:rPr>
              <a:t>10.1038/s41559-018-0777-y</a:t>
            </a:r>
            <a:r>
              <a:rPr lang="en-NZ" sz="800">
                <a:solidFill>
                  <a:srgbClr val="212121"/>
                </a:solidFill>
                <a:latin typeface="Verdana"/>
                <a:ea typeface="+mn-lt"/>
                <a:cs typeface="+mn-lt"/>
              </a:rPr>
              <a:t>. </a:t>
            </a:r>
            <a:r>
              <a:rPr lang="en-NZ" sz="800" err="1">
                <a:solidFill>
                  <a:srgbClr val="212121"/>
                </a:solidFill>
                <a:latin typeface="Verdana"/>
                <a:ea typeface="+mn-lt"/>
                <a:cs typeface="+mn-lt"/>
              </a:rPr>
              <a:t>Epub</a:t>
            </a:r>
            <a:r>
              <a:rPr lang="en-NZ" sz="800">
                <a:solidFill>
                  <a:srgbClr val="212121"/>
                </a:solidFill>
                <a:latin typeface="Verdana"/>
                <a:ea typeface="+mn-lt"/>
                <a:cs typeface="+mn-lt"/>
              </a:rPr>
              <a:t> 2019 Jan 29. PMID: 30697003</a:t>
            </a:r>
            <a:r>
              <a:rPr lang="en-NZ" sz="800" i="0">
                <a:solidFill>
                  <a:srgbClr val="212121"/>
                </a:solidFill>
                <a:effectLst/>
                <a:latin typeface="Verdana"/>
                <a:ea typeface="+mn-lt"/>
                <a:cs typeface="+mn-lt"/>
              </a:rPr>
              <a:t>.</a:t>
            </a:r>
            <a:endParaRPr lang="en-US" sz="800">
              <a:solidFill>
                <a:srgbClr val="212121"/>
              </a:solidFill>
              <a:latin typeface="Verdana"/>
              <a:ea typeface="+mn-lt"/>
              <a:cs typeface="+mn-lt"/>
            </a:endParaRPr>
          </a:p>
        </p:txBody>
      </p:sp>
      <p:sp>
        <p:nvSpPr>
          <p:cNvPr id="5" name="Title 1">
            <a:extLst>
              <a:ext uri="{FF2B5EF4-FFF2-40B4-BE49-F238E27FC236}">
                <a16:creationId xmlns:a16="http://schemas.microsoft.com/office/drawing/2014/main" id="{0B0904C5-31B7-974E-7EDF-A2A221E1A539}"/>
              </a:ext>
            </a:extLst>
          </p:cNvPr>
          <p:cNvSpPr>
            <a:spLocks noGrp="1"/>
          </p:cNvSpPr>
          <p:nvPr>
            <p:ph type="title"/>
          </p:nvPr>
        </p:nvSpPr>
        <p:spPr>
          <a:xfrm>
            <a:off x="0" y="0"/>
            <a:ext cx="12192000" cy="1325563"/>
          </a:xfrm>
        </p:spPr>
        <p:txBody>
          <a:bodyPr/>
          <a:lstStyle/>
          <a:p>
            <a:pPr algn="ctr"/>
            <a:r>
              <a:rPr lang="en-GB"/>
              <a:t>Perceptions of genetic engineering for conservation</a:t>
            </a:r>
          </a:p>
        </p:txBody>
      </p:sp>
      <p:sp>
        <p:nvSpPr>
          <p:cNvPr id="2" name="TextBox 1">
            <a:extLst>
              <a:ext uri="{FF2B5EF4-FFF2-40B4-BE49-F238E27FC236}">
                <a16:creationId xmlns:a16="http://schemas.microsoft.com/office/drawing/2014/main" id="{700457C8-FDA6-66FD-35A4-BBBBFFCCBDBD}"/>
              </a:ext>
            </a:extLst>
          </p:cNvPr>
          <p:cNvSpPr txBox="1"/>
          <p:nvPr/>
        </p:nvSpPr>
        <p:spPr>
          <a:xfrm>
            <a:off x="241222" y="6482142"/>
            <a:ext cx="721702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latin typeface="Verdana"/>
              </a:rPr>
              <a:t>All images are copyrighted. For further information, please refer to </a:t>
            </a:r>
            <a:r>
              <a:rPr lang="en-US" sz="1000" i="1" u="sng">
                <a:solidFill>
                  <a:srgbClr val="467886"/>
                </a:solidFill>
                <a:latin typeface="Verdana"/>
                <a:cs typeface="Segoe UI"/>
                <a:hlinkClick r:id="rId4"/>
              </a:rPr>
              <a:t>enquiries@sciencelearn.org.nz</a:t>
            </a:r>
            <a:r>
              <a:rPr lang="en-GB" sz="1000"/>
              <a:t>​</a:t>
            </a:r>
            <a:endParaRPr lang="en-GB"/>
          </a:p>
        </p:txBody>
      </p:sp>
    </p:spTree>
    <p:extLst>
      <p:ext uri="{BB962C8B-B14F-4D97-AF65-F5344CB8AC3E}">
        <p14:creationId xmlns:p14="http://schemas.microsoft.com/office/powerpoint/2010/main" val="18354245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Black robin - Wikipedia">
            <a:extLst>
              <a:ext uri="{FF2B5EF4-FFF2-40B4-BE49-F238E27FC236}">
                <a16:creationId xmlns:a16="http://schemas.microsoft.com/office/drawing/2014/main" id="{6D5D6FE2-02C5-EABB-E1F3-FC067D0C93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4185" y="1855156"/>
            <a:ext cx="4207110" cy="3155333"/>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94D3DCAD-02B7-ED78-A03C-755C82FFC52D}"/>
              </a:ext>
            </a:extLst>
          </p:cNvPr>
          <p:cNvSpPr>
            <a:spLocks noGrp="1"/>
          </p:cNvSpPr>
          <p:nvPr>
            <p:ph type="title"/>
          </p:nvPr>
        </p:nvSpPr>
        <p:spPr>
          <a:xfrm>
            <a:off x="0" y="0"/>
            <a:ext cx="12192000" cy="1325563"/>
          </a:xfrm>
        </p:spPr>
        <p:txBody>
          <a:bodyPr/>
          <a:lstStyle/>
          <a:p>
            <a:pPr algn="ctr"/>
            <a:r>
              <a:rPr lang="en-GB"/>
              <a:t>Using ‘de-extinction’ tech for conservation</a:t>
            </a:r>
          </a:p>
        </p:txBody>
      </p:sp>
      <p:pic>
        <p:nvPicPr>
          <p:cNvPr id="2" name="Picture 1" descr="A close-up of a bird&#10;&#10;AI-generated content may be incorrect.">
            <a:extLst>
              <a:ext uri="{FF2B5EF4-FFF2-40B4-BE49-F238E27FC236}">
                <a16:creationId xmlns:a16="http://schemas.microsoft.com/office/drawing/2014/main" id="{AB642ABA-A6B8-A0B3-757D-2F9469AE92B2}"/>
              </a:ext>
            </a:extLst>
          </p:cNvPr>
          <p:cNvPicPr>
            <a:picLocks noChangeAspect="1"/>
          </p:cNvPicPr>
          <p:nvPr/>
        </p:nvPicPr>
        <p:blipFill>
          <a:blip r:embed="rId3"/>
          <a:stretch>
            <a:fillRect/>
          </a:stretch>
        </p:blipFill>
        <p:spPr>
          <a:xfrm>
            <a:off x="285645" y="1285875"/>
            <a:ext cx="3276600" cy="4286250"/>
          </a:xfrm>
          <a:prstGeom prst="rect">
            <a:avLst/>
          </a:prstGeom>
        </p:spPr>
      </p:pic>
      <p:pic>
        <p:nvPicPr>
          <p:cNvPr id="3" name="Picture 2" descr="A blue bird walking on grass&#10;&#10;AI-generated content may be incorrect.">
            <a:extLst>
              <a:ext uri="{FF2B5EF4-FFF2-40B4-BE49-F238E27FC236}">
                <a16:creationId xmlns:a16="http://schemas.microsoft.com/office/drawing/2014/main" id="{890FB847-B079-50DF-1129-6A3F60B5F088}"/>
              </a:ext>
            </a:extLst>
          </p:cNvPr>
          <p:cNvPicPr>
            <a:picLocks noChangeAspect="1"/>
          </p:cNvPicPr>
          <p:nvPr/>
        </p:nvPicPr>
        <p:blipFill>
          <a:blip r:embed="rId4"/>
          <a:stretch>
            <a:fillRect/>
          </a:stretch>
        </p:blipFill>
        <p:spPr>
          <a:xfrm>
            <a:off x="8058333" y="1995513"/>
            <a:ext cx="3964769" cy="2866973"/>
          </a:xfrm>
          <a:prstGeom prst="rect">
            <a:avLst/>
          </a:prstGeom>
        </p:spPr>
      </p:pic>
      <p:sp>
        <p:nvSpPr>
          <p:cNvPr id="5" name="TextBox 4">
            <a:extLst>
              <a:ext uri="{FF2B5EF4-FFF2-40B4-BE49-F238E27FC236}">
                <a16:creationId xmlns:a16="http://schemas.microsoft.com/office/drawing/2014/main" id="{712A02C0-4F23-E71A-A757-27471B6306C7}"/>
              </a:ext>
            </a:extLst>
          </p:cNvPr>
          <p:cNvSpPr txBox="1"/>
          <p:nvPr/>
        </p:nvSpPr>
        <p:spPr>
          <a:xfrm>
            <a:off x="9948941" y="4884378"/>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Verdana"/>
              </a:rPr>
              <a:t>© Harald Selke, </a:t>
            </a:r>
            <a:r>
              <a:rPr lang="en-GB" sz="1000" u="sng">
                <a:solidFill>
                  <a:srgbClr val="467886"/>
                </a:solidFill>
                <a:latin typeface="Verdana"/>
                <a:cs typeface="Segoe UI"/>
                <a:hlinkClick r:id="rId5"/>
              </a:rPr>
              <a:t>CC BY-SA 2.0</a:t>
            </a:r>
            <a:endParaRPr lang="en-GB"/>
          </a:p>
        </p:txBody>
      </p:sp>
      <p:sp>
        <p:nvSpPr>
          <p:cNvPr id="6" name="TextBox 5">
            <a:extLst>
              <a:ext uri="{FF2B5EF4-FFF2-40B4-BE49-F238E27FC236}">
                <a16:creationId xmlns:a16="http://schemas.microsoft.com/office/drawing/2014/main" id="{4B8FD16E-6CD8-95EF-F27D-03D111F64A8D}"/>
              </a:ext>
            </a:extLst>
          </p:cNvPr>
          <p:cNvSpPr txBox="1"/>
          <p:nvPr/>
        </p:nvSpPr>
        <p:spPr>
          <a:xfrm>
            <a:off x="876511" y="5574809"/>
            <a:ext cx="347994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Verdana"/>
              </a:rPr>
              <a:t>Photo by Mike Bodie, © DOC, </a:t>
            </a:r>
            <a:r>
              <a:rPr lang="en-GB" sz="1000" u="sng">
                <a:solidFill>
                  <a:srgbClr val="467886"/>
                </a:solidFill>
                <a:latin typeface="Verdana"/>
                <a:cs typeface="Segoe UI"/>
                <a:hlinkClick r:id="rId6"/>
              </a:rPr>
              <a:t>CC BY 2.0</a:t>
            </a:r>
            <a:endParaRPr lang="en-GB"/>
          </a:p>
        </p:txBody>
      </p:sp>
      <p:sp>
        <p:nvSpPr>
          <p:cNvPr id="7" name="TextBox 6">
            <a:extLst>
              <a:ext uri="{FF2B5EF4-FFF2-40B4-BE49-F238E27FC236}">
                <a16:creationId xmlns:a16="http://schemas.microsoft.com/office/drawing/2014/main" id="{CFAF8E5A-71BD-3BE4-4274-A4D3B3E6C54B}"/>
              </a:ext>
            </a:extLst>
          </p:cNvPr>
          <p:cNvSpPr txBox="1"/>
          <p:nvPr/>
        </p:nvSpPr>
        <p:spPr>
          <a:xfrm>
            <a:off x="5351554" y="5084386"/>
            <a:ext cx="255585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Verdana"/>
                <a:ea typeface="Verdana"/>
              </a:rPr>
              <a:t>© Francis </a:t>
            </a:r>
            <a:r>
              <a:rPr lang="en-GB" sz="1000">
                <a:solidFill>
                  <a:srgbClr val="000000"/>
                </a:solidFill>
                <a:latin typeface="Verdana"/>
                <a:ea typeface="+mn-lt"/>
                <a:cs typeface="+mn-lt"/>
              </a:rPr>
              <a:t>Schmechel</a:t>
            </a:r>
            <a:r>
              <a:rPr lang="en-GB" sz="1000">
                <a:latin typeface="Verdana"/>
                <a:ea typeface="Verdana"/>
              </a:rPr>
              <a:t>, </a:t>
            </a:r>
            <a:r>
              <a:rPr lang="en-GB" sz="1000">
                <a:latin typeface="Verdana"/>
                <a:ea typeface="Verdana"/>
                <a:hlinkClick r:id="rId5"/>
              </a:rPr>
              <a:t>CC BY-SA 2.0</a:t>
            </a:r>
            <a:endParaRPr lang="en-GB" sz="1000">
              <a:latin typeface="Verdana"/>
              <a:ea typeface="Verdana"/>
            </a:endParaRPr>
          </a:p>
        </p:txBody>
      </p:sp>
      <p:sp>
        <p:nvSpPr>
          <p:cNvPr id="9" name="TextBox 8">
            <a:extLst>
              <a:ext uri="{FF2B5EF4-FFF2-40B4-BE49-F238E27FC236}">
                <a16:creationId xmlns:a16="http://schemas.microsoft.com/office/drawing/2014/main" id="{FABC61F8-1EE6-6C1C-883F-658D71193C0C}"/>
              </a:ext>
            </a:extLst>
          </p:cNvPr>
          <p:cNvSpPr txBox="1"/>
          <p:nvPr/>
        </p:nvSpPr>
        <p:spPr>
          <a:xfrm>
            <a:off x="81926" y="6499464"/>
            <a:ext cx="746495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latin typeface="Verdana"/>
              </a:rPr>
              <a:t>All images are copyrighted. For further information, please refer to </a:t>
            </a:r>
            <a:r>
              <a:rPr lang="en-US" sz="1000" i="1" u="sng">
                <a:solidFill>
                  <a:srgbClr val="467886"/>
                </a:solidFill>
                <a:latin typeface="Verdana"/>
                <a:cs typeface="Segoe UI"/>
                <a:hlinkClick r:id="rId7"/>
              </a:rPr>
              <a:t>enquiries@sciencelearn.org.nz</a:t>
            </a:r>
            <a:r>
              <a:rPr lang="en-GB" sz="1000"/>
              <a:t>​</a:t>
            </a:r>
            <a:endParaRPr lang="en-GB"/>
          </a:p>
        </p:txBody>
      </p:sp>
    </p:spTree>
    <p:extLst>
      <p:ext uri="{BB962C8B-B14F-4D97-AF65-F5344CB8AC3E}">
        <p14:creationId xmlns:p14="http://schemas.microsoft.com/office/powerpoint/2010/main" val="7869164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wo small animals on a tree branch&#10;&#10;AI-generated content may be incorrect.">
            <a:extLst>
              <a:ext uri="{FF2B5EF4-FFF2-40B4-BE49-F238E27FC236}">
                <a16:creationId xmlns:a16="http://schemas.microsoft.com/office/drawing/2014/main" id="{CB42E895-C013-F6EA-E273-BA68CDDF63B8}"/>
              </a:ext>
            </a:extLst>
          </p:cNvPr>
          <p:cNvPicPr>
            <a:picLocks noGrp="1" noChangeAspect="1"/>
          </p:cNvPicPr>
          <p:nvPr>
            <p:ph idx="1"/>
          </p:nvPr>
        </p:nvPicPr>
        <p:blipFill>
          <a:blip r:embed="rId2"/>
          <a:stretch>
            <a:fillRect/>
          </a:stretch>
        </p:blipFill>
        <p:spPr>
          <a:xfrm>
            <a:off x="2523005" y="853283"/>
            <a:ext cx="7137026" cy="5390589"/>
          </a:xfrm>
          <a:prstGeom prst="rect">
            <a:avLst/>
          </a:prstGeom>
        </p:spPr>
      </p:pic>
      <p:sp>
        <p:nvSpPr>
          <p:cNvPr id="5" name="TextBox 4">
            <a:extLst>
              <a:ext uri="{FF2B5EF4-FFF2-40B4-BE49-F238E27FC236}">
                <a16:creationId xmlns:a16="http://schemas.microsoft.com/office/drawing/2014/main" id="{CE77AE26-7D1D-011E-BA1B-D68AEBFD2C27}"/>
              </a:ext>
            </a:extLst>
          </p:cNvPr>
          <p:cNvSpPr txBox="1"/>
          <p:nvPr/>
        </p:nvSpPr>
        <p:spPr>
          <a:xfrm>
            <a:off x="1246094" y="6593541"/>
            <a:ext cx="816684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baseline="0">
                <a:latin typeface="Verdana"/>
              </a:rPr>
              <a:t>All images are copyrighted. For further information, please refer to </a:t>
            </a:r>
            <a:r>
              <a:rPr lang="en-US" sz="1000" i="1" u="sng" strike="noStrike" baseline="0">
                <a:solidFill>
                  <a:srgbClr val="467886"/>
                </a:solidFill>
                <a:latin typeface="Verdana"/>
                <a:ea typeface="Segoe UI"/>
                <a:cs typeface="Segoe UI"/>
                <a:hlinkClick r:id="rId3"/>
              </a:rPr>
              <a:t>enquiries@sciencelearn.org.nz</a:t>
            </a:r>
            <a:r>
              <a:rPr lang="en-GB" sz="1000" baseline="0">
                <a:latin typeface="Aptos"/>
              </a:rPr>
              <a:t>​</a:t>
            </a:r>
            <a:endParaRPr lang="en-GB"/>
          </a:p>
          <a:p>
            <a:pPr algn="ctr"/>
            <a:endParaRPr lang="en-GB"/>
          </a:p>
        </p:txBody>
      </p:sp>
      <p:sp>
        <p:nvSpPr>
          <p:cNvPr id="6" name="TextBox 5">
            <a:extLst>
              <a:ext uri="{FF2B5EF4-FFF2-40B4-BE49-F238E27FC236}">
                <a16:creationId xmlns:a16="http://schemas.microsoft.com/office/drawing/2014/main" id="{F1D01F04-7516-13EC-846D-E7383928DBB3}"/>
              </a:ext>
            </a:extLst>
          </p:cNvPr>
          <p:cNvSpPr txBox="1"/>
          <p:nvPr/>
        </p:nvSpPr>
        <p:spPr>
          <a:xfrm>
            <a:off x="1" y="-4482"/>
            <a:ext cx="12191999" cy="10464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400" baseline="0">
                <a:latin typeface="Aptos Display"/>
              </a:rPr>
              <a:t>Using ‘de-extinction’ tech for conservation</a:t>
            </a:r>
            <a:r>
              <a:rPr sz="4400">
                <a:latin typeface="Aptos Display"/>
                <a:ea typeface="Aptos Display"/>
                <a:cs typeface="Aptos Display"/>
              </a:rPr>
              <a:t>​</a:t>
            </a:r>
            <a:endParaRPr lang="en-GB"/>
          </a:p>
          <a:p>
            <a:pPr algn="ctr"/>
            <a:endParaRPr lang="en-GB"/>
          </a:p>
        </p:txBody>
      </p:sp>
    </p:spTree>
    <p:extLst>
      <p:ext uri="{BB962C8B-B14F-4D97-AF65-F5344CB8AC3E}">
        <p14:creationId xmlns:p14="http://schemas.microsoft.com/office/powerpoint/2010/main" val="42625812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20BBC-F32A-B133-EC8C-060F34B9A938}"/>
              </a:ext>
            </a:extLst>
          </p:cNvPr>
          <p:cNvSpPr>
            <a:spLocks noGrp="1"/>
          </p:cNvSpPr>
          <p:nvPr>
            <p:ph type="title"/>
          </p:nvPr>
        </p:nvSpPr>
        <p:spPr>
          <a:xfrm>
            <a:off x="0" y="0"/>
            <a:ext cx="12192000" cy="622830"/>
          </a:xfrm>
          <a:solidFill>
            <a:schemeClr val="bg1"/>
          </a:solidFill>
        </p:spPr>
        <p:txBody>
          <a:bodyPr>
            <a:normAutofit/>
          </a:bodyPr>
          <a:lstStyle/>
          <a:p>
            <a:pPr algn="ctr"/>
            <a:r>
              <a:rPr lang="en-GB" sz="2400"/>
              <a:t>Biggest science coverage featuring New Zealand scientists in &gt;5 years, eclipsing COVID coverage</a:t>
            </a:r>
          </a:p>
        </p:txBody>
      </p:sp>
      <p:sp>
        <p:nvSpPr>
          <p:cNvPr id="3" name="TextBox 2">
            <a:extLst>
              <a:ext uri="{FF2B5EF4-FFF2-40B4-BE49-F238E27FC236}">
                <a16:creationId xmlns:a16="http://schemas.microsoft.com/office/drawing/2014/main" id="{AB6EEB45-A10B-BD05-F187-40EABD20890E}"/>
              </a:ext>
            </a:extLst>
          </p:cNvPr>
          <p:cNvSpPr txBox="1"/>
          <p:nvPr/>
        </p:nvSpPr>
        <p:spPr>
          <a:xfrm>
            <a:off x="7333767" y="2775872"/>
            <a:ext cx="5884409"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solidFill>
                  <a:srgbClr val="477785"/>
                </a:solidFill>
                <a:ea typeface="+mn-lt"/>
                <a:cs typeface="+mn-lt"/>
                <a:hlinkClick r:id="rId2">
                  <a:extLst>
                    <a:ext uri="{A12FA001-AC4F-418D-AE19-62706E023703}">
                      <ahyp:hlinkClr xmlns:ahyp="http://schemas.microsoft.com/office/drawing/2018/hyperlinkcolor" val="tx"/>
                    </a:ext>
                  </a:extLst>
                </a:hlinkClick>
              </a:rPr>
              <a:t>First the dire wolf, now NZ’s giant moa: why real ‘de-extinction’ is unlikely to fly</a:t>
            </a:r>
            <a:r>
              <a:rPr lang="en-GB" sz="1000">
                <a:solidFill>
                  <a:srgbClr val="477785"/>
                </a:solidFill>
                <a:ea typeface="+mn-lt"/>
                <a:cs typeface="+mn-lt"/>
              </a:rPr>
              <a:t> </a:t>
            </a:r>
            <a:endParaRPr lang="en-GB">
              <a:solidFill>
                <a:srgbClr val="000000"/>
              </a:solidFill>
              <a:ea typeface="+mn-lt"/>
              <a:cs typeface="+mn-lt"/>
            </a:endParaRPr>
          </a:p>
          <a:p>
            <a:r>
              <a:rPr lang="en-GB" sz="1000">
                <a:solidFill>
                  <a:srgbClr val="000000"/>
                </a:solidFill>
                <a:ea typeface="+mn-lt"/>
                <a:cs typeface="+mn-lt"/>
                <a:hlinkClick r:id="rId3"/>
              </a:rPr>
              <a:t>Return</a:t>
            </a:r>
            <a:r>
              <a:rPr lang="en-GB" sz="1000">
                <a:ea typeface="+mn-lt"/>
                <a:cs typeface="+mn-lt"/>
                <a:hlinkClick r:id="rId3"/>
              </a:rPr>
              <a:t> of the huia? Why Māori worldviews must be part of the ‘de-extinction’ debate</a:t>
            </a:r>
            <a:r>
              <a:rPr lang="en-GB">
                <a:ea typeface="+mn-lt"/>
                <a:cs typeface="+mn-lt"/>
              </a:rPr>
              <a:t> </a:t>
            </a:r>
          </a:p>
          <a:p>
            <a:r>
              <a:rPr lang="en-GB" sz="1000">
                <a:ea typeface="+mn-lt"/>
                <a:cs typeface="+mn-lt"/>
              </a:rPr>
              <a:t>Both from THE CONVERSATION</a:t>
            </a:r>
            <a:endParaRPr lang="en-GB"/>
          </a:p>
        </p:txBody>
      </p:sp>
      <p:sp>
        <p:nvSpPr>
          <p:cNvPr id="4" name="TextBox 3">
            <a:extLst>
              <a:ext uri="{FF2B5EF4-FFF2-40B4-BE49-F238E27FC236}">
                <a16:creationId xmlns:a16="http://schemas.microsoft.com/office/drawing/2014/main" id="{3AA2489F-826A-22C0-3B13-EA5C55E997A9}"/>
              </a:ext>
            </a:extLst>
          </p:cNvPr>
          <p:cNvSpPr txBox="1"/>
          <p:nvPr/>
        </p:nvSpPr>
        <p:spPr>
          <a:xfrm>
            <a:off x="-7990" y="6458228"/>
            <a:ext cx="1086644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latin typeface="Verdana"/>
              </a:rPr>
              <a:t>All images are copyrighted. For further information, please refer to </a:t>
            </a:r>
            <a:r>
              <a:rPr lang="en-US" sz="1000" i="1" u="sng">
                <a:solidFill>
                  <a:srgbClr val="467886"/>
                </a:solidFill>
                <a:latin typeface="Verdana"/>
                <a:cs typeface="Segoe UI"/>
                <a:hlinkClick r:id="rId4"/>
              </a:rPr>
              <a:t>enquiries@sciencelearn.org.nz</a:t>
            </a:r>
            <a:r>
              <a:rPr lang="en-GB" sz="1000"/>
              <a:t>​</a:t>
            </a:r>
            <a:endParaRPr lang="en-GB"/>
          </a:p>
        </p:txBody>
      </p:sp>
      <p:pic>
        <p:nvPicPr>
          <p:cNvPr id="5" name="Picture 4" descr="A skeleton&#10;&#10;AI-generated content may be incorrect.">
            <a:extLst>
              <a:ext uri="{FF2B5EF4-FFF2-40B4-BE49-F238E27FC236}">
                <a16:creationId xmlns:a16="http://schemas.microsoft.com/office/drawing/2014/main" id="{8D021AFE-39C7-6A3E-377F-AE39F26D2E73}"/>
              </a:ext>
            </a:extLst>
          </p:cNvPr>
          <p:cNvPicPr>
            <a:picLocks noChangeAspect="1"/>
          </p:cNvPicPr>
          <p:nvPr/>
        </p:nvPicPr>
        <p:blipFill>
          <a:blip r:embed="rId5"/>
          <a:stretch>
            <a:fillRect/>
          </a:stretch>
        </p:blipFill>
        <p:spPr>
          <a:xfrm>
            <a:off x="55034" y="1308099"/>
            <a:ext cx="3784601" cy="3784601"/>
          </a:xfrm>
          <a:prstGeom prst="rect">
            <a:avLst/>
          </a:prstGeom>
          <a:effectLst>
            <a:outerShdw blurRad="50800" dist="38100" dir="2700000">
              <a:srgbClr val="000000">
                <a:alpha val="40000"/>
              </a:srgbClr>
            </a:outerShdw>
          </a:effectLst>
        </p:spPr>
      </p:pic>
      <p:pic>
        <p:nvPicPr>
          <p:cNvPr id="6" name="Picture 5" descr="A screenshot of a phone&#10;&#10;AI-generated content may be incorrect.">
            <a:extLst>
              <a:ext uri="{FF2B5EF4-FFF2-40B4-BE49-F238E27FC236}">
                <a16:creationId xmlns:a16="http://schemas.microsoft.com/office/drawing/2014/main" id="{BFA3DDD4-4A48-1A54-99CD-899E70CCABBF}"/>
              </a:ext>
            </a:extLst>
          </p:cNvPr>
          <p:cNvPicPr>
            <a:picLocks noChangeAspect="1"/>
          </p:cNvPicPr>
          <p:nvPr/>
        </p:nvPicPr>
        <p:blipFill>
          <a:blip r:embed="rId6"/>
          <a:stretch>
            <a:fillRect/>
          </a:stretch>
        </p:blipFill>
        <p:spPr>
          <a:xfrm>
            <a:off x="7332133" y="824666"/>
            <a:ext cx="4593167" cy="1953234"/>
          </a:xfrm>
          <a:prstGeom prst="rect">
            <a:avLst/>
          </a:prstGeom>
          <a:effectLst>
            <a:outerShdw blurRad="50800" dist="38100" dir="2700000">
              <a:srgbClr val="000000">
                <a:alpha val="40000"/>
              </a:srgbClr>
            </a:outerShdw>
          </a:effectLst>
        </p:spPr>
      </p:pic>
      <p:pic>
        <p:nvPicPr>
          <p:cNvPr id="7" name="Picture 6" descr="A screenshot of a newsroom&#10;&#10;AI-generated content may be incorrect.">
            <a:extLst>
              <a:ext uri="{FF2B5EF4-FFF2-40B4-BE49-F238E27FC236}">
                <a16:creationId xmlns:a16="http://schemas.microsoft.com/office/drawing/2014/main" id="{820A133A-11A6-FE9F-012D-9B80F0637771}"/>
              </a:ext>
            </a:extLst>
          </p:cNvPr>
          <p:cNvPicPr>
            <a:picLocks noChangeAspect="1"/>
          </p:cNvPicPr>
          <p:nvPr/>
        </p:nvPicPr>
        <p:blipFill>
          <a:blip r:embed="rId7"/>
          <a:stretch>
            <a:fillRect/>
          </a:stretch>
        </p:blipFill>
        <p:spPr>
          <a:xfrm>
            <a:off x="7323667" y="3657886"/>
            <a:ext cx="4597401" cy="2124560"/>
          </a:xfrm>
          <a:prstGeom prst="rect">
            <a:avLst/>
          </a:prstGeom>
          <a:effectLst>
            <a:outerShdw blurRad="50800" dist="38100" dir="2700000">
              <a:srgbClr val="000000">
                <a:alpha val="40000"/>
              </a:srgbClr>
            </a:outerShdw>
          </a:effectLst>
        </p:spPr>
      </p:pic>
      <p:sp>
        <p:nvSpPr>
          <p:cNvPr id="8" name="TextBox 7">
            <a:extLst>
              <a:ext uri="{FF2B5EF4-FFF2-40B4-BE49-F238E27FC236}">
                <a16:creationId xmlns:a16="http://schemas.microsoft.com/office/drawing/2014/main" id="{AC48179B-E080-643C-306A-C9AAF5BF533C}"/>
              </a:ext>
            </a:extLst>
          </p:cNvPr>
          <p:cNvSpPr txBox="1"/>
          <p:nvPr/>
        </p:nvSpPr>
        <p:spPr>
          <a:xfrm>
            <a:off x="7105971" y="5784518"/>
            <a:ext cx="598667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Verdana"/>
                <a:ea typeface="+mn-lt"/>
                <a:cs typeface="+mn-lt"/>
                <a:hlinkClick r:id="" action="ppaction://noaction"/>
              </a:rPr>
              <a:t>Dire wolves: rather than ‘de-extincting’ species, let’s save those we have</a:t>
            </a:r>
            <a:r>
              <a:rPr lang="en-GB" sz="1000">
                <a:latin typeface="Verdana"/>
                <a:ea typeface="+mn-lt"/>
                <a:cs typeface="+mn-lt"/>
              </a:rPr>
              <a:t> </a:t>
            </a:r>
            <a:endParaRPr lang="en-US" sz="1000">
              <a:latin typeface="Verdana"/>
              <a:ea typeface="Verdana"/>
              <a:cs typeface="+mn-lt"/>
            </a:endParaRPr>
          </a:p>
          <a:p>
            <a:r>
              <a:rPr lang="en-GB" sz="1000">
                <a:latin typeface="Verdana"/>
                <a:ea typeface="+mn-lt"/>
                <a:cs typeface="+mn-lt"/>
              </a:rPr>
              <a:t>NEWSROOM</a:t>
            </a:r>
            <a:endParaRPr lang="en-US" sz="1000">
              <a:latin typeface="Verdana"/>
              <a:ea typeface="Verdana"/>
            </a:endParaRPr>
          </a:p>
        </p:txBody>
      </p:sp>
      <p:pic>
        <p:nvPicPr>
          <p:cNvPr id="9" name="Picture 8" descr="A bird with a beak and flowers&#10;&#10;AI-generated content may be incorrect.">
            <a:extLst>
              <a:ext uri="{FF2B5EF4-FFF2-40B4-BE49-F238E27FC236}">
                <a16:creationId xmlns:a16="http://schemas.microsoft.com/office/drawing/2014/main" id="{BECC0992-3BC1-A688-B6BF-A806E4A5DC42}"/>
              </a:ext>
            </a:extLst>
          </p:cNvPr>
          <p:cNvPicPr>
            <a:picLocks noChangeAspect="1"/>
          </p:cNvPicPr>
          <p:nvPr/>
        </p:nvPicPr>
        <p:blipFill>
          <a:blip r:embed="rId8"/>
          <a:stretch>
            <a:fillRect/>
          </a:stretch>
        </p:blipFill>
        <p:spPr>
          <a:xfrm>
            <a:off x="3922887" y="825500"/>
            <a:ext cx="3334459" cy="4745567"/>
          </a:xfrm>
          <a:prstGeom prst="rect">
            <a:avLst/>
          </a:prstGeom>
          <a:effectLst>
            <a:outerShdw blurRad="50800" dist="38100" dir="2700000">
              <a:srgbClr val="000000">
                <a:alpha val="40000"/>
              </a:srgbClr>
            </a:outerShdw>
          </a:effectLst>
        </p:spPr>
      </p:pic>
      <p:sp>
        <p:nvSpPr>
          <p:cNvPr id="11" name="TextBox 10">
            <a:extLst>
              <a:ext uri="{FF2B5EF4-FFF2-40B4-BE49-F238E27FC236}">
                <a16:creationId xmlns:a16="http://schemas.microsoft.com/office/drawing/2014/main" id="{E4EA547D-CD53-8F63-0AFD-BB52EDF158A5}"/>
              </a:ext>
            </a:extLst>
          </p:cNvPr>
          <p:cNvSpPr txBox="1"/>
          <p:nvPr/>
        </p:nvSpPr>
        <p:spPr>
          <a:xfrm>
            <a:off x="3924300" y="5583766"/>
            <a:ext cx="237066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Verdana"/>
                <a:ea typeface="+mn-lt"/>
                <a:cs typeface="+mn-lt"/>
                <a:hlinkClick r:id="" action="ppaction://noaction"/>
              </a:rPr>
              <a:t>Birds New Zealand</a:t>
            </a:r>
            <a:r>
              <a:rPr lang="en-GB" sz="1000">
                <a:latin typeface="Verdana"/>
                <a:ea typeface="+mn-lt"/>
                <a:cs typeface="+mn-lt"/>
              </a:rPr>
              <a:t>, No.47 September 2025 </a:t>
            </a:r>
            <a:endParaRPr lang="en-GB" sz="1000">
              <a:latin typeface="Verdana"/>
            </a:endParaRPr>
          </a:p>
        </p:txBody>
      </p:sp>
    </p:spTree>
    <p:extLst>
      <p:ext uri="{BB962C8B-B14F-4D97-AF65-F5344CB8AC3E}">
        <p14:creationId xmlns:p14="http://schemas.microsoft.com/office/powerpoint/2010/main" val="25293116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y be an illustration of 1 person and text that says &quot;A CHANGE IN THE WEATHER 1BOT COLLECTING OLP ROPSA A 501 THOUGHT RING CAN dnt WITHPINOSAURS! TWITH IMOSAURS! UP FOR ME? MONEY IS NO OBЛECT! SEVERAL YEARS GENE SPLICING, AN EMUS SURROGAT ATE MOTHER NEW so BORN RAISED APULTHOOD. WHAT DO YOU THINK? SAID WANTED 88 OUT FROM NEED BYBEE© ONCY IT DNA PNAW MOA. WITH HAP BUSH AS Otago Daily Times FACT, ONG Saturday, cooK RIGHT NOW! August, 2025 theweedndmix weekend mix&quot;">
            <a:extLst>
              <a:ext uri="{FF2B5EF4-FFF2-40B4-BE49-F238E27FC236}">
                <a16:creationId xmlns:a16="http://schemas.microsoft.com/office/drawing/2014/main" id="{29B55322-3F0A-6CF0-49B1-0D611B5AFA3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17372" y="938632"/>
            <a:ext cx="11559756" cy="3606194"/>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2" name="Picture 4" descr="May be an illustration of text that says &quot;CHANGE IN THE WEATHER PETER JACKSON ANP COLOSSAL BLOSCIEN WANT maA BUT WHAT's WITH THE TEETH? CAN WE GET RID OF THOSE TEETH-MAYBEFILETHEM TEETH MAYBE FILE THEM HELP! SQUARK BURP! CUT! NOW THAT'S WHAT: CLONING STILL 1SN'T DOWN OR SOMETHING? CALL MOA! GOOD JOB! ec 6 ROGUE ROGUE CUT! ACROM THINK THEY LOOK QUITE GOOD! A WHEN UCN 7113 WERE EVOLVING FROM THANKS! INOSAURS. Otago Daily Times Saturday, 9 August, 2025 BY BEE © വരട് the weekend weekendmix mix&quot;">
            <a:extLst>
              <a:ext uri="{FF2B5EF4-FFF2-40B4-BE49-F238E27FC236}">
                <a16:creationId xmlns:a16="http://schemas.microsoft.com/office/drawing/2014/main" id="{5B6DB83C-FB5D-1CC7-D89B-523F6BC229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152" y="1855029"/>
            <a:ext cx="11818551" cy="3847184"/>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4" name="Picture 6" descr="May be a doodle of text that says &quot;A CHANGE IN THE WEATHER PETER COLOSSAL BIOSCIENCE EVENTUALLY CLONINGA THEM INTOA FENCED AREA COAST. uT SHORTLY AFTERWARDS BLEW FENCE AND 44 ESCAPED ΣΝΤΟ THE WILD. TWO WEEKS LATER OVER HALF OF THEM WERE INA MASSIVE FLOOD. MANY DAVE! WECAN GET UT! SURVIVORS WHEN TINPER PRY BECCHA FOREST. BEE LAST ONE WAS OVER GIANTT TRUCK STOCKTON COAL COALMINE. MINE. 8 OOOPPS! theweekendixe the weekend mix Saturday, Stut.16Aaqa,2025OKaypDaiT 16 2025 Otago Daily Times&quot;">
            <a:extLst>
              <a:ext uri="{FF2B5EF4-FFF2-40B4-BE49-F238E27FC236}">
                <a16:creationId xmlns:a16="http://schemas.microsoft.com/office/drawing/2014/main" id="{54B321FD-D796-2E39-7E68-9A8EF44245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33" t="135" r="44" b="4723"/>
          <a:stretch>
            <a:fillRect/>
          </a:stretch>
        </p:blipFill>
        <p:spPr bwMode="auto">
          <a:xfrm>
            <a:off x="207652" y="2982453"/>
            <a:ext cx="10633010" cy="3315910"/>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79D6CF0-B4C9-52DD-A3EC-40769D9C6C91}"/>
              </a:ext>
            </a:extLst>
          </p:cNvPr>
          <p:cNvPicPr>
            <a:picLocks noChangeAspect="1"/>
          </p:cNvPicPr>
          <p:nvPr/>
        </p:nvPicPr>
        <p:blipFill>
          <a:blip r:embed="rId6"/>
          <a:stretch>
            <a:fillRect/>
          </a:stretch>
        </p:blipFill>
        <p:spPr>
          <a:xfrm>
            <a:off x="10373723" y="140720"/>
            <a:ext cx="1673817" cy="6576559"/>
          </a:xfrm>
          <a:prstGeom prst="rect">
            <a:avLst/>
          </a:prstGeom>
          <a:effectLst>
            <a:outerShdw blurRad="50800" dist="38100" algn="l" rotWithShape="0">
              <a:prstClr val="black">
                <a:alpha val="40000"/>
              </a:prstClr>
            </a:outerShdw>
          </a:effectLst>
        </p:spPr>
      </p:pic>
      <p:sp>
        <p:nvSpPr>
          <p:cNvPr id="2" name="Title 1">
            <a:extLst>
              <a:ext uri="{FF2B5EF4-FFF2-40B4-BE49-F238E27FC236}">
                <a16:creationId xmlns:a16="http://schemas.microsoft.com/office/drawing/2014/main" id="{73AC206F-0FD6-1577-E3AF-9CAB7C91BAC8}"/>
              </a:ext>
            </a:extLst>
          </p:cNvPr>
          <p:cNvSpPr>
            <a:spLocks noGrp="1"/>
          </p:cNvSpPr>
          <p:nvPr>
            <p:ph type="title"/>
          </p:nvPr>
        </p:nvSpPr>
        <p:spPr>
          <a:xfrm>
            <a:off x="0" y="45246"/>
            <a:ext cx="11874904" cy="1012547"/>
          </a:xfrm>
        </p:spPr>
        <p:txBody>
          <a:bodyPr>
            <a:noAutofit/>
          </a:bodyPr>
          <a:lstStyle/>
          <a:p>
            <a:pPr algn="ctr"/>
            <a:r>
              <a:rPr lang="en-GB"/>
              <a:t>Assessing different forms of sci comm</a:t>
            </a:r>
          </a:p>
        </p:txBody>
      </p:sp>
      <p:sp>
        <p:nvSpPr>
          <p:cNvPr id="3" name="TextBox 2">
            <a:extLst>
              <a:ext uri="{FF2B5EF4-FFF2-40B4-BE49-F238E27FC236}">
                <a16:creationId xmlns:a16="http://schemas.microsoft.com/office/drawing/2014/main" id="{384BFD9E-A433-5A17-AD0E-F4B4A5127DB8}"/>
              </a:ext>
            </a:extLst>
          </p:cNvPr>
          <p:cNvSpPr txBox="1"/>
          <p:nvPr/>
        </p:nvSpPr>
        <p:spPr>
          <a:xfrm>
            <a:off x="114771" y="6591770"/>
            <a:ext cx="775264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latin typeface="Verdana"/>
              </a:rPr>
              <a:t>All images are copyrighted. For further information, please refer to </a:t>
            </a:r>
            <a:r>
              <a:rPr lang="en-US" sz="1000" i="1" u="sng">
                <a:solidFill>
                  <a:srgbClr val="467886"/>
                </a:solidFill>
                <a:latin typeface="Verdana"/>
                <a:cs typeface="Segoe UI"/>
                <a:hlinkClick r:id="rId7"/>
              </a:rPr>
              <a:t>enquiries@sciencelearn.org.nz</a:t>
            </a:r>
            <a:r>
              <a:rPr lang="en-GB" sz="1000"/>
              <a:t>​</a:t>
            </a:r>
            <a:endParaRPr lang="en-GB"/>
          </a:p>
        </p:txBody>
      </p:sp>
    </p:spTree>
    <p:extLst>
      <p:ext uri="{BB962C8B-B14F-4D97-AF65-F5344CB8AC3E}">
        <p14:creationId xmlns:p14="http://schemas.microsoft.com/office/powerpoint/2010/main" val="185886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111954D-1F55-4CEE-DB97-A9AEEA6EE283}"/>
              </a:ext>
            </a:extLst>
          </p:cNvPr>
          <p:cNvSpPr>
            <a:spLocks noGrp="1"/>
          </p:cNvSpPr>
          <p:nvPr>
            <p:ph type="title"/>
          </p:nvPr>
        </p:nvSpPr>
        <p:spPr>
          <a:xfrm>
            <a:off x="523407" y="224346"/>
            <a:ext cx="10515600" cy="1325563"/>
          </a:xfrm>
        </p:spPr>
        <p:txBody>
          <a:bodyPr/>
          <a:lstStyle/>
          <a:p>
            <a:r>
              <a:rPr lang="en-GB" dirty="0"/>
              <a:t>MythBusting de-extinction</a:t>
            </a:r>
            <a:br>
              <a:rPr lang="en-GB" dirty="0"/>
            </a:br>
            <a:r>
              <a:rPr lang="en-GB" dirty="0"/>
              <a:t>to sort fact from fiction</a:t>
            </a:r>
          </a:p>
        </p:txBody>
      </p:sp>
      <p:pic>
        <p:nvPicPr>
          <p:cNvPr id="5" name="Picture 2" descr="Return of the huia? Why Māori worldviews must be part of the  'de-extinction' debate">
            <a:extLst>
              <a:ext uri="{FF2B5EF4-FFF2-40B4-BE49-F238E27FC236}">
                <a16:creationId xmlns:a16="http://schemas.microsoft.com/office/drawing/2014/main" id="{311C3D16-3BDE-A45E-5721-642039A745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575" r="16488"/>
          <a:stretch>
            <a:fillRect/>
          </a:stretch>
        </p:blipFill>
        <p:spPr bwMode="auto">
          <a:xfrm>
            <a:off x="6865495" y="113558"/>
            <a:ext cx="5176604" cy="3938236"/>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FC2D439-49A2-3A93-8C90-959A729597E1}"/>
              </a:ext>
            </a:extLst>
          </p:cNvPr>
          <p:cNvSpPr txBox="1"/>
          <p:nvPr/>
        </p:nvSpPr>
        <p:spPr>
          <a:xfrm>
            <a:off x="150330" y="5349624"/>
            <a:ext cx="6455845" cy="338554"/>
          </a:xfrm>
          <a:prstGeom prst="rect">
            <a:avLst/>
          </a:prstGeom>
          <a:noFill/>
        </p:spPr>
        <p:txBody>
          <a:bodyPr wrap="square" lIns="91440" tIns="45720" rIns="91440" bIns="45720" anchor="t">
            <a:spAutoFit/>
          </a:bodyPr>
          <a:lstStyle/>
          <a:p>
            <a:r>
              <a:rPr lang="en-GB" sz="1600">
                <a:hlinkClick r:id="rId4"/>
              </a:rPr>
              <a:t>https://theconversation.com/profiles/nic-rawlence-392371/articles</a:t>
            </a:r>
            <a:r>
              <a:rPr lang="en-GB" sz="1600"/>
              <a:t> </a:t>
            </a:r>
          </a:p>
        </p:txBody>
      </p:sp>
      <p:pic>
        <p:nvPicPr>
          <p:cNvPr id="8" name="Picture 7">
            <a:extLst>
              <a:ext uri="{FF2B5EF4-FFF2-40B4-BE49-F238E27FC236}">
                <a16:creationId xmlns:a16="http://schemas.microsoft.com/office/drawing/2014/main" id="{EC7FF02C-5374-B0CF-A8CF-FCE99AA228CF}"/>
              </a:ext>
            </a:extLst>
          </p:cNvPr>
          <p:cNvPicPr>
            <a:picLocks noChangeAspect="1"/>
          </p:cNvPicPr>
          <p:nvPr/>
        </p:nvPicPr>
        <p:blipFill rotWithShape="1">
          <a:blip r:embed="rId5"/>
          <a:srcRect t="31214" r="30564" b="51229"/>
          <a:stretch/>
        </p:blipFill>
        <p:spPr>
          <a:xfrm>
            <a:off x="765147" y="3509341"/>
            <a:ext cx="4835381" cy="764178"/>
          </a:xfrm>
          <a:prstGeom prst="rect">
            <a:avLst/>
          </a:prstGeom>
          <a:effectLst>
            <a:outerShdw blurRad="50800" dist="38100" algn="l" rotWithShape="0">
              <a:prstClr val="black">
                <a:alpha val="40000"/>
              </a:prstClr>
            </a:outerShdw>
          </a:effectLst>
        </p:spPr>
      </p:pic>
      <p:sp>
        <p:nvSpPr>
          <p:cNvPr id="9" name="TextBox 8">
            <a:extLst>
              <a:ext uri="{FF2B5EF4-FFF2-40B4-BE49-F238E27FC236}">
                <a16:creationId xmlns:a16="http://schemas.microsoft.com/office/drawing/2014/main" id="{1B410E43-19ED-5A76-06D8-DEFFD97E1E3E}"/>
              </a:ext>
            </a:extLst>
          </p:cNvPr>
          <p:cNvSpPr txBox="1"/>
          <p:nvPr/>
        </p:nvSpPr>
        <p:spPr>
          <a:xfrm>
            <a:off x="1264891" y="4309141"/>
            <a:ext cx="3692257" cy="338554"/>
          </a:xfrm>
          <a:prstGeom prst="rect">
            <a:avLst/>
          </a:prstGeom>
          <a:noFill/>
        </p:spPr>
        <p:txBody>
          <a:bodyPr wrap="square" lIns="91440" tIns="45720" rIns="91440" bIns="45720" rtlCol="0" anchor="t">
            <a:spAutoFit/>
          </a:bodyPr>
          <a:lstStyle/>
          <a:p>
            <a:r>
              <a:rPr lang="en-NZ" sz="1600">
                <a:latin typeface="Arial"/>
                <a:cs typeface="Arial"/>
                <a:hlinkClick r:id="rId6"/>
              </a:rPr>
              <a:t>https://</a:t>
            </a:r>
            <a:r>
              <a:rPr lang="en-NZ" sz="1600">
                <a:cs typeface="Arial"/>
                <a:hlinkClick r:id="rId6"/>
              </a:rPr>
              <a:t>blogs</a:t>
            </a:r>
            <a:r>
              <a:rPr lang="en-NZ" sz="1600">
                <a:latin typeface="Arial"/>
                <a:cs typeface="Arial"/>
                <a:hlinkClick r:id="rId6"/>
              </a:rPr>
              <a:t>.otago.ac.nz/lost-worlds/</a:t>
            </a:r>
            <a:r>
              <a:rPr lang="en-NZ" sz="1600">
                <a:latin typeface="Arial"/>
                <a:cs typeface="Arial"/>
              </a:rPr>
              <a:t> </a:t>
            </a:r>
            <a:endParaRPr lang="en-US"/>
          </a:p>
        </p:txBody>
      </p:sp>
      <p:pic>
        <p:nvPicPr>
          <p:cNvPr id="10" name="Picture 4" descr="Resources for media | The Conversation">
            <a:extLst>
              <a:ext uri="{FF2B5EF4-FFF2-40B4-BE49-F238E27FC236}">
                <a16:creationId xmlns:a16="http://schemas.microsoft.com/office/drawing/2014/main" id="{1207F1FA-7CF8-EC2C-7737-67DA03D775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5148" y="4703563"/>
            <a:ext cx="4835381" cy="72907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4E90642-E321-407A-1D49-92BFF0363AFB}"/>
              </a:ext>
            </a:extLst>
          </p:cNvPr>
          <p:cNvPicPr>
            <a:picLocks noChangeAspect="1"/>
          </p:cNvPicPr>
          <p:nvPr/>
        </p:nvPicPr>
        <p:blipFill>
          <a:blip r:embed="rId8"/>
          <a:srcRect t="9951" r="-356" b="8349"/>
          <a:stretch>
            <a:fillRect/>
          </a:stretch>
        </p:blipFill>
        <p:spPr>
          <a:xfrm>
            <a:off x="6866420" y="4270426"/>
            <a:ext cx="5175556" cy="2325114"/>
          </a:xfrm>
          <a:prstGeom prst="rect">
            <a:avLst/>
          </a:prstGeom>
          <a:effectLst>
            <a:outerShdw blurRad="50800" dist="38100" dir="2700000">
              <a:srgbClr val="000000">
                <a:alpha val="40000"/>
              </a:srgbClr>
            </a:outerShdw>
          </a:effectLst>
        </p:spPr>
      </p:pic>
      <p:sp>
        <p:nvSpPr>
          <p:cNvPr id="3" name="TextBox 2">
            <a:extLst>
              <a:ext uri="{FF2B5EF4-FFF2-40B4-BE49-F238E27FC236}">
                <a16:creationId xmlns:a16="http://schemas.microsoft.com/office/drawing/2014/main" id="{95F86205-5E6D-7443-589A-24087F5862B6}"/>
              </a:ext>
            </a:extLst>
          </p:cNvPr>
          <p:cNvSpPr txBox="1"/>
          <p:nvPr/>
        </p:nvSpPr>
        <p:spPr>
          <a:xfrm>
            <a:off x="10205748" y="6597825"/>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Verdana"/>
              </a:rPr>
              <a:t>© shutter2you, 123RF Ltd</a:t>
            </a:r>
            <a:endParaRPr lang="en-GB"/>
          </a:p>
        </p:txBody>
      </p:sp>
      <p:sp>
        <p:nvSpPr>
          <p:cNvPr id="12" name="TextBox 11">
            <a:extLst>
              <a:ext uri="{FF2B5EF4-FFF2-40B4-BE49-F238E27FC236}">
                <a16:creationId xmlns:a16="http://schemas.microsoft.com/office/drawing/2014/main" id="{E9928EF0-BDBA-CD87-8B6F-04FD989FF8E6}"/>
              </a:ext>
            </a:extLst>
          </p:cNvPr>
          <p:cNvSpPr txBox="1"/>
          <p:nvPr/>
        </p:nvSpPr>
        <p:spPr>
          <a:xfrm>
            <a:off x="8859351" y="4052776"/>
            <a:ext cx="339365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Verdana"/>
                <a:ea typeface="Verdana"/>
              </a:rPr>
              <a:t>© Auckland Museum Collections, </a:t>
            </a:r>
            <a:r>
              <a:rPr lang="en-GB" sz="1000">
                <a:latin typeface="Verdana"/>
                <a:ea typeface="Verdana"/>
                <a:hlinkClick r:id="rId9"/>
              </a:rPr>
              <a:t>CC BY-SA 4.0</a:t>
            </a:r>
            <a:endParaRPr lang="en-GB" sz="1000">
              <a:latin typeface="Verdana"/>
              <a:ea typeface="Verdana"/>
            </a:endParaRPr>
          </a:p>
        </p:txBody>
      </p:sp>
      <p:sp>
        <p:nvSpPr>
          <p:cNvPr id="6" name="TextBox 5">
            <a:extLst>
              <a:ext uri="{FF2B5EF4-FFF2-40B4-BE49-F238E27FC236}">
                <a16:creationId xmlns:a16="http://schemas.microsoft.com/office/drawing/2014/main" id="{1CF625CE-3766-BDD7-9F56-A6798FD18309}"/>
              </a:ext>
            </a:extLst>
          </p:cNvPr>
          <p:cNvSpPr txBox="1"/>
          <p:nvPr/>
        </p:nvSpPr>
        <p:spPr>
          <a:xfrm>
            <a:off x="0" y="6584244"/>
            <a:ext cx="872631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baseline="0">
                <a:latin typeface="Verdana"/>
              </a:rPr>
              <a:t>All images are copyrighted. For further information, please refer to </a:t>
            </a:r>
            <a:r>
              <a:rPr lang="en-US" sz="1000" i="1" u="sng" strike="noStrike" baseline="0">
                <a:solidFill>
                  <a:srgbClr val="467886"/>
                </a:solidFill>
                <a:latin typeface="Verdana"/>
                <a:ea typeface="Segoe UI"/>
                <a:cs typeface="Segoe UI"/>
                <a:hlinkClick r:id="rId10"/>
              </a:rPr>
              <a:t>enquiries@sciencelearn.org.nz</a:t>
            </a:r>
            <a:r>
              <a:rPr lang="en-GB" sz="1000" baseline="0">
                <a:latin typeface="Aptos"/>
              </a:rPr>
              <a:t>​</a:t>
            </a:r>
            <a:endParaRPr lang="en-GB"/>
          </a:p>
          <a:p>
            <a:pPr algn="ctr"/>
            <a:endParaRPr lang="en-GB"/>
          </a:p>
        </p:txBody>
      </p:sp>
    </p:spTree>
    <p:extLst>
      <p:ext uri="{BB962C8B-B14F-4D97-AF65-F5344CB8AC3E}">
        <p14:creationId xmlns:p14="http://schemas.microsoft.com/office/powerpoint/2010/main" val="12983956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Google Shape;27;p3">
            <a:extLst>
              <a:ext uri="{FF2B5EF4-FFF2-40B4-BE49-F238E27FC236}">
                <a16:creationId xmlns:a16="http://schemas.microsoft.com/office/drawing/2014/main" id="{6CDF8393-F0C0-7F64-98B1-C623AFB4857A}"/>
              </a:ext>
            </a:extLst>
          </p:cNvPr>
          <p:cNvSpPr txBox="1"/>
          <p:nvPr/>
        </p:nvSpPr>
        <p:spPr>
          <a:xfrm>
            <a:off x="3622765" y="1497258"/>
            <a:ext cx="4920600" cy="3036600"/>
          </a:xfrm>
          <a:prstGeom prst="rect">
            <a:avLst/>
          </a:prstGeom>
          <a:noFill/>
          <a:ln>
            <a:noFill/>
          </a:ln>
        </p:spPr>
        <p:txBody>
          <a:bodyPr spcFirstLastPara="1" wrap="square" lIns="91425" tIns="45700" rIns="91425" bIns="45700" anchor="t" anchorCtr="0">
            <a:noAutofit/>
          </a:bodyPr>
          <a:lstStyle/>
          <a:p>
            <a:pPr>
              <a:lnSpc>
                <a:spcPct val="114999"/>
              </a:lnSpc>
              <a:buSzPts val="400"/>
            </a:pPr>
            <a:r>
              <a:rPr lang="en-AU" sz="1500">
                <a:solidFill>
                  <a:srgbClr val="000000"/>
                </a:solidFill>
                <a:cs typeface="Arial"/>
              </a:rPr>
              <a:t>Email us on </a:t>
            </a:r>
            <a:r>
              <a:rPr lang="en-AU" sz="1500" u="sng">
                <a:solidFill>
                  <a:schemeClr val="hlink"/>
                </a:solidFill>
                <a:cs typeface="Arial"/>
                <a:hlinkClick r:id="rId4">
                  <a:extLst>
                    <a:ext uri="{A12FA001-AC4F-418D-AE19-62706E023703}">
                      <ahyp:hlinkClr xmlns:ahyp="http://schemas.microsoft.com/office/drawing/2018/hyperlinkcolor" val="tx"/>
                    </a:ext>
                  </a:extLst>
                </a:hlinkClick>
              </a:rPr>
              <a:t>enquiries@sciencelearn.org.nz</a:t>
            </a:r>
            <a:r>
              <a:rPr lang="en-AU" sz="1500">
                <a:solidFill>
                  <a:srgbClr val="674EA7"/>
                </a:solidFill>
                <a:cs typeface="Arial"/>
              </a:rPr>
              <a:t> </a:t>
            </a:r>
            <a:endParaRPr lang="en-US" sz="1500">
              <a:solidFill>
                <a:srgbClr val="674EA7"/>
              </a:solidFill>
              <a:cs typeface="Arial"/>
            </a:endParaRPr>
          </a:p>
          <a:p>
            <a:pPr>
              <a:lnSpc>
                <a:spcPct val="114999"/>
              </a:lnSpc>
              <a:buSzPts val="400"/>
            </a:pPr>
            <a:endParaRPr lang="en-US" sz="1500">
              <a:solidFill>
                <a:srgbClr val="674EA7"/>
              </a:solidFill>
              <a:cs typeface="Arial"/>
            </a:endParaRPr>
          </a:p>
          <a:p>
            <a:pPr>
              <a:lnSpc>
                <a:spcPct val="114999"/>
              </a:lnSpc>
              <a:buSzPts val="400"/>
            </a:pPr>
            <a:r>
              <a:rPr lang="en-AU" sz="1500" u="sng">
                <a:solidFill>
                  <a:schemeClr val="hlink"/>
                </a:solidFill>
                <a:cs typeface="Arial"/>
              </a:rPr>
              <a:t>Facebook.com/</a:t>
            </a:r>
            <a:r>
              <a:rPr lang="en-AU" sz="1500" u="sng" err="1">
                <a:solidFill>
                  <a:schemeClr val="hlink"/>
                </a:solidFill>
                <a:cs typeface="Arial"/>
              </a:rPr>
              <a:t>nzsciencelearn</a:t>
            </a:r>
            <a:endParaRPr lang="en-AU" sz="1500" u="sng">
              <a:solidFill>
                <a:schemeClr val="hlink"/>
              </a:solidFill>
              <a:cs typeface="Arial"/>
            </a:endParaRPr>
          </a:p>
          <a:p>
            <a:pPr>
              <a:lnSpc>
                <a:spcPct val="114999"/>
              </a:lnSpc>
              <a:buSzPts val="400"/>
            </a:pPr>
            <a:endParaRPr lang="en-AU" sz="1500" u="sng">
              <a:solidFill>
                <a:schemeClr val="hlink"/>
              </a:solidFill>
              <a:cs typeface="Arial"/>
            </a:endParaRPr>
          </a:p>
          <a:p>
            <a:pPr>
              <a:lnSpc>
                <a:spcPct val="114999"/>
              </a:lnSpc>
              <a:buSzPts val="400"/>
            </a:pPr>
            <a:r>
              <a:rPr lang="en-AU" sz="1500" u="sng">
                <a:solidFill>
                  <a:schemeClr val="hlink"/>
                </a:solidFill>
                <a:cs typeface="Arial"/>
                <a:hlinkClick r:id="rId5">
                  <a:extLst>
                    <a:ext uri="{A12FA001-AC4F-418D-AE19-62706E023703}">
                      <ahyp:hlinkClr xmlns:ahyp="http://schemas.microsoft.com/office/drawing/2018/hyperlinkcolor" val="tx"/>
                    </a:ext>
                  </a:extLst>
                </a:hlinkClick>
              </a:rPr>
              <a:t>instagram.com/sciencelearninghubnz</a:t>
            </a:r>
            <a:br>
              <a:rPr lang="en-US"/>
            </a:br>
            <a:br>
              <a:rPr lang="en-US" sz="1500">
                <a:latin typeface="Calibri"/>
                <a:ea typeface="Calibri"/>
                <a:cs typeface="Calibri"/>
              </a:rPr>
            </a:br>
            <a:r>
              <a:rPr lang="en-AU" sz="1500">
                <a:solidFill>
                  <a:srgbClr val="477785"/>
                </a:solidFill>
                <a:latin typeface="Aptos"/>
                <a:ea typeface="Calibri"/>
                <a:cs typeface="Calibri"/>
                <a:hlinkClick r:id="rId6"/>
              </a:rPr>
              <a:t>bit.ly/slhnz_li</a:t>
            </a:r>
            <a:endParaRPr lang="en-AU" sz="1500">
              <a:solidFill>
                <a:srgbClr val="477785"/>
              </a:solidFill>
              <a:latin typeface="Aptos"/>
              <a:ea typeface="Calibri"/>
              <a:cs typeface="Calibri"/>
            </a:endParaRPr>
          </a:p>
          <a:p>
            <a:pPr>
              <a:lnSpc>
                <a:spcPct val="114999"/>
              </a:lnSpc>
              <a:buSzPts val="400"/>
            </a:pPr>
            <a:endParaRPr lang="en-AU" sz="1500">
              <a:solidFill>
                <a:srgbClr val="7030A0"/>
              </a:solidFill>
              <a:latin typeface="Calibri"/>
              <a:ea typeface="Calibri"/>
              <a:cs typeface="Calibri"/>
            </a:endParaRPr>
          </a:p>
          <a:p>
            <a:pPr>
              <a:lnSpc>
                <a:spcPct val="114999"/>
              </a:lnSpc>
              <a:buSzPts val="400"/>
            </a:pPr>
            <a:r>
              <a:rPr lang="en-AU" sz="1500" u="sng">
                <a:solidFill>
                  <a:schemeClr val="hlink"/>
                </a:solidFill>
                <a:cs typeface="Arial"/>
                <a:hlinkClick r:id="rId7">
                  <a:extLst>
                    <a:ext uri="{A12FA001-AC4F-418D-AE19-62706E023703}">
                      <ahyp:hlinkClr xmlns:ahyp="http://schemas.microsoft.com/office/drawing/2018/hyperlinkcolor" val="tx"/>
                    </a:ext>
                  </a:extLst>
                </a:hlinkClick>
              </a:rPr>
              <a:t>youtube.com/@ScienceLearningHubNZ</a:t>
            </a:r>
            <a:endParaRPr lang="en-US" sz="1500">
              <a:solidFill>
                <a:schemeClr val="hlink"/>
              </a:solidFill>
              <a:cs typeface="Arial"/>
            </a:endParaRPr>
          </a:p>
          <a:p>
            <a:pPr>
              <a:lnSpc>
                <a:spcPct val="114999"/>
              </a:lnSpc>
              <a:buSzPts val="400"/>
            </a:pPr>
            <a:endParaRPr lang="en-US" sz="1500">
              <a:solidFill>
                <a:srgbClr val="674EA7"/>
              </a:solidFill>
              <a:cs typeface="Arial"/>
            </a:endParaRPr>
          </a:p>
          <a:p>
            <a:pPr>
              <a:lnSpc>
                <a:spcPct val="114999"/>
              </a:lnSpc>
              <a:buSzPts val="400"/>
            </a:pPr>
            <a:r>
              <a:rPr lang="en-AU" sz="1500" u="sng">
                <a:solidFill>
                  <a:schemeClr val="hlink"/>
                </a:solidFill>
                <a:cs typeface="Arial"/>
                <a:hlinkClick r:id="rId8">
                  <a:extLst>
                    <a:ext uri="{A12FA001-AC4F-418D-AE19-62706E023703}">
                      <ahyp:hlinkClr xmlns:ahyp="http://schemas.microsoft.com/office/drawing/2018/hyperlinkcolor" val="tx"/>
                    </a:ext>
                  </a:extLst>
                </a:hlinkClick>
              </a:rPr>
              <a:t>pinterest.com/nzsciencelearn</a:t>
            </a:r>
            <a:endParaRPr lang="en-US" sz="1500">
              <a:solidFill>
                <a:schemeClr val="hlink"/>
              </a:solidFill>
              <a:cs typeface="Arial"/>
            </a:endParaRPr>
          </a:p>
          <a:p>
            <a:pPr marL="0" marR="0" lvl="0" indent="0" algn="l" rtl="0">
              <a:lnSpc>
                <a:spcPct val="115000"/>
              </a:lnSpc>
              <a:spcBef>
                <a:spcPts val="0"/>
              </a:spcBef>
              <a:spcAft>
                <a:spcPts val="0"/>
              </a:spcAft>
              <a:buClr>
                <a:srgbClr val="467886"/>
              </a:buClr>
              <a:buSzPts val="400"/>
              <a:buFont typeface="Calibri"/>
              <a:buNone/>
            </a:pPr>
            <a:endParaRPr lang="en-US" sz="1500" i="0" u="none" strike="noStrike" cap="none">
              <a:solidFill>
                <a:srgbClr val="674EA7"/>
              </a:solidFill>
              <a:cs typeface="Arial"/>
            </a:endParaRPr>
          </a:p>
          <a:p>
            <a:pPr marL="0" lvl="0" indent="0" algn="l" rtl="0">
              <a:lnSpc>
                <a:spcPct val="115000"/>
              </a:lnSpc>
              <a:spcBef>
                <a:spcPts val="0"/>
              </a:spcBef>
              <a:spcAft>
                <a:spcPts val="0"/>
              </a:spcAft>
              <a:buClr>
                <a:schemeClr val="hlink"/>
              </a:buClr>
              <a:buSzPts val="400"/>
              <a:buFont typeface="Calibri"/>
              <a:buNone/>
            </a:pPr>
            <a:endParaRPr sz="1500" i="0" u="none" strike="noStrike" cap="none">
              <a:solidFill>
                <a:srgbClr val="674EA7"/>
              </a:solidFill>
              <a:cs typeface="Arial"/>
            </a:endParaRPr>
          </a:p>
        </p:txBody>
      </p:sp>
      <p:pic>
        <p:nvPicPr>
          <p:cNvPr id="14" name="Google Shape;28;p3">
            <a:extLst>
              <a:ext uri="{FF2B5EF4-FFF2-40B4-BE49-F238E27FC236}">
                <a16:creationId xmlns:a16="http://schemas.microsoft.com/office/drawing/2014/main" id="{F0B4ADEA-9DC5-D5D2-8599-90E3C57A54DA}"/>
              </a:ext>
            </a:extLst>
          </p:cNvPr>
          <p:cNvPicPr preferRelativeResize="0"/>
          <p:nvPr/>
        </p:nvPicPr>
        <p:blipFill>
          <a:blip r:embed="rId9"/>
          <a:srcRect l="-121" r="-61" b="418"/>
          <a:stretch>
            <a:fillRect/>
          </a:stretch>
        </p:blipFill>
        <p:spPr>
          <a:xfrm>
            <a:off x="677329" y="5067939"/>
            <a:ext cx="10987784" cy="1490927"/>
          </a:xfrm>
          <a:prstGeom prst="rect">
            <a:avLst/>
          </a:prstGeom>
          <a:noFill/>
          <a:ln>
            <a:noFill/>
          </a:ln>
        </p:spPr>
      </p:pic>
      <p:pic>
        <p:nvPicPr>
          <p:cNvPr id="15" name="Google Shape;29;p3">
            <a:extLst>
              <a:ext uri="{FF2B5EF4-FFF2-40B4-BE49-F238E27FC236}">
                <a16:creationId xmlns:a16="http://schemas.microsoft.com/office/drawing/2014/main" id="{462DEA52-B776-F978-1789-6549889FB361}"/>
              </a:ext>
            </a:extLst>
          </p:cNvPr>
          <p:cNvPicPr preferRelativeResize="0"/>
          <p:nvPr/>
        </p:nvPicPr>
        <p:blipFill>
          <a:blip r:embed="rId10"/>
          <a:srcRect/>
          <a:stretch/>
        </p:blipFill>
        <p:spPr>
          <a:xfrm>
            <a:off x="3028440" y="3134700"/>
            <a:ext cx="397676" cy="397676"/>
          </a:xfrm>
          <a:prstGeom prst="rect">
            <a:avLst/>
          </a:prstGeom>
          <a:noFill/>
          <a:ln>
            <a:noFill/>
          </a:ln>
        </p:spPr>
      </p:pic>
      <p:pic>
        <p:nvPicPr>
          <p:cNvPr id="16" name="Google Shape;30;p3">
            <a:extLst>
              <a:ext uri="{FF2B5EF4-FFF2-40B4-BE49-F238E27FC236}">
                <a16:creationId xmlns:a16="http://schemas.microsoft.com/office/drawing/2014/main" id="{0040E637-E2E0-7877-1728-C27808FC9FF4}"/>
              </a:ext>
            </a:extLst>
          </p:cNvPr>
          <p:cNvPicPr preferRelativeResize="0"/>
          <p:nvPr/>
        </p:nvPicPr>
        <p:blipFill>
          <a:blip r:embed="rId11"/>
          <a:srcRect/>
          <a:stretch/>
        </p:blipFill>
        <p:spPr>
          <a:xfrm>
            <a:off x="2998153" y="3723060"/>
            <a:ext cx="458250" cy="316478"/>
          </a:xfrm>
          <a:prstGeom prst="rect">
            <a:avLst/>
          </a:prstGeom>
          <a:noFill/>
          <a:ln>
            <a:noFill/>
          </a:ln>
        </p:spPr>
      </p:pic>
      <p:pic>
        <p:nvPicPr>
          <p:cNvPr id="17" name="Google Shape;31;p3">
            <a:extLst>
              <a:ext uri="{FF2B5EF4-FFF2-40B4-BE49-F238E27FC236}">
                <a16:creationId xmlns:a16="http://schemas.microsoft.com/office/drawing/2014/main" id="{8809E322-035C-0690-9709-3ECAEFD9B8F0}"/>
              </a:ext>
            </a:extLst>
          </p:cNvPr>
          <p:cNvPicPr preferRelativeResize="0"/>
          <p:nvPr/>
        </p:nvPicPr>
        <p:blipFill>
          <a:blip r:embed="rId12"/>
          <a:srcRect/>
          <a:stretch/>
        </p:blipFill>
        <p:spPr>
          <a:xfrm>
            <a:off x="3015740" y="2622758"/>
            <a:ext cx="397676" cy="397676"/>
          </a:xfrm>
          <a:prstGeom prst="rect">
            <a:avLst/>
          </a:prstGeom>
          <a:noFill/>
          <a:ln>
            <a:noFill/>
          </a:ln>
        </p:spPr>
      </p:pic>
      <p:pic>
        <p:nvPicPr>
          <p:cNvPr id="18" name="Google Shape;32;p3">
            <a:extLst>
              <a:ext uri="{FF2B5EF4-FFF2-40B4-BE49-F238E27FC236}">
                <a16:creationId xmlns:a16="http://schemas.microsoft.com/office/drawing/2014/main" id="{8F5742CB-862E-8B00-9C04-ECDCF3EBC3B8}"/>
              </a:ext>
            </a:extLst>
          </p:cNvPr>
          <p:cNvPicPr preferRelativeResize="0"/>
          <p:nvPr/>
        </p:nvPicPr>
        <p:blipFill>
          <a:blip r:embed="rId13"/>
          <a:srcRect/>
          <a:stretch/>
        </p:blipFill>
        <p:spPr>
          <a:xfrm>
            <a:off x="3010741" y="4176984"/>
            <a:ext cx="433075" cy="433075"/>
          </a:xfrm>
          <a:prstGeom prst="rect">
            <a:avLst/>
          </a:prstGeom>
          <a:noFill/>
          <a:ln>
            <a:noFill/>
          </a:ln>
        </p:spPr>
      </p:pic>
      <p:pic>
        <p:nvPicPr>
          <p:cNvPr id="19" name="Google Shape;33;p3">
            <a:extLst>
              <a:ext uri="{FF2B5EF4-FFF2-40B4-BE49-F238E27FC236}">
                <a16:creationId xmlns:a16="http://schemas.microsoft.com/office/drawing/2014/main" id="{70D6FF48-C33B-CE67-7EEE-ACA82D9669F6}"/>
              </a:ext>
            </a:extLst>
          </p:cNvPr>
          <p:cNvPicPr preferRelativeResize="0"/>
          <p:nvPr/>
        </p:nvPicPr>
        <p:blipFill>
          <a:blip r:embed="rId14"/>
          <a:srcRect/>
          <a:stretch/>
        </p:blipFill>
        <p:spPr>
          <a:xfrm>
            <a:off x="3015738" y="2051551"/>
            <a:ext cx="397675" cy="397675"/>
          </a:xfrm>
          <a:prstGeom prst="rect">
            <a:avLst/>
          </a:prstGeom>
          <a:noFill/>
          <a:ln>
            <a:noFill/>
          </a:ln>
        </p:spPr>
      </p:pic>
      <p:pic>
        <p:nvPicPr>
          <p:cNvPr id="20" name="Google Shape;34;p3">
            <a:extLst>
              <a:ext uri="{FF2B5EF4-FFF2-40B4-BE49-F238E27FC236}">
                <a16:creationId xmlns:a16="http://schemas.microsoft.com/office/drawing/2014/main" id="{3493C637-3EBC-9F71-B568-5D351587A017}"/>
              </a:ext>
            </a:extLst>
          </p:cNvPr>
          <p:cNvPicPr preferRelativeResize="0"/>
          <p:nvPr/>
        </p:nvPicPr>
        <p:blipFill>
          <a:blip r:embed="rId15"/>
          <a:srcRect/>
          <a:stretch/>
        </p:blipFill>
        <p:spPr>
          <a:xfrm>
            <a:off x="2877066" y="1317260"/>
            <a:ext cx="675025" cy="675025"/>
          </a:xfrm>
          <a:prstGeom prst="rect">
            <a:avLst/>
          </a:prstGeom>
          <a:noFill/>
          <a:ln>
            <a:noFill/>
          </a:ln>
        </p:spPr>
      </p:pic>
      <p:sp>
        <p:nvSpPr>
          <p:cNvPr id="21" name="Google Shape;36;p3">
            <a:extLst>
              <a:ext uri="{FF2B5EF4-FFF2-40B4-BE49-F238E27FC236}">
                <a16:creationId xmlns:a16="http://schemas.microsoft.com/office/drawing/2014/main" id="{43C9F317-789C-E063-0F94-64EFC0FC7D09}"/>
              </a:ext>
            </a:extLst>
          </p:cNvPr>
          <p:cNvSpPr txBox="1">
            <a:spLocks/>
          </p:cNvSpPr>
          <p:nvPr/>
        </p:nvSpPr>
        <p:spPr>
          <a:xfrm>
            <a:off x="1801378" y="323747"/>
            <a:ext cx="7212000" cy="1134000"/>
          </a:xfrm>
          <a:prstGeom prst="rect">
            <a:avLst/>
          </a:prstGeom>
          <a:noFill/>
          <a:ln>
            <a:noFill/>
          </a:ln>
        </p:spPr>
        <p:txBody>
          <a:bodyPr spcFirstLastPara="1" vert="horz" wrap="square" lIns="91425" tIns="45700" rIns="91425" bIns="4570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0"/>
              </a:spcBef>
              <a:buClr>
                <a:schemeClr val="accent1"/>
              </a:buClr>
              <a:buSzPts val="800"/>
              <a:buFont typeface="Calibri"/>
            </a:pPr>
            <a:r>
              <a:rPr lang="en-AU" sz="3200" b="1">
                <a:solidFill>
                  <a:srgbClr val="2C7C9F"/>
                </a:solidFill>
                <a:latin typeface="Calibri"/>
                <a:ea typeface="Calibri"/>
                <a:cs typeface="Calibri"/>
              </a:rPr>
              <a:t>Thanks – want to keep in touch?</a:t>
            </a:r>
            <a:endParaRPr lang="en-US"/>
          </a:p>
          <a:p>
            <a:pPr>
              <a:lnSpc>
                <a:spcPct val="100000"/>
              </a:lnSpc>
              <a:spcBef>
                <a:spcPts val="0"/>
              </a:spcBef>
              <a:buClr>
                <a:schemeClr val="accent1"/>
              </a:buClr>
              <a:buSzPts val="800"/>
              <a:buFont typeface="Calibri"/>
              <a:buNone/>
            </a:pPr>
            <a:endParaRPr lang="en-AU" sz="3200" b="1">
              <a:solidFill>
                <a:schemeClr val="dk2"/>
              </a:solidFill>
              <a:latin typeface="Calibri"/>
              <a:ea typeface="Calibri"/>
              <a:cs typeface="Calibri"/>
              <a:sym typeface="Calibri"/>
            </a:endParaRPr>
          </a:p>
        </p:txBody>
      </p:sp>
      <p:sp>
        <p:nvSpPr>
          <p:cNvPr id="4" name="Rectangle 3">
            <a:extLst>
              <a:ext uri="{FF2B5EF4-FFF2-40B4-BE49-F238E27FC236}">
                <a16:creationId xmlns:a16="http://schemas.microsoft.com/office/drawing/2014/main" id="{F76D3389-87EE-0A71-493B-3CD338523501}"/>
              </a:ext>
            </a:extLst>
          </p:cNvPr>
          <p:cNvSpPr/>
          <p:nvPr/>
        </p:nvSpPr>
        <p:spPr>
          <a:xfrm>
            <a:off x="9702800" y="-1"/>
            <a:ext cx="2393244" cy="965200"/>
          </a:xfrm>
          <a:prstGeom prst="rect">
            <a:avLst/>
          </a:prstGeom>
          <a:solidFill>
            <a:srgbClr val="FAFE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blue explosion with white text&#10;&#10;AI-generated content may be incorrect.">
            <a:extLst>
              <a:ext uri="{FF2B5EF4-FFF2-40B4-BE49-F238E27FC236}">
                <a16:creationId xmlns:a16="http://schemas.microsoft.com/office/drawing/2014/main" id="{68A692EF-029C-B4B7-1D0E-F6DAA7D35406}"/>
              </a:ext>
            </a:extLst>
          </p:cNvPr>
          <p:cNvPicPr>
            <a:picLocks noChangeAspect="1"/>
          </p:cNvPicPr>
          <p:nvPr/>
        </p:nvPicPr>
        <p:blipFill>
          <a:blip r:embed="rId16"/>
          <a:stretch>
            <a:fillRect/>
          </a:stretch>
        </p:blipFill>
        <p:spPr>
          <a:xfrm>
            <a:off x="9014177" y="-16370"/>
            <a:ext cx="3081868" cy="1472073"/>
          </a:xfrm>
          <a:prstGeom prst="rect">
            <a:avLst/>
          </a:prstGeom>
        </p:spPr>
      </p:pic>
      <p:sp>
        <p:nvSpPr>
          <p:cNvPr id="5" name="TextBox 4">
            <a:extLst>
              <a:ext uri="{FF2B5EF4-FFF2-40B4-BE49-F238E27FC236}">
                <a16:creationId xmlns:a16="http://schemas.microsoft.com/office/drawing/2014/main" id="{BAF1EC5E-1319-8A7B-AB55-F89B35E90C95}"/>
              </a:ext>
            </a:extLst>
          </p:cNvPr>
          <p:cNvSpPr txBox="1"/>
          <p:nvPr/>
        </p:nvSpPr>
        <p:spPr>
          <a:xfrm>
            <a:off x="643467" y="6595533"/>
            <a:ext cx="905933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baseline="0">
                <a:latin typeface="Verdana"/>
              </a:rPr>
              <a:t>All images are copyrighted. For further information, please refer to </a:t>
            </a:r>
            <a:r>
              <a:rPr lang="en-US" sz="1000" i="1" u="sng" strike="noStrike" baseline="0">
                <a:solidFill>
                  <a:srgbClr val="467886"/>
                </a:solidFill>
                <a:latin typeface="Verdana"/>
                <a:ea typeface="Segoe UI"/>
                <a:cs typeface="Segoe UI"/>
                <a:hlinkClick r:id="rId4"/>
              </a:rPr>
              <a:t>enquiries@sciencelearn.org.nz</a:t>
            </a:r>
            <a:r>
              <a:rPr lang="en-GB" sz="1000" baseline="0">
                <a:latin typeface="Aptos"/>
              </a:rPr>
              <a:t>​</a:t>
            </a:r>
            <a:endParaRPr lang="en-GB"/>
          </a:p>
          <a:p>
            <a:pPr algn="ctr"/>
            <a:endParaRPr lang="en-GB"/>
          </a:p>
        </p:txBody>
      </p:sp>
    </p:spTree>
    <p:extLst>
      <p:ext uri="{BB962C8B-B14F-4D97-AF65-F5344CB8AC3E}">
        <p14:creationId xmlns:p14="http://schemas.microsoft.com/office/powerpoint/2010/main" val="1087547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E59F0-5644-8146-8BE4-960BE1E327D9}"/>
              </a:ext>
            </a:extLst>
          </p:cNvPr>
          <p:cNvSpPr>
            <a:spLocks noGrp="1"/>
          </p:cNvSpPr>
          <p:nvPr>
            <p:ph type="title"/>
          </p:nvPr>
        </p:nvSpPr>
        <p:spPr>
          <a:xfrm>
            <a:off x="838200" y="0"/>
            <a:ext cx="10515600" cy="1129727"/>
          </a:xfrm>
        </p:spPr>
        <p:txBody>
          <a:bodyPr>
            <a:normAutofit/>
          </a:bodyPr>
          <a:lstStyle/>
          <a:p>
            <a:pPr algn="ctr"/>
            <a:r>
              <a:rPr lang="en-US">
                <a:latin typeface="+mn-lt"/>
                <a:cs typeface="Arial" panose="020B0604020202020204" pitchFamily="34" charset="0"/>
              </a:rPr>
              <a:t>Human driven extinctions in Aotearoa NZ</a:t>
            </a:r>
          </a:p>
        </p:txBody>
      </p:sp>
      <p:pic>
        <p:nvPicPr>
          <p:cNvPr id="4" name="Picture 2" descr="Frontiers | The Contribution of Kurī (Polynesian Dog) to the Ecological  Impacts of the Human Settlement of Aotearoa New Zealand">
            <a:extLst>
              <a:ext uri="{FF2B5EF4-FFF2-40B4-BE49-F238E27FC236}">
                <a16:creationId xmlns:a16="http://schemas.microsoft.com/office/drawing/2014/main" id="{EEF6CF91-D319-774A-A09D-F3B73611001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34834" y="888293"/>
            <a:ext cx="7722331" cy="5346229"/>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CDA60C5-9BB2-CC40-8467-845582661F5F}"/>
              </a:ext>
            </a:extLst>
          </p:cNvPr>
          <p:cNvSpPr txBox="1"/>
          <p:nvPr/>
        </p:nvSpPr>
        <p:spPr>
          <a:xfrm>
            <a:off x="2234122" y="6230241"/>
            <a:ext cx="7810464" cy="373613"/>
          </a:xfrm>
          <a:prstGeom prst="rect">
            <a:avLst/>
          </a:prstGeom>
          <a:noFill/>
        </p:spPr>
        <p:txBody>
          <a:bodyPr wrap="square" lIns="91440" tIns="45720" rIns="91440" bIns="45720" rtlCol="0" anchor="t">
            <a:spAutoFit/>
          </a:bodyPr>
          <a:lstStyle/>
          <a:p>
            <a:r>
              <a:rPr lang="en-US" sz="900">
                <a:solidFill>
                  <a:srgbClr val="374151"/>
                </a:solidFill>
                <a:latin typeface="Verdana"/>
                <a:ea typeface="+mn-lt"/>
                <a:cs typeface="+mn-lt"/>
              </a:rPr>
              <a:t>Greig K and </a:t>
            </a:r>
            <a:r>
              <a:rPr lang="en-US" sz="900" err="1">
                <a:solidFill>
                  <a:srgbClr val="374151"/>
                </a:solidFill>
                <a:latin typeface="Verdana"/>
                <a:ea typeface="+mn-lt"/>
                <a:cs typeface="+mn-lt"/>
              </a:rPr>
              <a:t>Rawlence</a:t>
            </a:r>
            <a:r>
              <a:rPr lang="en-US" sz="900">
                <a:solidFill>
                  <a:srgbClr val="374151"/>
                </a:solidFill>
                <a:latin typeface="Verdana"/>
                <a:ea typeface="+mn-lt"/>
                <a:cs typeface="+mn-lt"/>
              </a:rPr>
              <a:t> NJ (2021) The Contribution of </a:t>
            </a:r>
            <a:r>
              <a:rPr lang="en-US" sz="900" err="1">
                <a:solidFill>
                  <a:srgbClr val="374151"/>
                </a:solidFill>
                <a:latin typeface="Verdana"/>
                <a:ea typeface="+mn-lt"/>
                <a:cs typeface="+mn-lt"/>
              </a:rPr>
              <a:t>Kurī</a:t>
            </a:r>
            <a:r>
              <a:rPr lang="en-US" sz="900">
                <a:solidFill>
                  <a:srgbClr val="374151"/>
                </a:solidFill>
                <a:latin typeface="Verdana"/>
                <a:ea typeface="+mn-lt"/>
                <a:cs typeface="+mn-lt"/>
              </a:rPr>
              <a:t> (Polynesian Dog) to the Ecological Impacts of the Human Settlement of </a:t>
            </a:r>
            <a:r>
              <a:rPr lang="en-US" sz="900" u="sng">
                <a:solidFill>
                  <a:srgbClr val="374151"/>
                </a:solidFill>
                <a:latin typeface="Verdana"/>
                <a:ea typeface="+mn-lt"/>
                <a:cs typeface="+mn-lt"/>
              </a:rPr>
              <a:t>Aotearoa</a:t>
            </a:r>
            <a:r>
              <a:rPr lang="en-US" sz="900">
                <a:solidFill>
                  <a:srgbClr val="374151"/>
                </a:solidFill>
                <a:latin typeface="Verdana"/>
                <a:ea typeface="+mn-lt"/>
                <a:cs typeface="+mn-lt"/>
              </a:rPr>
              <a:t> New Zealand. </a:t>
            </a:r>
            <a:r>
              <a:rPr lang="en-US" sz="900" i="1">
                <a:solidFill>
                  <a:srgbClr val="374151"/>
                </a:solidFill>
                <a:latin typeface="Verdana"/>
                <a:ea typeface="+mn-lt"/>
                <a:cs typeface="+mn-lt"/>
              </a:rPr>
              <a:t>Front. Ecol. Evol</a:t>
            </a:r>
            <a:r>
              <a:rPr lang="en-US" sz="900">
                <a:solidFill>
                  <a:srgbClr val="374151"/>
                </a:solidFill>
                <a:latin typeface="Verdana"/>
                <a:ea typeface="+mn-lt"/>
                <a:cs typeface="+mn-lt"/>
              </a:rPr>
              <a:t>. 9:757988. Doi: </a:t>
            </a:r>
            <a:r>
              <a:rPr lang="en-US" sz="900">
                <a:solidFill>
                  <a:srgbClr val="477DCA"/>
                </a:solidFill>
                <a:latin typeface="Verdana"/>
                <a:ea typeface="+mn-lt"/>
                <a:cs typeface="+mn-lt"/>
                <a:hlinkClick r:id="rId3"/>
              </a:rPr>
              <a:t>10.3389/fevo.2021.757988</a:t>
            </a:r>
            <a:r>
              <a:rPr lang="en-US" sz="900">
                <a:solidFill>
                  <a:srgbClr val="374151"/>
                </a:solidFill>
                <a:latin typeface="Verdana"/>
                <a:ea typeface="+mn-lt"/>
                <a:cs typeface="+mn-lt"/>
              </a:rPr>
              <a:t>.</a:t>
            </a:r>
          </a:p>
        </p:txBody>
      </p:sp>
      <p:sp>
        <p:nvSpPr>
          <p:cNvPr id="7" name="TextBox 6">
            <a:extLst>
              <a:ext uri="{FF2B5EF4-FFF2-40B4-BE49-F238E27FC236}">
                <a16:creationId xmlns:a16="http://schemas.microsoft.com/office/drawing/2014/main" id="{AD48D7DD-F000-8FF2-91CF-72776C57E094}"/>
              </a:ext>
            </a:extLst>
          </p:cNvPr>
          <p:cNvSpPr txBox="1"/>
          <p:nvPr/>
        </p:nvSpPr>
        <p:spPr>
          <a:xfrm>
            <a:off x="64655" y="6613236"/>
            <a:ext cx="608214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t>© All images are copyrighted. For further information, please refer to </a:t>
            </a:r>
            <a:r>
              <a:rPr lang="en-US" sz="1000" i="1" u="sng">
                <a:solidFill>
                  <a:srgbClr val="467886"/>
                </a:solidFill>
                <a:cs typeface="Segoe UI"/>
                <a:hlinkClick r:id="rId4"/>
              </a:rPr>
              <a:t>enquiries@sciencelearn.org.nz</a:t>
            </a:r>
            <a:endParaRPr lang="en-GB"/>
          </a:p>
        </p:txBody>
      </p:sp>
    </p:spTree>
    <p:extLst>
      <p:ext uri="{BB962C8B-B14F-4D97-AF65-F5344CB8AC3E}">
        <p14:creationId xmlns:p14="http://schemas.microsoft.com/office/powerpoint/2010/main" val="1995778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728D088-9A19-E63C-B642-1273E50D404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39404" y="2378761"/>
            <a:ext cx="4404597" cy="2649577"/>
          </a:xfrm>
          <a:prstGeom prst="rect">
            <a:avLst/>
          </a:prstGeom>
          <a:noFill/>
          <a:ln>
            <a:noFill/>
          </a:ln>
          <a:effectLst>
            <a:outerShdw blurRad="50800" dist="38100" algn="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7306301B-807E-9A8D-5BC7-C53A5667A7BD}"/>
              </a:ext>
            </a:extLst>
          </p:cNvPr>
          <p:cNvSpPr>
            <a:spLocks noGrp="1"/>
          </p:cNvSpPr>
          <p:nvPr>
            <p:ph type="title"/>
          </p:nvPr>
        </p:nvSpPr>
        <p:spPr>
          <a:xfrm>
            <a:off x="838200" y="3119906"/>
            <a:ext cx="10515600" cy="1325563"/>
          </a:xfrm>
        </p:spPr>
        <p:txBody>
          <a:bodyPr/>
          <a:lstStyle/>
          <a:p>
            <a:pPr algn="ctr"/>
            <a:r>
              <a:rPr lang="en-GB">
                <a:solidFill>
                  <a:schemeClr val="bg1"/>
                </a:solidFill>
              </a:rPr>
              <a:t>Jurassic Park and de-extinction…busted</a:t>
            </a:r>
          </a:p>
        </p:txBody>
      </p:sp>
      <p:pic>
        <p:nvPicPr>
          <p:cNvPr id="7" name="Picture 6" descr="A person standing next to a dinosaur&#10;&#10;AI-generated content may be incorrect.">
            <a:extLst>
              <a:ext uri="{FF2B5EF4-FFF2-40B4-BE49-F238E27FC236}">
                <a16:creationId xmlns:a16="http://schemas.microsoft.com/office/drawing/2014/main" id="{41D01388-1634-F419-7062-D645277DF834}"/>
              </a:ext>
            </a:extLst>
          </p:cNvPr>
          <p:cNvPicPr>
            <a:picLocks noChangeAspect="1"/>
          </p:cNvPicPr>
          <p:nvPr/>
        </p:nvPicPr>
        <p:blipFill>
          <a:blip r:embed="rId3"/>
          <a:stretch>
            <a:fillRect/>
          </a:stretch>
        </p:blipFill>
        <p:spPr>
          <a:xfrm>
            <a:off x="2723125" y="235756"/>
            <a:ext cx="6745751" cy="6003382"/>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0F5BDB4-21DE-33C4-592F-23EF832FA184}"/>
              </a:ext>
            </a:extLst>
          </p:cNvPr>
          <p:cNvSpPr txBox="1"/>
          <p:nvPr/>
        </p:nvSpPr>
        <p:spPr>
          <a:xfrm>
            <a:off x="51361" y="6543096"/>
            <a:ext cx="775303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t>© All images are copyrighted. For further information, please refer to </a:t>
            </a:r>
            <a:r>
              <a:rPr lang="en-US" sz="1000" i="1" u="sng">
                <a:solidFill>
                  <a:srgbClr val="467886"/>
                </a:solidFill>
                <a:cs typeface="Segoe UI"/>
                <a:hlinkClick r:id="rId4"/>
              </a:rPr>
              <a:t>enquiries@sciencelearn.org.nz</a:t>
            </a:r>
            <a:endParaRPr lang="en-GB"/>
          </a:p>
        </p:txBody>
      </p:sp>
      <p:sp>
        <p:nvSpPr>
          <p:cNvPr id="12" name="TextBox 11">
            <a:extLst>
              <a:ext uri="{FF2B5EF4-FFF2-40B4-BE49-F238E27FC236}">
                <a16:creationId xmlns:a16="http://schemas.microsoft.com/office/drawing/2014/main" id="{A4B115A8-2FB0-CDDA-0A2B-026A0F2C81D4}"/>
              </a:ext>
            </a:extLst>
          </p:cNvPr>
          <p:cNvSpPr txBox="1"/>
          <p:nvPr/>
        </p:nvSpPr>
        <p:spPr>
          <a:xfrm>
            <a:off x="8244400" y="6284427"/>
            <a:ext cx="122531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Verdana"/>
                <a:ea typeface="Verdana"/>
              </a:rPr>
              <a:t>© </a:t>
            </a:r>
            <a:r>
              <a:rPr lang="en-GB" sz="1000">
                <a:solidFill>
                  <a:srgbClr val="467886"/>
                </a:solidFill>
                <a:latin typeface="Verdana"/>
                <a:ea typeface="Verdana"/>
                <a:hlinkClick r:id="rId5">
                  <a:extLst>
                    <a:ext uri="{A12FA001-AC4F-418D-AE19-62706E023703}">
                      <ahyp:hlinkClr xmlns:ahyp="http://schemas.microsoft.com/office/drawing/2018/hyperlinkcolor" val="tx"/>
                    </a:ext>
                  </a:extLst>
                </a:hlinkClick>
              </a:rPr>
              <a:t>News.com.au</a:t>
            </a:r>
            <a:endParaRPr lang="en-US" sz="1000">
              <a:latin typeface="Verdana"/>
              <a:ea typeface="Verdana"/>
            </a:endParaRPr>
          </a:p>
        </p:txBody>
      </p:sp>
    </p:spTree>
    <p:extLst>
      <p:ext uri="{BB962C8B-B14F-4D97-AF65-F5344CB8AC3E}">
        <p14:creationId xmlns:p14="http://schemas.microsoft.com/office/powerpoint/2010/main" val="1846612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61B09-D109-A17C-4061-501B057CAE47}"/>
              </a:ext>
            </a:extLst>
          </p:cNvPr>
          <p:cNvSpPr>
            <a:spLocks noGrp="1"/>
          </p:cNvSpPr>
          <p:nvPr>
            <p:ph type="title"/>
          </p:nvPr>
        </p:nvSpPr>
        <p:spPr>
          <a:xfrm>
            <a:off x="838200" y="365125"/>
            <a:ext cx="10515600" cy="614934"/>
          </a:xfrm>
        </p:spPr>
        <p:txBody>
          <a:bodyPr>
            <a:normAutofit fontScale="90000"/>
          </a:bodyPr>
          <a:lstStyle/>
          <a:p>
            <a:pPr algn="ctr"/>
            <a:r>
              <a:rPr lang="en-GB"/>
              <a:t>Colossal Biosciences</a:t>
            </a:r>
            <a:endParaRPr lang="en-US"/>
          </a:p>
        </p:txBody>
      </p:sp>
      <p:pic>
        <p:nvPicPr>
          <p:cNvPr id="4" name="Picture 3" descr="A person with a beard&#10;&#10;AI-generated content may be incorrect.">
            <a:extLst>
              <a:ext uri="{FF2B5EF4-FFF2-40B4-BE49-F238E27FC236}">
                <a16:creationId xmlns:a16="http://schemas.microsoft.com/office/drawing/2014/main" id="{863B9457-F894-E8DE-B875-013A3A469DA4}"/>
              </a:ext>
            </a:extLst>
          </p:cNvPr>
          <p:cNvPicPr>
            <a:picLocks noChangeAspect="1"/>
          </p:cNvPicPr>
          <p:nvPr/>
        </p:nvPicPr>
        <p:blipFill>
          <a:blip r:embed="rId2"/>
          <a:srcRect t="3130" b="2294"/>
          <a:stretch>
            <a:fillRect/>
          </a:stretch>
        </p:blipFill>
        <p:spPr>
          <a:xfrm>
            <a:off x="6269225" y="1177896"/>
            <a:ext cx="3630505" cy="4461310"/>
          </a:xfrm>
          <a:prstGeom prst="rect">
            <a:avLst/>
          </a:prstGeom>
          <a:effectLst>
            <a:outerShdw blurRad="50800" dist="38100" dir="2700000">
              <a:srgbClr val="000000">
                <a:alpha val="40000"/>
              </a:srgbClr>
            </a:outerShdw>
          </a:effectLst>
        </p:spPr>
      </p:pic>
      <p:pic>
        <p:nvPicPr>
          <p:cNvPr id="5" name="Picture 4" descr="A person sitting in a chair with his hands raised&#10;&#10;AI-generated content may be incorrect.">
            <a:extLst>
              <a:ext uri="{FF2B5EF4-FFF2-40B4-BE49-F238E27FC236}">
                <a16:creationId xmlns:a16="http://schemas.microsoft.com/office/drawing/2014/main" id="{9EDD43BE-2D6E-C070-B0F4-84B3F20DC450}"/>
              </a:ext>
            </a:extLst>
          </p:cNvPr>
          <p:cNvPicPr>
            <a:picLocks noChangeAspect="1"/>
          </p:cNvPicPr>
          <p:nvPr/>
        </p:nvPicPr>
        <p:blipFill>
          <a:blip r:embed="rId3"/>
          <a:srcRect l="25850" r="14166" b="-18"/>
          <a:stretch>
            <a:fillRect/>
          </a:stretch>
        </p:blipFill>
        <p:spPr>
          <a:xfrm>
            <a:off x="1640204" y="1297583"/>
            <a:ext cx="3994292" cy="4446576"/>
          </a:xfrm>
          <a:prstGeom prst="rect">
            <a:avLst/>
          </a:prstGeom>
          <a:effectLst>
            <a:outerShdw blurRad="50800" dist="38100" dir="2700000">
              <a:srgbClr val="000000">
                <a:alpha val="40000"/>
              </a:srgbClr>
            </a:outerShdw>
          </a:effectLst>
        </p:spPr>
      </p:pic>
      <p:sp>
        <p:nvSpPr>
          <p:cNvPr id="8" name="TextBox 7">
            <a:extLst>
              <a:ext uri="{FF2B5EF4-FFF2-40B4-BE49-F238E27FC236}">
                <a16:creationId xmlns:a16="http://schemas.microsoft.com/office/drawing/2014/main" id="{9828D309-A67D-1B79-A5B0-45D05CF78E1D}"/>
              </a:ext>
            </a:extLst>
          </p:cNvPr>
          <p:cNvSpPr txBox="1"/>
          <p:nvPr/>
        </p:nvSpPr>
        <p:spPr>
          <a:xfrm>
            <a:off x="126715" y="6513816"/>
            <a:ext cx="713540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t>© All images are copyrighted. For further information, please refer to </a:t>
            </a:r>
            <a:r>
              <a:rPr lang="en-US" sz="1000" i="1" u="sng">
                <a:solidFill>
                  <a:srgbClr val="467886"/>
                </a:solidFill>
                <a:cs typeface="Segoe UI"/>
                <a:hlinkClick r:id="rId4"/>
              </a:rPr>
              <a:t>enquiries@sciencelearn.org.nz</a:t>
            </a:r>
            <a:endParaRPr lang="en-GB"/>
          </a:p>
        </p:txBody>
      </p:sp>
      <p:sp>
        <p:nvSpPr>
          <p:cNvPr id="9" name="TextBox 8">
            <a:extLst>
              <a:ext uri="{FF2B5EF4-FFF2-40B4-BE49-F238E27FC236}">
                <a16:creationId xmlns:a16="http://schemas.microsoft.com/office/drawing/2014/main" id="{E8289B57-FC77-28AB-6E4C-BFE499E59DC9}"/>
              </a:ext>
            </a:extLst>
          </p:cNvPr>
          <p:cNvSpPr txBox="1"/>
          <p:nvPr/>
        </p:nvSpPr>
        <p:spPr>
          <a:xfrm rot="-5400000">
            <a:off x="484807" y="4589092"/>
            <a:ext cx="20711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Verdana"/>
                <a:ea typeface="Verdana"/>
              </a:rPr>
              <a:t>© </a:t>
            </a:r>
            <a:r>
              <a:rPr lang="en-US" sz="1000">
                <a:latin typeface="Verdana"/>
                <a:ea typeface="+mn-lt"/>
                <a:cs typeface="+mn-lt"/>
              </a:rPr>
              <a:t>Duk3L</a:t>
            </a:r>
            <a:r>
              <a:rPr lang="en-US" sz="1000">
                <a:solidFill>
                  <a:srgbClr val="000000"/>
                </a:solidFill>
                <a:latin typeface="Verdana"/>
                <a:ea typeface="Verdana"/>
                <a:cs typeface="Segoe UI"/>
              </a:rPr>
              <a:t>1xon, </a:t>
            </a:r>
            <a:r>
              <a:rPr lang="en-US" sz="1000">
                <a:solidFill>
                  <a:srgbClr val="000000"/>
                </a:solidFill>
                <a:latin typeface="Verdana"/>
                <a:ea typeface="Verdana"/>
                <a:cs typeface="Segoe UI"/>
                <a:hlinkClick r:id="rId5"/>
              </a:rPr>
              <a:t>CC BY-SA 4.0</a:t>
            </a:r>
            <a:endParaRPr lang="en-US" sz="1000" u="sng">
              <a:solidFill>
                <a:srgbClr val="467886"/>
              </a:solidFill>
              <a:latin typeface="Verdana"/>
              <a:ea typeface="Verdana"/>
              <a:cs typeface="Segoe UI"/>
            </a:endParaRPr>
          </a:p>
        </p:txBody>
      </p:sp>
      <p:sp>
        <p:nvSpPr>
          <p:cNvPr id="10" name="TextBox 9">
            <a:extLst>
              <a:ext uri="{FF2B5EF4-FFF2-40B4-BE49-F238E27FC236}">
                <a16:creationId xmlns:a16="http://schemas.microsoft.com/office/drawing/2014/main" id="{2A35F388-DAE5-ED2A-BC5A-94D2B5066E63}"/>
              </a:ext>
            </a:extLst>
          </p:cNvPr>
          <p:cNvSpPr txBox="1"/>
          <p:nvPr/>
        </p:nvSpPr>
        <p:spPr>
          <a:xfrm rot="-5400000">
            <a:off x="4719625" y="4094098"/>
            <a:ext cx="2845941" cy="2505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Verdana"/>
                <a:ea typeface="Verdana"/>
              </a:rPr>
              <a:t>©</a:t>
            </a:r>
            <a:r>
              <a:rPr lang="en-US" sz="1000">
                <a:latin typeface="Aptos"/>
                <a:ea typeface="Verdana"/>
              </a:rPr>
              <a:t> </a:t>
            </a:r>
            <a:r>
              <a:rPr lang="en-US" sz="1000">
                <a:solidFill>
                  <a:srgbClr val="000000"/>
                </a:solidFill>
                <a:latin typeface="Aptos"/>
                <a:ea typeface="Verdana"/>
                <a:cs typeface="Segoe UI"/>
              </a:rPr>
              <a:t>C</a:t>
            </a:r>
            <a:r>
              <a:rPr lang="en-US" sz="1000">
                <a:solidFill>
                  <a:srgbClr val="000000"/>
                </a:solidFill>
                <a:latin typeface="Verdana"/>
                <a:ea typeface="Verdana"/>
                <a:cs typeface="Segoe UI"/>
              </a:rPr>
              <a:t>hristopher Michel, </a:t>
            </a:r>
            <a:r>
              <a:rPr lang="en-US" sz="1000">
                <a:solidFill>
                  <a:srgbClr val="000000"/>
                </a:solidFill>
                <a:latin typeface="Verdana"/>
                <a:ea typeface="Verdana"/>
                <a:cs typeface="Segoe UI"/>
                <a:hlinkClick r:id="rId5"/>
              </a:rPr>
              <a:t>CC BY-SA 4.0</a:t>
            </a:r>
            <a:endParaRPr lang="en-US" sz="1000" u="sng">
              <a:solidFill>
                <a:srgbClr val="467886"/>
              </a:solidFill>
              <a:latin typeface="Verdana"/>
              <a:ea typeface="Verdana"/>
              <a:cs typeface="Segoe UI"/>
            </a:endParaRPr>
          </a:p>
        </p:txBody>
      </p:sp>
      <p:sp>
        <p:nvSpPr>
          <p:cNvPr id="11" name="TextBox 10">
            <a:extLst>
              <a:ext uri="{FF2B5EF4-FFF2-40B4-BE49-F238E27FC236}">
                <a16:creationId xmlns:a16="http://schemas.microsoft.com/office/drawing/2014/main" id="{D2AE21FC-C6EA-833F-5825-0283A095808A}"/>
              </a:ext>
            </a:extLst>
          </p:cNvPr>
          <p:cNvSpPr txBox="1"/>
          <p:nvPr/>
        </p:nvSpPr>
        <p:spPr>
          <a:xfrm>
            <a:off x="4036607" y="5747372"/>
            <a:ext cx="41162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latin typeface="Verdana"/>
                <a:ea typeface="+mn-lt"/>
                <a:cs typeface="+mn-lt"/>
                <a:hlinkClick r:id="rId6"/>
              </a:rPr>
              <a:t>https://colossal.com/</a:t>
            </a:r>
            <a:r>
              <a:rPr lang="en-GB" b="1">
                <a:latin typeface="Verdana"/>
                <a:ea typeface="+mn-lt"/>
                <a:cs typeface="+mn-lt"/>
              </a:rPr>
              <a:t> </a:t>
            </a:r>
            <a:endParaRPr lang="en-US" b="1">
              <a:latin typeface="Verdana"/>
              <a:ea typeface="Verdana"/>
            </a:endParaRPr>
          </a:p>
        </p:txBody>
      </p:sp>
    </p:spTree>
    <p:extLst>
      <p:ext uri="{BB962C8B-B14F-4D97-AF65-F5344CB8AC3E}">
        <p14:creationId xmlns:p14="http://schemas.microsoft.com/office/powerpoint/2010/main" val="15988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6B0C3-DE71-E941-3964-20DB4C86BFC0}"/>
              </a:ext>
            </a:extLst>
          </p:cNvPr>
          <p:cNvSpPr>
            <a:spLocks noGrp="1"/>
          </p:cNvSpPr>
          <p:nvPr>
            <p:ph type="title"/>
          </p:nvPr>
        </p:nvSpPr>
        <p:spPr>
          <a:xfrm>
            <a:off x="-1934980" y="241051"/>
            <a:ext cx="10515600" cy="1325563"/>
          </a:xfrm>
        </p:spPr>
        <p:txBody>
          <a:bodyPr/>
          <a:lstStyle/>
          <a:p>
            <a:pPr algn="ctr"/>
            <a:r>
              <a:rPr lang="en-GB"/>
              <a:t>De-extinction candidates…</a:t>
            </a:r>
          </a:p>
        </p:txBody>
      </p:sp>
      <p:pic>
        <p:nvPicPr>
          <p:cNvPr id="10" name="Picture 10" descr="Moa | Te Ara Encyclopedia of New Zealand">
            <a:extLst>
              <a:ext uri="{FF2B5EF4-FFF2-40B4-BE49-F238E27FC236}">
                <a16:creationId xmlns:a16="http://schemas.microsoft.com/office/drawing/2014/main" id="{9C6D2179-3042-C647-F066-00518288109C}"/>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6132" r="11070"/>
          <a:stretch>
            <a:fillRect/>
          </a:stretch>
        </p:blipFill>
        <p:spPr bwMode="auto">
          <a:xfrm>
            <a:off x="4137601" y="1252539"/>
            <a:ext cx="3072984" cy="4351337"/>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0C4FCFE-FB42-E64A-D5BB-A5ACCA2B9F67}"/>
              </a:ext>
            </a:extLst>
          </p:cNvPr>
          <p:cNvSpPr txBox="1"/>
          <p:nvPr/>
        </p:nvSpPr>
        <p:spPr>
          <a:xfrm>
            <a:off x="4140985" y="5605138"/>
            <a:ext cx="307495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800">
                <a:latin typeface="Verdana"/>
                <a:ea typeface="+mn-lt"/>
                <a:cs typeface="+mn-lt"/>
                <a:hlinkClick r:id="rId3"/>
              </a:rPr>
              <a:t>Heavy-footed Moa. Pachyornis elephantopus. From the series: Extinct Birds of New Zealand.</a:t>
            </a:r>
            <a:r>
              <a:rPr lang="en-GB" sz="800">
                <a:solidFill>
                  <a:srgbClr val="333333"/>
                </a:solidFill>
                <a:latin typeface="Verdana"/>
                <a:ea typeface="+mn-lt"/>
                <a:cs typeface="+mn-lt"/>
              </a:rPr>
              <a:t>, 2005, Masterton, by Paul Martinson. Purchased 2006. </a:t>
            </a:r>
            <a:endParaRPr lang="en-US" sz="800">
              <a:solidFill>
                <a:srgbClr val="000000"/>
              </a:solidFill>
              <a:latin typeface="Verdana"/>
              <a:ea typeface="Verdana"/>
              <a:cs typeface="+mn-lt"/>
            </a:endParaRPr>
          </a:p>
          <a:p>
            <a:r>
              <a:rPr lang="en-GB" sz="800">
                <a:solidFill>
                  <a:srgbClr val="333333"/>
                </a:solidFill>
                <a:latin typeface="Verdana"/>
                <a:ea typeface="+mn-lt"/>
                <a:cs typeface="+mn-lt"/>
              </a:rPr>
              <a:t>© </a:t>
            </a:r>
            <a:r>
              <a:rPr lang="en-GB" sz="800" err="1">
                <a:solidFill>
                  <a:srgbClr val="333333"/>
                </a:solidFill>
                <a:latin typeface="Verdana"/>
                <a:ea typeface="+mn-lt"/>
                <a:cs typeface="+mn-lt"/>
              </a:rPr>
              <a:t>Te</a:t>
            </a:r>
            <a:r>
              <a:rPr lang="en-GB" sz="800">
                <a:solidFill>
                  <a:srgbClr val="333333"/>
                </a:solidFill>
                <a:latin typeface="Verdana"/>
                <a:ea typeface="+mn-lt"/>
                <a:cs typeface="+mn-lt"/>
              </a:rPr>
              <a:t> Papa. </a:t>
            </a:r>
            <a:r>
              <a:rPr lang="en-GB" sz="800">
                <a:latin typeface="Verdana"/>
                <a:ea typeface="+mn-lt"/>
                <a:cs typeface="+mn-lt"/>
                <a:hlinkClick r:id="rId4"/>
              </a:rPr>
              <a:t>CC BY-NC-ND 4.0</a:t>
            </a:r>
            <a:r>
              <a:rPr lang="en-GB" sz="800">
                <a:solidFill>
                  <a:srgbClr val="333333"/>
                </a:solidFill>
                <a:latin typeface="Verdana"/>
                <a:ea typeface="+mn-lt"/>
                <a:cs typeface="+mn-lt"/>
              </a:rPr>
              <a:t>. </a:t>
            </a:r>
            <a:r>
              <a:rPr lang="en-GB" sz="800" err="1">
                <a:solidFill>
                  <a:srgbClr val="333333"/>
                </a:solidFill>
                <a:latin typeface="Verdana"/>
                <a:ea typeface="+mn-lt"/>
                <a:cs typeface="+mn-lt"/>
              </a:rPr>
              <a:t>Te</a:t>
            </a:r>
            <a:r>
              <a:rPr lang="en-GB" sz="800">
                <a:solidFill>
                  <a:srgbClr val="333333"/>
                </a:solidFill>
                <a:latin typeface="Verdana"/>
                <a:ea typeface="+mn-lt"/>
                <a:cs typeface="+mn-lt"/>
              </a:rPr>
              <a:t> Papa (2006-0010-1/20)</a:t>
            </a:r>
            <a:endParaRPr lang="en-US" sz="800">
              <a:latin typeface="Verdana"/>
              <a:ea typeface="Verdana"/>
            </a:endParaRPr>
          </a:p>
        </p:txBody>
      </p:sp>
      <p:sp>
        <p:nvSpPr>
          <p:cNvPr id="4" name="TextBox 3">
            <a:extLst>
              <a:ext uri="{FF2B5EF4-FFF2-40B4-BE49-F238E27FC236}">
                <a16:creationId xmlns:a16="http://schemas.microsoft.com/office/drawing/2014/main" id="{667C2445-28C5-1CB3-A6A1-60FC3B8E8746}"/>
              </a:ext>
            </a:extLst>
          </p:cNvPr>
          <p:cNvSpPr txBox="1"/>
          <p:nvPr/>
        </p:nvSpPr>
        <p:spPr>
          <a:xfrm>
            <a:off x="95250" y="6564630"/>
            <a:ext cx="747522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latin typeface="Verdana"/>
              </a:rPr>
              <a:t>All images are copyrighted. For further information, please refer to </a:t>
            </a:r>
            <a:r>
              <a:rPr lang="en-US" sz="1000" i="1" u="sng">
                <a:solidFill>
                  <a:srgbClr val="467886"/>
                </a:solidFill>
                <a:latin typeface="Verdana"/>
                <a:cs typeface="Segoe UI"/>
                <a:hlinkClick r:id="rId5"/>
              </a:rPr>
              <a:t>enquiries@sciencelearn.org.nz</a:t>
            </a:r>
            <a:endParaRPr lang="en-GB"/>
          </a:p>
        </p:txBody>
      </p:sp>
      <p:pic>
        <p:nvPicPr>
          <p:cNvPr id="8" name="Content Placeholder 7" descr="A mammoth with tusks on its tusks&#10;&#10;AI-generated content may be incorrect.">
            <a:extLst>
              <a:ext uri="{FF2B5EF4-FFF2-40B4-BE49-F238E27FC236}">
                <a16:creationId xmlns:a16="http://schemas.microsoft.com/office/drawing/2014/main" id="{90ECD581-99DF-CDFC-7FB5-4C559E8B54D9}"/>
              </a:ext>
            </a:extLst>
          </p:cNvPr>
          <p:cNvPicPr>
            <a:picLocks noGrp="1" noChangeAspect="1"/>
          </p:cNvPicPr>
          <p:nvPr>
            <p:ph sz="half" idx="1"/>
          </p:nvPr>
        </p:nvPicPr>
        <p:blipFill>
          <a:blip r:embed="rId6"/>
          <a:srcRect l="18960" r="10480"/>
          <a:stretch>
            <a:fillRect/>
          </a:stretch>
        </p:blipFill>
        <p:spPr>
          <a:xfrm>
            <a:off x="221751" y="1798577"/>
            <a:ext cx="3773942" cy="3455075"/>
          </a:xfrm>
          <a:prstGeom prst="rect">
            <a:avLst/>
          </a:prstGeom>
          <a:effectLst>
            <a:outerShdw blurRad="50800" dist="38100" dir="2700000">
              <a:srgbClr val="000000">
                <a:alpha val="40000"/>
              </a:srgbClr>
            </a:outerShdw>
          </a:effectLst>
        </p:spPr>
      </p:pic>
      <p:sp>
        <p:nvSpPr>
          <p:cNvPr id="9" name="TextBox 8">
            <a:extLst>
              <a:ext uri="{FF2B5EF4-FFF2-40B4-BE49-F238E27FC236}">
                <a16:creationId xmlns:a16="http://schemas.microsoft.com/office/drawing/2014/main" id="{B7A196B6-4668-ACA4-2D73-A8D7B62143BD}"/>
              </a:ext>
            </a:extLst>
          </p:cNvPr>
          <p:cNvSpPr txBox="1"/>
          <p:nvPr/>
        </p:nvSpPr>
        <p:spPr>
          <a:xfrm>
            <a:off x="2234910" y="5251545"/>
            <a:ext cx="17637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900">
                <a:latin typeface="Verdana"/>
                <a:ea typeface="Verdana"/>
              </a:rPr>
              <a:t>© </a:t>
            </a:r>
            <a:r>
              <a:rPr lang="en-GB" sz="900">
                <a:latin typeface="Verdana"/>
                <a:ea typeface="Verdana"/>
                <a:cs typeface="+mn-lt"/>
              </a:rPr>
              <a:t>Thomas Quine, CC BY 2.0</a:t>
            </a:r>
            <a:endParaRPr lang="en-GB" sz="900">
              <a:latin typeface="Verdana"/>
              <a:ea typeface="Verdana"/>
            </a:endParaRPr>
          </a:p>
        </p:txBody>
      </p:sp>
      <p:pic>
        <p:nvPicPr>
          <p:cNvPr id="5" name="Picture 4" descr="A bird statue on a stand&#10;&#10;AI-generated content may be incorrect.">
            <a:extLst>
              <a:ext uri="{FF2B5EF4-FFF2-40B4-BE49-F238E27FC236}">
                <a16:creationId xmlns:a16="http://schemas.microsoft.com/office/drawing/2014/main" id="{FA96A290-32AA-8801-EE6E-26CF7F02918F}"/>
              </a:ext>
            </a:extLst>
          </p:cNvPr>
          <p:cNvPicPr>
            <a:picLocks noChangeAspect="1"/>
          </p:cNvPicPr>
          <p:nvPr/>
        </p:nvPicPr>
        <p:blipFill>
          <a:blip r:embed="rId7"/>
          <a:stretch>
            <a:fillRect/>
          </a:stretch>
        </p:blipFill>
        <p:spPr>
          <a:xfrm>
            <a:off x="8220246" y="135266"/>
            <a:ext cx="2158621" cy="2236404"/>
          </a:xfrm>
          <a:prstGeom prst="rect">
            <a:avLst/>
          </a:prstGeom>
          <a:effectLst>
            <a:outerShdw blurRad="50800" dist="38100" dir="2700000">
              <a:srgbClr val="000000">
                <a:alpha val="40000"/>
              </a:srgbClr>
            </a:outerShdw>
          </a:effectLst>
        </p:spPr>
      </p:pic>
      <p:sp>
        <p:nvSpPr>
          <p:cNvPr id="6" name="TextBox 5">
            <a:extLst>
              <a:ext uri="{FF2B5EF4-FFF2-40B4-BE49-F238E27FC236}">
                <a16:creationId xmlns:a16="http://schemas.microsoft.com/office/drawing/2014/main" id="{860898A3-A834-7CB0-EBBD-D5FB55DE8A48}"/>
              </a:ext>
            </a:extLst>
          </p:cNvPr>
          <p:cNvSpPr txBox="1"/>
          <p:nvPr/>
        </p:nvSpPr>
        <p:spPr>
          <a:xfrm rot="-5400000">
            <a:off x="9331338" y="1109316"/>
            <a:ext cx="22785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Verdana"/>
                <a:ea typeface="Verdana"/>
              </a:rPr>
              <a:t>© Ballista, </a:t>
            </a:r>
            <a:r>
              <a:rPr lang="en-GB" sz="1000">
                <a:latin typeface="Verdana"/>
                <a:ea typeface="Verdana"/>
                <a:hlinkClick r:id="rId8"/>
              </a:rPr>
              <a:t>CC BY-SA 3.0</a:t>
            </a:r>
            <a:endParaRPr lang="en-GB" sz="1000">
              <a:latin typeface="Verdana"/>
              <a:ea typeface="Verdana"/>
            </a:endParaRPr>
          </a:p>
        </p:txBody>
      </p:sp>
      <p:sp>
        <p:nvSpPr>
          <p:cNvPr id="12" name="TextBox 11">
            <a:extLst>
              <a:ext uri="{FF2B5EF4-FFF2-40B4-BE49-F238E27FC236}">
                <a16:creationId xmlns:a16="http://schemas.microsoft.com/office/drawing/2014/main" id="{0C24AB8A-00D7-CB91-10CE-D7E7ABCDB78D}"/>
              </a:ext>
            </a:extLst>
          </p:cNvPr>
          <p:cNvSpPr txBox="1"/>
          <p:nvPr/>
        </p:nvSpPr>
        <p:spPr>
          <a:xfrm rot="16200000">
            <a:off x="9960536" y="3151328"/>
            <a:ext cx="1900717"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Segoe UI"/>
                <a:cs typeface="Segoe UI"/>
              </a:rPr>
              <a:t>Illustration for National Park Service (USA) by Benji </a:t>
            </a:r>
            <a:r>
              <a:rPr lang="en-GB" sz="1000" err="1">
                <a:latin typeface="Segoe UI"/>
                <a:cs typeface="Segoe UI"/>
              </a:rPr>
              <a:t>Paysnoe</a:t>
            </a:r>
            <a:endParaRPr lang="en-US" err="1"/>
          </a:p>
        </p:txBody>
      </p:sp>
      <p:sp>
        <p:nvSpPr>
          <p:cNvPr id="13" name="TextBox 12">
            <a:extLst>
              <a:ext uri="{FF2B5EF4-FFF2-40B4-BE49-F238E27FC236}">
                <a16:creationId xmlns:a16="http://schemas.microsoft.com/office/drawing/2014/main" id="{E13BFC5A-0CE1-E135-A6AE-CBB64FCB0113}"/>
              </a:ext>
            </a:extLst>
          </p:cNvPr>
          <p:cNvSpPr txBox="1"/>
          <p:nvPr/>
        </p:nvSpPr>
        <p:spPr>
          <a:xfrm>
            <a:off x="7694696" y="6310447"/>
            <a:ext cx="385329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900">
                <a:latin typeface="Verdana"/>
                <a:cs typeface="Segoe UI"/>
              </a:rPr>
              <a:t>Courtesy of the National Film and Sound Archive, Australia. From </a:t>
            </a:r>
            <a:r>
              <a:rPr lang="en-GB" sz="900">
                <a:latin typeface="Verdana"/>
                <a:cs typeface="Segoe UI"/>
                <a:hlinkClick r:id="rId9"/>
              </a:rPr>
              <a:t>Colourised footage of last Tasmanian tiger</a:t>
            </a:r>
            <a:endParaRPr lang="en-GB"/>
          </a:p>
          <a:p>
            <a:pPr algn="ctr"/>
            <a:endParaRPr lang="en-GB"/>
          </a:p>
        </p:txBody>
      </p:sp>
      <p:pic>
        <p:nvPicPr>
          <p:cNvPr id="11" name="Picture 10" descr="A cat walking on concrete&#10;&#10;AI-generated content may be incorrect.">
            <a:extLst>
              <a:ext uri="{FF2B5EF4-FFF2-40B4-BE49-F238E27FC236}">
                <a16:creationId xmlns:a16="http://schemas.microsoft.com/office/drawing/2014/main" id="{A4E068E2-4F2C-725E-FEBD-526223BA1ECC}"/>
              </a:ext>
            </a:extLst>
          </p:cNvPr>
          <p:cNvPicPr>
            <a:picLocks noChangeAspect="1"/>
          </p:cNvPicPr>
          <p:nvPr/>
        </p:nvPicPr>
        <p:blipFill>
          <a:blip r:embed="rId10"/>
          <a:srcRect r="8061"/>
          <a:stretch>
            <a:fillRect/>
          </a:stretch>
        </p:blipFill>
        <p:spPr>
          <a:xfrm>
            <a:off x="7696726" y="4472956"/>
            <a:ext cx="3493259" cy="1840058"/>
          </a:xfrm>
          <a:prstGeom prst="rect">
            <a:avLst/>
          </a:prstGeom>
        </p:spPr>
      </p:pic>
      <p:pic>
        <p:nvPicPr>
          <p:cNvPr id="17" name="Picture 16" descr="A wolf with black legs&#10;&#10;AI-generated content may be incorrect.">
            <a:extLst>
              <a:ext uri="{FF2B5EF4-FFF2-40B4-BE49-F238E27FC236}">
                <a16:creationId xmlns:a16="http://schemas.microsoft.com/office/drawing/2014/main" id="{08680DB3-6439-BD05-3C52-3611ED39A570}"/>
              </a:ext>
            </a:extLst>
          </p:cNvPr>
          <p:cNvPicPr>
            <a:picLocks noChangeAspect="1"/>
          </p:cNvPicPr>
          <p:nvPr/>
        </p:nvPicPr>
        <p:blipFill>
          <a:blip r:embed="rId11"/>
          <a:stretch>
            <a:fillRect/>
          </a:stretch>
        </p:blipFill>
        <p:spPr>
          <a:xfrm>
            <a:off x="7449711" y="2614613"/>
            <a:ext cx="3143250" cy="1628775"/>
          </a:xfrm>
          <a:prstGeom prst="rect">
            <a:avLst/>
          </a:prstGeom>
        </p:spPr>
      </p:pic>
    </p:spTree>
    <p:extLst>
      <p:ext uri="{BB962C8B-B14F-4D97-AF65-F5344CB8AC3E}">
        <p14:creationId xmlns:p14="http://schemas.microsoft.com/office/powerpoint/2010/main" val="604170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BEF0E-0F11-A396-053B-5CC9D813232E}"/>
              </a:ext>
            </a:extLst>
          </p:cNvPr>
          <p:cNvSpPr>
            <a:spLocks noGrp="1"/>
          </p:cNvSpPr>
          <p:nvPr>
            <p:ph type="title"/>
          </p:nvPr>
        </p:nvSpPr>
        <p:spPr>
          <a:xfrm>
            <a:off x="838200" y="14096"/>
            <a:ext cx="10515600" cy="1325563"/>
          </a:xfrm>
        </p:spPr>
        <p:txBody>
          <a:bodyPr/>
          <a:lstStyle/>
          <a:p>
            <a:pPr algn="ctr"/>
            <a:r>
              <a:rPr lang="en-GB"/>
              <a:t>Cloning Dolly the sheep</a:t>
            </a:r>
          </a:p>
        </p:txBody>
      </p:sp>
      <p:sp>
        <p:nvSpPr>
          <p:cNvPr id="3" name="TextBox 2">
            <a:extLst>
              <a:ext uri="{FF2B5EF4-FFF2-40B4-BE49-F238E27FC236}">
                <a16:creationId xmlns:a16="http://schemas.microsoft.com/office/drawing/2014/main" id="{FEBF6F71-E6C0-E4D1-52FF-959E2676B757}"/>
              </a:ext>
            </a:extLst>
          </p:cNvPr>
          <p:cNvSpPr txBox="1"/>
          <p:nvPr/>
        </p:nvSpPr>
        <p:spPr>
          <a:xfrm>
            <a:off x="0" y="6610350"/>
            <a:ext cx="741045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latin typeface="Verdana"/>
              </a:rPr>
              <a:t>All images are copyrighted. For further information, please refer to </a:t>
            </a:r>
            <a:r>
              <a:rPr lang="en-US" sz="1000" i="1" u="sng">
                <a:solidFill>
                  <a:srgbClr val="467886"/>
                </a:solidFill>
                <a:latin typeface="Verdana"/>
                <a:cs typeface="Segoe UI"/>
                <a:hlinkClick r:id="rId2"/>
              </a:rPr>
              <a:t>enquiries@sciencelearn.org.nz</a:t>
            </a:r>
            <a:endParaRPr lang="en-GB"/>
          </a:p>
        </p:txBody>
      </p:sp>
      <p:pic>
        <p:nvPicPr>
          <p:cNvPr id="7" name="Content Placeholder 6" descr="A person in a suit feeding a sheep&#10;&#10;AI-generated content may be incorrect.">
            <a:extLst>
              <a:ext uri="{FF2B5EF4-FFF2-40B4-BE49-F238E27FC236}">
                <a16:creationId xmlns:a16="http://schemas.microsoft.com/office/drawing/2014/main" id="{4C5DB6DD-FC87-3C97-35D1-A1C9C09B2374}"/>
              </a:ext>
            </a:extLst>
          </p:cNvPr>
          <p:cNvPicPr>
            <a:picLocks noGrp="1" noChangeAspect="1"/>
          </p:cNvPicPr>
          <p:nvPr>
            <p:ph idx="1"/>
          </p:nvPr>
        </p:nvPicPr>
        <p:blipFill>
          <a:blip r:embed="rId3"/>
          <a:stretch>
            <a:fillRect/>
          </a:stretch>
        </p:blipFill>
        <p:spPr>
          <a:xfrm>
            <a:off x="2384474" y="1041650"/>
            <a:ext cx="7423051" cy="5180664"/>
          </a:xfrm>
          <a:prstGeom prst="rect">
            <a:avLst/>
          </a:prstGeom>
          <a:effectLst>
            <a:outerShdw blurRad="50800" dist="38100" dir="2700000">
              <a:srgbClr val="000000">
                <a:alpha val="40000"/>
              </a:srgbClr>
            </a:outerShdw>
          </a:effectLst>
        </p:spPr>
      </p:pic>
      <p:sp>
        <p:nvSpPr>
          <p:cNvPr id="8" name="TextBox 7">
            <a:extLst>
              <a:ext uri="{FF2B5EF4-FFF2-40B4-BE49-F238E27FC236}">
                <a16:creationId xmlns:a16="http://schemas.microsoft.com/office/drawing/2014/main" id="{0C56CE6C-6FAC-9A59-2687-62702B14B046}"/>
              </a:ext>
            </a:extLst>
          </p:cNvPr>
          <p:cNvSpPr txBox="1"/>
          <p:nvPr/>
        </p:nvSpPr>
        <p:spPr>
          <a:xfrm>
            <a:off x="6336748" y="6224885"/>
            <a:ext cx="374896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latin typeface="Verdana"/>
                <a:ea typeface="Verdana"/>
              </a:rPr>
              <a:t>Photo by </a:t>
            </a:r>
            <a:r>
              <a:rPr lang="en-GB" sz="1000">
                <a:latin typeface="Aptos"/>
                <a:ea typeface="Verdana"/>
              </a:rPr>
              <a:t>Philippe</a:t>
            </a:r>
            <a:r>
              <a:rPr lang="en-GB" sz="1000">
                <a:solidFill>
                  <a:srgbClr val="000000"/>
                </a:solidFill>
                <a:latin typeface="Verdana"/>
                <a:ea typeface="+mn-lt"/>
                <a:cs typeface="+mn-lt"/>
              </a:rPr>
              <a:t> </a:t>
            </a:r>
            <a:r>
              <a:rPr lang="en-GB" sz="1000" err="1">
                <a:solidFill>
                  <a:srgbClr val="000000"/>
                </a:solidFill>
                <a:latin typeface="Verdana"/>
                <a:ea typeface="+mn-lt"/>
                <a:cs typeface="+mn-lt"/>
              </a:rPr>
              <a:t>Plailly</a:t>
            </a:r>
            <a:r>
              <a:rPr lang="en-GB" sz="1000">
                <a:solidFill>
                  <a:srgbClr val="000000"/>
                </a:solidFill>
                <a:latin typeface="Verdana"/>
                <a:ea typeface="+mn-lt"/>
                <a:cs typeface="+mn-lt"/>
              </a:rPr>
              <a:t>, © Science Photo Library</a:t>
            </a:r>
            <a:r>
              <a:rPr lang="en-GB" sz="1000">
                <a:solidFill>
                  <a:srgbClr val="494848"/>
                </a:solidFill>
                <a:latin typeface="Verdana"/>
                <a:ea typeface="+mn-lt"/>
                <a:cs typeface="+mn-lt"/>
              </a:rPr>
              <a:t> </a:t>
            </a:r>
            <a:endParaRPr lang="en-US" sz="1000">
              <a:latin typeface="Verdana"/>
              <a:ea typeface="+mn-lt"/>
              <a:cs typeface="+mn-lt"/>
            </a:endParaRPr>
          </a:p>
          <a:p>
            <a:endParaRPr lang="en-GB">
              <a:solidFill>
                <a:srgbClr val="000000"/>
              </a:solidFill>
              <a:ea typeface="+mn-lt"/>
              <a:cs typeface="+mn-lt"/>
            </a:endParaRPr>
          </a:p>
        </p:txBody>
      </p:sp>
    </p:spTree>
    <p:extLst>
      <p:ext uri="{BB962C8B-B14F-4D97-AF65-F5344CB8AC3E}">
        <p14:creationId xmlns:p14="http://schemas.microsoft.com/office/powerpoint/2010/main" val="30799397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05594-2BE7-233E-737B-5EB270B46A8A}"/>
              </a:ext>
            </a:extLst>
          </p:cNvPr>
          <p:cNvSpPr>
            <a:spLocks noGrp="1"/>
          </p:cNvSpPr>
          <p:nvPr>
            <p:ph type="title"/>
          </p:nvPr>
        </p:nvSpPr>
        <p:spPr>
          <a:xfrm>
            <a:off x="-3687" y="0"/>
            <a:ext cx="12180938" cy="907552"/>
          </a:xfrm>
        </p:spPr>
        <p:txBody>
          <a:bodyPr/>
          <a:lstStyle/>
          <a:p>
            <a:pPr algn="ctr"/>
            <a:r>
              <a:rPr lang="en-GB"/>
              <a:t>Cloning (somatic cell nuclear transfer)</a:t>
            </a:r>
          </a:p>
        </p:txBody>
      </p:sp>
      <p:sp>
        <p:nvSpPr>
          <p:cNvPr id="3" name="TextBox 2">
            <a:extLst>
              <a:ext uri="{FF2B5EF4-FFF2-40B4-BE49-F238E27FC236}">
                <a16:creationId xmlns:a16="http://schemas.microsoft.com/office/drawing/2014/main" id="{B790E146-70B0-8564-87FD-47F496BE124F}"/>
              </a:ext>
            </a:extLst>
          </p:cNvPr>
          <p:cNvSpPr txBox="1"/>
          <p:nvPr/>
        </p:nvSpPr>
        <p:spPr>
          <a:xfrm>
            <a:off x="1976748" y="6006321"/>
            <a:ext cx="8183126" cy="3516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800">
                <a:latin typeface="Verdana"/>
                <a:ea typeface="+mn-lt"/>
                <a:cs typeface="+mn-lt"/>
              </a:rPr>
              <a:t>Diagram adapted from: Armstrong, Lyle &amp; Lako, Majlinda &amp; Dean, Wendy &amp; Stojkovic, Miodrag. (2006). </a:t>
            </a:r>
            <a:r>
              <a:rPr lang="en-GB" sz="800">
                <a:latin typeface="Verdana"/>
                <a:ea typeface="+mn-lt"/>
                <a:cs typeface="+mn-lt"/>
                <a:hlinkClick r:id="rId3"/>
              </a:rPr>
              <a:t>Epigenetic Modification Is Central to Genome Reprogramming in Somatic Cell Nuclear Transfer</a:t>
            </a:r>
            <a:r>
              <a:rPr lang="en-GB" sz="800">
                <a:latin typeface="Verdana"/>
                <a:ea typeface="+mn-lt"/>
                <a:cs typeface="+mn-lt"/>
              </a:rPr>
              <a:t>. Stem cells (Dayton, Ohio). 24. 805-14.10.1634/stemcells.2005-0350. </a:t>
            </a:r>
            <a:endParaRPr lang="en-US" sz="800">
              <a:latin typeface="Verdana"/>
            </a:endParaRPr>
          </a:p>
        </p:txBody>
      </p:sp>
      <p:sp>
        <p:nvSpPr>
          <p:cNvPr id="5" name="TextBox 4">
            <a:extLst>
              <a:ext uri="{FF2B5EF4-FFF2-40B4-BE49-F238E27FC236}">
                <a16:creationId xmlns:a16="http://schemas.microsoft.com/office/drawing/2014/main" id="{9D8FC6A0-05E8-E2C6-104C-5DAB5A3E9AA6}"/>
              </a:ext>
            </a:extLst>
          </p:cNvPr>
          <p:cNvSpPr txBox="1"/>
          <p:nvPr/>
        </p:nvSpPr>
        <p:spPr>
          <a:xfrm>
            <a:off x="169524" y="6530939"/>
            <a:ext cx="694704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latin typeface="Verdana"/>
              </a:rPr>
              <a:t>All images are copyrighted. For further information, please refer to </a:t>
            </a:r>
            <a:r>
              <a:rPr lang="en-US" sz="1000" i="1" u="sng">
                <a:solidFill>
                  <a:srgbClr val="467886"/>
                </a:solidFill>
                <a:latin typeface="Verdana"/>
                <a:cs typeface="Segoe UI"/>
                <a:hlinkClick r:id="rId4"/>
              </a:rPr>
              <a:t>enquiries@sciencelearn.org.nz</a:t>
            </a:r>
            <a:endParaRPr lang="en-GB"/>
          </a:p>
        </p:txBody>
      </p:sp>
      <p:pic>
        <p:nvPicPr>
          <p:cNvPr id="13" name="Content Placeholder 12" descr="A diagram of a sheep&#10;&#10;AI-generated content may be incorrect.">
            <a:extLst>
              <a:ext uri="{FF2B5EF4-FFF2-40B4-BE49-F238E27FC236}">
                <a16:creationId xmlns:a16="http://schemas.microsoft.com/office/drawing/2014/main" id="{B7DDFF03-ACAA-1A17-C3CC-C6DB97AF3912}"/>
              </a:ext>
            </a:extLst>
          </p:cNvPr>
          <p:cNvPicPr>
            <a:picLocks noGrp="1" noChangeAspect="1"/>
          </p:cNvPicPr>
          <p:nvPr>
            <p:ph idx="1"/>
          </p:nvPr>
        </p:nvPicPr>
        <p:blipFill>
          <a:blip r:embed="rId5"/>
          <a:srcRect t="3229"/>
          <a:stretch>
            <a:fillRect/>
          </a:stretch>
        </p:blipFill>
        <p:spPr>
          <a:xfrm>
            <a:off x="1977338" y="765674"/>
            <a:ext cx="8242662" cy="5246919"/>
          </a:xfrm>
          <a:prstGeom prst="rect">
            <a:avLst/>
          </a:prstGeom>
          <a:effectLst>
            <a:outerShdw blurRad="50800" dist="38100" dir="2700000">
              <a:srgbClr val="000000">
                <a:alpha val="40000"/>
              </a:srgbClr>
            </a:outerShdw>
          </a:effectLst>
        </p:spPr>
      </p:pic>
    </p:spTree>
    <p:extLst>
      <p:ext uri="{BB962C8B-B14F-4D97-AF65-F5344CB8AC3E}">
        <p14:creationId xmlns:p14="http://schemas.microsoft.com/office/powerpoint/2010/main" val="27373746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335ee8f-960b-4792-93e9-b2b8f8bfecae" xsi:nil="true"/>
    <lcf76f155ced4ddcb4097134ff3c332f xmlns="d3f96774-ed5c-4303-bb3c-88d5d8414a6a">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55F98048418244CA28177D6A12BD030" ma:contentTypeVersion="16" ma:contentTypeDescription="Create a new document." ma:contentTypeScope="" ma:versionID="c85e0b210e3f30f474be70278c6b4b06">
  <xsd:schema xmlns:xsd="http://www.w3.org/2001/XMLSchema" xmlns:xs="http://www.w3.org/2001/XMLSchema" xmlns:p="http://schemas.microsoft.com/office/2006/metadata/properties" xmlns:ns2="d3f96774-ed5c-4303-bb3c-88d5d8414a6a" xmlns:ns3="0335ee8f-960b-4792-93e9-b2b8f8bfecae" targetNamespace="http://schemas.microsoft.com/office/2006/metadata/properties" ma:root="true" ma:fieldsID="cf6c38089fbfd69285262295b2e4a951" ns2:_="" ns3:_="">
    <xsd:import namespace="d3f96774-ed5c-4303-bb3c-88d5d8414a6a"/>
    <xsd:import namespace="0335ee8f-960b-4792-93e9-b2b8f8bfeca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f96774-ed5c-4303-bb3c-88d5d8414a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7985f202-651a-4356-97e7-25d4790ca553"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335ee8f-960b-4792-93e9-b2b8f8bfecae"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ef720cf7-d7e3-4829-aa8c-91d70288c061}" ma:internalName="TaxCatchAll" ma:showField="CatchAllData" ma:web="0335ee8f-960b-4792-93e9-b2b8f8bfecae">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27600FA-E6C8-431A-A89F-D5ADF9960BE2}">
  <ds:schemaRefs>
    <ds:schemaRef ds:uri="0335ee8f-960b-4792-93e9-b2b8f8bfecae"/>
    <ds:schemaRef ds:uri="d3f96774-ed5c-4303-bb3c-88d5d8414a6a"/>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40701CF4-5429-4D7A-A8D9-693ED36879BC}">
  <ds:schemaRefs>
    <ds:schemaRef ds:uri="http://schemas.microsoft.com/sharepoint/v3/contenttype/forms"/>
  </ds:schemaRefs>
</ds:datastoreItem>
</file>

<file path=customXml/itemProps3.xml><?xml version="1.0" encoding="utf-8"?>
<ds:datastoreItem xmlns:ds="http://schemas.openxmlformats.org/officeDocument/2006/customXml" ds:itemID="{2E5A4550-8267-4E23-9912-2C3CE9E593AF}">
  <ds:schemaRefs>
    <ds:schemaRef ds:uri="0335ee8f-960b-4792-93e9-b2b8f8bfecae"/>
    <ds:schemaRef ds:uri="d3f96774-ed5c-4303-bb3c-88d5d8414a6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12</TotalTime>
  <Words>2228</Words>
  <Application>Microsoft Office PowerPoint</Application>
  <PresentationFormat>Widescreen</PresentationFormat>
  <Paragraphs>220</Paragraphs>
  <Slides>36</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Aptos</vt:lpstr>
      <vt:lpstr>Aptos Display</vt:lpstr>
      <vt:lpstr>Arial</vt:lpstr>
      <vt:lpstr>Calibri</vt:lpstr>
      <vt:lpstr>Segoe UI</vt:lpstr>
      <vt:lpstr>Verdana</vt:lpstr>
      <vt:lpstr>Office Theme</vt:lpstr>
      <vt:lpstr>Mythbusting de-extinction to sort fact from fiction</vt:lpstr>
      <vt:lpstr>PowerPoint Presentation</vt:lpstr>
      <vt:lpstr>Mass extinctions</vt:lpstr>
      <vt:lpstr>Human driven extinctions in Aotearoa NZ</vt:lpstr>
      <vt:lpstr>Jurassic Park and de-extinction…busted</vt:lpstr>
      <vt:lpstr>Colossal Biosciences</vt:lpstr>
      <vt:lpstr>De-extinction candidates…</vt:lpstr>
      <vt:lpstr>Cloning Dolly the sheep</vt:lpstr>
      <vt:lpstr>Cloning (somatic cell nuclear transfer)</vt:lpstr>
      <vt:lpstr>Ancient DNA preservation</vt:lpstr>
      <vt:lpstr>The picture on the puzzle box: scaffold reference genomes</vt:lpstr>
      <vt:lpstr>Genome engineering an extinct species</vt:lpstr>
      <vt:lpstr>PowerPoint Presentation</vt:lpstr>
      <vt:lpstr>Molecular scissors: Crispr-Cas9</vt:lpstr>
      <vt:lpstr>When surrogates are not enough</vt:lpstr>
      <vt:lpstr>Functional ‘de-extinction’</vt:lpstr>
      <vt:lpstr>The often quoted argument for ‘de-extinction’</vt:lpstr>
      <vt:lpstr>Technological limits: genomic differences</vt:lpstr>
      <vt:lpstr>Technological limits: genomic differences</vt:lpstr>
      <vt:lpstr>Technological limits: genes don’t hold all the answers</vt:lpstr>
      <vt:lpstr>Ecological concerns:  loss of habitat</vt:lpstr>
      <vt:lpstr>Ecological concerns: gut microflora</vt:lpstr>
      <vt:lpstr>Ecological concerns: mal- or hyper-adapted</vt:lpstr>
      <vt:lpstr>Ecological concerns: opportunity costs</vt:lpstr>
      <vt:lpstr>Ecological (ethical) concerns: inbreeding</vt:lpstr>
      <vt:lpstr>PowerPoint Presentation</vt:lpstr>
      <vt:lpstr>‘De-extinction’ in Aotearoa</vt:lpstr>
      <vt:lpstr>Engagement with Indigenous peoples is key</vt:lpstr>
      <vt:lpstr>Whakapapa and genetic engineering</vt:lpstr>
      <vt:lpstr>Perceptions of genetic engineering for conservation</vt:lpstr>
      <vt:lpstr>Using ‘de-extinction’ tech for conservation</vt:lpstr>
      <vt:lpstr>PowerPoint Presentation</vt:lpstr>
      <vt:lpstr>Biggest science coverage featuring New Zealand scientists in &gt;5 years, eclipsing COVID coverage</vt:lpstr>
      <vt:lpstr>Assessing different forms of sci comm</vt:lpstr>
      <vt:lpstr>MythBusting de-extinction to sort fact from fiction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Nic Rawlence</dc:creator>
  <cp:lastModifiedBy>Vanya Bootham</cp:lastModifiedBy>
  <cp:revision>2</cp:revision>
  <dcterms:created xsi:type="dcterms:W3CDTF">2025-07-22T09:14:23Z</dcterms:created>
  <dcterms:modified xsi:type="dcterms:W3CDTF">2025-11-18T02:57:13Z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0x010100555F98048418244CA28177D6A12BD030</vt:lpwstr>
  </property>
  <property fmtid="{D5CDD505-2E9C-101B-9397-08002B2CF9AE}" pid="3" name="MediaServiceImageTags">
    <vt:lpwstr/>
  </property>
</Properties>
</file>