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0" r:id="rId4"/>
    <p:sldMasterId id="2147483651" r:id="rId5"/>
    <p:sldMasterId id="2147483652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2" Type="http://schemas.openxmlformats.org/officeDocument/2006/relationships/slide" Target="slides/slide5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 Admiral © Tony Wills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Yellow Admiral © Tony Wills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Monarch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©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Kath Widdowson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Black Mountain Ringlet © Jon Mollivan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Blue Moon Public Domain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Lesser Wanderer © Robert Arter-Williamson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Printed Lady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Public Domain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Butler’s Ringlet © Robert Arter-Williamson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Janita’s Tussock © Robert Arter-Williamson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Harris’s Tussock © Robert Arter-Williamson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Common Tussock © Jerome Albre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Forest Ringlet © Landcare Research</a:t>
            </a:r>
            <a:endParaRPr sz="1000"/>
          </a:p>
        </p:txBody>
      </p:sp>
      <p:sp>
        <p:nvSpPr>
          <p:cNvPr id="44" name="Google Shape;44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Common blue ©Robert Arter-Williamson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Southern blue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©Robert Arter-Williamson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Long Tailed blue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Robert Arter-Williamson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Common copper © Norm Twigge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Boulder copper © Mike Lusk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Glade copper © Tony Wills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Rauparaha’s copper © Jerome Albre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7" name="Google Shape;77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 White butterfly © Christopher Zaborsky</a:t>
            </a:r>
            <a:endParaRPr i="0" sz="18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type="title"/>
          </p:nvPr>
        </p:nvSpPr>
        <p:spPr>
          <a:xfrm>
            <a:off x="549275" y="533400"/>
            <a:ext cx="8042275" cy="9112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" type="body"/>
          </p:nvPr>
        </p:nvSpPr>
        <p:spPr>
          <a:xfrm>
            <a:off x="549275" y="1600200"/>
            <a:ext cx="8042275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6240" lvl="0" marL="457200" marR="0" rtl="0" algn="l"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ts val="2640"/>
              <a:buFont typeface="Noto Sans Symbols"/>
              <a:buChar char="●"/>
              <a:defRPr b="0" i="0" sz="24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82269" lvl="1" marL="9144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20"/>
              <a:buFont typeface="Noto Sans Symbols"/>
              <a:buChar char="●"/>
              <a:defRPr b="0" i="0" sz="22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683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b="0" i="0" sz="20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54330" lvl="3" marL="18288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80"/>
              <a:buFont typeface="Noto Sans Symbols"/>
              <a:buChar char="●"/>
              <a:defRPr b="0" i="0" sz="18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54329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80"/>
              <a:buFont typeface="Noto Sans Symbols"/>
              <a:buChar char="●"/>
              <a:defRPr b="0" i="0" sz="18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0" type="dt"/>
          </p:nvPr>
        </p:nvSpPr>
        <p:spPr>
          <a:xfrm>
            <a:off x="6781800" y="6275387"/>
            <a:ext cx="9810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1" type="ftr"/>
          </p:nvPr>
        </p:nvSpPr>
        <p:spPr>
          <a:xfrm>
            <a:off x="265112" y="6275387"/>
            <a:ext cx="59832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7897812" y="6275387"/>
            <a:ext cx="990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type="title"/>
          </p:nvPr>
        </p:nvSpPr>
        <p:spPr>
          <a:xfrm>
            <a:off x="533399" y="611872"/>
            <a:ext cx="3840480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" type="body"/>
          </p:nvPr>
        </p:nvSpPr>
        <p:spPr>
          <a:xfrm>
            <a:off x="4742824" y="1587500"/>
            <a:ext cx="3840480" cy="38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2270" lvl="0" marL="457200" marR="0" rtl="0" algn="l"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ts val="2420"/>
              <a:buFont typeface="Noto Sans Symbols"/>
              <a:buChar char="●"/>
              <a:defRPr b="0" i="0" sz="22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68300" lvl="1" marL="9144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b="0" i="0" sz="20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5433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80"/>
              <a:buFont typeface="Noto Sans Symbols"/>
              <a:buChar char="●"/>
              <a:defRPr b="0" i="0" sz="18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54330" lvl="3" marL="18288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80"/>
              <a:buFont typeface="Noto Sans Symbols"/>
              <a:buChar char="●"/>
              <a:defRPr b="0" i="0" sz="18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54329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80"/>
              <a:buFont typeface="Noto Sans Symbols"/>
              <a:buChar char="●"/>
              <a:defRPr b="0" i="0" sz="18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2" type="body"/>
          </p:nvPr>
        </p:nvSpPr>
        <p:spPr>
          <a:xfrm>
            <a:off x="533399" y="1787856"/>
            <a:ext cx="3840480" cy="37201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ts val="1980"/>
              <a:buFont typeface="Noto Sans Symbols"/>
              <a:buNone/>
              <a:defRPr b="0" i="0" sz="18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228600" lvl="1" marL="9144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20"/>
              <a:buFont typeface="Noto Sans Symbols"/>
              <a:buNone/>
              <a:defRPr b="0" i="0" sz="12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2286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Noto Sans Symbols"/>
              <a:buNone/>
              <a:defRPr b="0" i="0" sz="10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28600" lvl="3" marL="18288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99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286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990"/>
              <a:buFont typeface="Noto Sans Symbols"/>
              <a:buNone/>
              <a:defRPr b="0" i="0" sz="9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0" type="dt"/>
          </p:nvPr>
        </p:nvSpPr>
        <p:spPr>
          <a:xfrm>
            <a:off x="6781800" y="6275387"/>
            <a:ext cx="9810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11" type="ftr"/>
          </p:nvPr>
        </p:nvSpPr>
        <p:spPr>
          <a:xfrm>
            <a:off x="533400" y="6443662"/>
            <a:ext cx="69913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4"/>
          <p:cNvSpPr txBox="1"/>
          <p:nvPr>
            <p:ph idx="12" type="sldNum"/>
          </p:nvPr>
        </p:nvSpPr>
        <p:spPr>
          <a:xfrm>
            <a:off x="7897812" y="6275387"/>
            <a:ext cx="990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6.jpg"/><Relationship Id="rId2" Type="http://schemas.openxmlformats.org/officeDocument/2006/relationships/image" Target="../media/image14.jp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6.jpg"/><Relationship Id="rId2" Type="http://schemas.openxmlformats.org/officeDocument/2006/relationships/image" Target="../media/image14.jpg"/><Relationship Id="rId3" Type="http://schemas.openxmlformats.org/officeDocument/2006/relationships/slideLayout" Target="../slideLayouts/slideLayout2.xml"/><Relationship Id="rId4" Type="http://schemas.openxmlformats.org/officeDocument/2006/relationships/theme" Target="../theme/theme4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6.jpg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600950" y="26987"/>
            <a:ext cx="1520825" cy="66675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/>
          <p:nvPr>
            <p:ph type="title"/>
          </p:nvPr>
        </p:nvSpPr>
        <p:spPr>
          <a:xfrm>
            <a:off x="549275" y="533400"/>
            <a:ext cx="8042275" cy="9112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" type="body"/>
          </p:nvPr>
        </p:nvSpPr>
        <p:spPr>
          <a:xfrm>
            <a:off x="549275" y="1600200"/>
            <a:ext cx="8042275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6240" lvl="0" marL="457200" marR="0" rtl="0" algn="l"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ts val="2640"/>
              <a:buFont typeface="Noto Sans Symbols"/>
              <a:buChar char="●"/>
              <a:defRPr b="0" i="0" sz="24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82269" lvl="1" marL="9144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20"/>
              <a:buFont typeface="Noto Sans Symbols"/>
              <a:buChar char="●"/>
              <a:defRPr b="0" i="0" sz="22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683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b="0" i="0" sz="20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54330" lvl="3" marL="18288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80"/>
              <a:buFont typeface="Noto Sans Symbols"/>
              <a:buChar char="●"/>
              <a:defRPr b="0" i="0" sz="18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54329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80"/>
              <a:buFont typeface="Noto Sans Symbols"/>
              <a:buChar char="●"/>
              <a:defRPr b="0" i="0" sz="18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0" type="dt"/>
          </p:nvPr>
        </p:nvSpPr>
        <p:spPr>
          <a:xfrm>
            <a:off x="6781800" y="6275387"/>
            <a:ext cx="9810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1" type="ftr"/>
          </p:nvPr>
        </p:nvSpPr>
        <p:spPr>
          <a:xfrm>
            <a:off x="265112" y="6275387"/>
            <a:ext cx="59832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2" type="sldNum"/>
          </p:nvPr>
        </p:nvSpPr>
        <p:spPr>
          <a:xfrm>
            <a:off x="7897812" y="6275387"/>
            <a:ext cx="990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524750" y="49212"/>
            <a:ext cx="1520825" cy="668337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3"/>
          <p:cNvSpPr txBox="1"/>
          <p:nvPr>
            <p:ph type="title"/>
          </p:nvPr>
        </p:nvSpPr>
        <p:spPr>
          <a:xfrm>
            <a:off x="549275" y="533400"/>
            <a:ext cx="8042275" cy="9112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" type="body"/>
          </p:nvPr>
        </p:nvSpPr>
        <p:spPr>
          <a:xfrm>
            <a:off x="549275" y="1600200"/>
            <a:ext cx="8042275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6240" lvl="0" marL="457200" marR="0" rtl="0" algn="l"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ts val="2640"/>
              <a:buFont typeface="Noto Sans Symbols"/>
              <a:buChar char="●"/>
              <a:defRPr b="0" i="0" sz="24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82269" lvl="1" marL="9144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20"/>
              <a:buFont typeface="Noto Sans Symbols"/>
              <a:buChar char="●"/>
              <a:defRPr b="0" i="0" sz="22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683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b="0" i="0" sz="20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54330" lvl="3" marL="18288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80"/>
              <a:buFont typeface="Noto Sans Symbols"/>
              <a:buChar char="●"/>
              <a:defRPr b="0" i="0" sz="18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54329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80"/>
              <a:buFont typeface="Noto Sans Symbols"/>
              <a:buChar char="●"/>
              <a:defRPr b="0" i="0" sz="18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0" type="dt"/>
          </p:nvPr>
        </p:nvSpPr>
        <p:spPr>
          <a:xfrm>
            <a:off x="6781800" y="6275387"/>
            <a:ext cx="9810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533400" y="6443662"/>
            <a:ext cx="69913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>
            <a:off x="7897812" y="6275387"/>
            <a:ext cx="990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/>
          <p:nvPr>
            <p:ph type="title"/>
          </p:nvPr>
        </p:nvSpPr>
        <p:spPr>
          <a:xfrm>
            <a:off x="549275" y="533400"/>
            <a:ext cx="8042275" cy="9112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" type="body"/>
          </p:nvPr>
        </p:nvSpPr>
        <p:spPr>
          <a:xfrm>
            <a:off x="549275" y="1600200"/>
            <a:ext cx="8042275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6240" lvl="0" marL="457200" marR="0" rtl="0" algn="l"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ts val="2640"/>
              <a:buFont typeface="Noto Sans Symbols"/>
              <a:buChar char="●"/>
              <a:defRPr b="0" i="0" sz="24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82269" lvl="1" marL="9144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20"/>
              <a:buFont typeface="Noto Sans Symbols"/>
              <a:buChar char="●"/>
              <a:defRPr b="0" i="0" sz="22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683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b="0" i="0" sz="20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54330" lvl="3" marL="18288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80"/>
              <a:buFont typeface="Noto Sans Symbols"/>
              <a:buChar char="●"/>
              <a:defRPr b="0" i="0" sz="18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54329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980"/>
              <a:buFont typeface="Noto Sans Symbols"/>
              <a:buChar char="●"/>
              <a:defRPr b="0" i="0" sz="18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0" type="dt"/>
          </p:nvPr>
        </p:nvSpPr>
        <p:spPr>
          <a:xfrm>
            <a:off x="6781800" y="6275387"/>
            <a:ext cx="9810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5"/>
          <p:cNvSpPr txBox="1"/>
          <p:nvPr>
            <p:ph idx="11" type="ftr"/>
          </p:nvPr>
        </p:nvSpPr>
        <p:spPr>
          <a:xfrm>
            <a:off x="265112" y="6275387"/>
            <a:ext cx="59832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5"/>
          <p:cNvSpPr txBox="1"/>
          <p:nvPr>
            <p:ph idx="12" type="sldNum"/>
          </p:nvPr>
        </p:nvSpPr>
        <p:spPr>
          <a:xfrm>
            <a:off x="7897812" y="6275387"/>
            <a:ext cx="990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/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15.jpg"/><Relationship Id="rId10" Type="http://schemas.openxmlformats.org/officeDocument/2006/relationships/image" Target="../media/image11.jpg"/><Relationship Id="rId13" Type="http://schemas.openxmlformats.org/officeDocument/2006/relationships/image" Target="../media/image9.png"/><Relationship Id="rId12" Type="http://schemas.openxmlformats.org/officeDocument/2006/relationships/image" Target="../media/image10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18.jpg"/><Relationship Id="rId15" Type="http://schemas.openxmlformats.org/officeDocument/2006/relationships/hyperlink" Target="http://www.sciencelearn.org.nz" TargetMode="External"/><Relationship Id="rId14" Type="http://schemas.openxmlformats.org/officeDocument/2006/relationships/image" Target="../media/image16.jpg"/><Relationship Id="rId16" Type="http://schemas.openxmlformats.org/officeDocument/2006/relationships/hyperlink" Target="mailto:enquiries@sciencelearn.org.nz" TargetMode="External"/><Relationship Id="rId5" Type="http://schemas.openxmlformats.org/officeDocument/2006/relationships/image" Target="../media/image2.jpg"/><Relationship Id="rId6" Type="http://schemas.openxmlformats.org/officeDocument/2006/relationships/image" Target="../media/image7.jpg"/><Relationship Id="rId7" Type="http://schemas.openxmlformats.org/officeDocument/2006/relationships/image" Target="../media/image1.jpg"/><Relationship Id="rId8" Type="http://schemas.openxmlformats.org/officeDocument/2006/relationships/image" Target="../media/image8.jpg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hyperlink" Target="mailto:enquiries@sciencelearn.org.nz" TargetMode="External"/><Relationship Id="rId10" Type="http://schemas.openxmlformats.org/officeDocument/2006/relationships/hyperlink" Target="http://www.sciencelearn.org.nz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9.jpg"/><Relationship Id="rId4" Type="http://schemas.openxmlformats.org/officeDocument/2006/relationships/image" Target="../media/image5.jpg"/><Relationship Id="rId9" Type="http://schemas.openxmlformats.org/officeDocument/2006/relationships/image" Target="../media/image17.jpg"/><Relationship Id="rId5" Type="http://schemas.openxmlformats.org/officeDocument/2006/relationships/image" Target="../media/image22.jpg"/><Relationship Id="rId6" Type="http://schemas.openxmlformats.org/officeDocument/2006/relationships/image" Target="../media/image12.jpg"/><Relationship Id="rId7" Type="http://schemas.openxmlformats.org/officeDocument/2006/relationships/image" Target="../media/image13.jpg"/><Relationship Id="rId8" Type="http://schemas.openxmlformats.org/officeDocument/2006/relationships/image" Target="../media/image20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1.jpg"/><Relationship Id="rId4" Type="http://schemas.openxmlformats.org/officeDocument/2006/relationships/hyperlink" Target="http://www.sciencelearn.org.nz" TargetMode="External"/><Relationship Id="rId5" Type="http://schemas.openxmlformats.org/officeDocument/2006/relationships/hyperlink" Target="mailto:enquiries@sciencelearn.org.nz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sciencelearn.org.nz" TargetMode="External"/><Relationship Id="rId4" Type="http://schemas.openxmlformats.org/officeDocument/2006/relationships/hyperlink" Target="mailto:enquiries@sciencelearn.org.nz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www.sciencelearn.org.nz" TargetMode="External"/><Relationship Id="rId4" Type="http://schemas.openxmlformats.org/officeDocument/2006/relationships/hyperlink" Target="mailto:enquiries@sciencelearn.org.nz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6"/>
          <p:cNvSpPr txBox="1"/>
          <p:nvPr/>
        </p:nvSpPr>
        <p:spPr>
          <a:xfrm>
            <a:off x="228599" y="61895"/>
            <a:ext cx="7256400" cy="50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0" i="0" lang="en-US" sz="1200" u="none" cap="none" strike="noStrik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New Zealand butterfly families</a:t>
            </a:r>
            <a:endParaRPr/>
          </a:p>
        </p:txBody>
      </p:sp>
      <p:sp>
        <p:nvSpPr>
          <p:cNvPr id="47" name="Google Shape;47;p6"/>
          <p:cNvSpPr txBox="1"/>
          <p:nvPr>
            <p:ph type="title"/>
          </p:nvPr>
        </p:nvSpPr>
        <p:spPr>
          <a:xfrm>
            <a:off x="550862" y="715962"/>
            <a:ext cx="8042275" cy="5048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Verdana"/>
              <a:buNone/>
            </a:pPr>
            <a:r>
              <a:rPr b="0" i="0" lang="en-US" sz="3600" u="none" cap="none" strike="noStrik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Nymphalidae</a:t>
            </a:r>
            <a:endParaRPr/>
          </a:p>
        </p:txBody>
      </p:sp>
      <p:pic>
        <p:nvPicPr>
          <p:cNvPr descr="NZ_Red_Admiral_(Vanessa_gonerilla)-2_edit_ImageCredit_TonyWills" id="48" name="Google Shape;48;p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196975"/>
            <a:ext cx="2286000" cy="1416050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6"/>
          <p:cNvSpPr txBox="1"/>
          <p:nvPr/>
        </p:nvSpPr>
        <p:spPr>
          <a:xfrm>
            <a:off x="457200" y="2636837"/>
            <a:ext cx="1905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0" i="0" lang="en-US" sz="1400" u="none" cap="none" strike="noStrik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Red admiral</a:t>
            </a:r>
            <a:endParaRPr/>
          </a:p>
        </p:txBody>
      </p:sp>
      <p:sp>
        <p:nvSpPr>
          <p:cNvPr id="50" name="Google Shape;50;p6"/>
          <p:cNvSpPr txBox="1"/>
          <p:nvPr/>
        </p:nvSpPr>
        <p:spPr>
          <a:xfrm>
            <a:off x="6843712" y="6092825"/>
            <a:ext cx="1905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0" i="0" lang="en-US" sz="1400" u="none" cap="none" strike="noStrik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Forest ringlet</a:t>
            </a:r>
            <a:endParaRPr/>
          </a:p>
        </p:txBody>
      </p:sp>
      <p:sp>
        <p:nvSpPr>
          <p:cNvPr id="51" name="Google Shape;51;p6"/>
          <p:cNvSpPr txBox="1"/>
          <p:nvPr/>
        </p:nvSpPr>
        <p:spPr>
          <a:xfrm>
            <a:off x="4786312" y="6092825"/>
            <a:ext cx="1905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0" i="0" lang="en-US" sz="1400" u="none" cap="none" strike="noStrik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Common tussock</a:t>
            </a:r>
            <a:endParaRPr/>
          </a:p>
        </p:txBody>
      </p:sp>
      <p:sp>
        <p:nvSpPr>
          <p:cNvPr id="52" name="Google Shape;52;p6"/>
          <p:cNvSpPr txBox="1"/>
          <p:nvPr/>
        </p:nvSpPr>
        <p:spPr>
          <a:xfrm>
            <a:off x="2533650" y="6092825"/>
            <a:ext cx="1905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0" i="0" lang="en-US" sz="1400" u="none" cap="none" strike="noStrik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Harris’s tussock</a:t>
            </a:r>
            <a:endParaRPr/>
          </a:p>
        </p:txBody>
      </p:sp>
      <p:sp>
        <p:nvSpPr>
          <p:cNvPr id="53" name="Google Shape;53;p6"/>
          <p:cNvSpPr txBox="1"/>
          <p:nvPr/>
        </p:nvSpPr>
        <p:spPr>
          <a:xfrm>
            <a:off x="0" y="4292600"/>
            <a:ext cx="2438400" cy="427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0" i="0" lang="en-US" sz="1400" u="none" cap="none" strike="noStrik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Blue moon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"/>
              <a:buFont typeface="Verdana"/>
              <a:buNone/>
            </a:pPr>
            <a:r>
              <a:rPr b="0" i="0" lang="en-US" sz="800" u="none" cap="none" strike="noStrik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   (blown here, not known to breed here)</a:t>
            </a:r>
            <a:endParaRPr/>
          </a:p>
        </p:txBody>
      </p:sp>
      <p:sp>
        <p:nvSpPr>
          <p:cNvPr id="54" name="Google Shape;54;p6"/>
          <p:cNvSpPr txBox="1"/>
          <p:nvPr/>
        </p:nvSpPr>
        <p:spPr>
          <a:xfrm>
            <a:off x="6629400" y="2636837"/>
            <a:ext cx="2286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0" i="0" lang="en-US" sz="1400" u="none" cap="none" strike="noStrik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Black mountain ringlet</a:t>
            </a:r>
            <a:endParaRPr/>
          </a:p>
        </p:txBody>
      </p:sp>
      <p:sp>
        <p:nvSpPr>
          <p:cNvPr id="55" name="Google Shape;55;p6"/>
          <p:cNvSpPr txBox="1"/>
          <p:nvPr/>
        </p:nvSpPr>
        <p:spPr>
          <a:xfrm>
            <a:off x="4572000" y="2636837"/>
            <a:ext cx="1905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0" i="0" lang="en-US" sz="1400" u="none" cap="none" strike="noStrik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Monarch</a:t>
            </a:r>
            <a:endParaRPr/>
          </a:p>
        </p:txBody>
      </p:sp>
      <p:sp>
        <p:nvSpPr>
          <p:cNvPr id="56" name="Google Shape;56;p6"/>
          <p:cNvSpPr txBox="1"/>
          <p:nvPr/>
        </p:nvSpPr>
        <p:spPr>
          <a:xfrm>
            <a:off x="2667000" y="2636837"/>
            <a:ext cx="1905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0" i="0" lang="en-US" sz="1400" u="none" cap="none" strike="noStrik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Yellow admiral</a:t>
            </a:r>
            <a:endParaRPr/>
          </a:p>
        </p:txBody>
      </p:sp>
      <p:sp>
        <p:nvSpPr>
          <p:cNvPr id="57" name="Google Shape;57;p6"/>
          <p:cNvSpPr txBox="1"/>
          <p:nvPr/>
        </p:nvSpPr>
        <p:spPr>
          <a:xfrm>
            <a:off x="6915150" y="4275137"/>
            <a:ext cx="1905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0" i="0" lang="en-US" sz="1400" u="none" cap="none" strike="noStrik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Butler’s ringlet</a:t>
            </a:r>
            <a:endParaRPr/>
          </a:p>
        </p:txBody>
      </p:sp>
      <p:sp>
        <p:nvSpPr>
          <p:cNvPr id="58" name="Google Shape;58;p6"/>
          <p:cNvSpPr txBox="1"/>
          <p:nvPr/>
        </p:nvSpPr>
        <p:spPr>
          <a:xfrm>
            <a:off x="2209800" y="4292600"/>
            <a:ext cx="2590800" cy="427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0" i="0" lang="en-US" sz="1400" u="none" cap="none" strike="noStrik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Lesser wanderer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"/>
              <a:buFont typeface="Verdana"/>
              <a:buNone/>
            </a:pPr>
            <a:r>
              <a:rPr b="0" i="0" lang="en-US" sz="800" u="none" cap="none" strike="noStrik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     (blown here, not known to breed here)</a:t>
            </a:r>
            <a:endParaRPr/>
          </a:p>
        </p:txBody>
      </p:sp>
      <p:sp>
        <p:nvSpPr>
          <p:cNvPr id="59" name="Google Shape;59;p6"/>
          <p:cNvSpPr txBox="1"/>
          <p:nvPr/>
        </p:nvSpPr>
        <p:spPr>
          <a:xfrm>
            <a:off x="4572000" y="4292600"/>
            <a:ext cx="2209800" cy="427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0" i="0" lang="en-US" sz="1400" u="none" cap="none" strike="noStrik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      Painted lady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"/>
              <a:buFont typeface="Verdana"/>
              <a:buNone/>
            </a:pPr>
            <a:r>
              <a:rPr b="0" i="0" lang="en-US" sz="800" u="none" cap="none" strike="noStrik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(blown here, breeds occasionally)</a:t>
            </a:r>
            <a:endParaRPr/>
          </a:p>
        </p:txBody>
      </p:sp>
      <p:sp>
        <p:nvSpPr>
          <p:cNvPr id="60" name="Google Shape;60;p6"/>
          <p:cNvSpPr txBox="1"/>
          <p:nvPr/>
        </p:nvSpPr>
        <p:spPr>
          <a:xfrm>
            <a:off x="323850" y="6092825"/>
            <a:ext cx="1905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0" i="0" lang="en-US" sz="1400" u="none" cap="none" strike="noStrik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Janita’s tussock</a:t>
            </a:r>
            <a:endParaRPr/>
          </a:p>
        </p:txBody>
      </p:sp>
      <p:sp>
        <p:nvSpPr>
          <p:cNvPr id="61" name="Google Shape;61;p6"/>
          <p:cNvSpPr txBox="1"/>
          <p:nvPr/>
        </p:nvSpPr>
        <p:spPr>
          <a:xfrm>
            <a:off x="2667000" y="1676400"/>
            <a:ext cx="19050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6"/>
          <p:cNvSpPr txBox="1"/>
          <p:nvPr/>
        </p:nvSpPr>
        <p:spPr>
          <a:xfrm>
            <a:off x="2705100" y="914400"/>
            <a:ext cx="37338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Yellow_Admiral_05_CreditTonyWills" id="63" name="Google Shape;63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43200" y="1273175"/>
            <a:ext cx="1828800" cy="13731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14 Monarch_Acknowledge_Kath_Widdowson_copyright" id="64" name="Google Shape;64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572000" y="1273175"/>
            <a:ext cx="213360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lack Mountain Ringlet Jon Mollivan copyright" id="65" name="Google Shape;65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705600" y="1273175"/>
            <a:ext cx="2209800" cy="13731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lueMoon_800px-Hypolimnas_bolina_in_Japan_PublicDomain" id="66" name="Google Shape;66;p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28600" y="2932112"/>
            <a:ext cx="2209800" cy="13747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esserWanderer_R" id="67" name="Google Shape;67;p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362200" y="2936875"/>
            <a:ext cx="2209800" cy="13684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aintedLady_Vanessa_cardui_india" id="68" name="Google Shape;68;p6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4572000" y="2928937"/>
            <a:ext cx="2165350" cy="13763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uttlersRingletPhotoR" id="69" name="Google Shape;69;p6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6705600" y="2924175"/>
            <a:ext cx="220980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JanitasTussock_R" id="70" name="Google Shape;70;p6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228600" y="4783137"/>
            <a:ext cx="2133600" cy="13509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arrissTussock_male_Photo_R" id="71" name="Google Shape;71;p6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2362200" y="4778375"/>
            <a:ext cx="2209800" cy="13525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ommonTussock_Female_Photographer_Jerome Albre" id="72" name="Google Shape;72;p6"/>
          <p:cNvPicPr preferRelativeResize="0"/>
          <p:nvPr/>
        </p:nvPicPr>
        <p:blipFill rotWithShape="1">
          <a:blip r:embed="rId13">
            <a:alphaModFix/>
          </a:blip>
          <a:srcRect b="-1536" l="0" r="0" t="4609"/>
          <a:stretch/>
        </p:blipFill>
        <p:spPr>
          <a:xfrm>
            <a:off x="4572000" y="4768850"/>
            <a:ext cx="2133600" cy="1365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orestRingletUpperside-LandcareResearch" id="73" name="Google Shape;73;p6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6705600" y="4724400"/>
            <a:ext cx="2209800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6"/>
          <p:cNvSpPr txBox="1"/>
          <p:nvPr/>
        </p:nvSpPr>
        <p:spPr>
          <a:xfrm>
            <a:off x="132300" y="6445351"/>
            <a:ext cx="8879400" cy="4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/>
              <a:t>© Copyright. Science Learning Hub Pokapū Akoranga Pūtaiao The University of Waikato Te Whare Wānanga o Waikato.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/>
              <a:t>All rights reserved | </a:t>
            </a:r>
            <a:r>
              <a:rPr lang="en-US" sz="1000" u="sng">
                <a:solidFill>
                  <a:schemeClr val="hlink"/>
                </a:solidFill>
                <a:hlinkClick r:id="rId15"/>
              </a:rPr>
              <a:t>www.sciencelearn.org.nz</a:t>
            </a:r>
            <a:r>
              <a:rPr lang="en-US" sz="1000"/>
              <a:t>. All images are copyrighted. For further information, please refer to </a:t>
            </a:r>
            <a:r>
              <a:rPr lang="en-US" sz="1000" u="sng">
                <a:solidFill>
                  <a:schemeClr val="hlink"/>
                </a:solidFill>
                <a:hlinkClick r:id="rId16"/>
              </a:rPr>
              <a:t>enquiries@sciencelearn.org.nz</a:t>
            </a:r>
            <a:r>
              <a:rPr lang="en-US" sz="1000"/>
              <a:t>.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t/>
            </a: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7"/>
          <p:cNvSpPr txBox="1"/>
          <p:nvPr/>
        </p:nvSpPr>
        <p:spPr>
          <a:xfrm>
            <a:off x="452425" y="56548"/>
            <a:ext cx="69897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New Zealand butterfly families</a:t>
            </a:r>
            <a:endParaRPr/>
          </a:p>
        </p:txBody>
      </p:sp>
      <p:sp>
        <p:nvSpPr>
          <p:cNvPr id="80" name="Google Shape;80;p7"/>
          <p:cNvSpPr txBox="1"/>
          <p:nvPr>
            <p:ph type="title"/>
          </p:nvPr>
        </p:nvSpPr>
        <p:spPr>
          <a:xfrm>
            <a:off x="550862" y="692150"/>
            <a:ext cx="8042275" cy="5794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Verdana"/>
              <a:buNone/>
            </a:pPr>
            <a:br>
              <a:rPr b="0" i="0" lang="en-US" sz="3200" u="none" cap="none" strike="noStrik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b="0" i="0" lang="en-US" sz="3600" u="none" cap="none" strike="noStrik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Lycaenidae</a:t>
            </a:r>
            <a:endParaRPr/>
          </a:p>
        </p:txBody>
      </p:sp>
      <p:sp>
        <p:nvSpPr>
          <p:cNvPr id="81" name="Google Shape;81;p7"/>
          <p:cNvSpPr txBox="1"/>
          <p:nvPr/>
        </p:nvSpPr>
        <p:spPr>
          <a:xfrm>
            <a:off x="722312" y="3195637"/>
            <a:ext cx="1905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0" i="0" lang="en-US" sz="14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Common blue</a:t>
            </a:r>
            <a:endParaRPr/>
          </a:p>
        </p:txBody>
      </p:sp>
      <p:sp>
        <p:nvSpPr>
          <p:cNvPr id="82" name="Google Shape;82;p7"/>
          <p:cNvSpPr txBox="1"/>
          <p:nvPr/>
        </p:nvSpPr>
        <p:spPr>
          <a:xfrm>
            <a:off x="6781788" y="5582500"/>
            <a:ext cx="23622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0" i="0" lang="en-US" sz="14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Rauparaha’s copper</a:t>
            </a:r>
            <a:endParaRPr/>
          </a:p>
        </p:txBody>
      </p:sp>
      <p:sp>
        <p:nvSpPr>
          <p:cNvPr id="83" name="Google Shape;83;p7"/>
          <p:cNvSpPr txBox="1"/>
          <p:nvPr/>
        </p:nvSpPr>
        <p:spPr>
          <a:xfrm>
            <a:off x="4780675" y="5582500"/>
            <a:ext cx="1691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0" i="0" lang="en-US" sz="14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Glade copper</a:t>
            </a:r>
            <a:endParaRPr/>
          </a:p>
        </p:txBody>
      </p:sp>
      <p:sp>
        <p:nvSpPr>
          <p:cNvPr id="84" name="Google Shape;84;p7"/>
          <p:cNvSpPr txBox="1"/>
          <p:nvPr/>
        </p:nvSpPr>
        <p:spPr>
          <a:xfrm>
            <a:off x="2769750" y="5582500"/>
            <a:ext cx="18021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0" i="0" lang="en-US" sz="14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Boulder copper</a:t>
            </a:r>
            <a:endParaRPr/>
          </a:p>
        </p:txBody>
      </p:sp>
      <p:sp>
        <p:nvSpPr>
          <p:cNvPr id="85" name="Google Shape;85;p7"/>
          <p:cNvSpPr txBox="1"/>
          <p:nvPr/>
        </p:nvSpPr>
        <p:spPr>
          <a:xfrm>
            <a:off x="452425" y="5582500"/>
            <a:ext cx="1905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0" i="0" lang="en-US" sz="14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Common copper</a:t>
            </a:r>
            <a:endParaRPr/>
          </a:p>
        </p:txBody>
      </p:sp>
      <p:sp>
        <p:nvSpPr>
          <p:cNvPr id="86" name="Google Shape;86;p7"/>
          <p:cNvSpPr txBox="1"/>
          <p:nvPr/>
        </p:nvSpPr>
        <p:spPr>
          <a:xfrm>
            <a:off x="6483350" y="3195637"/>
            <a:ext cx="1905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0" i="0" lang="en-US" sz="14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Long-tailed blue</a:t>
            </a:r>
            <a:endParaRPr/>
          </a:p>
        </p:txBody>
      </p:sp>
      <p:sp>
        <p:nvSpPr>
          <p:cNvPr id="87" name="Google Shape;87;p7"/>
          <p:cNvSpPr txBox="1"/>
          <p:nvPr/>
        </p:nvSpPr>
        <p:spPr>
          <a:xfrm>
            <a:off x="3619500" y="3195637"/>
            <a:ext cx="1905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0" i="0" lang="en-US" sz="14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Southern blue</a:t>
            </a:r>
            <a:endParaRPr/>
          </a:p>
        </p:txBody>
      </p:sp>
      <p:sp>
        <p:nvSpPr>
          <p:cNvPr id="88" name="Google Shape;88;p7"/>
          <p:cNvSpPr txBox="1"/>
          <p:nvPr/>
        </p:nvSpPr>
        <p:spPr>
          <a:xfrm>
            <a:off x="1312862" y="1985962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ommonBlue_Robert" id="89" name="Google Shape;89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1600200"/>
            <a:ext cx="1752600" cy="16065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outhernBlue_female_Robert Arter-Williamson-LandcareResearch" id="90" name="Google Shape;90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29000" y="1828800"/>
            <a:ext cx="2286000" cy="1346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ngTailedBlue_male_Robert" id="91" name="Google Shape;91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711950" y="1557337"/>
            <a:ext cx="1460500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ycaena salustiusopyright_Norm_Twigge" id="92" name="Google Shape;92;p7"/>
          <p:cNvPicPr preferRelativeResize="0"/>
          <p:nvPr/>
        </p:nvPicPr>
        <p:blipFill rotWithShape="1">
          <a:blip r:embed="rId6">
            <a:alphaModFix/>
          </a:blip>
          <a:srcRect b="0" l="0" r="0" t="1913"/>
          <a:stretch/>
        </p:blipFill>
        <p:spPr>
          <a:xfrm>
            <a:off x="300025" y="4122738"/>
            <a:ext cx="2209800" cy="130173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oulderCopper_female_PhotoMikeLusk" id="93" name="Google Shape;93;p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509825" y="4121150"/>
            <a:ext cx="2057400" cy="1320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NZ_Glade_copper_butterfly,_female_Tony_Wills_01" id="94" name="Google Shape;94;p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519800" y="4110037"/>
            <a:ext cx="2362200" cy="13255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FY_PAR_ART_RauparahasCopperPrefferedHero" id="95" name="Google Shape;95;p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819750" y="4107662"/>
            <a:ext cx="2155825" cy="1330325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7"/>
          <p:cNvSpPr txBox="1"/>
          <p:nvPr/>
        </p:nvSpPr>
        <p:spPr>
          <a:xfrm>
            <a:off x="151325" y="6358701"/>
            <a:ext cx="8879400" cy="4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/>
              <a:t>© Copyright. Science Learning Hub Pokapū Akoranga Pūtaiao The University of Waikato Te Whare Wānanga o Waikato.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/>
              <a:t>All rights reserved | </a:t>
            </a:r>
            <a:r>
              <a:rPr lang="en-US" sz="1000" u="sng">
                <a:solidFill>
                  <a:schemeClr val="hlink"/>
                </a:solidFill>
                <a:hlinkClick r:id="rId10"/>
              </a:rPr>
              <a:t>www.sciencelearn.org.nz</a:t>
            </a:r>
            <a:r>
              <a:rPr lang="en-US" sz="1000"/>
              <a:t>. All images are copyrighted. For further information, please refer to </a:t>
            </a:r>
            <a:r>
              <a:rPr lang="en-US" sz="1000" u="sng">
                <a:solidFill>
                  <a:schemeClr val="hlink"/>
                </a:solidFill>
                <a:hlinkClick r:id="rId11"/>
              </a:rPr>
              <a:t>enquiries@sciencelearn.org.nz</a:t>
            </a:r>
            <a:r>
              <a:rPr lang="en-US" sz="1000"/>
              <a:t>.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t/>
            </a:r>
            <a:endParaRPr sz="1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8"/>
          <p:cNvSpPr txBox="1"/>
          <p:nvPr/>
        </p:nvSpPr>
        <p:spPr>
          <a:xfrm>
            <a:off x="550862" y="201612"/>
            <a:ext cx="6934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New Zealand butterfly families</a:t>
            </a:r>
            <a:endParaRPr/>
          </a:p>
        </p:txBody>
      </p:sp>
      <p:pic>
        <p:nvPicPr>
          <p:cNvPr descr="WhiteCabbageButterfly_RetinalFetish_843055160_c99bee3d51" id="102" name="Google Shape;102;p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14537" y="1557337"/>
            <a:ext cx="5113337" cy="3833812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8"/>
          <p:cNvSpPr txBox="1"/>
          <p:nvPr/>
        </p:nvSpPr>
        <p:spPr>
          <a:xfrm>
            <a:off x="457200" y="5516562"/>
            <a:ext cx="82296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0" i="0" lang="en-US" sz="14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The sole representative of the Pieridae family is the introduced white butterfly.</a:t>
            </a:r>
            <a:endParaRPr/>
          </a:p>
        </p:txBody>
      </p:sp>
      <p:sp>
        <p:nvSpPr>
          <p:cNvPr id="104" name="Google Shape;104;p8"/>
          <p:cNvSpPr txBox="1"/>
          <p:nvPr>
            <p:ph type="title"/>
          </p:nvPr>
        </p:nvSpPr>
        <p:spPr>
          <a:xfrm>
            <a:off x="550862" y="692150"/>
            <a:ext cx="8042275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Verdana"/>
              <a:buNone/>
            </a:pPr>
            <a:r>
              <a:rPr b="0" i="0" lang="en-US" sz="3600" u="none" cap="none" strike="noStrik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Pieridae</a:t>
            </a:r>
            <a:endParaRPr/>
          </a:p>
        </p:txBody>
      </p:sp>
      <p:sp>
        <p:nvSpPr>
          <p:cNvPr id="105" name="Google Shape;105;p8"/>
          <p:cNvSpPr txBox="1"/>
          <p:nvPr/>
        </p:nvSpPr>
        <p:spPr>
          <a:xfrm>
            <a:off x="151325" y="6358701"/>
            <a:ext cx="8879400" cy="4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/>
              <a:t>© Copyright. Science Learning Hub Pokapū Akoranga Pūtaiao The University of Waikato Te Whare Wānanga o Waikato.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/>
              <a:t>All rights reserved | </a:t>
            </a:r>
            <a:r>
              <a:rPr lang="en-US" sz="1000" u="sng">
                <a:solidFill>
                  <a:schemeClr val="hlink"/>
                </a:solidFill>
                <a:hlinkClick r:id="rId4"/>
              </a:rPr>
              <a:t>www.sciencelearn.org.nz</a:t>
            </a:r>
            <a:r>
              <a:rPr lang="en-US" sz="1000"/>
              <a:t>. All images are copyrighted. For further information, please refer to </a:t>
            </a:r>
            <a:r>
              <a:rPr lang="en-US" sz="1000" u="sng">
                <a:solidFill>
                  <a:schemeClr val="hlink"/>
                </a:solidFill>
                <a:hlinkClick r:id="rId5"/>
              </a:rPr>
              <a:t>enquiries@sciencelearn.org.nz</a:t>
            </a:r>
            <a:r>
              <a:rPr lang="en-US" sz="1000"/>
              <a:t>.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t/>
            </a:r>
            <a:endParaRPr sz="1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>
            <p:ph type="title"/>
          </p:nvPr>
        </p:nvSpPr>
        <p:spPr>
          <a:xfrm>
            <a:off x="550862" y="981075"/>
            <a:ext cx="8042275" cy="9112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Verdana"/>
              <a:buNone/>
            </a:pPr>
            <a:r>
              <a:rPr b="0" i="0" lang="en-US" sz="3600" u="none" cap="none" strike="noStrik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Papilionidae</a:t>
            </a:r>
            <a:br>
              <a:rPr b="0" i="0" lang="en-US" sz="3600" u="none" cap="none" strike="noStrik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b="0" i="0" lang="en-US" sz="3600" u="none" cap="none" strike="noStrik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Riodinidae</a:t>
            </a:r>
            <a:endParaRPr/>
          </a:p>
        </p:txBody>
      </p:sp>
      <p:sp>
        <p:nvSpPr>
          <p:cNvPr id="111" name="Google Shape;111;p9"/>
          <p:cNvSpPr txBox="1"/>
          <p:nvPr/>
        </p:nvSpPr>
        <p:spPr>
          <a:xfrm>
            <a:off x="541337" y="258762"/>
            <a:ext cx="6934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New Zealand butterfly families</a:t>
            </a:r>
            <a:endParaRPr/>
          </a:p>
        </p:txBody>
      </p:sp>
      <p:sp>
        <p:nvSpPr>
          <p:cNvPr id="112" name="Google Shape;112;p9"/>
          <p:cNvSpPr txBox="1"/>
          <p:nvPr/>
        </p:nvSpPr>
        <p:spPr>
          <a:xfrm>
            <a:off x="363525" y="4440812"/>
            <a:ext cx="82296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0" i="0" lang="en-US" sz="14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These butterflies are not represented in New Zealand.</a:t>
            </a:r>
            <a:endParaRPr/>
          </a:p>
        </p:txBody>
      </p:sp>
      <p:sp>
        <p:nvSpPr>
          <p:cNvPr id="113" name="Google Shape;113;p9"/>
          <p:cNvSpPr txBox="1"/>
          <p:nvPr/>
        </p:nvSpPr>
        <p:spPr>
          <a:xfrm>
            <a:off x="151325" y="6358701"/>
            <a:ext cx="8879400" cy="4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/>
              <a:t>© Copyright. Science Learning Hub Pokapū Akoranga Pūtaiao The University of Waikato Te Whare Wānanga o Waikato.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/>
              <a:t>All rights reserved | </a:t>
            </a:r>
            <a:r>
              <a:rPr lang="en-US" sz="1000" u="sng">
                <a:solidFill>
                  <a:schemeClr val="hlink"/>
                </a:solidFill>
                <a:hlinkClick r:id="rId3"/>
              </a:rPr>
              <a:t>www.sciencelearn.org.nz</a:t>
            </a:r>
            <a:r>
              <a:rPr lang="en-US" sz="1000"/>
              <a:t>. All images are copyrighted. For further information, please refer to </a:t>
            </a:r>
            <a:r>
              <a:rPr lang="en-US" sz="1000" u="sng">
                <a:solidFill>
                  <a:schemeClr val="hlink"/>
                </a:solidFill>
                <a:hlinkClick r:id="rId4"/>
              </a:rPr>
              <a:t>enquiries@sciencelearn.org.nz</a:t>
            </a:r>
            <a:r>
              <a:rPr lang="en-US" sz="1000"/>
              <a:t>.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t/>
            </a:r>
            <a:endParaRPr sz="1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0"/>
          <p:cNvSpPr txBox="1"/>
          <p:nvPr/>
        </p:nvSpPr>
        <p:spPr>
          <a:xfrm>
            <a:off x="500337" y="121037"/>
            <a:ext cx="6934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New Zealand butterfly families</a:t>
            </a:r>
            <a:endParaRPr/>
          </a:p>
        </p:txBody>
      </p:sp>
      <p:sp>
        <p:nvSpPr>
          <p:cNvPr id="119" name="Google Shape;119;p10"/>
          <p:cNvSpPr txBox="1"/>
          <p:nvPr>
            <p:ph type="title"/>
          </p:nvPr>
        </p:nvSpPr>
        <p:spPr>
          <a:xfrm>
            <a:off x="550862" y="1270000"/>
            <a:ext cx="8042275" cy="1295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Verdana"/>
              <a:buNone/>
            </a:pPr>
            <a:r>
              <a:rPr b="0" i="0" lang="en-US" sz="3200" u="none" cap="none" strike="noStrik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The Science Learning Hub would like to thank the following for the use of their images for this activity</a:t>
            </a:r>
            <a:endParaRPr/>
          </a:p>
        </p:txBody>
      </p:sp>
      <p:sp>
        <p:nvSpPr>
          <p:cNvPr id="120" name="Google Shape;120;p10"/>
          <p:cNvSpPr txBox="1"/>
          <p:nvPr/>
        </p:nvSpPr>
        <p:spPr>
          <a:xfrm>
            <a:off x="305650" y="2651125"/>
            <a:ext cx="4642200" cy="33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1" i="0" sz="1400" u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1" i="0" lang="en-US" sz="14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Nymphalidae family</a:t>
            </a:r>
            <a:endParaRPr b="0" i="0" sz="1200" u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>
              <a:solidFill>
                <a:schemeClr val="accent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1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Tony Wills:</a:t>
            </a:r>
            <a:r>
              <a:rPr lang="en-US"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Red and yellow admiral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1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Kath Widdowson</a:t>
            </a:r>
            <a:r>
              <a:rPr lang="en-US"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Monarch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1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Jon Sullivan</a:t>
            </a:r>
            <a:r>
              <a:rPr lang="en-US"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Black mountain ringlet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1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Robert Arter-Williamson</a:t>
            </a:r>
            <a:r>
              <a:rPr b="1" lang="en-US"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endParaRPr b="1" sz="1200">
              <a:solidFill>
                <a:schemeClr val="accent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Lesser wanderer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	Butler’s ringlet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	Janita’s tussock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	Harris’s tussock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1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Jerome Albre</a:t>
            </a:r>
            <a:r>
              <a:rPr lang="en-US"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Common tussock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1" lang="en-US"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Manaaki Whenua – Landcare Research: </a:t>
            </a: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Forest ringlet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1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Public domain</a:t>
            </a:r>
            <a:r>
              <a:rPr lang="en-US"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endParaRPr sz="1200">
              <a:solidFill>
                <a:schemeClr val="accent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P</a:t>
            </a:r>
            <a:r>
              <a:rPr lang="en-US"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ai</a:t>
            </a: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nted lady</a:t>
            </a:r>
            <a:endParaRPr sz="1200">
              <a:solidFill>
                <a:schemeClr val="accent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	Blue moon	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>
              <a:solidFill>
                <a:schemeClr val="accent2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1" name="Google Shape;121;p10"/>
          <p:cNvSpPr txBox="1"/>
          <p:nvPr/>
        </p:nvSpPr>
        <p:spPr>
          <a:xfrm>
            <a:off x="5029425" y="2636825"/>
            <a:ext cx="4114500" cy="380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1" i="0" sz="1400" u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1" i="0" lang="en-US" sz="14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Lycaenidae family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1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Robert Arter-Williamson</a:t>
            </a:r>
            <a:r>
              <a:rPr b="1" lang="en-US"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endParaRPr b="1" sz="1200">
              <a:solidFill>
                <a:schemeClr val="accent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Common blue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		Southern blue </a:t>
            </a:r>
            <a:endParaRPr b="0" i="0" sz="1200" u="none">
              <a:solidFill>
                <a:schemeClr val="accent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         Long-tailed blue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1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Norm Twigge</a:t>
            </a:r>
            <a:r>
              <a:rPr lang="en-US"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Common copper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1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Mike Lusk:</a:t>
            </a: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	 Boulder copper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1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Tony Wills:</a:t>
            </a:r>
            <a:r>
              <a:rPr b="1" lang="en-US"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Glade copper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1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Jerome Albre</a:t>
            </a:r>
            <a:r>
              <a:rPr lang="en-US"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Rauparaha’s copper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>
              <a:solidFill>
                <a:schemeClr val="accent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Verdana"/>
              <a:buNone/>
            </a:pPr>
            <a:r>
              <a:rPr b="1" i="0" lang="en-US" sz="14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Pieridae family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1" i="0" sz="1400" u="none">
              <a:solidFill>
                <a:schemeClr val="accent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rPr b="1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Christopher Zaborsky</a:t>
            </a:r>
            <a:r>
              <a:rPr b="1" lang="en-US" sz="120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b="0" i="0" lang="en-US" sz="1200" u="none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White cabbage butterfly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>
              <a:solidFill>
                <a:schemeClr val="accent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>
              <a:solidFill>
                <a:schemeClr val="accent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chemeClr val="accent2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2" name="Google Shape;122;p10"/>
          <p:cNvSpPr txBox="1"/>
          <p:nvPr/>
        </p:nvSpPr>
        <p:spPr>
          <a:xfrm>
            <a:off x="151325" y="6358701"/>
            <a:ext cx="8879400" cy="4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/>
              <a:t>© Copyright. Science Learning Hub Pokapū Akoranga Pūtaiao The University of Waikato Te Whare Wānanga o Waikato.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/>
              <a:t>All rights reserved | </a:t>
            </a:r>
            <a:r>
              <a:rPr lang="en-US" sz="1000" u="sng">
                <a:solidFill>
                  <a:schemeClr val="hlink"/>
                </a:solidFill>
                <a:hlinkClick r:id="rId3"/>
              </a:rPr>
              <a:t>www.sciencelearn.org.nz</a:t>
            </a:r>
            <a:r>
              <a:rPr lang="en-US" sz="1000"/>
              <a:t>. All images are copyrighted. For further information, please refer to </a:t>
            </a:r>
            <a:r>
              <a:rPr lang="en-US" sz="1000" u="sng">
                <a:solidFill>
                  <a:schemeClr val="hlink"/>
                </a:solidFill>
                <a:hlinkClick r:id="rId4"/>
              </a:rPr>
              <a:t>enquiries@sciencelearn.org.nz</a:t>
            </a:r>
            <a:r>
              <a:rPr lang="en-US" sz="1000"/>
              <a:t>.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Verdana"/>
              <a:buNone/>
            </a:pPr>
            <a:r>
              <a:t/>
            </a:r>
            <a:endParaRPr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0_Breeze">
  <a:themeElements>
    <a:clrScheme name="Breeze">
      <a:dk1>
        <a:srgbClr val="000000"/>
      </a:dk1>
      <a:lt1>
        <a:srgbClr val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1_Breeze">
  <a:themeElements>
    <a:clrScheme name="Breeze">
      <a:dk1>
        <a:srgbClr val="000000"/>
      </a:dk1>
      <a:lt1>
        <a:srgbClr val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12_Breeze">
  <a:themeElements>
    <a:clrScheme name="Breeze">
      <a:dk1>
        <a:srgbClr val="000000"/>
      </a:dk1>
      <a:lt1>
        <a:srgbClr val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