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64" r:id="rId5"/>
    <p:sldId id="310" r:id="rId6"/>
    <p:sldId id="304" r:id="rId7"/>
    <p:sldId id="309" r:id="rId8"/>
    <p:sldId id="265" r:id="rId9"/>
    <p:sldId id="266" r:id="rId10"/>
    <p:sldId id="273" r:id="rId11"/>
    <p:sldId id="287" r:id="rId12"/>
    <p:sldId id="275" r:id="rId13"/>
    <p:sldId id="311" r:id="rId14"/>
    <p:sldId id="293" r:id="rId15"/>
    <p:sldId id="305" r:id="rId16"/>
    <p:sldId id="308" r:id="rId17"/>
    <p:sldId id="306" r:id="rId18"/>
    <p:sldId id="307" r:id="rId19"/>
    <p:sldId id="267" r:id="rId20"/>
    <p:sldId id="312" r:id="rId21"/>
    <p:sldId id="285" r:id="rId22"/>
    <p:sldId id="256" r:id="rId23"/>
    <p:sldId id="29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65D1D02-151A-ABE0-C067-8AF39F039C97}" name="Greta Dromgool" initials="GD" userId="S::greta.dromgool@waikato.ac.nz::85ae8209-1ebf-40c2-9da0-11c0158c46aa" providerId="AD"/>
  <p188:author id="{9AB20BA7-5303-66F6-849A-9A80CB513037}" name="Simone Marsters" initials="SM" userId="S::simone.marsters@waikato.ac.nz::0ec796ae-819b-42d6-9e32-559001203e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D9F"/>
    <a:srgbClr val="798A5A"/>
    <a:srgbClr val="2C7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1BB15-3B9D-55D5-F1A9-E7B62D912DF4}" v="2" dt="2026-05-03T20:31:53.873"/>
    <p1510:client id="{225EB4AB-3832-BAA5-F5DA-40B6FB5247B6}" v="4" dt="2026-05-03T20:30:02.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Marsters" userId="S::simone.marsters@waikato.ac.nz::0ec796ae-819b-42d6-9e32-559001203e77" providerId="AD" clId="Web-{03C1BB15-3B9D-55D5-F1A9-E7B62D912DF4}"/>
    <pc:docChg chg="delSld">
      <pc:chgData name="Simone Marsters" userId="S::simone.marsters@waikato.ac.nz::0ec796ae-819b-42d6-9e32-559001203e77" providerId="AD" clId="Web-{03C1BB15-3B9D-55D5-F1A9-E7B62D912DF4}" dt="2026-05-03T20:31:53.873" v="1"/>
      <pc:docMkLst>
        <pc:docMk/>
      </pc:docMkLst>
      <pc:sldChg chg="del">
        <pc:chgData name="Simone Marsters" userId="S::simone.marsters@waikato.ac.nz::0ec796ae-819b-42d6-9e32-559001203e77" providerId="AD" clId="Web-{03C1BB15-3B9D-55D5-F1A9-E7B62D912DF4}" dt="2026-05-03T20:31:49.467" v="0"/>
        <pc:sldMkLst>
          <pc:docMk/>
          <pc:sldMk cId="4243191287" sldId="288"/>
        </pc:sldMkLst>
      </pc:sldChg>
      <pc:sldChg chg="del">
        <pc:chgData name="Simone Marsters" userId="S::simone.marsters@waikato.ac.nz::0ec796ae-819b-42d6-9e32-559001203e77" providerId="AD" clId="Web-{03C1BB15-3B9D-55D5-F1A9-E7B62D912DF4}" dt="2026-05-03T20:31:53.873" v="1"/>
        <pc:sldMkLst>
          <pc:docMk/>
          <pc:sldMk cId="2172401480" sldId="313"/>
        </pc:sldMkLst>
      </pc:sldChg>
    </pc:docChg>
  </pc:docChgLst>
  <pc:docChgLst>
    <pc:chgData name="Simone Marsters" userId="S::simone.marsters@waikato.ac.nz::0ec796ae-819b-42d6-9e32-559001203e77" providerId="AD" clId="Web-{225EB4AB-3832-BAA5-F5DA-40B6FB5247B6}"/>
    <pc:docChg chg="addSld modSld sldOrd">
      <pc:chgData name="Simone Marsters" userId="S::simone.marsters@waikato.ac.nz::0ec796ae-819b-42d6-9e32-559001203e77" providerId="AD" clId="Web-{225EB4AB-3832-BAA5-F5DA-40B6FB5247B6}" dt="2026-05-03T20:30:02.314" v="3"/>
      <pc:docMkLst>
        <pc:docMk/>
      </pc:docMkLst>
      <pc:sldChg chg="mod ord modShow">
        <pc:chgData name="Simone Marsters" userId="S::simone.marsters@waikato.ac.nz::0ec796ae-819b-42d6-9e32-559001203e77" providerId="AD" clId="Web-{225EB4AB-3832-BAA5-F5DA-40B6FB5247B6}" dt="2026-05-03T20:29:57.486" v="2"/>
        <pc:sldMkLst>
          <pc:docMk/>
          <pc:sldMk cId="4243191287" sldId="288"/>
        </pc:sldMkLst>
      </pc:sldChg>
      <pc:sldChg chg="add replId">
        <pc:chgData name="Simone Marsters" userId="S::simone.marsters@waikato.ac.nz::0ec796ae-819b-42d6-9e32-559001203e77" providerId="AD" clId="Web-{225EB4AB-3832-BAA5-F5DA-40B6FB5247B6}" dt="2026-05-03T20:30:02.314" v="3"/>
        <pc:sldMkLst>
          <pc:docMk/>
          <pc:sldMk cId="2172401480"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4ACD0-FC19-4A4D-AC43-143763E843BF}" type="datetimeFigureOut">
              <a:rPr lang="en-US" smtClean="0"/>
              <a:t>5/3/2026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0E640-D77C-A146-B371-0A2B53BCA168}" type="slidenum">
              <a:rPr lang="en-US" smtClean="0"/>
              <a:t>‹#›</a:t>
            </a:fld>
            <a:endParaRPr lang="en-US"/>
          </a:p>
        </p:txBody>
      </p:sp>
    </p:spTree>
    <p:extLst>
      <p:ext uri="{BB962C8B-B14F-4D97-AF65-F5344CB8AC3E}">
        <p14:creationId xmlns:p14="http://schemas.microsoft.com/office/powerpoint/2010/main" val="303877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ewzealandcurriculum.tahurangi.education.govt.nz/whakaotirangi-and-her-kete-of-k-mara/5637165654.p"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sciencelearn.org.nz/images/5419-poutini-and-tamahua"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learn.org.nz/images/4442-climate-change-impacts-on-maor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New_Zealand_relief_map.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AS72gLdVS0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magehttps:/www.sciencelearn.org.nz/resources/3345-manu-past-present-and-futu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learn.org.nz/resources/3035-whakaotirangi-and-her-kete-of-kumar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imhttps/www.sciencelearn.org.nz/resources/3053-belonging-through-storytellin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aotearoabooks.co.nz/matariki/" TargetMode="External"/><Relationship Id="rId4" Type="http://schemas.openxmlformats.org/officeDocument/2006/relationships/hyperlink" Target="https://www.sciencelearn.org.nz/images/2183-maui-harnessing-the-su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nstellation-guide.com/the-fish-hoo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Hokianga_Entrance_Pano.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nz.org/records/3824272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learn.org.nz/videos/2006-the-impact-of-climate-change-and-matauranga-maori"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ciencelearn.org.nz/resources/2961-maori-ways-of-knowing-weather-and-climat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learn.org.nz/resources/2992-cultural-indicators-for-rep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learn.org.nz/videos/2006-the-impact-of-climate-change-and-matauranga-maor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AU">
                <a:ea typeface="Calibri"/>
                <a:cs typeface="Calibri"/>
              </a:rPr>
              <a:t>Images:</a:t>
            </a:r>
            <a:endParaRPr lang="en-AU"/>
          </a:p>
          <a:p>
            <a:r>
              <a:rPr lang="en-AU">
                <a:hlinkClick r:id="rId3"/>
              </a:rPr>
              <a:t>https://newzealandcurriculum.tahurangi.education.govt.nz/whakaotirangi-and-her-kete-of-k-mara/5637165654.p</a:t>
            </a:r>
            <a:endParaRPr lang="en-US">
              <a:ea typeface="Calibri" panose="020F0502020204030204"/>
              <a:cs typeface="Calibri" panose="020F0502020204030204"/>
            </a:endParaRPr>
          </a:p>
          <a:p>
            <a:r>
              <a:rPr lang="en-AU">
                <a:hlinkClick r:id="rId4"/>
              </a:rPr>
              <a:t>www.sciencelearn.org.nz/images/5419-poutini-and-tamahua</a:t>
            </a:r>
            <a:r>
              <a:rPr lang="en-AU"/>
              <a:t> </a:t>
            </a:r>
            <a:endParaRPr lang="en-AU">
              <a:ea typeface="Calibri"/>
              <a:cs typeface="Calibri"/>
            </a:endParaRPr>
          </a:p>
        </p:txBody>
      </p:sp>
      <p:sp>
        <p:nvSpPr>
          <p:cNvPr id="26" name="Google Shape;26;p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7F527074-7B28-0E33-4D29-FD08DDE3733C}"/>
            </a:ext>
          </a:extLst>
        </p:cNvPr>
        <p:cNvGrpSpPr/>
        <p:nvPr/>
      </p:nvGrpSpPr>
      <p:grpSpPr>
        <a:xfrm>
          <a:off x="0" y="0"/>
          <a:ext cx="0" cy="0"/>
          <a:chOff x="0" y="0"/>
          <a:chExt cx="0" cy="0"/>
        </a:xfrm>
      </p:grpSpPr>
      <p:sp>
        <p:nvSpPr>
          <p:cNvPr id="112" name="Google Shape;112;g43b1550502_0_15:notes">
            <a:extLst>
              <a:ext uri="{FF2B5EF4-FFF2-40B4-BE49-F238E27FC236}">
                <a16:creationId xmlns:a16="http://schemas.microsoft.com/office/drawing/2014/main" id="{C011CC6D-807E-C331-AECF-B35D4E148E1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g43b1550502_0_15:notes">
            <a:extLst>
              <a:ext uri="{FF2B5EF4-FFF2-40B4-BE49-F238E27FC236}">
                <a16:creationId xmlns:a16="http://schemas.microsoft.com/office/drawing/2014/main" id="{0F43C18B-5B68-E89B-5262-95256D1324F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a:spcBef>
                <a:spcPts val="360"/>
              </a:spcBef>
            </a:pPr>
            <a:r>
              <a:rPr lang="en-US">
                <a:ea typeface="Calibri"/>
                <a:cs typeface="Calibri"/>
                <a:hlinkClick r:id="rId3"/>
              </a:rPr>
              <a:t>www.sciencelearn.org.nz/images/4442-climate-change-impacts-on-maori</a:t>
            </a:r>
            <a:r>
              <a:rPr lang="en-US">
                <a:ea typeface="Calibri"/>
                <a:cs typeface="Calibri"/>
              </a:rPr>
              <a:t> </a:t>
            </a:r>
            <a:endParaRPr lang="en-US"/>
          </a:p>
        </p:txBody>
      </p:sp>
      <p:sp>
        <p:nvSpPr>
          <p:cNvPr id="114" name="Google Shape;114;g43b1550502_0_15:notes">
            <a:extLst>
              <a:ext uri="{FF2B5EF4-FFF2-40B4-BE49-F238E27FC236}">
                <a16:creationId xmlns:a16="http://schemas.microsoft.com/office/drawing/2014/main" id="{A882A394-8AC3-C30F-23B2-E05E09361C01}"/>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8945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C07CA4F5-7DB4-0A14-E893-CA9A532CACE6}"/>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4EE75B25-6CD4-21F9-5042-448E72A8F2B0}"/>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AFDE7784-A906-05AC-6AFA-4C7EAF6A2C9C}"/>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GB">
                <a:ea typeface="Calibri"/>
                <a:cs typeface="Calibri"/>
              </a:rPr>
              <a:t>Image:</a:t>
            </a:r>
            <a:r>
              <a:rPr lang="en-GB"/>
              <a:t> </a:t>
            </a:r>
            <a:r>
              <a:rPr lang="en-GB" u="sng">
                <a:hlinkClick r:id="rId3"/>
              </a:rPr>
              <a:t>https://commons.wikimedia.org/wiki/File:New_Zealand_relief_map.jpg</a:t>
            </a:r>
            <a:r>
              <a:rPr lang="en-GB"/>
              <a:t> </a:t>
            </a:r>
            <a:endParaRPr lang="en-US"/>
          </a:p>
          <a:p>
            <a:endParaRPr lang="en-GB"/>
          </a:p>
        </p:txBody>
      </p:sp>
      <p:sp>
        <p:nvSpPr>
          <p:cNvPr id="26" name="Google Shape;26;p3:notes">
            <a:extLst>
              <a:ext uri="{FF2B5EF4-FFF2-40B4-BE49-F238E27FC236}">
                <a16:creationId xmlns:a16="http://schemas.microsoft.com/office/drawing/2014/main" id="{F39CA7F4-A35D-3109-7D2B-7079E763A719}"/>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59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26BE53B2-91CD-8B97-F7FE-1B71EE0B5BCE}"/>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333326E3-9C58-9B00-A645-EE32CE7DF3F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D2118DAA-52AD-2332-E22A-66B5B6568BC4}"/>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GB" err="1"/>
              <a:t>Te</a:t>
            </a:r>
            <a:r>
              <a:rPr lang="en-GB"/>
              <a:t> Papa video series – battle of the birds. </a:t>
            </a:r>
            <a:r>
              <a:rPr lang="en-GB" u="sng">
                <a:hlinkClick r:id="rId3"/>
              </a:rPr>
              <a:t>https://youtu.be/AS72gLdVS0c</a:t>
            </a:r>
            <a:endParaRPr lang="en-US"/>
          </a:p>
          <a:p>
            <a:endParaRPr lang="en-GB">
              <a:ea typeface="Calibri"/>
              <a:cs typeface="Calibri"/>
            </a:endParaRPr>
          </a:p>
        </p:txBody>
      </p:sp>
      <p:sp>
        <p:nvSpPr>
          <p:cNvPr id="26" name="Google Shape;26;p3:notes">
            <a:extLst>
              <a:ext uri="{FF2B5EF4-FFF2-40B4-BE49-F238E27FC236}">
                <a16:creationId xmlns:a16="http://schemas.microsoft.com/office/drawing/2014/main" id="{2B0AE5E4-4A49-F5CD-3930-85685102E470}"/>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547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BDD4D682-226B-41F0-38B2-EF89B33A955C}"/>
            </a:ext>
          </a:extLst>
        </p:cNvPr>
        <p:cNvGrpSpPr/>
        <p:nvPr/>
      </p:nvGrpSpPr>
      <p:grpSpPr>
        <a:xfrm>
          <a:off x="0" y="0"/>
          <a:ext cx="0" cy="0"/>
          <a:chOff x="0" y="0"/>
          <a:chExt cx="0" cy="0"/>
        </a:xfrm>
      </p:grpSpPr>
      <p:sp>
        <p:nvSpPr>
          <p:cNvPr id="112" name="Google Shape;112;g43b1550502_0_15:notes">
            <a:extLst>
              <a:ext uri="{FF2B5EF4-FFF2-40B4-BE49-F238E27FC236}">
                <a16:creationId xmlns:a16="http://schemas.microsoft.com/office/drawing/2014/main" id="{0D680FEF-B0DE-5957-8926-5A236FBA4F5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g43b1550502_0_15:notes">
            <a:extLst>
              <a:ext uri="{FF2B5EF4-FFF2-40B4-BE49-F238E27FC236}">
                <a16:creationId xmlns:a16="http://schemas.microsoft.com/office/drawing/2014/main" id="{4F1E6E23-F198-67E9-1E76-CD4E533EC1C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a:spcBef>
                <a:spcPts val="360"/>
              </a:spcBef>
            </a:pPr>
            <a:r>
              <a:rPr lang="en-US">
                <a:hlinkClick r:id="rId3"/>
              </a:rPr>
              <a:t>Image: https://www.sciencelearn.org.nz/resources/3345-manu-past-present-and-future</a:t>
            </a:r>
            <a:r>
              <a:rPr lang="en-US"/>
              <a:t> </a:t>
            </a:r>
            <a:endParaRPr lang="en-US">
              <a:ea typeface="Calibri"/>
              <a:cs typeface="Calibri"/>
            </a:endParaRPr>
          </a:p>
          <a:p>
            <a:pPr>
              <a:spcBef>
                <a:spcPts val="360"/>
              </a:spcBef>
            </a:pPr>
            <a:endParaRPr lang="en-US">
              <a:ea typeface="Calibri"/>
              <a:cs typeface="Calibri"/>
            </a:endParaRPr>
          </a:p>
          <a:p>
            <a:pPr>
              <a:spcBef>
                <a:spcPts val="360"/>
              </a:spcBef>
            </a:pPr>
            <a:endParaRPr lang="en-US">
              <a:ea typeface="Calibri"/>
              <a:cs typeface="Calibri"/>
            </a:endParaRPr>
          </a:p>
          <a:p>
            <a:pPr>
              <a:spcBef>
                <a:spcPts val="360"/>
              </a:spcBef>
            </a:pPr>
            <a:endParaRPr lang="en-US">
              <a:ea typeface="Calibri"/>
              <a:cs typeface="Calibri"/>
            </a:endParaRPr>
          </a:p>
        </p:txBody>
      </p:sp>
      <p:sp>
        <p:nvSpPr>
          <p:cNvPr id="114" name="Google Shape;114;g43b1550502_0_15:notes">
            <a:extLst>
              <a:ext uri="{FF2B5EF4-FFF2-40B4-BE49-F238E27FC236}">
                <a16:creationId xmlns:a16="http://schemas.microsoft.com/office/drawing/2014/main" id="{F7A777B6-F36E-990C-4D30-ED7FD2E6C49C}"/>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10822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C339B10B-3C5F-979A-7326-97E8EE164E36}"/>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FAC4030C-40C5-356C-3E6C-B00090DD401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29F4C779-878D-F1B8-F334-1AE033FE582F}"/>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endParaRPr lang="en-GB">
              <a:ea typeface="Calibri"/>
              <a:cs typeface="Calibri"/>
            </a:endParaRPr>
          </a:p>
          <a:p>
            <a:r>
              <a:rPr lang="en-GB">
                <a:ea typeface="Calibri"/>
                <a:cs typeface="Calibri"/>
              </a:rPr>
              <a:t>Image: </a:t>
            </a:r>
            <a:r>
              <a:rPr lang="en-GB">
                <a:ea typeface="Calibri"/>
                <a:cs typeface="Calibri"/>
                <a:hlinkClick r:id="rId3"/>
              </a:rPr>
              <a:t>www.sciencelearn.org.nz/resources/3035-whakaotirangi-and-her-kete-of-kumara</a:t>
            </a:r>
            <a:r>
              <a:rPr lang="en-GB">
                <a:ea typeface="Calibri"/>
                <a:cs typeface="Calibri"/>
              </a:rPr>
              <a:t> </a:t>
            </a:r>
          </a:p>
        </p:txBody>
      </p:sp>
      <p:sp>
        <p:nvSpPr>
          <p:cNvPr id="26" name="Google Shape;26;p3:notes">
            <a:extLst>
              <a:ext uri="{FF2B5EF4-FFF2-40B4-BE49-F238E27FC236}">
                <a16:creationId xmlns:a16="http://schemas.microsoft.com/office/drawing/2014/main" id="{7F954720-C8AA-FF48-99A2-64EC46B5276E}"/>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240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474F2EC9-55F5-57B8-B601-ED9A1AF3CFFF}"/>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3B8D93CE-EFA3-7EC6-EDF6-D544A101C2E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1DE41630-217C-66C9-7F5E-EC3EB211FF39}"/>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GB"/>
              <a:t>Images:</a:t>
            </a:r>
            <a:endParaRPr lang="en-US">
              <a:ea typeface="Calibri" panose="020F0502020204030204"/>
              <a:cs typeface="Calibri" panose="020F0502020204030204"/>
            </a:endParaRPr>
          </a:p>
          <a:p>
            <a:r>
              <a:rPr lang="en-GB">
                <a:solidFill>
                  <a:srgbClr val="444444"/>
                </a:solidFill>
                <a:hlinkClick r:id="rId3"/>
              </a:rPr>
              <a:t>Ihttps://www.sciencelearn.org.nz/resources/3053-belonging-through-storytelling</a:t>
            </a:r>
            <a:r>
              <a:rPr lang="en-GB"/>
              <a:t> </a:t>
            </a:r>
            <a:endParaRPr lang="en-GB">
              <a:solidFill>
                <a:srgbClr val="444444"/>
              </a:solidFill>
            </a:endParaRPr>
          </a:p>
          <a:p>
            <a:r>
              <a:rPr lang="en-GB">
                <a:hlinkClick r:id="rId4"/>
              </a:rPr>
              <a:t>Māui harnessing the Sun — Science Learning Hub</a:t>
            </a:r>
            <a:endParaRPr lang="en-US">
              <a:ea typeface="Calibri"/>
              <a:cs typeface="Calibri"/>
            </a:endParaRPr>
          </a:p>
          <a:p>
            <a:r>
              <a:rPr lang="en-GB">
                <a:hlinkClick r:id="rId5"/>
              </a:rPr>
              <a:t>Aotearoa Books | Matariki</a:t>
            </a:r>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26" name="Google Shape;26;p3:notes">
            <a:extLst>
              <a:ext uri="{FF2B5EF4-FFF2-40B4-BE49-F238E27FC236}">
                <a16:creationId xmlns:a16="http://schemas.microsoft.com/office/drawing/2014/main" id="{04D8E82E-365E-76FF-5C6E-65BDEE990F0B}"/>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027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6D051DD0-C4AF-CE8E-23E2-1595E60E3794}"/>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C3A2DCA2-BA46-C887-2E25-7648A1E11570}"/>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D7BF8251-6426-39B6-27CC-F07110C13334}"/>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AU">
                <a:ea typeface="Calibri"/>
                <a:cs typeface="Calibri"/>
              </a:rPr>
              <a:t>Image: </a:t>
            </a:r>
            <a:r>
              <a:rPr lang="en-AU">
                <a:hlinkClick r:id="rId3"/>
              </a:rPr>
              <a:t>The Fish Hook: Stars, Deep Sky Objects and Location – Constellation Guide</a:t>
            </a:r>
            <a:endParaRPr lang="en-AU">
              <a:ea typeface="Calibri"/>
              <a:cs typeface="Calibri"/>
            </a:endParaRPr>
          </a:p>
        </p:txBody>
      </p:sp>
      <p:sp>
        <p:nvSpPr>
          <p:cNvPr id="26" name="Google Shape;26;p3:notes">
            <a:extLst>
              <a:ext uri="{FF2B5EF4-FFF2-40B4-BE49-F238E27FC236}">
                <a16:creationId xmlns:a16="http://schemas.microsoft.com/office/drawing/2014/main" id="{118C92D6-D31A-049B-0A5E-5FE4B4EBD89C}"/>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827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393EEF77-1BC3-F409-C4FA-D51B36D52835}"/>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949C35F4-91B2-D196-003E-C92A91F4D95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2871AD6E-012D-B06A-3B77-1A67DA9B7770}"/>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AU"/>
              <a:t>Stewart, G. (2019). </a:t>
            </a:r>
            <a:r>
              <a:rPr lang="en-AU" i="1"/>
              <a:t>Indigenous knowledge in the school curriculum: Whose knowledge? Whose truth?</a:t>
            </a:r>
            <a:r>
              <a:rPr lang="en-AU"/>
              <a:t> In M. Peters (Ed.), </a:t>
            </a:r>
            <a:r>
              <a:rPr lang="en-AU" i="1"/>
              <a:t>A Companion to Research in Teacher Education</a:t>
            </a:r>
            <a:r>
              <a:rPr lang="en-AU"/>
              <a:t> (pp. 275–286). Springer.</a:t>
            </a:r>
            <a:endParaRPr lang="en-US">
              <a:ea typeface="Calibri"/>
              <a:cs typeface="Calibri"/>
            </a:endParaRPr>
          </a:p>
          <a:p>
            <a:endParaRPr lang="en-AU" sz="1100">
              <a:ea typeface="Calibri"/>
              <a:cs typeface="Calibri"/>
            </a:endParaRPr>
          </a:p>
        </p:txBody>
      </p:sp>
      <p:sp>
        <p:nvSpPr>
          <p:cNvPr id="26" name="Google Shape;26;p3:notes">
            <a:extLst>
              <a:ext uri="{FF2B5EF4-FFF2-40B4-BE49-F238E27FC236}">
                <a16:creationId xmlns:a16="http://schemas.microsoft.com/office/drawing/2014/main" id="{F91D51AE-883C-E42F-6A88-64A73C2CCCFF}"/>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272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940E640-D77C-A146-B371-0A2B53BCA168}" type="slidenum">
              <a:rPr lang="en-US" smtClean="0"/>
              <a:t>18</a:t>
            </a:fld>
            <a:endParaRPr lang="en-US"/>
          </a:p>
        </p:txBody>
      </p:sp>
    </p:spTree>
    <p:extLst>
      <p:ext uri="{BB962C8B-B14F-4D97-AF65-F5344CB8AC3E}">
        <p14:creationId xmlns:p14="http://schemas.microsoft.com/office/powerpoint/2010/main" val="121085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940E640-D77C-A146-B371-0A2B53BCA168}" type="slidenum">
              <a:rPr lang="en-US" smtClean="0"/>
              <a:t>19</a:t>
            </a:fld>
            <a:endParaRPr lang="en-US"/>
          </a:p>
        </p:txBody>
      </p:sp>
    </p:spTree>
    <p:extLst>
      <p:ext uri="{BB962C8B-B14F-4D97-AF65-F5344CB8AC3E}">
        <p14:creationId xmlns:p14="http://schemas.microsoft.com/office/powerpoint/2010/main" val="364244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A89ED8FB-ECDD-3D90-E78D-625863A500BD}"/>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00F284A4-712E-3DA8-2FC4-759A6804D4D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6C4CA583-D2C8-DD15-A388-31DA48356891}"/>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endParaRPr lang="en-AU">
              <a:ea typeface="Calibri"/>
              <a:cs typeface="Calibri"/>
            </a:endParaRPr>
          </a:p>
          <a:p>
            <a:endParaRPr lang="en-US">
              <a:ea typeface="Calibri"/>
              <a:cs typeface="Calibri"/>
            </a:endParaRPr>
          </a:p>
        </p:txBody>
      </p:sp>
      <p:sp>
        <p:nvSpPr>
          <p:cNvPr id="26" name="Google Shape;26;p3:notes">
            <a:extLst>
              <a:ext uri="{FF2B5EF4-FFF2-40B4-BE49-F238E27FC236}">
                <a16:creationId xmlns:a16="http://schemas.microsoft.com/office/drawing/2014/main" id="{A9D14CA9-2577-05AF-F70A-6B0CAA94B2D9}"/>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8463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D143CD58-0DDC-A269-9D64-7A8D96498569}"/>
            </a:ext>
          </a:extLst>
        </p:cNvPr>
        <p:cNvGrpSpPr/>
        <p:nvPr/>
      </p:nvGrpSpPr>
      <p:grpSpPr>
        <a:xfrm>
          <a:off x="0" y="0"/>
          <a:ext cx="0" cy="0"/>
          <a:chOff x="0" y="0"/>
          <a:chExt cx="0" cy="0"/>
        </a:xfrm>
      </p:grpSpPr>
      <p:sp>
        <p:nvSpPr>
          <p:cNvPr id="112" name="Google Shape;112;g43b1550502_0_15:notes">
            <a:extLst>
              <a:ext uri="{FF2B5EF4-FFF2-40B4-BE49-F238E27FC236}">
                <a16:creationId xmlns:a16="http://schemas.microsoft.com/office/drawing/2014/main" id="{31146CAF-69EE-2E1C-4410-431CD2658A4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g43b1550502_0_15:notes">
            <a:extLst>
              <a:ext uri="{FF2B5EF4-FFF2-40B4-BE49-F238E27FC236}">
                <a16:creationId xmlns:a16="http://schemas.microsoft.com/office/drawing/2014/main" id="{C2843E78-AEBB-D168-6857-D8B8192576E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a:spcBef>
                <a:spcPts val="360"/>
              </a:spcBef>
              <a:buClr>
                <a:schemeClr val="dk1"/>
              </a:buClr>
              <a:buSzPts val="1200"/>
            </a:pPr>
            <a:endParaRPr lang="en-GB" sz="1200" b="0" i="0" u="none" strike="noStrike" cap="none">
              <a:solidFill>
                <a:schemeClr val="dk1"/>
              </a:solidFill>
              <a:latin typeface="Calibri"/>
              <a:ea typeface="Calibri"/>
              <a:cs typeface="Calibri"/>
            </a:endParaRPr>
          </a:p>
        </p:txBody>
      </p:sp>
      <p:sp>
        <p:nvSpPr>
          <p:cNvPr id="114" name="Google Shape;114;g43b1550502_0_15:notes">
            <a:extLst>
              <a:ext uri="{FF2B5EF4-FFF2-40B4-BE49-F238E27FC236}">
                <a16:creationId xmlns:a16="http://schemas.microsoft.com/office/drawing/2014/main" id="{D9AE8C89-88EE-BB91-7C41-051BBCB9EB92}"/>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568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567D9B00-855A-42DF-7559-F5084851E080}"/>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5356CBF7-7CA3-9455-678F-AD00A6225BA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42890DDB-3A4A-ADC6-94DA-0CBF4E3A3539}"/>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AU">
                <a:ea typeface="Calibri"/>
                <a:cs typeface="Calibri"/>
              </a:rPr>
              <a:t>Image: </a:t>
            </a:r>
            <a:r>
              <a:rPr lang="en-AU">
                <a:hlinkClick r:id="rId3"/>
              </a:rPr>
              <a:t>https://commons.wikimedia.org/wiki/File:Hokianga_Entrance_Pano.JPG</a:t>
            </a:r>
            <a:r>
              <a:rPr lang="en-AU"/>
              <a:t> </a:t>
            </a:r>
            <a:endParaRPr lang="en-AU">
              <a:ea typeface="Calibri"/>
              <a:cs typeface="Calibri"/>
            </a:endParaRPr>
          </a:p>
          <a:p>
            <a:endParaRPr lang="en-AU">
              <a:ea typeface="Calibri"/>
              <a:cs typeface="Calibri"/>
            </a:endParaRPr>
          </a:p>
          <a:p>
            <a:endParaRPr lang="en-US">
              <a:ea typeface="Calibri"/>
              <a:cs typeface="Calibri"/>
            </a:endParaRPr>
          </a:p>
        </p:txBody>
      </p:sp>
      <p:sp>
        <p:nvSpPr>
          <p:cNvPr id="26" name="Google Shape;26;p3:notes">
            <a:extLst>
              <a:ext uri="{FF2B5EF4-FFF2-40B4-BE49-F238E27FC236}">
                <a16:creationId xmlns:a16="http://schemas.microsoft.com/office/drawing/2014/main" id="{658E72F4-17D8-ADAD-17F0-4968C4C4EE18}"/>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652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DFA7D126-84BD-7AC7-543D-7DC46A7D8FA6}"/>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53048799-9739-AFB7-06B8-FE6D2B3FA3F0}"/>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2E8F8A36-ED97-8FCD-5AEC-FAD9F23708C6}"/>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endParaRPr lang="en-AU">
              <a:ea typeface="Calibri"/>
              <a:cs typeface="Calibri"/>
            </a:endParaRPr>
          </a:p>
          <a:p>
            <a:endParaRPr lang="en-US">
              <a:ea typeface="Calibri"/>
              <a:cs typeface="Calibri"/>
            </a:endParaRPr>
          </a:p>
        </p:txBody>
      </p:sp>
      <p:sp>
        <p:nvSpPr>
          <p:cNvPr id="26" name="Google Shape;26;p3:notes">
            <a:extLst>
              <a:ext uri="{FF2B5EF4-FFF2-40B4-BE49-F238E27FC236}">
                <a16:creationId xmlns:a16="http://schemas.microsoft.com/office/drawing/2014/main" id="{EB50802A-2379-3F11-8EB8-EEDBCD554565}"/>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4703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9DA2F969-3FDF-496B-0808-7B5439E60C05}"/>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62DAFFBE-4DD7-0EB2-4D94-9D274E69D3E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227EA9D9-393D-3B35-D793-B56F25894AC3}"/>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r>
              <a:rPr lang="en-GB">
                <a:ea typeface="Calibri"/>
                <a:cs typeface="Calibri"/>
              </a:rPr>
              <a:t>Image: </a:t>
            </a:r>
            <a:r>
              <a:rPr lang="en-GB">
                <a:hlinkClick r:id="rId3"/>
              </a:rPr>
              <a:t>Pūrākau (Māori origin stories) | Record | DigitalNZ</a:t>
            </a:r>
            <a:endParaRPr lang="en-GB">
              <a:ea typeface="Calibri"/>
              <a:cs typeface="Calibri"/>
            </a:endParaRPr>
          </a:p>
          <a:p>
            <a:endParaRPr lang="en-GB">
              <a:ea typeface="Calibri"/>
              <a:cs typeface="Calibri"/>
            </a:endParaRPr>
          </a:p>
        </p:txBody>
      </p:sp>
      <p:sp>
        <p:nvSpPr>
          <p:cNvPr id="26" name="Google Shape;26;p3:notes">
            <a:extLst>
              <a:ext uri="{FF2B5EF4-FFF2-40B4-BE49-F238E27FC236}">
                <a16:creationId xmlns:a16="http://schemas.microsoft.com/office/drawing/2014/main" id="{5C7AB17A-944C-A48E-21B9-6368095345E9}"/>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5583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8211F57E-A31B-511B-656F-4C16FC0D01CA}"/>
            </a:ext>
          </a:extLst>
        </p:cNvPr>
        <p:cNvGrpSpPr/>
        <p:nvPr/>
      </p:nvGrpSpPr>
      <p:grpSpPr>
        <a:xfrm>
          <a:off x="0" y="0"/>
          <a:ext cx="0" cy="0"/>
          <a:chOff x="0" y="0"/>
          <a:chExt cx="0" cy="0"/>
        </a:xfrm>
      </p:grpSpPr>
      <p:sp>
        <p:nvSpPr>
          <p:cNvPr id="24" name="Google Shape;24;p3:notes">
            <a:extLst>
              <a:ext uri="{FF2B5EF4-FFF2-40B4-BE49-F238E27FC236}">
                <a16:creationId xmlns:a16="http://schemas.microsoft.com/office/drawing/2014/main" id="{BDAC18F1-E394-BD30-7794-FCC97366FB1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a:extLst>
              <a:ext uri="{FF2B5EF4-FFF2-40B4-BE49-F238E27FC236}">
                <a16:creationId xmlns:a16="http://schemas.microsoft.com/office/drawing/2014/main" id="{F48FA4FC-CE35-0799-B5D8-FEEA084FBB9F}"/>
              </a:ext>
            </a:extLst>
          </p:cNvPr>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a:buClr>
                <a:schemeClr val="dk1"/>
              </a:buClr>
              <a:buSzPts val="300"/>
            </a:pPr>
            <a:endParaRPr lang="en-GB">
              <a:ea typeface="Calibri"/>
              <a:cs typeface="Calibri"/>
            </a:endParaRPr>
          </a:p>
        </p:txBody>
      </p:sp>
      <p:sp>
        <p:nvSpPr>
          <p:cNvPr id="26" name="Google Shape;26;p3:notes">
            <a:extLst>
              <a:ext uri="{FF2B5EF4-FFF2-40B4-BE49-F238E27FC236}">
                <a16:creationId xmlns:a16="http://schemas.microsoft.com/office/drawing/2014/main" id="{8819115B-098A-DC1E-1357-1A78C06BF431}"/>
              </a:ext>
            </a:extLst>
          </p:cNvPr>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9405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189B1284-779B-3D2B-DA18-098FAEB434AC}"/>
            </a:ext>
          </a:extLst>
        </p:cNvPr>
        <p:cNvGrpSpPr/>
        <p:nvPr/>
      </p:nvGrpSpPr>
      <p:grpSpPr>
        <a:xfrm>
          <a:off x="0" y="0"/>
          <a:ext cx="0" cy="0"/>
          <a:chOff x="0" y="0"/>
          <a:chExt cx="0" cy="0"/>
        </a:xfrm>
      </p:grpSpPr>
      <p:sp>
        <p:nvSpPr>
          <p:cNvPr id="112" name="Google Shape;112;g43b1550502_0_15:notes">
            <a:extLst>
              <a:ext uri="{FF2B5EF4-FFF2-40B4-BE49-F238E27FC236}">
                <a16:creationId xmlns:a16="http://schemas.microsoft.com/office/drawing/2014/main" id="{B9004995-9F6E-4E6A-08AF-96FCE253A00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g43b1550502_0_15:notes">
            <a:extLst>
              <a:ext uri="{FF2B5EF4-FFF2-40B4-BE49-F238E27FC236}">
                <a16:creationId xmlns:a16="http://schemas.microsoft.com/office/drawing/2014/main" id="{78F21E88-2E59-5747-7756-E5A2C72C57E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a:spcBef>
                <a:spcPts val="360"/>
              </a:spcBef>
            </a:pPr>
            <a:r>
              <a:rPr lang="en-US">
                <a:ea typeface="Calibri"/>
                <a:cs typeface="Calibri"/>
              </a:rPr>
              <a:t>Image taken from video: </a:t>
            </a:r>
            <a:r>
              <a:rPr lang="en-US">
                <a:hlinkClick r:id="rId3"/>
              </a:rPr>
              <a:t>www.sciencelearn.org.nz/videos/2006-the-impact-of-climate-change-and-matauranga-maori</a:t>
            </a:r>
            <a:r>
              <a:rPr lang="en-US">
                <a:ea typeface="Calibri"/>
                <a:cs typeface="Calibri"/>
              </a:rPr>
              <a:t> part of </a:t>
            </a:r>
            <a:r>
              <a:rPr lang="en-US">
                <a:ea typeface="Calibri"/>
                <a:cs typeface="Calibri"/>
                <a:hlinkClick r:id="rId4"/>
              </a:rPr>
              <a:t>www.sciencelearn.org.nz/resources/2961-maori-ways-of-knowing-weather-and-climate</a:t>
            </a:r>
            <a:r>
              <a:rPr lang="en-US">
                <a:ea typeface="Calibri"/>
                <a:cs typeface="Calibri"/>
              </a:rPr>
              <a:t> </a:t>
            </a:r>
            <a:endParaRPr lang="en-US"/>
          </a:p>
          <a:p>
            <a:pPr>
              <a:spcBef>
                <a:spcPts val="360"/>
              </a:spcBef>
            </a:pPr>
            <a:endParaRPr lang="en-US">
              <a:ea typeface="Calibri" panose="020F0502020204030204"/>
              <a:cs typeface="Calibri" panose="020F0502020204030204"/>
            </a:endParaRPr>
          </a:p>
        </p:txBody>
      </p:sp>
      <p:sp>
        <p:nvSpPr>
          <p:cNvPr id="114" name="Google Shape;114;g43b1550502_0_15:notes">
            <a:extLst>
              <a:ext uri="{FF2B5EF4-FFF2-40B4-BE49-F238E27FC236}">
                <a16:creationId xmlns:a16="http://schemas.microsoft.com/office/drawing/2014/main" id="{97AEDA61-1A98-BDBF-AA09-6D67D31FBC3F}"/>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8707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2C239C75-5D46-D8AC-B584-D831F8937A34}"/>
            </a:ext>
          </a:extLst>
        </p:cNvPr>
        <p:cNvGrpSpPr/>
        <p:nvPr/>
      </p:nvGrpSpPr>
      <p:grpSpPr>
        <a:xfrm>
          <a:off x="0" y="0"/>
          <a:ext cx="0" cy="0"/>
          <a:chOff x="0" y="0"/>
          <a:chExt cx="0" cy="0"/>
        </a:xfrm>
      </p:grpSpPr>
      <p:sp>
        <p:nvSpPr>
          <p:cNvPr id="112" name="Google Shape;112;g43b1550502_0_15:notes">
            <a:extLst>
              <a:ext uri="{FF2B5EF4-FFF2-40B4-BE49-F238E27FC236}">
                <a16:creationId xmlns:a16="http://schemas.microsoft.com/office/drawing/2014/main" id="{06672FC9-1B61-A6EE-6F63-FA808E2AFFC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g43b1550502_0_15:notes">
            <a:extLst>
              <a:ext uri="{FF2B5EF4-FFF2-40B4-BE49-F238E27FC236}">
                <a16:creationId xmlns:a16="http://schemas.microsoft.com/office/drawing/2014/main" id="{C79DC6DD-329D-186C-66C5-402BE0C5FFA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a:spcBef>
                <a:spcPts val="360"/>
              </a:spcBef>
            </a:pPr>
            <a:r>
              <a:rPr lang="en-US"/>
              <a:t>Images: </a:t>
            </a:r>
            <a:r>
              <a:rPr lang="en-US">
                <a:hlinkClick r:id="rId3"/>
              </a:rPr>
              <a:t>www.sciencelearn.org.nz/resources/2992-cultural-indicators-for-repo</a:t>
            </a:r>
            <a:r>
              <a:rPr lang="en-US"/>
              <a:t> </a:t>
            </a:r>
          </a:p>
        </p:txBody>
      </p:sp>
      <p:sp>
        <p:nvSpPr>
          <p:cNvPr id="114" name="Google Shape;114;g43b1550502_0_15:notes">
            <a:extLst>
              <a:ext uri="{FF2B5EF4-FFF2-40B4-BE49-F238E27FC236}">
                <a16:creationId xmlns:a16="http://schemas.microsoft.com/office/drawing/2014/main" id="{EF5C9D59-BD60-8576-44A2-15F054270971}"/>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441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B2F7E953-A6F2-206C-86D9-FB910B52245E}"/>
            </a:ext>
          </a:extLst>
        </p:cNvPr>
        <p:cNvGrpSpPr/>
        <p:nvPr/>
      </p:nvGrpSpPr>
      <p:grpSpPr>
        <a:xfrm>
          <a:off x="0" y="0"/>
          <a:ext cx="0" cy="0"/>
          <a:chOff x="0" y="0"/>
          <a:chExt cx="0" cy="0"/>
        </a:xfrm>
      </p:grpSpPr>
      <p:sp>
        <p:nvSpPr>
          <p:cNvPr id="112" name="Google Shape;112;g43b1550502_0_15:notes">
            <a:extLst>
              <a:ext uri="{FF2B5EF4-FFF2-40B4-BE49-F238E27FC236}">
                <a16:creationId xmlns:a16="http://schemas.microsoft.com/office/drawing/2014/main" id="{8456F2EA-4717-3520-8BF8-867CFC1466F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g43b1550502_0_15:notes">
            <a:extLst>
              <a:ext uri="{FF2B5EF4-FFF2-40B4-BE49-F238E27FC236}">
                <a16:creationId xmlns:a16="http://schemas.microsoft.com/office/drawing/2014/main" id="{4281F026-48B8-E004-A19B-A8D257146A4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a:spcBef>
                <a:spcPts val="360"/>
              </a:spcBef>
            </a:pPr>
            <a:r>
              <a:rPr lang="en-US">
                <a:solidFill>
                  <a:schemeClr val="dk1"/>
                </a:solidFill>
              </a:rPr>
              <a:t>Image: </a:t>
            </a:r>
            <a:r>
              <a:rPr lang="en-US">
                <a:solidFill>
                  <a:schemeClr val="dk1"/>
                </a:solidFill>
                <a:hlinkClick r:id="rId3"/>
              </a:rPr>
              <a:t>www.sciencelearn.org.nz/videos/2006-the-impact-of-climate-change-and-matauranga-maori</a:t>
            </a:r>
            <a:r>
              <a:rPr lang="en-US">
                <a:solidFill>
                  <a:schemeClr val="dk1"/>
                </a:solidFill>
              </a:rPr>
              <a:t> </a:t>
            </a:r>
          </a:p>
          <a:p>
            <a:pPr>
              <a:spcBef>
                <a:spcPts val="360"/>
              </a:spcBef>
            </a:pPr>
            <a:endParaRPr lang="en-US">
              <a:ea typeface="Calibri"/>
              <a:cs typeface="Calibri"/>
            </a:endParaRPr>
          </a:p>
          <a:p>
            <a:pPr>
              <a:spcBef>
                <a:spcPts val="360"/>
              </a:spcBef>
            </a:pPr>
            <a:endParaRPr lang="en-US">
              <a:ea typeface="Calibri"/>
              <a:cs typeface="Calibri"/>
            </a:endParaRPr>
          </a:p>
        </p:txBody>
      </p:sp>
      <p:sp>
        <p:nvSpPr>
          <p:cNvPr id="114" name="Google Shape;114;g43b1550502_0_15:notes">
            <a:extLst>
              <a:ext uri="{FF2B5EF4-FFF2-40B4-BE49-F238E27FC236}">
                <a16:creationId xmlns:a16="http://schemas.microsoft.com/office/drawing/2014/main" id="{65CA1404-8585-734B-9154-CF10C5C0400F}"/>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467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819962A-531E-ED4D-AD29-C85C21C604F5}"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210870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19962A-531E-ED4D-AD29-C85C21C604F5}"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266999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19962A-531E-ED4D-AD29-C85C21C604F5}"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303007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19962A-531E-ED4D-AD29-C85C21C604F5}"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317980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19962A-531E-ED4D-AD29-C85C21C604F5}"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3548483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819962A-531E-ED4D-AD29-C85C21C604F5}"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31679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819962A-531E-ED4D-AD29-C85C21C604F5}" type="datetimeFigureOut">
              <a:rPr lang="en-US" smtClean="0"/>
              <a:t>5/3/2026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248830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819962A-531E-ED4D-AD29-C85C21C604F5}" type="datetimeFigureOut">
              <a:rPr lang="en-US" smtClean="0"/>
              <a:t>5/3/2026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221438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9962A-531E-ED4D-AD29-C85C21C604F5}" type="datetimeFigureOut">
              <a:rPr lang="en-US" smtClean="0"/>
              <a:t>5/3/2026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1020389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19962A-531E-ED4D-AD29-C85C21C604F5}"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4161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19962A-531E-ED4D-AD29-C85C21C604F5}"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DC90B-57A6-4640-AE6C-38825F7FF805}" type="slidenum">
              <a:rPr lang="en-US" smtClean="0"/>
              <a:t>‹#›</a:t>
            </a:fld>
            <a:endParaRPr lang="en-US"/>
          </a:p>
        </p:txBody>
      </p:sp>
    </p:spTree>
    <p:extLst>
      <p:ext uri="{BB962C8B-B14F-4D97-AF65-F5344CB8AC3E}">
        <p14:creationId xmlns:p14="http://schemas.microsoft.com/office/powerpoint/2010/main" val="111834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9962A-531E-ED4D-AD29-C85C21C604F5}" type="datetimeFigureOut">
              <a:rPr lang="en-US" smtClean="0"/>
              <a:t>5/3/2026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C90B-57A6-4640-AE6C-38825F7FF805}" type="slidenum">
              <a:rPr lang="en-US" smtClean="0"/>
              <a:t>‹#›</a:t>
            </a:fld>
            <a:endParaRPr lang="en-US"/>
          </a:p>
        </p:txBody>
      </p:sp>
    </p:spTree>
    <p:extLst>
      <p:ext uri="{BB962C8B-B14F-4D97-AF65-F5344CB8AC3E}">
        <p14:creationId xmlns:p14="http://schemas.microsoft.com/office/powerpoint/2010/main" val="355636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www.sciencelearn.org.nz/"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creativecommons.org/licenses/by-sa/3.0/deed.en" TargetMode="External"/><Relationship Id="rId5" Type="http://schemas.openxmlformats.org/officeDocument/2006/relationships/image" Target="../media/image3.png"/><Relationship Id="rId4"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youtube.com/watch?v=AS72gLdVS0c&amp;t=1s" TargetMode="External"/><Relationship Id="rId5" Type="http://schemas.openxmlformats.org/officeDocument/2006/relationships/image" Target="../media/image12.jpeg"/><Relationship Id="rId4"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www.sciencelearn.org.nz/"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ScienceLearningHubNZ" TargetMode="External"/><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hyperlink" Target="http://bit.ly/slhnz_li" TargetMode="External"/><Relationship Id="rId12" Type="http://schemas.openxmlformats.org/officeDocument/2006/relationships/image" Target="../media/image23.png"/><Relationship Id="rId2" Type="http://schemas.openxmlformats.org/officeDocument/2006/relationships/notesSlide" Target="../notesSlides/notesSlide19.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hyperlink" Target="http://www.instagram.com/sciencelearninghubnz" TargetMode="External"/><Relationship Id="rId11" Type="http://schemas.openxmlformats.org/officeDocument/2006/relationships/image" Target="../media/image22.png"/><Relationship Id="rId5" Type="http://schemas.openxmlformats.org/officeDocument/2006/relationships/hyperlink" Target="http://www.facebook.com/nzsciencelearn" TargetMode="External"/><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hyperlink" Target="mailto:enquiries@sciencelearn.org.nz" TargetMode="External"/><Relationship Id="rId9" Type="http://schemas.openxmlformats.org/officeDocument/2006/relationships/hyperlink" Target="https://nz.pinterest.com/nzsciencelearn/" TargetMode="External"/><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www.sciencelearn.org.n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reativecommons.org/licenses/by-sa/3.0/deed.en" TargetMode="External"/><Relationship Id="rId5" Type="http://schemas.openxmlformats.org/officeDocument/2006/relationships/image" Target="../media/image4.png"/><Relationship Id="rId4" Type="http://schemas.openxmlformats.org/officeDocument/2006/relationships/hyperlink" Target="http://www.sciencelearn.org.n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hyperlink" Target="http://www.sciencelearn.org.n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creativecommons.org/licenses/by-sa/2.0/deed.en" TargetMode="External"/><Relationship Id="rId5" Type="http://schemas.openxmlformats.org/officeDocument/2006/relationships/image" Target="../media/image6.png"/><Relationship Id="rId4" Type="http://schemas.openxmlformats.org/officeDocument/2006/relationships/hyperlink" Target="http://www.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www.sciencelearn.org.n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thespinoff.co.nz/"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thespinoff.co.nz/atea/03-03-2020/learning-to-live-by-the-maramataka-poututerangi-2" TargetMode="External"/><Relationship Id="rId5" Type="http://schemas.openxmlformats.org/officeDocument/2006/relationships/image" Target="../media/image7.png"/><Relationship Id="rId4" Type="http://schemas.openxmlformats.org/officeDocument/2006/relationships/hyperlink" Target="http://www.sciencelearn.org.nz/"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sciencelearn.org.n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 name="Google Shape;35;p3"/>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6C1E7AC2-7B65-1212-0C68-8F5835E4ECC3}"/>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2" name="Picture 1" descr="A red and blue background with green leaves&#10;&#10;AI-generated content may be incorrect.">
            <a:extLst>
              <a:ext uri="{FF2B5EF4-FFF2-40B4-BE49-F238E27FC236}">
                <a16:creationId xmlns:a16="http://schemas.microsoft.com/office/drawing/2014/main" id="{0D715ADB-6179-66B5-46CF-4247DA90903F}"/>
              </a:ext>
            </a:extLst>
          </p:cNvPr>
          <p:cNvPicPr>
            <a:picLocks noChangeAspect="1"/>
          </p:cNvPicPr>
          <p:nvPr/>
        </p:nvPicPr>
        <p:blipFill>
          <a:blip r:embed="rId5"/>
          <a:srcRect r="151" b="2660"/>
          <a:stretch>
            <a:fillRect/>
          </a:stretch>
        </p:blipFill>
        <p:spPr>
          <a:xfrm>
            <a:off x="950350" y="1218461"/>
            <a:ext cx="3070218" cy="4589545"/>
          </a:xfrm>
          <a:prstGeom prst="rect">
            <a:avLst/>
          </a:prstGeom>
        </p:spPr>
      </p:pic>
      <p:pic>
        <p:nvPicPr>
          <p:cNvPr id="7" name="Picture 6" descr="A map of new zealand with white arrows&#10;&#10;AI-generated content may be incorrect.">
            <a:extLst>
              <a:ext uri="{FF2B5EF4-FFF2-40B4-BE49-F238E27FC236}">
                <a16:creationId xmlns:a16="http://schemas.microsoft.com/office/drawing/2014/main" id="{9AE327A6-4970-1621-0106-E8692ECF8CEF}"/>
              </a:ext>
            </a:extLst>
          </p:cNvPr>
          <p:cNvPicPr>
            <a:picLocks noChangeAspect="1"/>
          </p:cNvPicPr>
          <p:nvPr/>
        </p:nvPicPr>
        <p:blipFill>
          <a:blip r:embed="rId6"/>
          <a:srcRect t="4752"/>
          <a:stretch>
            <a:fillRect/>
          </a:stretch>
        </p:blipFill>
        <p:spPr>
          <a:xfrm>
            <a:off x="4569386" y="1176416"/>
            <a:ext cx="3300071" cy="4725040"/>
          </a:xfrm>
          <a:prstGeom prst="rect">
            <a:avLst/>
          </a:prstGeom>
        </p:spPr>
      </p:pic>
      <p:sp>
        <p:nvSpPr>
          <p:cNvPr id="11" name="TextBox 10">
            <a:extLst>
              <a:ext uri="{FF2B5EF4-FFF2-40B4-BE49-F238E27FC236}">
                <a16:creationId xmlns:a16="http://schemas.microsoft.com/office/drawing/2014/main" id="{88E9CAE1-BF83-6752-A7F7-CD09F4ADD17A}"/>
              </a:ext>
            </a:extLst>
          </p:cNvPr>
          <p:cNvSpPr txBox="1"/>
          <p:nvPr/>
        </p:nvSpPr>
        <p:spPr>
          <a:xfrm>
            <a:off x="2302328" y="202940"/>
            <a:ext cx="45393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4000" b="1">
                <a:solidFill>
                  <a:srgbClr val="2C7C9F"/>
                </a:solidFill>
              </a:rPr>
              <a:t>Stories o te taiao</a:t>
            </a:r>
            <a:endParaRPr lang="en-GB" sz="4000">
              <a:ea typeface="Calibri"/>
              <a:cs typeface="Calibri"/>
            </a:endParaRPr>
          </a:p>
        </p:txBody>
      </p:sp>
      <p:sp>
        <p:nvSpPr>
          <p:cNvPr id="3" name="TextBox 2">
            <a:extLst>
              <a:ext uri="{FF2B5EF4-FFF2-40B4-BE49-F238E27FC236}">
                <a16:creationId xmlns:a16="http://schemas.microsoft.com/office/drawing/2014/main" id="{C2A90740-C834-2306-0760-8E8847413142}"/>
              </a:ext>
            </a:extLst>
          </p:cNvPr>
          <p:cNvSpPr txBox="1"/>
          <p:nvPr/>
        </p:nvSpPr>
        <p:spPr>
          <a:xfrm rot="5400000">
            <a:off x="-1712177" y="3233982"/>
            <a:ext cx="46765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solidFill>
                  <a:srgbClr val="374151"/>
                </a:solidFill>
                <a:latin typeface="Verdana"/>
                <a:ea typeface="Verdana"/>
                <a:cs typeface="Calibri"/>
              </a:rPr>
              <a:t>From the article </a:t>
            </a:r>
            <a:r>
              <a:rPr lang="en-GB" sz="900" err="1">
                <a:solidFill>
                  <a:srgbClr val="3B434F"/>
                </a:solidFill>
                <a:latin typeface="Verdana"/>
                <a:ea typeface="Verdana"/>
                <a:cs typeface="Calibri"/>
              </a:rPr>
              <a:t>Whakaotirangi</a:t>
            </a:r>
            <a:r>
              <a:rPr lang="en-GB" sz="900">
                <a:solidFill>
                  <a:srgbClr val="3B434F"/>
                </a:solidFill>
                <a:latin typeface="Verdana"/>
                <a:ea typeface="Verdana"/>
                <a:cs typeface="Calibri"/>
              </a:rPr>
              <a:t> and her Kete of </a:t>
            </a:r>
            <a:r>
              <a:rPr lang="en-GB" sz="900" err="1">
                <a:solidFill>
                  <a:srgbClr val="3B434F"/>
                </a:solidFill>
                <a:latin typeface="Verdana"/>
                <a:ea typeface="Verdana"/>
                <a:cs typeface="Calibri"/>
              </a:rPr>
              <a:t>Kūmara</a:t>
            </a:r>
            <a:r>
              <a:rPr lang="en-GB" sz="900">
                <a:solidFill>
                  <a:srgbClr val="3B434F"/>
                </a:solidFill>
                <a:latin typeface="Verdana"/>
                <a:ea typeface="Verdana"/>
                <a:cs typeface="Calibri"/>
              </a:rPr>
              <a:t> </a:t>
            </a:r>
            <a:r>
              <a:rPr lang="en-GB" sz="900">
                <a:solidFill>
                  <a:srgbClr val="374151"/>
                </a:solidFill>
                <a:latin typeface="Verdana"/>
                <a:ea typeface="Verdana"/>
                <a:cs typeface="Calibri"/>
              </a:rPr>
              <a:t>in the 2020 level 2 </a:t>
            </a:r>
            <a:r>
              <a:rPr lang="en-GB" sz="900" i="1">
                <a:solidFill>
                  <a:srgbClr val="374151"/>
                </a:solidFill>
                <a:latin typeface="Verdana"/>
                <a:ea typeface="Verdana"/>
                <a:cs typeface="Calibri"/>
              </a:rPr>
              <a:t>Connected </a:t>
            </a:r>
            <a:r>
              <a:rPr lang="en-GB" sz="900">
                <a:solidFill>
                  <a:srgbClr val="374151"/>
                </a:solidFill>
                <a:latin typeface="Verdana"/>
                <a:ea typeface="Verdana"/>
                <a:cs typeface="Calibri"/>
              </a:rPr>
              <a:t>journal ‘Digging deeper’ published by the Ministry of Education, New Zealand. Illustrations by </a:t>
            </a:r>
            <a:r>
              <a:rPr lang="en-GB" sz="900" err="1">
                <a:solidFill>
                  <a:srgbClr val="374151"/>
                </a:solidFill>
                <a:latin typeface="Verdana"/>
                <a:ea typeface="Verdana"/>
                <a:cs typeface="Calibri"/>
              </a:rPr>
              <a:t>Taupuruariki</a:t>
            </a:r>
            <a:r>
              <a:rPr lang="en-GB" sz="900">
                <a:solidFill>
                  <a:srgbClr val="374151"/>
                </a:solidFill>
                <a:latin typeface="Verdana"/>
                <a:ea typeface="Verdana"/>
                <a:cs typeface="Calibri"/>
              </a:rPr>
              <a:t> </a:t>
            </a:r>
            <a:r>
              <a:rPr lang="en-GB" sz="900" err="1">
                <a:solidFill>
                  <a:srgbClr val="374151"/>
                </a:solidFill>
                <a:latin typeface="Verdana"/>
                <a:ea typeface="Verdana"/>
                <a:cs typeface="Calibri"/>
              </a:rPr>
              <a:t>Whakataka</a:t>
            </a:r>
            <a:r>
              <a:rPr lang="en-GB" sz="900">
                <a:solidFill>
                  <a:srgbClr val="374151"/>
                </a:solidFill>
                <a:latin typeface="Verdana"/>
                <a:ea typeface="Verdana"/>
                <a:cs typeface="Calibri"/>
              </a:rPr>
              <a:t> Brightwell. Crown copyright 2020.</a:t>
            </a:r>
            <a:endParaRPr lang="en-GB" sz="900">
              <a:solidFill>
                <a:srgbClr val="374151"/>
              </a:solidFill>
              <a:latin typeface="Verdana"/>
              <a:ea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a:extLst>
            <a:ext uri="{FF2B5EF4-FFF2-40B4-BE49-F238E27FC236}">
              <a16:creationId xmlns:a16="http://schemas.microsoft.com/office/drawing/2014/main" id="{172F998A-DECC-3087-EA68-3A49519622D6}"/>
            </a:ext>
          </a:extLst>
        </p:cNvPr>
        <p:cNvGrpSpPr/>
        <p:nvPr/>
      </p:nvGrpSpPr>
      <p:grpSpPr>
        <a:xfrm>
          <a:off x="0" y="0"/>
          <a:ext cx="0" cy="0"/>
          <a:chOff x="0" y="0"/>
          <a:chExt cx="0" cy="0"/>
        </a:xfrm>
      </p:grpSpPr>
      <p:sp>
        <p:nvSpPr>
          <p:cNvPr id="118" name="Google Shape;118;p20">
            <a:extLst>
              <a:ext uri="{FF2B5EF4-FFF2-40B4-BE49-F238E27FC236}">
                <a16:creationId xmlns:a16="http://schemas.microsoft.com/office/drawing/2014/main" id="{3DEB9DD1-D7C0-4776-3491-213F4C2C18A4}"/>
              </a:ext>
            </a:extLst>
          </p:cNvPr>
          <p:cNvSpPr txBox="1"/>
          <p:nvPr/>
        </p:nvSpPr>
        <p:spPr>
          <a:xfrm>
            <a:off x="0" y="6557900"/>
            <a:ext cx="9144000" cy="30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3" name="TextBox 2">
            <a:extLst>
              <a:ext uri="{FF2B5EF4-FFF2-40B4-BE49-F238E27FC236}">
                <a16:creationId xmlns:a16="http://schemas.microsoft.com/office/drawing/2014/main" id="{0417FB91-10CC-A982-8728-B36783DB10D6}"/>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Pokapū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a:t>
            </a:r>
            <a:r>
              <a:rPr lang="en-US" sz="900" err="1">
                <a:latin typeface="Verdana"/>
                <a:ea typeface="Verdana"/>
              </a:rPr>
              <a:t>Waikato.All</a:t>
            </a:r>
            <a:r>
              <a:rPr lang="en-US" sz="900">
                <a:latin typeface="Verdana"/>
                <a:ea typeface="Verdana"/>
              </a:rPr>
              <a:t>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5" name="Picture 4" descr="Infographic of impacts climate change poses to Māori traditions.">
            <a:extLst>
              <a:ext uri="{FF2B5EF4-FFF2-40B4-BE49-F238E27FC236}">
                <a16:creationId xmlns:a16="http://schemas.microsoft.com/office/drawing/2014/main" id="{BE1A0F6C-2610-C969-D3C2-C51FA59E9972}"/>
              </a:ext>
            </a:extLst>
          </p:cNvPr>
          <p:cNvPicPr>
            <a:picLocks noChangeAspect="1"/>
          </p:cNvPicPr>
          <p:nvPr/>
        </p:nvPicPr>
        <p:blipFill>
          <a:blip r:embed="rId5"/>
          <a:stretch>
            <a:fillRect/>
          </a:stretch>
        </p:blipFill>
        <p:spPr>
          <a:xfrm>
            <a:off x="1627041" y="-1723"/>
            <a:ext cx="5158769" cy="6398691"/>
          </a:xfrm>
          <a:prstGeom prst="rect">
            <a:avLst/>
          </a:prstGeom>
        </p:spPr>
      </p:pic>
    </p:spTree>
    <p:extLst>
      <p:ext uri="{BB962C8B-B14F-4D97-AF65-F5344CB8AC3E}">
        <p14:creationId xmlns:p14="http://schemas.microsoft.com/office/powerpoint/2010/main" val="335153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4D9B6987-DEE6-278D-3317-E497B92D80D7}"/>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681F21D7-0237-F784-6D8C-AAE08C687EA2}"/>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30" name="Google Shape;30;p3">
            <a:extLst>
              <a:ext uri="{FF2B5EF4-FFF2-40B4-BE49-F238E27FC236}">
                <a16:creationId xmlns:a16="http://schemas.microsoft.com/office/drawing/2014/main" id="{10211AF0-6A35-C174-102C-6ED6A2BB96AA}"/>
              </a:ext>
            </a:extLst>
          </p:cNvPr>
          <p:cNvSpPr txBox="1">
            <a:spLocks noGrp="1"/>
          </p:cNvSpPr>
          <p:nvPr>
            <p:ph type="title"/>
          </p:nvPr>
        </p:nvSpPr>
        <p:spPr>
          <a:xfrm>
            <a:off x="234461" y="-328246"/>
            <a:ext cx="8174070" cy="2040740"/>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r>
              <a:rPr lang="en-US" b="1" err="1">
                <a:solidFill>
                  <a:schemeClr val="accent1"/>
                </a:solidFill>
                <a:latin typeface="Calibri"/>
                <a:ea typeface="Calibri Light" panose="020F0302020204030204"/>
                <a:cs typeface="Calibri Light" panose="020F0302020204030204"/>
              </a:rPr>
              <a:t>Poutini</a:t>
            </a:r>
            <a:r>
              <a:rPr lang="en-US" b="1">
                <a:solidFill>
                  <a:schemeClr val="accent1"/>
                </a:solidFill>
                <a:latin typeface="Calibri"/>
                <a:ea typeface="Calibri Light" panose="020F0302020204030204"/>
                <a:cs typeface="Calibri Light" panose="020F0302020204030204"/>
              </a:rPr>
              <a:t> and </a:t>
            </a:r>
            <a:r>
              <a:rPr lang="en-US" b="1" err="1">
                <a:solidFill>
                  <a:schemeClr val="accent1"/>
                </a:solidFill>
                <a:latin typeface="Calibri"/>
                <a:ea typeface="Calibri Light" panose="020F0302020204030204"/>
                <a:cs typeface="Calibri Light" panose="020F0302020204030204"/>
              </a:rPr>
              <a:t>Tamāhua</a:t>
            </a:r>
          </a:p>
        </p:txBody>
      </p:sp>
      <p:sp>
        <p:nvSpPr>
          <p:cNvPr id="35" name="Google Shape;35;p3">
            <a:extLst>
              <a:ext uri="{FF2B5EF4-FFF2-40B4-BE49-F238E27FC236}">
                <a16:creationId xmlns:a16="http://schemas.microsoft.com/office/drawing/2014/main" id="{0480C364-A2CC-53D8-6CCA-3D65A8095F7D}"/>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72637550-1B09-E20D-8234-42E125599F76}"/>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5" name="Picture 4" descr="A map of new zealand with white arrows&#10;&#10;AI-generated content may be incorrect.">
            <a:extLst>
              <a:ext uri="{FF2B5EF4-FFF2-40B4-BE49-F238E27FC236}">
                <a16:creationId xmlns:a16="http://schemas.microsoft.com/office/drawing/2014/main" id="{BD8FBAE8-18CE-355B-CB87-A241A5F64D55}"/>
              </a:ext>
            </a:extLst>
          </p:cNvPr>
          <p:cNvPicPr>
            <a:picLocks noChangeAspect="1"/>
          </p:cNvPicPr>
          <p:nvPr/>
        </p:nvPicPr>
        <p:blipFill>
          <a:blip r:embed="rId5"/>
          <a:srcRect t="4752"/>
          <a:stretch>
            <a:fillRect/>
          </a:stretch>
        </p:blipFill>
        <p:spPr>
          <a:xfrm>
            <a:off x="2469620" y="911712"/>
            <a:ext cx="3700097" cy="5139848"/>
          </a:xfrm>
          <a:prstGeom prst="rect">
            <a:avLst/>
          </a:prstGeom>
        </p:spPr>
      </p:pic>
      <p:sp>
        <p:nvSpPr>
          <p:cNvPr id="2" name="TextBox 1">
            <a:extLst>
              <a:ext uri="{FF2B5EF4-FFF2-40B4-BE49-F238E27FC236}">
                <a16:creationId xmlns:a16="http://schemas.microsoft.com/office/drawing/2014/main" id="{7E176B70-1372-0DE0-9232-C9474D97CD63}"/>
              </a:ext>
            </a:extLst>
          </p:cNvPr>
          <p:cNvSpPr txBox="1"/>
          <p:nvPr/>
        </p:nvSpPr>
        <p:spPr>
          <a:xfrm>
            <a:off x="3630259" y="6055708"/>
            <a:ext cx="25305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Map © </a:t>
            </a:r>
            <a:r>
              <a:rPr lang="en-GB" sz="1000" err="1">
                <a:latin typeface="Verdana"/>
                <a:ea typeface="Calibri"/>
                <a:cs typeface="Calibri"/>
              </a:rPr>
              <a:t>Nordnordwest</a:t>
            </a:r>
            <a:r>
              <a:rPr lang="en-GB" sz="1000">
                <a:latin typeface="Verdana"/>
                <a:ea typeface="Calibri"/>
                <a:cs typeface="Calibri"/>
              </a:rPr>
              <a:t>, </a:t>
            </a:r>
            <a:r>
              <a:rPr lang="en-GB" sz="1000">
                <a:latin typeface="Verdana"/>
                <a:ea typeface="Calibri"/>
                <a:cs typeface="Calibri"/>
                <a:hlinkClick r:id="rId6"/>
              </a:rPr>
              <a:t>CC BY-SA 3.0</a:t>
            </a:r>
            <a:endParaRPr lang="en-GB" sz="1000">
              <a:latin typeface="Verdana"/>
              <a:ea typeface="Calibri"/>
              <a:cs typeface="Calibri"/>
            </a:endParaRPr>
          </a:p>
        </p:txBody>
      </p:sp>
    </p:spTree>
    <p:extLst>
      <p:ext uri="{BB962C8B-B14F-4D97-AF65-F5344CB8AC3E}">
        <p14:creationId xmlns:p14="http://schemas.microsoft.com/office/powerpoint/2010/main" val="240028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50F53556-FC94-1259-BCCC-811438961F81}"/>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DA31299B-15A9-44C3-0230-69BB7C1D2EBD}"/>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930939FA-DD47-BE88-D2A1-EE4F91510D5D}"/>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Google Shape;30;p3">
            <a:extLst>
              <a:ext uri="{FF2B5EF4-FFF2-40B4-BE49-F238E27FC236}">
                <a16:creationId xmlns:a16="http://schemas.microsoft.com/office/drawing/2014/main" id="{73BA18F4-F7EE-D47A-B82E-5CE274E27CB9}"/>
              </a:ext>
            </a:extLst>
          </p:cNvPr>
          <p:cNvSpPr txBox="1">
            <a:spLocks noGrp="1"/>
          </p:cNvSpPr>
          <p:nvPr>
            <p:ph type="title"/>
          </p:nvPr>
        </p:nvSpPr>
        <p:spPr>
          <a:xfrm>
            <a:off x="234461" y="-328246"/>
            <a:ext cx="8174070" cy="2040740"/>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br>
              <a:rPr lang="en-US"/>
            </a:br>
            <a:r>
              <a:rPr lang="en-US" sz="2400" b="1">
                <a:solidFill>
                  <a:srgbClr val="2D7D9F"/>
                </a:solidFill>
                <a:latin typeface="Calibri"/>
                <a:ea typeface="Roboto"/>
                <a:cs typeface="Roboto"/>
              </a:rPr>
              <a:t>He Paki Taonga </a:t>
            </a:r>
            <a:r>
              <a:rPr lang="en-US" sz="2400" b="1" err="1">
                <a:solidFill>
                  <a:srgbClr val="2D7D9F"/>
                </a:solidFill>
                <a:latin typeface="Calibri"/>
                <a:ea typeface="Roboto"/>
                <a:cs typeface="Roboto"/>
              </a:rPr>
              <a:t>i</a:t>
            </a:r>
            <a:r>
              <a:rPr lang="en-US" sz="2400" b="1">
                <a:solidFill>
                  <a:srgbClr val="2D7D9F"/>
                </a:solidFill>
                <a:latin typeface="Calibri"/>
                <a:ea typeface="Roboto"/>
                <a:cs typeface="Roboto"/>
              </a:rPr>
              <a:t> a Māui: Ko </a:t>
            </a:r>
            <a:r>
              <a:rPr lang="en-US" sz="2400" b="1" err="1">
                <a:solidFill>
                  <a:srgbClr val="2D7D9F"/>
                </a:solidFill>
                <a:latin typeface="Calibri"/>
                <a:ea typeface="Roboto"/>
                <a:cs typeface="Roboto"/>
              </a:rPr>
              <a:t>te</a:t>
            </a:r>
            <a:r>
              <a:rPr lang="en-US" sz="2400" b="1">
                <a:solidFill>
                  <a:srgbClr val="2D7D9F"/>
                </a:solidFill>
                <a:latin typeface="Calibri"/>
                <a:ea typeface="Roboto"/>
                <a:cs typeface="Roboto"/>
              </a:rPr>
              <a:t> </a:t>
            </a:r>
            <a:r>
              <a:rPr lang="en-US" sz="2400" b="1" err="1">
                <a:solidFill>
                  <a:srgbClr val="2D7D9F"/>
                </a:solidFill>
                <a:latin typeface="Calibri"/>
                <a:ea typeface="Roboto"/>
                <a:cs typeface="Roboto"/>
              </a:rPr>
              <a:t>Pakanga</a:t>
            </a:r>
            <a:r>
              <a:rPr lang="en-US" sz="2400" b="1">
                <a:solidFill>
                  <a:srgbClr val="2D7D9F"/>
                </a:solidFill>
                <a:latin typeface="Calibri"/>
                <a:ea typeface="Roboto"/>
                <a:cs typeface="Roboto"/>
              </a:rPr>
              <a:t> a </a:t>
            </a:r>
            <a:r>
              <a:rPr lang="en-US" sz="2400" b="1" err="1">
                <a:solidFill>
                  <a:srgbClr val="2D7D9F"/>
                </a:solidFill>
                <a:latin typeface="Calibri"/>
                <a:ea typeface="Roboto"/>
                <a:cs typeface="Roboto"/>
              </a:rPr>
              <a:t>ngā</a:t>
            </a:r>
            <a:r>
              <a:rPr lang="en-US" sz="2400" b="1">
                <a:solidFill>
                  <a:srgbClr val="2D7D9F"/>
                </a:solidFill>
                <a:latin typeface="Calibri"/>
                <a:ea typeface="Roboto"/>
                <a:cs typeface="Roboto"/>
              </a:rPr>
              <a:t> Manu</a:t>
            </a:r>
            <a:br>
              <a:rPr lang="en-US" sz="2400" b="1">
                <a:solidFill>
                  <a:srgbClr val="2D7D9F"/>
                </a:solidFill>
                <a:latin typeface="Calibri"/>
                <a:ea typeface="Roboto"/>
                <a:cs typeface="Roboto"/>
              </a:rPr>
            </a:br>
            <a:r>
              <a:rPr lang="en-US" sz="2400" b="1">
                <a:solidFill>
                  <a:srgbClr val="2D7D9F"/>
                </a:solidFill>
                <a:latin typeface="Calibri"/>
                <a:ea typeface="Roboto"/>
                <a:cs typeface="Roboto"/>
              </a:rPr>
              <a:t>Battle of the Birds</a:t>
            </a:r>
            <a:endParaRPr lang="en-US" sz="2400">
              <a:solidFill>
                <a:srgbClr val="2D7D9F"/>
              </a:solidFill>
              <a:latin typeface="Calibri"/>
            </a:endParaRPr>
          </a:p>
        </p:txBody>
      </p:sp>
      <p:sp>
        <p:nvSpPr>
          <p:cNvPr id="35" name="Google Shape;35;p3">
            <a:extLst>
              <a:ext uri="{FF2B5EF4-FFF2-40B4-BE49-F238E27FC236}">
                <a16:creationId xmlns:a16="http://schemas.microsoft.com/office/drawing/2014/main" id="{E715835F-EF90-1BB8-D44D-8070D8A57946}"/>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59AEBF8D-56A8-6A20-D942-9A7DBAC60412}"/>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3" name="Picture 2" descr="A group of birds flying in the sky&#10;&#10;AI-generated content may be incorrect.">
            <a:extLst>
              <a:ext uri="{FF2B5EF4-FFF2-40B4-BE49-F238E27FC236}">
                <a16:creationId xmlns:a16="http://schemas.microsoft.com/office/drawing/2014/main" id="{00443F46-64FE-70D8-E42D-BF6CE24505B6}"/>
              </a:ext>
            </a:extLst>
          </p:cNvPr>
          <p:cNvPicPr>
            <a:picLocks noChangeAspect="1"/>
          </p:cNvPicPr>
          <p:nvPr/>
        </p:nvPicPr>
        <p:blipFill>
          <a:blip r:embed="rId5"/>
          <a:stretch>
            <a:fillRect/>
          </a:stretch>
        </p:blipFill>
        <p:spPr>
          <a:xfrm>
            <a:off x="859531" y="1590675"/>
            <a:ext cx="7419572" cy="4175706"/>
          </a:xfrm>
          <a:prstGeom prst="rect">
            <a:avLst/>
          </a:prstGeom>
        </p:spPr>
      </p:pic>
      <p:sp>
        <p:nvSpPr>
          <p:cNvPr id="5" name="TextBox 4">
            <a:extLst>
              <a:ext uri="{FF2B5EF4-FFF2-40B4-BE49-F238E27FC236}">
                <a16:creationId xmlns:a16="http://schemas.microsoft.com/office/drawing/2014/main" id="{A06F03FE-B7EE-EB81-92C0-E1D879D7A713}"/>
              </a:ext>
            </a:extLst>
          </p:cNvPr>
          <p:cNvSpPr txBox="1"/>
          <p:nvPr/>
        </p:nvSpPr>
        <p:spPr>
          <a:xfrm>
            <a:off x="1030310" y="5827690"/>
            <a:ext cx="77353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2D7D9F"/>
                </a:solidFill>
                <a:ea typeface="Calibri"/>
                <a:cs typeface="Calibri"/>
              </a:rPr>
              <a:t>Video link: </a:t>
            </a:r>
            <a:r>
              <a:rPr lang="en-GB" sz="1600">
                <a:solidFill>
                  <a:srgbClr val="2D7D9F"/>
                </a:solidFill>
                <a:ea typeface="+mn-lt"/>
                <a:cs typeface="+mn-lt"/>
                <a:hlinkClick r:id="rId6"/>
              </a:rPr>
              <a:t>https://www.youtube.com/watch?v=AS72gLdVS0c&amp;t=1s</a:t>
            </a:r>
            <a:r>
              <a:rPr lang="en-GB" sz="1600">
                <a:solidFill>
                  <a:srgbClr val="2D7D9F"/>
                </a:solidFill>
                <a:ea typeface="+mn-lt"/>
                <a:cs typeface="+mn-lt"/>
              </a:rPr>
              <a:t> </a:t>
            </a:r>
          </a:p>
        </p:txBody>
      </p:sp>
      <p:sp>
        <p:nvSpPr>
          <p:cNvPr id="6" name="TextBox 5">
            <a:extLst>
              <a:ext uri="{FF2B5EF4-FFF2-40B4-BE49-F238E27FC236}">
                <a16:creationId xmlns:a16="http://schemas.microsoft.com/office/drawing/2014/main" id="{C08A217B-E9C1-5054-2AF5-4C618BF1045F}"/>
              </a:ext>
            </a:extLst>
          </p:cNvPr>
          <p:cNvSpPr txBox="1"/>
          <p:nvPr/>
        </p:nvSpPr>
        <p:spPr>
          <a:xfrm rot="5400000">
            <a:off x="7563655" y="4802746"/>
            <a:ext cx="1682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 Production Shed TV</a:t>
            </a:r>
            <a:endParaRPr lang="en-GB" sz="1000">
              <a:latin typeface="Verdana"/>
            </a:endParaRPr>
          </a:p>
        </p:txBody>
      </p:sp>
    </p:spTree>
    <p:extLst>
      <p:ext uri="{BB962C8B-B14F-4D97-AF65-F5344CB8AC3E}">
        <p14:creationId xmlns:p14="http://schemas.microsoft.com/office/powerpoint/2010/main" val="1045630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a:extLst>
            <a:ext uri="{FF2B5EF4-FFF2-40B4-BE49-F238E27FC236}">
              <a16:creationId xmlns:a16="http://schemas.microsoft.com/office/drawing/2014/main" id="{4DB6B831-C30F-06C0-C438-93415CE3EE25}"/>
            </a:ext>
          </a:extLst>
        </p:cNvPr>
        <p:cNvGrpSpPr/>
        <p:nvPr/>
      </p:nvGrpSpPr>
      <p:grpSpPr>
        <a:xfrm>
          <a:off x="0" y="0"/>
          <a:ext cx="0" cy="0"/>
          <a:chOff x="0" y="0"/>
          <a:chExt cx="0" cy="0"/>
        </a:xfrm>
      </p:grpSpPr>
      <p:sp>
        <p:nvSpPr>
          <p:cNvPr id="118" name="Google Shape;118;p20">
            <a:extLst>
              <a:ext uri="{FF2B5EF4-FFF2-40B4-BE49-F238E27FC236}">
                <a16:creationId xmlns:a16="http://schemas.microsoft.com/office/drawing/2014/main" id="{C92C0A2F-7D14-15C0-68C6-DE7FD66D74A6}"/>
              </a:ext>
            </a:extLst>
          </p:cNvPr>
          <p:cNvSpPr txBox="1"/>
          <p:nvPr/>
        </p:nvSpPr>
        <p:spPr>
          <a:xfrm>
            <a:off x="0" y="6557900"/>
            <a:ext cx="9144000" cy="30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3" name="TextBox 2">
            <a:extLst>
              <a:ext uri="{FF2B5EF4-FFF2-40B4-BE49-F238E27FC236}">
                <a16:creationId xmlns:a16="http://schemas.microsoft.com/office/drawing/2014/main" id="{BCBDAE84-8DEF-8AB8-F46C-FCB550800117}"/>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Pokapū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a:t>
            </a:r>
            <a:r>
              <a:rPr lang="en-US" sz="900" err="1">
                <a:latin typeface="Verdana"/>
                <a:ea typeface="Verdana"/>
              </a:rPr>
              <a:t>Waikato.All</a:t>
            </a:r>
            <a:r>
              <a:rPr lang="en-US" sz="900">
                <a:latin typeface="Verdana"/>
                <a:ea typeface="Verdana"/>
              </a:rPr>
              <a:t>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4" name="Google Shape;30;p3">
            <a:extLst>
              <a:ext uri="{FF2B5EF4-FFF2-40B4-BE49-F238E27FC236}">
                <a16:creationId xmlns:a16="http://schemas.microsoft.com/office/drawing/2014/main" id="{2E6769A9-1D2A-0E34-7ADD-B518CDF9E704}"/>
              </a:ext>
            </a:extLst>
          </p:cNvPr>
          <p:cNvSpPr txBox="1">
            <a:spLocks noGrp="1"/>
          </p:cNvSpPr>
          <p:nvPr>
            <p:ph type="title"/>
          </p:nvPr>
        </p:nvSpPr>
        <p:spPr>
          <a:xfrm>
            <a:off x="410066" y="235670"/>
            <a:ext cx="8184185" cy="1049466"/>
          </a:xfrm>
          <a:prstGeom prst="rect">
            <a:avLst/>
          </a:prstGeom>
          <a:noFill/>
          <a:ln>
            <a:noFill/>
          </a:ln>
        </p:spPr>
        <p:txBody>
          <a:bodyPr spcFirstLastPara="1" wrap="square" lIns="91425" tIns="45700" rIns="91425" bIns="45700" anchor="ctr" anchorCtr="0">
            <a:noAutofit/>
          </a:bodyPr>
          <a:lstStyle/>
          <a:p>
            <a:pPr algn="ctr">
              <a:lnSpc>
                <a:spcPct val="100000"/>
              </a:lnSpc>
            </a:pPr>
            <a:r>
              <a:rPr lang="en-AU" b="1">
                <a:solidFill>
                  <a:srgbClr val="2C7C9F"/>
                </a:solidFill>
                <a:latin typeface="Calibri"/>
                <a:ea typeface="Calibri"/>
                <a:cs typeface="Calibri"/>
              </a:rPr>
              <a:t>Ake </a:t>
            </a:r>
            <a:r>
              <a:rPr lang="en-AU" b="1" err="1">
                <a:solidFill>
                  <a:srgbClr val="2C7C9F"/>
                </a:solidFill>
                <a:latin typeface="Calibri"/>
                <a:ea typeface="Calibri"/>
                <a:cs typeface="Calibri"/>
              </a:rPr>
              <a:t>Ake</a:t>
            </a:r>
            <a:r>
              <a:rPr lang="en-AU" b="1">
                <a:solidFill>
                  <a:srgbClr val="2C7C9F"/>
                </a:solidFill>
                <a:latin typeface="Calibri"/>
                <a:ea typeface="Calibri"/>
                <a:cs typeface="Calibri"/>
              </a:rPr>
              <a:t> – forever and ever</a:t>
            </a:r>
            <a:endParaRPr lang="en-US"/>
          </a:p>
          <a:p>
            <a:pPr algn="ctr">
              <a:lnSpc>
                <a:spcPct val="100000"/>
              </a:lnSpc>
              <a:spcBef>
                <a:spcPts val="0"/>
              </a:spcBef>
            </a:pPr>
            <a:endParaRPr lang="en-AU" b="1">
              <a:solidFill>
                <a:srgbClr val="2C7C9F"/>
              </a:solidFill>
              <a:latin typeface="Calibri"/>
              <a:ea typeface="Calibri"/>
              <a:cs typeface="Calibri"/>
            </a:endParaRPr>
          </a:p>
        </p:txBody>
      </p:sp>
      <p:pic>
        <p:nvPicPr>
          <p:cNvPr id="5" name="Picture 4" descr="A screenshot of a computer&#10;&#10;AI-generated content may be incorrect.">
            <a:extLst>
              <a:ext uri="{FF2B5EF4-FFF2-40B4-BE49-F238E27FC236}">
                <a16:creationId xmlns:a16="http://schemas.microsoft.com/office/drawing/2014/main" id="{7CF84374-A724-16A4-C536-D0E8B4A0C85F}"/>
              </a:ext>
            </a:extLst>
          </p:cNvPr>
          <p:cNvPicPr>
            <a:picLocks noChangeAspect="1"/>
          </p:cNvPicPr>
          <p:nvPr/>
        </p:nvPicPr>
        <p:blipFill>
          <a:blip r:embed="rId5"/>
          <a:stretch>
            <a:fillRect/>
          </a:stretch>
        </p:blipFill>
        <p:spPr>
          <a:xfrm>
            <a:off x="0" y="5160"/>
            <a:ext cx="9144000" cy="6836306"/>
          </a:xfrm>
          <a:prstGeom prst="rect">
            <a:avLst/>
          </a:prstGeom>
        </p:spPr>
      </p:pic>
      <p:sp>
        <p:nvSpPr>
          <p:cNvPr id="2" name="TextBox 1">
            <a:extLst>
              <a:ext uri="{FF2B5EF4-FFF2-40B4-BE49-F238E27FC236}">
                <a16:creationId xmlns:a16="http://schemas.microsoft.com/office/drawing/2014/main" id="{2DC3FDDD-6FDB-1B42-CF2E-D2D42F859122}"/>
              </a:ext>
            </a:extLst>
          </p:cNvPr>
          <p:cNvSpPr txBox="1"/>
          <p:nvPr/>
        </p:nvSpPr>
        <p:spPr>
          <a:xfrm>
            <a:off x="4079058" y="240814"/>
            <a:ext cx="25461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1"/>
                </a:solidFill>
                <a:latin typeface="Aptos"/>
                <a:ea typeface="+mn-lt"/>
                <a:cs typeface="+mn-lt"/>
              </a:rPr>
              <a:t>Bit.ly/4l3Hrs2 </a:t>
            </a:r>
            <a:endParaRPr lang="en-US" sz="2800">
              <a:solidFill>
                <a:schemeClr val="accent1"/>
              </a:solidFill>
              <a:latin typeface="Aptos"/>
            </a:endParaRPr>
          </a:p>
        </p:txBody>
      </p:sp>
    </p:spTree>
    <p:extLst>
      <p:ext uri="{BB962C8B-B14F-4D97-AF65-F5344CB8AC3E}">
        <p14:creationId xmlns:p14="http://schemas.microsoft.com/office/powerpoint/2010/main" val="1666983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67F09946-532C-A410-A662-E842523ACD90}"/>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2AA58BD1-FF60-78AE-2177-59A49A0BE5B6}"/>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70270A0D-30CB-CA01-BA38-68B4ADCB4C6F}"/>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 name="Google Shape;35;p3">
            <a:extLst>
              <a:ext uri="{FF2B5EF4-FFF2-40B4-BE49-F238E27FC236}">
                <a16:creationId xmlns:a16="http://schemas.microsoft.com/office/drawing/2014/main" id="{E692C724-F9EA-108E-CE2B-3B517E6C009C}"/>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pic>
        <p:nvPicPr>
          <p:cNvPr id="2" name="Picture 1" descr="Cover page from article: Whakaotirangi and her Kete of Kūmara">
            <a:extLst>
              <a:ext uri="{FF2B5EF4-FFF2-40B4-BE49-F238E27FC236}">
                <a16:creationId xmlns:a16="http://schemas.microsoft.com/office/drawing/2014/main" id="{AD878EF1-F484-88FA-5FE0-BC51B96A68AE}"/>
              </a:ext>
            </a:extLst>
          </p:cNvPr>
          <p:cNvPicPr>
            <a:picLocks noChangeAspect="1"/>
          </p:cNvPicPr>
          <p:nvPr/>
        </p:nvPicPr>
        <p:blipFill>
          <a:blip r:embed="rId4"/>
          <a:stretch>
            <a:fillRect/>
          </a:stretch>
        </p:blipFill>
        <p:spPr>
          <a:xfrm>
            <a:off x="-5106" y="1852"/>
            <a:ext cx="9128671" cy="6164665"/>
          </a:xfrm>
          <a:prstGeom prst="rect">
            <a:avLst/>
          </a:prstGeom>
        </p:spPr>
      </p:pic>
      <p:sp>
        <p:nvSpPr>
          <p:cNvPr id="3" name="TextBox 2">
            <a:extLst>
              <a:ext uri="{FF2B5EF4-FFF2-40B4-BE49-F238E27FC236}">
                <a16:creationId xmlns:a16="http://schemas.microsoft.com/office/drawing/2014/main" id="{E5E2DABC-847F-75EA-00C5-FAEA85470122}"/>
              </a:ext>
            </a:extLst>
          </p:cNvPr>
          <p:cNvSpPr txBox="1"/>
          <p:nvPr/>
        </p:nvSpPr>
        <p:spPr>
          <a:xfrm>
            <a:off x="4647" y="6049536"/>
            <a:ext cx="8291395" cy="846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100" b="1">
              <a:solidFill>
                <a:srgbClr val="5A9CFF"/>
              </a:solidFill>
              <a:ea typeface="Calibri"/>
              <a:cs typeface="Calibri"/>
            </a:endParaRPr>
          </a:p>
          <a:p>
            <a:r>
              <a:rPr lang="en-GB" sz="1000">
                <a:solidFill>
                  <a:srgbClr val="374151"/>
                </a:solidFill>
                <a:latin typeface="Verdana"/>
                <a:ea typeface="+mn-lt"/>
                <a:cs typeface="+mn-lt"/>
              </a:rPr>
              <a:t>From the article </a:t>
            </a:r>
            <a:r>
              <a:rPr lang="en-GB" sz="1000" err="1">
                <a:solidFill>
                  <a:srgbClr val="3B434F"/>
                </a:solidFill>
                <a:latin typeface="Verdana"/>
                <a:ea typeface="+mn-lt"/>
                <a:cs typeface="+mn-lt"/>
              </a:rPr>
              <a:t>Whakaotirangi</a:t>
            </a:r>
            <a:r>
              <a:rPr lang="en-GB" sz="1000">
                <a:solidFill>
                  <a:srgbClr val="3B434F"/>
                </a:solidFill>
                <a:latin typeface="Verdana"/>
                <a:ea typeface="+mn-lt"/>
                <a:cs typeface="+mn-lt"/>
              </a:rPr>
              <a:t> and her Kete of </a:t>
            </a:r>
            <a:r>
              <a:rPr lang="en-GB" sz="1000" err="1">
                <a:solidFill>
                  <a:srgbClr val="3B434F"/>
                </a:solidFill>
                <a:latin typeface="Verdana"/>
                <a:ea typeface="+mn-lt"/>
                <a:cs typeface="+mn-lt"/>
              </a:rPr>
              <a:t>Kūmara</a:t>
            </a:r>
            <a:r>
              <a:rPr lang="en-GB" sz="1000">
                <a:solidFill>
                  <a:srgbClr val="3B434F"/>
                </a:solidFill>
                <a:latin typeface="Verdana"/>
                <a:ea typeface="+mn-lt"/>
                <a:cs typeface="+mn-lt"/>
              </a:rPr>
              <a:t> </a:t>
            </a:r>
            <a:r>
              <a:rPr lang="en-GB" sz="1000">
                <a:solidFill>
                  <a:srgbClr val="374151"/>
                </a:solidFill>
                <a:latin typeface="Verdana"/>
                <a:ea typeface="+mn-lt"/>
                <a:cs typeface="+mn-lt"/>
              </a:rPr>
              <a:t>in the 2020 level 2 </a:t>
            </a:r>
            <a:r>
              <a:rPr lang="en-GB" sz="1000" i="1">
                <a:solidFill>
                  <a:srgbClr val="374151"/>
                </a:solidFill>
                <a:latin typeface="Verdana"/>
                <a:ea typeface="+mn-lt"/>
                <a:cs typeface="+mn-lt"/>
              </a:rPr>
              <a:t>Connected </a:t>
            </a:r>
            <a:r>
              <a:rPr lang="en-GB" sz="1000">
                <a:solidFill>
                  <a:srgbClr val="374151"/>
                </a:solidFill>
                <a:latin typeface="Verdana"/>
                <a:ea typeface="+mn-lt"/>
                <a:cs typeface="+mn-lt"/>
              </a:rPr>
              <a:t>journal ‘Digging deeper’ published by the Ministry of Education, New Zealand. Illustrations by </a:t>
            </a:r>
            <a:r>
              <a:rPr lang="en-GB" sz="1000" err="1">
                <a:solidFill>
                  <a:srgbClr val="374151"/>
                </a:solidFill>
                <a:latin typeface="Verdana"/>
                <a:ea typeface="+mn-lt"/>
                <a:cs typeface="+mn-lt"/>
              </a:rPr>
              <a:t>Taupuruariki</a:t>
            </a:r>
            <a:r>
              <a:rPr lang="en-GB" sz="1000">
                <a:solidFill>
                  <a:srgbClr val="374151"/>
                </a:solidFill>
                <a:latin typeface="Verdana"/>
                <a:ea typeface="+mn-lt"/>
                <a:cs typeface="+mn-lt"/>
              </a:rPr>
              <a:t> </a:t>
            </a:r>
            <a:r>
              <a:rPr lang="en-GB" sz="1000" err="1">
                <a:solidFill>
                  <a:srgbClr val="374151"/>
                </a:solidFill>
                <a:latin typeface="Verdana"/>
                <a:ea typeface="+mn-lt"/>
                <a:cs typeface="+mn-lt"/>
              </a:rPr>
              <a:t>Whakataka</a:t>
            </a:r>
            <a:r>
              <a:rPr lang="en-GB" sz="1000">
                <a:solidFill>
                  <a:srgbClr val="374151"/>
                </a:solidFill>
                <a:latin typeface="Verdana"/>
                <a:ea typeface="+mn-lt"/>
                <a:cs typeface="+mn-lt"/>
              </a:rPr>
              <a:t> Brightwell. Crown copyright 2020.</a:t>
            </a:r>
            <a:endParaRPr lang="en-GB" sz="1000">
              <a:latin typeface="Verdana"/>
            </a:endParaRPr>
          </a:p>
          <a:p>
            <a:pPr algn="l"/>
            <a:endParaRPr lang="en-GB">
              <a:ea typeface="Calibri"/>
              <a:cs typeface="Calibri"/>
            </a:endParaRPr>
          </a:p>
        </p:txBody>
      </p:sp>
    </p:spTree>
    <p:extLst>
      <p:ext uri="{BB962C8B-B14F-4D97-AF65-F5344CB8AC3E}">
        <p14:creationId xmlns:p14="http://schemas.microsoft.com/office/powerpoint/2010/main" val="238891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FD5155F3-9843-11F9-D37B-126F46B1C52E}"/>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D84F4690-598B-795E-60C3-2B0D53AB2234}"/>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8581906D-0DC6-9015-B929-0F078789AFCE}"/>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 name="Google Shape;35;p3">
            <a:extLst>
              <a:ext uri="{FF2B5EF4-FFF2-40B4-BE49-F238E27FC236}">
                <a16:creationId xmlns:a16="http://schemas.microsoft.com/office/drawing/2014/main" id="{3F69FC67-7026-6BF6-E433-7F3594599E54}"/>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4ACB6EE3-51BA-BA1A-AB20-C12506E190D7}"/>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solidFill>
                <a:srgbClr val="000000"/>
              </a:solidFill>
              <a:latin typeface="Calibri"/>
              <a:ea typeface="Calibri"/>
              <a:cs typeface="Calibri"/>
            </a:endParaRPr>
          </a:p>
        </p:txBody>
      </p:sp>
      <p:pic>
        <p:nvPicPr>
          <p:cNvPr id="2" name="Picture 1" descr="A group of people holding ropes&#10;&#10;AI-generated content may be incorrect.">
            <a:extLst>
              <a:ext uri="{FF2B5EF4-FFF2-40B4-BE49-F238E27FC236}">
                <a16:creationId xmlns:a16="http://schemas.microsoft.com/office/drawing/2014/main" id="{19504B86-BFE9-EC4A-3464-4960C6824B2F}"/>
              </a:ext>
            </a:extLst>
          </p:cNvPr>
          <p:cNvPicPr>
            <a:picLocks noChangeAspect="1"/>
          </p:cNvPicPr>
          <p:nvPr/>
        </p:nvPicPr>
        <p:blipFill>
          <a:blip r:embed="rId5"/>
          <a:stretch>
            <a:fillRect/>
          </a:stretch>
        </p:blipFill>
        <p:spPr>
          <a:xfrm>
            <a:off x="3689968" y="411118"/>
            <a:ext cx="3873130" cy="2611364"/>
          </a:xfrm>
          <a:prstGeom prst="rect">
            <a:avLst/>
          </a:prstGeom>
        </p:spPr>
      </p:pic>
      <p:pic>
        <p:nvPicPr>
          <p:cNvPr id="3" name="Picture 2" descr="A group of people sitting under a starry sky&#10;&#10;AI-generated content may be incorrect.">
            <a:extLst>
              <a:ext uri="{FF2B5EF4-FFF2-40B4-BE49-F238E27FC236}">
                <a16:creationId xmlns:a16="http://schemas.microsoft.com/office/drawing/2014/main" id="{35178D53-B904-7D09-C09D-D5754CFDDC2B}"/>
              </a:ext>
            </a:extLst>
          </p:cNvPr>
          <p:cNvPicPr>
            <a:picLocks noChangeAspect="1"/>
          </p:cNvPicPr>
          <p:nvPr/>
        </p:nvPicPr>
        <p:blipFill>
          <a:blip r:embed="rId6"/>
          <a:stretch>
            <a:fillRect/>
          </a:stretch>
        </p:blipFill>
        <p:spPr>
          <a:xfrm>
            <a:off x="402387" y="1083860"/>
            <a:ext cx="2978483" cy="3249283"/>
          </a:xfrm>
          <a:prstGeom prst="rect">
            <a:avLst/>
          </a:prstGeom>
        </p:spPr>
      </p:pic>
      <p:pic>
        <p:nvPicPr>
          <p:cNvPr id="6" name="Picture 5" descr="Tamariki/children recreate a Māori legend in class">
            <a:extLst>
              <a:ext uri="{FF2B5EF4-FFF2-40B4-BE49-F238E27FC236}">
                <a16:creationId xmlns:a16="http://schemas.microsoft.com/office/drawing/2014/main" id="{1E365B2F-220E-8162-17AA-D557D270DC66}"/>
              </a:ext>
            </a:extLst>
          </p:cNvPr>
          <p:cNvPicPr>
            <a:picLocks noChangeAspect="1"/>
          </p:cNvPicPr>
          <p:nvPr/>
        </p:nvPicPr>
        <p:blipFill>
          <a:blip r:embed="rId7"/>
          <a:stretch>
            <a:fillRect/>
          </a:stretch>
        </p:blipFill>
        <p:spPr>
          <a:xfrm>
            <a:off x="1688892" y="3677447"/>
            <a:ext cx="3242871" cy="2501141"/>
          </a:xfrm>
          <a:prstGeom prst="rect">
            <a:avLst/>
          </a:prstGeom>
        </p:spPr>
      </p:pic>
      <p:sp>
        <p:nvSpPr>
          <p:cNvPr id="7" name="TextBox 6">
            <a:extLst>
              <a:ext uri="{FF2B5EF4-FFF2-40B4-BE49-F238E27FC236}">
                <a16:creationId xmlns:a16="http://schemas.microsoft.com/office/drawing/2014/main" id="{F1CC7522-04C6-4021-A057-8B81A8183110}"/>
              </a:ext>
            </a:extLst>
          </p:cNvPr>
          <p:cNvSpPr txBox="1"/>
          <p:nvPr/>
        </p:nvSpPr>
        <p:spPr>
          <a:xfrm>
            <a:off x="1685675" y="6177939"/>
            <a:ext cx="324442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 Hillcrest Kindergarten</a:t>
            </a:r>
            <a:endParaRPr lang="en-GB" sz="1000">
              <a:latin typeface="Verdana"/>
            </a:endParaRPr>
          </a:p>
        </p:txBody>
      </p:sp>
      <p:pic>
        <p:nvPicPr>
          <p:cNvPr id="8" name="Picture 7" descr="A book cover with a picture of people and text&#10;&#10;AI-generated content may be incorrect.">
            <a:extLst>
              <a:ext uri="{FF2B5EF4-FFF2-40B4-BE49-F238E27FC236}">
                <a16:creationId xmlns:a16="http://schemas.microsoft.com/office/drawing/2014/main" id="{753F1E03-660F-9F01-1D1D-91412DC35D0F}"/>
              </a:ext>
            </a:extLst>
          </p:cNvPr>
          <p:cNvPicPr>
            <a:picLocks noChangeAspect="1"/>
          </p:cNvPicPr>
          <p:nvPr/>
        </p:nvPicPr>
        <p:blipFill>
          <a:blip r:embed="rId8"/>
          <a:stretch>
            <a:fillRect/>
          </a:stretch>
        </p:blipFill>
        <p:spPr>
          <a:xfrm>
            <a:off x="5160389" y="2819843"/>
            <a:ext cx="3362579" cy="3362579"/>
          </a:xfrm>
          <a:prstGeom prst="rect">
            <a:avLst/>
          </a:prstGeom>
        </p:spPr>
      </p:pic>
      <p:sp>
        <p:nvSpPr>
          <p:cNvPr id="13" name="TextBox 12">
            <a:extLst>
              <a:ext uri="{FF2B5EF4-FFF2-40B4-BE49-F238E27FC236}">
                <a16:creationId xmlns:a16="http://schemas.microsoft.com/office/drawing/2014/main" id="{7863FF97-67AA-3E6F-1B7B-EAFB6CCDE341}"/>
              </a:ext>
            </a:extLst>
          </p:cNvPr>
          <p:cNvSpPr txBox="1"/>
          <p:nvPr/>
        </p:nvSpPr>
        <p:spPr>
          <a:xfrm rot="5400000">
            <a:off x="7046715" y="4298810"/>
            <a:ext cx="33628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Published by Scholastic NZ Ltd. ISBN: 9781775436850. 20th Anniversary edition, 2021</a:t>
            </a:r>
            <a:endParaRPr lang="en-GB" sz="1000">
              <a:latin typeface="Verdana"/>
            </a:endParaRPr>
          </a:p>
        </p:txBody>
      </p:sp>
      <p:sp>
        <p:nvSpPr>
          <p:cNvPr id="5" name="TextBox 4">
            <a:extLst>
              <a:ext uri="{FF2B5EF4-FFF2-40B4-BE49-F238E27FC236}">
                <a16:creationId xmlns:a16="http://schemas.microsoft.com/office/drawing/2014/main" id="{DF593048-C145-7FA1-1A70-FA966E1EEE19}"/>
              </a:ext>
            </a:extLst>
          </p:cNvPr>
          <p:cNvSpPr txBox="1"/>
          <p:nvPr/>
        </p:nvSpPr>
        <p:spPr>
          <a:xfrm rot="5400000">
            <a:off x="-1387234" y="2502855"/>
            <a:ext cx="32237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cs typeface="Arial"/>
              </a:rPr>
              <a:t>Published by Allen &amp; Unwin Aotearoa New Zealand. ISBN: 9781988547992. 2022.</a:t>
            </a:r>
            <a:endParaRPr lang="en-US" sz="1000">
              <a:latin typeface="Verdana"/>
              <a:ea typeface="Verdana"/>
            </a:endParaRPr>
          </a:p>
        </p:txBody>
      </p:sp>
      <p:sp>
        <p:nvSpPr>
          <p:cNvPr id="9" name="TextBox 8">
            <a:extLst>
              <a:ext uri="{FF2B5EF4-FFF2-40B4-BE49-F238E27FC236}">
                <a16:creationId xmlns:a16="http://schemas.microsoft.com/office/drawing/2014/main" id="{94C4B2C0-0CA8-ADEC-DCDF-CAD686338AF1}"/>
              </a:ext>
            </a:extLst>
          </p:cNvPr>
          <p:cNvSpPr txBox="1"/>
          <p:nvPr/>
        </p:nvSpPr>
        <p:spPr>
          <a:xfrm rot="5400000">
            <a:off x="6979908" y="1483369"/>
            <a:ext cx="13778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 Tim Tripp</a:t>
            </a:r>
            <a:endParaRPr lang="en-GB" sz="1000">
              <a:latin typeface="Verdana"/>
            </a:endParaRPr>
          </a:p>
        </p:txBody>
      </p:sp>
    </p:spTree>
    <p:extLst>
      <p:ext uri="{BB962C8B-B14F-4D97-AF65-F5344CB8AC3E}">
        <p14:creationId xmlns:p14="http://schemas.microsoft.com/office/powerpoint/2010/main" val="390982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633CD372-7ED8-04B8-46D5-7A7AADF6E4A0}"/>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B3967F60-F6D3-738C-AD6C-F3D711838FC9}"/>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48BF4CC2-366D-8DED-AF1D-474006BA7B2A}"/>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 name="Google Shape;35;p3">
            <a:extLst>
              <a:ext uri="{FF2B5EF4-FFF2-40B4-BE49-F238E27FC236}">
                <a16:creationId xmlns:a16="http://schemas.microsoft.com/office/drawing/2014/main" id="{2929FD48-BCF7-5A34-72CE-8268EC321342}"/>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81008A7D-910D-9C75-73C7-B9A38E22FECF}"/>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3" name="Picture 2" descr="Stars and constellations in space&#10;&#10;AI-generated content may be incorrect.">
            <a:extLst>
              <a:ext uri="{FF2B5EF4-FFF2-40B4-BE49-F238E27FC236}">
                <a16:creationId xmlns:a16="http://schemas.microsoft.com/office/drawing/2014/main" id="{9A312AC8-29EF-D1C8-3FF8-17657C6F2CAE}"/>
              </a:ext>
            </a:extLst>
          </p:cNvPr>
          <p:cNvPicPr>
            <a:picLocks noChangeAspect="1"/>
          </p:cNvPicPr>
          <p:nvPr/>
        </p:nvPicPr>
        <p:blipFill>
          <a:blip r:embed="rId5"/>
          <a:stretch>
            <a:fillRect/>
          </a:stretch>
        </p:blipFill>
        <p:spPr>
          <a:xfrm>
            <a:off x="905773" y="917400"/>
            <a:ext cx="7346831" cy="4980067"/>
          </a:xfrm>
          <a:prstGeom prst="rect">
            <a:avLst/>
          </a:prstGeom>
        </p:spPr>
      </p:pic>
    </p:spTree>
    <p:extLst>
      <p:ext uri="{BB962C8B-B14F-4D97-AF65-F5344CB8AC3E}">
        <p14:creationId xmlns:p14="http://schemas.microsoft.com/office/powerpoint/2010/main" val="85453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479D5DED-90EA-3D3C-72AA-AC2B7B6F94E5}"/>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C3B6444C-FED0-6704-5706-72F85C63C224}"/>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AACB7E3A-9234-FB9B-39D4-7D7AEAC5AB27}"/>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Google Shape;30;p3">
            <a:extLst>
              <a:ext uri="{FF2B5EF4-FFF2-40B4-BE49-F238E27FC236}">
                <a16:creationId xmlns:a16="http://schemas.microsoft.com/office/drawing/2014/main" id="{C52F8A60-DE4C-8192-B82A-878859CC060B}"/>
              </a:ext>
            </a:extLst>
          </p:cNvPr>
          <p:cNvSpPr txBox="1">
            <a:spLocks noGrp="1"/>
          </p:cNvSpPr>
          <p:nvPr>
            <p:ph type="title"/>
          </p:nvPr>
        </p:nvSpPr>
        <p:spPr>
          <a:xfrm>
            <a:off x="457200" y="0"/>
            <a:ext cx="8174070" cy="2040740"/>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r>
              <a:rPr lang="en-AU" b="1">
                <a:solidFill>
                  <a:srgbClr val="2C7C9F"/>
                </a:solidFill>
                <a:latin typeface="Calibri"/>
                <a:ea typeface="Calibri"/>
                <a:cs typeface="Calibri"/>
                <a:sym typeface="Calibri"/>
              </a:rPr>
              <a:t>  </a:t>
            </a:r>
            <a:endParaRPr lang="en-US">
              <a:ea typeface="Calibri Light" panose="020F0302020204030204"/>
              <a:cs typeface="Calibri Light" panose="020F0302020204030204"/>
            </a:endParaRPr>
          </a:p>
        </p:txBody>
      </p:sp>
      <p:sp>
        <p:nvSpPr>
          <p:cNvPr id="35" name="Google Shape;35;p3">
            <a:extLst>
              <a:ext uri="{FF2B5EF4-FFF2-40B4-BE49-F238E27FC236}">
                <a16:creationId xmlns:a16="http://schemas.microsoft.com/office/drawing/2014/main" id="{27A21849-308D-24A4-AD52-A537885ED415}"/>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C1B7C1D7-6128-1DB8-6D40-EA7186C6D807}"/>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3" name="TextBox 2">
            <a:extLst>
              <a:ext uri="{FF2B5EF4-FFF2-40B4-BE49-F238E27FC236}">
                <a16:creationId xmlns:a16="http://schemas.microsoft.com/office/drawing/2014/main" id="{F4B74F2C-031C-0423-5763-BB9665C4067B}"/>
              </a:ext>
            </a:extLst>
          </p:cNvPr>
          <p:cNvSpPr txBox="1"/>
          <p:nvPr/>
        </p:nvSpPr>
        <p:spPr>
          <a:xfrm>
            <a:off x="1539806" y="1707176"/>
            <a:ext cx="6092278" cy="3380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F1EF5D33-33B3-7D5A-0790-D31B3412EA0A}"/>
              </a:ext>
            </a:extLst>
          </p:cNvPr>
          <p:cNvSpPr txBox="1"/>
          <p:nvPr/>
        </p:nvSpPr>
        <p:spPr>
          <a:xfrm>
            <a:off x="988193" y="1545136"/>
            <a:ext cx="7203119" cy="3775777"/>
          </a:xfrm>
          <a:prstGeom prst="rect">
            <a:avLst/>
          </a:prstGeom>
          <a:ln w="28575">
            <a:extLst>
              <a:ext uri="{C807C97D-BFC1-408E-A445-0C87EB9F89A2}">
                <ask:lineSketchStyleProps xmlns:ask="http://schemas.microsoft.com/office/drawing/2018/sketchyshapes" sd="283741067">
                  <a:custGeom>
                    <a:avLst/>
                    <a:gdLst>
                      <a:gd name="connsiteX0" fmla="*/ 0 w 8339002"/>
                      <a:gd name="connsiteY0" fmla="*/ 0 h 3257174"/>
                      <a:gd name="connsiteX1" fmla="*/ 8339002 w 8339002"/>
                      <a:gd name="connsiteY1" fmla="*/ 0 h 3257174"/>
                      <a:gd name="connsiteX2" fmla="*/ 8339002 w 8339002"/>
                      <a:gd name="connsiteY2" fmla="*/ 3257174 h 3257174"/>
                      <a:gd name="connsiteX3" fmla="*/ 0 w 8339002"/>
                      <a:gd name="connsiteY3" fmla="*/ 3257174 h 3257174"/>
                      <a:gd name="connsiteX4" fmla="*/ 0 w 8339002"/>
                      <a:gd name="connsiteY4" fmla="*/ 0 h 325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9002" h="3257174" fill="none" extrusionOk="0">
                        <a:moveTo>
                          <a:pt x="0" y="0"/>
                        </a:moveTo>
                        <a:cubicBezTo>
                          <a:pt x="1305082" y="-59067"/>
                          <a:pt x="4173728" y="-129691"/>
                          <a:pt x="8339002" y="0"/>
                        </a:cubicBezTo>
                        <a:cubicBezTo>
                          <a:pt x="8303324" y="710148"/>
                          <a:pt x="8264456" y="2449362"/>
                          <a:pt x="8339002" y="3257174"/>
                        </a:cubicBezTo>
                        <a:cubicBezTo>
                          <a:pt x="6260738" y="3388162"/>
                          <a:pt x="3276623" y="3165205"/>
                          <a:pt x="0" y="3257174"/>
                        </a:cubicBezTo>
                        <a:cubicBezTo>
                          <a:pt x="168807" y="2806223"/>
                          <a:pt x="-137122" y="1279891"/>
                          <a:pt x="0" y="0"/>
                        </a:cubicBezTo>
                        <a:close/>
                      </a:path>
                      <a:path w="8339002" h="3257174" stroke="0" extrusionOk="0">
                        <a:moveTo>
                          <a:pt x="0" y="0"/>
                        </a:moveTo>
                        <a:cubicBezTo>
                          <a:pt x="1936286" y="124235"/>
                          <a:pt x="5979645" y="-150204"/>
                          <a:pt x="8339002" y="0"/>
                        </a:cubicBezTo>
                        <a:cubicBezTo>
                          <a:pt x="8452312" y="894530"/>
                          <a:pt x="8186974" y="2010341"/>
                          <a:pt x="8339002" y="3257174"/>
                        </a:cubicBezTo>
                        <a:cubicBezTo>
                          <a:pt x="5571497" y="3228414"/>
                          <a:pt x="3820021" y="3286735"/>
                          <a:pt x="0" y="3257174"/>
                        </a:cubicBezTo>
                        <a:cubicBezTo>
                          <a:pt x="101116" y="1961636"/>
                          <a:pt x="-1037" y="998093"/>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solidFill>
                  <a:schemeClr val="accent1"/>
                </a:solidFill>
                <a:latin typeface="Verdana"/>
                <a:ea typeface="+mn-lt"/>
                <a:cs typeface="+mn-lt"/>
              </a:rPr>
              <a:t>“</a:t>
            </a:r>
            <a:r>
              <a:rPr lang="en-US" sz="2400" b="1" err="1">
                <a:solidFill>
                  <a:schemeClr val="accent1"/>
                </a:solidFill>
                <a:latin typeface="Verdana"/>
                <a:ea typeface="+mn-lt"/>
                <a:cs typeface="+mn-lt"/>
              </a:rPr>
              <a:t>Pūrākau</a:t>
            </a:r>
            <a:r>
              <a:rPr lang="en-US" sz="2400" b="1">
                <a:solidFill>
                  <a:schemeClr val="accent1"/>
                </a:solidFill>
                <a:latin typeface="Verdana"/>
                <a:ea typeface="+mn-lt"/>
                <a:cs typeface="+mn-lt"/>
              </a:rPr>
              <a:t> are a valid and rich form of indigenous </a:t>
            </a:r>
            <a:r>
              <a:rPr lang="en-US" sz="2400" b="1" err="1">
                <a:solidFill>
                  <a:schemeClr val="accent1"/>
                </a:solidFill>
                <a:latin typeface="Verdana"/>
                <a:ea typeface="+mn-lt"/>
                <a:cs typeface="+mn-lt"/>
              </a:rPr>
              <a:t>theorising</a:t>
            </a:r>
            <a:r>
              <a:rPr lang="en-US" sz="2400" b="1">
                <a:solidFill>
                  <a:schemeClr val="accent1"/>
                </a:solidFill>
                <a:latin typeface="Verdana"/>
                <a:ea typeface="+mn-lt"/>
                <a:cs typeface="+mn-lt"/>
              </a:rPr>
              <a:t>. They carry embedded epistemologies—ways of knowing and being that differ from Western science but are equally valuable.”</a:t>
            </a:r>
            <a:br>
              <a:rPr lang="en-US" b="1">
                <a:latin typeface="Verdana"/>
                <a:ea typeface="+mn-lt"/>
                <a:cs typeface="+mn-lt"/>
              </a:rPr>
            </a:br>
            <a:r>
              <a:rPr lang="en-US" b="1">
                <a:solidFill>
                  <a:schemeClr val="accent1"/>
                </a:solidFill>
                <a:latin typeface="Verdana"/>
                <a:ea typeface="+mn-lt"/>
                <a:cs typeface="+mn-lt"/>
              </a:rPr>
              <a:t> — </a:t>
            </a:r>
            <a:r>
              <a:rPr lang="en-US" i="1">
                <a:solidFill>
                  <a:schemeClr val="accent1"/>
                </a:solidFill>
                <a:latin typeface="Verdana"/>
                <a:ea typeface="+mn-lt"/>
                <a:cs typeface="+mn-lt"/>
              </a:rPr>
              <a:t>Georgina Stewart, 2019</a:t>
            </a:r>
            <a:endParaRPr lang="en-US">
              <a:solidFill>
                <a:schemeClr val="accent1"/>
              </a:solidFill>
              <a:latin typeface="Verdana"/>
            </a:endParaRPr>
          </a:p>
        </p:txBody>
      </p:sp>
    </p:spTree>
    <p:extLst>
      <p:ext uri="{BB962C8B-B14F-4D97-AF65-F5344CB8AC3E}">
        <p14:creationId xmlns:p14="http://schemas.microsoft.com/office/powerpoint/2010/main" val="33148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on a tree branch&#10;&#10;AI-generated content may be incorrect.">
            <a:extLst>
              <a:ext uri="{FF2B5EF4-FFF2-40B4-BE49-F238E27FC236}">
                <a16:creationId xmlns:a16="http://schemas.microsoft.com/office/drawing/2014/main" id="{EA2EC5F3-453F-52A4-43E6-714808F2527D}"/>
              </a:ext>
            </a:extLst>
          </p:cNvPr>
          <p:cNvPicPr>
            <a:picLocks noChangeAspect="1"/>
          </p:cNvPicPr>
          <p:nvPr/>
        </p:nvPicPr>
        <p:blipFill>
          <a:blip r:embed="rId3"/>
          <a:srcRect l="885" r="1438" b="173"/>
          <a:stretch>
            <a:fillRect/>
          </a:stretch>
        </p:blipFill>
        <p:spPr>
          <a:xfrm>
            <a:off x="-462197" y="-3635"/>
            <a:ext cx="9868534" cy="6859245"/>
          </a:xfrm>
          <a:prstGeom prst="rect">
            <a:avLst/>
          </a:prstGeom>
        </p:spPr>
      </p:pic>
    </p:spTree>
    <p:extLst>
      <p:ext uri="{BB962C8B-B14F-4D97-AF65-F5344CB8AC3E}">
        <p14:creationId xmlns:p14="http://schemas.microsoft.com/office/powerpoint/2010/main" val="66209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27;p3">
            <a:extLst>
              <a:ext uri="{FF2B5EF4-FFF2-40B4-BE49-F238E27FC236}">
                <a16:creationId xmlns:a16="http://schemas.microsoft.com/office/drawing/2014/main" id="{6CDF8393-F0C0-7F64-98B1-C623AFB4857A}"/>
              </a:ext>
            </a:extLst>
          </p:cNvPr>
          <p:cNvSpPr txBox="1"/>
          <p:nvPr/>
        </p:nvSpPr>
        <p:spPr>
          <a:xfrm>
            <a:off x="1915006" y="1058990"/>
            <a:ext cx="7035150" cy="3048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1000"/>
              </a:spcAft>
              <a:buClr>
                <a:srgbClr val="000000"/>
              </a:buClr>
              <a:buSzPts val="400"/>
              <a:buFont typeface="Calibri"/>
              <a:buNone/>
            </a:pPr>
            <a:r>
              <a:rPr lang="en-AU" sz="2800" i="0" u="none" strike="noStrike" cap="none">
                <a:solidFill>
                  <a:srgbClr val="000000"/>
                </a:solidFill>
                <a:cs typeface="Arial"/>
              </a:rPr>
              <a:t>Email us on </a:t>
            </a:r>
            <a:r>
              <a:rPr lang="en-AU" sz="2800" i="0" u="sng" strike="noStrike" cap="none">
                <a:solidFill>
                  <a:schemeClr val="hlink"/>
                </a:solidFill>
                <a:cs typeface="Arial"/>
                <a:hlinkClick r:id="rId4">
                  <a:extLst>
                    <a:ext uri="{A12FA001-AC4F-418D-AE19-62706E023703}">
                      <ahyp:hlinkClr xmlns:ahyp="http://schemas.microsoft.com/office/drawing/2018/hyperlinkcolor" val="tx"/>
                    </a:ext>
                  </a:extLst>
                </a:hlinkClick>
              </a:rPr>
              <a:t>enquiries@sciencelearn.org.nz</a:t>
            </a:r>
            <a:r>
              <a:rPr lang="en-AU" sz="2800" i="0" u="none" strike="noStrike" cap="none">
                <a:solidFill>
                  <a:srgbClr val="674EA7"/>
                </a:solidFill>
                <a:cs typeface="Arial"/>
              </a:rPr>
              <a:t> </a:t>
            </a:r>
            <a:endParaRPr lang="en-US" sz="2800" i="0" u="none" strike="noStrike" cap="none">
              <a:solidFill>
                <a:srgbClr val="674EA7"/>
              </a:solidFill>
              <a:ea typeface="Calibri"/>
              <a:cs typeface="Arial"/>
            </a:endParaRPr>
          </a:p>
          <a:p>
            <a:pPr marL="0" lvl="0" indent="0" algn="l" rtl="0">
              <a:spcBef>
                <a:spcPts val="0"/>
              </a:spcBef>
              <a:spcAft>
                <a:spcPts val="1000"/>
              </a:spcAft>
              <a:buClr>
                <a:schemeClr val="dk1"/>
              </a:buClr>
              <a:buSzPts val="400"/>
              <a:buFont typeface="Calibri"/>
              <a:buNone/>
            </a:pPr>
            <a:r>
              <a:rPr lang="en-AU" sz="2800" u="sng">
                <a:solidFill>
                  <a:schemeClr val="hlink"/>
                </a:solidFill>
                <a:cs typeface="Arial"/>
                <a:hlinkClick r:id="rId5">
                  <a:extLst>
                    <a:ext uri="{A12FA001-AC4F-418D-AE19-62706E023703}">
                      <ahyp:hlinkClr xmlns:ahyp="http://schemas.microsoft.com/office/drawing/2018/hyperlinkcolor" val="tx"/>
                    </a:ext>
                  </a:extLst>
                </a:hlinkClick>
              </a:rPr>
              <a:t>facebook.com/nzsciencelearn</a:t>
            </a:r>
            <a:endParaRPr sz="2800" i="0" strike="noStrike" cap="none">
              <a:solidFill>
                <a:srgbClr val="7030A0"/>
              </a:solidFill>
              <a:ea typeface="Calibri"/>
              <a:cs typeface="Arial" panose="020B0604020202020204" pitchFamily="34" charset="0"/>
            </a:endParaRPr>
          </a:p>
          <a:p>
            <a:pPr marL="0" lvl="0" indent="0" algn="l" rtl="0">
              <a:spcBef>
                <a:spcPts val="0"/>
              </a:spcBef>
              <a:spcAft>
                <a:spcPts val="1000"/>
              </a:spcAft>
              <a:buClr>
                <a:schemeClr val="hlink"/>
              </a:buClr>
              <a:buSzPts val="400"/>
              <a:buFont typeface="Calibri"/>
              <a:buNone/>
            </a:pPr>
            <a:r>
              <a:rPr lang="en-AU" sz="2800" u="sng">
                <a:solidFill>
                  <a:schemeClr val="hlink"/>
                </a:solidFill>
                <a:cs typeface="Arial"/>
                <a:hlinkClick r:id="rId6">
                  <a:extLst>
                    <a:ext uri="{A12FA001-AC4F-418D-AE19-62706E023703}">
                      <ahyp:hlinkClr xmlns:ahyp="http://schemas.microsoft.com/office/drawing/2018/hyperlinkcolor" val="tx"/>
                    </a:ext>
                  </a:extLst>
                </a:hlinkClick>
              </a:rPr>
              <a:t>instagram.com/sciencelearninghubnz</a:t>
            </a:r>
            <a:br>
              <a:rPr lang="en-AU" sz="2800" u="sng">
                <a:cs typeface="Arial"/>
              </a:rPr>
            </a:br>
            <a:r>
              <a:rPr lang="en-AU" sz="2800" u="sng">
                <a:solidFill>
                  <a:schemeClr val="hlink"/>
                </a:solidFill>
                <a:cs typeface="Arial"/>
                <a:hlinkClick r:id="rId7">
                  <a:extLst>
                    <a:ext uri="{A12FA001-AC4F-418D-AE19-62706E023703}">
                      <ahyp:hlinkClr xmlns:ahyp="http://schemas.microsoft.com/office/drawing/2018/hyperlinkcolor" val="tx"/>
                    </a:ext>
                  </a:extLst>
                </a:hlinkClick>
              </a:rPr>
              <a:t>bit.ly/slhnz_li</a:t>
            </a:r>
            <a:endParaRPr sz="2800" i="0" u="none" strike="noStrike" cap="none">
              <a:solidFill>
                <a:schemeClr val="hlink"/>
              </a:solidFill>
              <a:ea typeface="Calibri"/>
              <a:cs typeface="Arial"/>
            </a:endParaRPr>
          </a:p>
          <a:p>
            <a:pPr marL="0" marR="0" lvl="0" indent="0" algn="l" rtl="0">
              <a:spcBef>
                <a:spcPts val="0"/>
              </a:spcBef>
              <a:spcAft>
                <a:spcPts val="1000"/>
              </a:spcAft>
              <a:buClr>
                <a:srgbClr val="000000"/>
              </a:buClr>
              <a:buSzPts val="400"/>
              <a:buFont typeface="Calibri"/>
              <a:buNone/>
            </a:pPr>
            <a:r>
              <a:rPr lang="en-AU" sz="2800" u="sng">
                <a:solidFill>
                  <a:schemeClr val="hlink"/>
                </a:solidFill>
                <a:cs typeface="Arial"/>
                <a:hlinkClick r:id="rId8">
                  <a:extLst>
                    <a:ext uri="{A12FA001-AC4F-418D-AE19-62706E023703}">
                      <ahyp:hlinkClr xmlns:ahyp="http://schemas.microsoft.com/office/drawing/2018/hyperlinkcolor" val="tx"/>
                    </a:ext>
                  </a:extLst>
                </a:hlinkClick>
              </a:rPr>
              <a:t>youtube.com/@ScienceLearningHubNZ</a:t>
            </a:r>
            <a:endParaRPr sz="2800" i="0" u="none" strike="noStrike" cap="none">
              <a:solidFill>
                <a:srgbClr val="7030A0"/>
              </a:solidFill>
              <a:ea typeface="Calibri"/>
              <a:cs typeface="Arial" panose="020B0604020202020204" pitchFamily="34" charset="0"/>
            </a:endParaRPr>
          </a:p>
          <a:p>
            <a:pPr marL="0" marR="0" lvl="0" indent="0" algn="l" rtl="0">
              <a:spcBef>
                <a:spcPts val="0"/>
              </a:spcBef>
              <a:spcAft>
                <a:spcPts val="1000"/>
              </a:spcAft>
              <a:buClr>
                <a:srgbClr val="000000"/>
              </a:buClr>
              <a:buSzPts val="400"/>
              <a:buFont typeface="Calibri"/>
              <a:buNone/>
            </a:pPr>
            <a:r>
              <a:rPr lang="en-AU" sz="2800" i="0" u="sng" strike="noStrike" cap="none">
                <a:solidFill>
                  <a:schemeClr val="hlink"/>
                </a:solidFill>
                <a:cs typeface="Arial"/>
                <a:hlinkClick r:id="rId9">
                  <a:extLst>
                    <a:ext uri="{A12FA001-AC4F-418D-AE19-62706E023703}">
                      <ahyp:hlinkClr xmlns:ahyp="http://schemas.microsoft.com/office/drawing/2018/hyperlinkcolor" val="tx"/>
                    </a:ext>
                  </a:extLst>
                </a:hlinkClick>
              </a:rPr>
              <a:t>pinterest.com/nzsciencelearn</a:t>
            </a:r>
            <a:endParaRPr sz="2800" i="0" u="none" strike="noStrike" cap="none">
              <a:solidFill>
                <a:schemeClr val="hlink"/>
              </a:solidFill>
              <a:ea typeface="Calibri" panose="020F0502020204030204"/>
              <a:cs typeface="Aria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a:solidFill>
                <a:srgbClr val="674EA7"/>
              </a:solidFil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a:solidFill>
                <a:srgbClr val="000000"/>
              </a:solidFill>
            </a:endParaRPr>
          </a:p>
        </p:txBody>
      </p:sp>
      <p:pic>
        <p:nvPicPr>
          <p:cNvPr id="14" name="Google Shape;28;p3">
            <a:extLst>
              <a:ext uri="{FF2B5EF4-FFF2-40B4-BE49-F238E27FC236}">
                <a16:creationId xmlns:a16="http://schemas.microsoft.com/office/drawing/2014/main" id="{F0B4ADEA-9DC5-D5D2-8599-90E3C57A54DA}"/>
              </a:ext>
            </a:extLst>
          </p:cNvPr>
          <p:cNvPicPr preferRelativeResize="0"/>
          <p:nvPr/>
        </p:nvPicPr>
        <p:blipFill>
          <a:blip r:embed="rId10"/>
          <a:srcRect l="-177" r="-133" b="88"/>
          <a:stretch>
            <a:fillRect/>
          </a:stretch>
        </p:blipFill>
        <p:spPr>
          <a:xfrm>
            <a:off x="-91604" y="5513849"/>
            <a:ext cx="9037770" cy="1342973"/>
          </a:xfrm>
          <a:prstGeom prst="rect">
            <a:avLst/>
          </a:prstGeom>
          <a:noFill/>
          <a:ln>
            <a:noFill/>
          </a:ln>
        </p:spPr>
      </p:pic>
      <p:pic>
        <p:nvPicPr>
          <p:cNvPr id="15" name="Google Shape;29;p3">
            <a:extLst>
              <a:ext uri="{FF2B5EF4-FFF2-40B4-BE49-F238E27FC236}">
                <a16:creationId xmlns:a16="http://schemas.microsoft.com/office/drawing/2014/main" id="{462DEA52-B776-F978-1789-6549889FB361}"/>
              </a:ext>
            </a:extLst>
          </p:cNvPr>
          <p:cNvPicPr preferRelativeResize="0"/>
          <p:nvPr/>
        </p:nvPicPr>
        <p:blipFill>
          <a:blip r:embed="rId11"/>
          <a:srcRect/>
          <a:stretch/>
        </p:blipFill>
        <p:spPr>
          <a:xfrm>
            <a:off x="1307981" y="2728605"/>
            <a:ext cx="397676" cy="397676"/>
          </a:xfrm>
          <a:prstGeom prst="rect">
            <a:avLst/>
          </a:prstGeom>
          <a:noFill/>
          <a:ln>
            <a:noFill/>
          </a:ln>
        </p:spPr>
      </p:pic>
      <p:pic>
        <p:nvPicPr>
          <p:cNvPr id="16" name="Google Shape;30;p3">
            <a:extLst>
              <a:ext uri="{FF2B5EF4-FFF2-40B4-BE49-F238E27FC236}">
                <a16:creationId xmlns:a16="http://schemas.microsoft.com/office/drawing/2014/main" id="{0040E637-E2E0-7877-1728-C27808FC9FF4}"/>
              </a:ext>
            </a:extLst>
          </p:cNvPr>
          <p:cNvPicPr preferRelativeResize="0"/>
          <p:nvPr/>
        </p:nvPicPr>
        <p:blipFill>
          <a:blip r:embed="rId12"/>
          <a:srcRect/>
          <a:stretch/>
        </p:blipFill>
        <p:spPr>
          <a:xfrm>
            <a:off x="1277694" y="3316965"/>
            <a:ext cx="458250" cy="316478"/>
          </a:xfrm>
          <a:prstGeom prst="rect">
            <a:avLst/>
          </a:prstGeom>
          <a:noFill/>
          <a:ln>
            <a:noFill/>
          </a:ln>
        </p:spPr>
      </p:pic>
      <p:pic>
        <p:nvPicPr>
          <p:cNvPr id="17" name="Google Shape;31;p3">
            <a:extLst>
              <a:ext uri="{FF2B5EF4-FFF2-40B4-BE49-F238E27FC236}">
                <a16:creationId xmlns:a16="http://schemas.microsoft.com/office/drawing/2014/main" id="{8809E322-035C-0690-9709-3ECAEFD9B8F0}"/>
              </a:ext>
            </a:extLst>
          </p:cNvPr>
          <p:cNvPicPr preferRelativeResize="0"/>
          <p:nvPr/>
        </p:nvPicPr>
        <p:blipFill>
          <a:blip r:embed="rId13"/>
          <a:srcRect/>
          <a:stretch/>
        </p:blipFill>
        <p:spPr>
          <a:xfrm>
            <a:off x="1300016" y="2175082"/>
            <a:ext cx="397676" cy="397676"/>
          </a:xfrm>
          <a:prstGeom prst="rect">
            <a:avLst/>
          </a:prstGeom>
          <a:noFill/>
          <a:ln>
            <a:noFill/>
          </a:ln>
        </p:spPr>
      </p:pic>
      <p:pic>
        <p:nvPicPr>
          <p:cNvPr id="18" name="Google Shape;32;p3">
            <a:extLst>
              <a:ext uri="{FF2B5EF4-FFF2-40B4-BE49-F238E27FC236}">
                <a16:creationId xmlns:a16="http://schemas.microsoft.com/office/drawing/2014/main" id="{8F5742CB-862E-8B00-9C04-ECDCF3EBC3B8}"/>
              </a:ext>
            </a:extLst>
          </p:cNvPr>
          <p:cNvPicPr preferRelativeResize="0"/>
          <p:nvPr/>
        </p:nvPicPr>
        <p:blipFill>
          <a:blip r:embed="rId14"/>
          <a:srcRect/>
          <a:stretch/>
        </p:blipFill>
        <p:spPr>
          <a:xfrm>
            <a:off x="1290281" y="3753955"/>
            <a:ext cx="433075" cy="433075"/>
          </a:xfrm>
          <a:prstGeom prst="rect">
            <a:avLst/>
          </a:prstGeom>
          <a:noFill/>
          <a:ln>
            <a:noFill/>
          </a:ln>
        </p:spPr>
      </p:pic>
      <p:pic>
        <p:nvPicPr>
          <p:cNvPr id="19" name="Google Shape;33;p3">
            <a:extLst>
              <a:ext uri="{FF2B5EF4-FFF2-40B4-BE49-F238E27FC236}">
                <a16:creationId xmlns:a16="http://schemas.microsoft.com/office/drawing/2014/main" id="{70D6FF48-C33B-CE67-7EEE-ACA82D9669F6}"/>
              </a:ext>
            </a:extLst>
          </p:cNvPr>
          <p:cNvPicPr preferRelativeResize="0"/>
          <p:nvPr/>
        </p:nvPicPr>
        <p:blipFill>
          <a:blip r:embed="rId15"/>
          <a:srcRect/>
          <a:stretch/>
        </p:blipFill>
        <p:spPr>
          <a:xfrm>
            <a:off x="1300013" y="1633507"/>
            <a:ext cx="397675" cy="397675"/>
          </a:xfrm>
          <a:prstGeom prst="rect">
            <a:avLst/>
          </a:prstGeom>
          <a:noFill/>
          <a:ln>
            <a:noFill/>
          </a:ln>
        </p:spPr>
      </p:pic>
      <p:pic>
        <p:nvPicPr>
          <p:cNvPr id="20" name="Google Shape;34;p3">
            <a:extLst>
              <a:ext uri="{FF2B5EF4-FFF2-40B4-BE49-F238E27FC236}">
                <a16:creationId xmlns:a16="http://schemas.microsoft.com/office/drawing/2014/main" id="{3493C637-3EBC-9F71-B568-5D351587A017}"/>
              </a:ext>
            </a:extLst>
          </p:cNvPr>
          <p:cNvPicPr preferRelativeResize="0"/>
          <p:nvPr/>
        </p:nvPicPr>
        <p:blipFill>
          <a:blip r:embed="rId16"/>
          <a:srcRect/>
          <a:stretch/>
        </p:blipFill>
        <p:spPr>
          <a:xfrm>
            <a:off x="1161341" y="958483"/>
            <a:ext cx="675025" cy="675025"/>
          </a:xfrm>
          <a:prstGeom prst="rect">
            <a:avLst/>
          </a:prstGeom>
          <a:noFill/>
          <a:ln>
            <a:noFill/>
          </a:ln>
        </p:spPr>
      </p:pic>
      <p:sp>
        <p:nvSpPr>
          <p:cNvPr id="21" name="Google Shape;36;p3">
            <a:extLst>
              <a:ext uri="{FF2B5EF4-FFF2-40B4-BE49-F238E27FC236}">
                <a16:creationId xmlns:a16="http://schemas.microsoft.com/office/drawing/2014/main" id="{43C9F317-789C-E063-0F94-64EFC0FC7D09}"/>
              </a:ext>
            </a:extLst>
          </p:cNvPr>
          <p:cNvSpPr txBox="1">
            <a:spLocks/>
          </p:cNvSpPr>
          <p:nvPr/>
        </p:nvSpPr>
        <p:spPr>
          <a:xfrm>
            <a:off x="-93366" y="207593"/>
            <a:ext cx="7212000" cy="1134000"/>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800"/>
              <a:buFont typeface="Calibri"/>
              <a:buNone/>
            </a:pPr>
            <a:r>
              <a:rPr lang="en-AU" sz="3200" b="1">
                <a:solidFill>
                  <a:srgbClr val="2C7C9F"/>
                </a:solidFill>
                <a:latin typeface="Calibri"/>
                <a:ea typeface="Calibri"/>
                <a:cs typeface="Calibri"/>
                <a:sym typeface="Calibri"/>
              </a:rPr>
              <a:t>Thanks – want to keep in touch?</a:t>
            </a:r>
          </a:p>
          <a:p>
            <a:pPr>
              <a:lnSpc>
                <a:spcPct val="100000"/>
              </a:lnSpc>
              <a:spcBef>
                <a:spcPts val="0"/>
              </a:spcBef>
              <a:buClr>
                <a:schemeClr val="accent1"/>
              </a:buClr>
              <a:buSzPts val="800"/>
              <a:buFont typeface="Calibri"/>
              <a:buNone/>
            </a:pPr>
            <a:endParaRPr lang="en-AU" sz="3200" b="1">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08754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232FF770-52DD-4E70-9230-EF6922CD4E5A}"/>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84C7A027-1631-79F4-4822-AAA53DFCECB3}"/>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120F7072-5B13-1528-F044-07BDF23EB8DA}"/>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Google Shape;30;p3">
            <a:extLst>
              <a:ext uri="{FF2B5EF4-FFF2-40B4-BE49-F238E27FC236}">
                <a16:creationId xmlns:a16="http://schemas.microsoft.com/office/drawing/2014/main" id="{0A2F33D8-232D-858A-F00E-7046A8A29FF6}"/>
              </a:ext>
            </a:extLst>
          </p:cNvPr>
          <p:cNvSpPr txBox="1">
            <a:spLocks noGrp="1"/>
          </p:cNvSpPr>
          <p:nvPr>
            <p:ph type="title"/>
          </p:nvPr>
        </p:nvSpPr>
        <p:spPr>
          <a:xfrm>
            <a:off x="-2277377" y="-288437"/>
            <a:ext cx="8184185" cy="1049466"/>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r>
              <a:rPr lang="en-AU" b="1">
                <a:solidFill>
                  <a:srgbClr val="2C7C9F"/>
                </a:solidFill>
                <a:latin typeface="Calibri"/>
                <a:ea typeface="Calibri"/>
                <a:cs typeface="Calibri"/>
              </a:rPr>
              <a:t>Karakia </a:t>
            </a:r>
            <a:r>
              <a:rPr lang="en-AU" b="1" err="1">
                <a:solidFill>
                  <a:srgbClr val="2C7C9F"/>
                </a:solidFill>
                <a:latin typeface="Calibri"/>
                <a:ea typeface="Calibri"/>
                <a:cs typeface="Calibri"/>
              </a:rPr>
              <a:t>tīmatatanga</a:t>
            </a:r>
          </a:p>
        </p:txBody>
      </p:sp>
      <p:sp>
        <p:nvSpPr>
          <p:cNvPr id="35" name="Google Shape;35;p3">
            <a:extLst>
              <a:ext uri="{FF2B5EF4-FFF2-40B4-BE49-F238E27FC236}">
                <a16:creationId xmlns:a16="http://schemas.microsoft.com/office/drawing/2014/main" id="{9FF8B5C5-94E0-3C60-3FFC-C8388FC14556}"/>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51062889-380D-E568-B2E0-A5740E740BC7}"/>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6" name="TextBox 5">
            <a:extLst>
              <a:ext uri="{FF2B5EF4-FFF2-40B4-BE49-F238E27FC236}">
                <a16:creationId xmlns:a16="http://schemas.microsoft.com/office/drawing/2014/main" id="{65136DC5-043A-854F-B9C2-BA32E11C777C}"/>
              </a:ext>
            </a:extLst>
          </p:cNvPr>
          <p:cNvSpPr txBox="1"/>
          <p:nvPr/>
        </p:nvSpPr>
        <p:spPr>
          <a:xfrm>
            <a:off x="3077737" y="535258"/>
            <a:ext cx="5185316" cy="5783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1">
                <a:solidFill>
                  <a:schemeClr val="accent1"/>
                </a:solidFill>
                <a:latin typeface="Calibri"/>
                <a:ea typeface="Calibri"/>
                <a:cs typeface="Segoe UI"/>
              </a:rPr>
              <a:t>Tuia ki </a:t>
            </a:r>
            <a:r>
              <a:rPr lang="en-US" sz="2800" b="1" err="1">
                <a:solidFill>
                  <a:schemeClr val="accent1"/>
                </a:solidFill>
                <a:latin typeface="Calibri"/>
                <a:ea typeface="Calibri"/>
                <a:cs typeface="Segoe UI"/>
              </a:rPr>
              <a:t>te</a:t>
            </a:r>
            <a:r>
              <a:rPr lang="en-US" sz="2800" b="1">
                <a:solidFill>
                  <a:schemeClr val="accent1"/>
                </a:solidFill>
                <a:latin typeface="Calibri"/>
                <a:ea typeface="Calibri"/>
                <a:cs typeface="Segoe UI"/>
              </a:rPr>
              <a:t> </a:t>
            </a:r>
            <a:r>
              <a:rPr lang="en-US" sz="2800" b="1" err="1">
                <a:solidFill>
                  <a:schemeClr val="accent1"/>
                </a:solidFill>
                <a:latin typeface="Calibri"/>
                <a:ea typeface="Calibri"/>
                <a:cs typeface="Segoe UI"/>
              </a:rPr>
              <a:t>rangi</a:t>
            </a:r>
            <a:r>
              <a:rPr lang="en-US" sz="2800" b="1">
                <a:solidFill>
                  <a:schemeClr val="accent1"/>
                </a:solidFill>
                <a:latin typeface="Calibri"/>
                <a:ea typeface="Calibri"/>
                <a:cs typeface="Segoe UI"/>
              </a:rPr>
              <a:t>​</a:t>
            </a:r>
            <a:endParaRPr lang="en-US" sz="2800">
              <a:solidFill>
                <a:schemeClr val="accent1"/>
              </a:solidFill>
              <a:ea typeface="Calibri"/>
              <a:cs typeface="Calibri"/>
            </a:endParaRPr>
          </a:p>
          <a:p>
            <a:pPr>
              <a:lnSpc>
                <a:spcPct val="150000"/>
              </a:lnSpc>
            </a:pPr>
            <a:r>
              <a:rPr lang="en-US" sz="1400" b="1">
                <a:solidFill>
                  <a:schemeClr val="accent1"/>
                </a:solidFill>
                <a:latin typeface="Aptos"/>
                <a:ea typeface="Calibri"/>
                <a:cs typeface="Segoe UI"/>
              </a:rPr>
              <a:t>Connected with the sky</a:t>
            </a:r>
            <a:r>
              <a:rPr lang="en-US" sz="1400">
                <a:solidFill>
                  <a:schemeClr val="accent1"/>
                </a:solidFill>
                <a:latin typeface="Aptos"/>
                <a:ea typeface="Calibri"/>
                <a:cs typeface="Segoe UI"/>
              </a:rPr>
              <a:t> </a:t>
            </a:r>
            <a:endParaRPr lang="en-US" sz="1400">
              <a:solidFill>
                <a:schemeClr val="accent1"/>
              </a:solidFill>
            </a:endParaRPr>
          </a:p>
          <a:p>
            <a:pPr>
              <a:lnSpc>
                <a:spcPct val="150000"/>
              </a:lnSpc>
            </a:pPr>
            <a:r>
              <a:rPr lang="en-US" sz="2800" b="1">
                <a:solidFill>
                  <a:schemeClr val="accent1"/>
                </a:solidFill>
                <a:latin typeface="Calibri"/>
                <a:ea typeface="Calibri"/>
                <a:cs typeface="Segoe UI"/>
              </a:rPr>
              <a:t>Tuia ki </a:t>
            </a:r>
            <a:r>
              <a:rPr lang="en-US" sz="2800" b="1" err="1">
                <a:solidFill>
                  <a:schemeClr val="accent1"/>
                </a:solidFill>
                <a:latin typeface="Calibri"/>
                <a:ea typeface="Calibri"/>
                <a:cs typeface="Segoe UI"/>
              </a:rPr>
              <a:t>te</a:t>
            </a:r>
            <a:r>
              <a:rPr lang="en-US" sz="2800" b="1">
                <a:solidFill>
                  <a:schemeClr val="accent1"/>
                </a:solidFill>
                <a:latin typeface="Calibri"/>
                <a:ea typeface="Calibri"/>
                <a:cs typeface="Segoe UI"/>
              </a:rPr>
              <a:t> whenua​</a:t>
            </a:r>
          </a:p>
          <a:p>
            <a:pPr>
              <a:lnSpc>
                <a:spcPct val="150000"/>
              </a:lnSpc>
            </a:pPr>
            <a:r>
              <a:rPr lang="en-US" sz="1200" b="1">
                <a:solidFill>
                  <a:schemeClr val="accent1"/>
                </a:solidFill>
                <a:latin typeface="Aptos"/>
                <a:ea typeface="Calibri"/>
                <a:cs typeface="Segoe UI"/>
              </a:rPr>
              <a:t>Connected with the land </a:t>
            </a:r>
            <a:endParaRPr lang="en-US" b="1">
              <a:solidFill>
                <a:schemeClr val="accent1"/>
              </a:solidFill>
            </a:endParaRPr>
          </a:p>
          <a:p>
            <a:pPr>
              <a:lnSpc>
                <a:spcPct val="150000"/>
              </a:lnSpc>
            </a:pPr>
            <a:r>
              <a:rPr lang="en-US" sz="2800" b="1">
                <a:solidFill>
                  <a:schemeClr val="accent1"/>
                </a:solidFill>
                <a:latin typeface="Calibri"/>
                <a:ea typeface="Calibri"/>
                <a:cs typeface="Segoe UI"/>
              </a:rPr>
              <a:t>Tuia ki </a:t>
            </a:r>
            <a:r>
              <a:rPr lang="en-US" sz="2800" b="1" err="1">
                <a:solidFill>
                  <a:schemeClr val="accent1"/>
                </a:solidFill>
                <a:latin typeface="Calibri"/>
                <a:ea typeface="Calibri"/>
                <a:cs typeface="Segoe UI"/>
              </a:rPr>
              <a:t>te</a:t>
            </a:r>
            <a:r>
              <a:rPr lang="en-US" sz="2800" b="1">
                <a:solidFill>
                  <a:schemeClr val="accent1"/>
                </a:solidFill>
                <a:latin typeface="Calibri"/>
                <a:ea typeface="Calibri"/>
                <a:cs typeface="Segoe UI"/>
              </a:rPr>
              <a:t> moana​</a:t>
            </a:r>
          </a:p>
          <a:p>
            <a:pPr>
              <a:lnSpc>
                <a:spcPct val="150000"/>
              </a:lnSpc>
            </a:pPr>
            <a:r>
              <a:rPr lang="en-US" sz="1400" b="1">
                <a:solidFill>
                  <a:schemeClr val="accent1"/>
                </a:solidFill>
                <a:latin typeface="Calibri"/>
                <a:ea typeface="Calibri"/>
                <a:cs typeface="Segoe UI"/>
              </a:rPr>
              <a:t>Connected with the ocean</a:t>
            </a:r>
          </a:p>
          <a:p>
            <a:pPr>
              <a:lnSpc>
                <a:spcPct val="150000"/>
              </a:lnSpc>
            </a:pPr>
            <a:r>
              <a:rPr lang="en-US" sz="2800" b="1">
                <a:solidFill>
                  <a:schemeClr val="accent1"/>
                </a:solidFill>
                <a:latin typeface="Calibri"/>
                <a:ea typeface="Calibri"/>
                <a:cs typeface="Segoe UI"/>
              </a:rPr>
              <a:t>Ka </a:t>
            </a:r>
            <a:r>
              <a:rPr lang="en-US" sz="2800" b="1" err="1">
                <a:solidFill>
                  <a:schemeClr val="accent1"/>
                </a:solidFill>
                <a:latin typeface="Calibri"/>
                <a:ea typeface="Calibri"/>
                <a:cs typeface="Segoe UI"/>
              </a:rPr>
              <a:t>rongo</a:t>
            </a:r>
            <a:r>
              <a:rPr lang="en-US" sz="2800" b="1">
                <a:solidFill>
                  <a:schemeClr val="accent1"/>
                </a:solidFill>
                <a:latin typeface="Calibri"/>
                <a:ea typeface="Calibri"/>
                <a:cs typeface="Segoe UI"/>
              </a:rPr>
              <a:t> </a:t>
            </a:r>
            <a:r>
              <a:rPr lang="en-US" sz="2800" b="1" err="1">
                <a:solidFill>
                  <a:schemeClr val="accent1"/>
                </a:solidFill>
                <a:latin typeface="Calibri"/>
                <a:ea typeface="Calibri"/>
                <a:cs typeface="Segoe UI"/>
              </a:rPr>
              <a:t>te</a:t>
            </a:r>
            <a:r>
              <a:rPr lang="en-US" sz="2800" b="1">
                <a:solidFill>
                  <a:schemeClr val="accent1"/>
                </a:solidFill>
                <a:latin typeface="Calibri"/>
                <a:ea typeface="Calibri"/>
                <a:cs typeface="Segoe UI"/>
              </a:rPr>
              <a:t> </a:t>
            </a:r>
            <a:r>
              <a:rPr lang="en-US" sz="2800" b="1" err="1">
                <a:solidFill>
                  <a:schemeClr val="accent1"/>
                </a:solidFill>
                <a:latin typeface="Calibri"/>
                <a:ea typeface="Calibri"/>
                <a:cs typeface="Segoe UI"/>
              </a:rPr>
              <a:t>pō</a:t>
            </a:r>
            <a:r>
              <a:rPr lang="en-US" sz="2800" b="1">
                <a:solidFill>
                  <a:schemeClr val="accent1"/>
                </a:solidFill>
                <a:latin typeface="Calibri"/>
                <a:ea typeface="Calibri"/>
                <a:cs typeface="Segoe UI"/>
              </a:rPr>
              <a:t>​</a:t>
            </a:r>
          </a:p>
          <a:p>
            <a:pPr>
              <a:lnSpc>
                <a:spcPct val="150000"/>
              </a:lnSpc>
            </a:pPr>
            <a:r>
              <a:rPr lang="en-US" sz="1400" b="1">
                <a:solidFill>
                  <a:schemeClr val="accent1"/>
                </a:solidFill>
                <a:ea typeface="Calibri"/>
                <a:cs typeface="Calibri"/>
              </a:rPr>
              <a:t>The night listens</a:t>
            </a:r>
          </a:p>
          <a:p>
            <a:pPr>
              <a:lnSpc>
                <a:spcPct val="150000"/>
              </a:lnSpc>
            </a:pPr>
            <a:r>
              <a:rPr lang="en-US" sz="2800" b="1">
                <a:solidFill>
                  <a:schemeClr val="accent1"/>
                </a:solidFill>
                <a:latin typeface="Calibri"/>
                <a:ea typeface="Calibri"/>
                <a:cs typeface="Segoe UI"/>
              </a:rPr>
              <a:t>Ka </a:t>
            </a:r>
            <a:r>
              <a:rPr lang="en-US" sz="2800" b="1" err="1">
                <a:solidFill>
                  <a:schemeClr val="accent1"/>
                </a:solidFill>
                <a:latin typeface="Calibri"/>
                <a:ea typeface="Calibri"/>
                <a:cs typeface="Segoe UI"/>
              </a:rPr>
              <a:t>rongo</a:t>
            </a:r>
            <a:r>
              <a:rPr lang="en-US" sz="2800" b="1">
                <a:solidFill>
                  <a:schemeClr val="accent1"/>
                </a:solidFill>
                <a:latin typeface="Calibri"/>
                <a:ea typeface="Calibri"/>
                <a:cs typeface="Segoe UI"/>
              </a:rPr>
              <a:t> </a:t>
            </a:r>
            <a:r>
              <a:rPr lang="en-US" sz="2800" b="1" err="1">
                <a:solidFill>
                  <a:schemeClr val="accent1"/>
                </a:solidFill>
                <a:latin typeface="Calibri"/>
                <a:ea typeface="Calibri"/>
                <a:cs typeface="Segoe UI"/>
              </a:rPr>
              <a:t>te</a:t>
            </a:r>
            <a:r>
              <a:rPr lang="en-US" sz="2800" b="1">
                <a:solidFill>
                  <a:schemeClr val="accent1"/>
                </a:solidFill>
                <a:latin typeface="Calibri"/>
                <a:ea typeface="Calibri"/>
                <a:cs typeface="Segoe UI"/>
              </a:rPr>
              <a:t> </a:t>
            </a:r>
            <a:r>
              <a:rPr lang="en-US" sz="2800" b="1" err="1">
                <a:solidFill>
                  <a:schemeClr val="accent1"/>
                </a:solidFill>
                <a:latin typeface="Calibri"/>
                <a:ea typeface="Calibri"/>
                <a:cs typeface="Segoe UI"/>
              </a:rPr>
              <a:t>ao</a:t>
            </a:r>
            <a:r>
              <a:rPr lang="en-US" sz="2800" b="1">
                <a:solidFill>
                  <a:schemeClr val="accent1"/>
                </a:solidFill>
                <a:latin typeface="Calibri"/>
                <a:ea typeface="Calibri"/>
                <a:cs typeface="Segoe UI"/>
              </a:rPr>
              <a:t>​</a:t>
            </a:r>
          </a:p>
          <a:p>
            <a:pPr>
              <a:lnSpc>
                <a:spcPct val="150000"/>
              </a:lnSpc>
            </a:pPr>
            <a:r>
              <a:rPr lang="en-US" sz="1400" b="1">
                <a:solidFill>
                  <a:schemeClr val="accent1"/>
                </a:solidFill>
                <a:ea typeface="Calibri"/>
                <a:cs typeface="Calibri"/>
              </a:rPr>
              <a:t>The world of light listens</a:t>
            </a:r>
          </a:p>
          <a:p>
            <a:pPr>
              <a:lnSpc>
                <a:spcPct val="150000"/>
              </a:lnSpc>
            </a:pPr>
            <a:r>
              <a:rPr lang="en-US" sz="2800" b="1" err="1">
                <a:solidFill>
                  <a:schemeClr val="accent1"/>
                </a:solidFill>
                <a:latin typeface="Calibri"/>
                <a:ea typeface="Calibri"/>
                <a:cs typeface="Segoe UI"/>
              </a:rPr>
              <a:t>Tihei</a:t>
            </a:r>
            <a:r>
              <a:rPr lang="en-US" sz="2800" b="1">
                <a:solidFill>
                  <a:schemeClr val="accent1"/>
                </a:solidFill>
                <a:latin typeface="Calibri"/>
                <a:ea typeface="Calibri"/>
                <a:cs typeface="Segoe UI"/>
              </a:rPr>
              <a:t> mauri </a:t>
            </a:r>
            <a:r>
              <a:rPr lang="en-US" sz="2800" b="1" err="1">
                <a:solidFill>
                  <a:schemeClr val="accent1"/>
                </a:solidFill>
                <a:latin typeface="Calibri"/>
                <a:ea typeface="Calibri"/>
                <a:cs typeface="Segoe UI"/>
              </a:rPr>
              <a:t>ora</a:t>
            </a:r>
            <a:r>
              <a:rPr lang="en-US" sz="2800" b="1">
                <a:solidFill>
                  <a:schemeClr val="accent1"/>
                </a:solidFill>
                <a:latin typeface="Calibri"/>
                <a:ea typeface="Calibri"/>
                <a:cs typeface="Segoe UI"/>
              </a:rPr>
              <a:t>!</a:t>
            </a:r>
          </a:p>
          <a:p>
            <a:pPr>
              <a:lnSpc>
                <a:spcPct val="150000"/>
              </a:lnSpc>
            </a:pPr>
            <a:r>
              <a:rPr lang="en-US" sz="1400" b="1">
                <a:solidFill>
                  <a:schemeClr val="accent1"/>
                </a:solidFill>
                <a:ea typeface="Calibri"/>
                <a:cs typeface="Calibri"/>
              </a:rPr>
              <a:t>Let there be life! </a:t>
            </a:r>
          </a:p>
        </p:txBody>
      </p:sp>
    </p:spTree>
    <p:extLst>
      <p:ext uri="{BB962C8B-B14F-4D97-AF65-F5344CB8AC3E}">
        <p14:creationId xmlns:p14="http://schemas.microsoft.com/office/powerpoint/2010/main" val="226574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a:extLst>
            <a:ext uri="{FF2B5EF4-FFF2-40B4-BE49-F238E27FC236}">
              <a16:creationId xmlns:a16="http://schemas.microsoft.com/office/drawing/2014/main" id="{4FFA4552-5AC5-2988-7B8F-C01A22F3D6FF}"/>
            </a:ext>
          </a:extLst>
        </p:cNvPr>
        <p:cNvGrpSpPr/>
        <p:nvPr/>
      </p:nvGrpSpPr>
      <p:grpSpPr>
        <a:xfrm>
          <a:off x="0" y="0"/>
          <a:ext cx="0" cy="0"/>
          <a:chOff x="0" y="0"/>
          <a:chExt cx="0" cy="0"/>
        </a:xfrm>
      </p:grpSpPr>
      <p:sp>
        <p:nvSpPr>
          <p:cNvPr id="118" name="Google Shape;118;p20">
            <a:extLst>
              <a:ext uri="{FF2B5EF4-FFF2-40B4-BE49-F238E27FC236}">
                <a16:creationId xmlns:a16="http://schemas.microsoft.com/office/drawing/2014/main" id="{EEFAFE4B-0C7C-1568-EBE8-494273CFD07A}"/>
              </a:ext>
            </a:extLst>
          </p:cNvPr>
          <p:cNvSpPr txBox="1"/>
          <p:nvPr/>
        </p:nvSpPr>
        <p:spPr>
          <a:xfrm>
            <a:off x="0" y="6557900"/>
            <a:ext cx="9144000" cy="30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3" name="TextBox 2">
            <a:extLst>
              <a:ext uri="{FF2B5EF4-FFF2-40B4-BE49-F238E27FC236}">
                <a16:creationId xmlns:a16="http://schemas.microsoft.com/office/drawing/2014/main" id="{9824A96C-EF5F-2DE0-35EC-69350F20F7C7}"/>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Pokapū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a:t>
            </a:r>
            <a:r>
              <a:rPr lang="en-US" sz="900" err="1">
                <a:latin typeface="Verdana"/>
                <a:ea typeface="Verdana"/>
              </a:rPr>
              <a:t>Waikato.All</a:t>
            </a:r>
            <a:r>
              <a:rPr lang="en-US" sz="900">
                <a:latin typeface="Verdana"/>
                <a:ea typeface="Verdana"/>
              </a:rPr>
              <a:t>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2" name="TextBox 1">
            <a:extLst>
              <a:ext uri="{FF2B5EF4-FFF2-40B4-BE49-F238E27FC236}">
                <a16:creationId xmlns:a16="http://schemas.microsoft.com/office/drawing/2014/main" id="{F9E0166D-5974-E4AD-E4AD-24A3BA1E46A6}"/>
              </a:ext>
            </a:extLst>
          </p:cNvPr>
          <p:cNvSpPr txBox="1"/>
          <p:nvPr/>
        </p:nvSpPr>
        <p:spPr>
          <a:xfrm>
            <a:off x="1857136" y="535604"/>
            <a:ext cx="65943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ea typeface="Calibri"/>
                <a:cs typeface="Calibri"/>
              </a:rPr>
              <a:t>Karakia </a:t>
            </a:r>
            <a:r>
              <a:rPr lang="en-US" sz="3200" b="1" err="1">
                <a:solidFill>
                  <a:schemeClr val="accent1"/>
                </a:solidFill>
                <a:ea typeface="Calibri"/>
                <a:cs typeface="Calibri"/>
              </a:rPr>
              <a:t>whakamutunga</a:t>
            </a:r>
            <a:endParaRPr lang="en-US" sz="3200" b="1" err="1">
              <a:solidFill>
                <a:schemeClr val="accent1"/>
              </a:solidFill>
            </a:endParaRPr>
          </a:p>
        </p:txBody>
      </p:sp>
      <p:sp>
        <p:nvSpPr>
          <p:cNvPr id="4" name="TextBox 3">
            <a:extLst>
              <a:ext uri="{FF2B5EF4-FFF2-40B4-BE49-F238E27FC236}">
                <a16:creationId xmlns:a16="http://schemas.microsoft.com/office/drawing/2014/main" id="{8D52CD29-5C8A-2009-C9EE-4ADAEA05F8B8}"/>
              </a:ext>
            </a:extLst>
          </p:cNvPr>
          <p:cNvSpPr txBox="1"/>
          <p:nvPr/>
        </p:nvSpPr>
        <p:spPr>
          <a:xfrm>
            <a:off x="2755269" y="1428253"/>
            <a:ext cx="5690037" cy="42919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err="1">
                <a:solidFill>
                  <a:schemeClr val="accent1"/>
                </a:solidFill>
                <a:ea typeface="Calibri"/>
                <a:cs typeface="Calibri"/>
              </a:rPr>
              <a:t>Whakairia</a:t>
            </a:r>
            <a:r>
              <a:rPr lang="en-US" sz="2000" b="1">
                <a:solidFill>
                  <a:schemeClr val="accent1"/>
                </a:solidFill>
                <a:ea typeface="Calibri"/>
                <a:cs typeface="Calibri"/>
              </a:rPr>
              <a:t> </a:t>
            </a:r>
            <a:r>
              <a:rPr lang="en-US" sz="2000" b="1" err="1">
                <a:solidFill>
                  <a:schemeClr val="accent1"/>
                </a:solidFill>
                <a:ea typeface="Calibri"/>
                <a:cs typeface="Calibri"/>
              </a:rPr>
              <a:t>ake</a:t>
            </a:r>
            <a:r>
              <a:rPr lang="en-US" sz="2000" b="1">
                <a:solidFill>
                  <a:schemeClr val="accent1"/>
                </a:solidFill>
                <a:ea typeface="Calibri"/>
                <a:cs typeface="Calibri"/>
              </a:rPr>
              <a:t> </a:t>
            </a:r>
            <a:r>
              <a:rPr lang="en-US" sz="2000" b="1" err="1">
                <a:solidFill>
                  <a:schemeClr val="accent1"/>
                </a:solidFill>
                <a:ea typeface="Calibri"/>
                <a:cs typeface="Calibri"/>
              </a:rPr>
              <a:t>te</a:t>
            </a:r>
            <a:r>
              <a:rPr lang="en-US" sz="2000" b="1">
                <a:solidFill>
                  <a:schemeClr val="accent1"/>
                </a:solidFill>
                <a:ea typeface="Calibri"/>
                <a:cs typeface="Calibri"/>
              </a:rPr>
              <a:t> </a:t>
            </a:r>
            <a:r>
              <a:rPr lang="en-US" sz="2000" b="1" err="1">
                <a:solidFill>
                  <a:schemeClr val="accent1"/>
                </a:solidFill>
                <a:ea typeface="Calibri"/>
                <a:cs typeface="Calibri"/>
              </a:rPr>
              <a:t>tapu</a:t>
            </a:r>
            <a:endParaRPr lang="en-US" sz="2000" b="1">
              <a:solidFill>
                <a:schemeClr val="accent1"/>
              </a:solidFill>
              <a:ea typeface="Calibri"/>
              <a:cs typeface="Calibri"/>
            </a:endParaRPr>
          </a:p>
          <a:p>
            <a:pPr>
              <a:lnSpc>
                <a:spcPct val="150000"/>
              </a:lnSpc>
            </a:pPr>
            <a:r>
              <a:rPr lang="en-US" sz="1600" b="1" i="1">
                <a:solidFill>
                  <a:schemeClr val="accent1"/>
                </a:solidFill>
                <a:ea typeface="Calibri"/>
                <a:cs typeface="Calibri"/>
              </a:rPr>
              <a:t>Remove and lift the sacredness and restrictions</a:t>
            </a:r>
          </a:p>
          <a:p>
            <a:pPr>
              <a:lnSpc>
                <a:spcPct val="150000"/>
              </a:lnSpc>
            </a:pPr>
            <a:r>
              <a:rPr lang="en-US" sz="2000" b="1">
                <a:solidFill>
                  <a:schemeClr val="accent1"/>
                </a:solidFill>
                <a:ea typeface="Calibri"/>
                <a:cs typeface="Calibri"/>
              </a:rPr>
              <a:t>Kia </a:t>
            </a:r>
            <a:r>
              <a:rPr lang="en-US" sz="2000" b="1" err="1">
                <a:solidFill>
                  <a:schemeClr val="accent1"/>
                </a:solidFill>
                <a:ea typeface="Calibri"/>
                <a:cs typeface="Calibri"/>
              </a:rPr>
              <a:t>wātea</a:t>
            </a:r>
            <a:r>
              <a:rPr lang="en-US" sz="2000" b="1">
                <a:solidFill>
                  <a:schemeClr val="accent1"/>
                </a:solidFill>
                <a:ea typeface="Calibri"/>
                <a:cs typeface="Calibri"/>
              </a:rPr>
              <a:t> ai </a:t>
            </a:r>
            <a:r>
              <a:rPr lang="en-US" sz="2000" b="1" err="1">
                <a:solidFill>
                  <a:schemeClr val="accent1"/>
                </a:solidFill>
                <a:ea typeface="Calibri"/>
                <a:cs typeface="Calibri"/>
              </a:rPr>
              <a:t>te</a:t>
            </a:r>
            <a:r>
              <a:rPr lang="en-US" sz="2000" b="1">
                <a:solidFill>
                  <a:schemeClr val="accent1"/>
                </a:solidFill>
                <a:ea typeface="Calibri"/>
                <a:cs typeface="Calibri"/>
              </a:rPr>
              <a:t> </a:t>
            </a:r>
            <a:r>
              <a:rPr lang="en-US" sz="2000" b="1" err="1">
                <a:solidFill>
                  <a:schemeClr val="accent1"/>
                </a:solidFill>
                <a:ea typeface="Calibri"/>
                <a:cs typeface="Calibri"/>
              </a:rPr>
              <a:t>ara</a:t>
            </a:r>
            <a:endParaRPr lang="en-US" sz="2000" b="1">
              <a:solidFill>
                <a:schemeClr val="accent1"/>
              </a:solidFill>
              <a:ea typeface="Calibri"/>
              <a:cs typeface="Calibri"/>
            </a:endParaRPr>
          </a:p>
          <a:p>
            <a:pPr>
              <a:lnSpc>
                <a:spcPct val="150000"/>
              </a:lnSpc>
            </a:pPr>
            <a:r>
              <a:rPr lang="en-US" sz="1600" b="1" i="1">
                <a:solidFill>
                  <a:schemeClr val="accent1"/>
                </a:solidFill>
                <a:ea typeface="Calibri"/>
                <a:cs typeface="Calibri"/>
              </a:rPr>
              <a:t>So the pathway is clear</a:t>
            </a:r>
          </a:p>
          <a:p>
            <a:pPr>
              <a:lnSpc>
                <a:spcPct val="150000"/>
              </a:lnSpc>
            </a:pPr>
            <a:r>
              <a:rPr lang="en-US" sz="2000" b="1">
                <a:solidFill>
                  <a:schemeClr val="accent1"/>
                </a:solidFill>
                <a:ea typeface="Calibri"/>
                <a:cs typeface="Calibri"/>
              </a:rPr>
              <a:t>Kia </a:t>
            </a:r>
            <a:r>
              <a:rPr lang="en-US" sz="2000" b="1" err="1">
                <a:solidFill>
                  <a:schemeClr val="accent1"/>
                </a:solidFill>
                <a:ea typeface="Calibri"/>
                <a:cs typeface="Calibri"/>
              </a:rPr>
              <a:t>turuki</a:t>
            </a:r>
            <a:r>
              <a:rPr lang="en-US" sz="2000" b="1">
                <a:solidFill>
                  <a:schemeClr val="accent1"/>
                </a:solidFill>
                <a:ea typeface="Calibri"/>
                <a:cs typeface="Calibri"/>
              </a:rPr>
              <a:t> </a:t>
            </a:r>
            <a:r>
              <a:rPr lang="en-US" sz="2000" b="1" err="1">
                <a:solidFill>
                  <a:schemeClr val="accent1"/>
                </a:solidFill>
                <a:ea typeface="Calibri"/>
                <a:cs typeface="Calibri"/>
              </a:rPr>
              <a:t>whakataha</a:t>
            </a:r>
            <a:r>
              <a:rPr lang="en-US" sz="2000" b="1">
                <a:solidFill>
                  <a:schemeClr val="accent1"/>
                </a:solidFill>
                <a:ea typeface="Calibri"/>
                <a:cs typeface="Calibri"/>
              </a:rPr>
              <a:t> ai</a:t>
            </a:r>
          </a:p>
          <a:p>
            <a:pPr>
              <a:lnSpc>
                <a:spcPct val="150000"/>
              </a:lnSpc>
            </a:pPr>
            <a:r>
              <a:rPr lang="en-US" sz="1600" b="1" i="1">
                <a:solidFill>
                  <a:schemeClr val="accent1"/>
                </a:solidFill>
                <a:ea typeface="Calibri"/>
                <a:cs typeface="Calibri"/>
              </a:rPr>
              <a:t>Let it be pushed aside</a:t>
            </a:r>
          </a:p>
          <a:p>
            <a:pPr>
              <a:lnSpc>
                <a:spcPct val="150000"/>
              </a:lnSpc>
            </a:pPr>
            <a:r>
              <a:rPr lang="en-US" sz="2000" b="1">
                <a:solidFill>
                  <a:schemeClr val="accent1"/>
                </a:solidFill>
                <a:ea typeface="Calibri"/>
                <a:cs typeface="Calibri"/>
              </a:rPr>
              <a:t>Kia </a:t>
            </a:r>
            <a:r>
              <a:rPr lang="en-US" sz="2000" b="1" err="1">
                <a:solidFill>
                  <a:schemeClr val="accent1"/>
                </a:solidFill>
                <a:ea typeface="Calibri"/>
                <a:cs typeface="Calibri"/>
              </a:rPr>
              <a:t>turuki</a:t>
            </a:r>
            <a:r>
              <a:rPr lang="en-US" sz="2000" b="1">
                <a:solidFill>
                  <a:schemeClr val="accent1"/>
                </a:solidFill>
                <a:ea typeface="Calibri"/>
                <a:cs typeface="Calibri"/>
              </a:rPr>
              <a:t> </a:t>
            </a:r>
            <a:r>
              <a:rPr lang="en-US" sz="2000" b="1" err="1">
                <a:solidFill>
                  <a:schemeClr val="accent1"/>
                </a:solidFill>
                <a:ea typeface="Calibri"/>
                <a:cs typeface="Calibri"/>
              </a:rPr>
              <a:t>whakataha</a:t>
            </a:r>
            <a:r>
              <a:rPr lang="en-US" sz="2000" b="1">
                <a:solidFill>
                  <a:schemeClr val="accent1"/>
                </a:solidFill>
                <a:ea typeface="Calibri"/>
                <a:cs typeface="Calibri"/>
              </a:rPr>
              <a:t> ai</a:t>
            </a:r>
          </a:p>
          <a:p>
            <a:pPr>
              <a:lnSpc>
                <a:spcPct val="150000"/>
              </a:lnSpc>
            </a:pPr>
            <a:r>
              <a:rPr lang="en-US" sz="1600" b="1" i="1">
                <a:solidFill>
                  <a:schemeClr val="accent1"/>
                </a:solidFill>
                <a:ea typeface="Calibri"/>
                <a:cs typeface="Calibri"/>
              </a:rPr>
              <a:t>Let it be pushed aside</a:t>
            </a:r>
          </a:p>
          <a:p>
            <a:pPr>
              <a:lnSpc>
                <a:spcPct val="150000"/>
              </a:lnSpc>
            </a:pPr>
            <a:r>
              <a:rPr lang="en-US" sz="2000" b="1" err="1">
                <a:solidFill>
                  <a:schemeClr val="accent1"/>
                </a:solidFill>
                <a:ea typeface="Calibri"/>
                <a:cs typeface="Calibri"/>
              </a:rPr>
              <a:t>Haumi</a:t>
            </a:r>
            <a:r>
              <a:rPr lang="en-US" sz="2000" b="1">
                <a:solidFill>
                  <a:schemeClr val="accent1"/>
                </a:solidFill>
                <a:ea typeface="Calibri"/>
                <a:cs typeface="Calibri"/>
              </a:rPr>
              <a:t> e, hui e, </a:t>
            </a:r>
            <a:r>
              <a:rPr lang="en-US" sz="2000" b="1" err="1">
                <a:solidFill>
                  <a:schemeClr val="accent1"/>
                </a:solidFill>
                <a:ea typeface="Calibri"/>
                <a:cs typeface="Calibri"/>
              </a:rPr>
              <a:t>taiki</a:t>
            </a:r>
            <a:r>
              <a:rPr lang="en-US" sz="2000" b="1">
                <a:solidFill>
                  <a:schemeClr val="accent1"/>
                </a:solidFill>
                <a:ea typeface="Calibri"/>
                <a:cs typeface="Calibri"/>
              </a:rPr>
              <a:t> e</a:t>
            </a:r>
          </a:p>
          <a:p>
            <a:pPr>
              <a:lnSpc>
                <a:spcPct val="150000"/>
              </a:lnSpc>
            </a:pPr>
            <a:r>
              <a:rPr lang="en-US" sz="1600" b="1" i="1">
                <a:solidFill>
                  <a:schemeClr val="accent1"/>
                </a:solidFill>
                <a:ea typeface="Calibri"/>
                <a:cs typeface="Calibri"/>
              </a:rPr>
              <a:t>Join, gather, it is done</a:t>
            </a:r>
          </a:p>
        </p:txBody>
      </p:sp>
    </p:spTree>
    <p:extLst>
      <p:ext uri="{BB962C8B-B14F-4D97-AF65-F5344CB8AC3E}">
        <p14:creationId xmlns:p14="http://schemas.microsoft.com/office/powerpoint/2010/main" val="328121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80634595-0EA0-0CAD-898F-3BB457A6CF27}"/>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7C4E420C-DA6E-4C2A-3CCE-B5305F55EB02}"/>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30E370DB-215C-AD04-088A-C9020E02E296}"/>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 name="Google Shape;35;p3">
            <a:extLst>
              <a:ext uri="{FF2B5EF4-FFF2-40B4-BE49-F238E27FC236}">
                <a16:creationId xmlns:a16="http://schemas.microsoft.com/office/drawing/2014/main" id="{1397044F-BFA6-C58B-B147-CF1FCF1AC4BA}"/>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A5FB84B5-F63B-9D3C-A2C7-BFBFEEF584EB}"/>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3" name="TextBox 2">
            <a:extLst>
              <a:ext uri="{FF2B5EF4-FFF2-40B4-BE49-F238E27FC236}">
                <a16:creationId xmlns:a16="http://schemas.microsoft.com/office/drawing/2014/main" id="{4AABDD34-636D-F46B-FA44-C76A228D2862}"/>
              </a:ext>
            </a:extLst>
          </p:cNvPr>
          <p:cNvSpPr txBox="1"/>
          <p:nvPr/>
        </p:nvSpPr>
        <p:spPr>
          <a:xfrm>
            <a:off x="-7743" y="3835178"/>
            <a:ext cx="9156333" cy="35269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i="1">
                <a:solidFill>
                  <a:schemeClr val="accent2"/>
                </a:solidFill>
                <a:latin typeface="Baguet Script"/>
                <a:ea typeface="Calibri"/>
                <a:cs typeface="Calibri"/>
              </a:rPr>
              <a:t>Ka </a:t>
            </a:r>
            <a:r>
              <a:rPr lang="en-AU" sz="3200" b="1" i="1" err="1">
                <a:solidFill>
                  <a:schemeClr val="accent2"/>
                </a:solidFill>
                <a:latin typeface="Baguet Script"/>
                <a:ea typeface="Calibri"/>
                <a:cs typeface="Calibri"/>
              </a:rPr>
              <a:t>mimiti</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te</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puna</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i</a:t>
            </a:r>
            <a:r>
              <a:rPr lang="en-AU" sz="3200" b="1" i="1">
                <a:solidFill>
                  <a:schemeClr val="accent2"/>
                </a:solidFill>
                <a:latin typeface="Baguet Script"/>
                <a:ea typeface="Calibri"/>
                <a:cs typeface="Calibri"/>
              </a:rPr>
              <a:t> Hokianga, ka toto </a:t>
            </a:r>
            <a:r>
              <a:rPr lang="en-AU" sz="3200" b="1" i="1" err="1">
                <a:solidFill>
                  <a:schemeClr val="accent2"/>
                </a:solidFill>
                <a:latin typeface="Baguet Script"/>
                <a:ea typeface="Calibri"/>
                <a:cs typeface="Calibri"/>
              </a:rPr>
              <a:t>te</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puna</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i</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Taumārere</a:t>
            </a:r>
            <a:r>
              <a:rPr lang="en-AU" sz="3200" b="1" i="1">
                <a:solidFill>
                  <a:schemeClr val="accent2"/>
                </a:solidFill>
                <a:latin typeface="Baguet Script"/>
                <a:ea typeface="Calibri"/>
                <a:cs typeface="Calibri"/>
              </a:rPr>
              <a:t>. </a:t>
            </a:r>
            <a:endParaRPr lang="en-US" sz="3200" i="1">
              <a:solidFill>
                <a:schemeClr val="accent2"/>
              </a:solidFill>
              <a:latin typeface="Baguet Script"/>
              <a:ea typeface="Calibri"/>
              <a:cs typeface="Calibri"/>
            </a:endParaRPr>
          </a:p>
          <a:p>
            <a:pPr algn="ctr"/>
            <a:endParaRPr lang="en-AU" sz="3200" b="1" i="1">
              <a:solidFill>
                <a:schemeClr val="accent2"/>
              </a:solidFill>
              <a:latin typeface="Baguet Script"/>
              <a:ea typeface="Calibri"/>
              <a:cs typeface="Calibri"/>
            </a:endParaRPr>
          </a:p>
          <a:p>
            <a:pPr algn="ctr"/>
            <a:r>
              <a:rPr lang="en-AU" sz="3200" b="1" i="1">
                <a:solidFill>
                  <a:schemeClr val="accent2"/>
                </a:solidFill>
                <a:latin typeface="Baguet Script"/>
                <a:ea typeface="Calibri"/>
                <a:cs typeface="Calibri"/>
              </a:rPr>
              <a:t>Ka </a:t>
            </a:r>
            <a:r>
              <a:rPr lang="en-AU" sz="3200" b="1" i="1" err="1">
                <a:solidFill>
                  <a:schemeClr val="accent2"/>
                </a:solidFill>
                <a:latin typeface="Baguet Script"/>
                <a:ea typeface="Calibri"/>
                <a:cs typeface="Calibri"/>
              </a:rPr>
              <a:t>mimiti</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te</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puna</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i</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Taumārere</a:t>
            </a:r>
            <a:r>
              <a:rPr lang="en-AU" sz="3200" b="1" i="1">
                <a:solidFill>
                  <a:schemeClr val="accent2"/>
                </a:solidFill>
                <a:latin typeface="Baguet Script"/>
                <a:ea typeface="Calibri"/>
                <a:cs typeface="Calibri"/>
              </a:rPr>
              <a:t> ka toto </a:t>
            </a:r>
            <a:r>
              <a:rPr lang="en-AU" sz="3200" b="1" i="1" err="1">
                <a:solidFill>
                  <a:schemeClr val="accent2"/>
                </a:solidFill>
                <a:latin typeface="Baguet Script"/>
                <a:ea typeface="Calibri"/>
                <a:cs typeface="Calibri"/>
              </a:rPr>
              <a:t>te</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puna</a:t>
            </a:r>
            <a:r>
              <a:rPr lang="en-AU" sz="3200" b="1" i="1">
                <a:solidFill>
                  <a:schemeClr val="accent2"/>
                </a:solidFill>
                <a:latin typeface="Baguet Script"/>
                <a:ea typeface="Calibri"/>
                <a:cs typeface="Calibri"/>
              </a:rPr>
              <a:t> </a:t>
            </a:r>
            <a:r>
              <a:rPr lang="en-AU" sz="3200" b="1" i="1" err="1">
                <a:solidFill>
                  <a:schemeClr val="accent2"/>
                </a:solidFill>
                <a:latin typeface="Baguet Script"/>
                <a:ea typeface="Calibri"/>
                <a:cs typeface="Calibri"/>
              </a:rPr>
              <a:t>i</a:t>
            </a:r>
            <a:r>
              <a:rPr lang="en-AU" sz="3200" b="1" i="1">
                <a:solidFill>
                  <a:schemeClr val="accent2"/>
                </a:solidFill>
                <a:latin typeface="Baguet Script"/>
                <a:ea typeface="Calibri"/>
                <a:cs typeface="Calibri"/>
              </a:rPr>
              <a:t> Hokianga</a:t>
            </a:r>
            <a:endParaRPr lang="en-AU" sz="3200" i="1">
              <a:solidFill>
                <a:schemeClr val="accent2"/>
              </a:solidFill>
              <a:latin typeface="Baguet Script"/>
              <a:ea typeface="Calibri"/>
              <a:cs typeface="Calibri"/>
            </a:endParaRPr>
          </a:p>
          <a:p>
            <a:pPr algn="ctr"/>
            <a:endParaRPr lang="en-AU" sz="3200" b="1">
              <a:solidFill>
                <a:srgbClr val="2C7C9F"/>
              </a:solidFill>
              <a:ea typeface="Calibri"/>
              <a:cs typeface="Calibri"/>
            </a:endParaRPr>
          </a:p>
          <a:p>
            <a:pPr algn="ctr"/>
            <a:endParaRPr lang="en-AU" sz="3200" b="1">
              <a:solidFill>
                <a:srgbClr val="2C7C9F"/>
              </a:solidFill>
              <a:ea typeface="Calibri"/>
              <a:cs typeface="Calibri"/>
            </a:endParaRPr>
          </a:p>
        </p:txBody>
      </p:sp>
      <p:pic>
        <p:nvPicPr>
          <p:cNvPr id="2" name="Picture 1" descr="A landscape with a body of water and trees&#10;&#10;AI-generated content may be incorrect.">
            <a:extLst>
              <a:ext uri="{FF2B5EF4-FFF2-40B4-BE49-F238E27FC236}">
                <a16:creationId xmlns:a16="http://schemas.microsoft.com/office/drawing/2014/main" id="{C185C0EB-B790-B170-66B6-244B89200C98}"/>
              </a:ext>
            </a:extLst>
          </p:cNvPr>
          <p:cNvPicPr>
            <a:picLocks noChangeAspect="1"/>
          </p:cNvPicPr>
          <p:nvPr/>
        </p:nvPicPr>
        <p:blipFill>
          <a:blip r:embed="rId5"/>
          <a:stretch>
            <a:fillRect/>
          </a:stretch>
        </p:blipFill>
        <p:spPr>
          <a:xfrm>
            <a:off x="8106" y="823202"/>
            <a:ext cx="9144000" cy="2750874"/>
          </a:xfrm>
          <a:prstGeom prst="rect">
            <a:avLst/>
          </a:prstGeom>
        </p:spPr>
      </p:pic>
      <p:sp>
        <p:nvSpPr>
          <p:cNvPr id="5" name="TextBox 4">
            <a:extLst>
              <a:ext uri="{FF2B5EF4-FFF2-40B4-BE49-F238E27FC236}">
                <a16:creationId xmlns:a16="http://schemas.microsoft.com/office/drawing/2014/main" id="{6EE70353-6ECE-7BB7-98D9-7FD246901B69}"/>
              </a:ext>
            </a:extLst>
          </p:cNvPr>
          <p:cNvSpPr txBox="1"/>
          <p:nvPr/>
        </p:nvSpPr>
        <p:spPr>
          <a:xfrm>
            <a:off x="6856895" y="3561050"/>
            <a:ext cx="219127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 Andy king50, </a:t>
            </a:r>
            <a:r>
              <a:rPr lang="en-GB" sz="1000">
                <a:latin typeface="Verdana"/>
                <a:ea typeface="Calibri"/>
                <a:cs typeface="Calibri"/>
                <a:hlinkClick r:id="rId6"/>
              </a:rPr>
              <a:t>CC BY-SA 3.0</a:t>
            </a:r>
            <a:endParaRPr lang="en-GB" sz="1000">
              <a:latin typeface="Verdana"/>
            </a:endParaRPr>
          </a:p>
        </p:txBody>
      </p:sp>
    </p:spTree>
    <p:extLst>
      <p:ext uri="{BB962C8B-B14F-4D97-AF65-F5344CB8AC3E}">
        <p14:creationId xmlns:p14="http://schemas.microsoft.com/office/powerpoint/2010/main" val="3836101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8F0E8E1E-AA24-A3A0-E99C-828A85473F56}"/>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F95A4E22-7FDC-0EBC-997D-78D5372BCB6E}"/>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BF83994C-0669-A228-8F3D-1E86B26854BF}"/>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 name="Google Shape;35;p3">
            <a:extLst>
              <a:ext uri="{FF2B5EF4-FFF2-40B4-BE49-F238E27FC236}">
                <a16:creationId xmlns:a16="http://schemas.microsoft.com/office/drawing/2014/main" id="{112B3B4F-E683-CAC8-8AD3-7B147A82599C}"/>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659A4307-7F44-2C30-334A-17B60E1E5399}"/>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3" name="Picture 2" descr="A rocky shore with a body of water and a hill in the background&#10;&#10;AI-generated content may be incorrect.">
            <a:extLst>
              <a:ext uri="{FF2B5EF4-FFF2-40B4-BE49-F238E27FC236}">
                <a16:creationId xmlns:a16="http://schemas.microsoft.com/office/drawing/2014/main" id="{4BFF844B-F469-FC25-B7F7-E1EEA50D6A98}"/>
              </a:ext>
            </a:extLst>
          </p:cNvPr>
          <p:cNvPicPr>
            <a:picLocks noChangeAspect="1"/>
          </p:cNvPicPr>
          <p:nvPr/>
        </p:nvPicPr>
        <p:blipFill>
          <a:blip r:embed="rId5"/>
          <a:srcRect l="60" t="7422" r="-170" b="48988"/>
          <a:stretch>
            <a:fillRect/>
          </a:stretch>
        </p:blipFill>
        <p:spPr>
          <a:xfrm>
            <a:off x="28247" y="1822025"/>
            <a:ext cx="9154049" cy="2989447"/>
          </a:xfrm>
          <a:prstGeom prst="rect">
            <a:avLst/>
          </a:prstGeom>
        </p:spPr>
      </p:pic>
      <p:sp>
        <p:nvSpPr>
          <p:cNvPr id="5" name="TextBox 4">
            <a:extLst>
              <a:ext uri="{FF2B5EF4-FFF2-40B4-BE49-F238E27FC236}">
                <a16:creationId xmlns:a16="http://schemas.microsoft.com/office/drawing/2014/main" id="{DBE2F412-0ADE-A3A9-A679-4A22196198C3}"/>
              </a:ext>
            </a:extLst>
          </p:cNvPr>
          <p:cNvSpPr txBox="1"/>
          <p:nvPr/>
        </p:nvSpPr>
        <p:spPr>
          <a:xfrm>
            <a:off x="7499274" y="4804930"/>
            <a:ext cx="165115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Calibri"/>
                <a:cs typeface="Calibri"/>
              </a:rPr>
              <a:t>Private</a:t>
            </a:r>
            <a:r>
              <a:rPr lang="en-GB" sz="1000">
                <a:ea typeface="Calibri"/>
                <a:cs typeface="Calibri"/>
              </a:rPr>
              <a:t> </a:t>
            </a:r>
            <a:r>
              <a:rPr lang="en-GB" sz="1000">
                <a:latin typeface="Verdana"/>
                <a:ea typeface="Calibri"/>
                <a:cs typeface="Calibri"/>
              </a:rPr>
              <a:t>collection</a:t>
            </a:r>
          </a:p>
        </p:txBody>
      </p:sp>
    </p:spTree>
    <p:extLst>
      <p:ext uri="{BB962C8B-B14F-4D97-AF65-F5344CB8AC3E}">
        <p14:creationId xmlns:p14="http://schemas.microsoft.com/office/powerpoint/2010/main" val="324060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44F6F8E2-C1CC-B628-3A62-5A91F53B8765}"/>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435D61CD-B916-45E8-A6CC-2B9CE6F1A4A9}"/>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141E2ACD-A12E-B148-A803-5D1A75A4EF8C}"/>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Google Shape;30;p3">
            <a:extLst>
              <a:ext uri="{FF2B5EF4-FFF2-40B4-BE49-F238E27FC236}">
                <a16:creationId xmlns:a16="http://schemas.microsoft.com/office/drawing/2014/main" id="{C39A59CC-0A64-D690-FA9D-9E5CA2EA03AA}"/>
              </a:ext>
            </a:extLst>
          </p:cNvPr>
          <p:cNvSpPr txBox="1">
            <a:spLocks noGrp="1"/>
          </p:cNvSpPr>
          <p:nvPr>
            <p:ph type="title"/>
          </p:nvPr>
        </p:nvSpPr>
        <p:spPr>
          <a:xfrm>
            <a:off x="457200" y="0"/>
            <a:ext cx="8174070" cy="2040740"/>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r>
              <a:rPr lang="en-AU" b="1" err="1">
                <a:solidFill>
                  <a:srgbClr val="2C7C9F"/>
                </a:solidFill>
                <a:latin typeface="Calibri"/>
                <a:ea typeface="Calibri"/>
                <a:cs typeface="Calibri"/>
                <a:sym typeface="Calibri"/>
              </a:rPr>
              <a:t>Pūrākau</a:t>
            </a:r>
            <a:r>
              <a:rPr lang="en-AU" b="1">
                <a:solidFill>
                  <a:srgbClr val="2C7C9F"/>
                </a:solidFill>
                <a:latin typeface="Calibri"/>
                <a:ea typeface="Calibri"/>
                <a:cs typeface="Calibri"/>
                <a:sym typeface="Calibri"/>
              </a:rPr>
              <a:t> stories o </a:t>
            </a:r>
            <a:r>
              <a:rPr lang="en-AU" b="1" err="1">
                <a:solidFill>
                  <a:srgbClr val="2C7C9F"/>
                </a:solidFill>
                <a:latin typeface="Calibri"/>
                <a:ea typeface="Calibri"/>
                <a:cs typeface="Calibri"/>
                <a:sym typeface="Calibri"/>
              </a:rPr>
              <a:t>te</a:t>
            </a:r>
            <a:r>
              <a:rPr lang="en-AU" b="1">
                <a:solidFill>
                  <a:srgbClr val="2C7C9F"/>
                </a:solidFill>
                <a:latin typeface="Calibri"/>
                <a:ea typeface="Calibri"/>
                <a:cs typeface="Calibri"/>
                <a:sym typeface="Calibri"/>
              </a:rPr>
              <a:t> </a:t>
            </a:r>
            <a:r>
              <a:rPr lang="en-AU" b="1" err="1">
                <a:solidFill>
                  <a:srgbClr val="2C7C9F"/>
                </a:solidFill>
                <a:latin typeface="Calibri"/>
                <a:ea typeface="Calibri"/>
                <a:cs typeface="Calibri"/>
                <a:sym typeface="Calibri"/>
              </a:rPr>
              <a:t>taiao</a:t>
            </a:r>
            <a:r>
              <a:rPr lang="en-AU" b="1">
                <a:solidFill>
                  <a:srgbClr val="2C7C9F"/>
                </a:solidFill>
                <a:latin typeface="Calibri"/>
                <a:ea typeface="Calibri"/>
                <a:cs typeface="Calibri"/>
                <a:sym typeface="Calibri"/>
              </a:rPr>
              <a:t>  </a:t>
            </a:r>
            <a:endParaRPr lang="en-US">
              <a:ea typeface="Calibri Light" panose="020F0302020204030204"/>
              <a:cs typeface="Calibri Light" panose="020F0302020204030204"/>
            </a:endParaRPr>
          </a:p>
        </p:txBody>
      </p:sp>
      <p:sp>
        <p:nvSpPr>
          <p:cNvPr id="35" name="Google Shape;35;p3">
            <a:extLst>
              <a:ext uri="{FF2B5EF4-FFF2-40B4-BE49-F238E27FC236}">
                <a16:creationId xmlns:a16="http://schemas.microsoft.com/office/drawing/2014/main" id="{38002674-865B-F0C5-3405-0A04FF1EB83E}"/>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017C49C3-12D6-1F15-88E8-9F9311286E78}"/>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2" name="Picture 1">
            <a:extLst>
              <a:ext uri="{FF2B5EF4-FFF2-40B4-BE49-F238E27FC236}">
                <a16:creationId xmlns:a16="http://schemas.microsoft.com/office/drawing/2014/main" id="{A7511EB8-8769-E3FC-B64D-0865173FA241}"/>
              </a:ext>
            </a:extLst>
          </p:cNvPr>
          <p:cNvPicPr>
            <a:picLocks noChangeAspect="1"/>
          </p:cNvPicPr>
          <p:nvPr/>
        </p:nvPicPr>
        <p:blipFill>
          <a:blip r:embed="rId5"/>
          <a:stretch>
            <a:fillRect/>
          </a:stretch>
        </p:blipFill>
        <p:spPr>
          <a:xfrm>
            <a:off x="1084525" y="1490164"/>
            <a:ext cx="6638925" cy="3714750"/>
          </a:xfrm>
          <a:prstGeom prst="rect">
            <a:avLst/>
          </a:prstGeom>
        </p:spPr>
      </p:pic>
      <p:sp>
        <p:nvSpPr>
          <p:cNvPr id="3" name="TextBox 2">
            <a:extLst>
              <a:ext uri="{FF2B5EF4-FFF2-40B4-BE49-F238E27FC236}">
                <a16:creationId xmlns:a16="http://schemas.microsoft.com/office/drawing/2014/main" id="{55557375-DCE8-BFA2-A725-01DF6BEC0A51}"/>
              </a:ext>
            </a:extLst>
          </p:cNvPr>
          <p:cNvSpPr txBox="1"/>
          <p:nvPr/>
        </p:nvSpPr>
        <p:spPr>
          <a:xfrm>
            <a:off x="1085957" y="5199291"/>
            <a:ext cx="66433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solidFill>
                  <a:srgbClr val="111111"/>
                </a:solidFill>
                <a:latin typeface="Verdana"/>
                <a:ea typeface="Verdana"/>
              </a:rPr>
              <a:t>Nga Tamariki Iti o Aotearoa - </a:t>
            </a:r>
            <a:r>
              <a:rPr lang="en-GB" sz="900" err="1">
                <a:solidFill>
                  <a:srgbClr val="111111"/>
                </a:solidFill>
                <a:latin typeface="Verdana"/>
                <a:ea typeface="Verdana"/>
              </a:rPr>
              <a:t>Te</a:t>
            </a:r>
            <a:r>
              <a:rPr lang="en-GB" sz="900">
                <a:solidFill>
                  <a:srgbClr val="111111"/>
                </a:solidFill>
                <a:latin typeface="Verdana"/>
                <a:ea typeface="Verdana"/>
              </a:rPr>
              <a:t> </a:t>
            </a:r>
            <a:r>
              <a:rPr lang="en-GB" sz="900" err="1">
                <a:solidFill>
                  <a:srgbClr val="111111"/>
                </a:solidFill>
                <a:latin typeface="Verdana"/>
                <a:ea typeface="Verdana"/>
              </a:rPr>
              <a:t>Taitama</a:t>
            </a:r>
            <a:r>
              <a:rPr lang="en-GB" sz="900">
                <a:solidFill>
                  <a:srgbClr val="111111"/>
                </a:solidFill>
                <a:latin typeface="Verdana"/>
                <a:ea typeface="Verdana"/>
              </a:rPr>
              <a:t> / The Boy from the Sea - </a:t>
            </a:r>
            <a:r>
              <a:rPr lang="en-GB" sz="900">
                <a:solidFill>
                  <a:srgbClr val="3A3A3A"/>
                </a:solidFill>
                <a:latin typeface="Verdana"/>
                <a:ea typeface="Source Sans Pro"/>
              </a:rPr>
              <a:t>Smith, Miriam; </a:t>
            </a:r>
            <a:r>
              <a:rPr lang="en-GB" sz="900">
                <a:solidFill>
                  <a:srgbClr val="3A3A3A"/>
                </a:solidFill>
                <a:latin typeface="Verdana"/>
                <a:ea typeface="Verdana"/>
              </a:rPr>
              <a:t>Bowes, Clare; Mahuika, Apirana, 1934-2015.; Mahuika, A. T. (Apirana </a:t>
            </a:r>
            <a:r>
              <a:rPr lang="en-GB" sz="900" err="1">
                <a:solidFill>
                  <a:srgbClr val="3A3A3A"/>
                </a:solidFill>
                <a:latin typeface="Verdana"/>
                <a:ea typeface="Verdana"/>
              </a:rPr>
              <a:t>Tuahae</a:t>
            </a:r>
            <a:r>
              <a:rPr lang="en-GB" sz="900">
                <a:solidFill>
                  <a:srgbClr val="3A3A3A"/>
                </a:solidFill>
                <a:latin typeface="Verdana"/>
                <a:ea typeface="Verdana"/>
              </a:rPr>
              <a:t>); 1988.</a:t>
            </a:r>
            <a:endParaRPr lang="en-GB" sz="900">
              <a:solidFill>
                <a:srgbClr val="000000"/>
              </a:solidFill>
              <a:latin typeface="Verdana"/>
              <a:ea typeface="Verdana"/>
            </a:endParaRPr>
          </a:p>
          <a:p>
            <a:r>
              <a:rPr lang="en-GB" sz="900">
                <a:solidFill>
                  <a:srgbClr val="3A3A3A"/>
                </a:solidFill>
                <a:latin typeface="Verdana"/>
                <a:ea typeface="Source Sans Pro"/>
              </a:rPr>
              <a:t>New Zealand. School Publications Branch. </a:t>
            </a:r>
            <a:r>
              <a:rPr lang="en-GB" sz="900" err="1">
                <a:solidFill>
                  <a:srgbClr val="212529"/>
                </a:solidFill>
                <a:latin typeface="Verdana"/>
                <a:ea typeface="Source Sans Pro"/>
              </a:rPr>
              <a:t>Te</a:t>
            </a:r>
            <a:r>
              <a:rPr lang="en-GB" sz="900">
                <a:solidFill>
                  <a:srgbClr val="212529"/>
                </a:solidFill>
                <a:latin typeface="Verdana"/>
                <a:ea typeface="Source Sans Pro"/>
              </a:rPr>
              <a:t> Rua Mahara o </a:t>
            </a:r>
            <a:r>
              <a:rPr lang="en-GB" sz="900" err="1">
                <a:solidFill>
                  <a:srgbClr val="212529"/>
                </a:solidFill>
                <a:latin typeface="Verdana"/>
                <a:ea typeface="Source Sans Pro"/>
              </a:rPr>
              <a:t>te</a:t>
            </a:r>
            <a:r>
              <a:rPr lang="en-GB" sz="900">
                <a:solidFill>
                  <a:srgbClr val="212529"/>
                </a:solidFill>
                <a:latin typeface="Verdana"/>
                <a:ea typeface="Source Sans Pro"/>
              </a:rPr>
              <a:t> Kāwanatanga Archives New Zealand.</a:t>
            </a:r>
            <a:r>
              <a:rPr lang="en-GB" sz="900">
                <a:solidFill>
                  <a:srgbClr val="3A3A3A"/>
                </a:solidFill>
                <a:latin typeface="Verdana"/>
                <a:ea typeface="Source Sans Pro"/>
              </a:rPr>
              <a:t> </a:t>
            </a:r>
            <a:r>
              <a:rPr lang="en-GB" sz="900">
                <a:solidFill>
                  <a:srgbClr val="3A3A3A"/>
                </a:solidFill>
                <a:latin typeface="Verdana"/>
                <a:ea typeface="Source Sans Pro"/>
                <a:cs typeface="Times New Roman"/>
                <a:hlinkClick r:id="rId6"/>
              </a:rPr>
              <a:t>CC BY-SA 2.0</a:t>
            </a:r>
            <a:endParaRPr lang="en-GB" sz="900">
              <a:solidFill>
                <a:srgbClr val="3A3A3A"/>
              </a:solidFill>
              <a:latin typeface="Verdana"/>
              <a:ea typeface="Source Sans Pro"/>
              <a:cs typeface="Calibri"/>
            </a:endParaRPr>
          </a:p>
        </p:txBody>
      </p:sp>
    </p:spTree>
    <p:extLst>
      <p:ext uri="{BB962C8B-B14F-4D97-AF65-F5344CB8AC3E}">
        <p14:creationId xmlns:p14="http://schemas.microsoft.com/office/powerpoint/2010/main" val="1312869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
          <a:extLst>
            <a:ext uri="{FF2B5EF4-FFF2-40B4-BE49-F238E27FC236}">
              <a16:creationId xmlns:a16="http://schemas.microsoft.com/office/drawing/2014/main" id="{0F0523C8-2596-3BB0-8413-46F87CD8DED2}"/>
            </a:ext>
          </a:extLst>
        </p:cNvPr>
        <p:cNvGrpSpPr/>
        <p:nvPr/>
      </p:nvGrpSpPr>
      <p:grpSpPr>
        <a:xfrm>
          <a:off x="0" y="0"/>
          <a:ext cx="0" cy="0"/>
          <a:chOff x="0" y="0"/>
          <a:chExt cx="0" cy="0"/>
        </a:xfrm>
      </p:grpSpPr>
      <p:sp>
        <p:nvSpPr>
          <p:cNvPr id="28" name="Google Shape;28;p3">
            <a:extLst>
              <a:ext uri="{FF2B5EF4-FFF2-40B4-BE49-F238E27FC236}">
                <a16:creationId xmlns:a16="http://schemas.microsoft.com/office/drawing/2014/main" id="{F2FA2E54-A332-7C1D-2C36-72C8B12F41E0}"/>
              </a:ext>
            </a:extLst>
          </p:cNvPr>
          <p:cNvSpPr txBox="1">
            <a:spLocks noGrp="1"/>
          </p:cNvSpPr>
          <p:nvPr>
            <p:ph type="title"/>
          </p:nvPr>
        </p:nvSpPr>
        <p:spPr>
          <a:xfrm>
            <a:off x="550862" y="914400"/>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9" name="Google Shape;29;p3">
            <a:extLst>
              <a:ext uri="{FF2B5EF4-FFF2-40B4-BE49-F238E27FC236}">
                <a16:creationId xmlns:a16="http://schemas.microsoft.com/office/drawing/2014/main" id="{AC1FBA4E-45CB-B15D-03FB-BD1648FF4AF7}"/>
              </a:ext>
            </a:extLst>
          </p:cNvPr>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Google Shape;30;p3">
            <a:extLst>
              <a:ext uri="{FF2B5EF4-FFF2-40B4-BE49-F238E27FC236}">
                <a16:creationId xmlns:a16="http://schemas.microsoft.com/office/drawing/2014/main" id="{449A8282-C886-4F50-B702-31AFA6A480FE}"/>
              </a:ext>
            </a:extLst>
          </p:cNvPr>
          <p:cNvSpPr txBox="1">
            <a:spLocks noGrp="1"/>
          </p:cNvSpPr>
          <p:nvPr>
            <p:ph type="title"/>
          </p:nvPr>
        </p:nvSpPr>
        <p:spPr>
          <a:xfrm>
            <a:off x="457200" y="0"/>
            <a:ext cx="8174070" cy="2040740"/>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r>
              <a:rPr lang="en-AU" b="1">
                <a:solidFill>
                  <a:srgbClr val="2C7C9F"/>
                </a:solidFill>
                <a:latin typeface="Calibri"/>
                <a:ea typeface="Calibri"/>
                <a:cs typeface="Calibri"/>
                <a:sym typeface="Calibri"/>
              </a:rPr>
              <a:t>  </a:t>
            </a:r>
            <a:endParaRPr lang="en-US">
              <a:ea typeface="Calibri Light" panose="020F0302020204030204"/>
              <a:cs typeface="Calibri Light" panose="020F0302020204030204"/>
            </a:endParaRPr>
          </a:p>
        </p:txBody>
      </p:sp>
      <p:sp>
        <p:nvSpPr>
          <p:cNvPr id="35" name="Google Shape;35;p3">
            <a:extLst>
              <a:ext uri="{FF2B5EF4-FFF2-40B4-BE49-F238E27FC236}">
                <a16:creationId xmlns:a16="http://schemas.microsoft.com/office/drawing/2014/main" id="{BA12258E-764D-C09E-44FE-5CB7FCB8828C}"/>
              </a:ext>
            </a:extLst>
          </p:cNvPr>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200">
                <a:solidFill>
                  <a:srgbClr val="FFFFFF"/>
                </a:solidFill>
              </a:rPr>
              <a:t>© Steve Hathaway</a:t>
            </a:r>
            <a:endParaRPr sz="1200">
              <a:solidFill>
                <a:srgbClr val="FFFFFF"/>
              </a:solidFill>
            </a:endParaRPr>
          </a:p>
        </p:txBody>
      </p:sp>
      <p:sp>
        <p:nvSpPr>
          <p:cNvPr id="4" name="TextBox 3">
            <a:extLst>
              <a:ext uri="{FF2B5EF4-FFF2-40B4-BE49-F238E27FC236}">
                <a16:creationId xmlns:a16="http://schemas.microsoft.com/office/drawing/2014/main" id="{9956E4DE-442D-B7FD-AD23-64D92B56E719}"/>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a:t>
            </a:r>
            <a:r>
              <a:rPr lang="en-US" sz="900" err="1">
                <a:latin typeface="Verdana"/>
                <a:ea typeface="Verdana"/>
              </a:rPr>
              <a:t>Pokapū</a:t>
            </a:r>
            <a:r>
              <a:rPr lang="en-US" sz="900">
                <a:latin typeface="Verdana"/>
                <a:ea typeface="Verdana"/>
              </a:rPr>
              <a:t>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Waikato. All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3" name="TextBox 2">
            <a:extLst>
              <a:ext uri="{FF2B5EF4-FFF2-40B4-BE49-F238E27FC236}">
                <a16:creationId xmlns:a16="http://schemas.microsoft.com/office/drawing/2014/main" id="{B683931A-DBFF-5D8B-EFEE-B9DDABC3BFCB}"/>
              </a:ext>
            </a:extLst>
          </p:cNvPr>
          <p:cNvSpPr txBox="1"/>
          <p:nvPr/>
        </p:nvSpPr>
        <p:spPr>
          <a:xfrm>
            <a:off x="1539806" y="1707176"/>
            <a:ext cx="6092278" cy="3380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ED560137-ACCE-B12D-6373-BE0587E1A941}"/>
              </a:ext>
            </a:extLst>
          </p:cNvPr>
          <p:cNvSpPr txBox="1"/>
          <p:nvPr/>
        </p:nvSpPr>
        <p:spPr>
          <a:xfrm>
            <a:off x="724665" y="916244"/>
            <a:ext cx="7720776" cy="5083508"/>
          </a:xfrm>
          <a:prstGeom prst="rect">
            <a:avLst/>
          </a:prstGeom>
          <a:ln>
            <a:extLst>
              <a:ext uri="{C807C97D-BFC1-408E-A445-0C87EB9F89A2}">
                <ask:lineSketchStyleProps xmlns:ask="http://schemas.microsoft.com/office/drawing/2018/sketchyshapes" sd="3499211612">
                  <a:custGeom>
                    <a:avLst/>
                    <a:gdLst>
                      <a:gd name="connsiteX0" fmla="*/ 0 w 8339002"/>
                      <a:gd name="connsiteY0" fmla="*/ 0 h 3340017"/>
                      <a:gd name="connsiteX1" fmla="*/ 8339002 w 8339002"/>
                      <a:gd name="connsiteY1" fmla="*/ 0 h 3340017"/>
                      <a:gd name="connsiteX2" fmla="*/ 8339002 w 8339002"/>
                      <a:gd name="connsiteY2" fmla="*/ 3340017 h 3340017"/>
                      <a:gd name="connsiteX3" fmla="*/ 0 w 8339002"/>
                      <a:gd name="connsiteY3" fmla="*/ 3340017 h 3340017"/>
                      <a:gd name="connsiteX4" fmla="*/ 0 w 8339002"/>
                      <a:gd name="connsiteY4" fmla="*/ 0 h 334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9002" h="3340017" fill="none" extrusionOk="0">
                        <a:moveTo>
                          <a:pt x="0" y="0"/>
                        </a:moveTo>
                        <a:cubicBezTo>
                          <a:pt x="3273593" y="-149972"/>
                          <a:pt x="6218838" y="85198"/>
                          <a:pt x="8339002" y="0"/>
                        </a:cubicBezTo>
                        <a:cubicBezTo>
                          <a:pt x="8508413" y="1331915"/>
                          <a:pt x="8424556" y="2834437"/>
                          <a:pt x="8339002" y="3340017"/>
                        </a:cubicBezTo>
                        <a:cubicBezTo>
                          <a:pt x="5930577" y="3431393"/>
                          <a:pt x="1135409" y="3333960"/>
                          <a:pt x="0" y="3340017"/>
                        </a:cubicBezTo>
                        <a:cubicBezTo>
                          <a:pt x="-92943" y="2497427"/>
                          <a:pt x="-168235" y="372651"/>
                          <a:pt x="0" y="0"/>
                        </a:cubicBezTo>
                        <a:close/>
                      </a:path>
                      <a:path w="8339002" h="3340017" stroke="0" extrusionOk="0">
                        <a:moveTo>
                          <a:pt x="0" y="0"/>
                        </a:moveTo>
                        <a:cubicBezTo>
                          <a:pt x="1690331" y="-113254"/>
                          <a:pt x="5743501" y="102601"/>
                          <a:pt x="8339002" y="0"/>
                        </a:cubicBezTo>
                        <a:cubicBezTo>
                          <a:pt x="8286177" y="1263146"/>
                          <a:pt x="8462176" y="2298057"/>
                          <a:pt x="8339002" y="3340017"/>
                        </a:cubicBezTo>
                        <a:cubicBezTo>
                          <a:pt x="4569934" y="3395827"/>
                          <a:pt x="3008513" y="3508975"/>
                          <a:pt x="0" y="3340017"/>
                        </a:cubicBezTo>
                        <a:cubicBezTo>
                          <a:pt x="-144930" y="1888042"/>
                          <a:pt x="-18259" y="818500"/>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solidFill>
                  <a:schemeClr val="accent1"/>
                </a:solidFill>
                <a:latin typeface="Verdana"/>
                <a:ea typeface="+mn-lt"/>
                <a:cs typeface="+mn-lt"/>
              </a:rPr>
              <a:t>Traditional Māori narratives such as </a:t>
            </a:r>
            <a:r>
              <a:rPr lang="en-US" sz="2400" b="1" err="1">
                <a:solidFill>
                  <a:schemeClr val="accent1"/>
                </a:solidFill>
                <a:latin typeface="Verdana"/>
                <a:ea typeface="+mn-lt"/>
                <a:cs typeface="+mn-lt"/>
              </a:rPr>
              <a:t>pūrākau</a:t>
            </a:r>
            <a:r>
              <a:rPr lang="en-US" sz="2400" b="1">
                <a:solidFill>
                  <a:schemeClr val="accent1"/>
                </a:solidFill>
                <a:latin typeface="Verdana"/>
                <a:ea typeface="+mn-lt"/>
                <a:cs typeface="+mn-lt"/>
              </a:rPr>
              <a:t> are far more than mere myths or legends—they encode deep knowledge, ethical guidance, and explanations of natural and social phenomena, and have always functioned as vehicles for transmitting this cultural wisdom across generations</a:t>
            </a:r>
            <a:br>
              <a:rPr lang="en-US" sz="2800" b="1">
                <a:latin typeface="Verdana"/>
                <a:ea typeface="+mn-lt"/>
                <a:cs typeface="+mn-lt"/>
              </a:rPr>
            </a:br>
            <a:r>
              <a:rPr lang="en-US" sz="2800" b="1">
                <a:solidFill>
                  <a:schemeClr val="accent1"/>
                </a:solidFill>
                <a:latin typeface="Verdana"/>
                <a:ea typeface="+mn-lt"/>
                <a:cs typeface="+mn-lt"/>
              </a:rPr>
              <a:t> — </a:t>
            </a:r>
            <a:r>
              <a:rPr lang="en-US" sz="2400" i="1">
                <a:solidFill>
                  <a:schemeClr val="accent1"/>
                </a:solidFill>
                <a:latin typeface="Verdana"/>
                <a:ea typeface="+mn-lt"/>
                <a:cs typeface="+mn-lt"/>
              </a:rPr>
              <a:t>Hirini </a:t>
            </a:r>
            <a:r>
              <a:rPr lang="en-US" sz="2400" i="1" err="1">
                <a:solidFill>
                  <a:schemeClr val="accent1"/>
                </a:solidFill>
                <a:latin typeface="Verdana"/>
                <a:ea typeface="+mn-lt"/>
                <a:cs typeface="+mn-lt"/>
              </a:rPr>
              <a:t>Moko</a:t>
            </a:r>
            <a:r>
              <a:rPr lang="en-US" sz="2400" i="1">
                <a:solidFill>
                  <a:schemeClr val="accent1"/>
                </a:solidFill>
                <a:latin typeface="Verdana"/>
                <a:ea typeface="+mn-lt"/>
                <a:cs typeface="+mn-lt"/>
              </a:rPr>
              <a:t> Mead, Tikanga Māori</a:t>
            </a:r>
            <a:endParaRPr lang="en-US" sz="2400">
              <a:solidFill>
                <a:schemeClr val="accent1"/>
              </a:solidFill>
              <a:latin typeface="Verdana"/>
              <a:ea typeface="+mn-lt"/>
              <a:cs typeface="+mn-lt"/>
            </a:endParaRPr>
          </a:p>
        </p:txBody>
      </p:sp>
    </p:spTree>
    <p:extLst>
      <p:ext uri="{BB962C8B-B14F-4D97-AF65-F5344CB8AC3E}">
        <p14:creationId xmlns:p14="http://schemas.microsoft.com/office/powerpoint/2010/main" val="618897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a:extLst>
            <a:ext uri="{FF2B5EF4-FFF2-40B4-BE49-F238E27FC236}">
              <a16:creationId xmlns:a16="http://schemas.microsoft.com/office/drawing/2014/main" id="{873871EA-D7D8-92F2-AB15-011B316DB8A5}"/>
            </a:ext>
          </a:extLst>
        </p:cNvPr>
        <p:cNvGrpSpPr/>
        <p:nvPr/>
      </p:nvGrpSpPr>
      <p:grpSpPr>
        <a:xfrm>
          <a:off x="0" y="0"/>
          <a:ext cx="0" cy="0"/>
          <a:chOff x="0" y="0"/>
          <a:chExt cx="0" cy="0"/>
        </a:xfrm>
      </p:grpSpPr>
      <p:sp>
        <p:nvSpPr>
          <p:cNvPr id="118" name="Google Shape;118;p20">
            <a:extLst>
              <a:ext uri="{FF2B5EF4-FFF2-40B4-BE49-F238E27FC236}">
                <a16:creationId xmlns:a16="http://schemas.microsoft.com/office/drawing/2014/main" id="{27153C19-DFDD-1BF6-10C5-5D32E3602EAE}"/>
              </a:ext>
            </a:extLst>
          </p:cNvPr>
          <p:cNvSpPr txBox="1"/>
          <p:nvPr/>
        </p:nvSpPr>
        <p:spPr>
          <a:xfrm>
            <a:off x="0" y="6557900"/>
            <a:ext cx="9144000" cy="30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3" name="TextBox 2">
            <a:extLst>
              <a:ext uri="{FF2B5EF4-FFF2-40B4-BE49-F238E27FC236}">
                <a16:creationId xmlns:a16="http://schemas.microsoft.com/office/drawing/2014/main" id="{7D2CD2FB-6DCF-4D9E-7329-1FEC5BC96E8B}"/>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Pokapū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a:t>
            </a:r>
            <a:r>
              <a:rPr lang="en-US" sz="900" err="1">
                <a:latin typeface="Verdana"/>
                <a:ea typeface="Verdana"/>
              </a:rPr>
              <a:t>Waikato.All</a:t>
            </a:r>
            <a:r>
              <a:rPr lang="en-US" sz="900">
                <a:latin typeface="Verdana"/>
                <a:ea typeface="Verdana"/>
              </a:rPr>
              <a:t>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pic>
        <p:nvPicPr>
          <p:cNvPr id="5" name="Picture 4" descr="A screen shot of a chart&#10;&#10;AI-generated content may be incorrect.">
            <a:extLst>
              <a:ext uri="{FF2B5EF4-FFF2-40B4-BE49-F238E27FC236}">
                <a16:creationId xmlns:a16="http://schemas.microsoft.com/office/drawing/2014/main" id="{160746A9-B3AA-2B9E-428E-213A8903D088}"/>
              </a:ext>
            </a:extLst>
          </p:cNvPr>
          <p:cNvPicPr>
            <a:picLocks noChangeAspect="1"/>
          </p:cNvPicPr>
          <p:nvPr/>
        </p:nvPicPr>
        <p:blipFill>
          <a:blip r:embed="rId5"/>
          <a:srcRect t="1559" r="3483" b="296"/>
          <a:stretch>
            <a:fillRect/>
          </a:stretch>
        </p:blipFill>
        <p:spPr>
          <a:xfrm>
            <a:off x="0" y="840345"/>
            <a:ext cx="9144008" cy="5993195"/>
          </a:xfrm>
          <a:prstGeom prst="rect">
            <a:avLst/>
          </a:prstGeom>
        </p:spPr>
      </p:pic>
      <p:sp>
        <p:nvSpPr>
          <p:cNvPr id="2" name="TextBox 1">
            <a:extLst>
              <a:ext uri="{FF2B5EF4-FFF2-40B4-BE49-F238E27FC236}">
                <a16:creationId xmlns:a16="http://schemas.microsoft.com/office/drawing/2014/main" id="{BD414675-AA5A-1AF2-0020-ECA87B52C2F3}"/>
              </a:ext>
            </a:extLst>
          </p:cNvPr>
          <p:cNvSpPr txBox="1"/>
          <p:nvPr/>
        </p:nvSpPr>
        <p:spPr>
          <a:xfrm>
            <a:off x="7151233" y="6126164"/>
            <a:ext cx="19926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477DCA"/>
                </a:solidFill>
                <a:latin typeface="Verdana"/>
                <a:ea typeface="+mn-lt"/>
                <a:cs typeface="+mn-lt"/>
                <a:hlinkClick r:id="rId6"/>
              </a:rPr>
              <a:t>Maramataka dial</a:t>
            </a:r>
            <a:r>
              <a:rPr lang="en-GB" sz="1000">
                <a:solidFill>
                  <a:srgbClr val="374151"/>
                </a:solidFill>
                <a:latin typeface="Verdana"/>
                <a:ea typeface="+mn-lt"/>
                <a:cs typeface="+mn-lt"/>
              </a:rPr>
              <a:t>, courtesy of Ayla Hoeta and Matua </a:t>
            </a:r>
            <a:r>
              <a:rPr lang="en-GB" sz="1000" err="1">
                <a:solidFill>
                  <a:srgbClr val="374151"/>
                </a:solidFill>
                <a:latin typeface="Verdana"/>
                <a:ea typeface="+mn-lt"/>
                <a:cs typeface="+mn-lt"/>
              </a:rPr>
              <a:t>Rereata</a:t>
            </a:r>
            <a:r>
              <a:rPr lang="en-GB" sz="1000">
                <a:solidFill>
                  <a:srgbClr val="374151"/>
                </a:solidFill>
                <a:latin typeface="Verdana"/>
                <a:ea typeface="+mn-lt"/>
                <a:cs typeface="+mn-lt"/>
              </a:rPr>
              <a:t> </a:t>
            </a:r>
            <a:r>
              <a:rPr lang="en-GB" sz="1000" err="1">
                <a:solidFill>
                  <a:srgbClr val="374151"/>
                </a:solidFill>
                <a:latin typeface="Verdana"/>
                <a:ea typeface="+mn-lt"/>
                <a:cs typeface="+mn-lt"/>
              </a:rPr>
              <a:t>Makiha</a:t>
            </a:r>
            <a:r>
              <a:rPr lang="en-GB" sz="1000">
                <a:solidFill>
                  <a:srgbClr val="374151"/>
                </a:solidFill>
                <a:latin typeface="Verdana"/>
                <a:ea typeface="+mn-lt"/>
                <a:cs typeface="+mn-lt"/>
              </a:rPr>
              <a:t>. Sourced from </a:t>
            </a:r>
            <a:r>
              <a:rPr lang="en-GB" sz="1000">
                <a:solidFill>
                  <a:srgbClr val="477DCA"/>
                </a:solidFill>
                <a:latin typeface="Verdana"/>
                <a:ea typeface="+mn-lt"/>
                <a:cs typeface="+mn-lt"/>
                <a:hlinkClick r:id="rId7"/>
              </a:rPr>
              <a:t>The Spinoff</a:t>
            </a:r>
            <a:endParaRPr lang="en-US" sz="1000">
              <a:latin typeface="Verdana"/>
            </a:endParaRPr>
          </a:p>
        </p:txBody>
      </p:sp>
    </p:spTree>
    <p:extLst>
      <p:ext uri="{BB962C8B-B14F-4D97-AF65-F5344CB8AC3E}">
        <p14:creationId xmlns:p14="http://schemas.microsoft.com/office/powerpoint/2010/main" val="99979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a:extLst>
            <a:ext uri="{FF2B5EF4-FFF2-40B4-BE49-F238E27FC236}">
              <a16:creationId xmlns:a16="http://schemas.microsoft.com/office/drawing/2014/main" id="{78467384-3CE7-CE5E-4EAE-AB8B3D4B8748}"/>
            </a:ext>
          </a:extLst>
        </p:cNvPr>
        <p:cNvGrpSpPr/>
        <p:nvPr/>
      </p:nvGrpSpPr>
      <p:grpSpPr>
        <a:xfrm>
          <a:off x="0" y="0"/>
          <a:ext cx="0" cy="0"/>
          <a:chOff x="0" y="0"/>
          <a:chExt cx="0" cy="0"/>
        </a:xfrm>
      </p:grpSpPr>
      <p:sp>
        <p:nvSpPr>
          <p:cNvPr id="118" name="Google Shape;118;p20">
            <a:extLst>
              <a:ext uri="{FF2B5EF4-FFF2-40B4-BE49-F238E27FC236}">
                <a16:creationId xmlns:a16="http://schemas.microsoft.com/office/drawing/2014/main" id="{1F67149E-A590-65DA-111D-B6B6D796E607}"/>
              </a:ext>
            </a:extLst>
          </p:cNvPr>
          <p:cNvSpPr txBox="1"/>
          <p:nvPr/>
        </p:nvSpPr>
        <p:spPr>
          <a:xfrm>
            <a:off x="0" y="6557900"/>
            <a:ext cx="9144000" cy="30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5" name="Picture 4" descr="A bird in a swamp&#10;&#10;AI-generated content may be incorrect.">
            <a:extLst>
              <a:ext uri="{FF2B5EF4-FFF2-40B4-BE49-F238E27FC236}">
                <a16:creationId xmlns:a16="http://schemas.microsoft.com/office/drawing/2014/main" id="{5CC0D67C-2FAF-3928-4910-DFF2424EABC6}"/>
              </a:ext>
            </a:extLst>
          </p:cNvPr>
          <p:cNvPicPr>
            <a:picLocks noChangeAspect="1"/>
          </p:cNvPicPr>
          <p:nvPr/>
        </p:nvPicPr>
        <p:blipFill>
          <a:blip r:embed="rId5"/>
          <a:stretch>
            <a:fillRect/>
          </a:stretch>
        </p:blipFill>
        <p:spPr>
          <a:xfrm>
            <a:off x="994561" y="172888"/>
            <a:ext cx="5591019" cy="6385178"/>
          </a:xfrm>
          <a:prstGeom prst="rect">
            <a:avLst/>
          </a:prstGeom>
        </p:spPr>
      </p:pic>
      <p:pic>
        <p:nvPicPr>
          <p:cNvPr id="2" name="Picture 1" descr="A collage of hands holding an owl&#10;&#10;AI-generated content may be incorrect.">
            <a:extLst>
              <a:ext uri="{FF2B5EF4-FFF2-40B4-BE49-F238E27FC236}">
                <a16:creationId xmlns:a16="http://schemas.microsoft.com/office/drawing/2014/main" id="{B625A401-F840-5A22-25E9-C72714948D08}"/>
              </a:ext>
            </a:extLst>
          </p:cNvPr>
          <p:cNvPicPr>
            <a:picLocks noChangeAspect="1"/>
          </p:cNvPicPr>
          <p:nvPr/>
        </p:nvPicPr>
        <p:blipFill>
          <a:blip r:embed="rId6"/>
          <a:stretch>
            <a:fillRect/>
          </a:stretch>
        </p:blipFill>
        <p:spPr>
          <a:xfrm>
            <a:off x="3339902" y="2505460"/>
            <a:ext cx="5040402" cy="2768609"/>
          </a:xfrm>
          <a:prstGeom prst="rect">
            <a:avLst/>
          </a:prstGeom>
        </p:spPr>
      </p:pic>
    </p:spTree>
    <p:extLst>
      <p:ext uri="{BB962C8B-B14F-4D97-AF65-F5344CB8AC3E}">
        <p14:creationId xmlns:p14="http://schemas.microsoft.com/office/powerpoint/2010/main" val="199637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a:extLst>
            <a:ext uri="{FF2B5EF4-FFF2-40B4-BE49-F238E27FC236}">
              <a16:creationId xmlns:a16="http://schemas.microsoft.com/office/drawing/2014/main" id="{E480F24B-139E-A48C-1708-397149F25C09}"/>
            </a:ext>
          </a:extLst>
        </p:cNvPr>
        <p:cNvGrpSpPr/>
        <p:nvPr/>
      </p:nvGrpSpPr>
      <p:grpSpPr>
        <a:xfrm>
          <a:off x="0" y="0"/>
          <a:ext cx="0" cy="0"/>
          <a:chOff x="0" y="0"/>
          <a:chExt cx="0" cy="0"/>
        </a:xfrm>
      </p:grpSpPr>
      <p:sp>
        <p:nvSpPr>
          <p:cNvPr id="118" name="Google Shape;118;p20">
            <a:extLst>
              <a:ext uri="{FF2B5EF4-FFF2-40B4-BE49-F238E27FC236}">
                <a16:creationId xmlns:a16="http://schemas.microsoft.com/office/drawing/2014/main" id="{6CC95A4E-4DF9-2ECD-6F19-C3BAB4B14856}"/>
              </a:ext>
            </a:extLst>
          </p:cNvPr>
          <p:cNvSpPr txBox="1"/>
          <p:nvPr/>
        </p:nvSpPr>
        <p:spPr>
          <a:xfrm>
            <a:off x="0" y="6557900"/>
            <a:ext cx="9144000" cy="30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3" name="TextBox 2">
            <a:extLst>
              <a:ext uri="{FF2B5EF4-FFF2-40B4-BE49-F238E27FC236}">
                <a16:creationId xmlns:a16="http://schemas.microsoft.com/office/drawing/2014/main" id="{F6B7E25A-3299-61E9-242A-F3000DD15F43}"/>
              </a:ext>
            </a:extLst>
          </p:cNvPr>
          <p:cNvSpPr txBox="1"/>
          <p:nvPr/>
        </p:nvSpPr>
        <p:spPr>
          <a:xfrm>
            <a:off x="1" y="6490252"/>
            <a:ext cx="8637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rPr>
              <a:t>© Copyright. Science Learning Hub Pokapū </a:t>
            </a:r>
            <a:r>
              <a:rPr lang="en-US" sz="900" err="1">
                <a:latin typeface="Verdana"/>
                <a:ea typeface="Verdana"/>
              </a:rPr>
              <a:t>Akoranga</a:t>
            </a:r>
            <a:r>
              <a:rPr lang="en-US" sz="900">
                <a:latin typeface="Verdana"/>
                <a:ea typeface="Verdana"/>
              </a:rPr>
              <a:t> </a:t>
            </a:r>
            <a:r>
              <a:rPr lang="en-US" sz="900" err="1">
                <a:latin typeface="Verdana"/>
                <a:ea typeface="Verdana"/>
              </a:rPr>
              <a:t>Pūtaiao</a:t>
            </a:r>
            <a:r>
              <a:rPr lang="en-US" sz="900">
                <a:latin typeface="Verdana"/>
                <a:ea typeface="Verdana"/>
              </a:rPr>
              <a:t> The University of Waikato </a:t>
            </a:r>
            <a:r>
              <a:rPr lang="en-US" sz="900" err="1">
                <a:latin typeface="Verdana"/>
                <a:ea typeface="Verdana"/>
              </a:rPr>
              <a:t>Te</a:t>
            </a:r>
            <a:r>
              <a:rPr lang="en-US" sz="900">
                <a:latin typeface="Verdana"/>
                <a:ea typeface="Verdana"/>
              </a:rPr>
              <a:t> Whare Wananga o </a:t>
            </a:r>
            <a:r>
              <a:rPr lang="en-US" sz="900" err="1">
                <a:latin typeface="Verdana"/>
                <a:ea typeface="Verdana"/>
              </a:rPr>
              <a:t>Waikato.All</a:t>
            </a:r>
            <a:r>
              <a:rPr lang="en-US" sz="900">
                <a:latin typeface="Verdana"/>
                <a:ea typeface="Verdana"/>
              </a:rPr>
              <a:t> Rights Reserved |</a:t>
            </a:r>
            <a:r>
              <a:rPr lang="en-US" sz="900">
                <a:solidFill>
                  <a:srgbClr val="000000"/>
                </a:solidFill>
                <a:latin typeface="Verdana"/>
                <a:ea typeface="Verdana"/>
              </a:rPr>
              <a:t> </a:t>
            </a:r>
            <a:r>
              <a:rPr lang="en-US" sz="900" u="sng">
                <a:solidFill>
                  <a:srgbClr val="7030A0"/>
                </a:solidFill>
                <a:latin typeface="Verdana"/>
                <a:ea typeface="Verdana"/>
                <a:hlinkClick r:id="rId4">
                  <a:extLst>
                    <a:ext uri="{A12FA001-AC4F-418D-AE19-62706E023703}">
                      <ahyp:hlinkClr xmlns:ahyp="http://schemas.microsoft.com/office/drawing/2018/hyperlinkcolor" val="tx"/>
                    </a:ext>
                  </a:extLst>
                </a:hlinkClick>
              </a:rPr>
              <a:t>www.sciencelearn.org.nz</a:t>
            </a:r>
            <a:r>
              <a:rPr lang="en-US" sz="900">
                <a:latin typeface="Verdana"/>
                <a:ea typeface="Verdana"/>
              </a:rPr>
              <a:t>. All images are copyrighted. For further information, please refer to </a:t>
            </a:r>
            <a:r>
              <a:rPr lang="en-US" sz="900" u="sng">
                <a:solidFill>
                  <a:srgbClr val="7030A0"/>
                </a:solidFill>
                <a:latin typeface="Verdana"/>
                <a:ea typeface="Verdana"/>
              </a:rPr>
              <a:t>enquiries@sciencelearn.org.nz</a:t>
            </a:r>
            <a:endParaRPr lang="en-US"/>
          </a:p>
        </p:txBody>
      </p:sp>
      <p:sp>
        <p:nvSpPr>
          <p:cNvPr id="4" name="Google Shape;30;p3">
            <a:extLst>
              <a:ext uri="{FF2B5EF4-FFF2-40B4-BE49-F238E27FC236}">
                <a16:creationId xmlns:a16="http://schemas.microsoft.com/office/drawing/2014/main" id="{8C40DBF7-DBAF-7125-B9E4-BC6C3BD7AD89}"/>
              </a:ext>
            </a:extLst>
          </p:cNvPr>
          <p:cNvSpPr txBox="1">
            <a:spLocks noGrp="1"/>
          </p:cNvSpPr>
          <p:nvPr>
            <p:ph type="title"/>
          </p:nvPr>
        </p:nvSpPr>
        <p:spPr>
          <a:xfrm>
            <a:off x="410066" y="235670"/>
            <a:ext cx="8184185" cy="1049466"/>
          </a:xfrm>
          <a:prstGeom prst="rect">
            <a:avLst/>
          </a:prstGeom>
          <a:noFill/>
          <a:ln>
            <a:noFill/>
          </a:ln>
        </p:spPr>
        <p:txBody>
          <a:bodyPr spcFirstLastPara="1" wrap="square" lIns="91425" tIns="45700" rIns="91425" bIns="45700" anchor="ctr" anchorCtr="0">
            <a:noAutofit/>
          </a:bodyPr>
          <a:lstStyle/>
          <a:p>
            <a:pPr algn="ctr">
              <a:lnSpc>
                <a:spcPct val="100000"/>
              </a:lnSpc>
              <a:spcBef>
                <a:spcPts val="0"/>
              </a:spcBef>
            </a:pPr>
            <a:r>
              <a:rPr lang="en-AU" b="1">
                <a:solidFill>
                  <a:srgbClr val="2C7C9F"/>
                </a:solidFill>
                <a:latin typeface="Calibri"/>
                <a:ea typeface="Calibri"/>
                <a:cs typeface="Calibri"/>
              </a:rPr>
              <a:t>Observing environmental change </a:t>
            </a:r>
          </a:p>
        </p:txBody>
      </p:sp>
      <p:sp>
        <p:nvSpPr>
          <p:cNvPr id="2" name="TextBox 1">
            <a:extLst>
              <a:ext uri="{FF2B5EF4-FFF2-40B4-BE49-F238E27FC236}">
                <a16:creationId xmlns:a16="http://schemas.microsoft.com/office/drawing/2014/main" id="{374DB539-F53B-11F1-3E94-60417CC0D368}"/>
              </a:ext>
            </a:extLst>
          </p:cNvPr>
          <p:cNvSpPr txBox="1"/>
          <p:nvPr/>
        </p:nvSpPr>
        <p:spPr>
          <a:xfrm>
            <a:off x="414627" y="1965519"/>
            <a:ext cx="4248149"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14248"/>
                </a:solidFill>
                <a:latin typeface="Aptos"/>
                <a:cs typeface="Poppins"/>
              </a:rPr>
              <a:t>"Climate change has the potential to throw out those observations that the </a:t>
            </a:r>
            <a:r>
              <a:rPr lang="en-US" sz="3200" err="1">
                <a:solidFill>
                  <a:srgbClr val="014248"/>
                </a:solidFill>
                <a:latin typeface="Aptos"/>
                <a:cs typeface="Poppins"/>
              </a:rPr>
              <a:t>maramataka</a:t>
            </a:r>
            <a:r>
              <a:rPr lang="en-US" sz="3200">
                <a:solidFill>
                  <a:srgbClr val="014248"/>
                </a:solidFill>
                <a:latin typeface="Aptos"/>
                <a:cs typeface="Poppins"/>
              </a:rPr>
              <a:t> had been based upon."</a:t>
            </a:r>
          </a:p>
          <a:p>
            <a:pPr algn="r"/>
            <a:r>
              <a:rPr lang="en-US" sz="2400">
                <a:solidFill>
                  <a:schemeClr val="tx1">
                    <a:lumMod val="49000"/>
                    <a:lumOff val="51000"/>
                  </a:schemeClr>
                </a:solidFill>
                <a:latin typeface="Aptos"/>
                <a:ea typeface="Calibri"/>
                <a:cs typeface="Poppins"/>
              </a:rPr>
              <a:t>Dr Shaun Awatere</a:t>
            </a:r>
          </a:p>
        </p:txBody>
      </p:sp>
      <p:pic>
        <p:nvPicPr>
          <p:cNvPr id="7" name="Picture 6" descr="A person in a black jacket&#10;&#10;AI-generated content may be incorrect.">
            <a:extLst>
              <a:ext uri="{FF2B5EF4-FFF2-40B4-BE49-F238E27FC236}">
                <a16:creationId xmlns:a16="http://schemas.microsoft.com/office/drawing/2014/main" id="{500E7EAE-F818-21D3-BFEE-7D9030E4D430}"/>
              </a:ext>
            </a:extLst>
          </p:cNvPr>
          <p:cNvPicPr>
            <a:picLocks noChangeAspect="1"/>
          </p:cNvPicPr>
          <p:nvPr/>
        </p:nvPicPr>
        <p:blipFill>
          <a:blip r:embed="rId5"/>
          <a:srcRect l="5038" r="-252" b="278"/>
          <a:stretch>
            <a:fillRect/>
          </a:stretch>
        </p:blipFill>
        <p:spPr>
          <a:xfrm>
            <a:off x="5453293" y="1970208"/>
            <a:ext cx="3503301" cy="3315573"/>
          </a:xfrm>
          <a:prstGeom prst="rect">
            <a:avLst/>
          </a:prstGeom>
        </p:spPr>
      </p:pic>
    </p:spTree>
    <p:extLst>
      <p:ext uri="{BB962C8B-B14F-4D97-AF65-F5344CB8AC3E}">
        <p14:creationId xmlns:p14="http://schemas.microsoft.com/office/powerpoint/2010/main" val="3775116156"/>
      </p:ext>
    </p:extLst>
  </p:cSld>
  <p:clrMapOvr>
    <a:masterClrMapping/>
  </p:clrMapOvr>
</p:sld>
</file>

<file path=ppt/theme/theme1.xml><?xml version="1.0" encoding="utf-8"?>
<a:theme xmlns:a="http://schemas.openxmlformats.org/drawingml/2006/main" name="Office Theme">
  <a:themeElements>
    <a:clrScheme name="Hub">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6" ma:contentTypeDescription="Create a new document." ma:contentTypeScope="" ma:versionID="0e31f636b773e489abbb23728314d35b">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ff325a040cbb9021e138a6c4a942e14"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95C7C6-5549-4938-A5D4-5D8B26BF0F3A}">
  <ds:schemaRefs>
    <ds:schemaRef ds:uri="0335ee8f-960b-4792-93e9-b2b8f8bfecae"/>
    <ds:schemaRef ds:uri="d3f96774-ed5c-4303-bb3c-88d5d8414a6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A8124B-3DB6-4791-A8E3-95C5A65ADB5E}">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5F404B-0103-409C-B8D7-955A731170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On-screen Show (4:3)</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 </vt:lpstr>
      <vt:lpstr> </vt:lpstr>
      <vt:lpstr> </vt:lpstr>
      <vt:lpstr> </vt:lpstr>
      <vt:lpstr> </vt:lpstr>
      <vt:lpstr> </vt:lpstr>
      <vt:lpstr>PowerPoint Presentation</vt:lpstr>
      <vt:lpstr>PowerPoint Presentation</vt:lpstr>
      <vt:lpstr>Observing environmental change </vt:lpstr>
      <vt:lpstr>PowerPoint Presentation</vt:lpstr>
      <vt:lpstr> </vt:lpstr>
      <vt:lpstr> </vt:lpstr>
      <vt:lpstr>Ake Ake – forever and ever </vt:lpstr>
      <vt:lpstr> </vt:lpstr>
      <vt:lpstr> </vt:lpstr>
      <vt:lpstr> </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dc:creator>
  <cp:revision>8</cp:revision>
  <dcterms:created xsi:type="dcterms:W3CDTF">2025-04-07T22:51:16Z</dcterms:created>
  <dcterms:modified xsi:type="dcterms:W3CDTF">2026-05-03T20:31:59Z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MediaServiceImageTags">
    <vt:lpwstr/>
  </property>
</Properties>
</file>