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slide" Target="slides/slide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2.xml"/><Relationship Id="rId18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sz="1100"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" name="Google Shape;18;p2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jpg"/><Relationship Id="rId5" Type="http://schemas.openxmlformats.org/officeDocument/2006/relationships/hyperlink" Target="http://www.sciencelearn.org.nz/" TargetMode="External"/><Relationship Id="rId6" Type="http://schemas.openxmlformats.org/officeDocument/2006/relationships/hyperlink" Target="mailto:enquiries@sciencelearn.org.nz" TargetMode="External"/><Relationship Id="rId7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mailto:enquiries@sciencelearn.org.nz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mailto:enquiries@sciencelearn.org.nz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jpg"/><Relationship Id="rId5" Type="http://schemas.openxmlformats.org/officeDocument/2006/relationships/hyperlink" Target="http://www.sciencelearn.org.nz/" TargetMode="External"/><Relationship Id="rId6" Type="http://schemas.openxmlformats.org/officeDocument/2006/relationships/hyperlink" Target="mailto:enquiries@sciencelearn.org.nz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mailto:enquiries@sciencelearn.org.nz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mailto:enquiries@sciencelearn.org.nz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mailto:enquiries@sciencelearn.org.nz" TargetMode="External"/><Relationship Id="rId6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mailto:enquiries@sciencelearn.org.nz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mailto:enquiries@sciencelearn.org.nz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mailto:enquiries@sciencelearn.org.nz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mailto:enquiries@sciencelearn.org.nz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379800" y="1025150"/>
            <a:ext cx="8142900" cy="5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2921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3185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292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3185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360146" y="734856"/>
            <a:ext cx="8413549" cy="19519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-GB" sz="4400" u="none" cap="none" strike="noStrike">
                <a:solidFill>
                  <a:srgbClr val="153C4D"/>
                </a:solidFill>
                <a:latin typeface="Calibri"/>
                <a:ea typeface="Calibri"/>
                <a:cs typeface="Calibri"/>
                <a:sym typeface="Calibri"/>
              </a:rPr>
              <a:t>It all started with the Big Bang </a:t>
            </a:r>
            <a:endParaRPr b="1" i="0" sz="4400" u="none" cap="none" strike="noStrike">
              <a:solidFill>
                <a:srgbClr val="153C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-GB" sz="4400" u="none" cap="none" strike="noStrike">
                <a:solidFill>
                  <a:srgbClr val="153C4D"/>
                </a:solidFill>
                <a:latin typeface="Calibri"/>
                <a:ea typeface="Calibri"/>
                <a:cs typeface="Calibri"/>
                <a:sym typeface="Calibri"/>
              </a:rPr>
              <a:t>and Te Kore</a:t>
            </a:r>
            <a:endParaRPr b="1" i="0" sz="4400" u="none" cap="none" strike="noStrike">
              <a:solidFill>
                <a:srgbClr val="153C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517332" y="3116580"/>
            <a:ext cx="2446929" cy="7496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</a:pPr>
            <a:r>
              <a:rPr b="1" i="0" lang="en-GB" sz="2800" u="none" cap="none" strike="noStrike">
                <a:solidFill>
                  <a:srgbClr val="215E78"/>
                </a:solidFill>
                <a:latin typeface="Calibri"/>
                <a:ea typeface="Calibri"/>
                <a:cs typeface="Calibri"/>
                <a:sym typeface="Calibri"/>
              </a:rPr>
              <a:t>Dual knowledge systems</a:t>
            </a:r>
            <a:endParaRPr b="1" i="0" sz="2800" u="none" cap="none" strike="noStrike">
              <a:solidFill>
                <a:srgbClr val="215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rocks in space&#10;&#10;AI-generated content may be incorrect." id="92" name="Google Shape;92;p13"/>
          <p:cNvPicPr preferRelativeResize="0"/>
          <p:nvPr/>
        </p:nvPicPr>
        <p:blipFill rotWithShape="1">
          <a:blip r:embed="rId4">
            <a:alphaModFix/>
          </a:blip>
          <a:srcRect b="64" l="6547" r="128" t="52"/>
          <a:stretch/>
        </p:blipFill>
        <p:spPr>
          <a:xfrm>
            <a:off x="121557" y="2613868"/>
            <a:ext cx="3707749" cy="25017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57874" y="6457709"/>
            <a:ext cx="9028252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University of Waikato Te Whare Wānanga o Waikato | </a:t>
            </a:r>
            <a:r>
              <a:rPr b="0" i="0" lang="en-GB" sz="900" u="sng" cap="none" strike="noStrik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www.sciencelearn.org.nz</a:t>
            </a:r>
            <a:endParaRPr b="0" i="0" sz="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GB" sz="900" u="sng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enquiries@sciencelearn.org.nz</a:t>
            </a: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5641952" y="5117915"/>
            <a:ext cx="32678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Separation of Ranginui and Papatūānuku</a:t>
            </a:r>
            <a:r>
              <a:rPr lang="en-GB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 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Marian Maguire, 2024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A painting of a person holding a sun&#10;&#10;AI-generated content may be incorrect." id="95" name="Google Shape;95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25205" y="2614857"/>
            <a:ext cx="3281023" cy="2495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/>
        </p:nvSpPr>
        <p:spPr>
          <a:xfrm>
            <a:off x="324000" y="936000"/>
            <a:ext cx="8613492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 both be true in different ways? How?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does science teach us? </a:t>
            </a:r>
            <a:endParaRPr/>
          </a:p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does the Māori story teach us?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might different cultures develop different creation stories?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does the Māori story connect people to the land and each other?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questions does each story answer best?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57874" y="6457709"/>
            <a:ext cx="9028252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University of Waikato</a:t>
            </a:r>
            <a:r>
              <a:rPr lang="en-GB" sz="9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Te Whare Wānanga o Waikato </a:t>
            </a:r>
            <a:r>
              <a:rPr b="0" i="0" lang="en-GB" sz="900" u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| </a:t>
            </a:r>
            <a:r>
              <a:rPr b="0" i="0" lang="en-GB" sz="900" u="sng" strike="noStrik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www.sciencelearn.org.nz</a:t>
            </a:r>
            <a:endParaRPr b="0" i="0" sz="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GB" sz="900" u="sng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enquiries@sciencelearn.org.nz</a:t>
            </a: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312518" y="125392"/>
            <a:ext cx="8345346" cy="829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b="1" lang="en-GB" sz="3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Discussions – multiple ways of knowing</a:t>
            </a:r>
            <a:endParaRPr b="1" sz="3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/>
        </p:nvSpPr>
        <p:spPr>
          <a:xfrm>
            <a:off x="324000" y="936000"/>
            <a:ext cx="8555618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Choose one activity. 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did it help you understand a creation story? </a:t>
            </a:r>
            <a:endParaRPr/>
          </a:p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did it help you understand t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Big Bang theory? 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did you learn about different ways of knowing?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57874" y="6457709"/>
            <a:ext cx="9028252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University of Waikato</a:t>
            </a:r>
            <a:r>
              <a:rPr lang="en-GB" sz="9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Te Whare Wānanga o Waikato </a:t>
            </a:r>
            <a:r>
              <a:rPr b="0" i="0" lang="en-GB" sz="900" u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| </a:t>
            </a:r>
            <a:r>
              <a:rPr b="0" i="0" lang="en-GB" sz="900" u="sng" strike="noStrik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www.sciencelearn.org.nz</a:t>
            </a:r>
            <a:endParaRPr b="0" i="0" sz="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GB" sz="900" u="sng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enquiries@sciencelearn.org.nz</a:t>
            </a: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312518" y="125392"/>
            <a:ext cx="8345346" cy="872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b="1" lang="en-GB" sz="3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Student reflections</a:t>
            </a:r>
            <a:endParaRPr b="1" sz="3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312518" y="125392"/>
            <a:ext cx="8345346" cy="872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b="1" lang="en-GB" sz="3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Big Bang</a:t>
            </a:r>
            <a:endParaRPr b="1" sz="3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324000" y="936000"/>
            <a:ext cx="845916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Big Bang theory proposes that the universe began approximately 13.8 billion years ago from an extremely hot, dense point and has been expanding ever since.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rocks in space&#10;&#10;AI-generated content may be incorrect." id="103" name="Google Shape;10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3400" y="2961577"/>
            <a:ext cx="5359400" cy="339864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57874" y="6457709"/>
            <a:ext cx="9028252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University of Waikato</a:t>
            </a:r>
            <a:r>
              <a:rPr lang="en-GB" sz="9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Te Whare Wānanga o Waikato </a:t>
            </a:r>
            <a:r>
              <a:rPr b="0" i="0" lang="en-GB" sz="900" u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| </a:t>
            </a:r>
            <a:r>
              <a:rPr b="0" i="0" lang="en-GB" sz="900" u="sng" strike="noStrik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www.sciencelearn.org.nz</a:t>
            </a:r>
            <a:endParaRPr b="0" i="0" sz="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GB" sz="900" u="sng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enquiries@sciencelearn.org.nz</a:t>
            </a: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/>
        </p:nvSpPr>
        <p:spPr>
          <a:xfrm>
            <a:off x="324000" y="936000"/>
            <a:ext cx="8391644" cy="477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Materials: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balloons, permanent markers, ruler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Instructions: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AutoNum type="arabicPeriod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Draw dots to</a:t>
            </a: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represent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galaxies on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 uninflated balloon</a:t>
            </a: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AutoNum type="arabicPeriod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Measure the distance between dots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AutoNum type="arabicPeriod"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Slowly inflate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balloon</a:t>
            </a: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AutoNum type="arabicPeriod"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Observe how the dots have moved away from each other. Measure the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distances again</a:t>
            </a: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Discussion: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This models how space itself expands, carrying galaxies apart</a:t>
            </a: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57874" y="6457709"/>
            <a:ext cx="9028252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University of Waikato</a:t>
            </a:r>
            <a:r>
              <a:rPr lang="en-GB" sz="9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Te Whare Wānanga o Waikato </a:t>
            </a:r>
            <a:r>
              <a:rPr b="0" i="0" lang="en-GB" sz="900" u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| </a:t>
            </a:r>
            <a:r>
              <a:rPr b="0" i="0" lang="en-GB" sz="900" u="sng" strike="noStrik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www.sciencelearn.org.nz</a:t>
            </a:r>
            <a:endParaRPr b="0" i="0" sz="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GB" sz="900" u="sng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enquiries@sciencelearn.org.nz</a:t>
            </a: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312518" y="125392"/>
            <a:ext cx="8345346" cy="872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b="1" lang="en-GB" sz="3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Balloon universe expansion</a:t>
            </a:r>
            <a:endParaRPr b="1" sz="3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/>
        </p:nvSpPr>
        <p:spPr>
          <a:xfrm>
            <a:off x="324000" y="936000"/>
            <a:ext cx="8627975" cy="5365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Materials: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1.38 m of ribbon, labels, tape measure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Instructions: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Lay out the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ribbon, which represents 13.8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billion years </a:t>
            </a:r>
            <a:b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(1 m = 1 billion years so 1.3 m = 13 billion years)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Mark key events: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-400050" lvl="1" marL="9715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 "/>
              <a:buChar char="○"/>
            </a:pP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 m: Big Bang​</a:t>
            </a:r>
            <a:endParaRPr/>
          </a:p>
          <a:p>
            <a:pPr indent="-400050" lvl="1" marL="9715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 "/>
              <a:buChar char="○"/>
            </a:pP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0.003 m (0.3 mm): First atoms form​</a:t>
            </a:r>
            <a:endParaRPr/>
          </a:p>
          <a:p>
            <a:pPr indent="-400050" lvl="1" marL="9715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 "/>
              <a:buChar char="○"/>
            </a:pP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cm: First stars​</a:t>
            </a:r>
            <a:endParaRPr/>
          </a:p>
          <a:p>
            <a:pPr indent="-400050" lvl="1" marL="9715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 "/>
              <a:buChar char="○"/>
            </a:pP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 cm: Our Solar System forms​</a:t>
            </a:r>
            <a:endParaRPr/>
          </a:p>
          <a:p>
            <a:pPr indent="-400050" lvl="1" marL="9715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 "/>
              <a:buChar char="○"/>
            </a:pP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1.37 m: First humans (just 3 cm from the end!)​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AutoNum type="arabicPeriod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Walk the timeline and discuss the vast scales of cosmic time</a:t>
            </a: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6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57874" y="6457709"/>
            <a:ext cx="9028252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University of Waikato</a:t>
            </a:r>
            <a:r>
              <a:rPr lang="en-GB" sz="9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Te Whare Wānanga o Waikato </a:t>
            </a:r>
            <a:r>
              <a:rPr b="0" i="0" lang="en-GB" sz="900" u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| </a:t>
            </a:r>
            <a:r>
              <a:rPr b="0" i="0" lang="en-GB" sz="900" u="sng" strike="noStrik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www.sciencelearn.org.nz</a:t>
            </a:r>
            <a:endParaRPr b="0" i="0" sz="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GB" sz="900" u="sng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enquiries@sciencelearn.org.nz</a:t>
            </a: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312518" y="125392"/>
            <a:ext cx="8345346" cy="872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b="1" lang="en-GB" sz="3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Cosmic timeline ribbon</a:t>
            </a:r>
            <a:endParaRPr b="1" sz="3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/>
        </p:nvSpPr>
        <p:spPr>
          <a:xfrm>
            <a:off x="324001" y="936000"/>
            <a:ext cx="8507482" cy="236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creation moved through stages: Te Kore (the void/</a:t>
            </a: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potential), Te Pō (the darkness/night) and finally Te Ao Mārama (the world of light). Ranginui </a:t>
            </a: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Papatūānuku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were locked in embrace, and their children lived in </a:t>
            </a: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darkness between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them until Tāne Mahuta separated them.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 rot="5400000">
            <a:off x="5323218" y="4631041"/>
            <a:ext cx="33968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Separation of Ranginui and Papatūānuku</a:t>
            </a:r>
            <a:r>
              <a:rPr lang="en-GB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Marian Maguire, 2024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57874" y="6457709"/>
            <a:ext cx="9028252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University of Waikato</a:t>
            </a:r>
            <a:r>
              <a:rPr lang="en-GB" sz="9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Te Whare Wānanga o Waikato </a:t>
            </a:r>
            <a:r>
              <a:rPr b="0" i="0" lang="en-GB" sz="900" u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| </a:t>
            </a:r>
            <a:r>
              <a:rPr b="0" i="0" lang="en-GB" sz="900" u="sng" strike="noStrik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www.sciencelearn.org.nz</a:t>
            </a:r>
            <a:endParaRPr b="0" i="0" sz="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GB" sz="900" u="sng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enquiries@sciencelearn.org.nz</a:t>
            </a: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312518" y="125392"/>
            <a:ext cx="8345346" cy="872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b="1" lang="en-GB" sz="3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tīmatatanga – the creation</a:t>
            </a:r>
            <a:endParaRPr b="1" sz="3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ainting of a person holding a sun&#10;&#10;AI-generated content may be incorrect." id="130" name="Google Shape;13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31320" y="3126673"/>
            <a:ext cx="4387556" cy="3326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/>
        </p:nvSpPr>
        <p:spPr>
          <a:xfrm>
            <a:off x="324000" y="936000"/>
            <a:ext cx="8825695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Materials: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blind</a:t>
            </a: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fold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darkened room free of hard furniture, speaker and soundtrack </a:t>
            </a: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choice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or </a:t>
            </a:r>
            <a:r>
              <a:rPr b="0" i="1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Great Order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1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Things 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Atrium Carceri &amp; Cities Last Broadcast on Spotify 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Instructions: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Line students up close together, one behind the other.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Last student wears a blindfold.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Instruct students to recreate Te Pō by reaching up</a:t>
            </a: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with their hands to gently cover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eyes of the person </a:t>
            </a: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front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Keeping eyes covered, teacher leads the students into a darkened space, with track playing at medium-high volume. 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Lead students into spiral or circle.</a:t>
            </a: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57874" y="6457709"/>
            <a:ext cx="9028252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University of Waikato</a:t>
            </a:r>
            <a:r>
              <a:rPr lang="en-GB" sz="9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Te Whare Wānanga o Waikato </a:t>
            </a:r>
            <a:r>
              <a:rPr b="0" i="0" lang="en-GB" sz="900" u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| </a:t>
            </a:r>
            <a:r>
              <a:rPr b="0" i="0" lang="en-GB" sz="900" u="sng" strike="noStrik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www.sciencelearn.org.nz</a:t>
            </a:r>
            <a:endParaRPr b="0" i="0" sz="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GB" sz="900" u="sng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enquiries@sciencelearn.org.nz</a:t>
            </a: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312518" y="125392"/>
            <a:ext cx="8345346" cy="872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b="1" lang="en-GB" sz="3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Te Pō – physical drama</a:t>
            </a:r>
            <a:endParaRPr b="1" sz="3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/>
        </p:nvSpPr>
        <p:spPr>
          <a:xfrm>
            <a:off x="324000" y="936000"/>
            <a:ext cx="8410936" cy="4370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Materials: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blue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brown/green fabric sheets, students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Instructions: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Two students hold fabric representing Rangi (blue, above) and Papa (brown/green, below) </a:t>
            </a: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pressed together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students crouch between them in darkness (Te Pō).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 student (Tāne) slowly pushes them apart –others emerge into the light (Te Ao Mārama).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 the themes of transformation, relationships and sacrifice in creation.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57874" y="6457709"/>
            <a:ext cx="9028252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University of Waikato</a:t>
            </a:r>
            <a:r>
              <a:rPr lang="en-GB" sz="9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Te Whare Wānanga o Waikato </a:t>
            </a:r>
            <a:r>
              <a:rPr b="0" i="0" lang="en-GB" sz="900" u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| </a:t>
            </a:r>
            <a:r>
              <a:rPr b="0" i="0" lang="en-GB" sz="900" u="sng" strike="noStrik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www.sciencelearn.org.nz</a:t>
            </a:r>
            <a:endParaRPr b="0" i="0" sz="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GB" sz="900" u="sng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enquiries@sciencelearn.org.nz</a:t>
            </a: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312518" y="125392"/>
            <a:ext cx="8345346" cy="872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b="1" lang="en-GB" sz="3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separation – physical drama</a:t>
            </a:r>
            <a:endParaRPr b="1" sz="3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/>
        </p:nvSpPr>
        <p:spPr>
          <a:xfrm>
            <a:off x="57874" y="6457709"/>
            <a:ext cx="9028252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University of Waikato</a:t>
            </a:r>
            <a:r>
              <a:rPr lang="en-GB" sz="9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Te Whare Wānanga o Waikato </a:t>
            </a:r>
            <a:r>
              <a:rPr b="0" i="0" lang="en-GB" sz="900" u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| </a:t>
            </a:r>
            <a:r>
              <a:rPr b="0" i="0" lang="en-GB" sz="900" u="sng" strike="noStrik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www.sciencelearn.org.nz</a:t>
            </a:r>
            <a:endParaRPr b="0" i="0" sz="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GB" sz="900" u="sng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enquiries@sciencelearn.org.nz</a:t>
            </a: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324000" y="936000"/>
            <a:ext cx="8333864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Similarities might include: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Both describe a beginning/origin.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Both involve transformation from one state to another.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Both explain how light/the universe came to be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​.</a:t>
            </a:r>
            <a:endParaRPr/>
          </a:p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Both involve time and stages of development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​.</a:t>
            </a:r>
            <a:endParaRPr/>
          </a:p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Both deal with the fundamental question: </a:t>
            </a:r>
            <a:b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did we come from?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312518" y="125392"/>
            <a:ext cx="8345346" cy="872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b="1" lang="en-GB" sz="3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Comparison – Venn diagram</a:t>
            </a:r>
            <a:endParaRPr b="1" sz="3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5621980" y="3836069"/>
            <a:ext cx="2749964" cy="2400478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3552711" y="3826130"/>
            <a:ext cx="2920984" cy="2400478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/>
        </p:nvSpPr>
        <p:spPr>
          <a:xfrm>
            <a:off x="57874" y="6457709"/>
            <a:ext cx="9028252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University of Waikato</a:t>
            </a:r>
            <a:r>
              <a:rPr lang="en-GB" sz="9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Te Whare Wānanga o Waikato </a:t>
            </a:r>
            <a:r>
              <a:rPr b="0" i="0" lang="en-GB" sz="900" u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| </a:t>
            </a:r>
            <a:r>
              <a:rPr b="0" i="0" lang="en-GB" sz="900" u="sng" strike="noStrike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www.sciencelearn.org.nz</a:t>
            </a:r>
            <a:endParaRPr b="0" i="0" sz="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GB" sz="900" u="sng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enquiries@sciencelearn.org.nz</a:t>
            </a:r>
            <a:r>
              <a:rPr b="0" i="0" lang="en-GB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309623" y="820981"/>
            <a:ext cx="83454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Differences might include: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Big Bang focuses on physical processes – Māori story includes relationships and whakapapa (genealogy)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​.</a:t>
            </a:r>
            <a:endParaRPr/>
          </a:p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Scientific theory uses evidence and mathematics – Māori story uses metaphor and teaches values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​.</a:t>
            </a:r>
            <a:endParaRPr/>
          </a:p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Big Bang describes what and when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 Māori story explores why and meaning.</a:t>
            </a:r>
            <a:r>
              <a:rPr b="0" i="0" lang="en-GB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-342000" lvl="0" marL="34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GB" sz="26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Different purposes – scientific prediction vs cultural identity and connection.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312518" y="125392"/>
            <a:ext cx="8345346" cy="872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b="1" lang="en-GB" sz="3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Comparison – Venn diagram</a:t>
            </a:r>
            <a:endParaRPr b="1" sz="3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6261085" y="4187814"/>
            <a:ext cx="2110859" cy="2058672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5085963" y="4187814"/>
            <a:ext cx="2345264" cy="2058672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Hub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